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comment1.xml" ContentType="application/vnd.openxmlformats-officedocument.presentationml.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sldIdLst>
    <p:sldId id="256" r:id="rId2"/>
    <p:sldId id="257" r:id="rId3"/>
    <p:sldId id="259" r:id="rId4"/>
    <p:sldId id="260" r:id="rId5"/>
    <p:sldId id="261" r:id="rId6"/>
    <p:sldId id="262" r:id="rId7"/>
    <p:sldId id="263" r:id="rId8"/>
    <p:sldId id="264" r:id="rId9"/>
    <p:sldId id="267" r:id="rId10"/>
    <p:sldId id="346" r:id="rId11"/>
    <p:sldId id="268" r:id="rId12"/>
    <p:sldId id="329" r:id="rId13"/>
    <p:sldId id="328" r:id="rId14"/>
    <p:sldId id="341" r:id="rId15"/>
    <p:sldId id="336" r:id="rId16"/>
    <p:sldId id="339" r:id="rId17"/>
    <p:sldId id="340" r:id="rId18"/>
    <p:sldId id="265" r:id="rId19"/>
    <p:sldId id="269" r:id="rId20"/>
    <p:sldId id="284" r:id="rId21"/>
    <p:sldId id="279" r:id="rId22"/>
    <p:sldId id="280" r:id="rId23"/>
    <p:sldId id="283" r:id="rId24"/>
    <p:sldId id="281" r:id="rId25"/>
    <p:sldId id="285" r:id="rId26"/>
    <p:sldId id="273" r:id="rId27"/>
    <p:sldId id="274" r:id="rId28"/>
    <p:sldId id="275" r:id="rId29"/>
    <p:sldId id="276" r:id="rId30"/>
    <p:sldId id="277" r:id="rId31"/>
    <p:sldId id="296" r:id="rId32"/>
    <p:sldId id="297" r:id="rId33"/>
    <p:sldId id="298" r:id="rId34"/>
    <p:sldId id="299" r:id="rId35"/>
    <p:sldId id="292" r:id="rId36"/>
    <p:sldId id="293" r:id="rId37"/>
    <p:sldId id="295" r:id="rId38"/>
    <p:sldId id="306" r:id="rId39"/>
    <p:sldId id="309" r:id="rId40"/>
    <p:sldId id="334" r:id="rId41"/>
    <p:sldId id="311" r:id="rId42"/>
    <p:sldId id="342" r:id="rId43"/>
    <p:sldId id="343" r:id="rId44"/>
    <p:sldId id="337" r:id="rId45"/>
    <p:sldId id="300" r:id="rId46"/>
    <p:sldId id="287" r:id="rId47"/>
    <p:sldId id="288" r:id="rId48"/>
    <p:sldId id="289" r:id="rId49"/>
    <p:sldId id="301" r:id="rId50"/>
    <p:sldId id="302" r:id="rId51"/>
    <p:sldId id="303" r:id="rId52"/>
    <p:sldId id="304" r:id="rId53"/>
    <p:sldId id="272" r:id="rId54"/>
    <p:sldId id="323" r:id="rId55"/>
    <p:sldId id="319" r:id="rId56"/>
    <p:sldId id="326" r:id="rId57"/>
    <p:sldId id="320" r:id="rId58"/>
    <p:sldId id="321" r:id="rId59"/>
    <p:sldId id="324" r:id="rId60"/>
    <p:sldId id="325" r:id="rId61"/>
    <p:sldId id="327" r:id="rId62"/>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 id="2" name="Zuzana Vacková, OTE" initials="ZVO" lastIdx="30" clrIdx="1"/>
  <p:cmAuthor id="3" name="OTE-OM" initials="" lastIdx="3" clrIdx="2"/>
  <p:cmAuthor id="4" name="Zuzana Vacková, OTE" initials="" lastIdx="7" clrIdx="3"/>
  <p:cmAuthor id="5" name="Manurova, Radka" initials="" lastIdx="26" clrIdx="4"/>
  <p:cmAuthor id="6" name="Srom, Jakub"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7676E"/>
    <a:srgbClr val="2F2F98"/>
    <a:srgbClr val="FF6600"/>
    <a:srgbClr val="EBEBED"/>
    <a:srgbClr val="E5FBFF"/>
    <a:srgbClr val="C1F5FF"/>
    <a:srgbClr val="00ADD0"/>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94660"/>
  </p:normalViewPr>
  <p:slideViewPr>
    <p:cSldViewPr>
      <p:cViewPr varScale="1">
        <p:scale>
          <a:sx n="84" d="100"/>
          <a:sy n="84" d="100"/>
        </p:scale>
        <p:origin x="1176"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06T11:27:04.001" idx="1">
    <p:pos x="10" y="10"/>
    <p:text>Odděleno do nové kapitoly</p:tex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68E3F-F45A-4CAA-B040-CF3CE55E7E08}" type="doc">
      <dgm:prSet loTypeId="urn:microsoft.com/office/officeart/2005/8/layout/hProcess7" loCatId="list" qsTypeId="urn:microsoft.com/office/officeart/2005/8/quickstyle/simple1" qsCatId="simple" csTypeId="urn:microsoft.com/office/officeart/2005/8/colors/accent6_4" csCatId="accent6" phldr="1"/>
      <dgm:spPr/>
      <dgm:t>
        <a:bodyPr/>
        <a:lstStyle/>
        <a:p>
          <a:endParaRPr lang="cs-CZ"/>
        </a:p>
      </dgm:t>
    </dgm:pt>
    <dgm:pt modelId="{EF471FC9-FA58-414A-9D0B-C336AA874D5A}">
      <dgm:prSet phldrT="[Text]"/>
      <dgm:spPr/>
      <dgm:t>
        <a:bodyPr/>
        <a:lstStyle/>
        <a:p>
          <a:pPr algn="ctr"/>
          <a:r>
            <a:rPr lang="cs-CZ" dirty="0"/>
            <a:t>14</a:t>
          </a:r>
          <a:r>
            <a:rPr lang="cs-CZ" baseline="30000" dirty="0"/>
            <a:t>th</a:t>
          </a:r>
          <a:r>
            <a:rPr lang="cs-CZ" dirty="0"/>
            <a:t> – </a:t>
          </a:r>
          <a:r>
            <a:rPr lang="en-US" noProof="0" dirty="0"/>
            <a:t>25</a:t>
          </a:r>
          <a:r>
            <a:rPr lang="en-US" baseline="30000" noProof="0" dirty="0"/>
            <a:t>th</a:t>
          </a:r>
          <a:r>
            <a:rPr lang="en-US" noProof="0" dirty="0"/>
            <a:t> October </a:t>
          </a:r>
          <a:r>
            <a:rPr lang="cs-CZ" dirty="0"/>
            <a:t>2019</a:t>
          </a:r>
        </a:p>
      </dgm:t>
    </dgm:pt>
    <dgm:pt modelId="{1FEC00A8-541C-403D-A4A4-263E4D3FD976}" type="parTrans" cxnId="{3DD16C46-9BE0-4CE2-9325-7943E4397EAE}">
      <dgm:prSet/>
      <dgm:spPr/>
      <dgm:t>
        <a:bodyPr/>
        <a:lstStyle/>
        <a:p>
          <a:endParaRPr lang="cs-CZ"/>
        </a:p>
      </dgm:t>
    </dgm:pt>
    <dgm:pt modelId="{1DBCD4ED-292D-4638-8BBF-314EF2E24B5A}" type="sibTrans" cxnId="{3DD16C46-9BE0-4CE2-9325-7943E4397EAE}">
      <dgm:prSet/>
      <dgm:spPr/>
      <dgm:t>
        <a:bodyPr/>
        <a:lstStyle/>
        <a:p>
          <a:endParaRPr lang="cs-CZ"/>
        </a:p>
      </dgm:t>
    </dgm:pt>
    <dgm:pt modelId="{66EB8AAA-A490-40AD-9236-6A6372819815}">
      <dgm:prSet phldrT="[Text]" custT="1"/>
      <dgm:spPr/>
      <dgm:t>
        <a:bodyPr/>
        <a:lstStyle/>
        <a:p>
          <a:pPr algn="ctr"/>
          <a:r>
            <a:rPr lang="en-US" sz="3200" noProof="0" dirty="0"/>
            <a:t>Testing with market participants </a:t>
          </a:r>
        </a:p>
      </dgm:t>
    </dgm:pt>
    <dgm:pt modelId="{A451BC19-4AD3-4999-B0C1-0F6CFF1D97FD}" type="sibTrans" cxnId="{3B41EDA5-1675-4497-97F8-629F5D88D403}">
      <dgm:prSet/>
      <dgm:spPr/>
      <dgm:t>
        <a:bodyPr/>
        <a:lstStyle/>
        <a:p>
          <a:endParaRPr lang="cs-CZ"/>
        </a:p>
      </dgm:t>
    </dgm:pt>
    <dgm:pt modelId="{11D9B823-AAA8-4795-AF4F-C7BEB2FDD59A}" type="parTrans" cxnId="{3B41EDA5-1675-4497-97F8-629F5D88D403}">
      <dgm:prSet/>
      <dgm:spPr/>
      <dgm:t>
        <a:bodyPr/>
        <a:lstStyle/>
        <a:p>
          <a:endParaRPr lang="cs-CZ"/>
        </a:p>
      </dgm:t>
    </dgm:pt>
    <dgm:pt modelId="{4273C758-24B6-4049-86B5-101C1AAD95D8}">
      <dgm:prSet phldrT="[Text]"/>
      <dgm:spPr/>
      <dgm:t>
        <a:bodyPr/>
        <a:lstStyle/>
        <a:p>
          <a:pPr algn="ctr"/>
          <a:r>
            <a:rPr lang="cs-CZ" dirty="0"/>
            <a:t> </a:t>
          </a:r>
          <a:r>
            <a:rPr lang="en-US" noProof="0" dirty="0"/>
            <a:t>November 2019</a:t>
          </a:r>
        </a:p>
      </dgm:t>
    </dgm:pt>
    <dgm:pt modelId="{ED3BF8EC-6C34-4CCF-873F-001909A77979}" type="parTrans" cxnId="{E3C56B68-9534-42A0-99ED-8BDFBADC266C}">
      <dgm:prSet/>
      <dgm:spPr/>
      <dgm:t>
        <a:bodyPr/>
        <a:lstStyle/>
        <a:p>
          <a:endParaRPr lang="cs-CZ"/>
        </a:p>
      </dgm:t>
    </dgm:pt>
    <dgm:pt modelId="{8AD71BA0-86B3-4943-8F79-B845C91387A3}" type="sibTrans" cxnId="{E3C56B68-9534-42A0-99ED-8BDFBADC266C}">
      <dgm:prSet/>
      <dgm:spPr/>
      <dgm:t>
        <a:bodyPr/>
        <a:lstStyle/>
        <a:p>
          <a:endParaRPr lang="cs-CZ"/>
        </a:p>
      </dgm:t>
    </dgm:pt>
    <dgm:pt modelId="{EEBB53A1-3E0C-4E44-B35C-5C65A45A1531}">
      <dgm:prSet phldrT="[Text]" custT="1"/>
      <dgm:spPr/>
      <dgm:t>
        <a:bodyPr/>
        <a:lstStyle/>
        <a:p>
          <a:pPr algn="ctr"/>
          <a:r>
            <a:rPr lang="en-US" sz="3200" noProof="0" dirty="0"/>
            <a:t>Go-live of single intraday market</a:t>
          </a:r>
          <a:r>
            <a:rPr lang="cs-CZ" sz="3200" noProof="0" dirty="0"/>
            <a:t> coupling (SIDC)</a:t>
          </a:r>
          <a:endParaRPr lang="en-US" sz="3200" noProof="0" dirty="0"/>
        </a:p>
      </dgm:t>
    </dgm:pt>
    <dgm:pt modelId="{8BEE7F2A-AF2E-4B67-96FF-584C23C36E0B}" type="parTrans" cxnId="{3B398E70-BC11-4A8B-A550-1946F441202D}">
      <dgm:prSet/>
      <dgm:spPr/>
      <dgm:t>
        <a:bodyPr/>
        <a:lstStyle/>
        <a:p>
          <a:endParaRPr lang="cs-CZ"/>
        </a:p>
      </dgm:t>
    </dgm:pt>
    <dgm:pt modelId="{56C92B94-2DA7-4260-BDA7-E85927A7A8BD}" type="sibTrans" cxnId="{3B398E70-BC11-4A8B-A550-1946F441202D}">
      <dgm:prSet/>
      <dgm:spPr/>
      <dgm:t>
        <a:bodyPr/>
        <a:lstStyle/>
        <a:p>
          <a:endParaRPr lang="cs-CZ"/>
        </a:p>
      </dgm:t>
    </dgm:pt>
    <dgm:pt modelId="{0C1FC862-CE81-416B-AC97-14BD2D987C61}" type="pres">
      <dgm:prSet presAssocID="{22B68E3F-F45A-4CAA-B040-CF3CE55E7E08}" presName="Name0" presStyleCnt="0">
        <dgm:presLayoutVars>
          <dgm:dir/>
          <dgm:animLvl val="lvl"/>
          <dgm:resizeHandles val="exact"/>
        </dgm:presLayoutVars>
      </dgm:prSet>
      <dgm:spPr/>
    </dgm:pt>
    <dgm:pt modelId="{5184ACB3-1F3F-471B-BD2F-8841E6FDC056}" type="pres">
      <dgm:prSet presAssocID="{EF471FC9-FA58-414A-9D0B-C336AA874D5A}" presName="compositeNode" presStyleCnt="0">
        <dgm:presLayoutVars>
          <dgm:bulletEnabled val="1"/>
        </dgm:presLayoutVars>
      </dgm:prSet>
      <dgm:spPr/>
    </dgm:pt>
    <dgm:pt modelId="{CB6BE038-DA4D-4922-B85C-663ABD0186CC}" type="pres">
      <dgm:prSet presAssocID="{EF471FC9-FA58-414A-9D0B-C336AA874D5A}" presName="bgRect" presStyleLbl="node1" presStyleIdx="0" presStyleCnt="2" custLinFactNeighborX="1284" custLinFactNeighborY="-451"/>
      <dgm:spPr/>
    </dgm:pt>
    <dgm:pt modelId="{6B6744C8-2BA3-4403-9733-01A6DB23CB8D}" type="pres">
      <dgm:prSet presAssocID="{EF471FC9-FA58-414A-9D0B-C336AA874D5A}" presName="parentNode" presStyleLbl="node1" presStyleIdx="0" presStyleCnt="2">
        <dgm:presLayoutVars>
          <dgm:chMax val="0"/>
          <dgm:bulletEnabled val="1"/>
        </dgm:presLayoutVars>
      </dgm:prSet>
      <dgm:spPr/>
    </dgm:pt>
    <dgm:pt modelId="{D7BB24B7-3837-4F42-B405-E341EA1028EB}" type="pres">
      <dgm:prSet presAssocID="{EF471FC9-FA58-414A-9D0B-C336AA874D5A}" presName="childNode" presStyleLbl="node1" presStyleIdx="0" presStyleCnt="2">
        <dgm:presLayoutVars>
          <dgm:bulletEnabled val="1"/>
        </dgm:presLayoutVars>
      </dgm:prSet>
      <dgm:spPr/>
    </dgm:pt>
    <dgm:pt modelId="{229FB07D-793F-428F-9CA3-4B0F8F51FEA5}" type="pres">
      <dgm:prSet presAssocID="{1DBCD4ED-292D-4638-8BBF-314EF2E24B5A}" presName="hSp" presStyleCnt="0"/>
      <dgm:spPr/>
    </dgm:pt>
    <dgm:pt modelId="{AB452741-8527-4210-B0D7-147081CE981F}" type="pres">
      <dgm:prSet presAssocID="{1DBCD4ED-292D-4638-8BBF-314EF2E24B5A}" presName="vProcSp" presStyleCnt="0"/>
      <dgm:spPr/>
    </dgm:pt>
    <dgm:pt modelId="{FD515EAA-EB62-4765-AA74-539ABA16924C}" type="pres">
      <dgm:prSet presAssocID="{1DBCD4ED-292D-4638-8BBF-314EF2E24B5A}" presName="vSp1" presStyleCnt="0"/>
      <dgm:spPr/>
    </dgm:pt>
    <dgm:pt modelId="{F0C39361-B020-462D-A7D1-AB012136FC14}" type="pres">
      <dgm:prSet presAssocID="{1DBCD4ED-292D-4638-8BBF-314EF2E24B5A}" presName="simulatedConn" presStyleLbl="solidFgAcc1" presStyleIdx="0" presStyleCnt="1" custScaleX="57703"/>
      <dgm:spPr/>
    </dgm:pt>
    <dgm:pt modelId="{BAF376FB-ADB5-4AEF-80FA-8418C0A5F4ED}" type="pres">
      <dgm:prSet presAssocID="{1DBCD4ED-292D-4638-8BBF-314EF2E24B5A}" presName="vSp2" presStyleCnt="0"/>
      <dgm:spPr/>
    </dgm:pt>
    <dgm:pt modelId="{F49E6D8F-F9AC-4D80-93C7-A832AB878C53}" type="pres">
      <dgm:prSet presAssocID="{1DBCD4ED-292D-4638-8BBF-314EF2E24B5A}" presName="sibTrans" presStyleCnt="0"/>
      <dgm:spPr/>
    </dgm:pt>
    <dgm:pt modelId="{21D8718D-96C5-4067-9819-A38CE0CC011D}" type="pres">
      <dgm:prSet presAssocID="{4273C758-24B6-4049-86B5-101C1AAD95D8}" presName="compositeNode" presStyleCnt="0">
        <dgm:presLayoutVars>
          <dgm:bulletEnabled val="1"/>
        </dgm:presLayoutVars>
      </dgm:prSet>
      <dgm:spPr/>
    </dgm:pt>
    <dgm:pt modelId="{900F421B-84F7-4EE7-B65C-27994AD0E826}" type="pres">
      <dgm:prSet presAssocID="{4273C758-24B6-4049-86B5-101C1AAD95D8}" presName="bgRect" presStyleLbl="node1" presStyleIdx="1" presStyleCnt="2" custLinFactNeighborX="-495" custLinFactNeighborY="4142"/>
      <dgm:spPr/>
    </dgm:pt>
    <dgm:pt modelId="{1AFDAF28-8075-4090-BD27-7BAE06370820}" type="pres">
      <dgm:prSet presAssocID="{4273C758-24B6-4049-86B5-101C1AAD95D8}" presName="parentNode" presStyleLbl="node1" presStyleIdx="1" presStyleCnt="2">
        <dgm:presLayoutVars>
          <dgm:chMax val="0"/>
          <dgm:bulletEnabled val="1"/>
        </dgm:presLayoutVars>
      </dgm:prSet>
      <dgm:spPr/>
    </dgm:pt>
    <dgm:pt modelId="{024B8C6F-FBBB-4536-AC62-41F6CE7158E1}" type="pres">
      <dgm:prSet presAssocID="{4273C758-24B6-4049-86B5-101C1AAD95D8}" presName="childNode" presStyleLbl="node1" presStyleIdx="1" presStyleCnt="2">
        <dgm:presLayoutVars>
          <dgm:bulletEnabled val="1"/>
        </dgm:presLayoutVars>
      </dgm:prSet>
      <dgm:spPr/>
    </dgm:pt>
  </dgm:ptLst>
  <dgm:cxnLst>
    <dgm:cxn modelId="{E9AA5640-3D82-441D-8037-9D10E2F7F71B}" type="presOf" srcId="{EEBB53A1-3E0C-4E44-B35C-5C65A45A1531}" destId="{024B8C6F-FBBB-4536-AC62-41F6CE7158E1}" srcOrd="0" destOrd="0" presId="urn:microsoft.com/office/officeart/2005/8/layout/hProcess7"/>
    <dgm:cxn modelId="{3DD16C46-9BE0-4CE2-9325-7943E4397EAE}" srcId="{22B68E3F-F45A-4CAA-B040-CF3CE55E7E08}" destId="{EF471FC9-FA58-414A-9D0B-C336AA874D5A}" srcOrd="0" destOrd="0" parTransId="{1FEC00A8-541C-403D-A4A4-263E4D3FD976}" sibTransId="{1DBCD4ED-292D-4638-8BBF-314EF2E24B5A}"/>
    <dgm:cxn modelId="{E3C56B68-9534-42A0-99ED-8BDFBADC266C}" srcId="{22B68E3F-F45A-4CAA-B040-CF3CE55E7E08}" destId="{4273C758-24B6-4049-86B5-101C1AAD95D8}" srcOrd="1" destOrd="0" parTransId="{ED3BF8EC-6C34-4CCF-873F-001909A77979}" sibTransId="{8AD71BA0-86B3-4943-8F79-B845C91387A3}"/>
    <dgm:cxn modelId="{5372D34B-0EC5-4A92-BF57-C03764B80C5A}" type="presOf" srcId="{EF471FC9-FA58-414A-9D0B-C336AA874D5A}" destId="{6B6744C8-2BA3-4403-9733-01A6DB23CB8D}" srcOrd="1" destOrd="0" presId="urn:microsoft.com/office/officeart/2005/8/layout/hProcess7"/>
    <dgm:cxn modelId="{3B398E70-BC11-4A8B-A550-1946F441202D}" srcId="{4273C758-24B6-4049-86B5-101C1AAD95D8}" destId="{EEBB53A1-3E0C-4E44-B35C-5C65A45A1531}" srcOrd="0" destOrd="0" parTransId="{8BEE7F2A-AF2E-4B67-96FF-584C23C36E0B}" sibTransId="{56C92B94-2DA7-4260-BDA7-E85927A7A8BD}"/>
    <dgm:cxn modelId="{C6AD318C-5EB5-42CA-8622-5C2686240E67}" type="presOf" srcId="{66EB8AAA-A490-40AD-9236-6A6372819815}" destId="{D7BB24B7-3837-4F42-B405-E341EA1028EB}" srcOrd="0" destOrd="0" presId="urn:microsoft.com/office/officeart/2005/8/layout/hProcess7"/>
    <dgm:cxn modelId="{3B41EDA5-1675-4497-97F8-629F5D88D403}" srcId="{EF471FC9-FA58-414A-9D0B-C336AA874D5A}" destId="{66EB8AAA-A490-40AD-9236-6A6372819815}" srcOrd="0" destOrd="0" parTransId="{11D9B823-AAA8-4795-AF4F-C7BEB2FDD59A}" sibTransId="{A451BC19-4AD3-4999-B0C1-0F6CFF1D97FD}"/>
    <dgm:cxn modelId="{C33452B3-D378-4A3F-8EB6-62CD40EA8E10}" type="presOf" srcId="{22B68E3F-F45A-4CAA-B040-CF3CE55E7E08}" destId="{0C1FC862-CE81-416B-AC97-14BD2D987C61}" srcOrd="0" destOrd="0" presId="urn:microsoft.com/office/officeart/2005/8/layout/hProcess7"/>
    <dgm:cxn modelId="{EC73C0C2-5371-44F6-A3DA-1E5A841F8D75}" type="presOf" srcId="{4273C758-24B6-4049-86B5-101C1AAD95D8}" destId="{900F421B-84F7-4EE7-B65C-27994AD0E826}" srcOrd="0" destOrd="0" presId="urn:microsoft.com/office/officeart/2005/8/layout/hProcess7"/>
    <dgm:cxn modelId="{FFAD19CA-D644-4A98-B628-B6E480F56CC9}" type="presOf" srcId="{EF471FC9-FA58-414A-9D0B-C336AA874D5A}" destId="{CB6BE038-DA4D-4922-B85C-663ABD0186CC}" srcOrd="0" destOrd="0" presId="urn:microsoft.com/office/officeart/2005/8/layout/hProcess7"/>
    <dgm:cxn modelId="{17F6B4F4-9AA0-4831-8255-E9FF507EAD97}" type="presOf" srcId="{4273C758-24B6-4049-86B5-101C1AAD95D8}" destId="{1AFDAF28-8075-4090-BD27-7BAE06370820}" srcOrd="1" destOrd="0" presId="urn:microsoft.com/office/officeart/2005/8/layout/hProcess7"/>
    <dgm:cxn modelId="{48ABB680-141E-43E2-86D4-3610DEB867D5}" type="presParOf" srcId="{0C1FC862-CE81-416B-AC97-14BD2D987C61}" destId="{5184ACB3-1F3F-471B-BD2F-8841E6FDC056}" srcOrd="0" destOrd="0" presId="urn:microsoft.com/office/officeart/2005/8/layout/hProcess7"/>
    <dgm:cxn modelId="{7AD3D6B0-2223-4E5C-BEE7-352AA1521DFF}" type="presParOf" srcId="{5184ACB3-1F3F-471B-BD2F-8841E6FDC056}" destId="{CB6BE038-DA4D-4922-B85C-663ABD0186CC}" srcOrd="0" destOrd="0" presId="urn:microsoft.com/office/officeart/2005/8/layout/hProcess7"/>
    <dgm:cxn modelId="{9CCD884F-0819-4150-8ECE-35B69136D619}" type="presParOf" srcId="{5184ACB3-1F3F-471B-BD2F-8841E6FDC056}" destId="{6B6744C8-2BA3-4403-9733-01A6DB23CB8D}" srcOrd="1" destOrd="0" presId="urn:microsoft.com/office/officeart/2005/8/layout/hProcess7"/>
    <dgm:cxn modelId="{73CA96D0-90B3-4E06-9829-511830081BC2}" type="presParOf" srcId="{5184ACB3-1F3F-471B-BD2F-8841E6FDC056}" destId="{D7BB24B7-3837-4F42-B405-E341EA1028EB}" srcOrd="2" destOrd="0" presId="urn:microsoft.com/office/officeart/2005/8/layout/hProcess7"/>
    <dgm:cxn modelId="{81D02576-9F50-40C6-9CCA-C506A9D5EB20}" type="presParOf" srcId="{0C1FC862-CE81-416B-AC97-14BD2D987C61}" destId="{229FB07D-793F-428F-9CA3-4B0F8F51FEA5}" srcOrd="1" destOrd="0" presId="urn:microsoft.com/office/officeart/2005/8/layout/hProcess7"/>
    <dgm:cxn modelId="{98CFD4D9-7FA8-4C9F-B767-905FCCD47137}" type="presParOf" srcId="{0C1FC862-CE81-416B-AC97-14BD2D987C61}" destId="{AB452741-8527-4210-B0D7-147081CE981F}" srcOrd="2" destOrd="0" presId="urn:microsoft.com/office/officeart/2005/8/layout/hProcess7"/>
    <dgm:cxn modelId="{AB34A01F-81EF-4174-B170-87AAC2E393CA}" type="presParOf" srcId="{AB452741-8527-4210-B0D7-147081CE981F}" destId="{FD515EAA-EB62-4765-AA74-539ABA16924C}" srcOrd="0" destOrd="0" presId="urn:microsoft.com/office/officeart/2005/8/layout/hProcess7"/>
    <dgm:cxn modelId="{4A107F2A-A9C0-4D37-84C4-7767EB53AD52}" type="presParOf" srcId="{AB452741-8527-4210-B0D7-147081CE981F}" destId="{F0C39361-B020-462D-A7D1-AB012136FC14}" srcOrd="1" destOrd="0" presId="urn:microsoft.com/office/officeart/2005/8/layout/hProcess7"/>
    <dgm:cxn modelId="{2C2E8445-A118-44AC-9D4B-E5B9B0D4F474}" type="presParOf" srcId="{AB452741-8527-4210-B0D7-147081CE981F}" destId="{BAF376FB-ADB5-4AEF-80FA-8418C0A5F4ED}" srcOrd="2" destOrd="0" presId="urn:microsoft.com/office/officeart/2005/8/layout/hProcess7"/>
    <dgm:cxn modelId="{8C5ED918-72BE-4FAA-B052-5DFA78A5D30E}" type="presParOf" srcId="{0C1FC862-CE81-416B-AC97-14BD2D987C61}" destId="{F49E6D8F-F9AC-4D80-93C7-A832AB878C53}" srcOrd="3" destOrd="0" presId="urn:microsoft.com/office/officeart/2005/8/layout/hProcess7"/>
    <dgm:cxn modelId="{4D2B48F2-D33D-4431-9110-037342408193}" type="presParOf" srcId="{0C1FC862-CE81-416B-AC97-14BD2D987C61}" destId="{21D8718D-96C5-4067-9819-A38CE0CC011D}" srcOrd="4" destOrd="0" presId="urn:microsoft.com/office/officeart/2005/8/layout/hProcess7"/>
    <dgm:cxn modelId="{EA15442D-8F6E-4B32-9045-84C52C86D719}" type="presParOf" srcId="{21D8718D-96C5-4067-9819-A38CE0CC011D}" destId="{900F421B-84F7-4EE7-B65C-27994AD0E826}" srcOrd="0" destOrd="0" presId="urn:microsoft.com/office/officeart/2005/8/layout/hProcess7"/>
    <dgm:cxn modelId="{6DBB0B73-95A6-47A9-8758-13AB6616E905}" type="presParOf" srcId="{21D8718D-96C5-4067-9819-A38CE0CC011D}" destId="{1AFDAF28-8075-4090-BD27-7BAE06370820}" srcOrd="1" destOrd="0" presId="urn:microsoft.com/office/officeart/2005/8/layout/hProcess7"/>
    <dgm:cxn modelId="{AC97F6A0-9767-488F-BE73-09B569F244A1}" type="presParOf" srcId="{21D8718D-96C5-4067-9819-A38CE0CC011D}" destId="{024B8C6F-FBBB-4536-AC62-41F6CE7158E1}"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BE038-DA4D-4922-B85C-663ABD0186CC}">
      <dsp:nvSpPr>
        <dsp:cNvPr id="0" name=""/>
        <dsp:cNvSpPr/>
      </dsp:nvSpPr>
      <dsp:spPr>
        <a:xfrm>
          <a:off x="53211" y="0"/>
          <a:ext cx="4021232" cy="1445739"/>
        </a:xfrm>
        <a:prstGeom prst="roundRect">
          <a:avLst>
            <a:gd name="adj" fmla="val 5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ctr" defTabSz="800100">
            <a:lnSpc>
              <a:spcPct val="90000"/>
            </a:lnSpc>
            <a:spcBef>
              <a:spcPct val="0"/>
            </a:spcBef>
            <a:spcAft>
              <a:spcPct val="35000"/>
            </a:spcAft>
            <a:buNone/>
          </a:pPr>
          <a:r>
            <a:rPr lang="cs-CZ" sz="1800" kern="1200" dirty="0"/>
            <a:t>14</a:t>
          </a:r>
          <a:r>
            <a:rPr lang="cs-CZ" sz="1800" kern="1200" baseline="30000" dirty="0"/>
            <a:t>th</a:t>
          </a:r>
          <a:r>
            <a:rPr lang="cs-CZ" sz="1800" kern="1200" dirty="0"/>
            <a:t> – </a:t>
          </a:r>
          <a:r>
            <a:rPr lang="en-US" sz="1800" kern="1200" noProof="0" dirty="0"/>
            <a:t>25</a:t>
          </a:r>
          <a:r>
            <a:rPr lang="en-US" sz="1800" kern="1200" baseline="30000" noProof="0" dirty="0"/>
            <a:t>th</a:t>
          </a:r>
          <a:r>
            <a:rPr lang="en-US" sz="1800" kern="1200" noProof="0" dirty="0"/>
            <a:t> October </a:t>
          </a:r>
          <a:r>
            <a:rPr lang="cs-CZ" sz="1800" kern="1200" dirty="0"/>
            <a:t>2019</a:t>
          </a:r>
        </a:p>
      </dsp:txBody>
      <dsp:txXfrm rot="16200000">
        <a:off x="-137418" y="190629"/>
        <a:ext cx="1185505" cy="804246"/>
      </dsp:txXfrm>
    </dsp:sp>
    <dsp:sp modelId="{D7BB24B7-3837-4F42-B405-E341EA1028EB}">
      <dsp:nvSpPr>
        <dsp:cNvPr id="0" name=""/>
        <dsp:cNvSpPr/>
      </dsp:nvSpPr>
      <dsp:spPr>
        <a:xfrm>
          <a:off x="857457" y="0"/>
          <a:ext cx="2995817" cy="14457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ct val="35000"/>
            </a:spcAft>
            <a:buNone/>
          </a:pPr>
          <a:r>
            <a:rPr lang="en-US" sz="3200" kern="1200" noProof="0" dirty="0"/>
            <a:t>Testing with market participants </a:t>
          </a:r>
        </a:p>
      </dsp:txBody>
      <dsp:txXfrm>
        <a:off x="857457" y="0"/>
        <a:ext cx="2995817" cy="1445739"/>
      </dsp:txXfrm>
    </dsp:sp>
    <dsp:sp modelId="{900F421B-84F7-4EE7-B65C-27994AD0E826}">
      <dsp:nvSpPr>
        <dsp:cNvPr id="0" name=""/>
        <dsp:cNvSpPr/>
      </dsp:nvSpPr>
      <dsp:spPr>
        <a:xfrm>
          <a:off x="4143648" y="0"/>
          <a:ext cx="4021232" cy="1445739"/>
        </a:xfrm>
        <a:prstGeom prst="roundRect">
          <a:avLst>
            <a:gd name="adj" fmla="val 5000"/>
          </a:avLst>
        </a:prstGeom>
        <a:solidFill>
          <a:schemeClr val="accent6">
            <a:shade val="50000"/>
            <a:hueOff val="0"/>
            <a:satOff val="-27733"/>
            <a:lumOff val="46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ctr" defTabSz="800100">
            <a:lnSpc>
              <a:spcPct val="90000"/>
            </a:lnSpc>
            <a:spcBef>
              <a:spcPct val="0"/>
            </a:spcBef>
            <a:spcAft>
              <a:spcPct val="35000"/>
            </a:spcAft>
            <a:buNone/>
          </a:pPr>
          <a:r>
            <a:rPr lang="cs-CZ" sz="1800" kern="1200" dirty="0"/>
            <a:t> </a:t>
          </a:r>
          <a:r>
            <a:rPr lang="en-US" sz="1800" kern="1200" noProof="0" dirty="0"/>
            <a:t>November 2019</a:t>
          </a:r>
        </a:p>
      </dsp:txBody>
      <dsp:txXfrm rot="16200000">
        <a:off x="3953019" y="190629"/>
        <a:ext cx="1185505" cy="804246"/>
      </dsp:txXfrm>
    </dsp:sp>
    <dsp:sp modelId="{F0C39361-B020-462D-A7D1-AB012136FC14}">
      <dsp:nvSpPr>
        <dsp:cNvPr id="0" name=""/>
        <dsp:cNvSpPr/>
      </dsp:nvSpPr>
      <dsp:spPr>
        <a:xfrm rot="5400000">
          <a:off x="4077383" y="1065868"/>
          <a:ext cx="212553" cy="348055"/>
        </a:xfrm>
        <a:prstGeom prst="flowChartExtract">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4B8C6F-FBBB-4536-AC62-41F6CE7158E1}">
      <dsp:nvSpPr>
        <dsp:cNvPr id="0" name=""/>
        <dsp:cNvSpPr/>
      </dsp:nvSpPr>
      <dsp:spPr>
        <a:xfrm>
          <a:off x="4947895" y="0"/>
          <a:ext cx="2995817" cy="14457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ct val="35000"/>
            </a:spcAft>
            <a:buNone/>
          </a:pPr>
          <a:r>
            <a:rPr lang="en-US" sz="3200" kern="1200" noProof="0" dirty="0"/>
            <a:t>Go-live of single intraday market</a:t>
          </a:r>
          <a:r>
            <a:rPr lang="cs-CZ" sz="3200" kern="1200" noProof="0" dirty="0"/>
            <a:t> coupling (SIDC)</a:t>
          </a:r>
          <a:endParaRPr lang="en-US" sz="3200" kern="1200" noProof="0" dirty="0"/>
        </a:p>
      </dsp:txBody>
      <dsp:txXfrm>
        <a:off x="4947895" y="0"/>
        <a:ext cx="2995817" cy="14457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90BBC1B7-97AA-4DFB-B2EB-995E2C94DBC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051" name="Text Box 2">
            <a:extLst>
              <a:ext uri="{FF2B5EF4-FFF2-40B4-BE49-F238E27FC236}">
                <a16:creationId xmlns:a16="http://schemas.microsoft.com/office/drawing/2014/main" id="{97A08A0A-5A2D-4F31-B9E3-4D3DB049A7A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052" name="Text Box 3">
            <a:extLst>
              <a:ext uri="{FF2B5EF4-FFF2-40B4-BE49-F238E27FC236}">
                <a16:creationId xmlns:a16="http://schemas.microsoft.com/office/drawing/2014/main" id="{22EF7DB8-49EF-4649-A190-18D37A318D9F}"/>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053" name="Rectangle 4">
            <a:extLst>
              <a:ext uri="{FF2B5EF4-FFF2-40B4-BE49-F238E27FC236}">
                <a16:creationId xmlns:a16="http://schemas.microsoft.com/office/drawing/2014/main" id="{E1AF305E-FB02-4AFF-93EE-6903E05B3275}"/>
              </a:ext>
            </a:extLst>
          </p:cNvPr>
          <p:cNvSpPr>
            <a:spLocks noGrp="1" noRot="1" noChangeAspect="1" noChangeArrowheads="1"/>
          </p:cNvSpPr>
          <p:nvPr>
            <p:ph type="sldImg"/>
          </p:nvPr>
        </p:nvSpPr>
        <p:spPr bwMode="auto">
          <a:xfrm>
            <a:off x="1143000" y="685800"/>
            <a:ext cx="4570413" cy="34274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a:extLst>
              <a:ext uri="{FF2B5EF4-FFF2-40B4-BE49-F238E27FC236}">
                <a16:creationId xmlns:a16="http://schemas.microsoft.com/office/drawing/2014/main" id="{E44DD1CF-801F-4EE5-9CB7-CD991426AD79}"/>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noProof="0"/>
          </a:p>
        </p:txBody>
      </p:sp>
      <p:sp>
        <p:nvSpPr>
          <p:cNvPr id="2055" name="Text Box 6">
            <a:extLst>
              <a:ext uri="{FF2B5EF4-FFF2-40B4-BE49-F238E27FC236}">
                <a16:creationId xmlns:a16="http://schemas.microsoft.com/office/drawing/2014/main" id="{70E6999C-B1C5-410F-9355-4C52758D7ED9}"/>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 name="Rectangle 7">
            <a:extLst>
              <a:ext uri="{FF2B5EF4-FFF2-40B4-BE49-F238E27FC236}">
                <a16:creationId xmlns:a16="http://schemas.microsoft.com/office/drawing/2014/main" id="{3816662B-0291-467D-A520-D43F26B8B7B4}"/>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Segoe UI" panose="020B0502040204020203" pitchFamily="34" charset="0"/>
              </a:defRPr>
            </a:lvl1pPr>
          </a:lstStyle>
          <a:p>
            <a:pPr>
              <a:defRPr/>
            </a:pPr>
            <a:fld id="{0D2143A8-ACEE-44CE-9070-A2A3C47CBC36}"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2921A6A-BACC-4ED8-8166-6B4FBDEE14E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DBC3024-7E03-4662-BBB5-A7AA09D5A2B2}" type="slidenum">
              <a:rPr lang="cs-CZ" altLang="en-US" smtClean="0">
                <a:latin typeface="Arial" panose="020B0604020202020204" pitchFamily="34" charset="0"/>
              </a:rPr>
              <a:pPr>
                <a:spcBef>
                  <a:spcPct val="0"/>
                </a:spcBef>
                <a:buClrTx/>
                <a:buFontTx/>
                <a:buNone/>
              </a:pPr>
              <a:t>1</a:t>
            </a:fld>
            <a:endParaRPr lang="cs-CZ" altLang="en-US">
              <a:latin typeface="Arial" panose="020B0604020202020204" pitchFamily="34" charset="0"/>
            </a:endParaRPr>
          </a:p>
        </p:txBody>
      </p:sp>
      <p:sp>
        <p:nvSpPr>
          <p:cNvPr id="4099" name="Rectangle 1">
            <a:extLst>
              <a:ext uri="{FF2B5EF4-FFF2-40B4-BE49-F238E27FC236}">
                <a16:creationId xmlns:a16="http://schemas.microsoft.com/office/drawing/2014/main" id="{DA38BEA1-77FA-4219-80C1-B4DA32DF21B3}"/>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561684D3-E7BB-46AB-A507-294D78E78604}"/>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66566C9-2165-4CA9-A310-8F9EBDC0A24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E988FE-11F9-47D1-BB28-6690292F47BA}" type="slidenum">
              <a:rPr lang="cs-CZ" altLang="en-US" smtClean="0">
                <a:latin typeface="Arial" panose="020B0604020202020204" pitchFamily="34" charset="0"/>
              </a:rPr>
              <a:pPr>
                <a:spcBef>
                  <a:spcPct val="0"/>
                </a:spcBef>
                <a:buClrTx/>
                <a:buFontTx/>
                <a:buNone/>
              </a:pPr>
              <a:t>10</a:t>
            </a:fld>
            <a:endParaRPr lang="cs-CZ" altLang="en-US">
              <a:latin typeface="Arial" panose="020B0604020202020204" pitchFamily="34" charset="0"/>
            </a:endParaRPr>
          </a:p>
        </p:txBody>
      </p:sp>
      <p:sp>
        <p:nvSpPr>
          <p:cNvPr id="20483" name="Text Box 1">
            <a:extLst>
              <a:ext uri="{FF2B5EF4-FFF2-40B4-BE49-F238E27FC236}">
                <a16:creationId xmlns:a16="http://schemas.microsoft.com/office/drawing/2014/main" id="{70AEEE81-C0F2-44F5-B606-4BA26EA7C6B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50E5C1-B2CB-4E9D-AC45-958D6C48A8DA}" type="slidenum">
              <a:rPr lang="cs-CZ" altLang="en-US">
                <a:latin typeface="Arial" panose="020B0604020202020204" pitchFamily="34" charset="0"/>
              </a:rPr>
              <a:pPr algn="r" eaLnBrk="1" hangingPunct="1">
                <a:spcBef>
                  <a:spcPct val="0"/>
                </a:spcBef>
                <a:buClrTx/>
                <a:buFontTx/>
                <a:buNone/>
              </a:pPr>
              <a:t>10</a:t>
            </a:fld>
            <a:endParaRPr lang="cs-CZ" altLang="en-US">
              <a:latin typeface="Arial" panose="020B0604020202020204" pitchFamily="34" charset="0"/>
            </a:endParaRPr>
          </a:p>
        </p:txBody>
      </p:sp>
      <p:sp>
        <p:nvSpPr>
          <p:cNvPr id="20484" name="Rectangle 2">
            <a:extLst>
              <a:ext uri="{FF2B5EF4-FFF2-40B4-BE49-F238E27FC236}">
                <a16:creationId xmlns:a16="http://schemas.microsoft.com/office/drawing/2014/main" id="{8A9DAA3B-E8C7-455B-9EC7-9521D4FE5852}"/>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a:extLst>
              <a:ext uri="{FF2B5EF4-FFF2-40B4-BE49-F238E27FC236}">
                <a16:creationId xmlns:a16="http://schemas.microsoft.com/office/drawing/2014/main" id="{16690D1F-FBDC-422D-8F3B-CCF18FA77C2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86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E257E69-9A6E-46E3-A650-30F21E86D91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68766D8-40A9-4306-901B-DA2C75B8C4F8}" type="slidenum">
              <a:rPr lang="cs-CZ" altLang="en-US" smtClean="0">
                <a:latin typeface="Arial" panose="020B0604020202020204" pitchFamily="34" charset="0"/>
              </a:rPr>
              <a:pPr>
                <a:spcBef>
                  <a:spcPct val="0"/>
                </a:spcBef>
                <a:buClrTx/>
                <a:buFontTx/>
                <a:buNone/>
              </a:pPr>
              <a:t>11</a:t>
            </a:fld>
            <a:endParaRPr lang="cs-CZ" altLang="en-US">
              <a:latin typeface="Arial" panose="020B0604020202020204" pitchFamily="34" charset="0"/>
            </a:endParaRPr>
          </a:p>
        </p:txBody>
      </p:sp>
      <p:sp>
        <p:nvSpPr>
          <p:cNvPr id="24579" name="Text Box 1">
            <a:extLst>
              <a:ext uri="{FF2B5EF4-FFF2-40B4-BE49-F238E27FC236}">
                <a16:creationId xmlns:a16="http://schemas.microsoft.com/office/drawing/2014/main" id="{2FEA7FE0-ACBB-4661-84EB-D40EF165097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7A919E-78FF-40A4-942E-3A060238C63E}" type="slidenum">
              <a:rPr lang="cs-CZ" altLang="en-US">
                <a:latin typeface="Arial" panose="020B0604020202020204" pitchFamily="34" charset="0"/>
              </a:rPr>
              <a:pPr algn="r" eaLnBrk="1" hangingPunct="1">
                <a:spcBef>
                  <a:spcPct val="0"/>
                </a:spcBef>
                <a:buClrTx/>
                <a:buFontTx/>
                <a:buNone/>
              </a:pPr>
              <a:t>11</a:t>
            </a:fld>
            <a:endParaRPr lang="cs-CZ" altLang="en-US">
              <a:latin typeface="Arial" panose="020B0604020202020204" pitchFamily="34" charset="0"/>
            </a:endParaRPr>
          </a:p>
        </p:txBody>
      </p:sp>
      <p:sp>
        <p:nvSpPr>
          <p:cNvPr id="24580" name="Rectangle 2">
            <a:extLst>
              <a:ext uri="{FF2B5EF4-FFF2-40B4-BE49-F238E27FC236}">
                <a16:creationId xmlns:a16="http://schemas.microsoft.com/office/drawing/2014/main" id="{CA418CE5-C598-4E3F-B9DD-384ACA9FB97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3">
            <a:extLst>
              <a:ext uri="{FF2B5EF4-FFF2-40B4-BE49-F238E27FC236}">
                <a16:creationId xmlns:a16="http://schemas.microsoft.com/office/drawing/2014/main" id="{80F56434-E07B-4865-827D-738F677ECA5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13B44F8-672E-407D-AD07-D8EB9DF20D2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B0A87F-C1EA-43E2-B262-F260C3DC60A8}" type="slidenum">
              <a:rPr lang="cs-CZ" altLang="en-US" smtClean="0">
                <a:latin typeface="Arial" panose="020B0604020202020204" pitchFamily="34" charset="0"/>
              </a:rPr>
              <a:pPr>
                <a:spcBef>
                  <a:spcPct val="0"/>
                </a:spcBef>
                <a:buClrTx/>
                <a:buFontTx/>
                <a:buNone/>
              </a:pPr>
              <a:t>12</a:t>
            </a:fld>
            <a:endParaRPr lang="cs-CZ" altLang="en-US">
              <a:latin typeface="Arial" panose="020B0604020202020204" pitchFamily="34" charset="0"/>
            </a:endParaRPr>
          </a:p>
        </p:txBody>
      </p:sp>
      <p:sp>
        <p:nvSpPr>
          <p:cNvPr id="26627" name="Text Box 1">
            <a:extLst>
              <a:ext uri="{FF2B5EF4-FFF2-40B4-BE49-F238E27FC236}">
                <a16:creationId xmlns:a16="http://schemas.microsoft.com/office/drawing/2014/main" id="{9A5F15A5-0B4F-4EEB-933F-F6E3FCD2D5D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89659EB-5145-48B2-BB25-5728DE518FEA}" type="slidenum">
              <a:rPr lang="cs-CZ" altLang="en-US">
                <a:latin typeface="Arial" panose="020B0604020202020204" pitchFamily="34" charset="0"/>
              </a:rPr>
              <a:pPr algn="r" eaLnBrk="1" hangingPunct="1">
                <a:spcBef>
                  <a:spcPct val="0"/>
                </a:spcBef>
                <a:buClrTx/>
                <a:buFontTx/>
                <a:buNone/>
              </a:pPr>
              <a:t>12</a:t>
            </a:fld>
            <a:endParaRPr lang="cs-CZ" altLang="en-US">
              <a:latin typeface="Arial" panose="020B0604020202020204" pitchFamily="34" charset="0"/>
            </a:endParaRPr>
          </a:p>
        </p:txBody>
      </p:sp>
      <p:sp>
        <p:nvSpPr>
          <p:cNvPr id="26628" name="Rectangle 2">
            <a:extLst>
              <a:ext uri="{FF2B5EF4-FFF2-40B4-BE49-F238E27FC236}">
                <a16:creationId xmlns:a16="http://schemas.microsoft.com/office/drawing/2014/main" id="{B92FDA1F-BF30-4812-B02F-CC2F4733F244}"/>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a:extLst>
              <a:ext uri="{FF2B5EF4-FFF2-40B4-BE49-F238E27FC236}">
                <a16:creationId xmlns:a16="http://schemas.microsoft.com/office/drawing/2014/main" id="{662E843F-8F98-4BB0-A673-EAB78B1C71A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7655AD4-9E55-4AB6-B03D-E0732EB498A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62DD7A-C9C2-4D12-8D02-611C02277E63}" type="slidenum">
              <a:rPr lang="cs-CZ" altLang="en-US" smtClean="0">
                <a:latin typeface="Arial" panose="020B0604020202020204" pitchFamily="34" charset="0"/>
              </a:rPr>
              <a:pPr>
                <a:spcBef>
                  <a:spcPct val="0"/>
                </a:spcBef>
                <a:buClrTx/>
                <a:buFontTx/>
                <a:buNone/>
              </a:pPr>
              <a:t>13</a:t>
            </a:fld>
            <a:endParaRPr lang="cs-CZ" altLang="en-US">
              <a:latin typeface="Arial" panose="020B0604020202020204" pitchFamily="34" charset="0"/>
            </a:endParaRPr>
          </a:p>
        </p:txBody>
      </p:sp>
      <p:sp>
        <p:nvSpPr>
          <p:cNvPr id="28675" name="Text Box 1">
            <a:extLst>
              <a:ext uri="{FF2B5EF4-FFF2-40B4-BE49-F238E27FC236}">
                <a16:creationId xmlns:a16="http://schemas.microsoft.com/office/drawing/2014/main" id="{EC476126-4642-4A51-988C-081256EF199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4F755CE-4D0A-490F-B171-381134F9009E}" type="slidenum">
              <a:rPr lang="cs-CZ" altLang="en-US">
                <a:latin typeface="Arial" panose="020B0604020202020204" pitchFamily="34" charset="0"/>
              </a:rPr>
              <a:pPr algn="r" eaLnBrk="1" hangingPunct="1">
                <a:spcBef>
                  <a:spcPct val="0"/>
                </a:spcBef>
                <a:buClrTx/>
                <a:buFontTx/>
                <a:buNone/>
              </a:pPr>
              <a:t>13</a:t>
            </a:fld>
            <a:endParaRPr lang="cs-CZ" altLang="en-US">
              <a:latin typeface="Arial" panose="020B0604020202020204" pitchFamily="34" charset="0"/>
            </a:endParaRPr>
          </a:p>
        </p:txBody>
      </p:sp>
      <p:sp>
        <p:nvSpPr>
          <p:cNvPr id="28676" name="Rectangle 2">
            <a:extLst>
              <a:ext uri="{FF2B5EF4-FFF2-40B4-BE49-F238E27FC236}">
                <a16:creationId xmlns:a16="http://schemas.microsoft.com/office/drawing/2014/main" id="{D138424F-75FD-486D-B27D-747A91FCE5F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Rectangle 3">
            <a:extLst>
              <a:ext uri="{FF2B5EF4-FFF2-40B4-BE49-F238E27FC236}">
                <a16:creationId xmlns:a16="http://schemas.microsoft.com/office/drawing/2014/main" id="{6E34A8AF-4EAC-442E-8302-8F406EA4B10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76A1C5E-8803-4900-A9C2-0DE8BA4FC29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DA53368-9EA7-46D8-A104-11E5A9695FAE}" type="slidenum">
              <a:rPr lang="cs-CZ" altLang="en-US" smtClean="0">
                <a:latin typeface="Arial" panose="020B0604020202020204" pitchFamily="34" charset="0"/>
              </a:rPr>
              <a:pPr>
                <a:spcBef>
                  <a:spcPct val="0"/>
                </a:spcBef>
                <a:buClrTx/>
                <a:buFontTx/>
                <a:buNone/>
              </a:pPr>
              <a:t>14</a:t>
            </a:fld>
            <a:endParaRPr lang="cs-CZ" altLang="en-US">
              <a:latin typeface="Arial" panose="020B0604020202020204" pitchFamily="34" charset="0"/>
            </a:endParaRPr>
          </a:p>
        </p:txBody>
      </p:sp>
      <p:sp>
        <p:nvSpPr>
          <p:cNvPr id="30723" name="Text Box 1">
            <a:extLst>
              <a:ext uri="{FF2B5EF4-FFF2-40B4-BE49-F238E27FC236}">
                <a16:creationId xmlns:a16="http://schemas.microsoft.com/office/drawing/2014/main" id="{95A88001-5D5F-4DDD-9672-2403D8C7451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59D5C23-256B-4524-992D-545E2903B4D9}" type="slidenum">
              <a:rPr lang="cs-CZ" altLang="en-US">
                <a:latin typeface="Arial" panose="020B0604020202020204" pitchFamily="34" charset="0"/>
              </a:rPr>
              <a:pPr algn="r" eaLnBrk="1" hangingPunct="1">
                <a:spcBef>
                  <a:spcPct val="0"/>
                </a:spcBef>
                <a:buClrTx/>
                <a:buFontTx/>
                <a:buNone/>
              </a:pPr>
              <a:t>14</a:t>
            </a:fld>
            <a:endParaRPr lang="cs-CZ" altLang="en-US">
              <a:latin typeface="Arial" panose="020B0604020202020204" pitchFamily="34" charset="0"/>
            </a:endParaRPr>
          </a:p>
        </p:txBody>
      </p:sp>
      <p:sp>
        <p:nvSpPr>
          <p:cNvPr id="30724" name="Rectangle 2">
            <a:extLst>
              <a:ext uri="{FF2B5EF4-FFF2-40B4-BE49-F238E27FC236}">
                <a16:creationId xmlns:a16="http://schemas.microsoft.com/office/drawing/2014/main" id="{F6EE5D27-A564-4017-A138-ADDD33141684}"/>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3">
            <a:extLst>
              <a:ext uri="{FF2B5EF4-FFF2-40B4-BE49-F238E27FC236}">
                <a16:creationId xmlns:a16="http://schemas.microsoft.com/office/drawing/2014/main" id="{0DC7A368-9680-478D-84D3-13519B55FBCC}"/>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4A6B29E-B953-4C58-A28B-5EC1FDB14DE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43DBB5-0C81-48DC-A3A0-C9A5A5919BF4}" type="slidenum">
              <a:rPr lang="cs-CZ" altLang="en-US" smtClean="0">
                <a:latin typeface="Arial" panose="020B0604020202020204" pitchFamily="34" charset="0"/>
              </a:rPr>
              <a:pPr>
                <a:spcBef>
                  <a:spcPct val="0"/>
                </a:spcBef>
                <a:buClrTx/>
                <a:buFontTx/>
                <a:buNone/>
              </a:pPr>
              <a:t>15</a:t>
            </a:fld>
            <a:endParaRPr lang="cs-CZ" altLang="en-US">
              <a:latin typeface="Arial" panose="020B0604020202020204" pitchFamily="34" charset="0"/>
            </a:endParaRPr>
          </a:p>
        </p:txBody>
      </p:sp>
      <p:sp>
        <p:nvSpPr>
          <p:cNvPr id="32771" name="Text Box 1">
            <a:extLst>
              <a:ext uri="{FF2B5EF4-FFF2-40B4-BE49-F238E27FC236}">
                <a16:creationId xmlns:a16="http://schemas.microsoft.com/office/drawing/2014/main" id="{85E7EF5A-D246-42FD-BB54-E73A0E1343A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5D769A-8A8A-4AEB-AAA6-F500A5BCD358}" type="slidenum">
              <a:rPr lang="cs-CZ" altLang="en-US">
                <a:latin typeface="Arial" panose="020B0604020202020204" pitchFamily="34" charset="0"/>
              </a:rPr>
              <a:pPr algn="r" eaLnBrk="1" hangingPunct="1">
                <a:spcBef>
                  <a:spcPct val="0"/>
                </a:spcBef>
                <a:buClrTx/>
                <a:buFontTx/>
                <a:buNone/>
              </a:pPr>
              <a:t>15</a:t>
            </a:fld>
            <a:endParaRPr lang="cs-CZ" altLang="en-US">
              <a:latin typeface="Arial" panose="020B0604020202020204" pitchFamily="34" charset="0"/>
            </a:endParaRPr>
          </a:p>
        </p:txBody>
      </p:sp>
      <p:sp>
        <p:nvSpPr>
          <p:cNvPr id="32772" name="Rectangle 2">
            <a:extLst>
              <a:ext uri="{FF2B5EF4-FFF2-40B4-BE49-F238E27FC236}">
                <a16:creationId xmlns:a16="http://schemas.microsoft.com/office/drawing/2014/main" id="{4E3A7792-E7F0-4C56-AE8D-D6F06FEF1C13}"/>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Rectangle 3">
            <a:extLst>
              <a:ext uri="{FF2B5EF4-FFF2-40B4-BE49-F238E27FC236}">
                <a16:creationId xmlns:a16="http://schemas.microsoft.com/office/drawing/2014/main" id="{2A9668E2-4741-403C-80DE-6D65951D589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2319771-BF72-4546-98F1-658248BEDA5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E4F7489-14A8-47BB-B16C-40CEAB929E88}" type="slidenum">
              <a:rPr lang="cs-CZ" altLang="en-US" smtClean="0">
                <a:latin typeface="Arial" panose="020B0604020202020204" pitchFamily="34" charset="0"/>
              </a:rPr>
              <a:pPr>
                <a:spcBef>
                  <a:spcPct val="0"/>
                </a:spcBef>
                <a:buClrTx/>
                <a:buFontTx/>
                <a:buNone/>
              </a:pPr>
              <a:t>16</a:t>
            </a:fld>
            <a:endParaRPr lang="cs-CZ" altLang="en-US">
              <a:latin typeface="Arial" panose="020B0604020202020204" pitchFamily="34" charset="0"/>
            </a:endParaRPr>
          </a:p>
        </p:txBody>
      </p:sp>
      <p:sp>
        <p:nvSpPr>
          <p:cNvPr id="34819" name="Text Box 1">
            <a:extLst>
              <a:ext uri="{FF2B5EF4-FFF2-40B4-BE49-F238E27FC236}">
                <a16:creationId xmlns:a16="http://schemas.microsoft.com/office/drawing/2014/main" id="{D6B6FCAD-549D-45BC-8C7E-A84ED4D72B0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980532-194C-4D7B-A2D0-9A0D48880003}" type="slidenum">
              <a:rPr lang="cs-CZ" altLang="en-US">
                <a:latin typeface="Arial" panose="020B0604020202020204" pitchFamily="34" charset="0"/>
              </a:rPr>
              <a:pPr algn="r" eaLnBrk="1" hangingPunct="1">
                <a:spcBef>
                  <a:spcPct val="0"/>
                </a:spcBef>
                <a:buClrTx/>
                <a:buFontTx/>
                <a:buNone/>
              </a:pPr>
              <a:t>16</a:t>
            </a:fld>
            <a:endParaRPr lang="cs-CZ" altLang="en-US">
              <a:latin typeface="Arial" panose="020B0604020202020204" pitchFamily="34" charset="0"/>
            </a:endParaRPr>
          </a:p>
        </p:txBody>
      </p:sp>
      <p:sp>
        <p:nvSpPr>
          <p:cNvPr id="34820" name="Rectangle 2">
            <a:extLst>
              <a:ext uri="{FF2B5EF4-FFF2-40B4-BE49-F238E27FC236}">
                <a16:creationId xmlns:a16="http://schemas.microsoft.com/office/drawing/2014/main" id="{B8CB8A6D-E8E9-4180-B616-02C8284B243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Rectangle 3">
            <a:extLst>
              <a:ext uri="{FF2B5EF4-FFF2-40B4-BE49-F238E27FC236}">
                <a16:creationId xmlns:a16="http://schemas.microsoft.com/office/drawing/2014/main" id="{AA2A64F8-5414-40F9-9B59-DEC4BB7E07E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F64D932-CAB2-4F43-886B-5155EAA8BC0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1CDA559-5309-4C04-A8C6-B781AE8B3EE4}" type="slidenum">
              <a:rPr lang="cs-CZ" altLang="en-US" smtClean="0">
                <a:latin typeface="Arial" panose="020B0604020202020204" pitchFamily="34" charset="0"/>
              </a:rPr>
              <a:pPr>
                <a:spcBef>
                  <a:spcPct val="0"/>
                </a:spcBef>
                <a:buClrTx/>
                <a:buFontTx/>
                <a:buNone/>
              </a:pPr>
              <a:t>17</a:t>
            </a:fld>
            <a:endParaRPr lang="cs-CZ" altLang="en-US">
              <a:latin typeface="Arial" panose="020B0604020202020204" pitchFamily="34" charset="0"/>
            </a:endParaRPr>
          </a:p>
        </p:txBody>
      </p:sp>
      <p:sp>
        <p:nvSpPr>
          <p:cNvPr id="36867" name="Text Box 1">
            <a:extLst>
              <a:ext uri="{FF2B5EF4-FFF2-40B4-BE49-F238E27FC236}">
                <a16:creationId xmlns:a16="http://schemas.microsoft.com/office/drawing/2014/main" id="{A06D6142-0354-41B6-94E5-328EE597A16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20D68F-B2B2-4056-978D-F476A29EC537}" type="slidenum">
              <a:rPr lang="cs-CZ" altLang="en-US">
                <a:latin typeface="Arial" panose="020B0604020202020204" pitchFamily="34" charset="0"/>
              </a:rPr>
              <a:pPr algn="r" eaLnBrk="1" hangingPunct="1">
                <a:spcBef>
                  <a:spcPct val="0"/>
                </a:spcBef>
                <a:buClrTx/>
                <a:buFontTx/>
                <a:buNone/>
              </a:pPr>
              <a:t>17</a:t>
            </a:fld>
            <a:endParaRPr lang="cs-CZ" altLang="en-US">
              <a:latin typeface="Arial" panose="020B0604020202020204" pitchFamily="34" charset="0"/>
            </a:endParaRPr>
          </a:p>
        </p:txBody>
      </p:sp>
      <p:sp>
        <p:nvSpPr>
          <p:cNvPr id="36868" name="Rectangle 2">
            <a:extLst>
              <a:ext uri="{FF2B5EF4-FFF2-40B4-BE49-F238E27FC236}">
                <a16:creationId xmlns:a16="http://schemas.microsoft.com/office/drawing/2014/main" id="{6B187E07-97BF-49CE-8E7A-7D15245C7DE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a:extLst>
              <a:ext uri="{FF2B5EF4-FFF2-40B4-BE49-F238E27FC236}">
                <a16:creationId xmlns:a16="http://schemas.microsoft.com/office/drawing/2014/main" id="{F7343278-8F72-424B-8360-DF8BD026043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52D67A8-1C71-4FB6-A35F-15C869E4A18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761CDCA-E739-4B63-9259-7FF9EB2E9C87}" type="slidenum">
              <a:rPr lang="cs-CZ" altLang="en-US" smtClean="0">
                <a:latin typeface="Arial" panose="020B0604020202020204" pitchFamily="34" charset="0"/>
              </a:rPr>
              <a:pPr>
                <a:spcBef>
                  <a:spcPct val="0"/>
                </a:spcBef>
                <a:buClrTx/>
                <a:buFontTx/>
                <a:buNone/>
              </a:pPr>
              <a:t>18</a:t>
            </a:fld>
            <a:endParaRPr lang="cs-CZ" altLang="en-US">
              <a:latin typeface="Arial" panose="020B0604020202020204" pitchFamily="34" charset="0"/>
            </a:endParaRPr>
          </a:p>
        </p:txBody>
      </p:sp>
      <p:sp>
        <p:nvSpPr>
          <p:cNvPr id="38915" name="Text Box 1">
            <a:extLst>
              <a:ext uri="{FF2B5EF4-FFF2-40B4-BE49-F238E27FC236}">
                <a16:creationId xmlns:a16="http://schemas.microsoft.com/office/drawing/2014/main" id="{A3FB358D-C149-4439-ABBC-DED84F9C0C7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B1CD3EE-BF56-4C70-B3BE-10A5DD067478}" type="slidenum">
              <a:rPr lang="cs-CZ" altLang="en-US">
                <a:latin typeface="Arial" panose="020B0604020202020204" pitchFamily="34" charset="0"/>
              </a:rPr>
              <a:pPr algn="r" eaLnBrk="1" hangingPunct="1">
                <a:spcBef>
                  <a:spcPct val="0"/>
                </a:spcBef>
                <a:buClrTx/>
                <a:buFontTx/>
                <a:buNone/>
              </a:pPr>
              <a:t>18</a:t>
            </a:fld>
            <a:endParaRPr lang="cs-CZ" altLang="en-US">
              <a:latin typeface="Arial" panose="020B0604020202020204" pitchFamily="34" charset="0"/>
            </a:endParaRPr>
          </a:p>
        </p:txBody>
      </p:sp>
      <p:sp>
        <p:nvSpPr>
          <p:cNvPr id="38916" name="Rectangle 2">
            <a:extLst>
              <a:ext uri="{FF2B5EF4-FFF2-40B4-BE49-F238E27FC236}">
                <a16:creationId xmlns:a16="http://schemas.microsoft.com/office/drawing/2014/main" id="{CCC47791-78CB-4F3E-AA78-87984BD0936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a:extLst>
              <a:ext uri="{FF2B5EF4-FFF2-40B4-BE49-F238E27FC236}">
                <a16:creationId xmlns:a16="http://schemas.microsoft.com/office/drawing/2014/main" id="{3E51A925-0316-439F-828D-070C99CED0E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8AD410B-B2B5-4D6C-8004-3F2C604F342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C5CD1AC-1A47-4365-89FE-492B09B394DB}" type="slidenum">
              <a:rPr lang="cs-CZ" altLang="en-US" smtClean="0">
                <a:latin typeface="Arial" panose="020B0604020202020204" pitchFamily="34" charset="0"/>
              </a:rPr>
              <a:pPr>
                <a:spcBef>
                  <a:spcPct val="0"/>
                </a:spcBef>
                <a:buClrTx/>
                <a:buFontTx/>
                <a:buNone/>
              </a:pPr>
              <a:t>19</a:t>
            </a:fld>
            <a:endParaRPr lang="cs-CZ" altLang="en-US">
              <a:latin typeface="Arial" panose="020B0604020202020204" pitchFamily="34" charset="0"/>
            </a:endParaRPr>
          </a:p>
        </p:txBody>
      </p:sp>
      <p:sp>
        <p:nvSpPr>
          <p:cNvPr id="40963" name="Text Box 1">
            <a:extLst>
              <a:ext uri="{FF2B5EF4-FFF2-40B4-BE49-F238E27FC236}">
                <a16:creationId xmlns:a16="http://schemas.microsoft.com/office/drawing/2014/main" id="{F59FF957-3FBA-417E-A038-F4300182980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8A9A2C-E212-4E8D-9682-83EEC0480AF1}" type="slidenum">
              <a:rPr lang="cs-CZ" altLang="en-US">
                <a:latin typeface="Arial" panose="020B0604020202020204" pitchFamily="34" charset="0"/>
              </a:rPr>
              <a:pPr algn="r" eaLnBrk="1" hangingPunct="1">
                <a:spcBef>
                  <a:spcPct val="0"/>
                </a:spcBef>
                <a:buClrTx/>
                <a:buFontTx/>
                <a:buNone/>
              </a:pPr>
              <a:t>19</a:t>
            </a:fld>
            <a:endParaRPr lang="cs-CZ" altLang="en-US">
              <a:latin typeface="Arial" panose="020B0604020202020204" pitchFamily="34" charset="0"/>
            </a:endParaRPr>
          </a:p>
        </p:txBody>
      </p:sp>
      <p:sp>
        <p:nvSpPr>
          <p:cNvPr id="40964" name="Rectangle 2">
            <a:extLst>
              <a:ext uri="{FF2B5EF4-FFF2-40B4-BE49-F238E27FC236}">
                <a16:creationId xmlns:a16="http://schemas.microsoft.com/office/drawing/2014/main" id="{9EA1B550-B45D-4650-9DB5-2E8D1F873A38}"/>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a:extLst>
              <a:ext uri="{FF2B5EF4-FFF2-40B4-BE49-F238E27FC236}">
                <a16:creationId xmlns:a16="http://schemas.microsoft.com/office/drawing/2014/main" id="{93016F7A-9099-424C-910A-9BD8840BA78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0F2AB19-AF79-46A3-969C-BF9EC42143E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2578813-EAFC-41FC-A7E7-5FE058D19864}" type="slidenum">
              <a:rPr lang="cs-CZ" altLang="en-US" smtClean="0">
                <a:latin typeface="Arial" panose="020B0604020202020204" pitchFamily="34" charset="0"/>
              </a:rPr>
              <a:pPr>
                <a:spcBef>
                  <a:spcPct val="0"/>
                </a:spcBef>
                <a:buClrTx/>
                <a:buFontTx/>
                <a:buNone/>
              </a:pPr>
              <a:t>2</a:t>
            </a:fld>
            <a:endParaRPr lang="cs-CZ" altLang="en-US">
              <a:latin typeface="Arial" panose="020B0604020202020204" pitchFamily="34" charset="0"/>
            </a:endParaRPr>
          </a:p>
        </p:txBody>
      </p:sp>
      <p:sp>
        <p:nvSpPr>
          <p:cNvPr id="6147" name="Text Box 1">
            <a:extLst>
              <a:ext uri="{FF2B5EF4-FFF2-40B4-BE49-F238E27FC236}">
                <a16:creationId xmlns:a16="http://schemas.microsoft.com/office/drawing/2014/main" id="{9EC7B76F-AF9A-493E-AE30-695B1FC086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105A1C-D232-40FD-AB03-15F1FF2850EF}" type="slidenum">
              <a:rPr lang="cs-CZ" altLang="en-US">
                <a:latin typeface="Arial" panose="020B0604020202020204" pitchFamily="34" charset="0"/>
              </a:rPr>
              <a:pPr algn="r" eaLnBrk="1" hangingPunct="1">
                <a:spcBef>
                  <a:spcPct val="0"/>
                </a:spcBef>
                <a:buClrTx/>
                <a:buFontTx/>
                <a:buNone/>
              </a:pPr>
              <a:t>2</a:t>
            </a:fld>
            <a:endParaRPr lang="cs-CZ" altLang="en-US">
              <a:latin typeface="Arial" panose="020B0604020202020204" pitchFamily="34" charset="0"/>
            </a:endParaRPr>
          </a:p>
        </p:txBody>
      </p:sp>
      <p:sp>
        <p:nvSpPr>
          <p:cNvPr id="6148" name="Rectangle 2">
            <a:extLst>
              <a:ext uri="{FF2B5EF4-FFF2-40B4-BE49-F238E27FC236}">
                <a16:creationId xmlns:a16="http://schemas.microsoft.com/office/drawing/2014/main" id="{33176435-5E85-4EB0-A1F5-1BFA6E4850D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a:extLst>
              <a:ext uri="{FF2B5EF4-FFF2-40B4-BE49-F238E27FC236}">
                <a16:creationId xmlns:a16="http://schemas.microsoft.com/office/drawing/2014/main" id="{FD80BBBC-C5EB-43E8-AE8A-F90D796AD60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7BB00E8-3755-4D0A-8109-C95F7AA2B4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BDFDBF-B97C-46C6-92D9-2BF1D88F6AA2}" type="slidenum">
              <a:rPr lang="cs-CZ" altLang="en-US" smtClean="0">
                <a:latin typeface="Arial" panose="020B0604020202020204" pitchFamily="34" charset="0"/>
              </a:rPr>
              <a:pPr>
                <a:spcBef>
                  <a:spcPct val="0"/>
                </a:spcBef>
                <a:buClrTx/>
                <a:buFontTx/>
                <a:buNone/>
              </a:pPr>
              <a:t>20</a:t>
            </a:fld>
            <a:endParaRPr lang="cs-CZ" altLang="en-US">
              <a:latin typeface="Arial" panose="020B0604020202020204" pitchFamily="34" charset="0"/>
            </a:endParaRPr>
          </a:p>
        </p:txBody>
      </p:sp>
      <p:sp>
        <p:nvSpPr>
          <p:cNvPr id="43011" name="Text Box 1">
            <a:extLst>
              <a:ext uri="{FF2B5EF4-FFF2-40B4-BE49-F238E27FC236}">
                <a16:creationId xmlns:a16="http://schemas.microsoft.com/office/drawing/2014/main" id="{E91FBE78-741D-4670-AABE-60C659FCC76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1AD70C-9B0C-48BA-B851-2E04960722CA}" type="slidenum">
              <a:rPr lang="cs-CZ" altLang="en-US">
                <a:latin typeface="Arial" panose="020B0604020202020204" pitchFamily="34" charset="0"/>
              </a:rPr>
              <a:pPr algn="r" eaLnBrk="1" hangingPunct="1">
                <a:spcBef>
                  <a:spcPct val="0"/>
                </a:spcBef>
                <a:buClrTx/>
                <a:buFontTx/>
                <a:buNone/>
              </a:pPr>
              <a:t>20</a:t>
            </a:fld>
            <a:endParaRPr lang="cs-CZ" altLang="en-US">
              <a:latin typeface="Arial" panose="020B0604020202020204" pitchFamily="34" charset="0"/>
            </a:endParaRPr>
          </a:p>
        </p:txBody>
      </p:sp>
      <p:sp>
        <p:nvSpPr>
          <p:cNvPr id="43012" name="Rectangle 2">
            <a:extLst>
              <a:ext uri="{FF2B5EF4-FFF2-40B4-BE49-F238E27FC236}">
                <a16:creationId xmlns:a16="http://schemas.microsoft.com/office/drawing/2014/main" id="{FBDB416F-E88A-4856-A3A4-4FDDE902E628}"/>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a:extLst>
              <a:ext uri="{FF2B5EF4-FFF2-40B4-BE49-F238E27FC236}">
                <a16:creationId xmlns:a16="http://schemas.microsoft.com/office/drawing/2014/main" id="{15DD7FCF-998E-4845-B5E1-20D8CD6B757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F59DBC8-46BC-4E19-A53F-E8E287E2F03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EEA986-A6DE-41E3-8F06-30EDBCD43ED8}" type="slidenum">
              <a:rPr lang="cs-CZ" altLang="en-US" smtClean="0">
                <a:latin typeface="Arial" panose="020B0604020202020204" pitchFamily="34" charset="0"/>
              </a:rPr>
              <a:pPr>
                <a:spcBef>
                  <a:spcPct val="0"/>
                </a:spcBef>
                <a:buClrTx/>
                <a:buFontTx/>
                <a:buNone/>
              </a:pPr>
              <a:t>21</a:t>
            </a:fld>
            <a:endParaRPr lang="cs-CZ" altLang="en-US">
              <a:latin typeface="Arial" panose="020B0604020202020204" pitchFamily="34" charset="0"/>
            </a:endParaRPr>
          </a:p>
        </p:txBody>
      </p:sp>
      <p:sp>
        <p:nvSpPr>
          <p:cNvPr id="47107" name="Text Box 1">
            <a:extLst>
              <a:ext uri="{FF2B5EF4-FFF2-40B4-BE49-F238E27FC236}">
                <a16:creationId xmlns:a16="http://schemas.microsoft.com/office/drawing/2014/main" id="{C095E1E1-C2EB-44C6-AF37-5F6C97B438F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A935AB-EAD8-432A-8BB5-EEFB31B8729C}" type="slidenum">
              <a:rPr lang="cs-CZ" altLang="en-US">
                <a:latin typeface="Arial" panose="020B0604020202020204" pitchFamily="34" charset="0"/>
              </a:rPr>
              <a:pPr algn="r" eaLnBrk="1" hangingPunct="1">
                <a:spcBef>
                  <a:spcPct val="0"/>
                </a:spcBef>
                <a:buClrTx/>
                <a:buFontTx/>
                <a:buNone/>
              </a:pPr>
              <a:t>21</a:t>
            </a:fld>
            <a:endParaRPr lang="cs-CZ" altLang="en-US">
              <a:latin typeface="Arial" panose="020B0604020202020204" pitchFamily="34" charset="0"/>
            </a:endParaRPr>
          </a:p>
        </p:txBody>
      </p:sp>
      <p:sp>
        <p:nvSpPr>
          <p:cNvPr id="47108" name="Rectangle 2">
            <a:extLst>
              <a:ext uri="{FF2B5EF4-FFF2-40B4-BE49-F238E27FC236}">
                <a16:creationId xmlns:a16="http://schemas.microsoft.com/office/drawing/2014/main" id="{0D1D006E-916D-4102-B30A-889D92DB6E7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Rectangle 3">
            <a:extLst>
              <a:ext uri="{FF2B5EF4-FFF2-40B4-BE49-F238E27FC236}">
                <a16:creationId xmlns:a16="http://schemas.microsoft.com/office/drawing/2014/main" id="{ACFB8D62-766A-49FF-BA9A-83689904F8B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86AC861-8914-4107-8C4E-F5A980D310D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6BBB7BE-5E04-44C1-9E4A-00123A35C55C}" type="slidenum">
              <a:rPr lang="cs-CZ" altLang="en-US" smtClean="0">
                <a:latin typeface="Arial" panose="020B0604020202020204" pitchFamily="34" charset="0"/>
              </a:rPr>
              <a:pPr>
                <a:spcBef>
                  <a:spcPct val="0"/>
                </a:spcBef>
                <a:buClrTx/>
                <a:buFontTx/>
                <a:buNone/>
              </a:pPr>
              <a:t>22</a:t>
            </a:fld>
            <a:endParaRPr lang="cs-CZ" altLang="en-US">
              <a:latin typeface="Arial" panose="020B0604020202020204" pitchFamily="34" charset="0"/>
            </a:endParaRPr>
          </a:p>
        </p:txBody>
      </p:sp>
      <p:sp>
        <p:nvSpPr>
          <p:cNvPr id="49155" name="Text Box 1">
            <a:extLst>
              <a:ext uri="{FF2B5EF4-FFF2-40B4-BE49-F238E27FC236}">
                <a16:creationId xmlns:a16="http://schemas.microsoft.com/office/drawing/2014/main" id="{1FDD6AF6-B613-4846-B4A8-3F485C9D803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FBA8770-B461-47D3-95FE-D54F2022BF61}" type="slidenum">
              <a:rPr lang="cs-CZ" altLang="en-US">
                <a:latin typeface="Arial" panose="020B0604020202020204" pitchFamily="34" charset="0"/>
              </a:rPr>
              <a:pPr algn="r" eaLnBrk="1" hangingPunct="1">
                <a:spcBef>
                  <a:spcPct val="0"/>
                </a:spcBef>
                <a:buClrTx/>
                <a:buFontTx/>
                <a:buNone/>
              </a:pPr>
              <a:t>22</a:t>
            </a:fld>
            <a:endParaRPr lang="cs-CZ" altLang="en-US">
              <a:latin typeface="Arial" panose="020B0604020202020204" pitchFamily="34" charset="0"/>
            </a:endParaRPr>
          </a:p>
        </p:txBody>
      </p:sp>
      <p:sp>
        <p:nvSpPr>
          <p:cNvPr id="49156" name="Rectangle 2">
            <a:extLst>
              <a:ext uri="{FF2B5EF4-FFF2-40B4-BE49-F238E27FC236}">
                <a16:creationId xmlns:a16="http://schemas.microsoft.com/office/drawing/2014/main" id="{850A5206-441A-4E12-AF11-799012BF7C13}"/>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a:extLst>
              <a:ext uri="{FF2B5EF4-FFF2-40B4-BE49-F238E27FC236}">
                <a16:creationId xmlns:a16="http://schemas.microsoft.com/office/drawing/2014/main" id="{58271DBA-F59E-4FE3-9535-074FC853A66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EEE7012-3DAD-4408-9376-81573AB30A7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A7F8328-346D-460D-BAE4-DB99540EDC0B}" type="slidenum">
              <a:rPr lang="cs-CZ" altLang="en-US" smtClean="0">
                <a:latin typeface="Arial" panose="020B0604020202020204" pitchFamily="34" charset="0"/>
              </a:rPr>
              <a:pPr>
                <a:spcBef>
                  <a:spcPct val="0"/>
                </a:spcBef>
                <a:buClrTx/>
                <a:buFontTx/>
                <a:buNone/>
              </a:pPr>
              <a:t>23</a:t>
            </a:fld>
            <a:endParaRPr lang="cs-CZ" altLang="en-US">
              <a:latin typeface="Arial" panose="020B0604020202020204" pitchFamily="34" charset="0"/>
            </a:endParaRPr>
          </a:p>
        </p:txBody>
      </p:sp>
      <p:sp>
        <p:nvSpPr>
          <p:cNvPr id="51203" name="Text Box 1">
            <a:extLst>
              <a:ext uri="{FF2B5EF4-FFF2-40B4-BE49-F238E27FC236}">
                <a16:creationId xmlns:a16="http://schemas.microsoft.com/office/drawing/2014/main" id="{0090F146-175C-4911-89FF-07B455ECD8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2942E5-8C6A-4AEE-8DA1-4BB79A829435}" type="slidenum">
              <a:rPr lang="cs-CZ" altLang="en-US">
                <a:latin typeface="Arial" panose="020B0604020202020204" pitchFamily="34" charset="0"/>
              </a:rPr>
              <a:pPr algn="r" eaLnBrk="1" hangingPunct="1">
                <a:spcBef>
                  <a:spcPct val="0"/>
                </a:spcBef>
                <a:buClrTx/>
                <a:buFontTx/>
                <a:buNone/>
              </a:pPr>
              <a:t>23</a:t>
            </a:fld>
            <a:endParaRPr lang="cs-CZ" altLang="en-US">
              <a:latin typeface="Arial" panose="020B0604020202020204" pitchFamily="34" charset="0"/>
            </a:endParaRPr>
          </a:p>
        </p:txBody>
      </p:sp>
      <p:sp>
        <p:nvSpPr>
          <p:cNvPr id="51204" name="Rectangle 2">
            <a:extLst>
              <a:ext uri="{FF2B5EF4-FFF2-40B4-BE49-F238E27FC236}">
                <a16:creationId xmlns:a16="http://schemas.microsoft.com/office/drawing/2014/main" id="{0DBF1383-2BE0-4C34-9EA7-74BD394CCE0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Rectangle 3">
            <a:extLst>
              <a:ext uri="{FF2B5EF4-FFF2-40B4-BE49-F238E27FC236}">
                <a16:creationId xmlns:a16="http://schemas.microsoft.com/office/drawing/2014/main" id="{F4DEC3BD-4943-4A86-B9D6-F48F455E090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17FE171-7ED8-4782-B3AB-4D6D7EA0F7D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255FC6-6DEE-43A0-BB81-A8A3C927DE0C}" type="slidenum">
              <a:rPr lang="cs-CZ" altLang="en-US" smtClean="0">
                <a:latin typeface="Arial" panose="020B0604020202020204" pitchFamily="34" charset="0"/>
              </a:rPr>
              <a:pPr>
                <a:spcBef>
                  <a:spcPct val="0"/>
                </a:spcBef>
                <a:buClrTx/>
                <a:buFontTx/>
                <a:buNone/>
              </a:pPr>
              <a:t>24</a:t>
            </a:fld>
            <a:endParaRPr lang="cs-CZ" altLang="en-US">
              <a:latin typeface="Arial" panose="020B0604020202020204" pitchFamily="34" charset="0"/>
            </a:endParaRPr>
          </a:p>
        </p:txBody>
      </p:sp>
      <p:sp>
        <p:nvSpPr>
          <p:cNvPr id="45059" name="Text Box 1">
            <a:extLst>
              <a:ext uri="{FF2B5EF4-FFF2-40B4-BE49-F238E27FC236}">
                <a16:creationId xmlns:a16="http://schemas.microsoft.com/office/drawing/2014/main" id="{9430E04A-95A2-4461-B592-557EB0ABC61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6F4F7C-DC92-4E94-BF44-FD3BBC349C60}" type="slidenum">
              <a:rPr lang="cs-CZ" altLang="en-US">
                <a:latin typeface="Arial" panose="020B0604020202020204" pitchFamily="34" charset="0"/>
              </a:rPr>
              <a:pPr algn="r" eaLnBrk="1" hangingPunct="1">
                <a:spcBef>
                  <a:spcPct val="0"/>
                </a:spcBef>
                <a:buClrTx/>
                <a:buFontTx/>
                <a:buNone/>
              </a:pPr>
              <a:t>24</a:t>
            </a:fld>
            <a:endParaRPr lang="cs-CZ" altLang="en-US">
              <a:latin typeface="Arial" panose="020B0604020202020204" pitchFamily="34" charset="0"/>
            </a:endParaRPr>
          </a:p>
        </p:txBody>
      </p:sp>
      <p:sp>
        <p:nvSpPr>
          <p:cNvPr id="45060" name="Rectangle 2">
            <a:extLst>
              <a:ext uri="{FF2B5EF4-FFF2-40B4-BE49-F238E27FC236}">
                <a16:creationId xmlns:a16="http://schemas.microsoft.com/office/drawing/2014/main" id="{7FC4350A-1096-4CAF-8F93-89C5DC745A0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a:extLst>
              <a:ext uri="{FF2B5EF4-FFF2-40B4-BE49-F238E27FC236}">
                <a16:creationId xmlns:a16="http://schemas.microsoft.com/office/drawing/2014/main" id="{393158A4-5742-4E0C-9364-8B7BDF24690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F09E3D3-0AEC-4F34-8233-3A1229ED304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C3E1CF9-ED1F-4035-881F-654A9881BA90}" type="slidenum">
              <a:rPr lang="cs-CZ" altLang="en-US" smtClean="0">
                <a:latin typeface="Arial" panose="020B0604020202020204" pitchFamily="34" charset="0"/>
              </a:rPr>
              <a:pPr>
                <a:spcBef>
                  <a:spcPct val="0"/>
                </a:spcBef>
                <a:buClrTx/>
                <a:buFontTx/>
                <a:buNone/>
              </a:pPr>
              <a:t>25</a:t>
            </a:fld>
            <a:endParaRPr lang="cs-CZ" altLang="en-US">
              <a:latin typeface="Arial" panose="020B0604020202020204" pitchFamily="34" charset="0"/>
            </a:endParaRPr>
          </a:p>
        </p:txBody>
      </p:sp>
      <p:sp>
        <p:nvSpPr>
          <p:cNvPr id="53251" name="Text Box 1">
            <a:extLst>
              <a:ext uri="{FF2B5EF4-FFF2-40B4-BE49-F238E27FC236}">
                <a16:creationId xmlns:a16="http://schemas.microsoft.com/office/drawing/2014/main" id="{375F942D-896A-4F72-B1BB-34E0D56C44E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29D6EB-C599-4097-BC35-48467CA46B35}" type="slidenum">
              <a:rPr lang="cs-CZ" altLang="en-US">
                <a:latin typeface="Arial" panose="020B0604020202020204" pitchFamily="34" charset="0"/>
              </a:rPr>
              <a:pPr algn="r" eaLnBrk="1" hangingPunct="1">
                <a:spcBef>
                  <a:spcPct val="0"/>
                </a:spcBef>
                <a:buClrTx/>
                <a:buFontTx/>
                <a:buNone/>
              </a:pPr>
              <a:t>25</a:t>
            </a:fld>
            <a:endParaRPr lang="cs-CZ" altLang="en-US">
              <a:latin typeface="Arial" panose="020B0604020202020204" pitchFamily="34" charset="0"/>
            </a:endParaRPr>
          </a:p>
        </p:txBody>
      </p:sp>
      <p:sp>
        <p:nvSpPr>
          <p:cNvPr id="53252" name="Rectangle 2">
            <a:extLst>
              <a:ext uri="{FF2B5EF4-FFF2-40B4-BE49-F238E27FC236}">
                <a16:creationId xmlns:a16="http://schemas.microsoft.com/office/drawing/2014/main" id="{A110B6A3-8350-4D30-B3B6-3C2FB3726BE2}"/>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3" name="Rectangle 3">
            <a:extLst>
              <a:ext uri="{FF2B5EF4-FFF2-40B4-BE49-F238E27FC236}">
                <a16:creationId xmlns:a16="http://schemas.microsoft.com/office/drawing/2014/main" id="{5C52376A-8070-4036-A2F1-222772A50E74}"/>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5346D0A-EA74-47C6-A530-27D6FDB8B12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E2C830B-B22B-4E07-BF95-16965D062D04}" type="slidenum">
              <a:rPr lang="cs-CZ" altLang="en-US" smtClean="0">
                <a:latin typeface="Arial" panose="020B0604020202020204" pitchFamily="34" charset="0"/>
              </a:rPr>
              <a:pPr>
                <a:spcBef>
                  <a:spcPct val="0"/>
                </a:spcBef>
                <a:buClrTx/>
                <a:buFontTx/>
                <a:buNone/>
              </a:pPr>
              <a:t>26</a:t>
            </a:fld>
            <a:endParaRPr lang="cs-CZ" altLang="en-US">
              <a:latin typeface="Arial" panose="020B0604020202020204" pitchFamily="34" charset="0"/>
            </a:endParaRPr>
          </a:p>
        </p:txBody>
      </p:sp>
      <p:sp>
        <p:nvSpPr>
          <p:cNvPr id="55299" name="Text Box 1">
            <a:extLst>
              <a:ext uri="{FF2B5EF4-FFF2-40B4-BE49-F238E27FC236}">
                <a16:creationId xmlns:a16="http://schemas.microsoft.com/office/drawing/2014/main" id="{0B9DACFE-5FF6-4D72-B18D-EF19538FB8D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3ECA7F-F9F8-4678-BFD0-2C6A089ABB54}" type="slidenum">
              <a:rPr lang="cs-CZ" altLang="en-US">
                <a:latin typeface="Arial" panose="020B0604020202020204" pitchFamily="34" charset="0"/>
              </a:rPr>
              <a:pPr algn="r" eaLnBrk="1" hangingPunct="1">
                <a:spcBef>
                  <a:spcPct val="0"/>
                </a:spcBef>
                <a:buClrTx/>
                <a:buFontTx/>
                <a:buNone/>
              </a:pPr>
              <a:t>26</a:t>
            </a:fld>
            <a:endParaRPr lang="cs-CZ" altLang="en-US">
              <a:latin typeface="Arial" panose="020B0604020202020204" pitchFamily="34" charset="0"/>
            </a:endParaRPr>
          </a:p>
        </p:txBody>
      </p:sp>
      <p:sp>
        <p:nvSpPr>
          <p:cNvPr id="55300" name="Rectangle 2">
            <a:extLst>
              <a:ext uri="{FF2B5EF4-FFF2-40B4-BE49-F238E27FC236}">
                <a16:creationId xmlns:a16="http://schemas.microsoft.com/office/drawing/2014/main" id="{80DBB90F-14A3-44AF-A345-F58A37D6FD34}"/>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1" name="Rectangle 3">
            <a:extLst>
              <a:ext uri="{FF2B5EF4-FFF2-40B4-BE49-F238E27FC236}">
                <a16:creationId xmlns:a16="http://schemas.microsoft.com/office/drawing/2014/main" id="{0ADED839-1A6D-4743-A26A-6D640735945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650FE66-29F7-4F33-B2F8-3B5911297A7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E031A7-AAF2-4053-87C5-FFDAEDE75AF9}" type="slidenum">
              <a:rPr lang="cs-CZ" altLang="en-US" smtClean="0">
                <a:latin typeface="Arial" panose="020B0604020202020204" pitchFamily="34" charset="0"/>
              </a:rPr>
              <a:pPr>
                <a:spcBef>
                  <a:spcPct val="0"/>
                </a:spcBef>
                <a:buClrTx/>
                <a:buFontTx/>
                <a:buNone/>
              </a:pPr>
              <a:t>27</a:t>
            </a:fld>
            <a:endParaRPr lang="cs-CZ" altLang="en-US">
              <a:latin typeface="Arial" panose="020B0604020202020204" pitchFamily="34" charset="0"/>
            </a:endParaRPr>
          </a:p>
        </p:txBody>
      </p:sp>
      <p:sp>
        <p:nvSpPr>
          <p:cNvPr id="57347" name="Text Box 1">
            <a:extLst>
              <a:ext uri="{FF2B5EF4-FFF2-40B4-BE49-F238E27FC236}">
                <a16:creationId xmlns:a16="http://schemas.microsoft.com/office/drawing/2014/main" id="{BCC95C0F-028F-45F6-9FF2-5909BE6F4A6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FC99ED-6A9F-4517-8BF5-46F0822CCA17}" type="slidenum">
              <a:rPr lang="cs-CZ" altLang="en-US">
                <a:latin typeface="Arial" panose="020B0604020202020204" pitchFamily="34" charset="0"/>
              </a:rPr>
              <a:pPr algn="r" eaLnBrk="1" hangingPunct="1">
                <a:spcBef>
                  <a:spcPct val="0"/>
                </a:spcBef>
                <a:buClrTx/>
                <a:buFontTx/>
                <a:buNone/>
              </a:pPr>
              <a:t>27</a:t>
            </a:fld>
            <a:endParaRPr lang="cs-CZ" altLang="en-US">
              <a:latin typeface="Arial" panose="020B0604020202020204" pitchFamily="34" charset="0"/>
            </a:endParaRPr>
          </a:p>
        </p:txBody>
      </p:sp>
      <p:sp>
        <p:nvSpPr>
          <p:cNvPr id="57348" name="Rectangle 2">
            <a:extLst>
              <a:ext uri="{FF2B5EF4-FFF2-40B4-BE49-F238E27FC236}">
                <a16:creationId xmlns:a16="http://schemas.microsoft.com/office/drawing/2014/main" id="{82122DE6-DF4E-4EB8-BC39-F0C13B926F2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9" name="Rectangle 3">
            <a:extLst>
              <a:ext uri="{FF2B5EF4-FFF2-40B4-BE49-F238E27FC236}">
                <a16:creationId xmlns:a16="http://schemas.microsoft.com/office/drawing/2014/main" id="{636E8C91-5AD3-44E3-BD17-26B50C3B147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B05A599-4BBC-4F76-BB30-A74F10FDFCA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3F9EE2-C2BC-4B91-BEA7-D5712EF7506B}" type="slidenum">
              <a:rPr lang="cs-CZ" altLang="en-US" smtClean="0">
                <a:latin typeface="Arial" panose="020B0604020202020204" pitchFamily="34" charset="0"/>
              </a:rPr>
              <a:pPr>
                <a:spcBef>
                  <a:spcPct val="0"/>
                </a:spcBef>
                <a:buClrTx/>
                <a:buFontTx/>
                <a:buNone/>
              </a:pPr>
              <a:t>28</a:t>
            </a:fld>
            <a:endParaRPr lang="cs-CZ" altLang="en-US">
              <a:latin typeface="Arial" panose="020B0604020202020204" pitchFamily="34" charset="0"/>
            </a:endParaRPr>
          </a:p>
        </p:txBody>
      </p:sp>
      <p:sp>
        <p:nvSpPr>
          <p:cNvPr id="59395" name="Text Box 1">
            <a:extLst>
              <a:ext uri="{FF2B5EF4-FFF2-40B4-BE49-F238E27FC236}">
                <a16:creationId xmlns:a16="http://schemas.microsoft.com/office/drawing/2014/main" id="{3E92C013-1C9E-483A-B491-B4AB3F8EBFE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14DA99-F35D-4CBB-9D42-7C71F68697BB}" type="slidenum">
              <a:rPr lang="cs-CZ" altLang="en-US">
                <a:latin typeface="Arial" panose="020B0604020202020204" pitchFamily="34" charset="0"/>
              </a:rPr>
              <a:pPr algn="r" eaLnBrk="1" hangingPunct="1">
                <a:spcBef>
                  <a:spcPct val="0"/>
                </a:spcBef>
                <a:buClrTx/>
                <a:buFontTx/>
                <a:buNone/>
              </a:pPr>
              <a:t>28</a:t>
            </a:fld>
            <a:endParaRPr lang="cs-CZ" altLang="en-US">
              <a:latin typeface="Arial" panose="020B0604020202020204" pitchFamily="34" charset="0"/>
            </a:endParaRPr>
          </a:p>
        </p:txBody>
      </p:sp>
      <p:sp>
        <p:nvSpPr>
          <p:cNvPr id="59396" name="Rectangle 2">
            <a:extLst>
              <a:ext uri="{FF2B5EF4-FFF2-40B4-BE49-F238E27FC236}">
                <a16:creationId xmlns:a16="http://schemas.microsoft.com/office/drawing/2014/main" id="{C6E62292-396F-45F6-9F91-0B5BAF37A8C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7" name="Rectangle 3">
            <a:extLst>
              <a:ext uri="{FF2B5EF4-FFF2-40B4-BE49-F238E27FC236}">
                <a16:creationId xmlns:a16="http://schemas.microsoft.com/office/drawing/2014/main" id="{9C5E94BD-61DF-4B4E-A362-1C39F9AC36EC}"/>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381CCCA-FF9D-44CC-93C9-E5AE0C2F766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324C871-D245-4E38-A8A6-6F06D24D4EB4}" type="slidenum">
              <a:rPr lang="cs-CZ" altLang="en-US" smtClean="0">
                <a:latin typeface="Arial" panose="020B0604020202020204" pitchFamily="34" charset="0"/>
              </a:rPr>
              <a:pPr>
                <a:spcBef>
                  <a:spcPct val="0"/>
                </a:spcBef>
                <a:buClrTx/>
                <a:buFontTx/>
                <a:buNone/>
              </a:pPr>
              <a:t>29</a:t>
            </a:fld>
            <a:endParaRPr lang="cs-CZ" altLang="en-US">
              <a:latin typeface="Arial" panose="020B0604020202020204" pitchFamily="34" charset="0"/>
            </a:endParaRPr>
          </a:p>
        </p:txBody>
      </p:sp>
      <p:sp>
        <p:nvSpPr>
          <p:cNvPr id="61443" name="Text Box 1">
            <a:extLst>
              <a:ext uri="{FF2B5EF4-FFF2-40B4-BE49-F238E27FC236}">
                <a16:creationId xmlns:a16="http://schemas.microsoft.com/office/drawing/2014/main" id="{E59C458D-0D82-416D-AE0F-973B3C09716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B5D7D24-FFC5-4226-88B4-5EEAA3C5B3D0}" type="slidenum">
              <a:rPr lang="cs-CZ" altLang="en-US">
                <a:latin typeface="Arial" panose="020B0604020202020204" pitchFamily="34" charset="0"/>
              </a:rPr>
              <a:pPr algn="r" eaLnBrk="1" hangingPunct="1">
                <a:spcBef>
                  <a:spcPct val="0"/>
                </a:spcBef>
                <a:buClrTx/>
                <a:buFontTx/>
                <a:buNone/>
              </a:pPr>
              <a:t>29</a:t>
            </a:fld>
            <a:endParaRPr lang="cs-CZ" altLang="en-US">
              <a:latin typeface="Arial" panose="020B0604020202020204" pitchFamily="34" charset="0"/>
            </a:endParaRPr>
          </a:p>
        </p:txBody>
      </p:sp>
      <p:sp>
        <p:nvSpPr>
          <p:cNvPr id="61444" name="Rectangle 2">
            <a:extLst>
              <a:ext uri="{FF2B5EF4-FFF2-40B4-BE49-F238E27FC236}">
                <a16:creationId xmlns:a16="http://schemas.microsoft.com/office/drawing/2014/main" id="{E9B11D69-AFA0-43C4-985E-FF64DEF7BB9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5" name="Rectangle 3">
            <a:extLst>
              <a:ext uri="{FF2B5EF4-FFF2-40B4-BE49-F238E27FC236}">
                <a16:creationId xmlns:a16="http://schemas.microsoft.com/office/drawing/2014/main" id="{392DCCE3-1ABF-4212-B1E8-5F09824AA97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E52D8A9-BD1E-4F38-84A4-47A02A6E3F2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E5AB629-A9FD-4AD0-840A-3B19241D5408}" type="slidenum">
              <a:rPr lang="cs-CZ" altLang="en-US" smtClean="0">
                <a:latin typeface="Arial" panose="020B0604020202020204" pitchFamily="34" charset="0"/>
              </a:rPr>
              <a:pPr>
                <a:spcBef>
                  <a:spcPct val="0"/>
                </a:spcBef>
                <a:buClrTx/>
                <a:buFontTx/>
                <a:buNone/>
              </a:pPr>
              <a:t>3</a:t>
            </a:fld>
            <a:endParaRPr lang="cs-CZ" altLang="en-US">
              <a:latin typeface="Arial" panose="020B0604020202020204" pitchFamily="34" charset="0"/>
            </a:endParaRPr>
          </a:p>
        </p:txBody>
      </p:sp>
      <p:sp>
        <p:nvSpPr>
          <p:cNvPr id="8195" name="Text Box 1">
            <a:extLst>
              <a:ext uri="{FF2B5EF4-FFF2-40B4-BE49-F238E27FC236}">
                <a16:creationId xmlns:a16="http://schemas.microsoft.com/office/drawing/2014/main" id="{3E3B868C-5434-4B55-A234-7184673DE94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5325D6-20BC-4E14-A7CB-DB5FF8170CC4}" type="slidenum">
              <a:rPr lang="cs-CZ" altLang="en-US">
                <a:latin typeface="Arial" panose="020B0604020202020204" pitchFamily="34" charset="0"/>
              </a:rPr>
              <a:pPr algn="r" eaLnBrk="1" hangingPunct="1">
                <a:spcBef>
                  <a:spcPct val="0"/>
                </a:spcBef>
                <a:buClrTx/>
                <a:buFontTx/>
                <a:buNone/>
              </a:pPr>
              <a:t>3</a:t>
            </a:fld>
            <a:endParaRPr lang="cs-CZ" altLang="en-US">
              <a:latin typeface="Arial" panose="020B0604020202020204" pitchFamily="34" charset="0"/>
            </a:endParaRPr>
          </a:p>
        </p:txBody>
      </p:sp>
      <p:sp>
        <p:nvSpPr>
          <p:cNvPr id="8196" name="Rectangle 2">
            <a:extLst>
              <a:ext uri="{FF2B5EF4-FFF2-40B4-BE49-F238E27FC236}">
                <a16:creationId xmlns:a16="http://schemas.microsoft.com/office/drawing/2014/main" id="{B1DBBE7B-2C47-42FD-94D3-97CC8AD5EAB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Rectangle 3">
            <a:extLst>
              <a:ext uri="{FF2B5EF4-FFF2-40B4-BE49-F238E27FC236}">
                <a16:creationId xmlns:a16="http://schemas.microsoft.com/office/drawing/2014/main" id="{93855004-F495-4A0F-9D15-5F745136D53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B224F98-A975-4FBF-8576-41E4FD18353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D7B66CE-D2FC-4FD3-A080-1EC967B406A7}" type="slidenum">
              <a:rPr lang="cs-CZ" altLang="en-US" smtClean="0">
                <a:latin typeface="Arial" panose="020B0604020202020204" pitchFamily="34" charset="0"/>
              </a:rPr>
              <a:pPr>
                <a:spcBef>
                  <a:spcPct val="0"/>
                </a:spcBef>
                <a:buClrTx/>
                <a:buFontTx/>
                <a:buNone/>
              </a:pPr>
              <a:t>30</a:t>
            </a:fld>
            <a:endParaRPr lang="cs-CZ" altLang="en-US">
              <a:latin typeface="Arial" panose="020B0604020202020204" pitchFamily="34" charset="0"/>
            </a:endParaRPr>
          </a:p>
        </p:txBody>
      </p:sp>
      <p:sp>
        <p:nvSpPr>
          <p:cNvPr id="63491" name="Text Box 1">
            <a:extLst>
              <a:ext uri="{FF2B5EF4-FFF2-40B4-BE49-F238E27FC236}">
                <a16:creationId xmlns:a16="http://schemas.microsoft.com/office/drawing/2014/main" id="{727C6C08-A0AD-4AA7-AD43-C7FF31498AA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FAD4732-4CA9-44D8-8CFA-0EE530BEBF0B}" type="slidenum">
              <a:rPr lang="cs-CZ" altLang="en-US">
                <a:latin typeface="Arial" panose="020B0604020202020204" pitchFamily="34" charset="0"/>
              </a:rPr>
              <a:pPr algn="r" eaLnBrk="1" hangingPunct="1">
                <a:spcBef>
                  <a:spcPct val="0"/>
                </a:spcBef>
                <a:buClrTx/>
                <a:buFontTx/>
                <a:buNone/>
              </a:pPr>
              <a:t>30</a:t>
            </a:fld>
            <a:endParaRPr lang="cs-CZ" altLang="en-US">
              <a:latin typeface="Arial" panose="020B0604020202020204" pitchFamily="34" charset="0"/>
            </a:endParaRPr>
          </a:p>
        </p:txBody>
      </p:sp>
      <p:sp>
        <p:nvSpPr>
          <p:cNvPr id="63492" name="Rectangle 2">
            <a:extLst>
              <a:ext uri="{FF2B5EF4-FFF2-40B4-BE49-F238E27FC236}">
                <a16:creationId xmlns:a16="http://schemas.microsoft.com/office/drawing/2014/main" id="{EEF7F234-4E08-4D94-873D-26C2DA624BF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3">
            <a:extLst>
              <a:ext uri="{FF2B5EF4-FFF2-40B4-BE49-F238E27FC236}">
                <a16:creationId xmlns:a16="http://schemas.microsoft.com/office/drawing/2014/main" id="{686CAD43-C31D-419D-8F1C-67C5327D2B4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42367F5-F4BA-4DFC-9007-348AD62BC9E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C8F95FC-F889-485C-B940-B8F466BA1747}" type="slidenum">
              <a:rPr lang="cs-CZ" altLang="en-US" smtClean="0">
                <a:latin typeface="Arial" panose="020B0604020202020204" pitchFamily="34" charset="0"/>
              </a:rPr>
              <a:pPr>
                <a:spcBef>
                  <a:spcPct val="0"/>
                </a:spcBef>
                <a:buClrTx/>
                <a:buFontTx/>
                <a:buNone/>
              </a:pPr>
              <a:t>31</a:t>
            </a:fld>
            <a:endParaRPr lang="cs-CZ" altLang="en-US">
              <a:latin typeface="Arial" panose="020B0604020202020204" pitchFamily="34" charset="0"/>
            </a:endParaRPr>
          </a:p>
        </p:txBody>
      </p:sp>
      <p:sp>
        <p:nvSpPr>
          <p:cNvPr id="65539" name="Text Box 1">
            <a:extLst>
              <a:ext uri="{FF2B5EF4-FFF2-40B4-BE49-F238E27FC236}">
                <a16:creationId xmlns:a16="http://schemas.microsoft.com/office/drawing/2014/main" id="{0A058C64-3CA6-4261-AE2A-5703548F463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5B61C7B-65DF-4354-8048-9E8213715E08}" type="slidenum">
              <a:rPr lang="cs-CZ" altLang="en-US">
                <a:latin typeface="Arial" panose="020B0604020202020204" pitchFamily="34" charset="0"/>
              </a:rPr>
              <a:pPr algn="r" eaLnBrk="1" hangingPunct="1">
                <a:spcBef>
                  <a:spcPct val="0"/>
                </a:spcBef>
                <a:buClrTx/>
                <a:buFontTx/>
                <a:buNone/>
              </a:pPr>
              <a:t>31</a:t>
            </a:fld>
            <a:endParaRPr lang="cs-CZ" altLang="en-US">
              <a:latin typeface="Arial" panose="020B0604020202020204" pitchFamily="34" charset="0"/>
            </a:endParaRPr>
          </a:p>
        </p:txBody>
      </p:sp>
      <p:sp>
        <p:nvSpPr>
          <p:cNvPr id="65540" name="Rectangle 2">
            <a:extLst>
              <a:ext uri="{FF2B5EF4-FFF2-40B4-BE49-F238E27FC236}">
                <a16:creationId xmlns:a16="http://schemas.microsoft.com/office/drawing/2014/main" id="{4B80686A-E26D-451F-A755-0C2EC53139F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a:extLst>
              <a:ext uri="{FF2B5EF4-FFF2-40B4-BE49-F238E27FC236}">
                <a16:creationId xmlns:a16="http://schemas.microsoft.com/office/drawing/2014/main" id="{D00CFDA4-0727-4853-9FCF-D0B4F67264C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2C90E7F-01FC-4E00-A336-96528D457A9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B316C1-AA48-4E3C-BBD6-855E7DCF07BB}" type="slidenum">
              <a:rPr lang="cs-CZ" altLang="en-US" smtClean="0">
                <a:latin typeface="Arial" panose="020B0604020202020204" pitchFamily="34" charset="0"/>
              </a:rPr>
              <a:pPr>
                <a:spcBef>
                  <a:spcPct val="0"/>
                </a:spcBef>
                <a:buClrTx/>
                <a:buFontTx/>
                <a:buNone/>
              </a:pPr>
              <a:t>32</a:t>
            </a:fld>
            <a:endParaRPr lang="cs-CZ" altLang="en-US">
              <a:latin typeface="Arial" panose="020B0604020202020204" pitchFamily="34" charset="0"/>
            </a:endParaRPr>
          </a:p>
        </p:txBody>
      </p:sp>
      <p:sp>
        <p:nvSpPr>
          <p:cNvPr id="67587" name="Text Box 1">
            <a:extLst>
              <a:ext uri="{FF2B5EF4-FFF2-40B4-BE49-F238E27FC236}">
                <a16:creationId xmlns:a16="http://schemas.microsoft.com/office/drawing/2014/main" id="{39460DEE-46F6-4A38-9AB4-85D39DD6126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3F72C4-0BD5-46B9-A103-47079EC54862}" type="slidenum">
              <a:rPr lang="cs-CZ" altLang="en-US">
                <a:latin typeface="Arial" panose="020B0604020202020204" pitchFamily="34" charset="0"/>
              </a:rPr>
              <a:pPr algn="r" eaLnBrk="1" hangingPunct="1">
                <a:spcBef>
                  <a:spcPct val="0"/>
                </a:spcBef>
                <a:buClrTx/>
                <a:buFontTx/>
                <a:buNone/>
              </a:pPr>
              <a:t>32</a:t>
            </a:fld>
            <a:endParaRPr lang="cs-CZ" altLang="en-US">
              <a:latin typeface="Arial" panose="020B0604020202020204" pitchFamily="34" charset="0"/>
            </a:endParaRPr>
          </a:p>
        </p:txBody>
      </p:sp>
      <p:sp>
        <p:nvSpPr>
          <p:cNvPr id="67588" name="Rectangle 2">
            <a:extLst>
              <a:ext uri="{FF2B5EF4-FFF2-40B4-BE49-F238E27FC236}">
                <a16:creationId xmlns:a16="http://schemas.microsoft.com/office/drawing/2014/main" id="{49F16042-4C91-446E-94F3-983F60AFF60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3">
            <a:extLst>
              <a:ext uri="{FF2B5EF4-FFF2-40B4-BE49-F238E27FC236}">
                <a16:creationId xmlns:a16="http://schemas.microsoft.com/office/drawing/2014/main" id="{7399EE25-B39A-4B63-A7AD-614E059EFCB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2186DFB-45DE-4095-ACE6-AE37753659B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8D4A8D7-3DBA-4B77-917D-7D97B44A1B7A}" type="slidenum">
              <a:rPr lang="cs-CZ" altLang="en-US" smtClean="0">
                <a:latin typeface="Arial" panose="020B0604020202020204" pitchFamily="34" charset="0"/>
              </a:rPr>
              <a:pPr>
                <a:spcBef>
                  <a:spcPct val="0"/>
                </a:spcBef>
                <a:buClrTx/>
                <a:buFontTx/>
                <a:buNone/>
              </a:pPr>
              <a:t>33</a:t>
            </a:fld>
            <a:endParaRPr lang="cs-CZ" altLang="en-US">
              <a:latin typeface="Arial" panose="020B0604020202020204" pitchFamily="34" charset="0"/>
            </a:endParaRPr>
          </a:p>
        </p:txBody>
      </p:sp>
      <p:sp>
        <p:nvSpPr>
          <p:cNvPr id="69635" name="Text Box 1">
            <a:extLst>
              <a:ext uri="{FF2B5EF4-FFF2-40B4-BE49-F238E27FC236}">
                <a16:creationId xmlns:a16="http://schemas.microsoft.com/office/drawing/2014/main" id="{15A854A2-45A6-4B34-83B8-2A5D2C43B07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ED5DB5-B6CB-4486-AFBB-595469D87114}" type="slidenum">
              <a:rPr lang="cs-CZ" altLang="en-US">
                <a:latin typeface="Arial" panose="020B0604020202020204" pitchFamily="34" charset="0"/>
              </a:rPr>
              <a:pPr algn="r" eaLnBrk="1" hangingPunct="1">
                <a:spcBef>
                  <a:spcPct val="0"/>
                </a:spcBef>
                <a:buClrTx/>
                <a:buFontTx/>
                <a:buNone/>
              </a:pPr>
              <a:t>33</a:t>
            </a:fld>
            <a:endParaRPr lang="cs-CZ" altLang="en-US">
              <a:latin typeface="Arial" panose="020B0604020202020204" pitchFamily="34" charset="0"/>
            </a:endParaRPr>
          </a:p>
        </p:txBody>
      </p:sp>
      <p:sp>
        <p:nvSpPr>
          <p:cNvPr id="69636" name="Rectangle 2">
            <a:extLst>
              <a:ext uri="{FF2B5EF4-FFF2-40B4-BE49-F238E27FC236}">
                <a16:creationId xmlns:a16="http://schemas.microsoft.com/office/drawing/2014/main" id="{1BBAC875-308D-429F-A7BF-E42AC0C0C414}"/>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7" name="Rectangle 3">
            <a:extLst>
              <a:ext uri="{FF2B5EF4-FFF2-40B4-BE49-F238E27FC236}">
                <a16:creationId xmlns:a16="http://schemas.microsoft.com/office/drawing/2014/main" id="{785FE475-CE98-45E5-97B5-11CEE7A2EB0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58D688A-164C-4BCF-B989-34D1D25136A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B1C3B6-7694-4788-863F-713AAF545601}" type="slidenum">
              <a:rPr lang="cs-CZ" altLang="en-US" smtClean="0">
                <a:latin typeface="Arial" panose="020B0604020202020204" pitchFamily="34" charset="0"/>
              </a:rPr>
              <a:pPr>
                <a:spcBef>
                  <a:spcPct val="0"/>
                </a:spcBef>
                <a:buClrTx/>
                <a:buFontTx/>
                <a:buNone/>
              </a:pPr>
              <a:t>34</a:t>
            </a:fld>
            <a:endParaRPr lang="cs-CZ" altLang="en-US">
              <a:latin typeface="Arial" panose="020B0604020202020204" pitchFamily="34" charset="0"/>
            </a:endParaRPr>
          </a:p>
        </p:txBody>
      </p:sp>
      <p:sp>
        <p:nvSpPr>
          <p:cNvPr id="71683" name="Text Box 1">
            <a:extLst>
              <a:ext uri="{FF2B5EF4-FFF2-40B4-BE49-F238E27FC236}">
                <a16:creationId xmlns:a16="http://schemas.microsoft.com/office/drawing/2014/main" id="{8C82AD18-646C-42E9-B019-BF569D9F58D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7FEF04F-1822-44C3-8ECF-FF7E507BE3C0}" type="slidenum">
              <a:rPr lang="cs-CZ" altLang="en-US">
                <a:latin typeface="Arial" panose="020B0604020202020204" pitchFamily="34" charset="0"/>
              </a:rPr>
              <a:pPr algn="r" eaLnBrk="1" hangingPunct="1">
                <a:spcBef>
                  <a:spcPct val="0"/>
                </a:spcBef>
                <a:buClrTx/>
                <a:buFontTx/>
                <a:buNone/>
              </a:pPr>
              <a:t>34</a:t>
            </a:fld>
            <a:endParaRPr lang="cs-CZ" altLang="en-US">
              <a:latin typeface="Arial" panose="020B0604020202020204" pitchFamily="34" charset="0"/>
            </a:endParaRPr>
          </a:p>
        </p:txBody>
      </p:sp>
      <p:sp>
        <p:nvSpPr>
          <p:cNvPr id="71684" name="Rectangle 2">
            <a:extLst>
              <a:ext uri="{FF2B5EF4-FFF2-40B4-BE49-F238E27FC236}">
                <a16:creationId xmlns:a16="http://schemas.microsoft.com/office/drawing/2014/main" id="{B9A80366-A497-4DFD-8A27-E8E0EFF2BE32}"/>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a:extLst>
              <a:ext uri="{FF2B5EF4-FFF2-40B4-BE49-F238E27FC236}">
                <a16:creationId xmlns:a16="http://schemas.microsoft.com/office/drawing/2014/main" id="{249A5751-CCC0-4C6C-8BC4-519A7B708EB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C931C4D-0124-49E8-BA01-B2FBCEDB72D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F398C1D-F41E-46F9-90AB-F06B6F898232}" type="slidenum">
              <a:rPr lang="cs-CZ" altLang="en-US" smtClean="0">
                <a:latin typeface="Arial" panose="020B0604020202020204" pitchFamily="34" charset="0"/>
              </a:rPr>
              <a:pPr>
                <a:spcBef>
                  <a:spcPct val="0"/>
                </a:spcBef>
                <a:buClrTx/>
                <a:buFontTx/>
                <a:buNone/>
              </a:pPr>
              <a:t>35</a:t>
            </a:fld>
            <a:endParaRPr lang="cs-CZ" altLang="en-US">
              <a:latin typeface="Arial" panose="020B0604020202020204" pitchFamily="34" charset="0"/>
            </a:endParaRPr>
          </a:p>
        </p:txBody>
      </p:sp>
      <p:sp>
        <p:nvSpPr>
          <p:cNvPr id="73731" name="Text Box 1">
            <a:extLst>
              <a:ext uri="{FF2B5EF4-FFF2-40B4-BE49-F238E27FC236}">
                <a16:creationId xmlns:a16="http://schemas.microsoft.com/office/drawing/2014/main" id="{56CA128D-08DB-4FEE-8FF4-054C710756F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1994EE4-4960-479D-A25B-E996F638BB33}" type="slidenum">
              <a:rPr lang="cs-CZ" altLang="en-US">
                <a:latin typeface="Arial" panose="020B0604020202020204" pitchFamily="34" charset="0"/>
              </a:rPr>
              <a:pPr algn="r" eaLnBrk="1" hangingPunct="1">
                <a:spcBef>
                  <a:spcPct val="0"/>
                </a:spcBef>
                <a:buClrTx/>
                <a:buFontTx/>
                <a:buNone/>
              </a:pPr>
              <a:t>35</a:t>
            </a:fld>
            <a:endParaRPr lang="cs-CZ" altLang="en-US">
              <a:latin typeface="Arial" panose="020B0604020202020204" pitchFamily="34" charset="0"/>
            </a:endParaRPr>
          </a:p>
        </p:txBody>
      </p:sp>
      <p:sp>
        <p:nvSpPr>
          <p:cNvPr id="73732" name="Rectangle 2">
            <a:extLst>
              <a:ext uri="{FF2B5EF4-FFF2-40B4-BE49-F238E27FC236}">
                <a16:creationId xmlns:a16="http://schemas.microsoft.com/office/drawing/2014/main" id="{4B6D2809-A5F8-4114-8FDB-3D158A2FF1C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a:extLst>
              <a:ext uri="{FF2B5EF4-FFF2-40B4-BE49-F238E27FC236}">
                <a16:creationId xmlns:a16="http://schemas.microsoft.com/office/drawing/2014/main" id="{47026608-B018-4186-A305-DD8AE61655D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11EA934-2391-4F60-8901-975ACE87294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E46A7B6-49E8-45FD-8075-5B9E4788AD3E}" type="slidenum">
              <a:rPr lang="cs-CZ" altLang="en-US" smtClean="0">
                <a:latin typeface="Arial" panose="020B0604020202020204" pitchFamily="34" charset="0"/>
              </a:rPr>
              <a:pPr>
                <a:spcBef>
                  <a:spcPct val="0"/>
                </a:spcBef>
                <a:buClrTx/>
                <a:buFontTx/>
                <a:buNone/>
              </a:pPr>
              <a:t>36</a:t>
            </a:fld>
            <a:endParaRPr lang="cs-CZ" altLang="en-US">
              <a:latin typeface="Arial" panose="020B0604020202020204" pitchFamily="34" charset="0"/>
            </a:endParaRPr>
          </a:p>
        </p:txBody>
      </p:sp>
      <p:sp>
        <p:nvSpPr>
          <p:cNvPr id="75779" name="Text Box 1">
            <a:extLst>
              <a:ext uri="{FF2B5EF4-FFF2-40B4-BE49-F238E27FC236}">
                <a16:creationId xmlns:a16="http://schemas.microsoft.com/office/drawing/2014/main" id="{5BE28543-8723-43E6-BC9A-0E5E7B776D9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569271-7A67-4369-A1A0-3FC481648C82}" type="slidenum">
              <a:rPr lang="cs-CZ" altLang="en-US">
                <a:latin typeface="Arial" panose="020B0604020202020204" pitchFamily="34" charset="0"/>
              </a:rPr>
              <a:pPr algn="r" eaLnBrk="1" hangingPunct="1">
                <a:spcBef>
                  <a:spcPct val="0"/>
                </a:spcBef>
                <a:buClrTx/>
                <a:buFontTx/>
                <a:buNone/>
              </a:pPr>
              <a:t>36</a:t>
            </a:fld>
            <a:endParaRPr lang="cs-CZ" altLang="en-US">
              <a:latin typeface="Arial" panose="020B0604020202020204" pitchFamily="34" charset="0"/>
            </a:endParaRPr>
          </a:p>
        </p:txBody>
      </p:sp>
      <p:sp>
        <p:nvSpPr>
          <p:cNvPr id="75780" name="Rectangle 2">
            <a:extLst>
              <a:ext uri="{FF2B5EF4-FFF2-40B4-BE49-F238E27FC236}">
                <a16:creationId xmlns:a16="http://schemas.microsoft.com/office/drawing/2014/main" id="{29BDA1BB-6FA6-4204-AB4F-BF7004CD57B8}"/>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Rectangle 3">
            <a:extLst>
              <a:ext uri="{FF2B5EF4-FFF2-40B4-BE49-F238E27FC236}">
                <a16:creationId xmlns:a16="http://schemas.microsoft.com/office/drawing/2014/main" id="{77E28634-B2BD-4EDB-8A1F-CAAFB54A209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C20558E-53DB-4CCF-B54A-508F59BA1EE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939DB3F-EFF5-4BCF-8087-46D196D1583D}" type="slidenum">
              <a:rPr lang="cs-CZ" altLang="en-US" smtClean="0">
                <a:latin typeface="Arial" panose="020B0604020202020204" pitchFamily="34" charset="0"/>
              </a:rPr>
              <a:pPr>
                <a:spcBef>
                  <a:spcPct val="0"/>
                </a:spcBef>
                <a:buClrTx/>
                <a:buFontTx/>
                <a:buNone/>
              </a:pPr>
              <a:t>37</a:t>
            </a:fld>
            <a:endParaRPr lang="cs-CZ" altLang="en-US">
              <a:latin typeface="Arial" panose="020B0604020202020204" pitchFamily="34" charset="0"/>
            </a:endParaRPr>
          </a:p>
        </p:txBody>
      </p:sp>
      <p:sp>
        <p:nvSpPr>
          <p:cNvPr id="77827" name="Text Box 1">
            <a:extLst>
              <a:ext uri="{FF2B5EF4-FFF2-40B4-BE49-F238E27FC236}">
                <a16:creationId xmlns:a16="http://schemas.microsoft.com/office/drawing/2014/main" id="{272E50B5-396D-4D88-994C-716FAD79328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12E1EAF-2B7E-48B0-AEC3-ACEB8D687D6B}" type="slidenum">
              <a:rPr lang="cs-CZ" altLang="en-US">
                <a:latin typeface="Arial" panose="020B0604020202020204" pitchFamily="34" charset="0"/>
              </a:rPr>
              <a:pPr algn="r" eaLnBrk="1" hangingPunct="1">
                <a:spcBef>
                  <a:spcPct val="0"/>
                </a:spcBef>
                <a:buClrTx/>
                <a:buFontTx/>
                <a:buNone/>
              </a:pPr>
              <a:t>37</a:t>
            </a:fld>
            <a:endParaRPr lang="cs-CZ" altLang="en-US">
              <a:latin typeface="Arial" panose="020B0604020202020204" pitchFamily="34" charset="0"/>
            </a:endParaRPr>
          </a:p>
        </p:txBody>
      </p:sp>
      <p:sp>
        <p:nvSpPr>
          <p:cNvPr id="77828" name="Rectangle 2">
            <a:extLst>
              <a:ext uri="{FF2B5EF4-FFF2-40B4-BE49-F238E27FC236}">
                <a16:creationId xmlns:a16="http://schemas.microsoft.com/office/drawing/2014/main" id="{1D2E7BB0-C92B-4D73-B0ED-B66BC7F758DF}"/>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3">
            <a:extLst>
              <a:ext uri="{FF2B5EF4-FFF2-40B4-BE49-F238E27FC236}">
                <a16:creationId xmlns:a16="http://schemas.microsoft.com/office/drawing/2014/main" id="{4487C02B-AA19-4535-9E27-88EF593C35E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78016D3-2ACB-46A3-9429-8890F0D5C31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E19DDE-26E6-461B-A9DD-CEA5C218CC56}" type="slidenum">
              <a:rPr lang="cs-CZ" altLang="en-US" smtClean="0">
                <a:latin typeface="Arial" panose="020B0604020202020204" pitchFamily="34" charset="0"/>
              </a:rPr>
              <a:pPr>
                <a:spcBef>
                  <a:spcPct val="0"/>
                </a:spcBef>
                <a:buClrTx/>
                <a:buFontTx/>
                <a:buNone/>
              </a:pPr>
              <a:t>38</a:t>
            </a:fld>
            <a:endParaRPr lang="cs-CZ" altLang="en-US">
              <a:latin typeface="Arial" panose="020B0604020202020204" pitchFamily="34" charset="0"/>
            </a:endParaRPr>
          </a:p>
        </p:txBody>
      </p:sp>
      <p:sp>
        <p:nvSpPr>
          <p:cNvPr id="79875" name="Text Box 1">
            <a:extLst>
              <a:ext uri="{FF2B5EF4-FFF2-40B4-BE49-F238E27FC236}">
                <a16:creationId xmlns:a16="http://schemas.microsoft.com/office/drawing/2014/main" id="{4B2E4D3A-B8F7-4AF2-BB89-F4A4AF143A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F87A17-61A9-414D-B5EC-D6DE01F39176}" type="slidenum">
              <a:rPr lang="cs-CZ" altLang="en-US">
                <a:latin typeface="Arial" panose="020B0604020202020204" pitchFamily="34" charset="0"/>
              </a:rPr>
              <a:pPr algn="r" eaLnBrk="1" hangingPunct="1">
                <a:spcBef>
                  <a:spcPct val="0"/>
                </a:spcBef>
                <a:buClrTx/>
                <a:buFontTx/>
                <a:buNone/>
              </a:pPr>
              <a:t>38</a:t>
            </a:fld>
            <a:endParaRPr lang="cs-CZ" altLang="en-US">
              <a:latin typeface="Arial" panose="020B0604020202020204" pitchFamily="34" charset="0"/>
            </a:endParaRPr>
          </a:p>
        </p:txBody>
      </p:sp>
      <p:sp>
        <p:nvSpPr>
          <p:cNvPr id="79876" name="Rectangle 2">
            <a:extLst>
              <a:ext uri="{FF2B5EF4-FFF2-40B4-BE49-F238E27FC236}">
                <a16:creationId xmlns:a16="http://schemas.microsoft.com/office/drawing/2014/main" id="{9BFBD85F-218A-476E-ABD3-90BE0C3E1DE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a:extLst>
              <a:ext uri="{FF2B5EF4-FFF2-40B4-BE49-F238E27FC236}">
                <a16:creationId xmlns:a16="http://schemas.microsoft.com/office/drawing/2014/main" id="{967ACB64-4F11-4199-85B5-1156240B83D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326FA81-A9BA-40BD-9E8D-129CB9EFDB9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AC75363-9C95-4259-9702-5758CD4D6081}" type="slidenum">
              <a:rPr lang="cs-CZ" altLang="en-US" smtClean="0">
                <a:latin typeface="Arial" panose="020B0604020202020204" pitchFamily="34" charset="0"/>
              </a:rPr>
              <a:pPr>
                <a:spcBef>
                  <a:spcPct val="0"/>
                </a:spcBef>
                <a:buClrTx/>
                <a:buFontTx/>
                <a:buNone/>
              </a:pPr>
              <a:t>39</a:t>
            </a:fld>
            <a:endParaRPr lang="cs-CZ" altLang="en-US">
              <a:latin typeface="Arial" panose="020B0604020202020204" pitchFamily="34" charset="0"/>
            </a:endParaRPr>
          </a:p>
        </p:txBody>
      </p:sp>
      <p:sp>
        <p:nvSpPr>
          <p:cNvPr id="81923" name="Text Box 1">
            <a:extLst>
              <a:ext uri="{FF2B5EF4-FFF2-40B4-BE49-F238E27FC236}">
                <a16:creationId xmlns:a16="http://schemas.microsoft.com/office/drawing/2014/main" id="{3417986C-7BCF-4F13-9559-60A90EDA6CA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ED1A36-22AD-4F68-98C6-369C51E0557F}" type="slidenum">
              <a:rPr lang="cs-CZ" altLang="en-US">
                <a:latin typeface="Arial" panose="020B0604020202020204" pitchFamily="34" charset="0"/>
              </a:rPr>
              <a:pPr algn="r" eaLnBrk="1" hangingPunct="1">
                <a:spcBef>
                  <a:spcPct val="0"/>
                </a:spcBef>
                <a:buClrTx/>
                <a:buFontTx/>
                <a:buNone/>
              </a:pPr>
              <a:t>39</a:t>
            </a:fld>
            <a:endParaRPr lang="cs-CZ" altLang="en-US">
              <a:latin typeface="Arial" panose="020B0604020202020204" pitchFamily="34" charset="0"/>
            </a:endParaRPr>
          </a:p>
        </p:txBody>
      </p:sp>
      <p:sp>
        <p:nvSpPr>
          <p:cNvPr id="81924" name="Rectangle 2">
            <a:extLst>
              <a:ext uri="{FF2B5EF4-FFF2-40B4-BE49-F238E27FC236}">
                <a16:creationId xmlns:a16="http://schemas.microsoft.com/office/drawing/2014/main" id="{ADBA1F5B-FA97-4DEF-9324-5D37E7BC179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a:extLst>
              <a:ext uri="{FF2B5EF4-FFF2-40B4-BE49-F238E27FC236}">
                <a16:creationId xmlns:a16="http://schemas.microsoft.com/office/drawing/2014/main" id="{A7BE4AE2-B0B5-44FC-A817-A01DFFABCC7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BE99F5D-A876-4126-B5B6-EB845E05013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8D58C1-17A3-427B-B03B-00C55D68BA5A}" type="slidenum">
              <a:rPr lang="cs-CZ" altLang="en-US" smtClean="0">
                <a:latin typeface="Arial" panose="020B0604020202020204" pitchFamily="34" charset="0"/>
              </a:rPr>
              <a:pPr>
                <a:spcBef>
                  <a:spcPct val="0"/>
                </a:spcBef>
                <a:buClrTx/>
                <a:buFontTx/>
                <a:buNone/>
              </a:pPr>
              <a:t>4</a:t>
            </a:fld>
            <a:endParaRPr lang="cs-CZ" altLang="en-US">
              <a:latin typeface="Arial" panose="020B0604020202020204" pitchFamily="34" charset="0"/>
            </a:endParaRPr>
          </a:p>
        </p:txBody>
      </p:sp>
      <p:sp>
        <p:nvSpPr>
          <p:cNvPr id="10243" name="Text Box 1">
            <a:extLst>
              <a:ext uri="{FF2B5EF4-FFF2-40B4-BE49-F238E27FC236}">
                <a16:creationId xmlns:a16="http://schemas.microsoft.com/office/drawing/2014/main" id="{7148C3CA-CF0D-47EB-83FD-ACD60D1831A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BD353B5-FEE4-420B-8445-1DC98C3908CE}" type="slidenum">
              <a:rPr lang="cs-CZ" altLang="en-US">
                <a:latin typeface="Arial" panose="020B0604020202020204" pitchFamily="34" charset="0"/>
              </a:rPr>
              <a:pPr algn="r" eaLnBrk="1" hangingPunct="1">
                <a:spcBef>
                  <a:spcPct val="0"/>
                </a:spcBef>
                <a:buClrTx/>
                <a:buFontTx/>
                <a:buNone/>
              </a:pPr>
              <a:t>4</a:t>
            </a:fld>
            <a:endParaRPr lang="cs-CZ" altLang="en-US">
              <a:latin typeface="Arial" panose="020B0604020202020204" pitchFamily="34" charset="0"/>
            </a:endParaRPr>
          </a:p>
        </p:txBody>
      </p:sp>
      <p:sp>
        <p:nvSpPr>
          <p:cNvPr id="10244" name="Rectangle 2">
            <a:extLst>
              <a:ext uri="{FF2B5EF4-FFF2-40B4-BE49-F238E27FC236}">
                <a16:creationId xmlns:a16="http://schemas.microsoft.com/office/drawing/2014/main" id="{366DF39C-38A6-473E-BAA3-98F46457E89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83518D4B-5685-459D-A842-62DD401264D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6F7ED12-938E-4DB7-8CA6-E49BF1D99C1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DDD823-B3FB-4BD3-94FF-D4FEF6710515}" type="slidenum">
              <a:rPr lang="cs-CZ" altLang="en-US" smtClean="0">
                <a:latin typeface="Arial" panose="020B0604020202020204" pitchFamily="34" charset="0"/>
              </a:rPr>
              <a:pPr>
                <a:spcBef>
                  <a:spcPct val="0"/>
                </a:spcBef>
                <a:buClrTx/>
                <a:buFontTx/>
                <a:buNone/>
              </a:pPr>
              <a:t>40</a:t>
            </a:fld>
            <a:endParaRPr lang="cs-CZ" altLang="en-US">
              <a:latin typeface="Arial" panose="020B0604020202020204" pitchFamily="34" charset="0"/>
            </a:endParaRPr>
          </a:p>
        </p:txBody>
      </p:sp>
      <p:sp>
        <p:nvSpPr>
          <p:cNvPr id="83971" name="Text Box 1">
            <a:extLst>
              <a:ext uri="{FF2B5EF4-FFF2-40B4-BE49-F238E27FC236}">
                <a16:creationId xmlns:a16="http://schemas.microsoft.com/office/drawing/2014/main" id="{2604AC46-56DC-4309-B987-1DE64C11E37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82D823E-30C6-4C98-88E1-FBA7DB58EBA7}" type="slidenum">
              <a:rPr lang="cs-CZ" altLang="en-US">
                <a:latin typeface="Arial" panose="020B0604020202020204" pitchFamily="34" charset="0"/>
              </a:rPr>
              <a:pPr algn="r" eaLnBrk="1" hangingPunct="1">
                <a:spcBef>
                  <a:spcPct val="0"/>
                </a:spcBef>
                <a:buClrTx/>
                <a:buFontTx/>
                <a:buNone/>
              </a:pPr>
              <a:t>40</a:t>
            </a:fld>
            <a:endParaRPr lang="cs-CZ" altLang="en-US">
              <a:latin typeface="Arial" panose="020B0604020202020204" pitchFamily="34" charset="0"/>
            </a:endParaRPr>
          </a:p>
        </p:txBody>
      </p:sp>
      <p:sp>
        <p:nvSpPr>
          <p:cNvPr id="83972" name="Rectangle 2">
            <a:extLst>
              <a:ext uri="{FF2B5EF4-FFF2-40B4-BE49-F238E27FC236}">
                <a16:creationId xmlns:a16="http://schemas.microsoft.com/office/drawing/2014/main" id="{786CB231-FD9E-4490-A681-BD8F4C51D10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a:extLst>
              <a:ext uri="{FF2B5EF4-FFF2-40B4-BE49-F238E27FC236}">
                <a16:creationId xmlns:a16="http://schemas.microsoft.com/office/drawing/2014/main" id="{43C6B15A-F834-46E3-AFEA-115600B5C27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6935EA0-11F9-4BF2-A4A7-141134F4ECD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090799-369F-4608-BD4C-A1D8938E54CE}" type="slidenum">
              <a:rPr lang="cs-CZ" altLang="en-US" smtClean="0">
                <a:latin typeface="Arial" panose="020B0604020202020204" pitchFamily="34" charset="0"/>
              </a:rPr>
              <a:pPr>
                <a:spcBef>
                  <a:spcPct val="0"/>
                </a:spcBef>
                <a:buClrTx/>
                <a:buFontTx/>
                <a:buNone/>
              </a:pPr>
              <a:t>41</a:t>
            </a:fld>
            <a:endParaRPr lang="cs-CZ" altLang="en-US">
              <a:latin typeface="Arial" panose="020B0604020202020204" pitchFamily="34" charset="0"/>
            </a:endParaRPr>
          </a:p>
        </p:txBody>
      </p:sp>
      <p:sp>
        <p:nvSpPr>
          <p:cNvPr id="86019" name="Text Box 1">
            <a:extLst>
              <a:ext uri="{FF2B5EF4-FFF2-40B4-BE49-F238E27FC236}">
                <a16:creationId xmlns:a16="http://schemas.microsoft.com/office/drawing/2014/main" id="{426E3712-CEE7-4161-ADA2-B53B821B8D7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8933294-2622-4DA3-BD43-1A85FF27CC73}" type="slidenum">
              <a:rPr lang="cs-CZ" altLang="en-US">
                <a:latin typeface="Arial" panose="020B0604020202020204" pitchFamily="34" charset="0"/>
              </a:rPr>
              <a:pPr algn="r" eaLnBrk="1" hangingPunct="1">
                <a:spcBef>
                  <a:spcPct val="0"/>
                </a:spcBef>
                <a:buClrTx/>
                <a:buFontTx/>
                <a:buNone/>
              </a:pPr>
              <a:t>41</a:t>
            </a:fld>
            <a:endParaRPr lang="cs-CZ" altLang="en-US">
              <a:latin typeface="Arial" panose="020B0604020202020204" pitchFamily="34" charset="0"/>
            </a:endParaRPr>
          </a:p>
        </p:txBody>
      </p:sp>
      <p:sp>
        <p:nvSpPr>
          <p:cNvPr id="86020" name="Rectangle 2">
            <a:extLst>
              <a:ext uri="{FF2B5EF4-FFF2-40B4-BE49-F238E27FC236}">
                <a16:creationId xmlns:a16="http://schemas.microsoft.com/office/drawing/2014/main" id="{A4DF1950-1FFD-4115-BE1E-5A0C51F2E78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1" name="Rectangle 3">
            <a:extLst>
              <a:ext uri="{FF2B5EF4-FFF2-40B4-BE49-F238E27FC236}">
                <a16:creationId xmlns:a16="http://schemas.microsoft.com/office/drawing/2014/main" id="{AD4B465C-4625-4EC1-A56F-076D10C2882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50FFC0E-3E25-4B6F-B841-F279000D193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18417B-E9B4-482B-9BC3-3DBAF6C6E2E7}" type="slidenum">
              <a:rPr lang="cs-CZ" altLang="en-US" smtClean="0">
                <a:latin typeface="Arial" panose="020B0604020202020204" pitchFamily="34" charset="0"/>
              </a:rPr>
              <a:pPr>
                <a:spcBef>
                  <a:spcPct val="0"/>
                </a:spcBef>
                <a:buClrTx/>
                <a:buFontTx/>
                <a:buNone/>
              </a:pPr>
              <a:t>42</a:t>
            </a:fld>
            <a:endParaRPr lang="cs-CZ" altLang="en-US">
              <a:latin typeface="Arial" panose="020B0604020202020204" pitchFamily="34" charset="0"/>
            </a:endParaRPr>
          </a:p>
        </p:txBody>
      </p:sp>
      <p:sp>
        <p:nvSpPr>
          <p:cNvPr id="88067" name="Text Box 1">
            <a:extLst>
              <a:ext uri="{FF2B5EF4-FFF2-40B4-BE49-F238E27FC236}">
                <a16:creationId xmlns:a16="http://schemas.microsoft.com/office/drawing/2014/main" id="{FDE13B84-25AC-43C2-BF48-EC84EE753B1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E7AA2DA-D28B-4CAF-9812-89525B9DF12A}" type="slidenum">
              <a:rPr lang="cs-CZ" altLang="en-US">
                <a:latin typeface="Arial" panose="020B0604020202020204" pitchFamily="34" charset="0"/>
              </a:rPr>
              <a:pPr algn="r" eaLnBrk="1" hangingPunct="1">
                <a:spcBef>
                  <a:spcPct val="0"/>
                </a:spcBef>
                <a:buClrTx/>
                <a:buFontTx/>
                <a:buNone/>
              </a:pPr>
              <a:t>42</a:t>
            </a:fld>
            <a:endParaRPr lang="cs-CZ" altLang="en-US">
              <a:latin typeface="Arial" panose="020B0604020202020204" pitchFamily="34" charset="0"/>
            </a:endParaRPr>
          </a:p>
        </p:txBody>
      </p:sp>
      <p:sp>
        <p:nvSpPr>
          <p:cNvPr id="88068" name="Rectangle 2">
            <a:extLst>
              <a:ext uri="{FF2B5EF4-FFF2-40B4-BE49-F238E27FC236}">
                <a16:creationId xmlns:a16="http://schemas.microsoft.com/office/drawing/2014/main" id="{6DF5CB40-C797-4903-B3C6-AC0005DAD138}"/>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9" name="Rectangle 3">
            <a:extLst>
              <a:ext uri="{FF2B5EF4-FFF2-40B4-BE49-F238E27FC236}">
                <a16:creationId xmlns:a16="http://schemas.microsoft.com/office/drawing/2014/main" id="{479E74CE-F08C-45BC-8F2E-4A7AF7B1565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E88C589-7634-40ED-90E8-3282EDE5F09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6264BCD-0C02-4A36-B40C-23B8D0FF19C6}" type="slidenum">
              <a:rPr lang="cs-CZ" altLang="en-US" smtClean="0">
                <a:latin typeface="Arial" panose="020B0604020202020204" pitchFamily="34" charset="0"/>
              </a:rPr>
              <a:pPr>
                <a:spcBef>
                  <a:spcPct val="0"/>
                </a:spcBef>
                <a:buClrTx/>
                <a:buFontTx/>
                <a:buNone/>
              </a:pPr>
              <a:t>43</a:t>
            </a:fld>
            <a:endParaRPr lang="cs-CZ" altLang="en-US">
              <a:latin typeface="Arial" panose="020B0604020202020204" pitchFamily="34" charset="0"/>
            </a:endParaRPr>
          </a:p>
        </p:txBody>
      </p:sp>
      <p:sp>
        <p:nvSpPr>
          <p:cNvPr id="90115" name="Text Box 1">
            <a:extLst>
              <a:ext uri="{FF2B5EF4-FFF2-40B4-BE49-F238E27FC236}">
                <a16:creationId xmlns:a16="http://schemas.microsoft.com/office/drawing/2014/main" id="{F72AF591-FBEF-44DD-8281-96EE55C869C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072004-F602-4BE4-9B97-4B5A46E2D0A7}" type="slidenum">
              <a:rPr lang="cs-CZ" altLang="en-US">
                <a:latin typeface="Arial" panose="020B0604020202020204" pitchFamily="34" charset="0"/>
              </a:rPr>
              <a:pPr algn="r" eaLnBrk="1" hangingPunct="1">
                <a:spcBef>
                  <a:spcPct val="0"/>
                </a:spcBef>
                <a:buClrTx/>
                <a:buFontTx/>
                <a:buNone/>
              </a:pPr>
              <a:t>43</a:t>
            </a:fld>
            <a:endParaRPr lang="cs-CZ" altLang="en-US">
              <a:latin typeface="Arial" panose="020B0604020202020204" pitchFamily="34" charset="0"/>
            </a:endParaRPr>
          </a:p>
        </p:txBody>
      </p:sp>
      <p:sp>
        <p:nvSpPr>
          <p:cNvPr id="90116" name="Rectangle 2">
            <a:extLst>
              <a:ext uri="{FF2B5EF4-FFF2-40B4-BE49-F238E27FC236}">
                <a16:creationId xmlns:a16="http://schemas.microsoft.com/office/drawing/2014/main" id="{B24C7980-06A5-40F2-B64B-6452DD4D4C6B}"/>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a:extLst>
              <a:ext uri="{FF2B5EF4-FFF2-40B4-BE49-F238E27FC236}">
                <a16:creationId xmlns:a16="http://schemas.microsoft.com/office/drawing/2014/main" id="{067E819C-336B-4D17-B051-CF0E5108362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918CD26-50E7-44CD-90BB-BD8FF7207F0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CB42DFD-6D05-488D-8ED7-15AECB3BEDB7}" type="slidenum">
              <a:rPr lang="cs-CZ" altLang="en-US" smtClean="0">
                <a:latin typeface="Arial" panose="020B0604020202020204" pitchFamily="34" charset="0"/>
              </a:rPr>
              <a:pPr>
                <a:spcBef>
                  <a:spcPct val="0"/>
                </a:spcBef>
                <a:buClrTx/>
                <a:buFontTx/>
                <a:buNone/>
              </a:pPr>
              <a:t>44</a:t>
            </a:fld>
            <a:endParaRPr lang="cs-CZ" altLang="en-US">
              <a:latin typeface="Arial" panose="020B0604020202020204" pitchFamily="34" charset="0"/>
            </a:endParaRPr>
          </a:p>
        </p:txBody>
      </p:sp>
      <p:sp>
        <p:nvSpPr>
          <p:cNvPr id="92163" name="Text Box 1">
            <a:extLst>
              <a:ext uri="{FF2B5EF4-FFF2-40B4-BE49-F238E27FC236}">
                <a16:creationId xmlns:a16="http://schemas.microsoft.com/office/drawing/2014/main" id="{455EC5C2-82D7-4D67-9F94-5203AAFC3D5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33A068-0929-4587-A302-B96E889B53C7}" type="slidenum">
              <a:rPr lang="cs-CZ" altLang="en-US">
                <a:latin typeface="Arial" panose="020B0604020202020204" pitchFamily="34" charset="0"/>
              </a:rPr>
              <a:pPr algn="r" eaLnBrk="1" hangingPunct="1">
                <a:spcBef>
                  <a:spcPct val="0"/>
                </a:spcBef>
                <a:buClrTx/>
                <a:buFontTx/>
                <a:buNone/>
              </a:pPr>
              <a:t>44</a:t>
            </a:fld>
            <a:endParaRPr lang="cs-CZ" altLang="en-US">
              <a:latin typeface="Arial" panose="020B0604020202020204" pitchFamily="34" charset="0"/>
            </a:endParaRPr>
          </a:p>
        </p:txBody>
      </p:sp>
      <p:sp>
        <p:nvSpPr>
          <p:cNvPr id="92164" name="Rectangle 2">
            <a:extLst>
              <a:ext uri="{FF2B5EF4-FFF2-40B4-BE49-F238E27FC236}">
                <a16:creationId xmlns:a16="http://schemas.microsoft.com/office/drawing/2014/main" id="{E534D751-6F55-4A6F-8248-9009461929DB}"/>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5" name="Rectangle 3">
            <a:extLst>
              <a:ext uri="{FF2B5EF4-FFF2-40B4-BE49-F238E27FC236}">
                <a16:creationId xmlns:a16="http://schemas.microsoft.com/office/drawing/2014/main" id="{010D78FB-A00A-4C0C-9841-7090317FB59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DDC9ECB-8A28-4DE9-B829-F9163DAEE33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24AB1D-5BBE-44AA-98F1-B51CF2BF7936}" type="slidenum">
              <a:rPr lang="cs-CZ" altLang="en-US" smtClean="0">
                <a:latin typeface="Arial" panose="020B0604020202020204" pitchFamily="34" charset="0"/>
              </a:rPr>
              <a:pPr>
                <a:spcBef>
                  <a:spcPct val="0"/>
                </a:spcBef>
                <a:buClrTx/>
                <a:buFontTx/>
                <a:buNone/>
              </a:pPr>
              <a:t>45</a:t>
            </a:fld>
            <a:endParaRPr lang="cs-CZ" altLang="en-US">
              <a:latin typeface="Arial" panose="020B0604020202020204" pitchFamily="34" charset="0"/>
            </a:endParaRPr>
          </a:p>
        </p:txBody>
      </p:sp>
      <p:sp>
        <p:nvSpPr>
          <p:cNvPr id="94211" name="Text Box 1">
            <a:extLst>
              <a:ext uri="{FF2B5EF4-FFF2-40B4-BE49-F238E27FC236}">
                <a16:creationId xmlns:a16="http://schemas.microsoft.com/office/drawing/2014/main" id="{21AF9D78-6091-40AC-9CC7-F959A392D01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A2D5933-8AC8-45C7-817C-B027C5E61E96}" type="slidenum">
              <a:rPr lang="cs-CZ" altLang="en-US">
                <a:latin typeface="Arial" panose="020B0604020202020204" pitchFamily="34" charset="0"/>
              </a:rPr>
              <a:pPr algn="r" eaLnBrk="1" hangingPunct="1">
                <a:spcBef>
                  <a:spcPct val="0"/>
                </a:spcBef>
                <a:buClrTx/>
                <a:buFontTx/>
                <a:buNone/>
              </a:pPr>
              <a:t>45</a:t>
            </a:fld>
            <a:endParaRPr lang="cs-CZ" altLang="en-US">
              <a:latin typeface="Arial" panose="020B0604020202020204" pitchFamily="34" charset="0"/>
            </a:endParaRPr>
          </a:p>
        </p:txBody>
      </p:sp>
      <p:sp>
        <p:nvSpPr>
          <p:cNvPr id="94212" name="Rectangle 2">
            <a:extLst>
              <a:ext uri="{FF2B5EF4-FFF2-40B4-BE49-F238E27FC236}">
                <a16:creationId xmlns:a16="http://schemas.microsoft.com/office/drawing/2014/main" id="{A733B564-34DF-465C-AABC-8FE2C691ABBB}"/>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3" name="Rectangle 3">
            <a:extLst>
              <a:ext uri="{FF2B5EF4-FFF2-40B4-BE49-F238E27FC236}">
                <a16:creationId xmlns:a16="http://schemas.microsoft.com/office/drawing/2014/main" id="{A8697E68-03CE-4EE0-87C0-D2C7B490190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F4338FF-1D19-48BD-9DCE-430D6236697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DC6108F-CD70-4E8C-B987-743B9022AB5A}" type="slidenum">
              <a:rPr lang="cs-CZ" altLang="en-US" smtClean="0">
                <a:latin typeface="Arial" panose="020B0604020202020204" pitchFamily="34" charset="0"/>
              </a:rPr>
              <a:pPr>
                <a:spcBef>
                  <a:spcPct val="0"/>
                </a:spcBef>
                <a:buClrTx/>
                <a:buFontTx/>
                <a:buNone/>
              </a:pPr>
              <a:t>46</a:t>
            </a:fld>
            <a:endParaRPr lang="cs-CZ" altLang="en-US">
              <a:latin typeface="Arial" panose="020B0604020202020204" pitchFamily="34" charset="0"/>
            </a:endParaRPr>
          </a:p>
        </p:txBody>
      </p:sp>
      <p:sp>
        <p:nvSpPr>
          <p:cNvPr id="96259" name="Text Box 1">
            <a:extLst>
              <a:ext uri="{FF2B5EF4-FFF2-40B4-BE49-F238E27FC236}">
                <a16:creationId xmlns:a16="http://schemas.microsoft.com/office/drawing/2014/main" id="{0BA1A05A-D4A2-4893-8C70-C085CA0CC06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959B58-6890-4F81-B5DC-8D80C8421011}" type="slidenum">
              <a:rPr lang="cs-CZ" altLang="en-US">
                <a:latin typeface="Arial" panose="020B0604020202020204" pitchFamily="34" charset="0"/>
              </a:rPr>
              <a:pPr algn="r" eaLnBrk="1" hangingPunct="1">
                <a:spcBef>
                  <a:spcPct val="0"/>
                </a:spcBef>
                <a:buClrTx/>
                <a:buFontTx/>
                <a:buNone/>
              </a:pPr>
              <a:t>46</a:t>
            </a:fld>
            <a:endParaRPr lang="cs-CZ" altLang="en-US">
              <a:latin typeface="Arial" panose="020B0604020202020204" pitchFamily="34" charset="0"/>
            </a:endParaRPr>
          </a:p>
        </p:txBody>
      </p:sp>
      <p:sp>
        <p:nvSpPr>
          <p:cNvPr id="96260" name="Rectangle 2">
            <a:extLst>
              <a:ext uri="{FF2B5EF4-FFF2-40B4-BE49-F238E27FC236}">
                <a16:creationId xmlns:a16="http://schemas.microsoft.com/office/drawing/2014/main" id="{751A5B1A-86A0-4F1E-9EFD-68046C63535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Rectangle 3">
            <a:extLst>
              <a:ext uri="{FF2B5EF4-FFF2-40B4-BE49-F238E27FC236}">
                <a16:creationId xmlns:a16="http://schemas.microsoft.com/office/drawing/2014/main" id="{3794FD75-9434-4A61-91F1-C90FD442A9F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F9AFDF8-3DBA-48CF-AAA1-8A34C3CAB21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C18216F-17AF-4678-904C-B85171A1EEAD}" type="slidenum">
              <a:rPr lang="cs-CZ" altLang="en-US" smtClean="0">
                <a:latin typeface="Arial" panose="020B0604020202020204" pitchFamily="34" charset="0"/>
              </a:rPr>
              <a:pPr>
                <a:spcBef>
                  <a:spcPct val="0"/>
                </a:spcBef>
                <a:buClrTx/>
                <a:buFontTx/>
                <a:buNone/>
              </a:pPr>
              <a:t>47</a:t>
            </a:fld>
            <a:endParaRPr lang="cs-CZ" altLang="en-US">
              <a:latin typeface="Arial" panose="020B0604020202020204" pitchFamily="34" charset="0"/>
            </a:endParaRPr>
          </a:p>
        </p:txBody>
      </p:sp>
      <p:sp>
        <p:nvSpPr>
          <p:cNvPr id="98307" name="Text Box 1">
            <a:extLst>
              <a:ext uri="{FF2B5EF4-FFF2-40B4-BE49-F238E27FC236}">
                <a16:creationId xmlns:a16="http://schemas.microsoft.com/office/drawing/2014/main" id="{1DCB410E-1A13-44F2-BC2B-775690500BF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2C8D66-F110-4D46-AC06-C1D6469BC4D9}" type="slidenum">
              <a:rPr lang="cs-CZ" altLang="en-US">
                <a:latin typeface="Arial" panose="020B0604020202020204" pitchFamily="34" charset="0"/>
              </a:rPr>
              <a:pPr algn="r" eaLnBrk="1" hangingPunct="1">
                <a:spcBef>
                  <a:spcPct val="0"/>
                </a:spcBef>
                <a:buClrTx/>
                <a:buFontTx/>
                <a:buNone/>
              </a:pPr>
              <a:t>47</a:t>
            </a:fld>
            <a:endParaRPr lang="cs-CZ" altLang="en-US">
              <a:latin typeface="Arial" panose="020B0604020202020204" pitchFamily="34" charset="0"/>
            </a:endParaRPr>
          </a:p>
        </p:txBody>
      </p:sp>
      <p:sp>
        <p:nvSpPr>
          <p:cNvPr id="98308" name="Rectangle 2">
            <a:extLst>
              <a:ext uri="{FF2B5EF4-FFF2-40B4-BE49-F238E27FC236}">
                <a16:creationId xmlns:a16="http://schemas.microsoft.com/office/drawing/2014/main" id="{85C5B615-472D-487F-A52C-CCD4EC32230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9" name="Rectangle 3">
            <a:extLst>
              <a:ext uri="{FF2B5EF4-FFF2-40B4-BE49-F238E27FC236}">
                <a16:creationId xmlns:a16="http://schemas.microsoft.com/office/drawing/2014/main" id="{370885FE-3128-4C5F-B8E3-5F9B3846C9F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D7B11CD-614A-4D67-BEAE-B1FF6329373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8F0A9AC-7876-4B36-887B-E036560274D8}" type="slidenum">
              <a:rPr lang="cs-CZ" altLang="en-US" smtClean="0">
                <a:latin typeface="Arial" panose="020B0604020202020204" pitchFamily="34" charset="0"/>
              </a:rPr>
              <a:pPr>
                <a:spcBef>
                  <a:spcPct val="0"/>
                </a:spcBef>
                <a:buClrTx/>
                <a:buFontTx/>
                <a:buNone/>
              </a:pPr>
              <a:t>48</a:t>
            </a:fld>
            <a:endParaRPr lang="cs-CZ" altLang="en-US">
              <a:latin typeface="Arial" panose="020B0604020202020204" pitchFamily="34" charset="0"/>
            </a:endParaRPr>
          </a:p>
        </p:txBody>
      </p:sp>
      <p:sp>
        <p:nvSpPr>
          <p:cNvPr id="100355" name="Text Box 1">
            <a:extLst>
              <a:ext uri="{FF2B5EF4-FFF2-40B4-BE49-F238E27FC236}">
                <a16:creationId xmlns:a16="http://schemas.microsoft.com/office/drawing/2014/main" id="{AC35B38C-23C5-4A9A-9BA2-A2E5AD4E8CB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13682-82B1-44D8-951B-97C97B0E0A7A}" type="slidenum">
              <a:rPr lang="cs-CZ" altLang="en-US">
                <a:latin typeface="Arial" panose="020B0604020202020204" pitchFamily="34" charset="0"/>
              </a:rPr>
              <a:pPr algn="r" eaLnBrk="1" hangingPunct="1">
                <a:spcBef>
                  <a:spcPct val="0"/>
                </a:spcBef>
                <a:buClrTx/>
                <a:buFontTx/>
                <a:buNone/>
              </a:pPr>
              <a:t>48</a:t>
            </a:fld>
            <a:endParaRPr lang="cs-CZ" altLang="en-US">
              <a:latin typeface="Arial" panose="020B0604020202020204" pitchFamily="34" charset="0"/>
            </a:endParaRPr>
          </a:p>
        </p:txBody>
      </p:sp>
      <p:sp>
        <p:nvSpPr>
          <p:cNvPr id="100356" name="Rectangle 2">
            <a:extLst>
              <a:ext uri="{FF2B5EF4-FFF2-40B4-BE49-F238E27FC236}">
                <a16:creationId xmlns:a16="http://schemas.microsoft.com/office/drawing/2014/main" id="{CD03AC71-DBFA-4E9F-875C-51E252B843E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Rectangle 3">
            <a:extLst>
              <a:ext uri="{FF2B5EF4-FFF2-40B4-BE49-F238E27FC236}">
                <a16:creationId xmlns:a16="http://schemas.microsoft.com/office/drawing/2014/main" id="{B3FA888A-0BC6-40FF-AB6E-8D6F6B93DB0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6979218-45DD-4A3D-8486-A468E89E7CA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089754-DDBD-44B0-8C1F-3662CB791369}" type="slidenum">
              <a:rPr lang="cs-CZ" altLang="en-US" smtClean="0">
                <a:latin typeface="Arial" panose="020B0604020202020204" pitchFamily="34" charset="0"/>
              </a:rPr>
              <a:pPr>
                <a:spcBef>
                  <a:spcPct val="0"/>
                </a:spcBef>
                <a:buClrTx/>
                <a:buFontTx/>
                <a:buNone/>
              </a:pPr>
              <a:t>49</a:t>
            </a:fld>
            <a:endParaRPr lang="cs-CZ" altLang="en-US">
              <a:latin typeface="Arial" panose="020B0604020202020204" pitchFamily="34" charset="0"/>
            </a:endParaRPr>
          </a:p>
        </p:txBody>
      </p:sp>
      <p:sp>
        <p:nvSpPr>
          <p:cNvPr id="102403" name="Text Box 1">
            <a:extLst>
              <a:ext uri="{FF2B5EF4-FFF2-40B4-BE49-F238E27FC236}">
                <a16:creationId xmlns:a16="http://schemas.microsoft.com/office/drawing/2014/main" id="{A612A886-71C2-45FB-894F-2C8F78A3D9D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FF732B0-C8CC-40B7-B7EB-519477CA58D9}" type="slidenum">
              <a:rPr lang="cs-CZ" altLang="en-US">
                <a:latin typeface="Arial" panose="020B0604020202020204" pitchFamily="34" charset="0"/>
              </a:rPr>
              <a:pPr algn="r" eaLnBrk="1" hangingPunct="1">
                <a:spcBef>
                  <a:spcPct val="0"/>
                </a:spcBef>
                <a:buClrTx/>
                <a:buFontTx/>
                <a:buNone/>
              </a:pPr>
              <a:t>49</a:t>
            </a:fld>
            <a:endParaRPr lang="cs-CZ" altLang="en-US">
              <a:latin typeface="Arial" panose="020B0604020202020204" pitchFamily="34" charset="0"/>
            </a:endParaRPr>
          </a:p>
        </p:txBody>
      </p:sp>
      <p:sp>
        <p:nvSpPr>
          <p:cNvPr id="102404" name="Rectangle 2">
            <a:extLst>
              <a:ext uri="{FF2B5EF4-FFF2-40B4-BE49-F238E27FC236}">
                <a16:creationId xmlns:a16="http://schemas.microsoft.com/office/drawing/2014/main" id="{EF7CD09A-7FB9-42E5-AC3D-DAA74EC42AA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3">
            <a:extLst>
              <a:ext uri="{FF2B5EF4-FFF2-40B4-BE49-F238E27FC236}">
                <a16:creationId xmlns:a16="http://schemas.microsoft.com/office/drawing/2014/main" id="{BDEC604C-DD48-45F0-BF21-30227DEA337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A3B89BE-30CC-43B2-8F1B-54D022CBF2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95E49D6-8445-4633-9CD2-684564E2C339}" type="slidenum">
              <a:rPr lang="cs-CZ" altLang="en-US" smtClean="0">
                <a:latin typeface="Arial" panose="020B0604020202020204" pitchFamily="34" charset="0"/>
              </a:rPr>
              <a:pPr>
                <a:spcBef>
                  <a:spcPct val="0"/>
                </a:spcBef>
                <a:buClrTx/>
                <a:buFontTx/>
                <a:buNone/>
              </a:pPr>
              <a:t>5</a:t>
            </a:fld>
            <a:endParaRPr lang="cs-CZ" altLang="en-US">
              <a:latin typeface="Arial" panose="020B0604020202020204" pitchFamily="34" charset="0"/>
            </a:endParaRPr>
          </a:p>
        </p:txBody>
      </p:sp>
      <p:sp>
        <p:nvSpPr>
          <p:cNvPr id="12291" name="Text Box 1">
            <a:extLst>
              <a:ext uri="{FF2B5EF4-FFF2-40B4-BE49-F238E27FC236}">
                <a16:creationId xmlns:a16="http://schemas.microsoft.com/office/drawing/2014/main" id="{1A11C460-F435-4BEF-AC77-41FFCEAED9C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2AB2A2-30CD-4679-BE6C-429DD291409E}" type="slidenum">
              <a:rPr lang="cs-CZ" altLang="en-US">
                <a:latin typeface="Arial" panose="020B0604020202020204" pitchFamily="34" charset="0"/>
              </a:rPr>
              <a:pPr algn="r" eaLnBrk="1" hangingPunct="1">
                <a:spcBef>
                  <a:spcPct val="0"/>
                </a:spcBef>
                <a:buClrTx/>
                <a:buFontTx/>
                <a:buNone/>
              </a:pPr>
              <a:t>5</a:t>
            </a:fld>
            <a:endParaRPr lang="cs-CZ" altLang="en-US">
              <a:latin typeface="Arial" panose="020B0604020202020204" pitchFamily="34" charset="0"/>
            </a:endParaRPr>
          </a:p>
        </p:txBody>
      </p:sp>
      <p:sp>
        <p:nvSpPr>
          <p:cNvPr id="12292" name="Rectangle 2">
            <a:extLst>
              <a:ext uri="{FF2B5EF4-FFF2-40B4-BE49-F238E27FC236}">
                <a16:creationId xmlns:a16="http://schemas.microsoft.com/office/drawing/2014/main" id="{ACD039FC-036A-448C-878F-6CD6AD345AA9}"/>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Rectangle 3">
            <a:extLst>
              <a:ext uri="{FF2B5EF4-FFF2-40B4-BE49-F238E27FC236}">
                <a16:creationId xmlns:a16="http://schemas.microsoft.com/office/drawing/2014/main" id="{07A0C666-72D3-4EC4-BC9E-F6F7E0EB3CF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219EB462-F6A8-4D47-8630-82CD8097F18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383E3AF-341A-4F69-9CFF-5CBEB0AA2CD1}" type="slidenum">
              <a:rPr lang="cs-CZ" altLang="en-US" smtClean="0">
                <a:latin typeface="Arial" panose="020B0604020202020204" pitchFamily="34" charset="0"/>
              </a:rPr>
              <a:pPr>
                <a:spcBef>
                  <a:spcPct val="0"/>
                </a:spcBef>
                <a:buClrTx/>
                <a:buFontTx/>
                <a:buNone/>
              </a:pPr>
              <a:t>50</a:t>
            </a:fld>
            <a:endParaRPr lang="cs-CZ" altLang="en-US">
              <a:latin typeface="Arial" panose="020B0604020202020204" pitchFamily="34" charset="0"/>
            </a:endParaRPr>
          </a:p>
        </p:txBody>
      </p:sp>
      <p:sp>
        <p:nvSpPr>
          <p:cNvPr id="104451" name="Text Box 1">
            <a:extLst>
              <a:ext uri="{FF2B5EF4-FFF2-40B4-BE49-F238E27FC236}">
                <a16:creationId xmlns:a16="http://schemas.microsoft.com/office/drawing/2014/main" id="{A66A74E0-089A-4A2A-8923-EA255A0EC4B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16E3E17-65E1-48D6-BC23-EE1101BFB483}" type="slidenum">
              <a:rPr lang="cs-CZ" altLang="en-US">
                <a:latin typeface="Arial" panose="020B0604020202020204" pitchFamily="34" charset="0"/>
              </a:rPr>
              <a:pPr algn="r" eaLnBrk="1" hangingPunct="1">
                <a:spcBef>
                  <a:spcPct val="0"/>
                </a:spcBef>
                <a:buClrTx/>
                <a:buFontTx/>
                <a:buNone/>
              </a:pPr>
              <a:t>50</a:t>
            </a:fld>
            <a:endParaRPr lang="cs-CZ" altLang="en-US">
              <a:latin typeface="Arial" panose="020B0604020202020204" pitchFamily="34" charset="0"/>
            </a:endParaRPr>
          </a:p>
        </p:txBody>
      </p:sp>
      <p:sp>
        <p:nvSpPr>
          <p:cNvPr id="104452" name="Rectangle 2">
            <a:extLst>
              <a:ext uri="{FF2B5EF4-FFF2-40B4-BE49-F238E27FC236}">
                <a16:creationId xmlns:a16="http://schemas.microsoft.com/office/drawing/2014/main" id="{840D83DE-A39C-49C4-ABAA-53ED4CD7322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3" name="Rectangle 3">
            <a:extLst>
              <a:ext uri="{FF2B5EF4-FFF2-40B4-BE49-F238E27FC236}">
                <a16:creationId xmlns:a16="http://schemas.microsoft.com/office/drawing/2014/main" id="{2D0C013C-4180-4968-8942-BAA101BDAC2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D42BBDA-9F9B-4DD3-9FD9-895EA9E68AD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309C9A-CB05-4163-BDC2-3FE31DD9B161}" type="slidenum">
              <a:rPr lang="cs-CZ" altLang="en-US" smtClean="0">
                <a:latin typeface="Arial" panose="020B0604020202020204" pitchFamily="34" charset="0"/>
              </a:rPr>
              <a:pPr>
                <a:spcBef>
                  <a:spcPct val="0"/>
                </a:spcBef>
                <a:buClrTx/>
                <a:buFontTx/>
                <a:buNone/>
              </a:pPr>
              <a:t>51</a:t>
            </a:fld>
            <a:endParaRPr lang="cs-CZ" altLang="en-US">
              <a:latin typeface="Arial" panose="020B0604020202020204" pitchFamily="34" charset="0"/>
            </a:endParaRPr>
          </a:p>
        </p:txBody>
      </p:sp>
      <p:sp>
        <p:nvSpPr>
          <p:cNvPr id="106499" name="Text Box 1">
            <a:extLst>
              <a:ext uri="{FF2B5EF4-FFF2-40B4-BE49-F238E27FC236}">
                <a16:creationId xmlns:a16="http://schemas.microsoft.com/office/drawing/2014/main" id="{F0905543-17CC-41DA-9EA8-AFE168F7F32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B3C997-0697-4ACD-A05D-D06240B6198B}" type="slidenum">
              <a:rPr lang="cs-CZ" altLang="en-US">
                <a:latin typeface="Arial" panose="020B0604020202020204" pitchFamily="34" charset="0"/>
              </a:rPr>
              <a:pPr algn="r" eaLnBrk="1" hangingPunct="1">
                <a:spcBef>
                  <a:spcPct val="0"/>
                </a:spcBef>
                <a:buClrTx/>
                <a:buFontTx/>
                <a:buNone/>
              </a:pPr>
              <a:t>51</a:t>
            </a:fld>
            <a:endParaRPr lang="cs-CZ" altLang="en-US">
              <a:latin typeface="Arial" panose="020B0604020202020204" pitchFamily="34" charset="0"/>
            </a:endParaRPr>
          </a:p>
        </p:txBody>
      </p:sp>
      <p:sp>
        <p:nvSpPr>
          <p:cNvPr id="106500" name="Rectangle 2">
            <a:extLst>
              <a:ext uri="{FF2B5EF4-FFF2-40B4-BE49-F238E27FC236}">
                <a16:creationId xmlns:a16="http://schemas.microsoft.com/office/drawing/2014/main" id="{6E6F4943-C0E7-4D93-9935-0794E4E574E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3">
            <a:extLst>
              <a:ext uri="{FF2B5EF4-FFF2-40B4-BE49-F238E27FC236}">
                <a16:creationId xmlns:a16="http://schemas.microsoft.com/office/drawing/2014/main" id="{69D765E5-05CA-428E-BE2D-97AA91F1372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1820DF8-4B15-4AB8-8A86-B8390E4CCF3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A58E68F-B728-4AAA-AFB8-EBD78E01CBEC}" type="slidenum">
              <a:rPr lang="cs-CZ" altLang="en-US" smtClean="0">
                <a:latin typeface="Arial" panose="020B0604020202020204" pitchFamily="34" charset="0"/>
              </a:rPr>
              <a:pPr>
                <a:spcBef>
                  <a:spcPct val="0"/>
                </a:spcBef>
                <a:buClrTx/>
                <a:buFontTx/>
                <a:buNone/>
              </a:pPr>
              <a:t>52</a:t>
            </a:fld>
            <a:endParaRPr lang="cs-CZ" altLang="en-US">
              <a:latin typeface="Arial" panose="020B0604020202020204" pitchFamily="34" charset="0"/>
            </a:endParaRPr>
          </a:p>
        </p:txBody>
      </p:sp>
      <p:sp>
        <p:nvSpPr>
          <p:cNvPr id="108547" name="Text Box 1">
            <a:extLst>
              <a:ext uri="{FF2B5EF4-FFF2-40B4-BE49-F238E27FC236}">
                <a16:creationId xmlns:a16="http://schemas.microsoft.com/office/drawing/2014/main" id="{2C5FC79B-C0C4-4065-81C8-357C2D53A56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BD0756-044B-42B0-BED2-C3FB0CBB085F}" type="slidenum">
              <a:rPr lang="cs-CZ" altLang="en-US">
                <a:latin typeface="Arial" panose="020B0604020202020204" pitchFamily="34" charset="0"/>
              </a:rPr>
              <a:pPr algn="r" eaLnBrk="1" hangingPunct="1">
                <a:spcBef>
                  <a:spcPct val="0"/>
                </a:spcBef>
                <a:buClrTx/>
                <a:buFontTx/>
                <a:buNone/>
              </a:pPr>
              <a:t>52</a:t>
            </a:fld>
            <a:endParaRPr lang="cs-CZ" altLang="en-US">
              <a:latin typeface="Arial" panose="020B0604020202020204" pitchFamily="34" charset="0"/>
            </a:endParaRPr>
          </a:p>
        </p:txBody>
      </p:sp>
      <p:sp>
        <p:nvSpPr>
          <p:cNvPr id="108548" name="Rectangle 2">
            <a:extLst>
              <a:ext uri="{FF2B5EF4-FFF2-40B4-BE49-F238E27FC236}">
                <a16:creationId xmlns:a16="http://schemas.microsoft.com/office/drawing/2014/main" id="{73FDD623-4A25-4ED4-8711-6EAD868EB30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3">
            <a:extLst>
              <a:ext uri="{FF2B5EF4-FFF2-40B4-BE49-F238E27FC236}">
                <a16:creationId xmlns:a16="http://schemas.microsoft.com/office/drawing/2014/main" id="{6F58D815-19F7-4353-A562-CEBA688C3C5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02036381-6947-48CB-87DB-57A7E065FAC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70D1D37-79FC-4E7B-92D1-691F90B3988D}" type="slidenum">
              <a:rPr lang="cs-CZ" altLang="en-US" smtClean="0">
                <a:latin typeface="Arial" panose="020B0604020202020204" pitchFamily="34" charset="0"/>
              </a:rPr>
              <a:pPr>
                <a:spcBef>
                  <a:spcPct val="0"/>
                </a:spcBef>
                <a:buClrTx/>
                <a:buFontTx/>
                <a:buNone/>
              </a:pPr>
              <a:t>53</a:t>
            </a:fld>
            <a:endParaRPr lang="cs-CZ" altLang="en-US">
              <a:latin typeface="Arial" panose="020B0604020202020204" pitchFamily="34" charset="0"/>
            </a:endParaRPr>
          </a:p>
        </p:txBody>
      </p:sp>
      <p:sp>
        <p:nvSpPr>
          <p:cNvPr id="110595" name="Text Box 1">
            <a:extLst>
              <a:ext uri="{FF2B5EF4-FFF2-40B4-BE49-F238E27FC236}">
                <a16:creationId xmlns:a16="http://schemas.microsoft.com/office/drawing/2014/main" id="{22BE0620-4DE8-4A5E-9222-F2F03BD64D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425A48-C675-48EB-AF22-81E85DD810EE}" type="slidenum">
              <a:rPr lang="cs-CZ" altLang="en-US">
                <a:latin typeface="Arial" panose="020B0604020202020204" pitchFamily="34" charset="0"/>
              </a:rPr>
              <a:pPr algn="r" eaLnBrk="1" hangingPunct="1">
                <a:spcBef>
                  <a:spcPct val="0"/>
                </a:spcBef>
                <a:buClrTx/>
                <a:buFontTx/>
                <a:buNone/>
              </a:pPr>
              <a:t>53</a:t>
            </a:fld>
            <a:endParaRPr lang="cs-CZ" altLang="en-US">
              <a:latin typeface="Arial" panose="020B0604020202020204" pitchFamily="34" charset="0"/>
            </a:endParaRPr>
          </a:p>
        </p:txBody>
      </p:sp>
      <p:sp>
        <p:nvSpPr>
          <p:cNvPr id="110596" name="Rectangle 2">
            <a:extLst>
              <a:ext uri="{FF2B5EF4-FFF2-40B4-BE49-F238E27FC236}">
                <a16:creationId xmlns:a16="http://schemas.microsoft.com/office/drawing/2014/main" id="{93AB21AC-4ED9-4F93-BD15-C5A299754EF8}"/>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a:extLst>
              <a:ext uri="{FF2B5EF4-FFF2-40B4-BE49-F238E27FC236}">
                <a16:creationId xmlns:a16="http://schemas.microsoft.com/office/drawing/2014/main" id="{7F603452-1D0B-4D88-801B-2CC055611B1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8490C52-1F9A-4D7E-8DC6-1E5F2685E8C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852FBD1-F8C4-4AF7-B2B5-A5AA7E2AF86A}" type="slidenum">
              <a:rPr lang="cs-CZ" altLang="en-US" smtClean="0">
                <a:latin typeface="Arial" panose="020B0604020202020204" pitchFamily="34" charset="0"/>
              </a:rPr>
              <a:pPr>
                <a:spcBef>
                  <a:spcPct val="0"/>
                </a:spcBef>
                <a:buClrTx/>
                <a:buFontTx/>
                <a:buNone/>
              </a:pPr>
              <a:t>54</a:t>
            </a:fld>
            <a:endParaRPr lang="cs-CZ" altLang="en-US">
              <a:latin typeface="Arial" panose="020B0604020202020204" pitchFamily="34" charset="0"/>
            </a:endParaRPr>
          </a:p>
        </p:txBody>
      </p:sp>
      <p:sp>
        <p:nvSpPr>
          <p:cNvPr id="112643" name="Text Box 1">
            <a:extLst>
              <a:ext uri="{FF2B5EF4-FFF2-40B4-BE49-F238E27FC236}">
                <a16:creationId xmlns:a16="http://schemas.microsoft.com/office/drawing/2014/main" id="{6A0AC607-F0ED-44A4-8135-FC1F2B4706E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6F24085-C5DA-4DF3-B3E5-7D88D055EBFF}" type="slidenum">
              <a:rPr lang="cs-CZ" altLang="en-US">
                <a:latin typeface="Arial" panose="020B0604020202020204" pitchFamily="34" charset="0"/>
              </a:rPr>
              <a:pPr algn="r" eaLnBrk="1" hangingPunct="1">
                <a:spcBef>
                  <a:spcPct val="0"/>
                </a:spcBef>
                <a:buClrTx/>
                <a:buFontTx/>
                <a:buNone/>
              </a:pPr>
              <a:t>54</a:t>
            </a:fld>
            <a:endParaRPr lang="cs-CZ" altLang="en-US">
              <a:latin typeface="Arial" panose="020B0604020202020204" pitchFamily="34" charset="0"/>
            </a:endParaRPr>
          </a:p>
        </p:txBody>
      </p:sp>
      <p:sp>
        <p:nvSpPr>
          <p:cNvPr id="112644" name="Rectangle 2">
            <a:extLst>
              <a:ext uri="{FF2B5EF4-FFF2-40B4-BE49-F238E27FC236}">
                <a16:creationId xmlns:a16="http://schemas.microsoft.com/office/drawing/2014/main" id="{758EF0F4-75FD-4E61-B025-EB5E97F84D55}"/>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5" name="Rectangle 3">
            <a:extLst>
              <a:ext uri="{FF2B5EF4-FFF2-40B4-BE49-F238E27FC236}">
                <a16:creationId xmlns:a16="http://schemas.microsoft.com/office/drawing/2014/main" id="{198CE1C6-A24E-4EAB-B183-EE3B97A185A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3EB1FC6C-52BA-4ADB-89B5-6F11F4B752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C8BB047-AC6A-4B4B-B6E0-F20805E96FA7}" type="slidenum">
              <a:rPr lang="cs-CZ" altLang="en-US" smtClean="0">
                <a:latin typeface="Arial" panose="020B0604020202020204" pitchFamily="34" charset="0"/>
              </a:rPr>
              <a:pPr>
                <a:spcBef>
                  <a:spcPct val="0"/>
                </a:spcBef>
                <a:buClrTx/>
                <a:buFontTx/>
                <a:buNone/>
              </a:pPr>
              <a:t>55</a:t>
            </a:fld>
            <a:endParaRPr lang="cs-CZ" altLang="en-US">
              <a:latin typeface="Arial" panose="020B0604020202020204" pitchFamily="34" charset="0"/>
            </a:endParaRPr>
          </a:p>
        </p:txBody>
      </p:sp>
      <p:sp>
        <p:nvSpPr>
          <p:cNvPr id="114691" name="Text Box 1">
            <a:extLst>
              <a:ext uri="{FF2B5EF4-FFF2-40B4-BE49-F238E27FC236}">
                <a16:creationId xmlns:a16="http://schemas.microsoft.com/office/drawing/2014/main" id="{F6BAED87-B687-4D1D-A2CD-B8CC549BF33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D4FCF9-8289-4AD3-8080-0E6592BE984B}" type="slidenum">
              <a:rPr lang="cs-CZ" altLang="en-US">
                <a:latin typeface="Arial" panose="020B0604020202020204" pitchFamily="34" charset="0"/>
              </a:rPr>
              <a:pPr algn="r" eaLnBrk="1" hangingPunct="1">
                <a:spcBef>
                  <a:spcPct val="0"/>
                </a:spcBef>
                <a:buClrTx/>
                <a:buFontTx/>
                <a:buNone/>
              </a:pPr>
              <a:t>55</a:t>
            </a:fld>
            <a:endParaRPr lang="cs-CZ" altLang="en-US">
              <a:latin typeface="Arial" panose="020B0604020202020204" pitchFamily="34" charset="0"/>
            </a:endParaRPr>
          </a:p>
        </p:txBody>
      </p:sp>
      <p:sp>
        <p:nvSpPr>
          <p:cNvPr id="114692" name="Rectangle 2">
            <a:extLst>
              <a:ext uri="{FF2B5EF4-FFF2-40B4-BE49-F238E27FC236}">
                <a16:creationId xmlns:a16="http://schemas.microsoft.com/office/drawing/2014/main" id="{703610AD-1978-46F4-B2CD-14AA68F16052}"/>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3" name="Rectangle 3">
            <a:extLst>
              <a:ext uri="{FF2B5EF4-FFF2-40B4-BE49-F238E27FC236}">
                <a16:creationId xmlns:a16="http://schemas.microsoft.com/office/drawing/2014/main" id="{0DC92343-F832-4E0F-97EC-2C6E0C7E2AB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CB947C3-4EC1-4AAB-A9A2-11C60C418D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C71EA6-ADA6-4CC5-AEEE-DF47703EDF94}" type="slidenum">
              <a:rPr lang="cs-CZ" altLang="en-US" smtClean="0">
                <a:latin typeface="Arial" panose="020B0604020202020204" pitchFamily="34" charset="0"/>
              </a:rPr>
              <a:pPr>
                <a:spcBef>
                  <a:spcPct val="0"/>
                </a:spcBef>
                <a:buClrTx/>
                <a:buFontTx/>
                <a:buNone/>
              </a:pPr>
              <a:t>56</a:t>
            </a:fld>
            <a:endParaRPr lang="cs-CZ" altLang="en-US">
              <a:latin typeface="Arial" panose="020B0604020202020204" pitchFamily="34" charset="0"/>
            </a:endParaRPr>
          </a:p>
        </p:txBody>
      </p:sp>
      <p:sp>
        <p:nvSpPr>
          <p:cNvPr id="116739" name="Text Box 1">
            <a:extLst>
              <a:ext uri="{FF2B5EF4-FFF2-40B4-BE49-F238E27FC236}">
                <a16:creationId xmlns:a16="http://schemas.microsoft.com/office/drawing/2014/main" id="{101562A8-CB66-449B-86CC-B1274448B47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FB067C7-86A3-4E88-A7A3-FB3961E45B2A}" type="slidenum">
              <a:rPr lang="cs-CZ" altLang="en-US">
                <a:latin typeface="Arial" panose="020B0604020202020204" pitchFamily="34" charset="0"/>
              </a:rPr>
              <a:pPr algn="r" eaLnBrk="1" hangingPunct="1">
                <a:spcBef>
                  <a:spcPct val="0"/>
                </a:spcBef>
                <a:buClrTx/>
                <a:buFontTx/>
                <a:buNone/>
              </a:pPr>
              <a:t>56</a:t>
            </a:fld>
            <a:endParaRPr lang="cs-CZ" altLang="en-US">
              <a:latin typeface="Arial" panose="020B0604020202020204" pitchFamily="34" charset="0"/>
            </a:endParaRPr>
          </a:p>
        </p:txBody>
      </p:sp>
      <p:sp>
        <p:nvSpPr>
          <p:cNvPr id="116740" name="Rectangle 2">
            <a:extLst>
              <a:ext uri="{FF2B5EF4-FFF2-40B4-BE49-F238E27FC236}">
                <a16:creationId xmlns:a16="http://schemas.microsoft.com/office/drawing/2014/main" id="{83218C9B-DBB9-4372-B865-E770DC1855A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1" name="Rectangle 3">
            <a:extLst>
              <a:ext uri="{FF2B5EF4-FFF2-40B4-BE49-F238E27FC236}">
                <a16:creationId xmlns:a16="http://schemas.microsoft.com/office/drawing/2014/main" id="{A037CF70-9CB8-4B92-8227-73316C80A86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4EB9026-183B-4E00-8E36-8403297A499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C93F25-10EC-40D6-919F-CFBE400DD29B}" type="slidenum">
              <a:rPr lang="cs-CZ" altLang="en-US" smtClean="0">
                <a:latin typeface="Arial" panose="020B0604020202020204" pitchFamily="34" charset="0"/>
              </a:rPr>
              <a:pPr>
                <a:spcBef>
                  <a:spcPct val="0"/>
                </a:spcBef>
                <a:buClrTx/>
                <a:buFontTx/>
                <a:buNone/>
              </a:pPr>
              <a:t>57</a:t>
            </a:fld>
            <a:endParaRPr lang="cs-CZ" altLang="en-US">
              <a:latin typeface="Arial" panose="020B0604020202020204" pitchFamily="34" charset="0"/>
            </a:endParaRPr>
          </a:p>
        </p:txBody>
      </p:sp>
      <p:sp>
        <p:nvSpPr>
          <p:cNvPr id="118787" name="Text Box 1">
            <a:extLst>
              <a:ext uri="{FF2B5EF4-FFF2-40B4-BE49-F238E27FC236}">
                <a16:creationId xmlns:a16="http://schemas.microsoft.com/office/drawing/2014/main" id="{E799C3EC-796B-45B3-83C0-E085796A8A4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F3BB904-287D-4E78-A09D-17738D8CCAD2}" type="slidenum">
              <a:rPr lang="cs-CZ" altLang="en-US">
                <a:latin typeface="Arial" panose="020B0604020202020204" pitchFamily="34" charset="0"/>
              </a:rPr>
              <a:pPr algn="r" eaLnBrk="1" hangingPunct="1">
                <a:spcBef>
                  <a:spcPct val="0"/>
                </a:spcBef>
                <a:buClrTx/>
                <a:buFontTx/>
                <a:buNone/>
              </a:pPr>
              <a:t>57</a:t>
            </a:fld>
            <a:endParaRPr lang="cs-CZ" altLang="en-US">
              <a:latin typeface="Arial" panose="020B0604020202020204" pitchFamily="34" charset="0"/>
            </a:endParaRPr>
          </a:p>
        </p:txBody>
      </p:sp>
      <p:sp>
        <p:nvSpPr>
          <p:cNvPr id="118788" name="Rectangle 2">
            <a:extLst>
              <a:ext uri="{FF2B5EF4-FFF2-40B4-BE49-F238E27FC236}">
                <a16:creationId xmlns:a16="http://schemas.microsoft.com/office/drawing/2014/main" id="{811A8B5C-9143-40A5-A600-48210629ED2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9" name="Rectangle 3">
            <a:extLst>
              <a:ext uri="{FF2B5EF4-FFF2-40B4-BE49-F238E27FC236}">
                <a16:creationId xmlns:a16="http://schemas.microsoft.com/office/drawing/2014/main" id="{7E3703E0-EF2D-4CC2-9849-3B19CD852A0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9FADF9C-2A53-4ECD-B262-1E23F9BA526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6FEEA46-16E5-4A21-B88B-3402CCE0684E}" type="slidenum">
              <a:rPr lang="cs-CZ" altLang="en-US" smtClean="0">
                <a:latin typeface="Arial" panose="020B0604020202020204" pitchFamily="34" charset="0"/>
              </a:rPr>
              <a:pPr>
                <a:spcBef>
                  <a:spcPct val="0"/>
                </a:spcBef>
                <a:buClrTx/>
                <a:buFontTx/>
                <a:buNone/>
              </a:pPr>
              <a:t>58</a:t>
            </a:fld>
            <a:endParaRPr lang="cs-CZ" altLang="en-US">
              <a:latin typeface="Arial" panose="020B0604020202020204" pitchFamily="34" charset="0"/>
            </a:endParaRPr>
          </a:p>
        </p:txBody>
      </p:sp>
      <p:sp>
        <p:nvSpPr>
          <p:cNvPr id="120835" name="Text Box 1">
            <a:extLst>
              <a:ext uri="{FF2B5EF4-FFF2-40B4-BE49-F238E27FC236}">
                <a16:creationId xmlns:a16="http://schemas.microsoft.com/office/drawing/2014/main" id="{B764D79E-970C-46E7-A5CA-C18E4673DD9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636844-5B62-4C01-95A7-B09B958884B7}" type="slidenum">
              <a:rPr lang="cs-CZ" altLang="en-US">
                <a:latin typeface="Arial" panose="020B0604020202020204" pitchFamily="34" charset="0"/>
              </a:rPr>
              <a:pPr algn="r" eaLnBrk="1" hangingPunct="1">
                <a:spcBef>
                  <a:spcPct val="0"/>
                </a:spcBef>
                <a:buClrTx/>
                <a:buFontTx/>
                <a:buNone/>
              </a:pPr>
              <a:t>58</a:t>
            </a:fld>
            <a:endParaRPr lang="cs-CZ" altLang="en-US">
              <a:latin typeface="Arial" panose="020B0604020202020204" pitchFamily="34" charset="0"/>
            </a:endParaRPr>
          </a:p>
        </p:txBody>
      </p:sp>
      <p:sp>
        <p:nvSpPr>
          <p:cNvPr id="120836" name="Rectangle 2">
            <a:extLst>
              <a:ext uri="{FF2B5EF4-FFF2-40B4-BE49-F238E27FC236}">
                <a16:creationId xmlns:a16="http://schemas.microsoft.com/office/drawing/2014/main" id="{DC23638E-A94D-4FD0-8B82-8C221C9DB7AC}"/>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7" name="Rectangle 3">
            <a:extLst>
              <a:ext uri="{FF2B5EF4-FFF2-40B4-BE49-F238E27FC236}">
                <a16:creationId xmlns:a16="http://schemas.microsoft.com/office/drawing/2014/main" id="{451FD749-674D-484B-98C1-E3A7E90BB34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6DEA6EC0-FF18-491C-856C-4FD9F54C20E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218B23F-4C39-4A07-816B-1F0B1B62E5FE}" type="slidenum">
              <a:rPr lang="cs-CZ" altLang="en-US" smtClean="0">
                <a:latin typeface="Arial" panose="020B0604020202020204" pitchFamily="34" charset="0"/>
              </a:rPr>
              <a:pPr>
                <a:spcBef>
                  <a:spcPct val="0"/>
                </a:spcBef>
                <a:buClrTx/>
                <a:buFontTx/>
                <a:buNone/>
              </a:pPr>
              <a:t>59</a:t>
            </a:fld>
            <a:endParaRPr lang="cs-CZ" altLang="en-US">
              <a:latin typeface="Arial" panose="020B0604020202020204" pitchFamily="34" charset="0"/>
            </a:endParaRPr>
          </a:p>
        </p:txBody>
      </p:sp>
      <p:sp>
        <p:nvSpPr>
          <p:cNvPr id="122883" name="Text Box 1">
            <a:extLst>
              <a:ext uri="{FF2B5EF4-FFF2-40B4-BE49-F238E27FC236}">
                <a16:creationId xmlns:a16="http://schemas.microsoft.com/office/drawing/2014/main" id="{D3D5D917-838B-4EBA-B2B4-D464EBE45F3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7CCFCD-F5D3-4334-877F-C60061B7C908}" type="slidenum">
              <a:rPr lang="cs-CZ" altLang="en-US">
                <a:latin typeface="Arial" panose="020B0604020202020204" pitchFamily="34" charset="0"/>
              </a:rPr>
              <a:pPr algn="r" eaLnBrk="1" hangingPunct="1">
                <a:spcBef>
                  <a:spcPct val="0"/>
                </a:spcBef>
                <a:buClrTx/>
                <a:buFontTx/>
                <a:buNone/>
              </a:pPr>
              <a:t>59</a:t>
            </a:fld>
            <a:endParaRPr lang="cs-CZ" altLang="en-US">
              <a:latin typeface="Arial" panose="020B0604020202020204" pitchFamily="34" charset="0"/>
            </a:endParaRPr>
          </a:p>
        </p:txBody>
      </p:sp>
      <p:sp>
        <p:nvSpPr>
          <p:cNvPr id="122884" name="Rectangle 2">
            <a:extLst>
              <a:ext uri="{FF2B5EF4-FFF2-40B4-BE49-F238E27FC236}">
                <a16:creationId xmlns:a16="http://schemas.microsoft.com/office/drawing/2014/main" id="{37E1A647-E348-41C4-9DBC-17F9FBDE1C03}"/>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5" name="Rectangle 3">
            <a:extLst>
              <a:ext uri="{FF2B5EF4-FFF2-40B4-BE49-F238E27FC236}">
                <a16:creationId xmlns:a16="http://schemas.microsoft.com/office/drawing/2014/main" id="{2EA9BE02-99FD-488A-A281-8326146602A8}"/>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5BF161E-7D77-4C5D-B0C2-FB158C2B6F6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ADCBB0-75CD-4CCC-8839-20F743EF6B16}" type="slidenum">
              <a:rPr lang="cs-CZ" altLang="en-US" smtClean="0">
                <a:latin typeface="Arial" panose="020B0604020202020204" pitchFamily="34" charset="0"/>
              </a:rPr>
              <a:pPr>
                <a:spcBef>
                  <a:spcPct val="0"/>
                </a:spcBef>
                <a:buClrTx/>
                <a:buFontTx/>
                <a:buNone/>
              </a:pPr>
              <a:t>6</a:t>
            </a:fld>
            <a:endParaRPr lang="cs-CZ" altLang="en-US">
              <a:latin typeface="Arial" panose="020B0604020202020204" pitchFamily="34" charset="0"/>
            </a:endParaRPr>
          </a:p>
        </p:txBody>
      </p:sp>
      <p:sp>
        <p:nvSpPr>
          <p:cNvPr id="14339" name="Text Box 1">
            <a:extLst>
              <a:ext uri="{FF2B5EF4-FFF2-40B4-BE49-F238E27FC236}">
                <a16:creationId xmlns:a16="http://schemas.microsoft.com/office/drawing/2014/main" id="{FE75F3F3-761E-473B-81D3-38EE1F8D855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4C03176-5680-4029-B09E-C4379CA148D8}" type="slidenum">
              <a:rPr lang="cs-CZ" altLang="en-US">
                <a:latin typeface="Arial" panose="020B0604020202020204" pitchFamily="34" charset="0"/>
              </a:rPr>
              <a:pPr algn="r" eaLnBrk="1" hangingPunct="1">
                <a:spcBef>
                  <a:spcPct val="0"/>
                </a:spcBef>
                <a:buClrTx/>
                <a:buFontTx/>
                <a:buNone/>
              </a:pPr>
              <a:t>6</a:t>
            </a:fld>
            <a:endParaRPr lang="cs-CZ" altLang="en-US">
              <a:latin typeface="Arial" panose="020B0604020202020204" pitchFamily="34" charset="0"/>
            </a:endParaRPr>
          </a:p>
        </p:txBody>
      </p:sp>
      <p:sp>
        <p:nvSpPr>
          <p:cNvPr id="14340" name="Rectangle 2">
            <a:extLst>
              <a:ext uri="{FF2B5EF4-FFF2-40B4-BE49-F238E27FC236}">
                <a16:creationId xmlns:a16="http://schemas.microsoft.com/office/drawing/2014/main" id="{B634FFA5-E518-4B6B-9ED1-DA5F6A61C3DE}"/>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a:extLst>
              <a:ext uri="{FF2B5EF4-FFF2-40B4-BE49-F238E27FC236}">
                <a16:creationId xmlns:a16="http://schemas.microsoft.com/office/drawing/2014/main" id="{7893665C-8465-43FB-AAF6-233144DE29A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DE547BF-4E1E-42CA-8129-5FA9FF4F671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32F1FB1-B8BA-4D64-B06F-A5EFB7CCB20B}" type="slidenum">
              <a:rPr lang="cs-CZ" altLang="en-US" smtClean="0">
                <a:latin typeface="Arial" panose="020B0604020202020204" pitchFamily="34" charset="0"/>
              </a:rPr>
              <a:pPr>
                <a:spcBef>
                  <a:spcPct val="0"/>
                </a:spcBef>
                <a:buClrTx/>
                <a:buFontTx/>
                <a:buNone/>
              </a:pPr>
              <a:t>60</a:t>
            </a:fld>
            <a:endParaRPr lang="cs-CZ" altLang="en-US">
              <a:latin typeface="Arial" panose="020B0604020202020204" pitchFamily="34" charset="0"/>
            </a:endParaRPr>
          </a:p>
        </p:txBody>
      </p:sp>
      <p:sp>
        <p:nvSpPr>
          <p:cNvPr id="124931" name="Text Box 1">
            <a:extLst>
              <a:ext uri="{FF2B5EF4-FFF2-40B4-BE49-F238E27FC236}">
                <a16:creationId xmlns:a16="http://schemas.microsoft.com/office/drawing/2014/main" id="{0CE04417-1C25-4207-9F4C-9CDEC9A8D27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2483C23-D666-4F37-82BB-43D82B36A025}" type="slidenum">
              <a:rPr lang="cs-CZ" altLang="en-US">
                <a:latin typeface="Arial" panose="020B0604020202020204" pitchFamily="34" charset="0"/>
              </a:rPr>
              <a:pPr algn="r" eaLnBrk="1" hangingPunct="1">
                <a:spcBef>
                  <a:spcPct val="0"/>
                </a:spcBef>
                <a:buClrTx/>
                <a:buFontTx/>
                <a:buNone/>
              </a:pPr>
              <a:t>60</a:t>
            </a:fld>
            <a:endParaRPr lang="cs-CZ" altLang="en-US">
              <a:latin typeface="Arial" panose="020B0604020202020204" pitchFamily="34" charset="0"/>
            </a:endParaRPr>
          </a:p>
        </p:txBody>
      </p:sp>
      <p:sp>
        <p:nvSpPr>
          <p:cNvPr id="124932" name="Rectangle 2">
            <a:extLst>
              <a:ext uri="{FF2B5EF4-FFF2-40B4-BE49-F238E27FC236}">
                <a16:creationId xmlns:a16="http://schemas.microsoft.com/office/drawing/2014/main" id="{D6FE58A2-5375-4A31-B715-B119BCCC4B25}"/>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3" name="Rectangle 3">
            <a:extLst>
              <a:ext uri="{FF2B5EF4-FFF2-40B4-BE49-F238E27FC236}">
                <a16:creationId xmlns:a16="http://schemas.microsoft.com/office/drawing/2014/main" id="{966F7B1B-FD5C-4319-A0FC-EEE470F5C1E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A5FF9D5-C7F3-47AF-A2A0-80FDA524F3B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76818C2-B6E9-49DC-8F3F-BD4E32DE50F3}" type="slidenum">
              <a:rPr lang="cs-CZ" altLang="en-US" smtClean="0">
                <a:latin typeface="Arial" panose="020B0604020202020204" pitchFamily="34" charset="0"/>
              </a:rPr>
              <a:pPr>
                <a:spcBef>
                  <a:spcPct val="0"/>
                </a:spcBef>
                <a:buClrTx/>
                <a:buFontTx/>
                <a:buNone/>
              </a:pPr>
              <a:t>61</a:t>
            </a:fld>
            <a:endParaRPr lang="cs-CZ" altLang="en-US">
              <a:latin typeface="Arial" panose="020B0604020202020204" pitchFamily="34" charset="0"/>
            </a:endParaRPr>
          </a:p>
        </p:txBody>
      </p:sp>
      <p:sp>
        <p:nvSpPr>
          <p:cNvPr id="126979" name="Rectangle 1">
            <a:extLst>
              <a:ext uri="{FF2B5EF4-FFF2-40B4-BE49-F238E27FC236}">
                <a16:creationId xmlns:a16="http://schemas.microsoft.com/office/drawing/2014/main" id="{EBBF6C8F-ECF0-45A8-B0F6-96BFDDF4E9D2}"/>
              </a:ext>
            </a:extLst>
          </p:cNvPr>
          <p:cNvSpPr>
            <a:spLocks noGrp="1" noRot="1" noChangeAspect="1" noChangeArrowheads="1" noTextEdit="1"/>
          </p:cNvSpPr>
          <p:nvPr>
            <p:ph type="sldImg"/>
          </p:nvPr>
        </p:nvSpPr>
        <p:spPr>
          <a:xfrm>
            <a:off x="920750"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C0AD59A0-71EB-4F28-9502-55684CA4EE9C}"/>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6981" name="Text Box 3">
            <a:extLst>
              <a:ext uri="{FF2B5EF4-FFF2-40B4-BE49-F238E27FC236}">
                <a16:creationId xmlns:a16="http://schemas.microsoft.com/office/drawing/2014/main" id="{FEDCA51B-58FE-452A-A134-F987112D6BC7}"/>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26982" name="Text Box 4">
            <a:extLst>
              <a:ext uri="{FF2B5EF4-FFF2-40B4-BE49-F238E27FC236}">
                <a16:creationId xmlns:a16="http://schemas.microsoft.com/office/drawing/2014/main" id="{94763056-6B04-4A5A-BC9E-3F07EED57109}"/>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26983" name="Text Box 5">
            <a:extLst>
              <a:ext uri="{FF2B5EF4-FFF2-40B4-BE49-F238E27FC236}">
                <a16:creationId xmlns:a16="http://schemas.microsoft.com/office/drawing/2014/main" id="{D56A909A-59A6-469D-81A6-4C77B0D050F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D7EE0F4-74A5-4987-BED5-2CFEF28B5C6F}" type="slidenum">
              <a:rPr lang="cs-CZ" altLang="en-US">
                <a:latin typeface="Arial" panose="020B0604020202020204" pitchFamily="34" charset="0"/>
              </a:rPr>
              <a:pPr algn="r" eaLnBrk="1" hangingPunct="1">
                <a:spcBef>
                  <a:spcPct val="0"/>
                </a:spcBef>
                <a:buClrTx/>
                <a:buFontTx/>
                <a:buNone/>
              </a:pPr>
              <a:t>61</a:t>
            </a:fld>
            <a:endParaRPr lang="cs-CZ" altLang="en-US">
              <a:latin typeface="Arial" panose="020B0604020202020204" pitchFamily="34" charset="0"/>
            </a:endParaRPr>
          </a:p>
        </p:txBody>
      </p:sp>
      <p:sp>
        <p:nvSpPr>
          <p:cNvPr id="126984" name="Text Box 6">
            <a:extLst>
              <a:ext uri="{FF2B5EF4-FFF2-40B4-BE49-F238E27FC236}">
                <a16:creationId xmlns:a16="http://schemas.microsoft.com/office/drawing/2014/main" id="{22496468-9ADB-4FEC-9382-716943BC87FC}"/>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B9C0081-2A1F-4AA1-8858-A351710025A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FCC5331-006B-4BB5-A5B5-E948DB18E97E}" type="slidenum">
              <a:rPr lang="cs-CZ" altLang="en-US" smtClean="0">
                <a:latin typeface="Arial" panose="020B0604020202020204" pitchFamily="34" charset="0"/>
              </a:rPr>
              <a:pPr>
                <a:spcBef>
                  <a:spcPct val="0"/>
                </a:spcBef>
                <a:buClrTx/>
                <a:buFontTx/>
                <a:buNone/>
              </a:pPr>
              <a:t>7</a:t>
            </a:fld>
            <a:endParaRPr lang="cs-CZ" altLang="en-US">
              <a:latin typeface="Arial" panose="020B0604020202020204" pitchFamily="34" charset="0"/>
            </a:endParaRPr>
          </a:p>
        </p:txBody>
      </p:sp>
      <p:sp>
        <p:nvSpPr>
          <p:cNvPr id="16387" name="Text Box 1">
            <a:extLst>
              <a:ext uri="{FF2B5EF4-FFF2-40B4-BE49-F238E27FC236}">
                <a16:creationId xmlns:a16="http://schemas.microsoft.com/office/drawing/2014/main" id="{ABB68ED2-5C93-4278-92A2-5FB1ED587F3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67A2D23-1391-4D33-83A3-A7FECA4A3164}" type="slidenum">
              <a:rPr lang="cs-CZ" altLang="en-US">
                <a:latin typeface="Arial" panose="020B0604020202020204" pitchFamily="34" charset="0"/>
              </a:rPr>
              <a:pPr algn="r" eaLnBrk="1" hangingPunct="1">
                <a:spcBef>
                  <a:spcPct val="0"/>
                </a:spcBef>
                <a:buClrTx/>
                <a:buFontTx/>
                <a:buNone/>
              </a:pPr>
              <a:t>7</a:t>
            </a:fld>
            <a:endParaRPr lang="cs-CZ" altLang="en-US">
              <a:latin typeface="Arial" panose="020B0604020202020204" pitchFamily="34" charset="0"/>
            </a:endParaRPr>
          </a:p>
        </p:txBody>
      </p:sp>
      <p:sp>
        <p:nvSpPr>
          <p:cNvPr id="16388" name="Rectangle 2">
            <a:extLst>
              <a:ext uri="{FF2B5EF4-FFF2-40B4-BE49-F238E27FC236}">
                <a16:creationId xmlns:a16="http://schemas.microsoft.com/office/drawing/2014/main" id="{8BFDD953-F9CF-4925-9685-B2F55278C1FD}"/>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79FB16D8-0801-4F28-8733-455E219B18B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5E8D742-AD7E-43F4-9FE8-3B5A6B9A06E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0F89278-12A2-4909-9175-3C8579337C0A}" type="slidenum">
              <a:rPr lang="cs-CZ" altLang="en-US" smtClean="0">
                <a:latin typeface="Arial" panose="020B0604020202020204" pitchFamily="34" charset="0"/>
              </a:rPr>
              <a:pPr>
                <a:spcBef>
                  <a:spcPct val="0"/>
                </a:spcBef>
                <a:buClrTx/>
                <a:buFontTx/>
                <a:buNone/>
              </a:pPr>
              <a:t>8</a:t>
            </a:fld>
            <a:endParaRPr lang="cs-CZ" altLang="en-US">
              <a:latin typeface="Arial" panose="020B0604020202020204" pitchFamily="34" charset="0"/>
            </a:endParaRPr>
          </a:p>
        </p:txBody>
      </p:sp>
      <p:sp>
        <p:nvSpPr>
          <p:cNvPr id="18435" name="Text Box 1">
            <a:extLst>
              <a:ext uri="{FF2B5EF4-FFF2-40B4-BE49-F238E27FC236}">
                <a16:creationId xmlns:a16="http://schemas.microsoft.com/office/drawing/2014/main" id="{F667AB3B-2889-4729-AA70-035EF6FBA03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D76383E-31FB-477D-973E-6AD6DDBE69E7}" type="slidenum">
              <a:rPr lang="cs-CZ" altLang="en-US">
                <a:latin typeface="Arial" panose="020B0604020202020204" pitchFamily="34" charset="0"/>
              </a:rPr>
              <a:pPr algn="r" eaLnBrk="1" hangingPunct="1">
                <a:spcBef>
                  <a:spcPct val="0"/>
                </a:spcBef>
                <a:buClrTx/>
                <a:buFontTx/>
                <a:buNone/>
              </a:pPr>
              <a:t>8</a:t>
            </a:fld>
            <a:endParaRPr lang="cs-CZ" altLang="en-US">
              <a:latin typeface="Arial" panose="020B0604020202020204" pitchFamily="34" charset="0"/>
            </a:endParaRPr>
          </a:p>
        </p:txBody>
      </p:sp>
      <p:sp>
        <p:nvSpPr>
          <p:cNvPr id="18436" name="Rectangle 2">
            <a:extLst>
              <a:ext uri="{FF2B5EF4-FFF2-40B4-BE49-F238E27FC236}">
                <a16:creationId xmlns:a16="http://schemas.microsoft.com/office/drawing/2014/main" id="{CF329CB1-01E2-4F01-92B2-F95214FB6FCC}"/>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a:extLst>
              <a:ext uri="{FF2B5EF4-FFF2-40B4-BE49-F238E27FC236}">
                <a16:creationId xmlns:a16="http://schemas.microsoft.com/office/drawing/2014/main" id="{0C016EE2-1AE2-45B6-851C-F23F3BA2692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66566C9-2165-4CA9-A310-8F9EBDC0A24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E988FE-11F9-47D1-BB28-6690292F47BA}" type="slidenum">
              <a:rPr lang="cs-CZ" altLang="en-US" smtClean="0">
                <a:latin typeface="Arial" panose="020B0604020202020204" pitchFamily="34" charset="0"/>
              </a:rPr>
              <a:pPr>
                <a:spcBef>
                  <a:spcPct val="0"/>
                </a:spcBef>
                <a:buClrTx/>
                <a:buFontTx/>
                <a:buNone/>
              </a:pPr>
              <a:t>9</a:t>
            </a:fld>
            <a:endParaRPr lang="cs-CZ" altLang="en-US">
              <a:latin typeface="Arial" panose="020B0604020202020204" pitchFamily="34" charset="0"/>
            </a:endParaRPr>
          </a:p>
        </p:txBody>
      </p:sp>
      <p:sp>
        <p:nvSpPr>
          <p:cNvPr id="20483" name="Text Box 1">
            <a:extLst>
              <a:ext uri="{FF2B5EF4-FFF2-40B4-BE49-F238E27FC236}">
                <a16:creationId xmlns:a16="http://schemas.microsoft.com/office/drawing/2014/main" id="{70AEEE81-C0F2-44F5-B606-4BA26EA7C6B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50E5C1-B2CB-4E9D-AC45-958D6C48A8DA}" type="slidenum">
              <a:rPr lang="cs-CZ" altLang="en-US">
                <a:latin typeface="Arial" panose="020B0604020202020204" pitchFamily="34" charset="0"/>
              </a:rPr>
              <a:pPr algn="r" eaLnBrk="1" hangingPunct="1">
                <a:spcBef>
                  <a:spcPct val="0"/>
                </a:spcBef>
                <a:buClrTx/>
                <a:buFontTx/>
                <a:buNone/>
              </a:pPr>
              <a:t>9</a:t>
            </a:fld>
            <a:endParaRPr lang="cs-CZ" altLang="en-US">
              <a:latin typeface="Arial" panose="020B0604020202020204" pitchFamily="34" charset="0"/>
            </a:endParaRPr>
          </a:p>
        </p:txBody>
      </p:sp>
      <p:sp>
        <p:nvSpPr>
          <p:cNvPr id="20484" name="Rectangle 2">
            <a:extLst>
              <a:ext uri="{FF2B5EF4-FFF2-40B4-BE49-F238E27FC236}">
                <a16:creationId xmlns:a16="http://schemas.microsoft.com/office/drawing/2014/main" id="{8A9DAA3B-E8C7-455B-9EC7-9521D4FE5852}"/>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a:extLst>
              <a:ext uri="{FF2B5EF4-FFF2-40B4-BE49-F238E27FC236}">
                <a16:creationId xmlns:a16="http://schemas.microsoft.com/office/drawing/2014/main" id="{16690D1F-FBDC-422D-8F3B-CCF18FA77C2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2CB8-3DBD-48C8-944A-7640B683348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2A888-15B4-4267-A548-7AEBF929E7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9BE755E0-FC1B-4259-828B-E9F1A6A5246E}"/>
              </a:ext>
            </a:extLst>
          </p:cNvPr>
          <p:cNvSpPr>
            <a:spLocks noGrp="1" noChangeArrowheads="1"/>
          </p:cNvSpPr>
          <p:nvPr>
            <p:ph type="sldNum" idx="10"/>
          </p:nvPr>
        </p:nvSpPr>
        <p:spPr>
          <a:ln/>
        </p:spPr>
        <p:txBody>
          <a:bodyPr/>
          <a:lstStyle>
            <a:lvl1pPr>
              <a:defRPr/>
            </a:lvl1pPr>
          </a:lstStyle>
          <a:p>
            <a:pPr>
              <a:defRPr/>
            </a:pPr>
            <a:fld id="{39FDADFA-E125-4706-8660-1CF86976EA63}" type="slidenum">
              <a:rPr lang="cs-CZ" altLang="en-US"/>
              <a:pPr>
                <a:defRPr/>
              </a:pPr>
              <a:t>‹#›</a:t>
            </a:fld>
            <a:endParaRPr lang="cs-CZ" altLang="en-US"/>
          </a:p>
        </p:txBody>
      </p:sp>
    </p:spTree>
    <p:extLst>
      <p:ext uri="{BB962C8B-B14F-4D97-AF65-F5344CB8AC3E}">
        <p14:creationId xmlns:p14="http://schemas.microsoft.com/office/powerpoint/2010/main" val="426028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8BB6-B2C8-45DC-80E8-02216B17A5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2A907-1478-4077-8C9F-7A5489C25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BCDE2DF-898E-44D1-9B7E-4A165485B4D3}"/>
              </a:ext>
            </a:extLst>
          </p:cNvPr>
          <p:cNvSpPr>
            <a:spLocks noGrp="1" noChangeArrowheads="1"/>
          </p:cNvSpPr>
          <p:nvPr>
            <p:ph type="sldNum" idx="10"/>
          </p:nvPr>
        </p:nvSpPr>
        <p:spPr>
          <a:ln/>
        </p:spPr>
        <p:txBody>
          <a:bodyPr/>
          <a:lstStyle>
            <a:lvl1pPr>
              <a:defRPr/>
            </a:lvl1pPr>
          </a:lstStyle>
          <a:p>
            <a:pPr>
              <a:defRPr/>
            </a:pPr>
            <a:fld id="{4129FF86-1C21-40CC-AA17-B5AB7B20E083}" type="slidenum">
              <a:rPr lang="cs-CZ" altLang="en-US"/>
              <a:pPr>
                <a:defRPr/>
              </a:pPr>
              <a:t>‹#›</a:t>
            </a:fld>
            <a:endParaRPr lang="cs-CZ" altLang="en-US"/>
          </a:p>
        </p:txBody>
      </p:sp>
    </p:spTree>
    <p:extLst>
      <p:ext uri="{BB962C8B-B14F-4D97-AF65-F5344CB8AC3E}">
        <p14:creationId xmlns:p14="http://schemas.microsoft.com/office/powerpoint/2010/main" val="348241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52B56-1A19-41E3-B308-04C6F265A8C4}"/>
              </a:ext>
            </a:extLst>
          </p:cNvPr>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BAD81-4237-42C0-8374-5586608AE4E0}"/>
              </a:ext>
            </a:extLst>
          </p:cNvPr>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0225E2-A6DE-42BB-ADE8-97DA43093190}"/>
              </a:ext>
            </a:extLst>
          </p:cNvPr>
          <p:cNvSpPr>
            <a:spLocks noGrp="1" noChangeArrowheads="1"/>
          </p:cNvSpPr>
          <p:nvPr>
            <p:ph type="sldNum" idx="10"/>
          </p:nvPr>
        </p:nvSpPr>
        <p:spPr>
          <a:ln/>
        </p:spPr>
        <p:txBody>
          <a:bodyPr/>
          <a:lstStyle>
            <a:lvl1pPr>
              <a:defRPr/>
            </a:lvl1pPr>
          </a:lstStyle>
          <a:p>
            <a:pPr>
              <a:defRPr/>
            </a:pPr>
            <a:fld id="{604A815F-2C3F-448C-82FC-F9D56C1A7E66}" type="slidenum">
              <a:rPr lang="cs-CZ" altLang="en-US"/>
              <a:pPr>
                <a:defRPr/>
              </a:pPr>
              <a:t>‹#›</a:t>
            </a:fld>
            <a:endParaRPr lang="cs-CZ" altLang="en-US"/>
          </a:p>
        </p:txBody>
      </p:sp>
    </p:spTree>
    <p:extLst>
      <p:ext uri="{BB962C8B-B14F-4D97-AF65-F5344CB8AC3E}">
        <p14:creationId xmlns:p14="http://schemas.microsoft.com/office/powerpoint/2010/main" val="299577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D6B-F3EC-43DD-8345-CFD1721D3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0D87F-9442-4D1F-B5B1-3A516EC49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C1107C4-2C20-461A-9C02-4212D8E67E47}"/>
              </a:ext>
            </a:extLst>
          </p:cNvPr>
          <p:cNvSpPr>
            <a:spLocks noGrp="1" noChangeArrowheads="1"/>
          </p:cNvSpPr>
          <p:nvPr>
            <p:ph type="sldNum" idx="10"/>
          </p:nvPr>
        </p:nvSpPr>
        <p:spPr>
          <a:ln/>
        </p:spPr>
        <p:txBody>
          <a:bodyPr/>
          <a:lstStyle>
            <a:lvl1pPr>
              <a:defRPr/>
            </a:lvl1pPr>
          </a:lstStyle>
          <a:p>
            <a:pPr>
              <a:defRPr/>
            </a:pPr>
            <a:fld id="{FF122F76-BFE1-4E89-BFB3-148B6683A43E}" type="slidenum">
              <a:rPr lang="cs-CZ" altLang="en-US"/>
              <a:pPr>
                <a:defRPr/>
              </a:pPr>
              <a:t>‹#›</a:t>
            </a:fld>
            <a:endParaRPr lang="cs-CZ" altLang="en-US"/>
          </a:p>
        </p:txBody>
      </p:sp>
    </p:spTree>
    <p:extLst>
      <p:ext uri="{BB962C8B-B14F-4D97-AF65-F5344CB8AC3E}">
        <p14:creationId xmlns:p14="http://schemas.microsoft.com/office/powerpoint/2010/main" val="284772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D5FA-A341-4062-8521-6CDEEB0393D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0D0AF-22E8-4915-BCB7-4F5EB1AA36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D17C9FE5-D346-43F9-B729-38ECDE71B7DD}"/>
              </a:ext>
            </a:extLst>
          </p:cNvPr>
          <p:cNvSpPr>
            <a:spLocks noGrp="1" noChangeArrowheads="1"/>
          </p:cNvSpPr>
          <p:nvPr>
            <p:ph type="sldNum" idx="10"/>
          </p:nvPr>
        </p:nvSpPr>
        <p:spPr>
          <a:ln/>
        </p:spPr>
        <p:txBody>
          <a:bodyPr/>
          <a:lstStyle>
            <a:lvl1pPr>
              <a:defRPr/>
            </a:lvl1pPr>
          </a:lstStyle>
          <a:p>
            <a:pPr>
              <a:defRPr/>
            </a:pPr>
            <a:fld id="{9606AC3B-ADD6-44E9-832F-415D95B41310}" type="slidenum">
              <a:rPr lang="cs-CZ" altLang="en-US"/>
              <a:pPr>
                <a:defRPr/>
              </a:pPr>
              <a:t>‹#›</a:t>
            </a:fld>
            <a:endParaRPr lang="cs-CZ" altLang="en-US"/>
          </a:p>
        </p:txBody>
      </p:sp>
    </p:spTree>
    <p:extLst>
      <p:ext uri="{BB962C8B-B14F-4D97-AF65-F5344CB8AC3E}">
        <p14:creationId xmlns:p14="http://schemas.microsoft.com/office/powerpoint/2010/main" val="344661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37E5-C9D4-44E9-B524-E0FA2BA2A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4A1F1-A360-415F-96BC-7387E8B3911B}"/>
              </a:ext>
            </a:extLst>
          </p:cNvPr>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02A87-9AF2-461D-B699-4EDB89C3ACF1}"/>
              </a:ext>
            </a:extLst>
          </p:cNvPr>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D0B6D10-5728-468B-BFEF-BB85B8530909}"/>
              </a:ext>
            </a:extLst>
          </p:cNvPr>
          <p:cNvSpPr>
            <a:spLocks noGrp="1" noChangeArrowheads="1"/>
          </p:cNvSpPr>
          <p:nvPr>
            <p:ph type="sldNum" idx="10"/>
          </p:nvPr>
        </p:nvSpPr>
        <p:spPr>
          <a:ln/>
        </p:spPr>
        <p:txBody>
          <a:bodyPr/>
          <a:lstStyle>
            <a:lvl1pPr>
              <a:defRPr/>
            </a:lvl1pPr>
          </a:lstStyle>
          <a:p>
            <a:pPr>
              <a:defRPr/>
            </a:pPr>
            <a:fld id="{BC69ADAB-B8B5-4A58-A24A-A5BBFE40FD7A}" type="slidenum">
              <a:rPr lang="cs-CZ" altLang="en-US"/>
              <a:pPr>
                <a:defRPr/>
              </a:pPr>
              <a:t>‹#›</a:t>
            </a:fld>
            <a:endParaRPr lang="cs-CZ" altLang="en-US"/>
          </a:p>
        </p:txBody>
      </p:sp>
    </p:spTree>
    <p:extLst>
      <p:ext uri="{BB962C8B-B14F-4D97-AF65-F5344CB8AC3E}">
        <p14:creationId xmlns:p14="http://schemas.microsoft.com/office/powerpoint/2010/main" val="291249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CC63-C7B5-45FA-B68A-1CFC9E95222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6297-5F8D-4EA1-802F-D2C93054BA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6AE1E-C24C-4470-9CCF-805567389B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A4E4E-BAEF-4FDC-97E5-E2F4173C922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C1EBA-31CF-442A-9D76-970C5B49B05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A720574-6DAA-49B1-9314-AA4E5412C6C1}"/>
              </a:ext>
            </a:extLst>
          </p:cNvPr>
          <p:cNvSpPr>
            <a:spLocks noGrp="1" noChangeArrowheads="1"/>
          </p:cNvSpPr>
          <p:nvPr>
            <p:ph type="sldNum" idx="10"/>
          </p:nvPr>
        </p:nvSpPr>
        <p:spPr>
          <a:ln/>
        </p:spPr>
        <p:txBody>
          <a:bodyPr/>
          <a:lstStyle>
            <a:lvl1pPr>
              <a:defRPr/>
            </a:lvl1pPr>
          </a:lstStyle>
          <a:p>
            <a:pPr>
              <a:defRPr/>
            </a:pPr>
            <a:fld id="{7C6B4CDA-D3D1-49A8-B4A9-A309D7E800F2}" type="slidenum">
              <a:rPr lang="cs-CZ" altLang="en-US"/>
              <a:pPr>
                <a:defRPr/>
              </a:pPr>
              <a:t>‹#›</a:t>
            </a:fld>
            <a:endParaRPr lang="cs-CZ" altLang="en-US"/>
          </a:p>
        </p:txBody>
      </p:sp>
    </p:spTree>
    <p:extLst>
      <p:ext uri="{BB962C8B-B14F-4D97-AF65-F5344CB8AC3E}">
        <p14:creationId xmlns:p14="http://schemas.microsoft.com/office/powerpoint/2010/main" val="41735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9B25-1D92-4573-B14B-F95C0BCDCBB6}"/>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F9E10CD-9E19-4C1C-A82C-D6ACCC5CEFD5}"/>
              </a:ext>
            </a:extLst>
          </p:cNvPr>
          <p:cNvSpPr>
            <a:spLocks noGrp="1" noChangeArrowheads="1"/>
          </p:cNvSpPr>
          <p:nvPr>
            <p:ph type="sldNum" idx="10"/>
          </p:nvPr>
        </p:nvSpPr>
        <p:spPr>
          <a:ln/>
        </p:spPr>
        <p:txBody>
          <a:bodyPr/>
          <a:lstStyle>
            <a:lvl1pPr>
              <a:defRPr/>
            </a:lvl1pPr>
          </a:lstStyle>
          <a:p>
            <a:pPr>
              <a:defRPr/>
            </a:pPr>
            <a:fld id="{DCE9E115-AADC-4FA7-8268-D5373456E261}" type="slidenum">
              <a:rPr lang="cs-CZ" altLang="en-US"/>
              <a:pPr>
                <a:defRPr/>
              </a:pPr>
              <a:t>‹#›</a:t>
            </a:fld>
            <a:endParaRPr lang="cs-CZ" altLang="en-US"/>
          </a:p>
        </p:txBody>
      </p:sp>
    </p:spTree>
    <p:extLst>
      <p:ext uri="{BB962C8B-B14F-4D97-AF65-F5344CB8AC3E}">
        <p14:creationId xmlns:p14="http://schemas.microsoft.com/office/powerpoint/2010/main" val="257091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4E8763D-D9A3-40F7-8EB4-47C97D3E33A5}"/>
              </a:ext>
            </a:extLst>
          </p:cNvPr>
          <p:cNvSpPr>
            <a:spLocks noGrp="1" noChangeArrowheads="1"/>
          </p:cNvSpPr>
          <p:nvPr>
            <p:ph type="sldNum" idx="10"/>
          </p:nvPr>
        </p:nvSpPr>
        <p:spPr>
          <a:ln/>
        </p:spPr>
        <p:txBody>
          <a:bodyPr/>
          <a:lstStyle>
            <a:lvl1pPr>
              <a:defRPr/>
            </a:lvl1pPr>
          </a:lstStyle>
          <a:p>
            <a:pPr>
              <a:defRPr/>
            </a:pPr>
            <a:fld id="{16E367A0-596E-4DD8-B64D-DFF2489CD346}" type="slidenum">
              <a:rPr lang="cs-CZ" altLang="en-US"/>
              <a:pPr>
                <a:defRPr/>
              </a:pPr>
              <a:t>‹#›</a:t>
            </a:fld>
            <a:endParaRPr lang="cs-CZ" altLang="en-US"/>
          </a:p>
        </p:txBody>
      </p:sp>
    </p:spTree>
    <p:extLst>
      <p:ext uri="{BB962C8B-B14F-4D97-AF65-F5344CB8AC3E}">
        <p14:creationId xmlns:p14="http://schemas.microsoft.com/office/powerpoint/2010/main" val="23531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1084-DA6A-435E-81AF-5BBE384F81C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F3B37-DD3F-46BD-A6AA-508682719BC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BF50B-058C-4E48-BBB1-FEC447D37F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5291CC61-2F22-4773-8BCB-88E3B6AE2CF3}"/>
              </a:ext>
            </a:extLst>
          </p:cNvPr>
          <p:cNvSpPr>
            <a:spLocks noGrp="1" noChangeArrowheads="1"/>
          </p:cNvSpPr>
          <p:nvPr>
            <p:ph type="sldNum" idx="10"/>
          </p:nvPr>
        </p:nvSpPr>
        <p:spPr>
          <a:ln/>
        </p:spPr>
        <p:txBody>
          <a:bodyPr/>
          <a:lstStyle>
            <a:lvl1pPr>
              <a:defRPr/>
            </a:lvl1pPr>
          </a:lstStyle>
          <a:p>
            <a:pPr>
              <a:defRPr/>
            </a:pPr>
            <a:fld id="{82B8C1FA-F27D-4F3A-A8E2-F617ABB6DB15}" type="slidenum">
              <a:rPr lang="cs-CZ" altLang="en-US"/>
              <a:pPr>
                <a:defRPr/>
              </a:pPr>
              <a:t>‹#›</a:t>
            </a:fld>
            <a:endParaRPr lang="cs-CZ" altLang="en-US"/>
          </a:p>
        </p:txBody>
      </p:sp>
    </p:spTree>
    <p:extLst>
      <p:ext uri="{BB962C8B-B14F-4D97-AF65-F5344CB8AC3E}">
        <p14:creationId xmlns:p14="http://schemas.microsoft.com/office/powerpoint/2010/main" val="116707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D6CE-1FA5-4AFD-B7F5-420499E228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F572D-48DC-4049-93A3-BCC1EDD996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4173436-334E-4C6A-8AE7-DAA23840FC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C9BDE4A-5E1F-488F-87C8-7C333BAF094A}"/>
              </a:ext>
            </a:extLst>
          </p:cNvPr>
          <p:cNvSpPr>
            <a:spLocks noGrp="1" noChangeArrowheads="1"/>
          </p:cNvSpPr>
          <p:nvPr>
            <p:ph type="sldNum" idx="10"/>
          </p:nvPr>
        </p:nvSpPr>
        <p:spPr>
          <a:ln/>
        </p:spPr>
        <p:txBody>
          <a:bodyPr/>
          <a:lstStyle>
            <a:lvl1pPr>
              <a:defRPr/>
            </a:lvl1pPr>
          </a:lstStyle>
          <a:p>
            <a:pPr>
              <a:defRPr/>
            </a:pPr>
            <a:fld id="{99776318-7A88-48F6-9D25-F5006030580B}" type="slidenum">
              <a:rPr lang="cs-CZ" altLang="en-US"/>
              <a:pPr>
                <a:defRPr/>
              </a:pPr>
              <a:t>‹#›</a:t>
            </a:fld>
            <a:endParaRPr lang="cs-CZ" altLang="en-US"/>
          </a:p>
        </p:txBody>
      </p:sp>
    </p:spTree>
    <p:extLst>
      <p:ext uri="{BB962C8B-B14F-4D97-AF65-F5344CB8AC3E}">
        <p14:creationId xmlns:p14="http://schemas.microsoft.com/office/powerpoint/2010/main" val="362460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B4A8CA3-0AD5-46D7-9150-368EAAFD2BF3}"/>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Klikněte pro úpravu formátu textu nadpisu</a:t>
            </a:r>
          </a:p>
        </p:txBody>
      </p:sp>
      <p:sp>
        <p:nvSpPr>
          <p:cNvPr id="1027" name="Rectangle 2">
            <a:extLst>
              <a:ext uri="{FF2B5EF4-FFF2-40B4-BE49-F238E27FC236}">
                <a16:creationId xmlns:a16="http://schemas.microsoft.com/office/drawing/2014/main" id="{30B9B05C-E999-4D8A-B7BF-861A6D69CA47}"/>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Klikněte pro úpravu formátu textu osnovy</a:t>
            </a:r>
          </a:p>
          <a:p>
            <a:pPr lvl="1"/>
            <a:r>
              <a:rPr lang="en-GB" altLang="en-US"/>
              <a:t>Druhá úroveň</a:t>
            </a:r>
          </a:p>
          <a:p>
            <a:pPr lvl="2"/>
            <a:r>
              <a:rPr lang="en-GB" altLang="en-US"/>
              <a:t>Třetí úroveň</a:t>
            </a:r>
          </a:p>
          <a:p>
            <a:pPr lvl="3"/>
            <a:r>
              <a:rPr lang="en-GB" altLang="en-US"/>
              <a:t>Čtvrtá úroveň osnovy</a:t>
            </a:r>
          </a:p>
          <a:p>
            <a:pPr lvl="4"/>
            <a:r>
              <a:rPr lang="en-GB" altLang="en-US"/>
              <a:t>Pátá úroveň osnovy</a:t>
            </a:r>
          </a:p>
          <a:p>
            <a:pPr lvl="4"/>
            <a:r>
              <a:rPr lang="en-GB" altLang="en-US"/>
              <a:t>Šestá úroveň</a:t>
            </a:r>
          </a:p>
          <a:p>
            <a:pPr lvl="4"/>
            <a:r>
              <a:rPr lang="en-GB" altLang="en-US"/>
              <a:t>Sedmá úroveň</a:t>
            </a:r>
          </a:p>
        </p:txBody>
      </p:sp>
      <p:sp>
        <p:nvSpPr>
          <p:cNvPr id="1028" name="Text Box 3">
            <a:extLst>
              <a:ext uri="{FF2B5EF4-FFF2-40B4-BE49-F238E27FC236}">
                <a16:creationId xmlns:a16="http://schemas.microsoft.com/office/drawing/2014/main" id="{157A8673-271E-4552-9BF2-2E0B9EABACAD}"/>
              </a:ext>
            </a:extLst>
          </p:cNvPr>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29" name="Text Box 4">
            <a:extLst>
              <a:ext uri="{FF2B5EF4-FFF2-40B4-BE49-F238E27FC236}">
                <a16:creationId xmlns:a16="http://schemas.microsoft.com/office/drawing/2014/main" id="{E47C0042-0A4E-4145-B72E-F2799BDC54D3}"/>
              </a:ext>
            </a:extLst>
          </p:cNvPr>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 name="Rectangle 5">
            <a:extLst>
              <a:ext uri="{FF2B5EF4-FFF2-40B4-BE49-F238E27FC236}">
                <a16:creationId xmlns:a16="http://schemas.microsoft.com/office/drawing/2014/main" id="{BD2295C6-D04D-4189-90C5-71F5100C3DC4}"/>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Segoe UI" panose="020B0502040204020203" pitchFamily="34" charset="0"/>
              </a:defRPr>
            </a:lvl1pPr>
          </a:lstStyle>
          <a:p>
            <a:pPr>
              <a:defRPr/>
            </a:pPr>
            <a:fld id="{D6304A70-0B74-4CED-A4DE-726B3CC21D47}"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0.jpe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11" Type="http://schemas.openxmlformats.org/officeDocument/2006/relationships/image" Target="../media/image21.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jpeg"/><Relationship Id="rId4" Type="http://schemas.openxmlformats.org/officeDocument/2006/relationships/image" Target="../media/image2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ote-cr.cz/en/short-term-markets/integrated-markets/xbid"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ote-cr.cz/cs/kratkodobe-trhy/integrace-trhu/files-xbid/20191001_sidc_-2nd_wave_pre-launch-event_-display.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hyperlink" Target="mailto:xbid@ote-cr.cz" TargetMode="External"/><Relationship Id="rId4" Type="http://schemas.openxmlformats.org/officeDocument/2006/relationships/hyperlink" Target="mailto:market@ote-cr.c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DC04FBBB-1CFE-4137-AD38-857EABD45A0E}"/>
              </a:ext>
            </a:extLst>
          </p:cNvPr>
          <p:cNvSpPr txBox="1">
            <a:spLocks noChangeArrowheads="1"/>
          </p:cNvSpPr>
          <p:nvPr/>
        </p:nvSpPr>
        <p:spPr bwMode="auto">
          <a:xfrm>
            <a:off x="1095375" y="3233738"/>
            <a:ext cx="6731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br>
              <a:rPr lang="en-US" altLang="en-US" sz="4000" b="1">
                <a:solidFill>
                  <a:srgbClr val="0B3D92"/>
                </a:solidFill>
                <a:latin typeface="Calibri" panose="020F0502020204030204" pitchFamily="34" charset="0"/>
              </a:rPr>
            </a:br>
            <a:r>
              <a:rPr lang="en-US" altLang="en-US" sz="4000" b="1">
                <a:solidFill>
                  <a:srgbClr val="0B3D92"/>
                </a:solidFill>
                <a:latin typeface="Calibri" panose="020F0502020204030204" pitchFamily="34" charset="0"/>
              </a:rPr>
              <a:t>Modifications in OTE-COM</a:t>
            </a:r>
            <a:br>
              <a:rPr lang="en-US" altLang="en-US" sz="4000" b="1">
                <a:solidFill>
                  <a:srgbClr val="0B3D92"/>
                </a:solidFill>
                <a:latin typeface="Calibri" panose="020F0502020204030204" pitchFamily="34" charset="0"/>
              </a:rPr>
            </a:br>
            <a:r>
              <a:rPr lang="en-US" altLang="en-US" sz="2800" b="1">
                <a:solidFill>
                  <a:srgbClr val="67676E"/>
                </a:solidFill>
                <a:latin typeface="Calibri" panose="020F0502020204030204" pitchFamily="34" charset="0"/>
              </a:rPr>
              <a:t>related to the upcoming integration to the single intraday coupling (SIDC)*</a:t>
            </a:r>
          </a:p>
        </p:txBody>
      </p:sp>
      <p:sp>
        <p:nvSpPr>
          <p:cNvPr id="3075" name="Text Box 2">
            <a:extLst>
              <a:ext uri="{FF2B5EF4-FFF2-40B4-BE49-F238E27FC236}">
                <a16:creationId xmlns:a16="http://schemas.microsoft.com/office/drawing/2014/main" id="{C07AE74C-FC0E-4241-9131-912534C4F4B6}"/>
              </a:ext>
            </a:extLst>
          </p:cNvPr>
          <p:cNvSpPr txBox="1">
            <a:spLocks noChangeArrowheads="1"/>
          </p:cNvSpPr>
          <p:nvPr/>
        </p:nvSpPr>
        <p:spPr bwMode="auto">
          <a:xfrm>
            <a:off x="1114425" y="5300663"/>
            <a:ext cx="628332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500"/>
              </a:spcBef>
              <a:buClrTx/>
              <a:buFontTx/>
              <a:buNone/>
            </a:pPr>
            <a:r>
              <a:rPr lang="cs-CZ" altLang="en-US" sz="2000" b="1">
                <a:solidFill>
                  <a:srgbClr val="0B3D92"/>
                </a:solidFill>
                <a:latin typeface="Calibri" panose="020F0502020204030204" pitchFamily="34" charset="0"/>
              </a:rPr>
              <a:t>OTE, a.s.</a:t>
            </a:r>
            <a:endParaRPr lang="en-US" altLang="en-US" sz="2000" b="1">
              <a:solidFill>
                <a:srgbClr val="0B3D92"/>
              </a:solidFill>
              <a:latin typeface="Calibri" panose="020F0502020204030204" pitchFamily="34" charset="0"/>
            </a:endParaRPr>
          </a:p>
          <a:p>
            <a:pPr eaLnBrk="1" hangingPunct="1">
              <a:spcBef>
                <a:spcPts val="500"/>
              </a:spcBef>
              <a:buClrTx/>
              <a:buFontTx/>
              <a:buNone/>
            </a:pPr>
            <a:r>
              <a:rPr lang="en-US" altLang="en-US" sz="2000" b="1">
                <a:solidFill>
                  <a:srgbClr val="0B3D92"/>
                </a:solidFill>
                <a:latin typeface="Calibri" panose="020F0502020204030204" pitchFamily="34" charset="0"/>
              </a:rPr>
              <a:t>Market Participants Training, 8. 10. 2019</a:t>
            </a:r>
          </a:p>
          <a:p>
            <a:pPr eaLnBrk="1" hangingPunct="1">
              <a:spcBef>
                <a:spcPts val="500"/>
              </a:spcBef>
              <a:buClrTx/>
              <a:buFontTx/>
              <a:buNone/>
            </a:pPr>
            <a:r>
              <a:rPr lang="cs-CZ" altLang="en-US" sz="1200" b="1">
                <a:solidFill>
                  <a:srgbClr val="0B3D92"/>
                </a:solidFill>
                <a:latin typeface="Calibri" panose="020F0502020204030204" pitchFamily="34" charset="0"/>
              </a:rPr>
              <a:t>	</a:t>
            </a:r>
            <a:r>
              <a:rPr lang="cs-CZ" altLang="en-US" sz="2000" b="1">
                <a:solidFill>
                  <a:srgbClr val="0B3D92"/>
                </a:solidFill>
                <a:latin typeface="Calibri" panose="020F0502020204030204" pitchFamily="34" charset="0"/>
              </a:rPr>
              <a:t>	</a:t>
            </a:r>
          </a:p>
        </p:txBody>
      </p:sp>
      <p:pic>
        <p:nvPicPr>
          <p:cNvPr id="3076" name="Picture 3">
            <a:extLst>
              <a:ext uri="{FF2B5EF4-FFF2-40B4-BE49-F238E27FC236}">
                <a16:creationId xmlns:a16="http://schemas.microsoft.com/office/drawing/2014/main" id="{22D1959B-9F52-48DF-B302-82171D4F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16113"/>
            <a:ext cx="3733800" cy="131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Obdélník 1">
            <a:extLst>
              <a:ext uri="{FF2B5EF4-FFF2-40B4-BE49-F238E27FC236}">
                <a16:creationId xmlns:a16="http://schemas.microsoft.com/office/drawing/2014/main" id="{420156FA-FECE-4B12-AA3C-0198D361C94A}"/>
              </a:ext>
            </a:extLst>
          </p:cNvPr>
          <p:cNvSpPr>
            <a:spLocks noChangeArrowheads="1"/>
          </p:cNvSpPr>
          <p:nvPr/>
        </p:nvSpPr>
        <p:spPr bwMode="auto">
          <a:xfrm>
            <a:off x="0" y="6524625"/>
            <a:ext cx="1835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a:solidFill>
                  <a:srgbClr val="4597A0"/>
                </a:solidFill>
                <a:latin typeface="Calibri" panose="020F0502020204030204" pitchFamily="34" charset="0"/>
              </a:rPr>
              <a:t>* Formerly known as XBID</a:t>
            </a:r>
            <a:endParaRPr lang="en-US" altLang="cs-CZ" sz="1200">
              <a:solidFill>
                <a:srgbClr val="4597A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F704A5C0-97E3-4299-B2C2-87986238FDA1}"/>
              </a:ext>
            </a:extLst>
          </p:cNvPr>
          <p:cNvGrpSpPr>
            <a:grpSpLocks/>
          </p:cNvGrpSpPr>
          <p:nvPr/>
        </p:nvGrpSpPr>
        <p:grpSpPr bwMode="auto">
          <a:xfrm>
            <a:off x="360363" y="476250"/>
            <a:ext cx="8339137" cy="384175"/>
            <a:chOff x="227" y="300"/>
            <a:chExt cx="5253" cy="242"/>
          </a:xfrm>
        </p:grpSpPr>
        <p:sp>
          <p:nvSpPr>
            <p:cNvPr id="19468" name="Line 2">
              <a:extLst>
                <a:ext uri="{FF2B5EF4-FFF2-40B4-BE49-F238E27FC236}">
                  <a16:creationId xmlns:a16="http://schemas.microsoft.com/office/drawing/2014/main" id="{67E6417B-D59C-493C-9466-EAC9684B7D7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9" name="Line 3">
              <a:extLst>
                <a:ext uri="{FF2B5EF4-FFF2-40B4-BE49-F238E27FC236}">
                  <a16:creationId xmlns:a16="http://schemas.microsoft.com/office/drawing/2014/main" id="{EBBC2E71-6E5F-421A-8FCE-E7B64D64431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9470" name="Picture 4">
              <a:extLst>
                <a:ext uri="{FF2B5EF4-FFF2-40B4-BE49-F238E27FC236}">
                  <a16:creationId xmlns:a16="http://schemas.microsoft.com/office/drawing/2014/main" id="{B980A38F-9495-4B29-8052-6FF9423D0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5">
            <a:extLst>
              <a:ext uri="{FF2B5EF4-FFF2-40B4-BE49-F238E27FC236}">
                <a16:creationId xmlns:a16="http://schemas.microsoft.com/office/drawing/2014/main" id="{0373C900-74DE-4B9B-845F-D2C795B6DEF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9460" name="Line 6">
            <a:extLst>
              <a:ext uri="{FF2B5EF4-FFF2-40B4-BE49-F238E27FC236}">
                <a16:creationId xmlns:a16="http://schemas.microsoft.com/office/drawing/2014/main" id="{413DA42D-7B99-4DFF-8F73-63470023F1AE}"/>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1" name="Rectangle 7">
            <a:extLst>
              <a:ext uri="{FF2B5EF4-FFF2-40B4-BE49-F238E27FC236}">
                <a16:creationId xmlns:a16="http://schemas.microsoft.com/office/drawing/2014/main" id="{249DB657-E168-43F5-925C-BD49B258F556}"/>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9462" name="Line 9">
            <a:extLst>
              <a:ext uri="{FF2B5EF4-FFF2-40B4-BE49-F238E27FC236}">
                <a16:creationId xmlns:a16="http://schemas.microsoft.com/office/drawing/2014/main" id="{9475061E-076B-4061-8233-89ED90AFC67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19464" name="Skupina 14">
            <a:extLst>
              <a:ext uri="{FF2B5EF4-FFF2-40B4-BE49-F238E27FC236}">
                <a16:creationId xmlns:a16="http://schemas.microsoft.com/office/drawing/2014/main" id="{33BF8910-037F-4814-A2C8-675E238639EB}"/>
              </a:ext>
            </a:extLst>
          </p:cNvPr>
          <p:cNvGrpSpPr>
            <a:grpSpLocks/>
          </p:cNvGrpSpPr>
          <p:nvPr/>
        </p:nvGrpSpPr>
        <p:grpSpPr bwMode="auto">
          <a:xfrm>
            <a:off x="3203575" y="6477000"/>
            <a:ext cx="5580063" cy="238125"/>
            <a:chOff x="3203848" y="6477000"/>
            <a:chExt cx="5580063" cy="238125"/>
          </a:xfrm>
        </p:grpSpPr>
        <p:sp>
          <p:nvSpPr>
            <p:cNvPr id="19465" name="Line 7">
              <a:extLst>
                <a:ext uri="{FF2B5EF4-FFF2-40B4-BE49-F238E27FC236}">
                  <a16:creationId xmlns:a16="http://schemas.microsoft.com/office/drawing/2014/main" id="{B8EEE02F-6D62-4443-9C0B-5B83C895B07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6" name="Rectangle 9">
              <a:extLst>
                <a:ext uri="{FF2B5EF4-FFF2-40B4-BE49-F238E27FC236}">
                  <a16:creationId xmlns:a16="http://schemas.microsoft.com/office/drawing/2014/main" id="{BF5ACA59-7639-4828-AD96-62A76E0F89C6}"/>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822BF59-6035-48F3-91FA-F8CDC109D81B}" type="slidenum">
                <a:rPr lang="cs-CZ" altLang="en-US" sz="900" b="1">
                  <a:solidFill>
                    <a:srgbClr val="0B3D92"/>
                  </a:solidFill>
                  <a:cs typeface="Arial" panose="020B0604020202020204" pitchFamily="34" charset="0"/>
                </a:rPr>
                <a:pPr eaLnBrk="1" hangingPunct="1">
                  <a:spcBef>
                    <a:spcPct val="0"/>
                  </a:spcBef>
                  <a:buClrTx/>
                  <a:buFontTx/>
                  <a:buNone/>
                </a:pPr>
                <a:t>10</a:t>
              </a:fld>
              <a:endParaRPr lang="cs-CZ" altLang="en-US" sz="900" b="1">
                <a:solidFill>
                  <a:srgbClr val="0B3D92"/>
                </a:solidFill>
                <a:cs typeface="Arial" panose="020B0604020202020204" pitchFamily="34" charset="0"/>
              </a:endParaRPr>
            </a:p>
          </p:txBody>
        </p:sp>
        <p:sp>
          <p:nvSpPr>
            <p:cNvPr id="19467" name="Line 10">
              <a:extLst>
                <a:ext uri="{FF2B5EF4-FFF2-40B4-BE49-F238E27FC236}">
                  <a16:creationId xmlns:a16="http://schemas.microsoft.com/office/drawing/2014/main" id="{652C9852-6478-4A51-8959-9E0E2293D0B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5" name="Text Box 6">
            <a:extLst>
              <a:ext uri="{FF2B5EF4-FFF2-40B4-BE49-F238E27FC236}">
                <a16:creationId xmlns:a16="http://schemas.microsoft.com/office/drawing/2014/main" id="{71D3D919-D520-49FB-8A22-93D510469014}"/>
              </a:ext>
            </a:extLst>
          </p:cNvPr>
          <p:cNvSpPr txBox="1">
            <a:spLocks noChangeArrowheads="1"/>
          </p:cNvSpPr>
          <p:nvPr/>
        </p:nvSpPr>
        <p:spPr bwMode="auto">
          <a:xfrm>
            <a:off x="323850" y="913606"/>
            <a:ext cx="5345113" cy="858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spcBef>
                <a:spcPts val="1125"/>
              </a:spcBef>
              <a:buClrTx/>
            </a:pPr>
            <a:r>
              <a:rPr lang="en-US" altLang="cs-CZ" sz="2400" b="1" dirty="0">
                <a:solidFill>
                  <a:srgbClr val="0B3D92"/>
                </a:solidFill>
                <a:latin typeface="Calibri" panose="020F0502020204030204" pitchFamily="34" charset="0"/>
              </a:rPr>
              <a:t>Overview of changes in OTECOM</a:t>
            </a:r>
          </a:p>
          <a:p>
            <a:pPr>
              <a:spcBef>
                <a:spcPts val="1125"/>
              </a:spcBef>
              <a:buClrTx/>
            </a:pPr>
            <a:endParaRPr lang="cs-CZ" altLang="en-US" sz="1800" b="1" dirty="0">
              <a:solidFill>
                <a:srgbClr val="0B3D92"/>
              </a:solidFill>
              <a:latin typeface="Calibri" panose="020F0502020204030204" pitchFamily="34" charset="0"/>
            </a:endParaRPr>
          </a:p>
        </p:txBody>
      </p:sp>
      <p:sp>
        <p:nvSpPr>
          <p:cNvPr id="16" name="Text Box 11">
            <a:extLst>
              <a:ext uri="{FF2B5EF4-FFF2-40B4-BE49-F238E27FC236}">
                <a16:creationId xmlns:a16="http://schemas.microsoft.com/office/drawing/2014/main" id="{66BC62A7-597F-4B9C-AEDD-B3813CBDDFCF}"/>
              </a:ext>
            </a:extLst>
          </p:cNvPr>
          <p:cNvSpPr txBox="1">
            <a:spLocks noChangeArrowheads="1"/>
          </p:cNvSpPr>
          <p:nvPr/>
        </p:nvSpPr>
        <p:spPr bwMode="auto">
          <a:xfrm>
            <a:off x="539552" y="1484784"/>
            <a:ext cx="8155184" cy="387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spcBef>
                <a:spcPts val="375"/>
              </a:spcBef>
              <a:buFont typeface="Wingdings" panose="05000000000000000000" pitchFamily="2" charset="2"/>
              <a:buChar char=""/>
            </a:pPr>
            <a:r>
              <a:rPr lang="en-US" sz="1600" b="1" dirty="0">
                <a:latin typeface="Calibri" panose="020F0502020204030204" pitchFamily="34" charset="0"/>
              </a:rPr>
              <a:t>Information about the status of the connection to the XBID </a:t>
            </a:r>
            <a:r>
              <a:rPr lang="cs-CZ" sz="1600" b="1" dirty="0">
                <a:latin typeface="Calibri" panose="020F0502020204030204" pitchFamily="34" charset="0"/>
              </a:rPr>
              <a:t>i</a:t>
            </a:r>
            <a:r>
              <a:rPr lang="en-US" sz="1600" b="1" dirty="0">
                <a:latin typeface="Calibri" panose="020F0502020204030204" pitchFamily="34" charset="0"/>
              </a:rPr>
              <a:t>n OTECOM</a:t>
            </a:r>
          </a:p>
          <a:p>
            <a:pPr>
              <a:spcBef>
                <a:spcPts val="375"/>
              </a:spcBef>
              <a:buFont typeface="Wingdings" panose="05000000000000000000" pitchFamily="2" charset="2"/>
              <a:buChar char=""/>
            </a:pPr>
            <a:r>
              <a:rPr lang="cs-CZ" altLang="cs-CZ" sz="1600" b="1" dirty="0" err="1">
                <a:latin typeface="Calibri" panose="020F0502020204030204" pitchFamily="34" charset="0"/>
              </a:rPr>
              <a:t>Introduction</a:t>
            </a:r>
            <a:r>
              <a:rPr lang="cs-CZ" altLang="cs-CZ" sz="1600" b="1" dirty="0">
                <a:latin typeface="Calibri" panose="020F0502020204030204" pitchFamily="34" charset="0"/>
              </a:rPr>
              <a:t> </a:t>
            </a:r>
            <a:r>
              <a:rPr lang="cs-CZ" altLang="cs-CZ" sz="1600" b="1" dirty="0" err="1">
                <a:latin typeface="Calibri" panose="020F0502020204030204" pitchFamily="34" charset="0"/>
              </a:rPr>
              <a:t>of</a:t>
            </a:r>
            <a:r>
              <a:rPr lang="cs-CZ" altLang="cs-CZ" sz="1600" b="1" dirty="0">
                <a:latin typeface="Calibri" panose="020F0502020204030204" pitchFamily="34" charset="0"/>
              </a:rPr>
              <a:t> SIDC </a:t>
            </a:r>
            <a:r>
              <a:rPr lang="cs-CZ" altLang="cs-CZ" sz="1600" b="1" dirty="0" err="1">
                <a:latin typeface="Calibri" panose="020F0502020204030204" pitchFamily="34" charset="0"/>
              </a:rPr>
              <a:t>contracts</a:t>
            </a:r>
            <a:endParaRPr lang="cs-CZ" altLang="cs-CZ" sz="1600" b="1" dirty="0">
              <a:latin typeface="Calibri" panose="020F0502020204030204" pitchFamily="34" charset="0"/>
            </a:endParaRPr>
          </a:p>
          <a:p>
            <a:pPr>
              <a:spcBef>
                <a:spcPts val="375"/>
              </a:spcBef>
              <a:buFont typeface="Wingdings" panose="05000000000000000000" pitchFamily="2" charset="2"/>
              <a:buChar char=""/>
            </a:pPr>
            <a:r>
              <a:rPr lang="en-US" altLang="cs-CZ" sz="1600" b="1" dirty="0">
                <a:latin typeface="Calibri" panose="020F0502020204030204" pitchFamily="34" charset="0"/>
              </a:rPr>
              <a:t>View cross-border capacities (online data + H2H matrix)</a:t>
            </a:r>
            <a:endParaRPr lang="cs-CZ" altLang="cs-CZ" sz="1600" b="1" dirty="0">
              <a:latin typeface="Calibri" panose="020F0502020204030204" pitchFamily="34" charset="0"/>
            </a:endParaRPr>
          </a:p>
          <a:p>
            <a:pPr>
              <a:spcBef>
                <a:spcPts val="375"/>
              </a:spcBef>
              <a:buFont typeface="Wingdings" panose="05000000000000000000" pitchFamily="2" charset="2"/>
              <a:buChar char=""/>
            </a:pPr>
            <a:r>
              <a:rPr lang="en-US" sz="1600" b="1" dirty="0">
                <a:latin typeface="Calibri" panose="020F0502020204030204" pitchFamily="34" charset="0"/>
              </a:rPr>
              <a:t>Implementation restrictions and linked offers in the </a:t>
            </a:r>
            <a:r>
              <a:rPr lang="cs-CZ" sz="1600" b="1" dirty="0">
                <a:latin typeface="Calibri" panose="020F0502020204030204" pitchFamily="34" charset="0"/>
              </a:rPr>
              <a:t>basket</a:t>
            </a:r>
            <a:endParaRPr lang="en-US" sz="1600" b="1" dirty="0">
              <a:latin typeface="Calibri" panose="020F0502020204030204" pitchFamily="34" charset="0"/>
            </a:endParaRPr>
          </a:p>
          <a:p>
            <a:pPr>
              <a:spcBef>
                <a:spcPts val="375"/>
              </a:spcBef>
              <a:buFont typeface="Wingdings" panose="05000000000000000000" pitchFamily="2" charset="2"/>
              <a:buChar char=""/>
            </a:pPr>
            <a:r>
              <a:rPr lang="en-US" altLang="cs-CZ" sz="1600" b="1" dirty="0">
                <a:latin typeface="Calibri" panose="020F0502020204030204" pitchFamily="34" charset="0"/>
              </a:rPr>
              <a:t>Block contract over 2 days delivery</a:t>
            </a:r>
          </a:p>
          <a:p>
            <a:pPr>
              <a:spcBef>
                <a:spcPts val="375"/>
              </a:spcBef>
              <a:buFont typeface="Wingdings" panose="05000000000000000000" pitchFamily="2" charset="2"/>
              <a:buChar char=""/>
            </a:pPr>
            <a:r>
              <a:rPr lang="en-US" altLang="cs-CZ" sz="1600" b="1" dirty="0">
                <a:latin typeface="Calibri" panose="020F0502020204030204" pitchFamily="34" charset="0"/>
              </a:rPr>
              <a:t>Implementation restrictions and linked offers in the </a:t>
            </a:r>
            <a:r>
              <a:rPr lang="cs-CZ" altLang="cs-CZ" sz="1600" b="1" dirty="0">
                <a:latin typeface="Calibri" panose="020F0502020204030204" pitchFamily="34" charset="0"/>
              </a:rPr>
              <a:t>basket</a:t>
            </a:r>
            <a:r>
              <a:rPr lang="en-US" altLang="cs-CZ" sz="1600" b="1" dirty="0">
                <a:latin typeface="Calibri" panose="020F0502020204030204" pitchFamily="34" charset="0"/>
              </a:rPr>
              <a:t> </a:t>
            </a:r>
          </a:p>
          <a:p>
            <a:pPr>
              <a:spcBef>
                <a:spcPts val="375"/>
              </a:spcBef>
              <a:buFont typeface="Wingdings" panose="05000000000000000000" pitchFamily="2" charset="2"/>
              <a:buChar char=""/>
            </a:pPr>
            <a:r>
              <a:rPr lang="cs-CZ" altLang="en-US" sz="1600" b="1" dirty="0" err="1">
                <a:latin typeface="Calibri" panose="020F0502020204030204" pitchFamily="34" charset="0"/>
              </a:rPr>
              <a:t>Batch</a:t>
            </a:r>
            <a:r>
              <a:rPr lang="cs-CZ" altLang="en-US" sz="1600" b="1" dirty="0">
                <a:latin typeface="Calibri" panose="020F0502020204030204" pitchFamily="34" charset="0"/>
              </a:rPr>
              <a:t> </a:t>
            </a:r>
            <a:r>
              <a:rPr lang="cs-CZ" altLang="en-US" sz="1600" b="1" dirty="0" err="1">
                <a:latin typeface="Calibri" panose="020F0502020204030204" pitchFamily="34" charset="0"/>
              </a:rPr>
              <a:t>matching</a:t>
            </a:r>
            <a:endParaRPr lang="cs-CZ" altLang="en-US" sz="1600" b="1" dirty="0">
              <a:latin typeface="Calibri" panose="020F0502020204030204" pitchFamily="34" charset="0"/>
            </a:endParaRPr>
          </a:p>
          <a:p>
            <a:pPr>
              <a:spcBef>
                <a:spcPts val="375"/>
              </a:spcBef>
              <a:buFont typeface="Wingdings" panose="05000000000000000000" pitchFamily="2" charset="2"/>
              <a:buChar char=""/>
            </a:pPr>
            <a:r>
              <a:rPr lang="en-US" altLang="cs-CZ" sz="1600" b="1" dirty="0">
                <a:latin typeface="Calibri" panose="020F0502020204030204" pitchFamily="34" charset="0"/>
              </a:rPr>
              <a:t>Two-stage financial security of </a:t>
            </a:r>
            <a:r>
              <a:rPr lang="cs-CZ" altLang="cs-CZ" sz="1600" b="1" dirty="0" err="1">
                <a:latin typeface="Calibri" panose="020F0502020204030204" pitchFamily="34" charset="0"/>
              </a:rPr>
              <a:t>orders</a:t>
            </a:r>
            <a:endParaRPr lang="en-US" altLang="cs-CZ" sz="1600" b="1" dirty="0">
              <a:latin typeface="Calibri" panose="020F0502020204030204" pitchFamily="34" charset="0"/>
            </a:endParaRPr>
          </a:p>
          <a:p>
            <a:pPr>
              <a:spcBef>
                <a:spcPts val="375"/>
              </a:spcBef>
              <a:buFont typeface="Wingdings" panose="05000000000000000000" pitchFamily="2" charset="2"/>
              <a:buChar char=""/>
            </a:pPr>
            <a:r>
              <a:rPr lang="cs-CZ" altLang="en-US" sz="1600" b="1" dirty="0" err="1">
                <a:latin typeface="Calibri" panose="020F0502020204030204" pitchFamily="34" charset="0"/>
              </a:rPr>
              <a:t>Trade</a:t>
            </a:r>
            <a:r>
              <a:rPr lang="cs-CZ" altLang="en-US" sz="1600" b="1" dirty="0">
                <a:latin typeface="Calibri" panose="020F0502020204030204" pitchFamily="34" charset="0"/>
              </a:rPr>
              <a:t> </a:t>
            </a:r>
            <a:r>
              <a:rPr lang="cs-CZ" altLang="en-US" sz="1600" b="1" dirty="0" err="1">
                <a:latin typeface="Calibri" panose="020F0502020204030204" pitchFamily="34" charset="0"/>
              </a:rPr>
              <a:t>cancel</a:t>
            </a:r>
            <a:r>
              <a:rPr lang="cs-CZ" altLang="en-US" sz="1600" b="1" dirty="0">
                <a:latin typeface="Calibri" panose="020F0502020204030204" pitchFamily="34" charset="0"/>
              </a:rPr>
              <a:t> </a:t>
            </a:r>
            <a:r>
              <a:rPr lang="cs-CZ" altLang="en-US" sz="1600" b="1" dirty="0" err="1">
                <a:latin typeface="Calibri" panose="020F0502020204030204" pitchFamily="34" charset="0"/>
              </a:rPr>
              <a:t>from</a:t>
            </a:r>
            <a:r>
              <a:rPr lang="cs-CZ" altLang="en-US" sz="1600" b="1" dirty="0">
                <a:latin typeface="Calibri" panose="020F0502020204030204" pitchFamily="34" charset="0"/>
              </a:rPr>
              <a:t> </a:t>
            </a:r>
            <a:r>
              <a:rPr lang="cs-CZ" altLang="en-US" sz="1600" b="1" dirty="0" err="1">
                <a:latin typeface="Calibri" panose="020F0502020204030204" pitchFamily="34" charset="0"/>
              </a:rPr>
              <a:t>side</a:t>
            </a:r>
            <a:r>
              <a:rPr lang="cs-CZ" altLang="en-US" sz="1600" b="1" dirty="0">
                <a:latin typeface="Calibri" panose="020F0502020204030204" pitchFamily="34" charset="0"/>
              </a:rPr>
              <a:t> </a:t>
            </a:r>
            <a:r>
              <a:rPr lang="cs-CZ" altLang="en-US" sz="1600" b="1" dirty="0" err="1">
                <a:latin typeface="Calibri" panose="020F0502020204030204" pitchFamily="34" charset="0"/>
              </a:rPr>
              <a:t>of</a:t>
            </a:r>
            <a:r>
              <a:rPr lang="cs-CZ" altLang="en-US" sz="1600" b="1" dirty="0">
                <a:latin typeface="Calibri" panose="020F0502020204030204" pitchFamily="34" charset="0"/>
              </a:rPr>
              <a:t> XBID </a:t>
            </a:r>
            <a:r>
              <a:rPr lang="cs-CZ" altLang="en-US" sz="1600" b="1" dirty="0" err="1">
                <a:latin typeface="Calibri" panose="020F0502020204030204" pitchFamily="34" charset="0"/>
              </a:rPr>
              <a:t>system</a:t>
            </a:r>
            <a:endParaRPr lang="cs-CZ" altLang="en-US" sz="1600" b="1" dirty="0">
              <a:latin typeface="Calibri" panose="020F0502020204030204" pitchFamily="34" charset="0"/>
            </a:endParaRPr>
          </a:p>
          <a:p>
            <a:pPr>
              <a:spcBef>
                <a:spcPts val="375"/>
              </a:spcBef>
              <a:buFont typeface="Wingdings" panose="05000000000000000000" pitchFamily="2" charset="2"/>
              <a:buChar char=""/>
            </a:pPr>
            <a:r>
              <a:rPr lang="en-US" altLang="cs-CZ" sz="1600" b="1" dirty="0">
                <a:latin typeface="Calibri" panose="020F0502020204030204" pitchFamily="34" charset="0"/>
              </a:rPr>
              <a:t>New columns in existing reports</a:t>
            </a:r>
            <a:endParaRPr lang="cs-CZ" altLang="cs-CZ" sz="1600" b="1" dirty="0">
              <a:latin typeface="Calibri" panose="020F0502020204030204" pitchFamily="34" charset="0"/>
            </a:endParaRPr>
          </a:p>
          <a:p>
            <a:pPr>
              <a:spcBef>
                <a:spcPts val="375"/>
              </a:spcBef>
              <a:buFont typeface="Wingdings" panose="05000000000000000000" pitchFamily="2" charset="2"/>
              <a:buChar char=""/>
            </a:pPr>
            <a:r>
              <a:rPr lang="en-US" sz="1600" b="1" dirty="0">
                <a:latin typeface="Calibri" panose="020F0502020204030204" pitchFamily="34" charset="0"/>
              </a:rPr>
              <a:t>Price change attribute limit for ICEBERG</a:t>
            </a:r>
          </a:p>
          <a:p>
            <a:pPr>
              <a:spcBef>
                <a:spcPts val="375"/>
              </a:spcBef>
              <a:buFont typeface="Wingdings" panose="05000000000000000000" pitchFamily="2" charset="2"/>
              <a:buChar char=""/>
            </a:pPr>
            <a:r>
              <a:rPr lang="cs-CZ" altLang="en-US" sz="1600" b="1" dirty="0" err="1">
                <a:latin typeface="Calibri" panose="020F0502020204030204" pitchFamily="34" charset="0"/>
              </a:rPr>
              <a:t>Backup</a:t>
            </a:r>
            <a:r>
              <a:rPr lang="cs-CZ" altLang="en-US" sz="1600" b="1" dirty="0">
                <a:latin typeface="Calibri" panose="020F0502020204030204" pitchFamily="34" charset="0"/>
              </a:rPr>
              <a:t> IM</a:t>
            </a:r>
            <a:endParaRPr lang="en-US" altLang="en-US" sz="1600" b="1" dirty="0">
              <a:latin typeface="Calibri" panose="020F0502020204030204" pitchFamily="34" charset="0"/>
            </a:endParaRPr>
          </a:p>
          <a:p>
            <a:pPr>
              <a:spcBef>
                <a:spcPts val="375"/>
              </a:spcBef>
              <a:buFont typeface="Wingdings" panose="05000000000000000000" pitchFamily="2" charset="2"/>
              <a:buChar char=""/>
            </a:pPr>
            <a:endParaRPr lang="en-GB" altLang="en-US" sz="1500" dirty="0">
              <a:latin typeface="Calibri" panose="020F0502020204030204" pitchFamily="34" charset="0"/>
            </a:endParaRPr>
          </a:p>
        </p:txBody>
      </p:sp>
    </p:spTree>
    <p:extLst>
      <p:ext uri="{BB962C8B-B14F-4D97-AF65-F5344CB8AC3E}">
        <p14:creationId xmlns:p14="http://schemas.microsoft.com/office/powerpoint/2010/main" val="108555082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ázek 19">
            <a:extLst>
              <a:ext uri="{FF2B5EF4-FFF2-40B4-BE49-F238E27FC236}">
                <a16:creationId xmlns:a16="http://schemas.microsoft.com/office/drawing/2014/main" id="{F2E7444C-B8CA-4B71-9A56-5E8F413CB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319213"/>
            <a:ext cx="8874125"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1">
            <a:extLst>
              <a:ext uri="{FF2B5EF4-FFF2-40B4-BE49-F238E27FC236}">
                <a16:creationId xmlns:a16="http://schemas.microsoft.com/office/drawing/2014/main" id="{771C9F3B-37E3-47AA-AD47-557494AF6160}"/>
              </a:ext>
            </a:extLst>
          </p:cNvPr>
          <p:cNvGrpSpPr>
            <a:grpSpLocks/>
          </p:cNvGrpSpPr>
          <p:nvPr/>
        </p:nvGrpSpPr>
        <p:grpSpPr bwMode="auto">
          <a:xfrm>
            <a:off x="360363" y="476250"/>
            <a:ext cx="8339137" cy="384175"/>
            <a:chOff x="227" y="300"/>
            <a:chExt cx="5253" cy="242"/>
          </a:xfrm>
        </p:grpSpPr>
        <p:sp>
          <p:nvSpPr>
            <p:cNvPr id="23569" name="Line 2">
              <a:extLst>
                <a:ext uri="{FF2B5EF4-FFF2-40B4-BE49-F238E27FC236}">
                  <a16:creationId xmlns:a16="http://schemas.microsoft.com/office/drawing/2014/main" id="{65B1E172-A53A-4F18-AA94-FD7DEFF6E953}"/>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3570" name="Line 3">
              <a:extLst>
                <a:ext uri="{FF2B5EF4-FFF2-40B4-BE49-F238E27FC236}">
                  <a16:creationId xmlns:a16="http://schemas.microsoft.com/office/drawing/2014/main" id="{31A68FE7-7EE6-4A64-862A-CFAD43269C6D}"/>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23571" name="Picture 4">
              <a:extLst>
                <a:ext uri="{FF2B5EF4-FFF2-40B4-BE49-F238E27FC236}">
                  <a16:creationId xmlns:a16="http://schemas.microsoft.com/office/drawing/2014/main" id="{379B0ACD-6CA8-485D-86F9-03F259375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3556" name="Text Box 5">
            <a:extLst>
              <a:ext uri="{FF2B5EF4-FFF2-40B4-BE49-F238E27FC236}">
                <a16:creationId xmlns:a16="http://schemas.microsoft.com/office/drawing/2014/main" id="{B60AD5B8-2013-4BC5-93A7-D73C31BEB00D}"/>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23557" name="Line 6">
            <a:extLst>
              <a:ext uri="{FF2B5EF4-FFF2-40B4-BE49-F238E27FC236}">
                <a16:creationId xmlns:a16="http://schemas.microsoft.com/office/drawing/2014/main" id="{E75DEAC8-7F74-48BB-B5F2-1B36B7B0EE9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3558" name="Rectangle 7">
            <a:extLst>
              <a:ext uri="{FF2B5EF4-FFF2-40B4-BE49-F238E27FC236}">
                <a16:creationId xmlns:a16="http://schemas.microsoft.com/office/drawing/2014/main" id="{560031C9-CF41-49C5-B88E-DC72D318D9F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3559" name="Line 9">
            <a:extLst>
              <a:ext uri="{FF2B5EF4-FFF2-40B4-BE49-F238E27FC236}">
                <a16:creationId xmlns:a16="http://schemas.microsoft.com/office/drawing/2014/main" id="{F584745A-BAB8-4893-B79A-0CB41A373C4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23560" name="Skupina 13">
            <a:extLst>
              <a:ext uri="{FF2B5EF4-FFF2-40B4-BE49-F238E27FC236}">
                <a16:creationId xmlns:a16="http://schemas.microsoft.com/office/drawing/2014/main" id="{44EE07A2-D155-4667-91A8-629E7C19FE26}"/>
              </a:ext>
            </a:extLst>
          </p:cNvPr>
          <p:cNvGrpSpPr>
            <a:grpSpLocks/>
          </p:cNvGrpSpPr>
          <p:nvPr/>
        </p:nvGrpSpPr>
        <p:grpSpPr bwMode="auto">
          <a:xfrm>
            <a:off x="3203575" y="6477000"/>
            <a:ext cx="5580063" cy="238125"/>
            <a:chOff x="3203848" y="6477000"/>
            <a:chExt cx="5580063" cy="238125"/>
          </a:xfrm>
        </p:grpSpPr>
        <p:sp>
          <p:nvSpPr>
            <p:cNvPr id="23566" name="Line 7">
              <a:extLst>
                <a:ext uri="{FF2B5EF4-FFF2-40B4-BE49-F238E27FC236}">
                  <a16:creationId xmlns:a16="http://schemas.microsoft.com/office/drawing/2014/main" id="{1E5524CD-4AAA-43B7-9014-89798191FC3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3567" name="Rectangle 9">
              <a:extLst>
                <a:ext uri="{FF2B5EF4-FFF2-40B4-BE49-F238E27FC236}">
                  <a16:creationId xmlns:a16="http://schemas.microsoft.com/office/drawing/2014/main" id="{E208BA64-F4EA-4D65-B121-F93C505BAC34}"/>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3CBB09B1-A5A6-4547-AAD6-C91F8A480E37}" type="slidenum">
                <a:rPr lang="cs-CZ" altLang="en-US" sz="900" b="1">
                  <a:solidFill>
                    <a:srgbClr val="0B3D92"/>
                  </a:solidFill>
                  <a:cs typeface="Arial" panose="020B0604020202020204" pitchFamily="34" charset="0"/>
                </a:rPr>
                <a:pPr eaLnBrk="1" hangingPunct="1">
                  <a:spcBef>
                    <a:spcPct val="0"/>
                  </a:spcBef>
                  <a:buClrTx/>
                  <a:buFontTx/>
                  <a:buNone/>
                </a:pPr>
                <a:t>11</a:t>
              </a:fld>
              <a:endParaRPr lang="cs-CZ" altLang="en-US" sz="900" b="1">
                <a:solidFill>
                  <a:srgbClr val="0B3D92"/>
                </a:solidFill>
                <a:cs typeface="Arial" panose="020B0604020202020204" pitchFamily="34" charset="0"/>
              </a:endParaRPr>
            </a:p>
          </p:txBody>
        </p:sp>
        <p:sp>
          <p:nvSpPr>
            <p:cNvPr id="23568" name="Line 10">
              <a:extLst>
                <a:ext uri="{FF2B5EF4-FFF2-40B4-BE49-F238E27FC236}">
                  <a16:creationId xmlns:a16="http://schemas.microsoft.com/office/drawing/2014/main" id="{05C6C7A8-561A-4C29-8D25-280C5B758E5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23561" name="AutoShape 12">
            <a:extLst>
              <a:ext uri="{FF2B5EF4-FFF2-40B4-BE49-F238E27FC236}">
                <a16:creationId xmlns:a16="http://schemas.microsoft.com/office/drawing/2014/main" id="{6FF8990D-7D7C-4548-B876-C173D8437E4D}"/>
              </a:ext>
            </a:extLst>
          </p:cNvPr>
          <p:cNvSpPr>
            <a:spLocks noChangeArrowheads="1"/>
          </p:cNvSpPr>
          <p:nvPr/>
        </p:nvSpPr>
        <p:spPr bwMode="auto">
          <a:xfrm>
            <a:off x="107950" y="1566863"/>
            <a:ext cx="1439863" cy="265112"/>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3562" name="AutoShape 12">
            <a:extLst>
              <a:ext uri="{FF2B5EF4-FFF2-40B4-BE49-F238E27FC236}">
                <a16:creationId xmlns:a16="http://schemas.microsoft.com/office/drawing/2014/main" id="{FDFB51B8-3599-40E2-910E-148A1A3B5B4E}"/>
              </a:ext>
            </a:extLst>
          </p:cNvPr>
          <p:cNvSpPr>
            <a:spLocks noChangeArrowheads="1"/>
          </p:cNvSpPr>
          <p:nvPr/>
        </p:nvSpPr>
        <p:spPr bwMode="auto">
          <a:xfrm>
            <a:off x="8689975" y="1290638"/>
            <a:ext cx="336550" cy="342900"/>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23563" name="AutoShape 16">
            <a:extLst>
              <a:ext uri="{FF2B5EF4-FFF2-40B4-BE49-F238E27FC236}">
                <a16:creationId xmlns:a16="http://schemas.microsoft.com/office/drawing/2014/main" id="{B930226F-1722-43B4-AC0F-FEAC7D1CB938}"/>
              </a:ext>
            </a:extLst>
          </p:cNvPr>
          <p:cNvCxnSpPr>
            <a:cxnSpLocks noChangeShapeType="1"/>
          </p:cNvCxnSpPr>
          <p:nvPr/>
        </p:nvCxnSpPr>
        <p:spPr bwMode="auto">
          <a:xfrm flipH="1">
            <a:off x="1547813" y="1319213"/>
            <a:ext cx="1871662" cy="32861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564" name="AutoShape 16">
            <a:extLst>
              <a:ext uri="{FF2B5EF4-FFF2-40B4-BE49-F238E27FC236}">
                <a16:creationId xmlns:a16="http://schemas.microsoft.com/office/drawing/2014/main" id="{A8C1DD33-9DA5-4C9F-8868-537302D6B034}"/>
              </a:ext>
            </a:extLst>
          </p:cNvPr>
          <p:cNvCxnSpPr>
            <a:cxnSpLocks noChangeShapeType="1"/>
          </p:cNvCxnSpPr>
          <p:nvPr/>
        </p:nvCxnSpPr>
        <p:spPr bwMode="auto">
          <a:xfrm>
            <a:off x="6443663" y="1136650"/>
            <a:ext cx="2211387" cy="190500"/>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565" name="Text Box 6">
            <a:extLst>
              <a:ext uri="{FF2B5EF4-FFF2-40B4-BE49-F238E27FC236}">
                <a16:creationId xmlns:a16="http://schemas.microsoft.com/office/drawing/2014/main" id="{AE686B53-F65C-4D8D-9C0E-3A8AE60BE798}"/>
              </a:ext>
            </a:extLst>
          </p:cNvPr>
          <p:cNvSpPr txBox="1">
            <a:spLocks noChangeArrowheads="1"/>
          </p:cNvSpPr>
          <p:nvPr/>
        </p:nvSpPr>
        <p:spPr bwMode="auto">
          <a:xfrm>
            <a:off x="323850" y="8667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dirty="0" err="1">
                <a:solidFill>
                  <a:srgbClr val="0B3D92"/>
                </a:solidFill>
                <a:latin typeface="Calibri" panose="020F0502020204030204" pitchFamily="34" charset="0"/>
              </a:rPr>
              <a:t>Main</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Changes</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of</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the</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Trading</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Screen</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of</a:t>
            </a:r>
            <a:r>
              <a:rPr lang="cs-CZ" altLang="en-US" sz="2400" b="1" dirty="0">
                <a:solidFill>
                  <a:srgbClr val="0B3D92"/>
                </a:solidFill>
                <a:latin typeface="Calibri" panose="020F0502020204030204" pitchFamily="34" charset="0"/>
              </a:rPr>
              <a:t> SIDC IM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rázek 22">
            <a:extLst>
              <a:ext uri="{FF2B5EF4-FFF2-40B4-BE49-F238E27FC236}">
                <a16:creationId xmlns:a16="http://schemas.microsoft.com/office/drawing/2014/main" id="{B38E2BE0-958B-4A87-94AB-AAEC9BE53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 y="4311650"/>
            <a:ext cx="2790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Obrázek 21">
            <a:extLst>
              <a:ext uri="{FF2B5EF4-FFF2-40B4-BE49-F238E27FC236}">
                <a16:creationId xmlns:a16="http://schemas.microsoft.com/office/drawing/2014/main" id="{D1F601EA-E478-4D58-B8CE-C86267CF0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1350963"/>
            <a:ext cx="28051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Group 1">
            <a:extLst>
              <a:ext uri="{FF2B5EF4-FFF2-40B4-BE49-F238E27FC236}">
                <a16:creationId xmlns:a16="http://schemas.microsoft.com/office/drawing/2014/main" id="{B20C2225-DBD3-434A-BFE7-7E2065B4CD35}"/>
              </a:ext>
            </a:extLst>
          </p:cNvPr>
          <p:cNvGrpSpPr>
            <a:grpSpLocks/>
          </p:cNvGrpSpPr>
          <p:nvPr/>
        </p:nvGrpSpPr>
        <p:grpSpPr bwMode="auto">
          <a:xfrm>
            <a:off x="360363" y="476250"/>
            <a:ext cx="8339137" cy="384175"/>
            <a:chOff x="227" y="300"/>
            <a:chExt cx="5253" cy="242"/>
          </a:xfrm>
        </p:grpSpPr>
        <p:sp>
          <p:nvSpPr>
            <p:cNvPr id="25633" name="Line 2">
              <a:extLst>
                <a:ext uri="{FF2B5EF4-FFF2-40B4-BE49-F238E27FC236}">
                  <a16:creationId xmlns:a16="http://schemas.microsoft.com/office/drawing/2014/main" id="{E86D7235-88C9-4E66-98C2-4507BE4365E3}"/>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34" name="Line 3">
              <a:extLst>
                <a:ext uri="{FF2B5EF4-FFF2-40B4-BE49-F238E27FC236}">
                  <a16:creationId xmlns:a16="http://schemas.microsoft.com/office/drawing/2014/main" id="{F22D98FB-AE2A-4D48-8C44-17E616E0A3D1}"/>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25635" name="Picture 4">
              <a:extLst>
                <a:ext uri="{FF2B5EF4-FFF2-40B4-BE49-F238E27FC236}">
                  <a16:creationId xmlns:a16="http://schemas.microsoft.com/office/drawing/2014/main" id="{CA02CCF5-00E5-41AC-9C44-4C5194A3E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05" name="Text Box 5">
            <a:extLst>
              <a:ext uri="{FF2B5EF4-FFF2-40B4-BE49-F238E27FC236}">
                <a16:creationId xmlns:a16="http://schemas.microsoft.com/office/drawing/2014/main" id="{2311FC6F-4376-462F-BC22-68D5281CA4D2}"/>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25606" name="Line 6">
            <a:extLst>
              <a:ext uri="{FF2B5EF4-FFF2-40B4-BE49-F238E27FC236}">
                <a16:creationId xmlns:a16="http://schemas.microsoft.com/office/drawing/2014/main" id="{F95B4F5A-750B-4E75-A610-E7DEA2C3F760}"/>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7" name="Rectangle 7">
            <a:extLst>
              <a:ext uri="{FF2B5EF4-FFF2-40B4-BE49-F238E27FC236}">
                <a16:creationId xmlns:a16="http://schemas.microsoft.com/office/drawing/2014/main" id="{CC7B65C7-94B5-41D7-83BB-D922C98BFDEA}"/>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5608" name="Line 9">
            <a:extLst>
              <a:ext uri="{FF2B5EF4-FFF2-40B4-BE49-F238E27FC236}">
                <a16:creationId xmlns:a16="http://schemas.microsoft.com/office/drawing/2014/main" id="{DAEFA86F-CC5B-40F1-AFC3-5B88488576F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25609" name="Skupina 13">
            <a:extLst>
              <a:ext uri="{FF2B5EF4-FFF2-40B4-BE49-F238E27FC236}">
                <a16:creationId xmlns:a16="http://schemas.microsoft.com/office/drawing/2014/main" id="{38B9EFC4-22AD-4B23-8CE9-EB7B4D194F1A}"/>
              </a:ext>
            </a:extLst>
          </p:cNvPr>
          <p:cNvGrpSpPr>
            <a:grpSpLocks/>
          </p:cNvGrpSpPr>
          <p:nvPr/>
        </p:nvGrpSpPr>
        <p:grpSpPr bwMode="auto">
          <a:xfrm>
            <a:off x="3203575" y="6477000"/>
            <a:ext cx="5580063" cy="238125"/>
            <a:chOff x="3203848" y="6477000"/>
            <a:chExt cx="5580063" cy="238125"/>
          </a:xfrm>
        </p:grpSpPr>
        <p:sp>
          <p:nvSpPr>
            <p:cNvPr id="25630" name="Line 7">
              <a:extLst>
                <a:ext uri="{FF2B5EF4-FFF2-40B4-BE49-F238E27FC236}">
                  <a16:creationId xmlns:a16="http://schemas.microsoft.com/office/drawing/2014/main" id="{57750C4C-3B94-4D0E-BB08-03F1DA695D1C}"/>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31" name="Rectangle 9">
              <a:extLst>
                <a:ext uri="{FF2B5EF4-FFF2-40B4-BE49-F238E27FC236}">
                  <a16:creationId xmlns:a16="http://schemas.microsoft.com/office/drawing/2014/main" id="{02C781D0-01E7-48FA-B704-4862A6420BC3}"/>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BCD5D49-4B39-4D7C-8166-2F40231F875F}" type="slidenum">
                <a:rPr lang="cs-CZ" altLang="en-US" sz="900" b="1">
                  <a:solidFill>
                    <a:srgbClr val="0B3D92"/>
                  </a:solidFill>
                  <a:cs typeface="Arial" panose="020B0604020202020204" pitchFamily="34" charset="0"/>
                </a:rPr>
                <a:pPr eaLnBrk="1" hangingPunct="1">
                  <a:spcBef>
                    <a:spcPct val="0"/>
                  </a:spcBef>
                  <a:buClrTx/>
                  <a:buFontTx/>
                  <a:buNone/>
                </a:pPr>
                <a:t>12</a:t>
              </a:fld>
              <a:endParaRPr lang="cs-CZ" altLang="en-US" sz="900" b="1">
                <a:solidFill>
                  <a:srgbClr val="0B3D92"/>
                </a:solidFill>
                <a:cs typeface="Arial" panose="020B0604020202020204" pitchFamily="34" charset="0"/>
              </a:endParaRPr>
            </a:p>
          </p:txBody>
        </p:sp>
        <p:sp>
          <p:nvSpPr>
            <p:cNvPr id="25632" name="Line 10">
              <a:extLst>
                <a:ext uri="{FF2B5EF4-FFF2-40B4-BE49-F238E27FC236}">
                  <a16:creationId xmlns:a16="http://schemas.microsoft.com/office/drawing/2014/main" id="{954E70BF-C673-4E86-AE9F-0FA724D52CE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25610" name="Text Box 6">
            <a:extLst>
              <a:ext uri="{FF2B5EF4-FFF2-40B4-BE49-F238E27FC236}">
                <a16:creationId xmlns:a16="http://schemas.microsoft.com/office/drawing/2014/main" id="{1A5C3D75-4298-49A2-BEF2-22E8C2634DC9}"/>
              </a:ext>
            </a:extLst>
          </p:cNvPr>
          <p:cNvSpPr txBox="1">
            <a:spLocks noChangeArrowheads="1"/>
          </p:cNvSpPr>
          <p:nvPr/>
        </p:nvSpPr>
        <p:spPr bwMode="auto">
          <a:xfrm>
            <a:off x="323850" y="8667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Main Changes of the Trading Screen on SIDC IM</a:t>
            </a:r>
          </a:p>
        </p:txBody>
      </p:sp>
      <p:sp>
        <p:nvSpPr>
          <p:cNvPr id="25611" name="AutoShape 12">
            <a:extLst>
              <a:ext uri="{FF2B5EF4-FFF2-40B4-BE49-F238E27FC236}">
                <a16:creationId xmlns:a16="http://schemas.microsoft.com/office/drawing/2014/main" id="{6E57239F-84B2-42F1-95E7-09F2B8D5ACB7}"/>
              </a:ext>
            </a:extLst>
          </p:cNvPr>
          <p:cNvSpPr>
            <a:spLocks noChangeArrowheads="1"/>
          </p:cNvSpPr>
          <p:nvPr/>
        </p:nvSpPr>
        <p:spPr bwMode="auto">
          <a:xfrm>
            <a:off x="2636838" y="4533900"/>
            <a:ext cx="566737" cy="392113"/>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5612" name="AutoShape 12">
            <a:extLst>
              <a:ext uri="{FF2B5EF4-FFF2-40B4-BE49-F238E27FC236}">
                <a16:creationId xmlns:a16="http://schemas.microsoft.com/office/drawing/2014/main" id="{B2861AF7-EC28-465A-A9D7-152CAF0882BB}"/>
              </a:ext>
            </a:extLst>
          </p:cNvPr>
          <p:cNvSpPr>
            <a:spLocks noChangeArrowheads="1"/>
          </p:cNvSpPr>
          <p:nvPr/>
        </p:nvSpPr>
        <p:spPr bwMode="auto">
          <a:xfrm>
            <a:off x="377825" y="1771650"/>
            <a:ext cx="2874963" cy="642938"/>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5613" name="Obdélník 2">
            <a:extLst>
              <a:ext uri="{FF2B5EF4-FFF2-40B4-BE49-F238E27FC236}">
                <a16:creationId xmlns:a16="http://schemas.microsoft.com/office/drawing/2014/main" id="{DF9C30A3-A36F-474D-8575-6F3107FAEA58}"/>
              </a:ext>
            </a:extLst>
          </p:cNvPr>
          <p:cNvSpPr>
            <a:spLocks noChangeArrowheads="1"/>
          </p:cNvSpPr>
          <p:nvPr/>
        </p:nvSpPr>
        <p:spPr bwMode="auto">
          <a:xfrm>
            <a:off x="3338513" y="1447800"/>
            <a:ext cx="5359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endParaRPr lang="cs-CZ" altLang="en-US">
              <a:solidFill>
                <a:srgbClr val="222222"/>
              </a:solidFill>
              <a:latin typeface="Calibri" panose="020F0502020204030204" pitchFamily="34" charset="0"/>
              <a:cs typeface="Calibri" panose="020F0502020204030204" pitchFamily="34" charset="0"/>
            </a:endParaRPr>
          </a:p>
          <a:p>
            <a:pPr algn="just" eaLnBrk="1" hangingPunct="1">
              <a:buClr>
                <a:srgbClr val="0B3D92"/>
              </a:buClr>
              <a:buSzPct val="100000"/>
              <a:buFont typeface="Arial" panose="020B0604020202020204" pitchFamily="34" charset="0"/>
              <a:buChar char="■"/>
            </a:pPr>
            <a:r>
              <a:rPr lang="cs-CZ" altLang="en-US">
                <a:solidFill>
                  <a:srgbClr val="222222"/>
                </a:solidFill>
                <a:latin typeface="Calibri" panose="020F0502020204030204" pitchFamily="34" charset="0"/>
                <a:cs typeface="Calibri" panose="020F0502020204030204" pitchFamily="34" charset="0"/>
              </a:rPr>
              <a:t>The „traffic light“ signal in the Market Overview tab indicates market participants‘ possibilities to trade (either on SIDC IM connected to XBID or on Backup IM)</a:t>
            </a:r>
            <a:r>
              <a:rPr lang="cs-CZ" altLang="en-US">
                <a:solidFill>
                  <a:srgbClr val="222222"/>
                </a:solidFill>
                <a:latin typeface="inherit" charset="0"/>
              </a:rPr>
              <a:t>.</a:t>
            </a: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p:txBody>
      </p:sp>
      <p:sp>
        <p:nvSpPr>
          <p:cNvPr id="25614" name="Obdélník 2">
            <a:extLst>
              <a:ext uri="{FF2B5EF4-FFF2-40B4-BE49-F238E27FC236}">
                <a16:creationId xmlns:a16="http://schemas.microsoft.com/office/drawing/2014/main" id="{4A4F93C5-972A-4E98-BFB5-12A2EB4878B5}"/>
              </a:ext>
            </a:extLst>
          </p:cNvPr>
          <p:cNvSpPr>
            <a:spLocks noChangeArrowheads="1"/>
          </p:cNvSpPr>
          <p:nvPr/>
        </p:nvSpPr>
        <p:spPr bwMode="auto">
          <a:xfrm>
            <a:off x="3379788" y="4422775"/>
            <a:ext cx="53594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r>
              <a:rPr lang="cs-CZ" altLang="en-US">
                <a:solidFill>
                  <a:srgbClr val="222222"/>
                </a:solidFill>
                <a:latin typeface="Calibri" panose="020F0502020204030204" pitchFamily="34" charset="0"/>
                <a:cs typeface="Calibri" panose="020F0502020204030204" pitchFamily="34" charset="0"/>
              </a:rPr>
              <a:t>The „traffic light“ signal in the running head in upper right corner of the screen indicates connection of the market participant to the OTE-COM server </a:t>
            </a:r>
          </a:p>
          <a:p>
            <a:pPr algn="just" eaLnBrk="1" hangingPunct="1">
              <a:buClr>
                <a:srgbClr val="0B3D92"/>
              </a:buClr>
              <a:buSzPct val="100000"/>
              <a:buFont typeface="Arial" panose="020B0604020202020204" pitchFamily="34" charset="0"/>
              <a:buChar char="■"/>
            </a:pPr>
            <a:endParaRPr lang="cs-CZ" altLang="en-US">
              <a:solidFill>
                <a:srgbClr val="222222"/>
              </a:solidFill>
              <a:latin typeface="Calibri" panose="020F0502020204030204" pitchFamily="34" charset="0"/>
              <a:cs typeface="Calibri" panose="020F0502020204030204" pitchFamily="34" charset="0"/>
            </a:endParaRPr>
          </a:p>
          <a:p>
            <a:pPr algn="just" eaLnBrk="1" hangingPunct="1">
              <a:buClr>
                <a:srgbClr val="0B3D92"/>
              </a:buClr>
              <a:buSzPct val="100000"/>
              <a:buFont typeface="Arial" panose="020B0604020202020204" pitchFamily="34" charset="0"/>
              <a:buChar char="■"/>
            </a:pPr>
            <a:r>
              <a:rPr lang="cs-CZ" altLang="en-US">
                <a:solidFill>
                  <a:srgbClr val="222222"/>
                </a:solidFill>
                <a:latin typeface="Calibri" panose="020F0502020204030204" pitchFamily="34" charset="0"/>
                <a:cs typeface="Calibri" panose="020F0502020204030204" pitchFamily="34" charset="0"/>
              </a:rPr>
              <a:t>The symbol next to it indicates connection of the OTE-COM to the XBID system</a:t>
            </a:r>
            <a:endParaRPr lang="cs-CZ" altLang="en-US">
              <a:solidFill>
                <a:srgbClr val="222222"/>
              </a:solidFill>
              <a:latin typeface="inherit" charset="0"/>
            </a:endParaRPr>
          </a:p>
        </p:txBody>
      </p:sp>
      <p:grpSp>
        <p:nvGrpSpPr>
          <p:cNvPr id="25615" name="Skupina 1">
            <a:extLst>
              <a:ext uri="{FF2B5EF4-FFF2-40B4-BE49-F238E27FC236}">
                <a16:creationId xmlns:a16="http://schemas.microsoft.com/office/drawing/2014/main" id="{90277352-10A7-49A5-BF48-9DCFC7E472D8}"/>
              </a:ext>
            </a:extLst>
          </p:cNvPr>
          <p:cNvGrpSpPr>
            <a:grpSpLocks/>
          </p:cNvGrpSpPr>
          <p:nvPr/>
        </p:nvGrpSpPr>
        <p:grpSpPr bwMode="auto">
          <a:xfrm>
            <a:off x="3436938" y="5576888"/>
            <a:ext cx="1044575" cy="276225"/>
            <a:chOff x="3887787" y="5458331"/>
            <a:chExt cx="1043113" cy="276084"/>
          </a:xfrm>
        </p:grpSpPr>
        <p:pic>
          <p:nvPicPr>
            <p:cNvPr id="25627" name="Obrázek 27">
              <a:extLst>
                <a:ext uri="{FF2B5EF4-FFF2-40B4-BE49-F238E27FC236}">
                  <a16:creationId xmlns:a16="http://schemas.microsoft.com/office/drawing/2014/main" id="{7701B14C-8B55-4F85-912E-94BFC3E9D2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7787" y="5458331"/>
              <a:ext cx="228611" cy="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28" name="Objekt 4">
              <a:extLst>
                <a:ext uri="{FF2B5EF4-FFF2-40B4-BE49-F238E27FC236}">
                  <a16:creationId xmlns:a16="http://schemas.microsoft.com/office/drawing/2014/main" id="{F464FDF6-98E9-4792-809C-4C36E8E85C38}"/>
                </a:ext>
              </a:extLst>
            </p:cNvPr>
            <p:cNvGraphicFramePr>
              <a:graphicFrameLocks noChangeAspect="1"/>
            </p:cNvGraphicFramePr>
            <p:nvPr/>
          </p:nvGraphicFramePr>
          <p:xfrm>
            <a:off x="4263603" y="5458331"/>
            <a:ext cx="292114" cy="276084"/>
          </p:xfrm>
          <a:graphic>
            <a:graphicData uri="http://schemas.openxmlformats.org/presentationml/2006/ole">
              <mc:AlternateContent xmlns:mc="http://schemas.openxmlformats.org/markup-compatibility/2006">
                <mc:Choice xmlns:v="urn:schemas-microsoft-com:vml" Requires="v">
                  <p:oleObj spid="_x0000_s25654" name="Bitmap Image" r:id="rId8" imgW="0" imgH="0" progId="Paint.Picture">
                    <p:embed/>
                  </p:oleObj>
                </mc:Choice>
                <mc:Fallback>
                  <p:oleObj name="Bitmap Image" r:id="rId8" imgW="0" imgH="0" progId="Paint.Picture">
                    <p:embed/>
                    <p:pic>
                      <p:nvPicPr>
                        <p:cNvPr id="0" name="Objek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3603" y="5458331"/>
                          <a:ext cx="292114" cy="27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29" name="Obrázek 37">
              <a:extLst>
                <a:ext uri="{FF2B5EF4-FFF2-40B4-BE49-F238E27FC236}">
                  <a16:creationId xmlns:a16="http://schemas.microsoft.com/office/drawing/2014/main" id="{46F8A5C9-0954-42AD-8736-E0EC03FBD1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2924" y="5470633"/>
              <a:ext cx="227976" cy="2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6" name="Skupina 2">
            <a:extLst>
              <a:ext uri="{FF2B5EF4-FFF2-40B4-BE49-F238E27FC236}">
                <a16:creationId xmlns:a16="http://schemas.microsoft.com/office/drawing/2014/main" id="{88EB5EBA-D375-4C92-B7C4-F5566EA6640C}"/>
              </a:ext>
            </a:extLst>
          </p:cNvPr>
          <p:cNvGrpSpPr>
            <a:grpSpLocks/>
          </p:cNvGrpSpPr>
          <p:nvPr/>
        </p:nvGrpSpPr>
        <p:grpSpPr bwMode="auto">
          <a:xfrm>
            <a:off x="3436938" y="1433513"/>
            <a:ext cx="461962" cy="179387"/>
            <a:chOff x="4549301" y="3209370"/>
            <a:chExt cx="462707" cy="178921"/>
          </a:xfrm>
        </p:grpSpPr>
        <p:pic>
          <p:nvPicPr>
            <p:cNvPr id="25625" name="Picture 64">
              <a:extLst>
                <a:ext uri="{FF2B5EF4-FFF2-40B4-BE49-F238E27FC236}">
                  <a16:creationId xmlns:a16="http://schemas.microsoft.com/office/drawing/2014/main" id="{54DD021C-094B-4CA1-96F1-4512B1877E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9301" y="3215306"/>
              <a:ext cx="172738" cy="17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63">
              <a:extLst>
                <a:ext uri="{FF2B5EF4-FFF2-40B4-BE49-F238E27FC236}">
                  <a16:creationId xmlns:a16="http://schemas.microsoft.com/office/drawing/2014/main" id="{CDD8A09B-833E-4A51-9709-F07963955D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9270" y="3209370"/>
              <a:ext cx="172738" cy="1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7" name="Skupina 28">
            <a:extLst>
              <a:ext uri="{FF2B5EF4-FFF2-40B4-BE49-F238E27FC236}">
                <a16:creationId xmlns:a16="http://schemas.microsoft.com/office/drawing/2014/main" id="{1911643E-BF0C-4626-BA8A-5A922403FFD8}"/>
              </a:ext>
            </a:extLst>
          </p:cNvPr>
          <p:cNvGrpSpPr>
            <a:grpSpLocks/>
          </p:cNvGrpSpPr>
          <p:nvPr/>
        </p:nvGrpSpPr>
        <p:grpSpPr bwMode="auto">
          <a:xfrm>
            <a:off x="3436938" y="4181475"/>
            <a:ext cx="768350" cy="176213"/>
            <a:chOff x="4549301" y="3212974"/>
            <a:chExt cx="767691" cy="175317"/>
          </a:xfrm>
        </p:grpSpPr>
        <p:pic>
          <p:nvPicPr>
            <p:cNvPr id="25622" name="Picture 64">
              <a:extLst>
                <a:ext uri="{FF2B5EF4-FFF2-40B4-BE49-F238E27FC236}">
                  <a16:creationId xmlns:a16="http://schemas.microsoft.com/office/drawing/2014/main" id="{5AEB190D-23C8-41BD-9635-3F5F4B7F01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9301" y="3215306"/>
              <a:ext cx="172738" cy="17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63">
              <a:extLst>
                <a:ext uri="{FF2B5EF4-FFF2-40B4-BE49-F238E27FC236}">
                  <a16:creationId xmlns:a16="http://schemas.microsoft.com/office/drawing/2014/main" id="{CE891277-245D-4344-A71E-0D40D299E5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6778" y="3213144"/>
              <a:ext cx="172738" cy="1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122">
              <a:extLst>
                <a:ext uri="{FF2B5EF4-FFF2-40B4-BE49-F238E27FC236}">
                  <a16:creationId xmlns:a16="http://schemas.microsoft.com/office/drawing/2014/main" id="{45FCBFAF-1150-4097-94B4-066585F935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4254" y="3212974"/>
              <a:ext cx="172738" cy="17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8" name="Picture 64">
            <a:extLst>
              <a:ext uri="{FF2B5EF4-FFF2-40B4-BE49-F238E27FC236}">
                <a16:creationId xmlns:a16="http://schemas.microsoft.com/office/drawing/2014/main" id="{3C1BCD96-83B3-4513-ADF8-C7481550A4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9163" y="3016250"/>
            <a:ext cx="1714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TextovéPole 1">
            <a:extLst>
              <a:ext uri="{FF2B5EF4-FFF2-40B4-BE49-F238E27FC236}">
                <a16:creationId xmlns:a16="http://schemas.microsoft.com/office/drawing/2014/main" id="{AA7D188E-3A21-4154-84EA-9071B349ECC4}"/>
              </a:ext>
            </a:extLst>
          </p:cNvPr>
          <p:cNvSpPr txBox="1">
            <a:spLocks noChangeArrowheads="1"/>
          </p:cNvSpPr>
          <p:nvPr/>
        </p:nvSpPr>
        <p:spPr bwMode="auto">
          <a:xfrm>
            <a:off x="3735388" y="2900363"/>
            <a:ext cx="741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en-US" sz="1600" b="1">
                <a:solidFill>
                  <a:srgbClr val="222222"/>
                </a:solidFill>
                <a:latin typeface="Calibri" panose="020F0502020204030204" pitchFamily="34" charset="0"/>
                <a:cs typeface="Calibri" panose="020F0502020204030204" pitchFamily="34" charset="0"/>
              </a:rPr>
              <a:t>Trading is possible (on SIDC IM or Backup IM)</a:t>
            </a:r>
          </a:p>
        </p:txBody>
      </p:sp>
      <p:pic>
        <p:nvPicPr>
          <p:cNvPr id="25620" name="Picture 63">
            <a:extLst>
              <a:ext uri="{FF2B5EF4-FFF2-40B4-BE49-F238E27FC236}">
                <a16:creationId xmlns:a16="http://schemas.microsoft.com/office/drawing/2014/main" id="{6DF354BC-4193-442D-A471-4468A144ED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9163" y="329882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ovéPole 26">
            <a:extLst>
              <a:ext uri="{FF2B5EF4-FFF2-40B4-BE49-F238E27FC236}">
                <a16:creationId xmlns:a16="http://schemas.microsoft.com/office/drawing/2014/main" id="{0F58F313-53BB-475C-B78D-6379E8D372CF}"/>
              </a:ext>
            </a:extLst>
          </p:cNvPr>
          <p:cNvSpPr txBox="1">
            <a:spLocks noChangeArrowheads="1"/>
          </p:cNvSpPr>
          <p:nvPr/>
        </p:nvSpPr>
        <p:spPr bwMode="auto">
          <a:xfrm>
            <a:off x="3733800" y="3219450"/>
            <a:ext cx="4964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en-US" sz="1600" b="1">
                <a:solidFill>
                  <a:srgbClr val="222222"/>
                </a:solidFill>
                <a:latin typeface="Calibri" panose="020F0502020204030204" pitchFamily="34" charset="0"/>
                <a:cs typeface="Calibri" panose="020F0502020204030204" pitchFamily="34" charset="0"/>
              </a:rPr>
              <a:t>Trading is not possible - </a:t>
            </a:r>
            <a:r>
              <a:rPr lang="cs-CZ" altLang="en-US" sz="1600">
                <a:solidFill>
                  <a:srgbClr val="222222"/>
                </a:solidFill>
                <a:latin typeface="Calibri" panose="020F0502020204030204" pitchFamily="34" charset="0"/>
                <a:cs typeface="Calibri" panose="020F0502020204030204" pitchFamily="34" charset="0"/>
              </a:rPr>
              <a:t>connection to XBID is temporarily lost	 or stopped by the OTE action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délník 2">
            <a:extLst>
              <a:ext uri="{FF2B5EF4-FFF2-40B4-BE49-F238E27FC236}">
                <a16:creationId xmlns:a16="http://schemas.microsoft.com/office/drawing/2014/main" id="{4B8954EB-E791-4FA6-9819-469C4F53035D}"/>
              </a:ext>
            </a:extLst>
          </p:cNvPr>
          <p:cNvSpPr>
            <a:spLocks noChangeArrowheads="1"/>
          </p:cNvSpPr>
          <p:nvPr/>
        </p:nvSpPr>
        <p:spPr bwMode="auto">
          <a:xfrm>
            <a:off x="444500" y="1557338"/>
            <a:ext cx="82311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r>
              <a:rPr lang="en-US" altLang="en-US">
                <a:solidFill>
                  <a:srgbClr val="222222"/>
                </a:solidFill>
              </a:rPr>
              <a:t>M</a:t>
            </a:r>
            <a:r>
              <a:rPr lang="en-US" altLang="en-US">
                <a:solidFill>
                  <a:srgbClr val="222222"/>
                </a:solidFill>
                <a:latin typeface="inherit" charset="0"/>
              </a:rPr>
              <a:t>arket participants will be informed about </a:t>
            </a:r>
            <a:r>
              <a:rPr lang="en-US" altLang="en-US" b="1">
                <a:solidFill>
                  <a:schemeClr val="tx1"/>
                </a:solidFill>
                <a:latin typeface="inherit" charset="0"/>
              </a:rPr>
              <a:t>their connection to OTE-COM </a:t>
            </a:r>
            <a:r>
              <a:rPr lang="en-US" altLang="en-US">
                <a:solidFill>
                  <a:srgbClr val="222222"/>
                </a:solidFill>
                <a:latin typeface="inherit" charset="0"/>
              </a:rPr>
              <a:t>server by a „traffic light“ signs </a:t>
            </a:r>
            <a:r>
              <a:rPr lang="cs-CZ" altLang="en-US">
                <a:solidFill>
                  <a:srgbClr val="222222"/>
                </a:solidFill>
                <a:latin typeface="Calibri" panose="020F0502020204030204" pitchFamily="34" charset="0"/>
                <a:cs typeface="Calibri" panose="020F0502020204030204" pitchFamily="34" charset="0"/>
              </a:rPr>
              <a:t>in the running head </a:t>
            </a:r>
            <a:r>
              <a:rPr lang="en-US" altLang="en-US">
                <a:solidFill>
                  <a:srgbClr val="222222"/>
                </a:solidFill>
                <a:latin typeface="inherit" charset="0"/>
              </a:rPr>
              <a:t>of the OTE-COM</a:t>
            </a: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a:p>
            <a:pPr algn="just" eaLnBrk="1" hangingPunct="1">
              <a:buClr>
                <a:srgbClr val="0B3D92"/>
              </a:buClr>
              <a:buSzPct val="100000"/>
              <a:buFont typeface="Arial" panose="020B0604020202020204" pitchFamily="34" charset="0"/>
              <a:buChar char="■"/>
            </a:pPr>
            <a:endParaRPr lang="cs-CZ" altLang="en-US">
              <a:solidFill>
                <a:srgbClr val="222222"/>
              </a:solidFill>
              <a:latin typeface="inherit" charset="0"/>
            </a:endParaRPr>
          </a:p>
        </p:txBody>
      </p:sp>
      <p:grpSp>
        <p:nvGrpSpPr>
          <p:cNvPr id="27651" name="Group 1">
            <a:extLst>
              <a:ext uri="{FF2B5EF4-FFF2-40B4-BE49-F238E27FC236}">
                <a16:creationId xmlns:a16="http://schemas.microsoft.com/office/drawing/2014/main" id="{9E026D2B-92D7-4CA1-94B6-9318C8D07B0D}"/>
              </a:ext>
            </a:extLst>
          </p:cNvPr>
          <p:cNvGrpSpPr>
            <a:grpSpLocks/>
          </p:cNvGrpSpPr>
          <p:nvPr/>
        </p:nvGrpSpPr>
        <p:grpSpPr bwMode="auto">
          <a:xfrm>
            <a:off x="360363" y="404813"/>
            <a:ext cx="8339137" cy="384175"/>
            <a:chOff x="227" y="300"/>
            <a:chExt cx="5253" cy="242"/>
          </a:xfrm>
        </p:grpSpPr>
        <p:sp>
          <p:nvSpPr>
            <p:cNvPr id="27684" name="Line 2">
              <a:extLst>
                <a:ext uri="{FF2B5EF4-FFF2-40B4-BE49-F238E27FC236}">
                  <a16:creationId xmlns:a16="http://schemas.microsoft.com/office/drawing/2014/main" id="{41923C7E-F0A4-407D-B3EA-E805C7731E8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85" name="Line 3">
              <a:extLst>
                <a:ext uri="{FF2B5EF4-FFF2-40B4-BE49-F238E27FC236}">
                  <a16:creationId xmlns:a16="http://schemas.microsoft.com/office/drawing/2014/main" id="{593F52BF-DBBA-40A5-A403-2A62A761F0E1}"/>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27686" name="Picture 4">
              <a:extLst>
                <a:ext uri="{FF2B5EF4-FFF2-40B4-BE49-F238E27FC236}">
                  <a16:creationId xmlns:a16="http://schemas.microsoft.com/office/drawing/2014/main" id="{3DC493DE-DF9E-4FDF-B9ED-66B9C0784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7652" name="Text Box 5">
            <a:extLst>
              <a:ext uri="{FF2B5EF4-FFF2-40B4-BE49-F238E27FC236}">
                <a16:creationId xmlns:a16="http://schemas.microsoft.com/office/drawing/2014/main" id="{4D093453-8672-402E-BB8F-E92F0808FEDD}"/>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27653" name="Text Box 6">
            <a:extLst>
              <a:ext uri="{FF2B5EF4-FFF2-40B4-BE49-F238E27FC236}">
                <a16:creationId xmlns:a16="http://schemas.microsoft.com/office/drawing/2014/main" id="{55356C1A-C5ED-4CE7-A1E0-6A6243CF2D12}"/>
              </a:ext>
            </a:extLst>
          </p:cNvPr>
          <p:cNvSpPr txBox="1">
            <a:spLocks noChangeArrowheads="1"/>
          </p:cNvSpPr>
          <p:nvPr/>
        </p:nvSpPr>
        <p:spPr bwMode="auto">
          <a:xfrm>
            <a:off x="360363" y="765175"/>
            <a:ext cx="83375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Features Indicating Connection of Market Participant to OTE-COM and OTE-COM to XBID</a:t>
            </a:r>
          </a:p>
        </p:txBody>
      </p:sp>
      <p:sp>
        <p:nvSpPr>
          <p:cNvPr id="27654" name="Line 7">
            <a:extLst>
              <a:ext uri="{FF2B5EF4-FFF2-40B4-BE49-F238E27FC236}">
                <a16:creationId xmlns:a16="http://schemas.microsoft.com/office/drawing/2014/main" id="{811898B2-C3F0-4125-83BC-06B7BA05C3E8}"/>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55" name="Rectangle 8">
            <a:extLst>
              <a:ext uri="{FF2B5EF4-FFF2-40B4-BE49-F238E27FC236}">
                <a16:creationId xmlns:a16="http://schemas.microsoft.com/office/drawing/2014/main" id="{96F15763-5E6B-4D2A-A959-7728FAE6C4A3}"/>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7656" name="Line 10">
            <a:extLst>
              <a:ext uri="{FF2B5EF4-FFF2-40B4-BE49-F238E27FC236}">
                <a16:creationId xmlns:a16="http://schemas.microsoft.com/office/drawing/2014/main" id="{D704A08A-C357-4EFD-B0F0-787625818FE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27657" name="Skupina 16">
            <a:extLst>
              <a:ext uri="{FF2B5EF4-FFF2-40B4-BE49-F238E27FC236}">
                <a16:creationId xmlns:a16="http://schemas.microsoft.com/office/drawing/2014/main" id="{42D6B407-5EB4-430E-BAC9-EBDF3EF7B1A1}"/>
              </a:ext>
            </a:extLst>
          </p:cNvPr>
          <p:cNvGrpSpPr>
            <a:grpSpLocks/>
          </p:cNvGrpSpPr>
          <p:nvPr/>
        </p:nvGrpSpPr>
        <p:grpSpPr bwMode="auto">
          <a:xfrm>
            <a:off x="3203575" y="6477000"/>
            <a:ext cx="5580063" cy="238125"/>
            <a:chOff x="3203848" y="6477000"/>
            <a:chExt cx="5580063" cy="238125"/>
          </a:xfrm>
        </p:grpSpPr>
        <p:sp>
          <p:nvSpPr>
            <p:cNvPr id="27681" name="Line 7">
              <a:extLst>
                <a:ext uri="{FF2B5EF4-FFF2-40B4-BE49-F238E27FC236}">
                  <a16:creationId xmlns:a16="http://schemas.microsoft.com/office/drawing/2014/main" id="{898EF213-CA47-4BE1-9447-38D56BE3DC9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82" name="Rectangle 9">
              <a:extLst>
                <a:ext uri="{FF2B5EF4-FFF2-40B4-BE49-F238E27FC236}">
                  <a16:creationId xmlns:a16="http://schemas.microsoft.com/office/drawing/2014/main" id="{DD525F6B-2CDF-4F8C-9732-0C41BB3AFFFF}"/>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FBAF765D-BC70-4CF0-869A-196275EF3BA0}" type="slidenum">
                <a:rPr lang="cs-CZ" altLang="en-US" sz="900" b="1">
                  <a:solidFill>
                    <a:srgbClr val="0B3D92"/>
                  </a:solidFill>
                  <a:cs typeface="Arial" panose="020B0604020202020204" pitchFamily="34" charset="0"/>
                </a:rPr>
                <a:pPr eaLnBrk="1" hangingPunct="1">
                  <a:spcBef>
                    <a:spcPct val="0"/>
                  </a:spcBef>
                  <a:buClrTx/>
                  <a:buFontTx/>
                  <a:buNone/>
                </a:pPr>
                <a:t>13</a:t>
              </a:fld>
              <a:endParaRPr lang="cs-CZ" altLang="en-US" sz="900" b="1">
                <a:solidFill>
                  <a:srgbClr val="0B3D92"/>
                </a:solidFill>
                <a:cs typeface="Arial" panose="020B0604020202020204" pitchFamily="34" charset="0"/>
              </a:endParaRPr>
            </a:p>
          </p:txBody>
        </p:sp>
        <p:sp>
          <p:nvSpPr>
            <p:cNvPr id="27683" name="Line 10">
              <a:extLst>
                <a:ext uri="{FF2B5EF4-FFF2-40B4-BE49-F238E27FC236}">
                  <a16:creationId xmlns:a16="http://schemas.microsoft.com/office/drawing/2014/main" id="{43E394AB-B715-468A-B050-9592B97FCA02}"/>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27658" name="Skupina 7">
            <a:extLst>
              <a:ext uri="{FF2B5EF4-FFF2-40B4-BE49-F238E27FC236}">
                <a16:creationId xmlns:a16="http://schemas.microsoft.com/office/drawing/2014/main" id="{1ED3DA26-F7CB-43F5-9774-689BBF5F1041}"/>
              </a:ext>
            </a:extLst>
          </p:cNvPr>
          <p:cNvGrpSpPr>
            <a:grpSpLocks/>
          </p:cNvGrpSpPr>
          <p:nvPr/>
        </p:nvGrpSpPr>
        <p:grpSpPr bwMode="auto">
          <a:xfrm>
            <a:off x="909638" y="2205038"/>
            <a:ext cx="7694612" cy="1389062"/>
            <a:chOff x="909638" y="2339033"/>
            <a:chExt cx="7694612" cy="1389027"/>
          </a:xfrm>
        </p:grpSpPr>
        <p:grpSp>
          <p:nvGrpSpPr>
            <p:cNvPr id="27672" name="Skupina 5">
              <a:extLst>
                <a:ext uri="{FF2B5EF4-FFF2-40B4-BE49-F238E27FC236}">
                  <a16:creationId xmlns:a16="http://schemas.microsoft.com/office/drawing/2014/main" id="{79D31A86-9035-4787-9BC3-EE0D0553C2C8}"/>
                </a:ext>
              </a:extLst>
            </p:cNvPr>
            <p:cNvGrpSpPr>
              <a:grpSpLocks/>
            </p:cNvGrpSpPr>
            <p:nvPr/>
          </p:nvGrpSpPr>
          <p:grpSpPr bwMode="auto">
            <a:xfrm>
              <a:off x="909638" y="2339033"/>
              <a:ext cx="7694612" cy="338554"/>
              <a:chOff x="910431" y="2445306"/>
              <a:chExt cx="7693819" cy="338045"/>
            </a:xfrm>
          </p:grpSpPr>
          <p:pic>
            <p:nvPicPr>
              <p:cNvPr id="27679" name="Picture 64">
                <a:extLst>
                  <a:ext uri="{FF2B5EF4-FFF2-40B4-BE49-F238E27FC236}">
                    <a16:creationId xmlns:a16="http://schemas.microsoft.com/office/drawing/2014/main" id="{B2F9474E-2019-45C6-B7BC-1257EFABC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31" y="2560961"/>
                <a:ext cx="17272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0" name="TextovéPole 1">
                <a:extLst>
                  <a:ext uri="{FF2B5EF4-FFF2-40B4-BE49-F238E27FC236}">
                    <a16:creationId xmlns:a16="http://schemas.microsoft.com/office/drawing/2014/main" id="{A9A1D3DE-186C-4364-8839-2E2F0C27770D}"/>
                  </a:ext>
                </a:extLst>
              </p:cNvPr>
              <p:cNvSpPr txBox="1">
                <a:spLocks noChangeArrowheads="1"/>
              </p:cNvSpPr>
              <p:nvPr/>
            </p:nvSpPr>
            <p:spPr bwMode="auto">
              <a:xfrm>
                <a:off x="1187450" y="2445306"/>
                <a:ext cx="7416800"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en-US" sz="1600" b="1">
                    <a:solidFill>
                      <a:srgbClr val="222222"/>
                    </a:solidFill>
                    <a:latin typeface="Calibri" panose="020F0502020204030204" pitchFamily="34" charset="0"/>
                    <a:cs typeface="Calibri" panose="020F0502020204030204" pitchFamily="34" charset="0"/>
                  </a:rPr>
                  <a:t>Connection is established</a:t>
                </a:r>
              </a:p>
            </p:txBody>
          </p:sp>
        </p:grpSp>
        <p:grpSp>
          <p:nvGrpSpPr>
            <p:cNvPr id="27673" name="Skupina 6">
              <a:extLst>
                <a:ext uri="{FF2B5EF4-FFF2-40B4-BE49-F238E27FC236}">
                  <a16:creationId xmlns:a16="http://schemas.microsoft.com/office/drawing/2014/main" id="{CF06D02A-0CFB-40A3-AD7F-09D104C5C08F}"/>
                </a:ext>
              </a:extLst>
            </p:cNvPr>
            <p:cNvGrpSpPr>
              <a:grpSpLocks/>
            </p:cNvGrpSpPr>
            <p:nvPr/>
          </p:nvGrpSpPr>
          <p:grpSpPr bwMode="auto">
            <a:xfrm>
              <a:off x="909638" y="2627839"/>
              <a:ext cx="7692784" cy="553998"/>
              <a:chOff x="910431" y="3212111"/>
              <a:chExt cx="7691991" cy="554187"/>
            </a:xfrm>
          </p:grpSpPr>
          <p:pic>
            <p:nvPicPr>
              <p:cNvPr id="27677" name="Picture 63">
                <a:extLst>
                  <a:ext uri="{FF2B5EF4-FFF2-40B4-BE49-F238E27FC236}">
                    <a16:creationId xmlns:a16="http://schemas.microsoft.com/office/drawing/2014/main" id="{1EF9B6B3-0B67-402A-8B50-C9F5990B1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431" y="3321277"/>
                <a:ext cx="17272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8" name="TextovéPole 26">
                <a:extLst>
                  <a:ext uri="{FF2B5EF4-FFF2-40B4-BE49-F238E27FC236}">
                    <a16:creationId xmlns:a16="http://schemas.microsoft.com/office/drawing/2014/main" id="{6091B4D2-A4EE-4B2E-A1D1-7262539A0573}"/>
                  </a:ext>
                </a:extLst>
              </p:cNvPr>
              <p:cNvSpPr txBox="1">
                <a:spLocks noChangeArrowheads="1"/>
              </p:cNvSpPr>
              <p:nvPr/>
            </p:nvSpPr>
            <p:spPr bwMode="auto">
              <a:xfrm>
                <a:off x="1185622" y="3212111"/>
                <a:ext cx="7416800" cy="5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en-US" sz="1600" b="1">
                    <a:solidFill>
                      <a:srgbClr val="222222"/>
                    </a:solidFill>
                    <a:latin typeface="Calibri" panose="020F0502020204030204" pitchFamily="34" charset="0"/>
                    <a:cs typeface="Calibri" panose="020F0502020204030204" pitchFamily="34" charset="0"/>
                  </a:rPr>
                  <a:t>Connection is temporarily lost	</a:t>
                </a:r>
              </a:p>
              <a:p>
                <a:r>
                  <a:rPr lang="cs-CZ" altLang="en-US" sz="1400">
                    <a:solidFill>
                      <a:srgbClr val="222222"/>
                    </a:solidFill>
                    <a:latin typeface="Calibri" panose="020F0502020204030204" pitchFamily="34" charset="0"/>
                    <a:cs typeface="Calibri" panose="020F0502020204030204" pitchFamily="34" charset="0"/>
                  </a:rPr>
                  <a:t>System is attempting to reconnect </a:t>
                </a:r>
              </a:p>
            </p:txBody>
          </p:sp>
        </p:grpSp>
        <p:grpSp>
          <p:nvGrpSpPr>
            <p:cNvPr id="27674" name="Skupina 7">
              <a:extLst>
                <a:ext uri="{FF2B5EF4-FFF2-40B4-BE49-F238E27FC236}">
                  <a16:creationId xmlns:a16="http://schemas.microsoft.com/office/drawing/2014/main" id="{399D96F6-4CF3-4A7E-8125-CC3CD742CB12}"/>
                </a:ext>
              </a:extLst>
            </p:cNvPr>
            <p:cNvGrpSpPr>
              <a:grpSpLocks/>
            </p:cNvGrpSpPr>
            <p:nvPr/>
          </p:nvGrpSpPr>
          <p:grpSpPr bwMode="auto">
            <a:xfrm>
              <a:off x="909638" y="3174062"/>
              <a:ext cx="7694612" cy="553998"/>
              <a:chOff x="910431" y="3978766"/>
              <a:chExt cx="7693819" cy="553642"/>
            </a:xfrm>
          </p:grpSpPr>
          <p:pic>
            <p:nvPicPr>
              <p:cNvPr id="27675" name="Picture 1122">
                <a:extLst>
                  <a:ext uri="{FF2B5EF4-FFF2-40B4-BE49-F238E27FC236}">
                    <a16:creationId xmlns:a16="http://schemas.microsoft.com/office/drawing/2014/main" id="{50BF224E-D07E-4E11-934D-EDAEF3CD9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431" y="4077072"/>
                <a:ext cx="17272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6" name="TextovéPole 27">
                <a:extLst>
                  <a:ext uri="{FF2B5EF4-FFF2-40B4-BE49-F238E27FC236}">
                    <a16:creationId xmlns:a16="http://schemas.microsoft.com/office/drawing/2014/main" id="{66B126FF-C094-4B2F-9858-4CAAAE276265}"/>
                  </a:ext>
                </a:extLst>
              </p:cNvPr>
              <p:cNvSpPr txBox="1">
                <a:spLocks noChangeArrowheads="1"/>
              </p:cNvSpPr>
              <p:nvPr/>
            </p:nvSpPr>
            <p:spPr bwMode="auto">
              <a:xfrm>
                <a:off x="1187450" y="3978766"/>
                <a:ext cx="7416800" cy="55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solidFill>
                      <a:srgbClr val="222222"/>
                    </a:solidFill>
                    <a:latin typeface="Calibri" panose="020F0502020204030204" pitchFamily="34" charset="0"/>
                    <a:cs typeface="Calibri" panose="020F0502020204030204" pitchFamily="34" charset="0"/>
                  </a:rPr>
                  <a:t>Connection failed and cannot be established</a:t>
                </a:r>
              </a:p>
              <a:p>
                <a:r>
                  <a:rPr lang="en-US" altLang="en-US" sz="1400">
                    <a:solidFill>
                      <a:srgbClr val="222222"/>
                    </a:solidFill>
                    <a:latin typeface="Calibri" panose="020F0502020204030204" pitchFamily="34" charset="0"/>
                    <a:cs typeface="Calibri" panose="020F0502020204030204" pitchFamily="34" charset="0"/>
                  </a:rPr>
                  <a:t>All active windows are automatically closed and restart of OTE-COM is needed</a:t>
                </a:r>
              </a:p>
            </p:txBody>
          </p:sp>
        </p:grpSp>
      </p:grpSp>
      <p:sp>
        <p:nvSpPr>
          <p:cNvPr id="27659" name="Obdélník 2">
            <a:extLst>
              <a:ext uri="{FF2B5EF4-FFF2-40B4-BE49-F238E27FC236}">
                <a16:creationId xmlns:a16="http://schemas.microsoft.com/office/drawing/2014/main" id="{7A9E8BC8-3EAE-4D1F-A17E-682BDB0635EA}"/>
              </a:ext>
            </a:extLst>
          </p:cNvPr>
          <p:cNvSpPr>
            <a:spLocks noChangeArrowheads="1"/>
          </p:cNvSpPr>
          <p:nvPr/>
        </p:nvSpPr>
        <p:spPr bwMode="auto">
          <a:xfrm>
            <a:off x="431800" y="3716338"/>
            <a:ext cx="8231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r>
              <a:rPr lang="cs-CZ" altLang="en-US">
                <a:solidFill>
                  <a:srgbClr val="222222"/>
                </a:solidFill>
              </a:rPr>
              <a:t>M</a:t>
            </a:r>
            <a:r>
              <a:rPr lang="en-US" altLang="en-US">
                <a:solidFill>
                  <a:srgbClr val="222222"/>
                </a:solidFill>
                <a:latin typeface="inherit" charset="0"/>
              </a:rPr>
              <a:t>arket participants will be informed about </a:t>
            </a:r>
            <a:r>
              <a:rPr lang="cs-CZ" altLang="en-US" b="1">
                <a:solidFill>
                  <a:schemeClr val="tx1"/>
                </a:solidFill>
                <a:latin typeface="inherit" charset="0"/>
              </a:rPr>
              <a:t>connection of OTE-COM to XBID </a:t>
            </a:r>
            <a:r>
              <a:rPr lang="cs-CZ" altLang="en-US">
                <a:solidFill>
                  <a:srgbClr val="222222"/>
                </a:solidFill>
                <a:latin typeface="inherit" charset="0"/>
              </a:rPr>
              <a:t>system by following symbols </a:t>
            </a:r>
            <a:r>
              <a:rPr lang="en-US" altLang="en-US">
                <a:solidFill>
                  <a:srgbClr val="222222"/>
                </a:solidFill>
                <a:latin typeface="inherit" charset="0"/>
              </a:rPr>
              <a:t>in the </a:t>
            </a:r>
            <a:r>
              <a:rPr lang="cs-CZ" altLang="en-US">
                <a:solidFill>
                  <a:srgbClr val="222222"/>
                </a:solidFill>
                <a:latin typeface="Calibri" panose="020F0502020204030204" pitchFamily="34" charset="0"/>
                <a:cs typeface="Calibri" panose="020F0502020204030204" pitchFamily="34" charset="0"/>
              </a:rPr>
              <a:t>in the running head of the OTE-COM</a:t>
            </a:r>
            <a:endParaRPr lang="cs-CZ" altLang="en-US">
              <a:solidFill>
                <a:srgbClr val="222222"/>
              </a:solidFill>
              <a:latin typeface="inherit" charset="0"/>
            </a:endParaRPr>
          </a:p>
        </p:txBody>
      </p:sp>
      <p:sp>
        <p:nvSpPr>
          <p:cNvPr id="27660" name="Rectangle 27">
            <a:extLst>
              <a:ext uri="{FF2B5EF4-FFF2-40B4-BE49-F238E27FC236}">
                <a16:creationId xmlns:a16="http://schemas.microsoft.com/office/drawing/2014/main" id="{DB42AD70-E942-41E0-B101-7C2543AAA6C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ltLang="cs-CZ"/>
          </a:p>
        </p:txBody>
      </p:sp>
      <p:sp>
        <p:nvSpPr>
          <p:cNvPr id="27661" name="Rectangle 29">
            <a:extLst>
              <a:ext uri="{FF2B5EF4-FFF2-40B4-BE49-F238E27FC236}">
                <a16:creationId xmlns:a16="http://schemas.microsoft.com/office/drawing/2014/main" id="{7A84522C-62B3-4131-8F60-17E9CFA582EB}"/>
              </a:ext>
            </a:extLst>
          </p:cNvPr>
          <p:cNvSpPr>
            <a:spLocks noChangeArrowheads="1"/>
          </p:cNvSpPr>
          <p:nvPr/>
        </p:nvSpPr>
        <p:spPr bwMode="auto">
          <a:xfrm>
            <a:off x="152400" y="152400"/>
            <a:ext cx="14758988"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ltLang="cs-CZ"/>
          </a:p>
        </p:txBody>
      </p:sp>
      <p:grpSp>
        <p:nvGrpSpPr>
          <p:cNvPr id="27662" name="Skupina 9">
            <a:extLst>
              <a:ext uri="{FF2B5EF4-FFF2-40B4-BE49-F238E27FC236}">
                <a16:creationId xmlns:a16="http://schemas.microsoft.com/office/drawing/2014/main" id="{9A6EDA52-99A1-4D78-8988-4B8899F6C7E0}"/>
              </a:ext>
            </a:extLst>
          </p:cNvPr>
          <p:cNvGrpSpPr>
            <a:grpSpLocks/>
          </p:cNvGrpSpPr>
          <p:nvPr/>
        </p:nvGrpSpPr>
        <p:grpSpPr bwMode="auto">
          <a:xfrm>
            <a:off x="849313" y="4337050"/>
            <a:ext cx="7931150" cy="2187575"/>
            <a:chOff x="849684" y="4386590"/>
            <a:chExt cx="7930777" cy="2188696"/>
          </a:xfrm>
        </p:grpSpPr>
        <p:grpSp>
          <p:nvGrpSpPr>
            <p:cNvPr id="27663" name="Skupina 5">
              <a:extLst>
                <a:ext uri="{FF2B5EF4-FFF2-40B4-BE49-F238E27FC236}">
                  <a16:creationId xmlns:a16="http://schemas.microsoft.com/office/drawing/2014/main" id="{1FF60376-5BAE-4547-BBFF-B0B36E179CBE}"/>
                </a:ext>
              </a:extLst>
            </p:cNvPr>
            <p:cNvGrpSpPr>
              <a:grpSpLocks/>
            </p:cNvGrpSpPr>
            <p:nvPr/>
          </p:nvGrpSpPr>
          <p:grpSpPr bwMode="auto">
            <a:xfrm>
              <a:off x="913184" y="4386590"/>
              <a:ext cx="7689237" cy="338554"/>
              <a:chOff x="881434" y="5017631"/>
              <a:chExt cx="7689237" cy="338554"/>
            </a:xfrm>
          </p:grpSpPr>
          <p:pic>
            <p:nvPicPr>
              <p:cNvPr id="27670" name="Obrázek 27">
                <a:extLst>
                  <a:ext uri="{FF2B5EF4-FFF2-40B4-BE49-F238E27FC236}">
                    <a16:creationId xmlns:a16="http://schemas.microsoft.com/office/drawing/2014/main" id="{845C3C22-4380-4E16-B732-56452DD4E5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434" y="507260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ovéPole 1">
                <a:extLst>
                  <a:ext uri="{FF2B5EF4-FFF2-40B4-BE49-F238E27FC236}">
                    <a16:creationId xmlns:a16="http://schemas.microsoft.com/office/drawing/2014/main" id="{FE93543C-A04B-4F07-BEA2-71E5158D9BF7}"/>
                  </a:ext>
                </a:extLst>
              </p:cNvPr>
              <p:cNvSpPr txBox="1">
                <a:spLocks noChangeArrowheads="1"/>
              </p:cNvSpPr>
              <p:nvPr/>
            </p:nvSpPr>
            <p:spPr bwMode="auto">
              <a:xfrm>
                <a:off x="1153107" y="5017631"/>
                <a:ext cx="74175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en-US" sz="1600" b="1">
                    <a:solidFill>
                      <a:srgbClr val="222222"/>
                    </a:solidFill>
                    <a:latin typeface="Calibri" panose="020F0502020204030204" pitchFamily="34" charset="0"/>
                    <a:cs typeface="Calibri" panose="020F0502020204030204" pitchFamily="34" charset="0"/>
                  </a:rPr>
                  <a:t>Connected to XBID</a:t>
                </a:r>
              </a:p>
            </p:txBody>
          </p:sp>
        </p:grpSp>
        <p:grpSp>
          <p:nvGrpSpPr>
            <p:cNvPr id="27664" name="Skupina 6">
              <a:extLst>
                <a:ext uri="{FF2B5EF4-FFF2-40B4-BE49-F238E27FC236}">
                  <a16:creationId xmlns:a16="http://schemas.microsoft.com/office/drawing/2014/main" id="{0CDE5B93-EE8E-4369-80ED-251DBAFCE658}"/>
                </a:ext>
              </a:extLst>
            </p:cNvPr>
            <p:cNvGrpSpPr>
              <a:grpSpLocks/>
            </p:cNvGrpSpPr>
            <p:nvPr/>
          </p:nvGrpSpPr>
          <p:grpSpPr bwMode="auto">
            <a:xfrm>
              <a:off x="849684" y="4653136"/>
              <a:ext cx="7930777" cy="1415772"/>
              <a:chOff x="849684" y="5321800"/>
              <a:chExt cx="7930777" cy="1415772"/>
            </a:xfrm>
          </p:grpSpPr>
          <p:graphicFrame>
            <p:nvGraphicFramePr>
              <p:cNvPr id="27668" name="Objekt 4">
                <a:extLst>
                  <a:ext uri="{FF2B5EF4-FFF2-40B4-BE49-F238E27FC236}">
                    <a16:creationId xmlns:a16="http://schemas.microsoft.com/office/drawing/2014/main" id="{A890476C-CF4A-4B4E-BE29-5DF397642F52}"/>
                  </a:ext>
                </a:extLst>
              </p:cNvPr>
              <p:cNvGraphicFramePr>
                <a:graphicFrameLocks noChangeAspect="1"/>
              </p:cNvGraphicFramePr>
              <p:nvPr/>
            </p:nvGraphicFramePr>
            <p:xfrm>
              <a:off x="849684" y="5373216"/>
              <a:ext cx="292100" cy="276225"/>
            </p:xfrm>
            <a:graphic>
              <a:graphicData uri="http://schemas.openxmlformats.org/presentationml/2006/ole">
                <mc:AlternateContent xmlns:mc="http://schemas.openxmlformats.org/markup-compatibility/2006">
                  <mc:Choice xmlns:v="urn:schemas-microsoft-com:vml" Requires="v">
                    <p:oleObj spid="_x0000_s27705" name="Bitmap Image" r:id="rId9" imgW="0" imgH="0" progId="Paint.Picture">
                      <p:embed/>
                    </p:oleObj>
                  </mc:Choice>
                  <mc:Fallback>
                    <p:oleObj name="Bitmap Image" r:id="rId9" imgW="0" imgH="0" progId="Paint.Picture">
                      <p:embed/>
                      <p:pic>
                        <p:nvPicPr>
                          <p:cNvPr id="0" name="Objek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684" y="537321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ovéPole 1">
                <a:extLst>
                  <a:ext uri="{FF2B5EF4-FFF2-40B4-BE49-F238E27FC236}">
                    <a16:creationId xmlns:a16="http://schemas.microsoft.com/office/drawing/2014/main" id="{E514B7C7-5C98-4559-AE77-E16BA5282FC6}"/>
                  </a:ext>
                </a:extLst>
              </p:cNvPr>
              <p:cNvSpPr txBox="1">
                <a:spLocks noChangeArrowheads="1"/>
              </p:cNvSpPr>
              <p:nvPr/>
            </p:nvSpPr>
            <p:spPr bwMode="auto">
              <a:xfrm>
                <a:off x="1184630" y="5322091"/>
                <a:ext cx="7595831" cy="14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sz="1600" b="1" dirty="0">
                    <a:solidFill>
                      <a:srgbClr val="222222"/>
                    </a:solidFill>
                    <a:latin typeface="Calibri" panose="020F0502020204030204" pitchFamily="34" charset="0"/>
                    <a:cs typeface="Calibri" panose="020F0502020204030204" pitchFamily="34" charset="0"/>
                  </a:rPr>
                  <a:t>Connection with XBID lost</a:t>
                </a:r>
              </a:p>
              <a:p>
                <a:pPr>
                  <a:defRPr/>
                </a:pPr>
                <a:r>
                  <a:rPr lang="en-US" altLang="en-US" sz="1400" dirty="0">
                    <a:solidFill>
                      <a:srgbClr val="222222"/>
                    </a:solidFill>
                    <a:latin typeface="Calibri" panose="020F0502020204030204" pitchFamily="34" charset="0"/>
                    <a:cs typeface="Calibri" panose="020F0502020204030204" pitchFamily="34" charset="0"/>
                  </a:rPr>
                  <a:t>Indicated also by a yellow „light“ in Market overview tab</a:t>
                </a:r>
              </a:p>
              <a:p>
                <a:pPr>
                  <a:defRPr/>
                </a:pPr>
                <a:r>
                  <a:rPr lang="en-US" altLang="en-US" sz="1400" dirty="0">
                    <a:solidFill>
                      <a:srgbClr val="222222"/>
                    </a:solidFill>
                    <a:latin typeface="Calibri" panose="020F0502020204030204" pitchFamily="34" charset="0"/>
                    <a:cs typeface="Calibri" panose="020F0502020204030204" pitchFamily="34" charset="0"/>
                  </a:rPr>
                  <a:t>Applies for two situations:</a:t>
                </a:r>
              </a:p>
              <a:p>
                <a:pPr>
                  <a:defRPr/>
                </a:pPr>
                <a:r>
                  <a:rPr lang="en-US" altLang="en-US" sz="1400" dirty="0">
                    <a:solidFill>
                      <a:srgbClr val="222222"/>
                    </a:solidFill>
                    <a:latin typeface="Calibri" panose="020F0502020204030204" pitchFamily="34" charset="0"/>
                    <a:cs typeface="Calibri" panose="020F0502020204030204" pitchFamily="34" charset="0"/>
                  </a:rPr>
                  <a:t>	- </a:t>
                </a:r>
                <a:r>
                  <a:rPr lang="en-US" altLang="en-US" sz="1400" dirty="0">
                    <a:solidFill>
                      <a:schemeClr val="accent6"/>
                    </a:solidFill>
                    <a:latin typeface="Calibri" panose="020F0502020204030204" pitchFamily="34" charset="0"/>
                    <a:cs typeface="Calibri" panose="020F0502020204030204" pitchFamily="34" charset="0"/>
                  </a:rPr>
                  <a:t>connection to XBID lost </a:t>
                </a:r>
                <a:r>
                  <a:rPr lang="en-US" altLang="en-US" sz="1400" dirty="0">
                    <a:solidFill>
                      <a:srgbClr val="222222"/>
                    </a:solidFill>
                    <a:latin typeface="Calibri" panose="020F0502020204030204" pitchFamily="34" charset="0"/>
                    <a:cs typeface="Calibri" panose="020F0502020204030204" pitchFamily="34" charset="0"/>
                  </a:rPr>
                  <a:t>– submission and modification of bids are „waiting in line“ to be 						performed once the connection is re-established</a:t>
                </a:r>
              </a:p>
              <a:p>
                <a:pPr>
                  <a:defRPr/>
                </a:pPr>
                <a:r>
                  <a:rPr lang="en-US" altLang="en-US" sz="1400" dirty="0">
                    <a:solidFill>
                      <a:srgbClr val="222222"/>
                    </a:solidFill>
                    <a:latin typeface="Calibri" panose="020F0502020204030204" pitchFamily="34" charset="0"/>
                    <a:cs typeface="Calibri" panose="020F0502020204030204" pitchFamily="34" charset="0"/>
                  </a:rPr>
                  <a:t>	- </a:t>
                </a:r>
                <a:r>
                  <a:rPr lang="en-US" altLang="en-US" sz="1400" dirty="0">
                    <a:solidFill>
                      <a:schemeClr val="accent6"/>
                    </a:solidFill>
                    <a:latin typeface="Calibri" panose="020F0502020204030204" pitchFamily="34" charset="0"/>
                    <a:cs typeface="Calibri" panose="020F0502020204030204" pitchFamily="34" charset="0"/>
                  </a:rPr>
                  <a:t>connection to XBID stopped by OTE action</a:t>
                </a:r>
                <a:r>
                  <a:rPr lang="en-US" altLang="en-US" sz="1400" dirty="0">
                    <a:solidFill>
                      <a:srgbClr val="222222"/>
                    </a:solidFill>
                    <a:latin typeface="Calibri" panose="020F0502020204030204" pitchFamily="34" charset="0"/>
                    <a:cs typeface="Calibri" panose="020F0502020204030204" pitchFamily="34" charset="0"/>
                  </a:rPr>
                  <a:t> - submission and modification of bids is not possible</a:t>
                </a:r>
              </a:p>
            </p:txBody>
          </p:sp>
        </p:grpSp>
        <p:grpSp>
          <p:nvGrpSpPr>
            <p:cNvPr id="27665" name="Skupina 8">
              <a:extLst>
                <a:ext uri="{FF2B5EF4-FFF2-40B4-BE49-F238E27FC236}">
                  <a16:creationId xmlns:a16="http://schemas.microsoft.com/office/drawing/2014/main" id="{5F645A22-9BF2-48D9-9569-AC8CA9FBAE71}"/>
                </a:ext>
              </a:extLst>
            </p:cNvPr>
            <p:cNvGrpSpPr>
              <a:grpSpLocks/>
            </p:cNvGrpSpPr>
            <p:nvPr/>
          </p:nvGrpSpPr>
          <p:grpSpPr bwMode="auto">
            <a:xfrm>
              <a:off x="881751" y="6021288"/>
              <a:ext cx="7720670" cy="553998"/>
              <a:chOff x="881751" y="6021288"/>
              <a:chExt cx="7720670" cy="553998"/>
            </a:xfrm>
          </p:grpSpPr>
          <p:pic>
            <p:nvPicPr>
              <p:cNvPr id="27666" name="Obrázek 37">
                <a:extLst>
                  <a:ext uri="{FF2B5EF4-FFF2-40B4-BE49-F238E27FC236}">
                    <a16:creationId xmlns:a16="http://schemas.microsoft.com/office/drawing/2014/main" id="{E637BCA1-8A75-44C9-A821-99B4B3DC7E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751" y="6098304"/>
                <a:ext cx="227965" cy="2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ovéPole 1">
                <a:extLst>
                  <a:ext uri="{FF2B5EF4-FFF2-40B4-BE49-F238E27FC236}">
                    <a16:creationId xmlns:a16="http://schemas.microsoft.com/office/drawing/2014/main" id="{2C9F7516-D758-46B5-A31D-2D8377F086E3}"/>
                  </a:ext>
                </a:extLst>
              </p:cNvPr>
              <p:cNvSpPr txBox="1">
                <a:spLocks noChangeArrowheads="1"/>
              </p:cNvSpPr>
              <p:nvPr/>
            </p:nvSpPr>
            <p:spPr bwMode="auto">
              <a:xfrm>
                <a:off x="1184857" y="6021288"/>
                <a:ext cx="74175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solidFill>
                      <a:srgbClr val="222222"/>
                    </a:solidFill>
                    <a:latin typeface="Calibri" panose="020F0502020204030204" pitchFamily="34" charset="0"/>
                    <a:cs typeface="Calibri" panose="020F0502020204030204" pitchFamily="34" charset="0"/>
                  </a:rPr>
                  <a:t>Backup IM activated </a:t>
                </a:r>
              </a:p>
              <a:p>
                <a:r>
                  <a:rPr lang="en-US" altLang="en-US" sz="1400">
                    <a:solidFill>
                      <a:srgbClr val="222222"/>
                    </a:solidFill>
                    <a:latin typeface="Calibri" panose="020F0502020204030204" pitchFamily="34" charset="0"/>
                    <a:cs typeface="Calibri" panose="020F0502020204030204" pitchFamily="34" charset="0"/>
                  </a:rPr>
                  <a:t>No cross</a:t>
                </a:r>
                <a:r>
                  <a:rPr lang="cs-CZ" altLang="en-US" sz="1400">
                    <a:solidFill>
                      <a:srgbClr val="222222"/>
                    </a:solidFill>
                    <a:latin typeface="Calibri" panose="020F0502020204030204" pitchFamily="34" charset="0"/>
                    <a:cs typeface="Calibri" panose="020F0502020204030204" pitchFamily="34" charset="0"/>
                  </a:rPr>
                  <a:t>-</a:t>
                </a:r>
                <a:r>
                  <a:rPr lang="en-US" altLang="en-US" sz="1400">
                    <a:solidFill>
                      <a:srgbClr val="222222"/>
                    </a:solidFill>
                    <a:latin typeface="Calibri" panose="020F0502020204030204" pitchFamily="34" charset="0"/>
                    <a:cs typeface="Calibri" panose="020F0502020204030204" pitchFamily="34" charset="0"/>
                  </a:rPr>
                  <a:t>border, only local trading </a:t>
                </a:r>
              </a:p>
            </p:txBody>
          </p:sp>
        </p:gr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38">
            <a:extLst>
              <a:ext uri="{FF2B5EF4-FFF2-40B4-BE49-F238E27FC236}">
                <a16:creationId xmlns:a16="http://schemas.microsoft.com/office/drawing/2014/main" id="{2F81894C-3D6A-4C52-8B2C-8F8695F45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500313"/>
            <a:ext cx="83772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Obdélník 2">
            <a:extLst>
              <a:ext uri="{FF2B5EF4-FFF2-40B4-BE49-F238E27FC236}">
                <a16:creationId xmlns:a16="http://schemas.microsoft.com/office/drawing/2014/main" id="{55EDAFBB-4622-488F-9D45-DF25CB79CEAD}"/>
              </a:ext>
            </a:extLst>
          </p:cNvPr>
          <p:cNvSpPr>
            <a:spLocks noChangeArrowheads="1"/>
          </p:cNvSpPr>
          <p:nvPr/>
        </p:nvSpPr>
        <p:spPr bwMode="auto">
          <a:xfrm>
            <a:off x="455613" y="1365250"/>
            <a:ext cx="8231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Screen of SIDC IM in OTE-COM which depicts availability of implicit trading on SIDC IM connected to XBID market</a:t>
            </a:r>
          </a:p>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It is possible to trade XBID Products </a:t>
            </a:r>
            <a:r>
              <a:rPr lang="en-US" altLang="en-US" sz="1600">
                <a:latin typeface="Calibri" panose="020F0502020204030204" pitchFamily="34" charset="0"/>
              </a:rPr>
              <a:t>market connected to XBID is not available and</a:t>
            </a:r>
            <a:endParaRPr lang="cs-CZ" altLang="en-US" sz="1600">
              <a:latin typeface="Calibri" panose="020F0502020204030204" pitchFamily="34" charset="0"/>
            </a:endParaRPr>
          </a:p>
        </p:txBody>
      </p:sp>
      <p:grpSp>
        <p:nvGrpSpPr>
          <p:cNvPr id="29700" name="Group 1">
            <a:extLst>
              <a:ext uri="{FF2B5EF4-FFF2-40B4-BE49-F238E27FC236}">
                <a16:creationId xmlns:a16="http://schemas.microsoft.com/office/drawing/2014/main" id="{7E2B2BB4-0852-4DAE-8B53-CC7B35EA5358}"/>
              </a:ext>
            </a:extLst>
          </p:cNvPr>
          <p:cNvGrpSpPr>
            <a:grpSpLocks/>
          </p:cNvGrpSpPr>
          <p:nvPr/>
        </p:nvGrpSpPr>
        <p:grpSpPr bwMode="auto">
          <a:xfrm>
            <a:off x="360363" y="476250"/>
            <a:ext cx="8339137" cy="384175"/>
            <a:chOff x="227" y="300"/>
            <a:chExt cx="5253" cy="242"/>
          </a:xfrm>
        </p:grpSpPr>
        <p:sp>
          <p:nvSpPr>
            <p:cNvPr id="29728" name="Line 2">
              <a:extLst>
                <a:ext uri="{FF2B5EF4-FFF2-40B4-BE49-F238E27FC236}">
                  <a16:creationId xmlns:a16="http://schemas.microsoft.com/office/drawing/2014/main" id="{B036184E-2C10-4D19-B8F2-B9A1E64847E0}"/>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9729" name="Line 3">
              <a:extLst>
                <a:ext uri="{FF2B5EF4-FFF2-40B4-BE49-F238E27FC236}">
                  <a16:creationId xmlns:a16="http://schemas.microsoft.com/office/drawing/2014/main" id="{675CFA85-BAE0-47B1-BD51-BAFBA020A8E1}"/>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29730" name="Picture 4">
              <a:extLst>
                <a:ext uri="{FF2B5EF4-FFF2-40B4-BE49-F238E27FC236}">
                  <a16:creationId xmlns:a16="http://schemas.microsoft.com/office/drawing/2014/main" id="{96B6D698-04CA-427E-B5E1-4CF45167C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9701" name="Text Box 5">
            <a:extLst>
              <a:ext uri="{FF2B5EF4-FFF2-40B4-BE49-F238E27FC236}">
                <a16:creationId xmlns:a16="http://schemas.microsoft.com/office/drawing/2014/main" id="{B2D79C72-F799-4973-A37C-E1D1A09C8F0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29702" name="Text Box 6">
            <a:extLst>
              <a:ext uri="{FF2B5EF4-FFF2-40B4-BE49-F238E27FC236}">
                <a16:creationId xmlns:a16="http://schemas.microsoft.com/office/drawing/2014/main" id="{0B7B84ED-AAB0-47F4-83AF-D373B5197415}"/>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Features Indicating Connection to XBID</a:t>
            </a:r>
          </a:p>
        </p:txBody>
      </p:sp>
      <p:sp>
        <p:nvSpPr>
          <p:cNvPr id="29703" name="Line 7">
            <a:extLst>
              <a:ext uri="{FF2B5EF4-FFF2-40B4-BE49-F238E27FC236}">
                <a16:creationId xmlns:a16="http://schemas.microsoft.com/office/drawing/2014/main" id="{40B428A8-F350-4836-B2BC-9314D2F6A0AD}"/>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9704" name="Rectangle 8">
            <a:extLst>
              <a:ext uri="{FF2B5EF4-FFF2-40B4-BE49-F238E27FC236}">
                <a16:creationId xmlns:a16="http://schemas.microsoft.com/office/drawing/2014/main" id="{3E87AE60-5870-4EF8-B597-1F3E963BB8A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9705" name="Line 10">
            <a:extLst>
              <a:ext uri="{FF2B5EF4-FFF2-40B4-BE49-F238E27FC236}">
                <a16:creationId xmlns:a16="http://schemas.microsoft.com/office/drawing/2014/main" id="{B19D4194-30EE-41D6-AA34-8C8013468AC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29706" name="Skupina 16">
            <a:extLst>
              <a:ext uri="{FF2B5EF4-FFF2-40B4-BE49-F238E27FC236}">
                <a16:creationId xmlns:a16="http://schemas.microsoft.com/office/drawing/2014/main" id="{1BCF3CC3-9347-46E1-AD81-9D35971E3867}"/>
              </a:ext>
            </a:extLst>
          </p:cNvPr>
          <p:cNvGrpSpPr>
            <a:grpSpLocks/>
          </p:cNvGrpSpPr>
          <p:nvPr/>
        </p:nvGrpSpPr>
        <p:grpSpPr bwMode="auto">
          <a:xfrm>
            <a:off x="3203575" y="6477000"/>
            <a:ext cx="5580063" cy="238125"/>
            <a:chOff x="3203848" y="6477000"/>
            <a:chExt cx="5580063" cy="238125"/>
          </a:xfrm>
        </p:grpSpPr>
        <p:sp>
          <p:nvSpPr>
            <p:cNvPr id="29725" name="Line 7">
              <a:extLst>
                <a:ext uri="{FF2B5EF4-FFF2-40B4-BE49-F238E27FC236}">
                  <a16:creationId xmlns:a16="http://schemas.microsoft.com/office/drawing/2014/main" id="{90794B6C-1245-41F6-9DD8-BF75AD99D4E1}"/>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9726" name="Rectangle 9">
              <a:extLst>
                <a:ext uri="{FF2B5EF4-FFF2-40B4-BE49-F238E27FC236}">
                  <a16:creationId xmlns:a16="http://schemas.microsoft.com/office/drawing/2014/main" id="{27E1FF73-B475-45CB-916E-882DA30AF9E8}"/>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DEF53A6D-0351-4C6B-8495-170CD47CA8EB}" type="slidenum">
                <a:rPr lang="cs-CZ" altLang="en-US" sz="900" b="1">
                  <a:solidFill>
                    <a:srgbClr val="0B3D92"/>
                  </a:solidFill>
                  <a:cs typeface="Arial" panose="020B0604020202020204" pitchFamily="34" charset="0"/>
                </a:rPr>
                <a:pPr eaLnBrk="1" hangingPunct="1">
                  <a:spcBef>
                    <a:spcPct val="0"/>
                  </a:spcBef>
                  <a:buClrTx/>
                  <a:buFontTx/>
                  <a:buNone/>
                </a:pPr>
                <a:t>14</a:t>
              </a:fld>
              <a:endParaRPr lang="cs-CZ" altLang="en-US" sz="900" b="1">
                <a:solidFill>
                  <a:srgbClr val="0B3D92"/>
                </a:solidFill>
                <a:cs typeface="Arial" panose="020B0604020202020204" pitchFamily="34" charset="0"/>
              </a:endParaRPr>
            </a:p>
          </p:txBody>
        </p:sp>
        <p:sp>
          <p:nvSpPr>
            <p:cNvPr id="29727" name="Line 10">
              <a:extLst>
                <a:ext uri="{FF2B5EF4-FFF2-40B4-BE49-F238E27FC236}">
                  <a16:creationId xmlns:a16="http://schemas.microsoft.com/office/drawing/2014/main" id="{79E68EF6-D9D7-42D5-A49A-5923ED2D904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29707" name="Obdélník 2">
            <a:extLst>
              <a:ext uri="{FF2B5EF4-FFF2-40B4-BE49-F238E27FC236}">
                <a16:creationId xmlns:a16="http://schemas.microsoft.com/office/drawing/2014/main" id="{592B7141-D519-4B5D-9B70-05329710770B}"/>
              </a:ext>
            </a:extLst>
          </p:cNvPr>
          <p:cNvSpPr>
            <a:spLocks noChangeArrowheads="1"/>
          </p:cNvSpPr>
          <p:nvPr/>
        </p:nvSpPr>
        <p:spPr bwMode="auto">
          <a:xfrm>
            <a:off x="-107950" y="4559300"/>
            <a:ext cx="2322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Market Overview tab is </a:t>
            </a:r>
            <a:r>
              <a:rPr lang="cs-CZ" altLang="en-US" sz="1400">
                <a:solidFill>
                  <a:srgbClr val="222222"/>
                </a:solidFill>
                <a:latin typeface="Calibri" panose="020F0502020204030204" pitchFamily="34" charset="0"/>
                <a:cs typeface="Calibri" panose="020F0502020204030204" pitchFamily="34" charset="0"/>
              </a:rPr>
              <a:t>green</a:t>
            </a:r>
            <a:endParaRPr lang="en-US" altLang="en-US" sz="1400">
              <a:solidFill>
                <a:srgbClr val="222222"/>
              </a:solidFill>
              <a:latin typeface="Calibri" panose="020F0502020204030204" pitchFamily="34" charset="0"/>
              <a:cs typeface="Calibri" panose="020F0502020204030204" pitchFamily="34" charset="0"/>
            </a:endParaRPr>
          </a:p>
        </p:txBody>
      </p:sp>
      <p:sp>
        <p:nvSpPr>
          <p:cNvPr id="29708" name="Obdélník 3">
            <a:extLst>
              <a:ext uri="{FF2B5EF4-FFF2-40B4-BE49-F238E27FC236}">
                <a16:creationId xmlns:a16="http://schemas.microsoft.com/office/drawing/2014/main" id="{ACE185DA-426A-4D9D-B8CC-DD7D2BC52AE7}"/>
              </a:ext>
            </a:extLst>
          </p:cNvPr>
          <p:cNvSpPr>
            <a:spLocks noChangeArrowheads="1"/>
          </p:cNvSpPr>
          <p:nvPr/>
        </p:nvSpPr>
        <p:spPr bwMode="auto">
          <a:xfrm>
            <a:off x="2878138" y="3902075"/>
            <a:ext cx="2974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dirty="0">
                <a:solidFill>
                  <a:srgbClr val="222222"/>
                </a:solidFill>
                <a:latin typeface="Calibri" panose="020F0502020204030204" pitchFamily="34" charset="0"/>
                <a:cs typeface="Calibri" panose="020F0502020204030204" pitchFamily="34" charset="0"/>
              </a:rPr>
              <a:t>„</a:t>
            </a:r>
            <a:r>
              <a:rPr lang="en-US" altLang="en-US" sz="1400" b="1" dirty="0">
                <a:solidFill>
                  <a:srgbClr val="00B050"/>
                </a:solidFill>
                <a:latin typeface="Calibri" panose="020F0502020204030204" pitchFamily="34" charset="0"/>
                <a:cs typeface="Calibri" panose="020F0502020204030204" pitchFamily="34" charset="0"/>
              </a:rPr>
              <a:t>XBID connected – </a:t>
            </a:r>
            <a:r>
              <a:rPr lang="cs-CZ" altLang="en-US" sz="1400" b="1" dirty="0">
                <a:solidFill>
                  <a:srgbClr val="00B050"/>
                </a:solidFill>
                <a:latin typeface="Calibri" panose="020F0502020204030204" pitchFamily="34" charset="0"/>
                <a:cs typeface="Calibri" panose="020F0502020204030204" pitchFamily="34" charset="0"/>
              </a:rPr>
              <a:t>XBID </a:t>
            </a:r>
            <a:r>
              <a:rPr lang="cs-CZ" altLang="en-US" sz="1400" b="1" dirty="0" err="1">
                <a:solidFill>
                  <a:srgbClr val="00B050"/>
                </a:solidFill>
                <a:latin typeface="Calibri" panose="020F0502020204030204" pitchFamily="34" charset="0"/>
                <a:cs typeface="Calibri" panose="020F0502020204030204" pitchFamily="34" charset="0"/>
              </a:rPr>
              <a:t>Products</a:t>
            </a:r>
            <a:r>
              <a:rPr lang="en-US" altLang="en-US" sz="1400" dirty="0">
                <a:solidFill>
                  <a:srgbClr val="222222"/>
                </a:solidFill>
                <a:latin typeface="Calibri" panose="020F0502020204030204" pitchFamily="34" charset="0"/>
                <a:cs typeface="Calibri" panose="020F0502020204030204" pitchFamily="34" charset="0"/>
              </a:rPr>
              <a:t>“ note is displayed Market Overview tab </a:t>
            </a:r>
          </a:p>
        </p:txBody>
      </p:sp>
      <p:sp>
        <p:nvSpPr>
          <p:cNvPr id="27661" name="Obdélník 4">
            <a:extLst>
              <a:ext uri="{FF2B5EF4-FFF2-40B4-BE49-F238E27FC236}">
                <a16:creationId xmlns:a16="http://schemas.microsoft.com/office/drawing/2014/main" id="{A9A5B31A-C819-4804-95C6-2D19F141B034}"/>
              </a:ext>
            </a:extLst>
          </p:cNvPr>
          <p:cNvSpPr>
            <a:spLocks noChangeArrowheads="1"/>
          </p:cNvSpPr>
          <p:nvPr/>
        </p:nvSpPr>
        <p:spPr bwMode="auto">
          <a:xfrm>
            <a:off x="1835150" y="5538788"/>
            <a:ext cx="250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defRPr/>
            </a:pPr>
            <a:r>
              <a:rPr lang="en-US" altLang="en-US" sz="1400" dirty="0">
                <a:solidFill>
                  <a:srgbClr val="222222"/>
                </a:solidFill>
                <a:latin typeface="Calibri" panose="020F0502020204030204" pitchFamily="34" charset="0"/>
                <a:cs typeface="Calibri" panose="020F0502020204030204" pitchFamily="34" charset="0"/>
              </a:rPr>
              <a:t>The „traffic light“ signal next </a:t>
            </a:r>
            <a:r>
              <a:rPr lang="en-US" altLang="en-US" sz="1400" dirty="0">
                <a:solidFill>
                  <a:schemeClr val="tx1"/>
                </a:solidFill>
                <a:latin typeface="Calibri" panose="020F0502020204030204" pitchFamily="34" charset="0"/>
                <a:cs typeface="Calibri" panose="020F0502020204030204" pitchFamily="34" charset="0"/>
              </a:rPr>
              <a:t>to contracts is </a:t>
            </a:r>
            <a:r>
              <a:rPr lang="en-US" altLang="en-US" sz="1400" dirty="0">
                <a:solidFill>
                  <a:srgbClr val="222222"/>
                </a:solidFill>
                <a:latin typeface="Calibri" panose="020F0502020204030204" pitchFamily="34" charset="0"/>
                <a:cs typeface="Calibri" panose="020F0502020204030204" pitchFamily="34" charset="0"/>
              </a:rPr>
              <a:t>green</a:t>
            </a:r>
          </a:p>
        </p:txBody>
      </p:sp>
      <p:sp>
        <p:nvSpPr>
          <p:cNvPr id="29710" name="Obdélník 5">
            <a:extLst>
              <a:ext uri="{FF2B5EF4-FFF2-40B4-BE49-F238E27FC236}">
                <a16:creationId xmlns:a16="http://schemas.microsoft.com/office/drawing/2014/main" id="{0585C8D7-92E0-4DBB-A357-09584552E252}"/>
              </a:ext>
            </a:extLst>
          </p:cNvPr>
          <p:cNvSpPr>
            <a:spLocks noChangeArrowheads="1"/>
          </p:cNvSpPr>
          <p:nvPr/>
        </p:nvSpPr>
        <p:spPr bwMode="auto">
          <a:xfrm>
            <a:off x="5292725" y="4986338"/>
            <a:ext cx="34909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There is a green check symbol in the running head</a:t>
            </a:r>
          </a:p>
          <a:p>
            <a:pPr lvl="1" indent="0" algn="just" eaLnBrk="1" hangingPunct="1">
              <a:spcAft>
                <a:spcPts val="600"/>
              </a:spcAft>
              <a:buClr>
                <a:srgbClr val="0B3D92"/>
              </a:buClr>
              <a:buSzPct val="100000"/>
            </a:pPr>
            <a:endParaRPr lang="en-US" altLang="en-US" sz="1400">
              <a:solidFill>
                <a:srgbClr val="222222"/>
              </a:solidFill>
              <a:latin typeface="Calibri" panose="020F0502020204030204" pitchFamily="34" charset="0"/>
              <a:cs typeface="Calibri" panose="020F0502020204030204" pitchFamily="34" charset="0"/>
            </a:endParaRPr>
          </a:p>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running head depicts the connection of the market participant to OTE-COM</a:t>
            </a:r>
          </a:p>
        </p:txBody>
      </p:sp>
      <p:grpSp>
        <p:nvGrpSpPr>
          <p:cNvPr id="29711" name="Skupina 14">
            <a:extLst>
              <a:ext uri="{FF2B5EF4-FFF2-40B4-BE49-F238E27FC236}">
                <a16:creationId xmlns:a16="http://schemas.microsoft.com/office/drawing/2014/main" id="{9A8CB07C-EC7C-4F7F-9724-37EB2658F278}"/>
              </a:ext>
            </a:extLst>
          </p:cNvPr>
          <p:cNvGrpSpPr>
            <a:grpSpLocks/>
          </p:cNvGrpSpPr>
          <p:nvPr/>
        </p:nvGrpSpPr>
        <p:grpSpPr bwMode="auto">
          <a:xfrm>
            <a:off x="427038" y="2735263"/>
            <a:ext cx="8223250" cy="2803525"/>
            <a:chOff x="427581" y="2735516"/>
            <a:chExt cx="8222380" cy="2803271"/>
          </a:xfrm>
        </p:grpSpPr>
        <p:grpSp>
          <p:nvGrpSpPr>
            <p:cNvPr id="29717" name="Skupina 6">
              <a:extLst>
                <a:ext uri="{FF2B5EF4-FFF2-40B4-BE49-F238E27FC236}">
                  <a16:creationId xmlns:a16="http://schemas.microsoft.com/office/drawing/2014/main" id="{94427E33-7BA0-483E-BDE2-74B964321621}"/>
                </a:ext>
              </a:extLst>
            </p:cNvPr>
            <p:cNvGrpSpPr>
              <a:grpSpLocks/>
            </p:cNvGrpSpPr>
            <p:nvPr/>
          </p:nvGrpSpPr>
          <p:grpSpPr bwMode="auto">
            <a:xfrm>
              <a:off x="427581" y="2735516"/>
              <a:ext cx="1474230" cy="765492"/>
              <a:chOff x="427581" y="2286583"/>
              <a:chExt cx="1474230" cy="765492"/>
            </a:xfrm>
          </p:grpSpPr>
          <p:sp>
            <p:nvSpPr>
              <p:cNvPr id="29722" name="AutoShape 12">
                <a:extLst>
                  <a:ext uri="{FF2B5EF4-FFF2-40B4-BE49-F238E27FC236}">
                    <a16:creationId xmlns:a16="http://schemas.microsoft.com/office/drawing/2014/main" id="{A591B3F0-FF18-4126-B1BC-E7156C49F2FC}"/>
                  </a:ext>
                </a:extLst>
              </p:cNvPr>
              <p:cNvSpPr>
                <a:spLocks noChangeArrowheads="1"/>
              </p:cNvSpPr>
              <p:nvPr/>
            </p:nvSpPr>
            <p:spPr bwMode="auto">
              <a:xfrm>
                <a:off x="1115616" y="2785529"/>
                <a:ext cx="216024" cy="266546"/>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9723" name="AutoShape 12">
                <a:extLst>
                  <a:ext uri="{FF2B5EF4-FFF2-40B4-BE49-F238E27FC236}">
                    <a16:creationId xmlns:a16="http://schemas.microsoft.com/office/drawing/2014/main" id="{4F6B6A7B-A755-4C54-8033-C16C8DA80682}"/>
                  </a:ext>
                </a:extLst>
              </p:cNvPr>
              <p:cNvSpPr>
                <a:spLocks noChangeArrowheads="1"/>
              </p:cNvSpPr>
              <p:nvPr/>
            </p:nvSpPr>
            <p:spPr bwMode="auto">
              <a:xfrm>
                <a:off x="427581" y="2286583"/>
                <a:ext cx="251198" cy="22798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29724" name="AutoShape 12">
                <a:extLst>
                  <a:ext uri="{FF2B5EF4-FFF2-40B4-BE49-F238E27FC236}">
                    <a16:creationId xmlns:a16="http://schemas.microsoft.com/office/drawing/2014/main" id="{7D19632D-A39F-40D3-A7E9-BFC018C09036}"/>
                  </a:ext>
                </a:extLst>
              </p:cNvPr>
              <p:cNvSpPr>
                <a:spLocks noChangeArrowheads="1"/>
              </p:cNvSpPr>
              <p:nvPr/>
            </p:nvSpPr>
            <p:spPr bwMode="auto">
              <a:xfrm>
                <a:off x="805884" y="2414765"/>
                <a:ext cx="1095927" cy="170817"/>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cxnSp>
          <p:nvCxnSpPr>
            <p:cNvPr id="29718" name="AutoShape 16">
              <a:extLst>
                <a:ext uri="{FF2B5EF4-FFF2-40B4-BE49-F238E27FC236}">
                  <a16:creationId xmlns:a16="http://schemas.microsoft.com/office/drawing/2014/main" id="{A733F347-AA67-441B-A627-4D2616B5ED1F}"/>
                </a:ext>
              </a:extLst>
            </p:cNvPr>
            <p:cNvCxnSpPr>
              <a:cxnSpLocks noChangeShapeType="1"/>
              <a:endCxn id="27661" idx="0"/>
            </p:cNvCxnSpPr>
            <p:nvPr/>
          </p:nvCxnSpPr>
          <p:spPr bwMode="auto">
            <a:xfrm>
              <a:off x="1331640" y="3542623"/>
              <a:ext cx="1754721" cy="1996164"/>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19" name="AutoShape 16">
              <a:extLst>
                <a:ext uri="{FF2B5EF4-FFF2-40B4-BE49-F238E27FC236}">
                  <a16:creationId xmlns:a16="http://schemas.microsoft.com/office/drawing/2014/main" id="{3348B3A3-F3A6-43E6-AE56-624373B3CDBC}"/>
                </a:ext>
              </a:extLst>
            </p:cNvPr>
            <p:cNvCxnSpPr>
              <a:cxnSpLocks noChangeShapeType="1"/>
            </p:cNvCxnSpPr>
            <p:nvPr/>
          </p:nvCxnSpPr>
          <p:spPr bwMode="auto">
            <a:xfrm>
              <a:off x="587405" y="3025344"/>
              <a:ext cx="456203" cy="153318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20" name="AutoShape 16">
              <a:extLst>
                <a:ext uri="{FF2B5EF4-FFF2-40B4-BE49-F238E27FC236}">
                  <a16:creationId xmlns:a16="http://schemas.microsoft.com/office/drawing/2014/main" id="{6466CF34-99E5-4A52-8AD7-CFE43385F7C9}"/>
                </a:ext>
              </a:extLst>
            </p:cNvPr>
            <p:cNvCxnSpPr>
              <a:cxnSpLocks noChangeShapeType="1"/>
            </p:cNvCxnSpPr>
            <p:nvPr/>
          </p:nvCxnSpPr>
          <p:spPr bwMode="auto">
            <a:xfrm>
              <a:off x="1918260" y="3082400"/>
              <a:ext cx="1456374" cy="98575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21" name="AutoShape 16">
              <a:extLst>
                <a:ext uri="{FF2B5EF4-FFF2-40B4-BE49-F238E27FC236}">
                  <a16:creationId xmlns:a16="http://schemas.microsoft.com/office/drawing/2014/main" id="{F7DBABE5-FBC0-412E-81FD-719CC80AA17E}"/>
                </a:ext>
              </a:extLst>
            </p:cNvPr>
            <p:cNvCxnSpPr>
              <a:cxnSpLocks noChangeShapeType="1"/>
            </p:cNvCxnSpPr>
            <p:nvPr/>
          </p:nvCxnSpPr>
          <p:spPr bwMode="auto">
            <a:xfrm flipH="1">
              <a:off x="7668344" y="2836034"/>
              <a:ext cx="981617" cy="2124338"/>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9712" name="AutoShape 12">
            <a:extLst>
              <a:ext uri="{FF2B5EF4-FFF2-40B4-BE49-F238E27FC236}">
                <a16:creationId xmlns:a16="http://schemas.microsoft.com/office/drawing/2014/main" id="{9EC79493-8CFB-4930-BB50-82A0E21C3170}"/>
              </a:ext>
            </a:extLst>
          </p:cNvPr>
          <p:cNvSpPr>
            <a:spLocks noChangeArrowheads="1"/>
          </p:cNvSpPr>
          <p:nvPr/>
        </p:nvSpPr>
        <p:spPr bwMode="auto">
          <a:xfrm>
            <a:off x="8591550" y="2632075"/>
            <a:ext cx="250825" cy="153988"/>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pic>
        <p:nvPicPr>
          <p:cNvPr id="29713" name="Picture 64">
            <a:extLst>
              <a:ext uri="{FF2B5EF4-FFF2-40B4-BE49-F238E27FC236}">
                <a16:creationId xmlns:a16="http://schemas.microsoft.com/office/drawing/2014/main" id="{BE0ACF7C-70FA-46E3-B27C-2AE248154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238" y="5386388"/>
            <a:ext cx="17303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64">
            <a:extLst>
              <a:ext uri="{FF2B5EF4-FFF2-40B4-BE49-F238E27FC236}">
                <a16:creationId xmlns:a16="http://schemas.microsoft.com/office/drawing/2014/main" id="{B64DF5E1-E4FC-4706-9B01-969DCF76C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561181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64">
            <a:extLst>
              <a:ext uri="{FF2B5EF4-FFF2-40B4-BE49-F238E27FC236}">
                <a16:creationId xmlns:a16="http://schemas.microsoft.com/office/drawing/2014/main" id="{622BA0F8-4B37-4D9D-921C-8713F323A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4386263"/>
            <a:ext cx="1730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Obrázek 27">
            <a:extLst>
              <a:ext uri="{FF2B5EF4-FFF2-40B4-BE49-F238E27FC236}">
                <a16:creationId xmlns:a16="http://schemas.microsoft.com/office/drawing/2014/main" id="{5CAEB835-B327-47EF-A91B-02D26F707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300" y="477361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délník 2">
            <a:extLst>
              <a:ext uri="{FF2B5EF4-FFF2-40B4-BE49-F238E27FC236}">
                <a16:creationId xmlns:a16="http://schemas.microsoft.com/office/drawing/2014/main" id="{1D6D4175-93D4-4F33-8674-020EEC2A45DA}"/>
              </a:ext>
            </a:extLst>
          </p:cNvPr>
          <p:cNvSpPr>
            <a:spLocks noChangeArrowheads="1"/>
          </p:cNvSpPr>
          <p:nvPr/>
        </p:nvSpPr>
        <p:spPr bwMode="auto">
          <a:xfrm>
            <a:off x="455613" y="1365250"/>
            <a:ext cx="82311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Screen of SIDC IM in OTE-COM which depicts loss of a connection with the XBID system </a:t>
            </a:r>
          </a:p>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It is not possible to submit, modify or null bids in this situation</a:t>
            </a:r>
            <a:r>
              <a:rPr lang="en-US" altLang="en-US" sz="1600">
                <a:latin typeface="Calibri" panose="020F0502020204030204" pitchFamily="34" charset="0"/>
              </a:rPr>
              <a:t> market connected to XBID is not available and</a:t>
            </a:r>
            <a:endParaRPr lang="cs-CZ" altLang="en-US" sz="1600">
              <a:latin typeface="Calibri" panose="020F0502020204030204" pitchFamily="34" charset="0"/>
            </a:endParaRPr>
          </a:p>
        </p:txBody>
      </p:sp>
      <p:grpSp>
        <p:nvGrpSpPr>
          <p:cNvPr id="31747" name="Group 1">
            <a:extLst>
              <a:ext uri="{FF2B5EF4-FFF2-40B4-BE49-F238E27FC236}">
                <a16:creationId xmlns:a16="http://schemas.microsoft.com/office/drawing/2014/main" id="{3AADDE46-DD48-470F-AA4E-715A1E0FFAB3}"/>
              </a:ext>
            </a:extLst>
          </p:cNvPr>
          <p:cNvGrpSpPr>
            <a:grpSpLocks/>
          </p:cNvGrpSpPr>
          <p:nvPr/>
        </p:nvGrpSpPr>
        <p:grpSpPr bwMode="auto">
          <a:xfrm>
            <a:off x="360363" y="476250"/>
            <a:ext cx="8339137" cy="384175"/>
            <a:chOff x="227" y="300"/>
            <a:chExt cx="5253" cy="242"/>
          </a:xfrm>
        </p:grpSpPr>
        <p:sp>
          <p:nvSpPr>
            <p:cNvPr id="31776" name="Line 2">
              <a:extLst>
                <a:ext uri="{FF2B5EF4-FFF2-40B4-BE49-F238E27FC236}">
                  <a16:creationId xmlns:a16="http://schemas.microsoft.com/office/drawing/2014/main" id="{83EAECCD-EB3A-47E5-A65F-75886A02FEC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1777" name="Line 3">
              <a:extLst>
                <a:ext uri="{FF2B5EF4-FFF2-40B4-BE49-F238E27FC236}">
                  <a16:creationId xmlns:a16="http://schemas.microsoft.com/office/drawing/2014/main" id="{81E25DFE-7A22-43D3-BDA5-5726EAD21432}"/>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31778" name="Picture 4">
              <a:extLst>
                <a:ext uri="{FF2B5EF4-FFF2-40B4-BE49-F238E27FC236}">
                  <a16:creationId xmlns:a16="http://schemas.microsoft.com/office/drawing/2014/main" id="{8DC99608-F5C4-43DA-8E86-F7458C914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8" name="Text Box 5">
            <a:extLst>
              <a:ext uri="{FF2B5EF4-FFF2-40B4-BE49-F238E27FC236}">
                <a16:creationId xmlns:a16="http://schemas.microsoft.com/office/drawing/2014/main" id="{BB9BB47F-A621-4F2A-A6A2-64714243427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31749" name="Text Box 6">
            <a:extLst>
              <a:ext uri="{FF2B5EF4-FFF2-40B4-BE49-F238E27FC236}">
                <a16:creationId xmlns:a16="http://schemas.microsoft.com/office/drawing/2014/main" id="{A25EA2D7-5289-462C-8DFA-216B74CF5A3B}"/>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Features Indicating Connection to XBID</a:t>
            </a:r>
          </a:p>
        </p:txBody>
      </p:sp>
      <p:sp>
        <p:nvSpPr>
          <p:cNvPr id="31750" name="Line 7">
            <a:extLst>
              <a:ext uri="{FF2B5EF4-FFF2-40B4-BE49-F238E27FC236}">
                <a16:creationId xmlns:a16="http://schemas.microsoft.com/office/drawing/2014/main" id="{FA845C13-C012-404A-9018-9CCA3266854D}"/>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1751" name="Rectangle 8">
            <a:extLst>
              <a:ext uri="{FF2B5EF4-FFF2-40B4-BE49-F238E27FC236}">
                <a16:creationId xmlns:a16="http://schemas.microsoft.com/office/drawing/2014/main" id="{814068FD-8F10-489D-A034-014D3F47C571}"/>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1752" name="Line 10">
            <a:extLst>
              <a:ext uri="{FF2B5EF4-FFF2-40B4-BE49-F238E27FC236}">
                <a16:creationId xmlns:a16="http://schemas.microsoft.com/office/drawing/2014/main" id="{88E036C1-AD08-4792-8EBE-FD125F9F79B3}"/>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31753" name="Skupina 16">
            <a:extLst>
              <a:ext uri="{FF2B5EF4-FFF2-40B4-BE49-F238E27FC236}">
                <a16:creationId xmlns:a16="http://schemas.microsoft.com/office/drawing/2014/main" id="{C4B50792-6D27-4CD1-A9D4-A5F212B668A7}"/>
              </a:ext>
            </a:extLst>
          </p:cNvPr>
          <p:cNvGrpSpPr>
            <a:grpSpLocks/>
          </p:cNvGrpSpPr>
          <p:nvPr/>
        </p:nvGrpSpPr>
        <p:grpSpPr bwMode="auto">
          <a:xfrm>
            <a:off x="3203575" y="6477000"/>
            <a:ext cx="5580063" cy="238125"/>
            <a:chOff x="3203848" y="6477000"/>
            <a:chExt cx="5580063" cy="238125"/>
          </a:xfrm>
        </p:grpSpPr>
        <p:sp>
          <p:nvSpPr>
            <p:cNvPr id="31773" name="Line 7">
              <a:extLst>
                <a:ext uri="{FF2B5EF4-FFF2-40B4-BE49-F238E27FC236}">
                  <a16:creationId xmlns:a16="http://schemas.microsoft.com/office/drawing/2014/main" id="{FAD82B54-D38A-4667-A7BB-83F5099AA964}"/>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1774" name="Rectangle 9">
              <a:extLst>
                <a:ext uri="{FF2B5EF4-FFF2-40B4-BE49-F238E27FC236}">
                  <a16:creationId xmlns:a16="http://schemas.microsoft.com/office/drawing/2014/main" id="{88A5BAFC-96A2-439A-993D-693DA743ABB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33B2D9C-35ED-4452-BA33-F42890113D6E}" type="slidenum">
                <a:rPr lang="cs-CZ" altLang="en-US" sz="900" b="1">
                  <a:solidFill>
                    <a:srgbClr val="0B3D92"/>
                  </a:solidFill>
                  <a:cs typeface="Arial" panose="020B0604020202020204" pitchFamily="34" charset="0"/>
                </a:rPr>
                <a:pPr eaLnBrk="1" hangingPunct="1">
                  <a:spcBef>
                    <a:spcPct val="0"/>
                  </a:spcBef>
                  <a:buClrTx/>
                  <a:buFontTx/>
                  <a:buNone/>
                </a:pPr>
                <a:t>15</a:t>
              </a:fld>
              <a:endParaRPr lang="cs-CZ" altLang="en-US" sz="900" b="1">
                <a:solidFill>
                  <a:srgbClr val="0B3D92"/>
                </a:solidFill>
                <a:cs typeface="Arial" panose="020B0604020202020204" pitchFamily="34" charset="0"/>
              </a:endParaRPr>
            </a:p>
          </p:txBody>
        </p:sp>
        <p:sp>
          <p:nvSpPr>
            <p:cNvPr id="31775" name="Line 10">
              <a:extLst>
                <a:ext uri="{FF2B5EF4-FFF2-40B4-BE49-F238E27FC236}">
                  <a16:creationId xmlns:a16="http://schemas.microsoft.com/office/drawing/2014/main" id="{3C66896A-C58E-4E66-A80E-FCCA57DA5E50}"/>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31754" name="Obdélník 2">
            <a:extLst>
              <a:ext uri="{FF2B5EF4-FFF2-40B4-BE49-F238E27FC236}">
                <a16:creationId xmlns:a16="http://schemas.microsoft.com/office/drawing/2014/main" id="{365185E7-800F-4C4B-8653-A62A8ABA19C6}"/>
              </a:ext>
            </a:extLst>
          </p:cNvPr>
          <p:cNvSpPr>
            <a:spLocks noChangeArrowheads="1"/>
          </p:cNvSpPr>
          <p:nvPr/>
        </p:nvSpPr>
        <p:spPr bwMode="auto">
          <a:xfrm>
            <a:off x="-107950" y="4559300"/>
            <a:ext cx="2322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Market Overview tab is yellow</a:t>
            </a:r>
          </a:p>
        </p:txBody>
      </p:sp>
      <p:sp>
        <p:nvSpPr>
          <p:cNvPr id="31755" name="Obdélník 3">
            <a:extLst>
              <a:ext uri="{FF2B5EF4-FFF2-40B4-BE49-F238E27FC236}">
                <a16:creationId xmlns:a16="http://schemas.microsoft.com/office/drawing/2014/main" id="{50C40FB0-1072-462D-AE36-08DE23A199FE}"/>
              </a:ext>
            </a:extLst>
          </p:cNvPr>
          <p:cNvSpPr>
            <a:spLocks noChangeArrowheads="1"/>
          </p:cNvSpPr>
          <p:nvPr/>
        </p:nvSpPr>
        <p:spPr bwMode="auto">
          <a:xfrm>
            <a:off x="2878138" y="3902075"/>
            <a:ext cx="2974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a:t>
            </a:r>
            <a:r>
              <a:rPr lang="en-US" altLang="en-US" sz="1400" b="1">
                <a:solidFill>
                  <a:srgbClr val="FF0000"/>
                </a:solidFill>
                <a:latin typeface="Calibri" panose="020F0502020204030204" pitchFamily="34" charset="0"/>
                <a:cs typeface="Calibri" panose="020F0502020204030204" pitchFamily="34" charset="0"/>
              </a:rPr>
              <a:t>XBID disconnected – Trading suspended</a:t>
            </a:r>
            <a:r>
              <a:rPr lang="en-US" altLang="en-US" sz="1400">
                <a:solidFill>
                  <a:srgbClr val="222222"/>
                </a:solidFill>
                <a:latin typeface="Calibri" panose="020F0502020204030204" pitchFamily="34" charset="0"/>
                <a:cs typeface="Calibri" panose="020F0502020204030204" pitchFamily="34" charset="0"/>
              </a:rPr>
              <a:t>“ note is displayed Market Overview tab </a:t>
            </a:r>
          </a:p>
        </p:txBody>
      </p:sp>
      <p:sp>
        <p:nvSpPr>
          <p:cNvPr id="31756" name="Obdélník 5">
            <a:extLst>
              <a:ext uri="{FF2B5EF4-FFF2-40B4-BE49-F238E27FC236}">
                <a16:creationId xmlns:a16="http://schemas.microsoft.com/office/drawing/2014/main" id="{4ACCDB7C-B776-44DB-B3F0-A9E04445462D}"/>
              </a:ext>
            </a:extLst>
          </p:cNvPr>
          <p:cNvSpPr>
            <a:spLocks noChangeArrowheads="1"/>
          </p:cNvSpPr>
          <p:nvPr/>
        </p:nvSpPr>
        <p:spPr bwMode="auto">
          <a:xfrm>
            <a:off x="5292725" y="4986338"/>
            <a:ext cx="34909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There is a red cross symbol in the running head</a:t>
            </a:r>
          </a:p>
          <a:p>
            <a:pPr lvl="1" indent="0" algn="just" eaLnBrk="1" hangingPunct="1">
              <a:spcAft>
                <a:spcPts val="600"/>
              </a:spcAft>
              <a:buClr>
                <a:srgbClr val="0B3D92"/>
              </a:buClr>
              <a:buSzPct val="100000"/>
            </a:pPr>
            <a:endParaRPr lang="cs-CZ" altLang="en-US" sz="1400">
              <a:solidFill>
                <a:srgbClr val="222222"/>
              </a:solidFill>
              <a:latin typeface="Calibri" panose="020F0502020204030204" pitchFamily="34" charset="0"/>
              <a:cs typeface="Calibri" panose="020F0502020204030204" pitchFamily="34" charset="0"/>
            </a:endParaRPr>
          </a:p>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running head depic</a:t>
            </a:r>
            <a:r>
              <a:rPr lang="cs-CZ" altLang="en-US" sz="1400">
                <a:solidFill>
                  <a:srgbClr val="222222"/>
                </a:solidFill>
                <a:latin typeface="Calibri" panose="020F0502020204030204" pitchFamily="34" charset="0"/>
                <a:cs typeface="Calibri" panose="020F0502020204030204" pitchFamily="34" charset="0"/>
              </a:rPr>
              <a:t>t</a:t>
            </a:r>
            <a:r>
              <a:rPr lang="en-US" altLang="en-US" sz="1400">
                <a:solidFill>
                  <a:srgbClr val="222222"/>
                </a:solidFill>
                <a:latin typeface="Calibri" panose="020F0502020204030204" pitchFamily="34" charset="0"/>
                <a:cs typeface="Calibri" panose="020F0502020204030204" pitchFamily="34" charset="0"/>
              </a:rPr>
              <a:t>s the connection of the market participant to OTE-COM</a:t>
            </a:r>
          </a:p>
        </p:txBody>
      </p:sp>
      <p:grpSp>
        <p:nvGrpSpPr>
          <p:cNvPr id="31757" name="Skupina 14">
            <a:extLst>
              <a:ext uri="{FF2B5EF4-FFF2-40B4-BE49-F238E27FC236}">
                <a16:creationId xmlns:a16="http://schemas.microsoft.com/office/drawing/2014/main" id="{ECE1D866-8F80-4901-9A87-21BE89F42088}"/>
              </a:ext>
            </a:extLst>
          </p:cNvPr>
          <p:cNvGrpSpPr>
            <a:grpSpLocks/>
          </p:cNvGrpSpPr>
          <p:nvPr/>
        </p:nvGrpSpPr>
        <p:grpSpPr bwMode="auto">
          <a:xfrm>
            <a:off x="427038" y="2528888"/>
            <a:ext cx="8356600" cy="3009900"/>
            <a:chOff x="427581" y="2529142"/>
            <a:chExt cx="8356057" cy="3009645"/>
          </a:xfrm>
        </p:grpSpPr>
        <p:grpSp>
          <p:nvGrpSpPr>
            <p:cNvPr id="31764" name="Skupina 6">
              <a:extLst>
                <a:ext uri="{FF2B5EF4-FFF2-40B4-BE49-F238E27FC236}">
                  <a16:creationId xmlns:a16="http://schemas.microsoft.com/office/drawing/2014/main" id="{6730FEEB-9D15-495A-8B84-29119599D87F}"/>
                </a:ext>
              </a:extLst>
            </p:cNvPr>
            <p:cNvGrpSpPr>
              <a:grpSpLocks/>
            </p:cNvGrpSpPr>
            <p:nvPr/>
          </p:nvGrpSpPr>
          <p:grpSpPr bwMode="auto">
            <a:xfrm>
              <a:off x="427581" y="2529142"/>
              <a:ext cx="8356057" cy="971866"/>
              <a:chOff x="427581" y="2080209"/>
              <a:chExt cx="8356057" cy="971866"/>
            </a:xfrm>
          </p:grpSpPr>
          <p:pic>
            <p:nvPicPr>
              <p:cNvPr id="31769" name="Obrázek 16">
                <a:extLst>
                  <a:ext uri="{FF2B5EF4-FFF2-40B4-BE49-F238E27FC236}">
                    <a16:creationId xmlns:a16="http://schemas.microsoft.com/office/drawing/2014/main" id="{51E1C76D-C6E5-49A2-9BA0-3FB665F45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72" y="2080209"/>
                <a:ext cx="8309866" cy="97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0" name="AutoShape 12">
                <a:extLst>
                  <a:ext uri="{FF2B5EF4-FFF2-40B4-BE49-F238E27FC236}">
                    <a16:creationId xmlns:a16="http://schemas.microsoft.com/office/drawing/2014/main" id="{893B9753-E89D-4995-B21E-73B97E004F81}"/>
                  </a:ext>
                </a:extLst>
              </p:cNvPr>
              <p:cNvSpPr>
                <a:spLocks noChangeArrowheads="1"/>
              </p:cNvSpPr>
              <p:nvPr/>
            </p:nvSpPr>
            <p:spPr bwMode="auto">
              <a:xfrm>
                <a:off x="1115616" y="2785529"/>
                <a:ext cx="216024" cy="266546"/>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1771" name="AutoShape 12">
                <a:extLst>
                  <a:ext uri="{FF2B5EF4-FFF2-40B4-BE49-F238E27FC236}">
                    <a16:creationId xmlns:a16="http://schemas.microsoft.com/office/drawing/2014/main" id="{84F1FB59-5638-4C28-820F-5CA81908F6C6}"/>
                  </a:ext>
                </a:extLst>
              </p:cNvPr>
              <p:cNvSpPr>
                <a:spLocks noChangeArrowheads="1"/>
              </p:cNvSpPr>
              <p:nvPr/>
            </p:nvSpPr>
            <p:spPr bwMode="auto">
              <a:xfrm>
                <a:off x="427581" y="2286583"/>
                <a:ext cx="251198" cy="22798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1772" name="AutoShape 12">
                <a:extLst>
                  <a:ext uri="{FF2B5EF4-FFF2-40B4-BE49-F238E27FC236}">
                    <a16:creationId xmlns:a16="http://schemas.microsoft.com/office/drawing/2014/main" id="{A128FD33-EEB3-4737-BFB6-FBCF5019B9F2}"/>
                  </a:ext>
                </a:extLst>
              </p:cNvPr>
              <p:cNvSpPr>
                <a:spLocks noChangeArrowheads="1"/>
              </p:cNvSpPr>
              <p:nvPr/>
            </p:nvSpPr>
            <p:spPr bwMode="auto">
              <a:xfrm>
                <a:off x="883785" y="2421035"/>
                <a:ext cx="1095927" cy="170817"/>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cxnSp>
          <p:nvCxnSpPr>
            <p:cNvPr id="31765" name="AutoShape 16">
              <a:extLst>
                <a:ext uri="{FF2B5EF4-FFF2-40B4-BE49-F238E27FC236}">
                  <a16:creationId xmlns:a16="http://schemas.microsoft.com/office/drawing/2014/main" id="{B3558021-4DB5-42BC-B5EA-61C359085F37}"/>
                </a:ext>
              </a:extLst>
            </p:cNvPr>
            <p:cNvCxnSpPr>
              <a:cxnSpLocks noChangeShapeType="1"/>
            </p:cNvCxnSpPr>
            <p:nvPr/>
          </p:nvCxnSpPr>
          <p:spPr bwMode="auto">
            <a:xfrm>
              <a:off x="1331640" y="3542623"/>
              <a:ext cx="1754962" cy="1996164"/>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6" name="AutoShape 16">
              <a:extLst>
                <a:ext uri="{FF2B5EF4-FFF2-40B4-BE49-F238E27FC236}">
                  <a16:creationId xmlns:a16="http://schemas.microsoft.com/office/drawing/2014/main" id="{F6D3D340-727A-4169-897E-3232DDDA197F}"/>
                </a:ext>
              </a:extLst>
            </p:cNvPr>
            <p:cNvCxnSpPr>
              <a:cxnSpLocks noChangeShapeType="1"/>
            </p:cNvCxnSpPr>
            <p:nvPr/>
          </p:nvCxnSpPr>
          <p:spPr bwMode="auto">
            <a:xfrm>
              <a:off x="587405" y="3025344"/>
              <a:ext cx="456203" cy="153318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7" name="AutoShape 16">
              <a:extLst>
                <a:ext uri="{FF2B5EF4-FFF2-40B4-BE49-F238E27FC236}">
                  <a16:creationId xmlns:a16="http://schemas.microsoft.com/office/drawing/2014/main" id="{BBDBC9FC-D43A-4E66-A509-F3B5C107D21F}"/>
                </a:ext>
              </a:extLst>
            </p:cNvPr>
            <p:cNvCxnSpPr>
              <a:cxnSpLocks noChangeShapeType="1"/>
            </p:cNvCxnSpPr>
            <p:nvPr/>
          </p:nvCxnSpPr>
          <p:spPr bwMode="auto">
            <a:xfrm>
              <a:off x="1918260" y="3082400"/>
              <a:ext cx="1456374" cy="98575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8" name="AutoShape 16">
              <a:extLst>
                <a:ext uri="{FF2B5EF4-FFF2-40B4-BE49-F238E27FC236}">
                  <a16:creationId xmlns:a16="http://schemas.microsoft.com/office/drawing/2014/main" id="{C0D4E5D0-D55B-4C63-828F-F1E918887129}"/>
                </a:ext>
              </a:extLst>
            </p:cNvPr>
            <p:cNvCxnSpPr>
              <a:cxnSpLocks noChangeShapeType="1"/>
            </p:cNvCxnSpPr>
            <p:nvPr/>
          </p:nvCxnSpPr>
          <p:spPr bwMode="auto">
            <a:xfrm flipH="1">
              <a:off x="7668344" y="2836034"/>
              <a:ext cx="981617" cy="2124338"/>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1758" name="AutoShape 12">
            <a:extLst>
              <a:ext uri="{FF2B5EF4-FFF2-40B4-BE49-F238E27FC236}">
                <a16:creationId xmlns:a16="http://schemas.microsoft.com/office/drawing/2014/main" id="{4DBEAC52-2ADC-4595-82E8-4B520547D386}"/>
              </a:ext>
            </a:extLst>
          </p:cNvPr>
          <p:cNvSpPr>
            <a:spLocks noChangeArrowheads="1"/>
          </p:cNvSpPr>
          <p:nvPr/>
        </p:nvSpPr>
        <p:spPr bwMode="auto">
          <a:xfrm>
            <a:off x="8523288" y="2633663"/>
            <a:ext cx="250825" cy="153987"/>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pic>
        <p:nvPicPr>
          <p:cNvPr id="31759" name="Picture 63">
            <a:extLst>
              <a:ext uri="{FF2B5EF4-FFF2-40B4-BE49-F238E27FC236}">
                <a16:creationId xmlns:a16="http://schemas.microsoft.com/office/drawing/2014/main" id="{E688D675-5A52-4940-A559-2221F52CA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403725"/>
            <a:ext cx="1730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64">
            <a:extLst>
              <a:ext uri="{FF2B5EF4-FFF2-40B4-BE49-F238E27FC236}">
                <a16:creationId xmlns:a16="http://schemas.microsoft.com/office/drawing/2014/main" id="{F7394689-7A6F-4FFE-B519-742764FF8F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8238" y="5386388"/>
            <a:ext cx="17303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61" name="Objekt 4">
            <a:extLst>
              <a:ext uri="{FF2B5EF4-FFF2-40B4-BE49-F238E27FC236}">
                <a16:creationId xmlns:a16="http://schemas.microsoft.com/office/drawing/2014/main" id="{A62BE99F-C25C-4B37-8124-22E572F52B49}"/>
              </a:ext>
            </a:extLst>
          </p:cNvPr>
          <p:cNvGraphicFramePr>
            <a:graphicFrameLocks noChangeAspect="1"/>
          </p:cNvGraphicFramePr>
          <p:nvPr/>
        </p:nvGraphicFramePr>
        <p:xfrm>
          <a:off x="5791200" y="4738688"/>
          <a:ext cx="292100" cy="276225"/>
        </p:xfrm>
        <a:graphic>
          <a:graphicData uri="http://schemas.openxmlformats.org/presentationml/2006/ole">
            <mc:AlternateContent xmlns:mc="http://schemas.openxmlformats.org/markup-compatibility/2006">
              <mc:Choice xmlns:v="urn:schemas-microsoft-com:vml" Requires="v">
                <p:oleObj spid="_x0000_s31797" name="Bitmap Image" r:id="rId8" imgW="0" imgH="0" progId="Paint.Picture">
                  <p:embed/>
                </p:oleObj>
              </mc:Choice>
              <mc:Fallback>
                <p:oleObj name="Bitmap Image" r:id="rId8" imgW="0" imgH="0" progId="Paint.Picture">
                  <p:embed/>
                  <p:pic>
                    <p:nvPicPr>
                      <p:cNvPr id="0" name="Objek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738688"/>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62" name="Picture 64">
            <a:extLst>
              <a:ext uri="{FF2B5EF4-FFF2-40B4-BE49-F238E27FC236}">
                <a16:creationId xmlns:a16="http://schemas.microsoft.com/office/drawing/2014/main" id="{EF2A61EB-D4B6-4707-8237-5B56C67EAD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113" y="561181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bdélník 4">
            <a:extLst>
              <a:ext uri="{FF2B5EF4-FFF2-40B4-BE49-F238E27FC236}">
                <a16:creationId xmlns:a16="http://schemas.microsoft.com/office/drawing/2014/main" id="{B8AA2E63-685A-4A68-B716-636688DBEB5C}"/>
              </a:ext>
            </a:extLst>
          </p:cNvPr>
          <p:cNvSpPr>
            <a:spLocks noChangeArrowheads="1"/>
          </p:cNvSpPr>
          <p:nvPr/>
        </p:nvSpPr>
        <p:spPr bwMode="auto">
          <a:xfrm>
            <a:off x="1765164" y="5625067"/>
            <a:ext cx="250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defRPr/>
            </a:pPr>
            <a:r>
              <a:rPr lang="en-US" altLang="en-US" sz="1400" dirty="0">
                <a:solidFill>
                  <a:srgbClr val="222222"/>
                </a:solidFill>
                <a:latin typeface="Calibri" panose="020F0502020204030204" pitchFamily="34" charset="0"/>
                <a:cs typeface="Calibri" panose="020F0502020204030204" pitchFamily="34" charset="0"/>
              </a:rPr>
              <a:t>The „traffic light“ signal next to contracts is green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rázek 16">
            <a:extLst>
              <a:ext uri="{FF2B5EF4-FFF2-40B4-BE49-F238E27FC236}">
                <a16:creationId xmlns:a16="http://schemas.microsoft.com/office/drawing/2014/main" id="{A63F35FB-1342-49CC-A5DC-EE8597944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2527300"/>
            <a:ext cx="83835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Obdélník 2">
            <a:extLst>
              <a:ext uri="{FF2B5EF4-FFF2-40B4-BE49-F238E27FC236}">
                <a16:creationId xmlns:a16="http://schemas.microsoft.com/office/drawing/2014/main" id="{5F73F1DD-A4C5-4E54-AA57-E0160C2FA9BB}"/>
              </a:ext>
            </a:extLst>
          </p:cNvPr>
          <p:cNvSpPr>
            <a:spLocks noChangeArrowheads="1"/>
          </p:cNvSpPr>
          <p:nvPr/>
        </p:nvSpPr>
        <p:spPr bwMode="auto">
          <a:xfrm>
            <a:off x="455613" y="1365250"/>
            <a:ext cx="82311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600"/>
              </a:spcAft>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Screen of SIDC IM in OTE-COM which depicts stopping of SIDC IM by the OTE action </a:t>
            </a:r>
            <a:r>
              <a:rPr lang="en-US" altLang="en-US" strike="sngStrike" dirty="0">
                <a:solidFill>
                  <a:srgbClr val="222222"/>
                </a:solidFill>
                <a:latin typeface="Calibri" panose="020F0502020204030204" pitchFamily="34" charset="0"/>
                <a:cs typeface="Calibri" panose="020F0502020204030204" pitchFamily="34" charset="0"/>
              </a:rPr>
              <a:t>after the loss of connection to the XBID system</a:t>
            </a:r>
          </a:p>
          <a:p>
            <a:pPr algn="just" eaLnBrk="1" hangingPunct="1">
              <a:spcAft>
                <a:spcPts val="600"/>
              </a:spcAft>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It is not possible to submit, modify or null bids in this situation</a:t>
            </a:r>
            <a:r>
              <a:rPr lang="en-US" altLang="en-US" sz="1600" dirty="0">
                <a:latin typeface="Calibri" panose="020F0502020204030204" pitchFamily="34" charset="0"/>
              </a:rPr>
              <a:t> market connected to XBID is not available and</a:t>
            </a:r>
            <a:endParaRPr lang="cs-CZ" altLang="en-US" sz="1600" dirty="0">
              <a:latin typeface="Calibri" panose="020F0502020204030204" pitchFamily="34" charset="0"/>
            </a:endParaRPr>
          </a:p>
        </p:txBody>
      </p:sp>
      <p:grpSp>
        <p:nvGrpSpPr>
          <p:cNvPr id="33796" name="Group 1">
            <a:extLst>
              <a:ext uri="{FF2B5EF4-FFF2-40B4-BE49-F238E27FC236}">
                <a16:creationId xmlns:a16="http://schemas.microsoft.com/office/drawing/2014/main" id="{B357341A-673C-4D07-913E-89F15C39AF47}"/>
              </a:ext>
            </a:extLst>
          </p:cNvPr>
          <p:cNvGrpSpPr>
            <a:grpSpLocks/>
          </p:cNvGrpSpPr>
          <p:nvPr/>
        </p:nvGrpSpPr>
        <p:grpSpPr bwMode="auto">
          <a:xfrm>
            <a:off x="360363" y="476250"/>
            <a:ext cx="8339137" cy="384175"/>
            <a:chOff x="227" y="300"/>
            <a:chExt cx="5253" cy="242"/>
          </a:xfrm>
        </p:grpSpPr>
        <p:sp>
          <p:nvSpPr>
            <p:cNvPr id="33824" name="Line 2">
              <a:extLst>
                <a:ext uri="{FF2B5EF4-FFF2-40B4-BE49-F238E27FC236}">
                  <a16:creationId xmlns:a16="http://schemas.microsoft.com/office/drawing/2014/main" id="{E3CCC2B0-5324-478F-886A-891AC00D2A2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3825" name="Line 3">
              <a:extLst>
                <a:ext uri="{FF2B5EF4-FFF2-40B4-BE49-F238E27FC236}">
                  <a16:creationId xmlns:a16="http://schemas.microsoft.com/office/drawing/2014/main" id="{76C30981-5B40-4E76-AC06-039390EDCE65}"/>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33826" name="Picture 4">
              <a:extLst>
                <a:ext uri="{FF2B5EF4-FFF2-40B4-BE49-F238E27FC236}">
                  <a16:creationId xmlns:a16="http://schemas.microsoft.com/office/drawing/2014/main" id="{F51C4E4D-0241-4164-A171-99B624F04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3797" name="Text Box 5">
            <a:extLst>
              <a:ext uri="{FF2B5EF4-FFF2-40B4-BE49-F238E27FC236}">
                <a16:creationId xmlns:a16="http://schemas.microsoft.com/office/drawing/2014/main" id="{CFB84DE2-B25C-487C-857A-99FB5BDDE757}"/>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33798" name="Text Box 6">
            <a:extLst>
              <a:ext uri="{FF2B5EF4-FFF2-40B4-BE49-F238E27FC236}">
                <a16:creationId xmlns:a16="http://schemas.microsoft.com/office/drawing/2014/main" id="{D6FC6783-FE28-4412-A0FA-F60976F1D5AF}"/>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Features Indicating Connection to XBID</a:t>
            </a:r>
          </a:p>
        </p:txBody>
      </p:sp>
      <p:sp>
        <p:nvSpPr>
          <p:cNvPr id="33799" name="Line 7">
            <a:extLst>
              <a:ext uri="{FF2B5EF4-FFF2-40B4-BE49-F238E27FC236}">
                <a16:creationId xmlns:a16="http://schemas.microsoft.com/office/drawing/2014/main" id="{384C2881-716F-4FCA-93E6-A78269F4CA0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3800" name="Rectangle 8">
            <a:extLst>
              <a:ext uri="{FF2B5EF4-FFF2-40B4-BE49-F238E27FC236}">
                <a16:creationId xmlns:a16="http://schemas.microsoft.com/office/drawing/2014/main" id="{06D7AC62-6E90-448E-8694-B8E987F29AF7}"/>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3801" name="Line 10">
            <a:extLst>
              <a:ext uri="{FF2B5EF4-FFF2-40B4-BE49-F238E27FC236}">
                <a16:creationId xmlns:a16="http://schemas.microsoft.com/office/drawing/2014/main" id="{5385C781-6607-4E68-B007-4D39CF74549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33802" name="Skupina 16">
            <a:extLst>
              <a:ext uri="{FF2B5EF4-FFF2-40B4-BE49-F238E27FC236}">
                <a16:creationId xmlns:a16="http://schemas.microsoft.com/office/drawing/2014/main" id="{F6EA0C34-0D0E-4166-BFD0-BE8F8A091097}"/>
              </a:ext>
            </a:extLst>
          </p:cNvPr>
          <p:cNvGrpSpPr>
            <a:grpSpLocks/>
          </p:cNvGrpSpPr>
          <p:nvPr/>
        </p:nvGrpSpPr>
        <p:grpSpPr bwMode="auto">
          <a:xfrm>
            <a:off x="3203575" y="6477000"/>
            <a:ext cx="5580063" cy="238125"/>
            <a:chOff x="3203848" y="6477000"/>
            <a:chExt cx="5580063" cy="238125"/>
          </a:xfrm>
        </p:grpSpPr>
        <p:sp>
          <p:nvSpPr>
            <p:cNvPr id="33821" name="Line 7">
              <a:extLst>
                <a:ext uri="{FF2B5EF4-FFF2-40B4-BE49-F238E27FC236}">
                  <a16:creationId xmlns:a16="http://schemas.microsoft.com/office/drawing/2014/main" id="{95BD2617-6CA5-4D42-AC8B-B5264F052C8D}"/>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3822" name="Rectangle 9">
              <a:extLst>
                <a:ext uri="{FF2B5EF4-FFF2-40B4-BE49-F238E27FC236}">
                  <a16:creationId xmlns:a16="http://schemas.microsoft.com/office/drawing/2014/main" id="{9D275D24-E631-4615-B31A-2B79C036634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D6EADA67-13FD-4E68-882D-FC91C0D06EED}" type="slidenum">
                <a:rPr lang="cs-CZ" altLang="en-US" sz="900" b="1">
                  <a:solidFill>
                    <a:srgbClr val="0B3D92"/>
                  </a:solidFill>
                  <a:cs typeface="Arial" panose="020B0604020202020204" pitchFamily="34" charset="0"/>
                </a:rPr>
                <a:pPr eaLnBrk="1" hangingPunct="1">
                  <a:spcBef>
                    <a:spcPct val="0"/>
                  </a:spcBef>
                  <a:buClrTx/>
                  <a:buFontTx/>
                  <a:buNone/>
                </a:pPr>
                <a:t>16</a:t>
              </a:fld>
              <a:endParaRPr lang="cs-CZ" altLang="en-US" sz="900" b="1">
                <a:solidFill>
                  <a:srgbClr val="0B3D92"/>
                </a:solidFill>
                <a:cs typeface="Arial" panose="020B0604020202020204" pitchFamily="34" charset="0"/>
              </a:endParaRPr>
            </a:p>
          </p:txBody>
        </p:sp>
        <p:sp>
          <p:nvSpPr>
            <p:cNvPr id="33823" name="Line 10">
              <a:extLst>
                <a:ext uri="{FF2B5EF4-FFF2-40B4-BE49-F238E27FC236}">
                  <a16:creationId xmlns:a16="http://schemas.microsoft.com/office/drawing/2014/main" id="{834A417C-7BF0-4A9C-90D9-C9D748F2DEC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33803" name="Obdélník 2">
            <a:extLst>
              <a:ext uri="{FF2B5EF4-FFF2-40B4-BE49-F238E27FC236}">
                <a16:creationId xmlns:a16="http://schemas.microsoft.com/office/drawing/2014/main" id="{4D69144D-6B29-42C6-9335-3C8026E6B427}"/>
              </a:ext>
            </a:extLst>
          </p:cNvPr>
          <p:cNvSpPr>
            <a:spLocks noChangeArrowheads="1"/>
          </p:cNvSpPr>
          <p:nvPr/>
        </p:nvSpPr>
        <p:spPr bwMode="auto">
          <a:xfrm>
            <a:off x="-107950" y="4559300"/>
            <a:ext cx="2322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Market Overview tab is yellow</a:t>
            </a:r>
          </a:p>
        </p:txBody>
      </p:sp>
      <p:sp>
        <p:nvSpPr>
          <p:cNvPr id="33804" name="Obdélník 3">
            <a:extLst>
              <a:ext uri="{FF2B5EF4-FFF2-40B4-BE49-F238E27FC236}">
                <a16:creationId xmlns:a16="http://schemas.microsoft.com/office/drawing/2014/main" id="{08B1FE05-5424-48C2-8C68-76A41A363B88}"/>
              </a:ext>
            </a:extLst>
          </p:cNvPr>
          <p:cNvSpPr>
            <a:spLocks noChangeArrowheads="1"/>
          </p:cNvSpPr>
          <p:nvPr/>
        </p:nvSpPr>
        <p:spPr bwMode="auto">
          <a:xfrm>
            <a:off x="2878138" y="3902075"/>
            <a:ext cx="2974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a:t>
            </a:r>
            <a:r>
              <a:rPr lang="en-US" altLang="en-US" sz="1400" b="1">
                <a:solidFill>
                  <a:srgbClr val="FF0000"/>
                </a:solidFill>
                <a:latin typeface="Calibri" panose="020F0502020204030204" pitchFamily="34" charset="0"/>
                <a:cs typeface="Calibri" panose="020F0502020204030204" pitchFamily="34" charset="0"/>
              </a:rPr>
              <a:t>XBID disconnected – Trading suspended</a:t>
            </a:r>
            <a:r>
              <a:rPr lang="en-US" altLang="en-US" sz="1400">
                <a:solidFill>
                  <a:srgbClr val="222222"/>
                </a:solidFill>
                <a:latin typeface="Calibri" panose="020F0502020204030204" pitchFamily="34" charset="0"/>
                <a:cs typeface="Calibri" panose="020F0502020204030204" pitchFamily="34" charset="0"/>
              </a:rPr>
              <a:t>“ note is displayed Market Overview tab </a:t>
            </a:r>
          </a:p>
        </p:txBody>
      </p:sp>
      <p:sp>
        <p:nvSpPr>
          <p:cNvPr id="31757" name="Obdélník 4">
            <a:extLst>
              <a:ext uri="{FF2B5EF4-FFF2-40B4-BE49-F238E27FC236}">
                <a16:creationId xmlns:a16="http://schemas.microsoft.com/office/drawing/2014/main" id="{3342CFB2-F3A9-4203-9913-17FE8B8D00E7}"/>
              </a:ext>
            </a:extLst>
          </p:cNvPr>
          <p:cNvSpPr>
            <a:spLocks noChangeArrowheads="1"/>
          </p:cNvSpPr>
          <p:nvPr/>
        </p:nvSpPr>
        <p:spPr bwMode="auto">
          <a:xfrm>
            <a:off x="1835150" y="5538788"/>
            <a:ext cx="2501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defRPr/>
            </a:pPr>
            <a:r>
              <a:rPr lang="en-US" altLang="en-US" sz="1400" dirty="0">
                <a:solidFill>
                  <a:srgbClr val="222222"/>
                </a:solidFill>
                <a:latin typeface="Calibri" panose="020F0502020204030204" pitchFamily="34" charset="0"/>
                <a:cs typeface="Calibri" panose="020F0502020204030204" pitchFamily="34" charset="0"/>
              </a:rPr>
              <a:t>The „traffic light“ signal next to contracts is </a:t>
            </a:r>
            <a:r>
              <a:rPr lang="cs-CZ" altLang="en-US" sz="1400" dirty="0" err="1">
                <a:solidFill>
                  <a:srgbClr val="222222"/>
                </a:solidFill>
                <a:latin typeface="Calibri" panose="020F0502020204030204" pitchFamily="34" charset="0"/>
                <a:cs typeface="Calibri" panose="020F0502020204030204" pitchFamily="34" charset="0"/>
              </a:rPr>
              <a:t>yellow</a:t>
            </a:r>
            <a:endParaRPr lang="en-US" altLang="en-US" sz="1400" dirty="0">
              <a:solidFill>
                <a:srgbClr val="222222"/>
              </a:solidFill>
              <a:latin typeface="Calibri" panose="020F0502020204030204" pitchFamily="34" charset="0"/>
              <a:cs typeface="Calibri" panose="020F0502020204030204" pitchFamily="34" charset="0"/>
            </a:endParaRPr>
          </a:p>
        </p:txBody>
      </p:sp>
      <p:sp>
        <p:nvSpPr>
          <p:cNvPr id="33806" name="Obdélník 5">
            <a:extLst>
              <a:ext uri="{FF2B5EF4-FFF2-40B4-BE49-F238E27FC236}">
                <a16:creationId xmlns:a16="http://schemas.microsoft.com/office/drawing/2014/main" id="{0641785C-718C-4452-9C26-8440EE2898DC}"/>
              </a:ext>
            </a:extLst>
          </p:cNvPr>
          <p:cNvSpPr>
            <a:spLocks noChangeArrowheads="1"/>
          </p:cNvSpPr>
          <p:nvPr/>
        </p:nvSpPr>
        <p:spPr bwMode="auto">
          <a:xfrm>
            <a:off x="5292725" y="4986338"/>
            <a:ext cx="34909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There is a red cross symbol in the running head</a:t>
            </a:r>
          </a:p>
          <a:p>
            <a:pPr lvl="1" indent="0" algn="just" eaLnBrk="1" hangingPunct="1">
              <a:spcAft>
                <a:spcPts val="600"/>
              </a:spcAft>
              <a:buClr>
                <a:srgbClr val="0B3D92"/>
              </a:buClr>
              <a:buSzPct val="100000"/>
            </a:pPr>
            <a:endParaRPr lang="cs-CZ" altLang="en-US" sz="1400">
              <a:solidFill>
                <a:srgbClr val="222222"/>
              </a:solidFill>
              <a:latin typeface="Calibri" panose="020F0502020204030204" pitchFamily="34" charset="0"/>
              <a:cs typeface="Calibri" panose="020F0502020204030204" pitchFamily="34" charset="0"/>
            </a:endParaRPr>
          </a:p>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running head depic</a:t>
            </a:r>
            <a:r>
              <a:rPr lang="cs-CZ" altLang="en-US" sz="1400">
                <a:solidFill>
                  <a:srgbClr val="222222"/>
                </a:solidFill>
                <a:latin typeface="Calibri" panose="020F0502020204030204" pitchFamily="34" charset="0"/>
                <a:cs typeface="Calibri" panose="020F0502020204030204" pitchFamily="34" charset="0"/>
              </a:rPr>
              <a:t>t</a:t>
            </a:r>
            <a:r>
              <a:rPr lang="en-US" altLang="en-US" sz="1400">
                <a:solidFill>
                  <a:srgbClr val="222222"/>
                </a:solidFill>
                <a:latin typeface="Calibri" panose="020F0502020204030204" pitchFamily="34" charset="0"/>
                <a:cs typeface="Calibri" panose="020F0502020204030204" pitchFamily="34" charset="0"/>
              </a:rPr>
              <a:t>s the connection of the market participant to OTE-COM</a:t>
            </a:r>
          </a:p>
        </p:txBody>
      </p:sp>
      <p:grpSp>
        <p:nvGrpSpPr>
          <p:cNvPr id="33807" name="Skupina 14">
            <a:extLst>
              <a:ext uri="{FF2B5EF4-FFF2-40B4-BE49-F238E27FC236}">
                <a16:creationId xmlns:a16="http://schemas.microsoft.com/office/drawing/2014/main" id="{E51F13E0-B31A-4550-88CE-0D20362681EF}"/>
              </a:ext>
            </a:extLst>
          </p:cNvPr>
          <p:cNvGrpSpPr>
            <a:grpSpLocks/>
          </p:cNvGrpSpPr>
          <p:nvPr/>
        </p:nvGrpSpPr>
        <p:grpSpPr bwMode="auto">
          <a:xfrm>
            <a:off x="427038" y="2735263"/>
            <a:ext cx="8223250" cy="2803525"/>
            <a:chOff x="427581" y="2735516"/>
            <a:chExt cx="8222380" cy="2803271"/>
          </a:xfrm>
        </p:grpSpPr>
        <p:grpSp>
          <p:nvGrpSpPr>
            <p:cNvPr id="33813" name="Skupina 6">
              <a:extLst>
                <a:ext uri="{FF2B5EF4-FFF2-40B4-BE49-F238E27FC236}">
                  <a16:creationId xmlns:a16="http://schemas.microsoft.com/office/drawing/2014/main" id="{FED050D8-B607-4580-94C1-EDA9F5CE62E4}"/>
                </a:ext>
              </a:extLst>
            </p:cNvPr>
            <p:cNvGrpSpPr>
              <a:grpSpLocks/>
            </p:cNvGrpSpPr>
            <p:nvPr/>
          </p:nvGrpSpPr>
          <p:grpSpPr bwMode="auto">
            <a:xfrm>
              <a:off x="427581" y="2735516"/>
              <a:ext cx="1490679" cy="765492"/>
              <a:chOff x="427581" y="2286583"/>
              <a:chExt cx="1490679" cy="765492"/>
            </a:xfrm>
          </p:grpSpPr>
          <p:sp>
            <p:nvSpPr>
              <p:cNvPr id="33818" name="AutoShape 12">
                <a:extLst>
                  <a:ext uri="{FF2B5EF4-FFF2-40B4-BE49-F238E27FC236}">
                    <a16:creationId xmlns:a16="http://schemas.microsoft.com/office/drawing/2014/main" id="{EE72FC35-FEC1-49B1-B22A-DDC520EA6D24}"/>
                  </a:ext>
                </a:extLst>
              </p:cNvPr>
              <p:cNvSpPr>
                <a:spLocks noChangeArrowheads="1"/>
              </p:cNvSpPr>
              <p:nvPr/>
            </p:nvSpPr>
            <p:spPr bwMode="auto">
              <a:xfrm>
                <a:off x="1174242" y="2773661"/>
                <a:ext cx="216024" cy="27841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3819" name="AutoShape 12">
                <a:extLst>
                  <a:ext uri="{FF2B5EF4-FFF2-40B4-BE49-F238E27FC236}">
                    <a16:creationId xmlns:a16="http://schemas.microsoft.com/office/drawing/2014/main" id="{8B841FA2-CD6A-4648-AACA-4F644471A0CA}"/>
                  </a:ext>
                </a:extLst>
              </p:cNvPr>
              <p:cNvSpPr>
                <a:spLocks noChangeArrowheads="1"/>
              </p:cNvSpPr>
              <p:nvPr/>
            </p:nvSpPr>
            <p:spPr bwMode="auto">
              <a:xfrm>
                <a:off x="427581" y="2286583"/>
                <a:ext cx="251198" cy="22798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3820" name="AutoShape 12">
                <a:extLst>
                  <a:ext uri="{FF2B5EF4-FFF2-40B4-BE49-F238E27FC236}">
                    <a16:creationId xmlns:a16="http://schemas.microsoft.com/office/drawing/2014/main" id="{C209073E-40F8-4CCD-8683-34696A5C127D}"/>
                  </a:ext>
                </a:extLst>
              </p:cNvPr>
              <p:cNvSpPr>
                <a:spLocks noChangeArrowheads="1"/>
              </p:cNvSpPr>
              <p:nvPr/>
            </p:nvSpPr>
            <p:spPr bwMode="auto">
              <a:xfrm>
                <a:off x="783676" y="2404237"/>
                <a:ext cx="1134584" cy="17217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cxnSp>
          <p:nvCxnSpPr>
            <p:cNvPr id="33814" name="AutoShape 16">
              <a:extLst>
                <a:ext uri="{FF2B5EF4-FFF2-40B4-BE49-F238E27FC236}">
                  <a16:creationId xmlns:a16="http://schemas.microsoft.com/office/drawing/2014/main" id="{A69DD61E-79C8-4445-908E-3C2D4A6AC2B9}"/>
                </a:ext>
              </a:extLst>
            </p:cNvPr>
            <p:cNvCxnSpPr>
              <a:cxnSpLocks noChangeShapeType="1"/>
              <a:endCxn id="31757" idx="0"/>
            </p:cNvCxnSpPr>
            <p:nvPr/>
          </p:nvCxnSpPr>
          <p:spPr bwMode="auto">
            <a:xfrm>
              <a:off x="1331640" y="3542623"/>
              <a:ext cx="1754721" cy="1996164"/>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815" name="AutoShape 16">
              <a:extLst>
                <a:ext uri="{FF2B5EF4-FFF2-40B4-BE49-F238E27FC236}">
                  <a16:creationId xmlns:a16="http://schemas.microsoft.com/office/drawing/2014/main" id="{B2C459C6-32DF-4524-AC3E-1F4B5E706B6E}"/>
                </a:ext>
              </a:extLst>
            </p:cNvPr>
            <p:cNvCxnSpPr>
              <a:cxnSpLocks noChangeShapeType="1"/>
            </p:cNvCxnSpPr>
            <p:nvPr/>
          </p:nvCxnSpPr>
          <p:spPr bwMode="auto">
            <a:xfrm>
              <a:off x="587405" y="3025344"/>
              <a:ext cx="456203" cy="153318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816" name="AutoShape 16">
              <a:extLst>
                <a:ext uri="{FF2B5EF4-FFF2-40B4-BE49-F238E27FC236}">
                  <a16:creationId xmlns:a16="http://schemas.microsoft.com/office/drawing/2014/main" id="{785FCC58-8BB3-44E5-8C75-9164F36C57E5}"/>
                </a:ext>
              </a:extLst>
            </p:cNvPr>
            <p:cNvCxnSpPr>
              <a:cxnSpLocks noChangeShapeType="1"/>
            </p:cNvCxnSpPr>
            <p:nvPr/>
          </p:nvCxnSpPr>
          <p:spPr bwMode="auto">
            <a:xfrm>
              <a:off x="1918260" y="3082400"/>
              <a:ext cx="1456374" cy="98575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817" name="AutoShape 16">
              <a:extLst>
                <a:ext uri="{FF2B5EF4-FFF2-40B4-BE49-F238E27FC236}">
                  <a16:creationId xmlns:a16="http://schemas.microsoft.com/office/drawing/2014/main" id="{7DE5FE94-240A-4827-AD12-7E9F2FE7E0BF}"/>
                </a:ext>
              </a:extLst>
            </p:cNvPr>
            <p:cNvCxnSpPr>
              <a:cxnSpLocks noChangeShapeType="1"/>
            </p:cNvCxnSpPr>
            <p:nvPr/>
          </p:nvCxnSpPr>
          <p:spPr bwMode="auto">
            <a:xfrm flipH="1">
              <a:off x="7668344" y="2836034"/>
              <a:ext cx="981617" cy="2124338"/>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3808" name="AutoShape 12">
            <a:extLst>
              <a:ext uri="{FF2B5EF4-FFF2-40B4-BE49-F238E27FC236}">
                <a16:creationId xmlns:a16="http://schemas.microsoft.com/office/drawing/2014/main" id="{5156CD78-5D13-4810-94C3-5E6BA588E481}"/>
              </a:ext>
            </a:extLst>
          </p:cNvPr>
          <p:cNvSpPr>
            <a:spLocks noChangeArrowheads="1"/>
          </p:cNvSpPr>
          <p:nvPr/>
        </p:nvSpPr>
        <p:spPr bwMode="auto">
          <a:xfrm>
            <a:off x="8523288" y="2633663"/>
            <a:ext cx="250825" cy="153987"/>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pic>
        <p:nvPicPr>
          <p:cNvPr id="33809" name="Picture 63">
            <a:extLst>
              <a:ext uri="{FF2B5EF4-FFF2-40B4-BE49-F238E27FC236}">
                <a16:creationId xmlns:a16="http://schemas.microsoft.com/office/drawing/2014/main" id="{06BF5844-940C-474C-8C0D-D26C17E20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403725"/>
            <a:ext cx="1730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810" name="Objekt 4">
            <a:extLst>
              <a:ext uri="{FF2B5EF4-FFF2-40B4-BE49-F238E27FC236}">
                <a16:creationId xmlns:a16="http://schemas.microsoft.com/office/drawing/2014/main" id="{B290F4D7-B051-41FA-BA77-122B96982C15}"/>
              </a:ext>
            </a:extLst>
          </p:cNvPr>
          <p:cNvGraphicFramePr>
            <a:graphicFrameLocks noChangeAspect="1"/>
          </p:cNvGraphicFramePr>
          <p:nvPr/>
        </p:nvGraphicFramePr>
        <p:xfrm>
          <a:off x="5791200" y="4738688"/>
          <a:ext cx="292100" cy="276225"/>
        </p:xfrm>
        <a:graphic>
          <a:graphicData uri="http://schemas.openxmlformats.org/presentationml/2006/ole">
            <mc:AlternateContent xmlns:mc="http://schemas.openxmlformats.org/markup-compatibility/2006">
              <mc:Choice xmlns:v="urn:schemas-microsoft-com:vml" Requires="v">
                <p:oleObj spid="_x0000_s33845" name="Bitmap Image" r:id="rId7" imgW="0" imgH="0" progId="Paint.Picture">
                  <p:embed/>
                </p:oleObj>
              </mc:Choice>
              <mc:Fallback>
                <p:oleObj name="Bitmap Image" r:id="rId7" imgW="0" imgH="0" progId="Paint.Picture">
                  <p:embed/>
                  <p:pic>
                    <p:nvPicPr>
                      <p:cNvPr id="0" name="Objek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738688"/>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811" name="Picture 64">
            <a:extLst>
              <a:ext uri="{FF2B5EF4-FFF2-40B4-BE49-F238E27FC236}">
                <a16:creationId xmlns:a16="http://schemas.microsoft.com/office/drawing/2014/main" id="{40815755-E3A5-4A5F-88CC-1A4C5F0CCC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3113" y="561181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63">
            <a:extLst>
              <a:ext uri="{FF2B5EF4-FFF2-40B4-BE49-F238E27FC236}">
                <a16:creationId xmlns:a16="http://schemas.microsoft.com/office/drawing/2014/main" id="{9684BFBA-C096-47C9-8D7D-19DDD25B0E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5391150"/>
            <a:ext cx="17303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ázek 38">
            <a:extLst>
              <a:ext uri="{FF2B5EF4-FFF2-40B4-BE49-F238E27FC236}">
                <a16:creationId xmlns:a16="http://schemas.microsoft.com/office/drawing/2014/main" id="{B3773D52-149D-4C9E-A003-70AF134E1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9733"/>
          <a:stretch>
            <a:fillRect/>
          </a:stretch>
        </p:blipFill>
        <p:spPr bwMode="auto">
          <a:xfrm>
            <a:off x="377825" y="2566988"/>
            <a:ext cx="839628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bdélník 2">
            <a:extLst>
              <a:ext uri="{FF2B5EF4-FFF2-40B4-BE49-F238E27FC236}">
                <a16:creationId xmlns:a16="http://schemas.microsoft.com/office/drawing/2014/main" id="{CB3AA7F7-39D1-45F5-9523-91203F64A9A5}"/>
              </a:ext>
            </a:extLst>
          </p:cNvPr>
          <p:cNvSpPr>
            <a:spLocks noChangeArrowheads="1"/>
          </p:cNvSpPr>
          <p:nvPr/>
        </p:nvSpPr>
        <p:spPr bwMode="auto">
          <a:xfrm>
            <a:off x="455613" y="1365250"/>
            <a:ext cx="82311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Screen of Backup IM in OTE-COM which has been activated by the OTE action after the loss of connection to the XBID system</a:t>
            </a:r>
          </a:p>
          <a:p>
            <a:pPr algn="just" eaLnBrk="1" hangingPunct="1">
              <a:spcAft>
                <a:spcPts val="600"/>
              </a:spcAft>
              <a:buClr>
                <a:srgbClr val="0B3D92"/>
              </a:buClr>
              <a:buSzPct val="100000"/>
              <a:buFont typeface="Arial" panose="020B0604020202020204" pitchFamily="34" charset="0"/>
              <a:buChar char="■"/>
            </a:pPr>
            <a:r>
              <a:rPr lang="en-US" altLang="en-US">
                <a:solidFill>
                  <a:srgbClr val="222222"/>
                </a:solidFill>
                <a:latin typeface="Calibri" panose="020F0502020204030204" pitchFamily="34" charset="0"/>
                <a:cs typeface="Calibri" panose="020F0502020204030204" pitchFamily="34" charset="0"/>
              </a:rPr>
              <a:t>The trading is possible in the Backup IM with Backup IM products</a:t>
            </a:r>
            <a:r>
              <a:rPr lang="en-US" altLang="en-US" sz="1600">
                <a:latin typeface="Calibri" panose="020F0502020204030204" pitchFamily="34" charset="0"/>
              </a:rPr>
              <a:t>market connected to XBID is not available and</a:t>
            </a:r>
            <a:endParaRPr lang="cs-CZ" altLang="en-US" sz="1600">
              <a:latin typeface="Calibri" panose="020F0502020204030204" pitchFamily="34" charset="0"/>
            </a:endParaRPr>
          </a:p>
        </p:txBody>
      </p:sp>
      <p:grpSp>
        <p:nvGrpSpPr>
          <p:cNvPr id="35844" name="Group 1">
            <a:extLst>
              <a:ext uri="{FF2B5EF4-FFF2-40B4-BE49-F238E27FC236}">
                <a16:creationId xmlns:a16="http://schemas.microsoft.com/office/drawing/2014/main" id="{EECF8181-0E10-4499-BE6F-F055C08A9109}"/>
              </a:ext>
            </a:extLst>
          </p:cNvPr>
          <p:cNvGrpSpPr>
            <a:grpSpLocks/>
          </p:cNvGrpSpPr>
          <p:nvPr/>
        </p:nvGrpSpPr>
        <p:grpSpPr bwMode="auto">
          <a:xfrm>
            <a:off x="360363" y="476250"/>
            <a:ext cx="8339137" cy="384175"/>
            <a:chOff x="227" y="300"/>
            <a:chExt cx="5253" cy="242"/>
          </a:xfrm>
        </p:grpSpPr>
        <p:sp>
          <p:nvSpPr>
            <p:cNvPr id="35872" name="Line 2">
              <a:extLst>
                <a:ext uri="{FF2B5EF4-FFF2-40B4-BE49-F238E27FC236}">
                  <a16:creationId xmlns:a16="http://schemas.microsoft.com/office/drawing/2014/main" id="{F5ABD849-6D83-43DC-9FD0-D05CA263BA7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5873" name="Line 3">
              <a:extLst>
                <a:ext uri="{FF2B5EF4-FFF2-40B4-BE49-F238E27FC236}">
                  <a16:creationId xmlns:a16="http://schemas.microsoft.com/office/drawing/2014/main" id="{EC709644-C6CE-4AC8-97E1-8B8C2D4182AF}"/>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35874" name="Picture 4">
              <a:extLst>
                <a:ext uri="{FF2B5EF4-FFF2-40B4-BE49-F238E27FC236}">
                  <a16:creationId xmlns:a16="http://schemas.microsoft.com/office/drawing/2014/main" id="{78E3CFF2-7A4A-47ED-A178-481E60667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845" name="Text Box 5">
            <a:extLst>
              <a:ext uri="{FF2B5EF4-FFF2-40B4-BE49-F238E27FC236}">
                <a16:creationId xmlns:a16="http://schemas.microsoft.com/office/drawing/2014/main" id="{55736C52-568E-4306-971B-4806BCC4C5DD}"/>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35846" name="Text Box 6">
            <a:extLst>
              <a:ext uri="{FF2B5EF4-FFF2-40B4-BE49-F238E27FC236}">
                <a16:creationId xmlns:a16="http://schemas.microsoft.com/office/drawing/2014/main" id="{AFF9A99E-87A7-4C17-B09F-0E83F3143AC4}"/>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Features Indicating Connection to XBID</a:t>
            </a:r>
          </a:p>
        </p:txBody>
      </p:sp>
      <p:sp>
        <p:nvSpPr>
          <p:cNvPr id="35847" name="Line 7">
            <a:extLst>
              <a:ext uri="{FF2B5EF4-FFF2-40B4-BE49-F238E27FC236}">
                <a16:creationId xmlns:a16="http://schemas.microsoft.com/office/drawing/2014/main" id="{624395D0-3908-40A0-B8F3-AD80C7720B05}"/>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5848" name="Rectangle 8">
            <a:extLst>
              <a:ext uri="{FF2B5EF4-FFF2-40B4-BE49-F238E27FC236}">
                <a16:creationId xmlns:a16="http://schemas.microsoft.com/office/drawing/2014/main" id="{BCFD5205-8DCB-4B50-A4DC-768B35CC0BFD}"/>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5849" name="Line 10">
            <a:extLst>
              <a:ext uri="{FF2B5EF4-FFF2-40B4-BE49-F238E27FC236}">
                <a16:creationId xmlns:a16="http://schemas.microsoft.com/office/drawing/2014/main" id="{8119F816-B4F2-4958-9B4F-8ECE3B7CF242}"/>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35850" name="Skupina 16">
            <a:extLst>
              <a:ext uri="{FF2B5EF4-FFF2-40B4-BE49-F238E27FC236}">
                <a16:creationId xmlns:a16="http://schemas.microsoft.com/office/drawing/2014/main" id="{44963264-A752-452F-9CFA-1B07C50CA58C}"/>
              </a:ext>
            </a:extLst>
          </p:cNvPr>
          <p:cNvGrpSpPr>
            <a:grpSpLocks/>
          </p:cNvGrpSpPr>
          <p:nvPr/>
        </p:nvGrpSpPr>
        <p:grpSpPr bwMode="auto">
          <a:xfrm>
            <a:off x="3203575" y="6477000"/>
            <a:ext cx="5580063" cy="238125"/>
            <a:chOff x="3203848" y="6477000"/>
            <a:chExt cx="5580063" cy="238125"/>
          </a:xfrm>
        </p:grpSpPr>
        <p:sp>
          <p:nvSpPr>
            <p:cNvPr id="35869" name="Line 7">
              <a:extLst>
                <a:ext uri="{FF2B5EF4-FFF2-40B4-BE49-F238E27FC236}">
                  <a16:creationId xmlns:a16="http://schemas.microsoft.com/office/drawing/2014/main" id="{4930A857-108B-4DB1-A065-3902F6AD9CA4}"/>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5870" name="Rectangle 9">
              <a:extLst>
                <a:ext uri="{FF2B5EF4-FFF2-40B4-BE49-F238E27FC236}">
                  <a16:creationId xmlns:a16="http://schemas.microsoft.com/office/drawing/2014/main" id="{8CA8F761-A516-4DC1-8577-A21B6CC47AEE}"/>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0E77EF27-9D8B-4E40-9822-602F1FEE300C}" type="slidenum">
                <a:rPr lang="cs-CZ" altLang="en-US" sz="900" b="1">
                  <a:solidFill>
                    <a:srgbClr val="0B3D92"/>
                  </a:solidFill>
                  <a:cs typeface="Arial" panose="020B0604020202020204" pitchFamily="34" charset="0"/>
                </a:rPr>
                <a:pPr eaLnBrk="1" hangingPunct="1">
                  <a:spcBef>
                    <a:spcPct val="0"/>
                  </a:spcBef>
                  <a:buClrTx/>
                  <a:buFontTx/>
                  <a:buNone/>
                </a:pPr>
                <a:t>17</a:t>
              </a:fld>
              <a:endParaRPr lang="cs-CZ" altLang="en-US" sz="900" b="1">
                <a:solidFill>
                  <a:srgbClr val="0B3D92"/>
                </a:solidFill>
                <a:cs typeface="Arial" panose="020B0604020202020204" pitchFamily="34" charset="0"/>
              </a:endParaRPr>
            </a:p>
          </p:txBody>
        </p:sp>
        <p:sp>
          <p:nvSpPr>
            <p:cNvPr id="35871" name="Line 10">
              <a:extLst>
                <a:ext uri="{FF2B5EF4-FFF2-40B4-BE49-F238E27FC236}">
                  <a16:creationId xmlns:a16="http://schemas.microsoft.com/office/drawing/2014/main" id="{6847648F-235A-4670-86CF-70C18D390B4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35851" name="Obdélník 2">
            <a:extLst>
              <a:ext uri="{FF2B5EF4-FFF2-40B4-BE49-F238E27FC236}">
                <a16:creationId xmlns:a16="http://schemas.microsoft.com/office/drawing/2014/main" id="{FDE8F351-C8DB-4846-A84E-8D41AE025CDC}"/>
              </a:ext>
            </a:extLst>
          </p:cNvPr>
          <p:cNvSpPr>
            <a:spLocks noChangeArrowheads="1"/>
          </p:cNvSpPr>
          <p:nvPr/>
        </p:nvSpPr>
        <p:spPr bwMode="auto">
          <a:xfrm>
            <a:off x="-107950" y="4559300"/>
            <a:ext cx="2322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Market Overview tab is </a:t>
            </a:r>
            <a:r>
              <a:rPr lang="cs-CZ" altLang="en-US" sz="1400">
                <a:solidFill>
                  <a:srgbClr val="222222"/>
                </a:solidFill>
                <a:latin typeface="Calibri" panose="020F0502020204030204" pitchFamily="34" charset="0"/>
                <a:cs typeface="Calibri" panose="020F0502020204030204" pitchFamily="34" charset="0"/>
              </a:rPr>
              <a:t>green</a:t>
            </a:r>
            <a:endParaRPr lang="en-US" altLang="en-US" sz="1400">
              <a:solidFill>
                <a:srgbClr val="222222"/>
              </a:solidFill>
              <a:latin typeface="Calibri" panose="020F0502020204030204" pitchFamily="34" charset="0"/>
              <a:cs typeface="Calibri" panose="020F0502020204030204" pitchFamily="34" charset="0"/>
            </a:endParaRPr>
          </a:p>
        </p:txBody>
      </p:sp>
      <p:sp>
        <p:nvSpPr>
          <p:cNvPr id="35852" name="Obdélník 3">
            <a:extLst>
              <a:ext uri="{FF2B5EF4-FFF2-40B4-BE49-F238E27FC236}">
                <a16:creationId xmlns:a16="http://schemas.microsoft.com/office/drawing/2014/main" id="{2BB62A35-CEAF-4A56-9191-A6C832351438}"/>
              </a:ext>
            </a:extLst>
          </p:cNvPr>
          <p:cNvSpPr>
            <a:spLocks noChangeArrowheads="1"/>
          </p:cNvSpPr>
          <p:nvPr/>
        </p:nvSpPr>
        <p:spPr bwMode="auto">
          <a:xfrm>
            <a:off x="2878138" y="3902075"/>
            <a:ext cx="2974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a:t>
            </a:r>
            <a:r>
              <a:rPr lang="en-US" altLang="en-US" sz="1400" b="1">
                <a:solidFill>
                  <a:srgbClr val="FF6600"/>
                </a:solidFill>
                <a:latin typeface="Calibri" panose="020F0502020204030204" pitchFamily="34" charset="0"/>
                <a:cs typeface="Calibri" panose="020F0502020204030204" pitchFamily="34" charset="0"/>
              </a:rPr>
              <a:t>XBID disconnected – </a:t>
            </a:r>
            <a:r>
              <a:rPr lang="cs-CZ" altLang="en-US" sz="1400" b="1">
                <a:solidFill>
                  <a:srgbClr val="FF6600"/>
                </a:solidFill>
                <a:latin typeface="Calibri" panose="020F0502020204030204" pitchFamily="34" charset="0"/>
                <a:cs typeface="Calibri" panose="020F0502020204030204" pitchFamily="34" charset="0"/>
              </a:rPr>
              <a:t>Backup local IM product</a:t>
            </a:r>
            <a:r>
              <a:rPr lang="en-US" altLang="en-US" sz="1400">
                <a:solidFill>
                  <a:srgbClr val="222222"/>
                </a:solidFill>
                <a:latin typeface="Calibri" panose="020F0502020204030204" pitchFamily="34" charset="0"/>
                <a:cs typeface="Calibri" panose="020F0502020204030204" pitchFamily="34" charset="0"/>
              </a:rPr>
              <a:t>“ note is displayed Market Overview tab </a:t>
            </a:r>
          </a:p>
        </p:txBody>
      </p:sp>
      <p:sp>
        <p:nvSpPr>
          <p:cNvPr id="33805" name="Obdélník 4">
            <a:extLst>
              <a:ext uri="{FF2B5EF4-FFF2-40B4-BE49-F238E27FC236}">
                <a16:creationId xmlns:a16="http://schemas.microsoft.com/office/drawing/2014/main" id="{E5C28CE5-5788-489A-92A2-2436FC715C29}"/>
              </a:ext>
            </a:extLst>
          </p:cNvPr>
          <p:cNvSpPr>
            <a:spLocks noChangeArrowheads="1"/>
          </p:cNvSpPr>
          <p:nvPr/>
        </p:nvSpPr>
        <p:spPr bwMode="auto">
          <a:xfrm>
            <a:off x="1865313" y="5297488"/>
            <a:ext cx="36322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defRPr/>
            </a:pPr>
            <a:r>
              <a:rPr lang="en-US" altLang="en-US" sz="1400" dirty="0">
                <a:solidFill>
                  <a:srgbClr val="222222"/>
                </a:solidFill>
                <a:latin typeface="Calibri" panose="020F0502020204030204" pitchFamily="34" charset="0"/>
                <a:cs typeface="Calibri" panose="020F0502020204030204" pitchFamily="34" charset="0"/>
              </a:rPr>
              <a:t>The „traffic light“ signal next to contracts is green</a:t>
            </a:r>
          </a:p>
          <a:p>
            <a:pPr lvl="1" indent="0" algn="just" eaLnBrk="1" hangingPunct="1">
              <a:spcAft>
                <a:spcPts val="600"/>
              </a:spcAft>
              <a:buClr>
                <a:srgbClr val="0B3D92"/>
              </a:buClr>
              <a:buSzPct val="100000"/>
              <a:defRPr/>
            </a:pPr>
            <a:r>
              <a:rPr lang="en-US" altLang="en-US" sz="1400" dirty="0">
                <a:solidFill>
                  <a:srgbClr val="FF0000"/>
                </a:solidFill>
                <a:latin typeface="Calibri" panose="020F0502020204030204" pitchFamily="34" charset="0"/>
                <a:cs typeface="Calibri" panose="020F0502020204030204" pitchFamily="34" charset="0"/>
              </a:rPr>
              <a:t>Backup IM products are available for the trading (in red </a:t>
            </a:r>
            <a:r>
              <a:rPr lang="en-US" altLang="en-US" sz="1400" dirty="0" err="1">
                <a:solidFill>
                  <a:srgbClr val="FF0000"/>
                </a:solidFill>
                <a:latin typeface="Calibri" panose="020F0502020204030204" pitchFamily="34" charset="0"/>
                <a:cs typeface="Calibri" panose="020F0502020204030204" pitchFamily="34" charset="0"/>
              </a:rPr>
              <a:t>colour</a:t>
            </a:r>
            <a:r>
              <a:rPr lang="en-US" altLang="en-US" sz="1400" dirty="0">
                <a:solidFill>
                  <a:srgbClr val="FF0000"/>
                </a:solidFill>
                <a:latin typeface="Calibri" panose="020F0502020204030204" pitchFamily="34" charset="0"/>
                <a:cs typeface="Calibri" panose="020F0502020204030204" pitchFamily="34" charset="0"/>
              </a:rPr>
              <a:t>)</a:t>
            </a:r>
          </a:p>
        </p:txBody>
      </p:sp>
      <p:sp>
        <p:nvSpPr>
          <p:cNvPr id="35854" name="Obdélník 5">
            <a:extLst>
              <a:ext uri="{FF2B5EF4-FFF2-40B4-BE49-F238E27FC236}">
                <a16:creationId xmlns:a16="http://schemas.microsoft.com/office/drawing/2014/main" id="{C881285E-FA89-4447-B5FF-1A40AED6AE5B}"/>
              </a:ext>
            </a:extLst>
          </p:cNvPr>
          <p:cNvSpPr>
            <a:spLocks noChangeArrowheads="1"/>
          </p:cNvSpPr>
          <p:nvPr/>
        </p:nvSpPr>
        <p:spPr bwMode="auto">
          <a:xfrm>
            <a:off x="5292725" y="4986338"/>
            <a:ext cx="34909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marL="4572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There is a </a:t>
            </a:r>
            <a:r>
              <a:rPr lang="cs-CZ" altLang="en-US" sz="1400">
                <a:solidFill>
                  <a:srgbClr val="222222"/>
                </a:solidFill>
                <a:latin typeface="Calibri" panose="020F0502020204030204" pitchFamily="34" charset="0"/>
                <a:cs typeface="Calibri" panose="020F0502020204030204" pitchFamily="34" charset="0"/>
              </a:rPr>
              <a:t>yellow </a:t>
            </a:r>
            <a:r>
              <a:rPr lang="en-US" altLang="en-US" sz="1400">
                <a:solidFill>
                  <a:srgbClr val="222222"/>
                </a:solidFill>
                <a:latin typeface="Calibri" panose="020F0502020204030204" pitchFamily="34" charset="0"/>
                <a:cs typeface="Calibri" panose="020F0502020204030204" pitchFamily="34" charset="0"/>
              </a:rPr>
              <a:t>symbol in the running head</a:t>
            </a:r>
          </a:p>
          <a:p>
            <a:pPr lvl="1" indent="0" algn="just" eaLnBrk="1" hangingPunct="1">
              <a:spcAft>
                <a:spcPts val="600"/>
              </a:spcAft>
              <a:buClr>
                <a:srgbClr val="0B3D92"/>
              </a:buClr>
              <a:buSzPct val="100000"/>
            </a:pPr>
            <a:endParaRPr lang="cs-CZ" altLang="en-US" sz="1400">
              <a:solidFill>
                <a:srgbClr val="222222"/>
              </a:solidFill>
              <a:latin typeface="Calibri" panose="020F0502020204030204" pitchFamily="34" charset="0"/>
              <a:cs typeface="Calibri" panose="020F0502020204030204" pitchFamily="34" charset="0"/>
            </a:endParaRPr>
          </a:p>
          <a:p>
            <a:pPr lvl="1" indent="0" algn="just" eaLnBrk="1" hangingPunct="1">
              <a:spcAft>
                <a:spcPts val="600"/>
              </a:spcAft>
              <a:buClr>
                <a:srgbClr val="0B3D92"/>
              </a:buClr>
              <a:buSzPct val="100000"/>
            </a:pPr>
            <a:r>
              <a:rPr lang="en-US" altLang="en-US" sz="1400">
                <a:solidFill>
                  <a:srgbClr val="222222"/>
                </a:solidFill>
                <a:latin typeface="Calibri" panose="020F0502020204030204" pitchFamily="34" charset="0"/>
                <a:cs typeface="Calibri" panose="020F0502020204030204" pitchFamily="34" charset="0"/>
              </a:rPr>
              <a:t>The „traffic light“ signal in the running head depic</a:t>
            </a:r>
            <a:r>
              <a:rPr lang="cs-CZ" altLang="en-US" sz="1400">
                <a:solidFill>
                  <a:srgbClr val="222222"/>
                </a:solidFill>
                <a:latin typeface="Calibri" panose="020F0502020204030204" pitchFamily="34" charset="0"/>
                <a:cs typeface="Calibri" panose="020F0502020204030204" pitchFamily="34" charset="0"/>
              </a:rPr>
              <a:t>t</a:t>
            </a:r>
            <a:r>
              <a:rPr lang="en-US" altLang="en-US" sz="1400">
                <a:solidFill>
                  <a:srgbClr val="222222"/>
                </a:solidFill>
                <a:latin typeface="Calibri" panose="020F0502020204030204" pitchFamily="34" charset="0"/>
                <a:cs typeface="Calibri" panose="020F0502020204030204" pitchFamily="34" charset="0"/>
              </a:rPr>
              <a:t>s the connection of the market participant to OTE-COM</a:t>
            </a:r>
          </a:p>
        </p:txBody>
      </p:sp>
      <p:grpSp>
        <p:nvGrpSpPr>
          <p:cNvPr id="35855" name="Skupina 14">
            <a:extLst>
              <a:ext uri="{FF2B5EF4-FFF2-40B4-BE49-F238E27FC236}">
                <a16:creationId xmlns:a16="http://schemas.microsoft.com/office/drawing/2014/main" id="{9C6DCE88-9EE0-4C87-A9E9-F50CDB074DB9}"/>
              </a:ext>
            </a:extLst>
          </p:cNvPr>
          <p:cNvGrpSpPr>
            <a:grpSpLocks/>
          </p:cNvGrpSpPr>
          <p:nvPr/>
        </p:nvGrpSpPr>
        <p:grpSpPr bwMode="auto">
          <a:xfrm>
            <a:off x="323850" y="2787650"/>
            <a:ext cx="8261350" cy="2370138"/>
            <a:chOff x="387945" y="2735516"/>
            <a:chExt cx="8262016" cy="2370112"/>
          </a:xfrm>
        </p:grpSpPr>
        <p:grpSp>
          <p:nvGrpSpPr>
            <p:cNvPr id="35861" name="Skupina 6">
              <a:extLst>
                <a:ext uri="{FF2B5EF4-FFF2-40B4-BE49-F238E27FC236}">
                  <a16:creationId xmlns:a16="http://schemas.microsoft.com/office/drawing/2014/main" id="{8831E79D-D369-4C5E-AFAF-F411FF553E8C}"/>
                </a:ext>
              </a:extLst>
            </p:cNvPr>
            <p:cNvGrpSpPr>
              <a:grpSpLocks/>
            </p:cNvGrpSpPr>
            <p:nvPr/>
          </p:nvGrpSpPr>
          <p:grpSpPr bwMode="auto">
            <a:xfrm>
              <a:off x="387945" y="2735516"/>
              <a:ext cx="1727870" cy="765492"/>
              <a:chOff x="387945" y="2286583"/>
              <a:chExt cx="1727870" cy="765492"/>
            </a:xfrm>
          </p:grpSpPr>
          <p:sp>
            <p:nvSpPr>
              <p:cNvPr id="35866" name="AutoShape 12">
                <a:extLst>
                  <a:ext uri="{FF2B5EF4-FFF2-40B4-BE49-F238E27FC236}">
                    <a16:creationId xmlns:a16="http://schemas.microsoft.com/office/drawing/2014/main" id="{5F4CF840-ECF5-4E5B-ABD1-91999964838B}"/>
                  </a:ext>
                </a:extLst>
              </p:cNvPr>
              <p:cNvSpPr>
                <a:spLocks noChangeArrowheads="1"/>
              </p:cNvSpPr>
              <p:nvPr/>
            </p:nvSpPr>
            <p:spPr bwMode="auto">
              <a:xfrm>
                <a:off x="387945" y="2773661"/>
                <a:ext cx="963563" cy="27841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5867" name="AutoShape 12">
                <a:extLst>
                  <a:ext uri="{FF2B5EF4-FFF2-40B4-BE49-F238E27FC236}">
                    <a16:creationId xmlns:a16="http://schemas.microsoft.com/office/drawing/2014/main" id="{95AA7DBE-1ACE-4750-AFD3-E7B0996584E5}"/>
                  </a:ext>
                </a:extLst>
              </p:cNvPr>
              <p:cNvSpPr>
                <a:spLocks noChangeArrowheads="1"/>
              </p:cNvSpPr>
              <p:nvPr/>
            </p:nvSpPr>
            <p:spPr bwMode="auto">
              <a:xfrm>
                <a:off x="427581" y="2286583"/>
                <a:ext cx="251198" cy="227984"/>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5868" name="AutoShape 12">
                <a:extLst>
                  <a:ext uri="{FF2B5EF4-FFF2-40B4-BE49-F238E27FC236}">
                    <a16:creationId xmlns:a16="http://schemas.microsoft.com/office/drawing/2014/main" id="{7B3CF7B6-F72D-4C94-9842-DBFC04D168A8}"/>
                  </a:ext>
                </a:extLst>
              </p:cNvPr>
              <p:cNvSpPr>
                <a:spLocks noChangeArrowheads="1"/>
              </p:cNvSpPr>
              <p:nvPr/>
            </p:nvSpPr>
            <p:spPr bwMode="auto">
              <a:xfrm>
                <a:off x="828025" y="2404236"/>
                <a:ext cx="1287790" cy="187203"/>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cxnSp>
          <p:nvCxnSpPr>
            <p:cNvPr id="35862" name="AutoShape 16">
              <a:extLst>
                <a:ext uri="{FF2B5EF4-FFF2-40B4-BE49-F238E27FC236}">
                  <a16:creationId xmlns:a16="http://schemas.microsoft.com/office/drawing/2014/main" id="{AF87CE03-9679-40D9-8E4F-FDAD2FC6A567}"/>
                </a:ext>
              </a:extLst>
            </p:cNvPr>
            <p:cNvCxnSpPr>
              <a:cxnSpLocks noChangeShapeType="1"/>
            </p:cNvCxnSpPr>
            <p:nvPr/>
          </p:nvCxnSpPr>
          <p:spPr bwMode="auto">
            <a:xfrm>
              <a:off x="1339051" y="3539851"/>
              <a:ext cx="1570866" cy="1565777"/>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863" name="AutoShape 16">
              <a:extLst>
                <a:ext uri="{FF2B5EF4-FFF2-40B4-BE49-F238E27FC236}">
                  <a16:creationId xmlns:a16="http://schemas.microsoft.com/office/drawing/2014/main" id="{F05F664D-AB0C-4174-A708-11F1A3EE1101}"/>
                </a:ext>
              </a:extLst>
            </p:cNvPr>
            <p:cNvCxnSpPr>
              <a:cxnSpLocks noChangeShapeType="1"/>
            </p:cNvCxnSpPr>
            <p:nvPr/>
          </p:nvCxnSpPr>
          <p:spPr bwMode="auto">
            <a:xfrm>
              <a:off x="587405" y="3025344"/>
              <a:ext cx="456203" cy="153318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864" name="AutoShape 16">
              <a:extLst>
                <a:ext uri="{FF2B5EF4-FFF2-40B4-BE49-F238E27FC236}">
                  <a16:creationId xmlns:a16="http://schemas.microsoft.com/office/drawing/2014/main" id="{C3CF46AA-4AE1-49BD-AF48-E7B825E9C2BD}"/>
                </a:ext>
              </a:extLst>
            </p:cNvPr>
            <p:cNvCxnSpPr>
              <a:cxnSpLocks noChangeShapeType="1"/>
            </p:cNvCxnSpPr>
            <p:nvPr/>
          </p:nvCxnSpPr>
          <p:spPr bwMode="auto">
            <a:xfrm>
              <a:off x="1918260" y="3082400"/>
              <a:ext cx="1456374" cy="98575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865" name="AutoShape 16">
              <a:extLst>
                <a:ext uri="{FF2B5EF4-FFF2-40B4-BE49-F238E27FC236}">
                  <a16:creationId xmlns:a16="http://schemas.microsoft.com/office/drawing/2014/main" id="{29989601-4935-42E3-B92B-84378BDFCA5E}"/>
                </a:ext>
              </a:extLst>
            </p:cNvPr>
            <p:cNvCxnSpPr>
              <a:cxnSpLocks noChangeShapeType="1"/>
            </p:cNvCxnSpPr>
            <p:nvPr/>
          </p:nvCxnSpPr>
          <p:spPr bwMode="auto">
            <a:xfrm flipH="1">
              <a:off x="7668344" y="2836034"/>
              <a:ext cx="981617" cy="2124338"/>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5856" name="AutoShape 12">
            <a:extLst>
              <a:ext uri="{FF2B5EF4-FFF2-40B4-BE49-F238E27FC236}">
                <a16:creationId xmlns:a16="http://schemas.microsoft.com/office/drawing/2014/main" id="{ADCE5EE9-EB16-41F2-84DB-7228872F0EB2}"/>
              </a:ext>
            </a:extLst>
          </p:cNvPr>
          <p:cNvSpPr>
            <a:spLocks noChangeArrowheads="1"/>
          </p:cNvSpPr>
          <p:nvPr/>
        </p:nvSpPr>
        <p:spPr bwMode="auto">
          <a:xfrm>
            <a:off x="8505825" y="2690813"/>
            <a:ext cx="250825" cy="138112"/>
          </a:xfrm>
          <a:prstGeom prst="roundRect">
            <a:avLst>
              <a:gd name="adj" fmla="val 16667"/>
            </a:avLst>
          </a:prstGeom>
          <a:noFill/>
          <a:ln w="25560" cap="sq">
            <a:solidFill>
              <a:srgbClr val="2D2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pic>
        <p:nvPicPr>
          <p:cNvPr id="35857" name="Picture 64">
            <a:extLst>
              <a:ext uri="{FF2B5EF4-FFF2-40B4-BE49-F238E27FC236}">
                <a16:creationId xmlns:a16="http://schemas.microsoft.com/office/drawing/2014/main" id="{E56C8601-83FA-44AC-8015-0896C14E6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5611813"/>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Obrázek 37">
            <a:extLst>
              <a:ext uri="{FF2B5EF4-FFF2-40B4-BE49-F238E27FC236}">
                <a16:creationId xmlns:a16="http://schemas.microsoft.com/office/drawing/2014/main" id="{47B884AF-3D1C-486F-A91F-48964D2C4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759325"/>
            <a:ext cx="227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64">
            <a:extLst>
              <a:ext uri="{FF2B5EF4-FFF2-40B4-BE49-F238E27FC236}">
                <a16:creationId xmlns:a16="http://schemas.microsoft.com/office/drawing/2014/main" id="{E650F2A1-10CC-40E0-9016-A0811528B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4403725"/>
            <a:ext cx="17303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64">
            <a:extLst>
              <a:ext uri="{FF2B5EF4-FFF2-40B4-BE49-F238E27FC236}">
                <a16:creationId xmlns:a16="http://schemas.microsoft.com/office/drawing/2014/main" id="{EDA74E52-BEAD-4F08-AC2E-FA77EFFF8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238" y="5084763"/>
            <a:ext cx="17303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6">
            <a:extLst>
              <a:ext uri="{FF2B5EF4-FFF2-40B4-BE49-F238E27FC236}">
                <a16:creationId xmlns:a16="http://schemas.microsoft.com/office/drawing/2014/main" id="{66010CBC-DA44-4995-A290-D03596B3F489}"/>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7891" name="Rectangle 7">
            <a:extLst>
              <a:ext uri="{FF2B5EF4-FFF2-40B4-BE49-F238E27FC236}">
                <a16:creationId xmlns:a16="http://schemas.microsoft.com/office/drawing/2014/main" id="{5E825A74-5F4C-4AE5-BAEA-D912D28C298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7892" name="Rectangle 8">
            <a:extLst>
              <a:ext uri="{FF2B5EF4-FFF2-40B4-BE49-F238E27FC236}">
                <a16:creationId xmlns:a16="http://schemas.microsoft.com/office/drawing/2014/main" id="{D691EDC2-E4F8-4973-BF50-817F8E5E5566}"/>
              </a:ext>
            </a:extLst>
          </p:cNvPr>
          <p:cNvSpPr>
            <a:spLocks noChangeArrowheads="1"/>
          </p:cNvSpPr>
          <p:nvPr/>
        </p:nvSpPr>
        <p:spPr bwMode="auto">
          <a:xfrm>
            <a:off x="3240088" y="6477000"/>
            <a:ext cx="55800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F0E64CDD-07BB-4368-B3F1-E4FB3296C40D}" type="slidenum">
              <a:rPr lang="cs-CZ" altLang="en-US" sz="900" b="1">
                <a:solidFill>
                  <a:srgbClr val="0B3D92"/>
                </a:solidFill>
                <a:cs typeface="Arial" panose="020B0604020202020204" pitchFamily="34" charset="0"/>
              </a:rPr>
              <a:pPr eaLnBrk="1" hangingPunct="1">
                <a:spcBef>
                  <a:spcPct val="0"/>
                </a:spcBef>
                <a:buClrTx/>
                <a:buFontTx/>
                <a:buNone/>
              </a:pPr>
              <a:t>18</a:t>
            </a:fld>
            <a:endParaRPr lang="cs-CZ" altLang="en-US" sz="900" b="1">
              <a:solidFill>
                <a:srgbClr val="0B3D92"/>
              </a:solidFill>
              <a:cs typeface="Arial" panose="020B0604020202020204" pitchFamily="34" charset="0"/>
            </a:endParaRPr>
          </a:p>
        </p:txBody>
      </p:sp>
      <p:sp>
        <p:nvSpPr>
          <p:cNvPr id="37893" name="Line 9">
            <a:extLst>
              <a:ext uri="{FF2B5EF4-FFF2-40B4-BE49-F238E27FC236}">
                <a16:creationId xmlns:a16="http://schemas.microsoft.com/office/drawing/2014/main" id="{675C4A41-2E02-4799-BF03-F298BD99A4F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aphicFrame>
        <p:nvGraphicFramePr>
          <p:cNvPr id="12299" name="Group 11">
            <a:extLst>
              <a:ext uri="{FF2B5EF4-FFF2-40B4-BE49-F238E27FC236}">
                <a16:creationId xmlns:a16="http://schemas.microsoft.com/office/drawing/2014/main" id="{B74E622A-0BDF-4EEB-AD9F-2DA700671DA8}"/>
              </a:ext>
            </a:extLst>
          </p:cNvPr>
          <p:cNvGraphicFramePr>
            <a:graphicFrameLocks noGrp="1"/>
          </p:cNvGraphicFramePr>
          <p:nvPr/>
        </p:nvGraphicFramePr>
        <p:xfrm>
          <a:off x="107950" y="809625"/>
          <a:ext cx="8928101" cy="5870584"/>
        </p:xfrm>
        <a:graphic>
          <a:graphicData uri="http://schemas.openxmlformats.org/drawingml/2006/table">
            <a:tbl>
              <a:tblPr/>
              <a:tblGrid>
                <a:gridCol w="1007666">
                  <a:extLst>
                    <a:ext uri="{9D8B030D-6E8A-4147-A177-3AD203B41FA5}">
                      <a16:colId xmlns:a16="http://schemas.microsoft.com/office/drawing/2014/main" val="555048071"/>
                    </a:ext>
                  </a:extLst>
                </a:gridCol>
                <a:gridCol w="2640375">
                  <a:extLst>
                    <a:ext uri="{9D8B030D-6E8A-4147-A177-3AD203B41FA5}">
                      <a16:colId xmlns:a16="http://schemas.microsoft.com/office/drawing/2014/main" val="2548354371"/>
                    </a:ext>
                  </a:extLst>
                </a:gridCol>
                <a:gridCol w="2640030">
                  <a:extLst>
                    <a:ext uri="{9D8B030D-6E8A-4147-A177-3AD203B41FA5}">
                      <a16:colId xmlns:a16="http://schemas.microsoft.com/office/drawing/2014/main" val="3160541137"/>
                    </a:ext>
                  </a:extLst>
                </a:gridCol>
                <a:gridCol w="2640030">
                  <a:extLst>
                    <a:ext uri="{9D8B030D-6E8A-4147-A177-3AD203B41FA5}">
                      <a16:colId xmlns:a16="http://schemas.microsoft.com/office/drawing/2014/main" val="301918382"/>
                    </a:ext>
                  </a:extLst>
                </a:gridCol>
              </a:tblGrid>
              <a:tr h="304743">
                <a:tc rowSpan="2">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1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Functionality</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grid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rgbClr val="FFFFFF"/>
                          </a:solidFill>
                          <a:effectLst/>
                          <a:latin typeface="Calibri" panose="020F0502020204030204" pitchFamily="34" charset="0"/>
                          <a:ea typeface="Microsoft YaHei" panose="020B0503020204020204" pitchFamily="34" charset="-122"/>
                        </a:rPr>
                        <a:t>Main Characteristic / Main Differences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7576506"/>
                  </a:ext>
                </a:extLst>
              </a:tr>
              <a:tr h="304743">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chemeClr val="bg1"/>
                          </a:solidFill>
                          <a:effectLst/>
                          <a:latin typeface="Calibri" panose="020F0502020204030204" pitchFamily="34" charset="0"/>
                          <a:ea typeface="Microsoft YaHei" panose="020B0503020204020204" pitchFamily="34" charset="-122"/>
                        </a:rPr>
                        <a:t>Current IM</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rgbClr val="FFFFFF"/>
                          </a:solidFill>
                          <a:effectLst/>
                          <a:latin typeface="Calibri" panose="020F0502020204030204" pitchFamily="34" charset="0"/>
                          <a:ea typeface="Microsoft YaHei" panose="020B0503020204020204" pitchFamily="34" charset="-122"/>
                        </a:rPr>
                        <a:t>SIDC IM</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rgbClr val="FFFFFF"/>
                          </a:solidFill>
                          <a:effectLst/>
                          <a:latin typeface="Calibri" panose="020F0502020204030204" pitchFamily="34" charset="0"/>
                          <a:ea typeface="Microsoft YaHei" panose="020B0503020204020204" pitchFamily="34" charset="-122"/>
                        </a:rPr>
                        <a:t>Backup IM</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extLst>
                  <a:ext uri="{0D108BD9-81ED-4DB2-BD59-A6C34878D82A}">
                    <a16:rowId xmlns:a16="http://schemas.microsoft.com/office/drawing/2014/main" val="940119665"/>
                  </a:ext>
                </a:extLst>
              </a:tr>
              <a:tr h="287946">
                <a:tc row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Product attributes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Minimal quantity = 1,0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Minimal quantity = 0,1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Minimal quantity = 0,1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3216596563"/>
                  </a:ext>
                </a:extLst>
              </a:tr>
              <a:tr h="287946">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Maximal quantity = 99 999,0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Maximal quantity = 999,0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Maximal quantity = 999,0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2800296528"/>
                  </a:ext>
                </a:extLst>
              </a:tr>
              <a:tr h="287946">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Minimal price = - 3500,00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Minimal price = - 9 999,00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Minimal price = - 9 999,00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957132933"/>
                  </a:ext>
                </a:extLst>
              </a:tr>
              <a:tr h="287946">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Maximal price = 3500,00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Maximal price = 9 999,00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Maximal price = 9 999,00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668022791"/>
                  </a:ext>
                </a:extLst>
              </a:tr>
              <a:tr h="287946">
                <a:tc rowSpan="2">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200" b="1" i="0" u="none" strike="noStrike" kern="1200" cap="none" normalizeH="0" baseline="0" noProof="0">
                          <a:ln>
                            <a:noFill/>
                          </a:ln>
                          <a:solidFill>
                            <a:srgbClr val="000000"/>
                          </a:solidFill>
                          <a:effectLst/>
                          <a:latin typeface="Calibri" panose="020F0502020204030204" pitchFamily="34" charset="0"/>
                          <a:ea typeface="Microsoft YaHei" panose="020B0503020204020204" pitchFamily="34" charset="-122"/>
                          <a:cs typeface="+mn-cs"/>
                        </a:rPr>
                        <a:t>Iceberg</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Price delta range = NA</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tx1"/>
                          </a:solidFill>
                          <a:effectLst/>
                          <a:latin typeface="Calibri" panose="020F0502020204030204" pitchFamily="34" charset="0"/>
                          <a:ea typeface="Microsoft YaHei" panose="020B0503020204020204" pitchFamily="34" charset="-122"/>
                          <a:cs typeface="+mn-cs"/>
                        </a:rPr>
                        <a:t>Price delta range = 5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tx1"/>
                          </a:solidFill>
                          <a:effectLst/>
                          <a:latin typeface="Calibri" panose="020F0502020204030204" pitchFamily="34" charset="0"/>
                          <a:ea typeface="Microsoft YaHei" panose="020B0503020204020204" pitchFamily="34" charset="-122"/>
                          <a:cs typeface="+mn-cs"/>
                        </a:rPr>
                        <a:t>Peak price delta range = 5 EUR/MWh</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906347074"/>
                  </a:ext>
                </a:extLst>
              </a:tr>
              <a:tr h="287946">
                <a:tc vMerge="1">
                  <a:txBody>
                    <a:bodyPr/>
                    <a:lstStyle/>
                    <a:p>
                      <a:endParaRPr lang="cs-CZ"/>
                    </a:p>
                  </a:txBody>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Min. peak quantity = 1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100" b="0" i="0" u="none" strike="noStrike" kern="1200" cap="none" normalizeH="0" baseline="0" noProof="0">
                          <a:ln>
                            <a:noFill/>
                          </a:ln>
                          <a:solidFill>
                            <a:schemeClr val="tx1"/>
                          </a:solidFill>
                          <a:effectLst/>
                          <a:latin typeface="Calibri" panose="020F0502020204030204" pitchFamily="34" charset="0"/>
                          <a:ea typeface="Microsoft YaHei" panose="020B0503020204020204" pitchFamily="34" charset="-122"/>
                          <a:cs typeface="+mn-cs"/>
                        </a:rPr>
                        <a:t>Min. peak quantity = 5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Min. peak quantity = 5 MW</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867172691"/>
                  </a:ext>
                </a:extLst>
              </a:tr>
              <a:tr h="28794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200" b="1" i="0" u="none" strike="noStrike" kern="1200" cap="none" normalizeH="0" baseline="0" dirty="0">
                          <a:ln>
                            <a:noFill/>
                          </a:ln>
                          <a:solidFill>
                            <a:srgbClr val="000000"/>
                          </a:solidFill>
                          <a:effectLst/>
                          <a:latin typeface="Calibri" panose="020F0502020204030204" pitchFamily="34" charset="0"/>
                          <a:ea typeface="Microsoft YaHei" panose="020B0503020204020204" pitchFamily="34" charset="-122"/>
                          <a:cs typeface="+mn-cs"/>
                        </a:rPr>
                        <a:t>GTD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Time tick = min. 1 minute</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Time tick = min. 5 minutes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Time tick = min. 5 minutes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76406556"/>
                  </a:ext>
                </a:extLst>
              </a:tr>
              <a:tr h="39730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Block contracts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Only for one day</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Possible over two days </a:t>
                      </a: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(i.e. max 30 hours)</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Only for one day</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980843586"/>
                  </a:ext>
                </a:extLst>
              </a:tr>
              <a:tr h="510968">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Order modification</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Orders have the same ID after the modification</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If the modification influences matching priority, modified order is created with new ID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cs typeface="+mn-cs"/>
                        </a:rPr>
                        <a:t>Orders have the same ID after the modification</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792804377"/>
                  </a:ext>
                </a:extLst>
              </a:tr>
              <a:tr h="510968">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During the order activation/deactivation is possible to change another attributes than state of order</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During the order activation/deactivation is not possible to change another attributes than state of order</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During the order activation/deactivation is possible to change another attributes than state of order</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262183927"/>
                  </a:ext>
                </a:extLst>
              </a:tr>
              <a:tr h="371839">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During the modification is not possible to change type of order (LMT&lt;=&gt;ICB)</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During the modification is possible to change type of order (LMT&lt;=&gt;ICB)</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During the modification is possible to change type of order (LMT&lt;=&gt;ICB)</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427031526"/>
                  </a:ext>
                </a:extLst>
              </a:tr>
              <a:tr h="371839">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Basket</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Only exec. instruction NONE is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Basket has exec. instruction NONE, LINKED and VALID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Only exec. instruction NONE is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244797798"/>
                  </a:ext>
                </a:extLst>
              </a:tr>
              <a:tr h="39730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Batch matching</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Not applicable</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801819988"/>
                  </a:ext>
                </a:extLst>
              </a:tr>
              <a:tr h="39730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ATC a H2H matrix</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Supported, but not applicable</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401969378"/>
                  </a:ext>
                </a:extLst>
              </a:tr>
              <a:tr h="28794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Trade cancel</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12" marB="45712"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2393950598"/>
                  </a:ext>
                </a:extLst>
              </a:tr>
            </a:tbl>
          </a:graphicData>
        </a:graphic>
      </p:graphicFrame>
      <p:grpSp>
        <p:nvGrpSpPr>
          <p:cNvPr id="37977" name="Group 1">
            <a:extLst>
              <a:ext uri="{FF2B5EF4-FFF2-40B4-BE49-F238E27FC236}">
                <a16:creationId xmlns:a16="http://schemas.microsoft.com/office/drawing/2014/main" id="{E79E5231-4344-4C49-A113-52E9C465D48E}"/>
              </a:ext>
            </a:extLst>
          </p:cNvPr>
          <p:cNvGrpSpPr>
            <a:grpSpLocks/>
          </p:cNvGrpSpPr>
          <p:nvPr/>
        </p:nvGrpSpPr>
        <p:grpSpPr bwMode="auto">
          <a:xfrm>
            <a:off x="360363" y="381000"/>
            <a:ext cx="8339137" cy="384175"/>
            <a:chOff x="227" y="300"/>
            <a:chExt cx="5253" cy="242"/>
          </a:xfrm>
        </p:grpSpPr>
        <p:sp>
          <p:nvSpPr>
            <p:cNvPr id="37979" name="Line 2">
              <a:extLst>
                <a:ext uri="{FF2B5EF4-FFF2-40B4-BE49-F238E27FC236}">
                  <a16:creationId xmlns:a16="http://schemas.microsoft.com/office/drawing/2014/main" id="{EC7E9784-061C-4EAD-8F8D-0485368564DF}"/>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7980" name="Line 3">
              <a:extLst>
                <a:ext uri="{FF2B5EF4-FFF2-40B4-BE49-F238E27FC236}">
                  <a16:creationId xmlns:a16="http://schemas.microsoft.com/office/drawing/2014/main" id="{D7B15BA4-15CB-450C-AC74-2C6FE73D673B}"/>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37981" name="Picture 4">
              <a:extLst>
                <a:ext uri="{FF2B5EF4-FFF2-40B4-BE49-F238E27FC236}">
                  <a16:creationId xmlns:a16="http://schemas.microsoft.com/office/drawing/2014/main" id="{AD86189B-603B-43BA-AA76-58EE96410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7978" name="Text Box 5">
            <a:extLst>
              <a:ext uri="{FF2B5EF4-FFF2-40B4-BE49-F238E27FC236}">
                <a16:creationId xmlns:a16="http://schemas.microsoft.com/office/drawing/2014/main" id="{E9520AA0-A68D-40E3-BF68-65ED9F079453}"/>
              </a:ext>
            </a:extLst>
          </p:cNvPr>
          <p:cNvSpPr txBox="1">
            <a:spLocks noChangeArrowheads="1"/>
          </p:cNvSpPr>
          <p:nvPr/>
        </p:nvSpPr>
        <p:spPr bwMode="auto">
          <a:xfrm>
            <a:off x="4968875" y="16033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
            <a:extLst>
              <a:ext uri="{FF2B5EF4-FFF2-40B4-BE49-F238E27FC236}">
                <a16:creationId xmlns:a16="http://schemas.microsoft.com/office/drawing/2014/main" id="{534F6913-DFD7-4071-B971-646D9AFDD599}"/>
              </a:ext>
            </a:extLst>
          </p:cNvPr>
          <p:cNvGrpSpPr>
            <a:grpSpLocks/>
          </p:cNvGrpSpPr>
          <p:nvPr/>
        </p:nvGrpSpPr>
        <p:grpSpPr bwMode="auto">
          <a:xfrm>
            <a:off x="360363" y="476250"/>
            <a:ext cx="8339137" cy="384175"/>
            <a:chOff x="227" y="300"/>
            <a:chExt cx="5253" cy="242"/>
          </a:xfrm>
        </p:grpSpPr>
        <p:sp>
          <p:nvSpPr>
            <p:cNvPr id="39949" name="Line 2">
              <a:extLst>
                <a:ext uri="{FF2B5EF4-FFF2-40B4-BE49-F238E27FC236}">
                  <a16:creationId xmlns:a16="http://schemas.microsoft.com/office/drawing/2014/main" id="{82A5C35E-C429-4EB3-AE61-114B07E74B38}"/>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50" name="Line 3">
              <a:extLst>
                <a:ext uri="{FF2B5EF4-FFF2-40B4-BE49-F238E27FC236}">
                  <a16:creationId xmlns:a16="http://schemas.microsoft.com/office/drawing/2014/main" id="{B7D2D422-DCAF-4E42-A4B8-5BBBC8EA04E4}"/>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39951" name="Picture 4">
              <a:extLst>
                <a:ext uri="{FF2B5EF4-FFF2-40B4-BE49-F238E27FC236}">
                  <a16:creationId xmlns:a16="http://schemas.microsoft.com/office/drawing/2014/main" id="{F5629A3F-0CE1-45D2-98E9-ECC44C91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9939" name="Text Box 5">
            <a:extLst>
              <a:ext uri="{FF2B5EF4-FFF2-40B4-BE49-F238E27FC236}">
                <a16:creationId xmlns:a16="http://schemas.microsoft.com/office/drawing/2014/main" id="{28FBDB79-E594-4FBF-9695-A149FC8A5226}"/>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39940" name="Text Box 6">
            <a:extLst>
              <a:ext uri="{FF2B5EF4-FFF2-40B4-BE49-F238E27FC236}">
                <a16:creationId xmlns:a16="http://schemas.microsoft.com/office/drawing/2014/main" id="{5DC77617-38B1-47EB-9C47-EFB1A35E0B11}"/>
              </a:ext>
            </a:extLst>
          </p:cNvPr>
          <p:cNvSpPr txBox="1">
            <a:spLocks noChangeArrowheads="1"/>
          </p:cNvSpPr>
          <p:nvPr/>
        </p:nvSpPr>
        <p:spPr bwMode="auto">
          <a:xfrm>
            <a:off x="358775" y="925513"/>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Products</a:t>
            </a:r>
          </a:p>
        </p:txBody>
      </p:sp>
      <p:sp>
        <p:nvSpPr>
          <p:cNvPr id="39941" name="Line 7">
            <a:extLst>
              <a:ext uri="{FF2B5EF4-FFF2-40B4-BE49-F238E27FC236}">
                <a16:creationId xmlns:a16="http://schemas.microsoft.com/office/drawing/2014/main" id="{8904662C-E6A2-40F7-8C98-60AD9284E76F}"/>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42" name="Rectangle 8">
            <a:extLst>
              <a:ext uri="{FF2B5EF4-FFF2-40B4-BE49-F238E27FC236}">
                <a16:creationId xmlns:a16="http://schemas.microsoft.com/office/drawing/2014/main" id="{FD2EB6D4-F44B-488D-96F2-D4B4A41D135E}"/>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39943" name="Line 10">
            <a:extLst>
              <a:ext uri="{FF2B5EF4-FFF2-40B4-BE49-F238E27FC236}">
                <a16:creationId xmlns:a16="http://schemas.microsoft.com/office/drawing/2014/main" id="{93B16C56-CA02-4B0F-AF8A-3877505CF01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44" name="Text Box 11">
            <a:extLst>
              <a:ext uri="{FF2B5EF4-FFF2-40B4-BE49-F238E27FC236}">
                <a16:creationId xmlns:a16="http://schemas.microsoft.com/office/drawing/2014/main" id="{D580230B-B519-4E6E-AE8B-D552E34FA36D}"/>
              </a:ext>
            </a:extLst>
          </p:cNvPr>
          <p:cNvSpPr txBox="1">
            <a:spLocks noChangeArrowheads="1"/>
          </p:cNvSpPr>
          <p:nvPr/>
        </p:nvSpPr>
        <p:spPr bwMode="auto">
          <a:xfrm>
            <a:off x="550863" y="1397000"/>
            <a:ext cx="8150225" cy="510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spcBef>
                <a:spcPts val="500"/>
              </a:spcBef>
              <a:buFont typeface="Wingdings" panose="05000000000000000000" pitchFamily="2" charset="2"/>
              <a:buChar char=""/>
            </a:pPr>
            <a:r>
              <a:rPr lang="en-US" altLang="en-US" sz="2000" b="1">
                <a:latin typeface="Calibri" panose="020F0502020204030204" pitchFamily="34" charset="0"/>
              </a:rPr>
              <a:t>Hourly contracts </a:t>
            </a:r>
            <a:r>
              <a:rPr lang="en-US" altLang="en-US" sz="2000">
                <a:latin typeface="Calibri" panose="020F0502020204030204" pitchFamily="34" charset="0"/>
              </a:rPr>
              <a:t>(pre-defined) </a:t>
            </a:r>
          </a:p>
          <a:p>
            <a:pPr>
              <a:spcBef>
                <a:spcPts val="500"/>
              </a:spcBef>
              <a:buFont typeface="Wingdings" panose="05000000000000000000" pitchFamily="2" charset="2"/>
              <a:buChar char=""/>
            </a:pPr>
            <a:r>
              <a:rPr lang="en-US" altLang="en-US" sz="2000" b="1">
                <a:latin typeface="Calibri" panose="020F0502020204030204" pitchFamily="34" charset="0"/>
              </a:rPr>
              <a:t>Block contracts </a:t>
            </a:r>
            <a:r>
              <a:rPr lang="en-US" altLang="en-US" sz="2000">
                <a:latin typeface="Calibri" panose="020F0502020204030204" pitchFamily="34" charset="0"/>
              </a:rPr>
              <a:t>(user-defined) </a:t>
            </a:r>
          </a:p>
          <a:p>
            <a:pPr>
              <a:spcBef>
                <a:spcPts val="500"/>
              </a:spcBef>
              <a:buFont typeface="Wingdings" panose="05000000000000000000" pitchFamily="2" charset="2"/>
              <a:buChar char=""/>
            </a:pPr>
            <a:r>
              <a:rPr lang="en-US" altLang="en-US" sz="2000">
                <a:latin typeface="Calibri" panose="020F0502020204030204" pitchFamily="34" charset="0"/>
              </a:rPr>
              <a:t>Currency 		</a:t>
            </a:r>
            <a:r>
              <a:rPr lang="cs-CZ" altLang="en-US" sz="2000">
                <a:latin typeface="Calibri" panose="020F0502020204030204" pitchFamily="34" charset="0"/>
              </a:rPr>
              <a:t>	</a:t>
            </a:r>
            <a:r>
              <a:rPr lang="en-US" altLang="en-US" sz="2000" b="1">
                <a:latin typeface="Calibri" panose="020F0502020204030204" pitchFamily="34" charset="0"/>
              </a:rPr>
              <a:t>EUR</a:t>
            </a:r>
          </a:p>
          <a:p>
            <a:pPr>
              <a:spcBef>
                <a:spcPts val="500"/>
              </a:spcBef>
              <a:buFont typeface="Wingdings" panose="05000000000000000000" pitchFamily="2" charset="2"/>
              <a:buChar char=""/>
            </a:pPr>
            <a:r>
              <a:rPr lang="en-US" altLang="en-US" sz="2000">
                <a:latin typeface="Calibri" panose="020F0502020204030204" pitchFamily="34" charset="0"/>
              </a:rPr>
              <a:t>Unit 			</a:t>
            </a:r>
            <a:r>
              <a:rPr lang="cs-CZ" altLang="en-US" sz="2000">
                <a:latin typeface="Calibri" panose="020F0502020204030204" pitchFamily="34" charset="0"/>
              </a:rPr>
              <a:t>	</a:t>
            </a:r>
            <a:r>
              <a:rPr lang="en-US" altLang="en-US" sz="2000" b="1">
                <a:latin typeface="Calibri" panose="020F0502020204030204" pitchFamily="34" charset="0"/>
              </a:rPr>
              <a:t>MW</a:t>
            </a:r>
          </a:p>
          <a:p>
            <a:pPr>
              <a:spcBef>
                <a:spcPts val="500"/>
              </a:spcBef>
              <a:buFont typeface="Wingdings" panose="05000000000000000000" pitchFamily="2" charset="2"/>
              <a:buChar char=""/>
            </a:pPr>
            <a:r>
              <a:rPr lang="en-US" altLang="en-US" sz="2000">
                <a:latin typeface="Calibri" panose="020F0502020204030204" pitchFamily="34" charset="0"/>
              </a:rPr>
              <a:t>Contract resolution	</a:t>
            </a:r>
            <a:r>
              <a:rPr lang="cs-CZ" altLang="en-US" sz="2000">
                <a:latin typeface="Calibri" panose="020F0502020204030204" pitchFamily="34" charset="0"/>
              </a:rPr>
              <a:t>	</a:t>
            </a:r>
            <a:r>
              <a:rPr lang="en-US" altLang="en-US" sz="2000" b="1">
                <a:latin typeface="Calibri" panose="020F0502020204030204" pitchFamily="34" charset="0"/>
              </a:rPr>
              <a:t>1 hour</a:t>
            </a:r>
          </a:p>
          <a:p>
            <a:pPr>
              <a:spcBef>
                <a:spcPts val="500"/>
              </a:spcBef>
              <a:buFont typeface="Wingdings" panose="05000000000000000000" pitchFamily="2" charset="2"/>
              <a:buChar char=""/>
            </a:pPr>
            <a:r>
              <a:rPr lang="en-US" altLang="en-US" sz="2000">
                <a:latin typeface="Calibri" panose="020F0502020204030204" pitchFamily="34" charset="0"/>
              </a:rPr>
              <a:t>Contracts open for day D </a:t>
            </a:r>
            <a:r>
              <a:rPr lang="cs-CZ" altLang="en-US" sz="2000">
                <a:latin typeface="Calibri" panose="020F0502020204030204" pitchFamily="34" charset="0"/>
              </a:rPr>
              <a:t>		</a:t>
            </a:r>
            <a:r>
              <a:rPr lang="en-US" altLang="en-US" sz="2000" b="1">
                <a:latin typeface="Calibri" panose="020F0502020204030204" pitchFamily="34" charset="0"/>
              </a:rPr>
              <a:t>15:00 </a:t>
            </a:r>
            <a:r>
              <a:rPr lang="en-US" altLang="en-US" sz="2000">
                <a:latin typeface="Calibri" panose="020F0502020204030204" pitchFamily="34" charset="0"/>
              </a:rPr>
              <a:t>D-1 </a:t>
            </a:r>
            <a:endParaRPr lang="en-US" altLang="en-US" sz="2000" b="1">
              <a:latin typeface="Calibri" panose="020F0502020204030204" pitchFamily="34" charset="0"/>
            </a:endParaRPr>
          </a:p>
          <a:p>
            <a:pPr>
              <a:spcBef>
                <a:spcPts val="500"/>
              </a:spcBef>
              <a:buFont typeface="Wingdings" panose="05000000000000000000" pitchFamily="2" charset="2"/>
              <a:buChar char=""/>
            </a:pPr>
            <a:r>
              <a:rPr lang="en-US" altLang="en-US" sz="2000">
                <a:latin typeface="Calibri" panose="020F0502020204030204" pitchFamily="34" charset="0"/>
              </a:rPr>
              <a:t>Contracts close </a:t>
            </a:r>
            <a:r>
              <a:rPr lang="cs-CZ" altLang="en-US" sz="2000">
                <a:latin typeface="Calibri" panose="020F0502020204030204" pitchFamily="34" charset="0"/>
              </a:rPr>
              <a:t>			</a:t>
            </a:r>
            <a:r>
              <a:rPr lang="en-US" altLang="en-US" sz="2000" b="1">
                <a:latin typeface="Calibri" panose="020F0502020204030204" pitchFamily="34" charset="0"/>
              </a:rPr>
              <a:t>one hour before delivery time</a:t>
            </a:r>
          </a:p>
          <a:p>
            <a:pPr>
              <a:spcBef>
                <a:spcPts val="500"/>
              </a:spcBef>
              <a:buFont typeface="Wingdings" panose="05000000000000000000" pitchFamily="2" charset="2"/>
              <a:buChar char=""/>
            </a:pPr>
            <a:r>
              <a:rPr lang="en-US" altLang="en-US" sz="2000" b="1">
                <a:latin typeface="Calibri" panose="020F0502020204030204" pitchFamily="34" charset="0"/>
              </a:rPr>
              <a:t>Long contract name</a:t>
            </a:r>
            <a:r>
              <a:rPr lang="en-US" altLang="en-US" sz="2000">
                <a:latin typeface="Calibri" panose="020F0502020204030204" pitchFamily="34" charset="0"/>
              </a:rPr>
              <a:t> </a:t>
            </a:r>
            <a:r>
              <a:rPr lang="cs-CZ" altLang="en-US" sz="2000">
                <a:latin typeface="Calibri" panose="020F0502020204030204" pitchFamily="34" charset="0"/>
              </a:rPr>
              <a:t>		</a:t>
            </a:r>
            <a:r>
              <a:rPr lang="en-US" altLang="en-US" sz="2000">
                <a:latin typeface="Calibri" panose="020F0502020204030204" pitchFamily="34" charset="0"/>
              </a:rPr>
              <a:t>e.g. 20190806 20:00-20190806 21:00</a:t>
            </a:r>
          </a:p>
          <a:p>
            <a:pPr>
              <a:spcBef>
                <a:spcPts val="500"/>
              </a:spcBef>
              <a:buFont typeface="Wingdings" panose="05000000000000000000" pitchFamily="2" charset="2"/>
              <a:buChar char=""/>
            </a:pPr>
            <a:r>
              <a:rPr lang="en-US" altLang="en-US" sz="2000" b="1">
                <a:latin typeface="Calibri" panose="020F0502020204030204" pitchFamily="34" charset="0"/>
              </a:rPr>
              <a:t>Short contract name</a:t>
            </a:r>
            <a:r>
              <a:rPr lang="en-US" altLang="en-US" sz="2000">
                <a:latin typeface="Calibri" panose="020F0502020204030204" pitchFamily="34" charset="0"/>
              </a:rPr>
              <a:t> </a:t>
            </a:r>
            <a:r>
              <a:rPr lang="cs-CZ" altLang="en-US" sz="2000">
                <a:latin typeface="Calibri" panose="020F0502020204030204" pitchFamily="34" charset="0"/>
              </a:rPr>
              <a:t>		</a:t>
            </a:r>
            <a:r>
              <a:rPr lang="en-US" altLang="en-US" sz="2000">
                <a:latin typeface="Calibri" panose="020F0502020204030204" pitchFamily="34" charset="0"/>
              </a:rPr>
              <a:t>e.g. </a:t>
            </a:r>
            <a:r>
              <a:rPr lang="cs-CZ" altLang="en-US" sz="2000">
                <a:latin typeface="Calibri" panose="020F0502020204030204" pitchFamily="34" charset="0"/>
              </a:rPr>
              <a:t>2</a:t>
            </a:r>
            <a:r>
              <a:rPr lang="en-US" altLang="en-US" sz="2000">
                <a:latin typeface="Calibri" panose="020F0502020204030204" pitchFamily="34" charset="0"/>
              </a:rPr>
              <a:t>0-21</a:t>
            </a:r>
          </a:p>
          <a:p>
            <a:pPr>
              <a:spcBef>
                <a:spcPts val="500"/>
              </a:spcBef>
              <a:buFont typeface="Wingdings" panose="05000000000000000000" pitchFamily="2" charset="2"/>
              <a:buChar char=""/>
            </a:pPr>
            <a:endParaRPr lang="en-US" altLang="en-US" sz="2000">
              <a:latin typeface="Calibri" panose="020F0502020204030204" pitchFamily="34" charset="0"/>
            </a:endParaRPr>
          </a:p>
          <a:p>
            <a:pPr>
              <a:spcBef>
                <a:spcPts val="500"/>
              </a:spcBef>
              <a:buFont typeface="Wingdings" panose="05000000000000000000" pitchFamily="2" charset="2"/>
              <a:buChar char=""/>
            </a:pPr>
            <a:r>
              <a:rPr lang="en-US" altLang="en-US" sz="2000">
                <a:latin typeface="Calibri" panose="020F0502020204030204" pitchFamily="34" charset="0"/>
              </a:rPr>
              <a:t>In case of unavailability of the SDIC IM and activation of the Backup IM, there will be the so-called </a:t>
            </a:r>
            <a:r>
              <a:rPr lang="en-US" altLang="en-US" sz="2000" b="1">
                <a:latin typeface="Calibri" panose="020F0502020204030204" pitchFamily="34" charset="0"/>
              </a:rPr>
              <a:t>Backup IM products</a:t>
            </a:r>
            <a:r>
              <a:rPr lang="en-US" altLang="en-US" sz="2000">
                <a:latin typeface="Calibri" panose="020F0502020204030204" pitchFamily="34" charset="0"/>
              </a:rPr>
              <a:t>, which are defined in the same way as XBID Products, but are only matched locally (see slide 38). </a:t>
            </a:r>
          </a:p>
          <a:p>
            <a:pPr>
              <a:spcBef>
                <a:spcPts val="500"/>
              </a:spcBef>
              <a:buFont typeface="Wingdings" panose="05000000000000000000" pitchFamily="2" charset="2"/>
              <a:buChar char=""/>
            </a:pPr>
            <a:endParaRPr lang="en-GB" altLang="en-US" sz="2000">
              <a:latin typeface="Calibri" panose="020F0502020204030204" pitchFamily="34" charset="0"/>
            </a:endParaRPr>
          </a:p>
        </p:txBody>
      </p:sp>
      <p:grpSp>
        <p:nvGrpSpPr>
          <p:cNvPr id="39945" name="Skupina 15">
            <a:extLst>
              <a:ext uri="{FF2B5EF4-FFF2-40B4-BE49-F238E27FC236}">
                <a16:creationId xmlns:a16="http://schemas.microsoft.com/office/drawing/2014/main" id="{D1C7BFCE-BC26-45A7-9B7D-343686C465CD}"/>
              </a:ext>
            </a:extLst>
          </p:cNvPr>
          <p:cNvGrpSpPr>
            <a:grpSpLocks/>
          </p:cNvGrpSpPr>
          <p:nvPr/>
        </p:nvGrpSpPr>
        <p:grpSpPr bwMode="auto">
          <a:xfrm>
            <a:off x="3203575" y="6477000"/>
            <a:ext cx="5580063" cy="238125"/>
            <a:chOff x="3203848" y="6477000"/>
            <a:chExt cx="5580063" cy="238125"/>
          </a:xfrm>
        </p:grpSpPr>
        <p:sp>
          <p:nvSpPr>
            <p:cNvPr id="39946" name="Line 7">
              <a:extLst>
                <a:ext uri="{FF2B5EF4-FFF2-40B4-BE49-F238E27FC236}">
                  <a16:creationId xmlns:a16="http://schemas.microsoft.com/office/drawing/2014/main" id="{6033C013-A21F-477D-9AD7-5F506D3F5E0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47" name="Rectangle 9">
              <a:extLst>
                <a:ext uri="{FF2B5EF4-FFF2-40B4-BE49-F238E27FC236}">
                  <a16:creationId xmlns:a16="http://schemas.microsoft.com/office/drawing/2014/main" id="{F5E2AA20-64D8-417A-9D2C-A794992AAD37}"/>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6E70C1CA-9893-4AE9-AA3C-2EEDACEB2757}" type="slidenum">
                <a:rPr lang="cs-CZ" altLang="en-US" sz="900" b="1">
                  <a:solidFill>
                    <a:srgbClr val="0B3D92"/>
                  </a:solidFill>
                  <a:cs typeface="Arial" panose="020B0604020202020204" pitchFamily="34" charset="0"/>
                </a:rPr>
                <a:pPr eaLnBrk="1" hangingPunct="1">
                  <a:spcBef>
                    <a:spcPct val="0"/>
                  </a:spcBef>
                  <a:buClrTx/>
                  <a:buFontTx/>
                  <a:buNone/>
                </a:pPr>
                <a:t>19</a:t>
              </a:fld>
              <a:endParaRPr lang="cs-CZ" altLang="en-US" sz="900" b="1">
                <a:solidFill>
                  <a:srgbClr val="0B3D92"/>
                </a:solidFill>
                <a:cs typeface="Arial" panose="020B0604020202020204" pitchFamily="34" charset="0"/>
              </a:endParaRPr>
            </a:p>
          </p:txBody>
        </p:sp>
        <p:sp>
          <p:nvSpPr>
            <p:cNvPr id="39948" name="Line 10">
              <a:extLst>
                <a:ext uri="{FF2B5EF4-FFF2-40B4-BE49-F238E27FC236}">
                  <a16:creationId xmlns:a16="http://schemas.microsoft.com/office/drawing/2014/main" id="{1F1DDE68-E44E-474D-B743-D1EB02B428F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C8377578-3622-45DD-8530-3D0041D4FA48}"/>
              </a:ext>
            </a:extLst>
          </p:cNvPr>
          <p:cNvGrpSpPr>
            <a:grpSpLocks/>
          </p:cNvGrpSpPr>
          <p:nvPr/>
        </p:nvGrpSpPr>
        <p:grpSpPr bwMode="auto">
          <a:xfrm>
            <a:off x="360363" y="476250"/>
            <a:ext cx="8339137" cy="384175"/>
            <a:chOff x="227" y="300"/>
            <a:chExt cx="5253" cy="242"/>
          </a:xfrm>
        </p:grpSpPr>
        <p:sp>
          <p:nvSpPr>
            <p:cNvPr id="5130" name="Line 2">
              <a:extLst>
                <a:ext uri="{FF2B5EF4-FFF2-40B4-BE49-F238E27FC236}">
                  <a16:creationId xmlns:a16="http://schemas.microsoft.com/office/drawing/2014/main" id="{1EDA9B5B-2025-4B45-9EAA-C6CD4074B566}"/>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131" name="Line 3">
              <a:extLst>
                <a:ext uri="{FF2B5EF4-FFF2-40B4-BE49-F238E27FC236}">
                  <a16:creationId xmlns:a16="http://schemas.microsoft.com/office/drawing/2014/main" id="{6D57317B-6A79-401E-8BA6-8CAA86CCC15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132" name="Picture 4">
              <a:extLst>
                <a:ext uri="{FF2B5EF4-FFF2-40B4-BE49-F238E27FC236}">
                  <a16:creationId xmlns:a16="http://schemas.microsoft.com/office/drawing/2014/main" id="{FF8DF6B9-C2A0-4928-B2D0-80DC3ED9C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5">
            <a:extLst>
              <a:ext uri="{FF2B5EF4-FFF2-40B4-BE49-F238E27FC236}">
                <a16:creationId xmlns:a16="http://schemas.microsoft.com/office/drawing/2014/main" id="{5DBF7946-B9F1-493D-9B16-85424DB7B1C6}"/>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124" name="Text Box 6">
            <a:extLst>
              <a:ext uri="{FF2B5EF4-FFF2-40B4-BE49-F238E27FC236}">
                <a16:creationId xmlns:a16="http://schemas.microsoft.com/office/drawing/2014/main" id="{41281C70-F9CC-4977-AB07-6C4EFCCA1D58}"/>
              </a:ext>
            </a:extLst>
          </p:cNvPr>
          <p:cNvSpPr txBox="1">
            <a:spLocks noChangeArrowheads="1"/>
          </p:cNvSpPr>
          <p:nvPr/>
        </p:nvSpPr>
        <p:spPr bwMode="auto">
          <a:xfrm>
            <a:off x="360363" y="912813"/>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cs-CZ" altLang="en-US" b="1">
                <a:solidFill>
                  <a:srgbClr val="0B3D92"/>
                </a:solidFill>
                <a:latin typeface="Calibri" panose="020F0502020204030204" pitchFamily="34" charset="0"/>
              </a:rPr>
              <a:t>Content:</a:t>
            </a:r>
          </a:p>
        </p:txBody>
      </p:sp>
      <p:sp>
        <p:nvSpPr>
          <p:cNvPr id="5125" name="Line 7">
            <a:extLst>
              <a:ext uri="{FF2B5EF4-FFF2-40B4-BE49-F238E27FC236}">
                <a16:creationId xmlns:a16="http://schemas.microsoft.com/office/drawing/2014/main" id="{3D7A0A13-B06D-4A1E-BAE8-4F034E3D17A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126" name="Rectangle 8">
            <a:extLst>
              <a:ext uri="{FF2B5EF4-FFF2-40B4-BE49-F238E27FC236}">
                <a16:creationId xmlns:a16="http://schemas.microsoft.com/office/drawing/2014/main" id="{88AD732C-F1AB-4738-87CA-BB5912BABF93}"/>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127" name="Rectangle 9">
            <a:extLst>
              <a:ext uri="{FF2B5EF4-FFF2-40B4-BE49-F238E27FC236}">
                <a16:creationId xmlns:a16="http://schemas.microsoft.com/office/drawing/2014/main" id="{500E9801-19DE-4E08-82D1-C31ADBDE8FB3}"/>
              </a:ext>
            </a:extLst>
          </p:cNvPr>
          <p:cNvSpPr>
            <a:spLocks noChangeArrowheads="1"/>
          </p:cNvSpPr>
          <p:nvPr/>
        </p:nvSpPr>
        <p:spPr bwMode="auto">
          <a:xfrm>
            <a:off x="1133475" y="6477000"/>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cs-CZ" altLang="en-US" sz="900" b="1">
                <a:solidFill>
                  <a:srgbClr val="0B3D92"/>
                </a:solidFill>
                <a:cs typeface="Arial" panose="020B0604020202020204" pitchFamily="34" charset="0"/>
              </a:rPr>
              <a:t>	                Strana: </a:t>
            </a:r>
            <a:fld id="{D196297E-B713-47F9-9BE4-FF57F1F4B7D3}" type="slidenum">
              <a:rPr lang="cs-CZ" altLang="en-US" sz="900" b="1">
                <a:solidFill>
                  <a:srgbClr val="0B3D92"/>
                </a:solidFill>
                <a:cs typeface="Arial" panose="020B0604020202020204" pitchFamily="34" charset="0"/>
              </a:rPr>
              <a:pPr algn="ctr" eaLnBrk="1" hangingPunct="1">
                <a:spcBef>
                  <a:spcPct val="0"/>
                </a:spcBef>
                <a:buClrTx/>
                <a:buFontTx/>
                <a:buNone/>
              </a:pPr>
              <a:t>2</a:t>
            </a:fld>
            <a:endParaRPr lang="cs-CZ" altLang="en-US" sz="900" b="1">
              <a:solidFill>
                <a:srgbClr val="0B3D92"/>
              </a:solidFill>
              <a:cs typeface="Arial" panose="020B0604020202020204" pitchFamily="34" charset="0"/>
            </a:endParaRPr>
          </a:p>
        </p:txBody>
      </p:sp>
      <p:sp>
        <p:nvSpPr>
          <p:cNvPr id="5128" name="Line 10">
            <a:extLst>
              <a:ext uri="{FF2B5EF4-FFF2-40B4-BE49-F238E27FC236}">
                <a16:creationId xmlns:a16="http://schemas.microsoft.com/office/drawing/2014/main" id="{A01F789D-D14A-4DFA-A5A5-674E277571BD}"/>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129" name="Text Box 11">
            <a:extLst>
              <a:ext uri="{FF2B5EF4-FFF2-40B4-BE49-F238E27FC236}">
                <a16:creationId xmlns:a16="http://schemas.microsoft.com/office/drawing/2014/main" id="{4A77B98E-75A3-4140-AFFC-D7672B98EBEC}"/>
              </a:ext>
            </a:extLst>
          </p:cNvPr>
          <p:cNvSpPr txBox="1">
            <a:spLocks noChangeArrowheads="1"/>
          </p:cNvSpPr>
          <p:nvPr/>
        </p:nvSpPr>
        <p:spPr bwMode="auto">
          <a:xfrm>
            <a:off x="773113" y="1497013"/>
            <a:ext cx="5886450" cy="355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eaLnBrk="1" hangingPunct="1">
              <a:buClr>
                <a:srgbClr val="0B3D92"/>
              </a:buClr>
              <a:buSzPct val="100000"/>
              <a:buFont typeface="Arial" panose="020B0604020202020204" pitchFamily="34" charset="0"/>
              <a:buChar char="■"/>
            </a:pPr>
            <a:r>
              <a:rPr lang="en-US" altLang="en-US" sz="2500">
                <a:solidFill>
                  <a:srgbClr val="000000"/>
                </a:solidFill>
                <a:latin typeface="Calibri" panose="020F0502020204030204" pitchFamily="34" charset="0"/>
              </a:rPr>
              <a:t>Introduction</a:t>
            </a:r>
          </a:p>
          <a:p>
            <a:pPr eaLnBrk="1" hangingPunct="1">
              <a:buClr>
                <a:srgbClr val="0B3D92"/>
              </a:buClr>
              <a:buSzPct val="100000"/>
              <a:buFont typeface="Arial" panose="020B0604020202020204" pitchFamily="34" charset="0"/>
              <a:buChar char="■"/>
            </a:pPr>
            <a:r>
              <a:rPr lang="en-US" altLang="en-US" sz="2500">
                <a:solidFill>
                  <a:srgbClr val="000000"/>
                </a:solidFill>
                <a:latin typeface="Calibri" panose="020F0502020204030204" pitchFamily="34" charset="0"/>
              </a:rPr>
              <a:t>Main Differences of the SIDC IM to the Current IM</a:t>
            </a:r>
            <a:endParaRPr lang="cs-CZ" altLang="en-US" sz="2500">
              <a:solidFill>
                <a:srgbClr val="000000"/>
              </a:solidFill>
              <a:latin typeface="Calibri" panose="020F0502020204030204" pitchFamily="34" charset="0"/>
            </a:endParaRPr>
          </a:p>
          <a:p>
            <a:pPr eaLnBrk="1" hangingPunct="1">
              <a:buClr>
                <a:srgbClr val="0B3D92"/>
              </a:buClr>
              <a:buSzPct val="100000"/>
              <a:buFont typeface="Arial" panose="020B0604020202020204" pitchFamily="34" charset="0"/>
              <a:buChar char="■"/>
            </a:pPr>
            <a:r>
              <a:rPr lang="cs-CZ" altLang="en-US" sz="2500">
                <a:solidFill>
                  <a:srgbClr val="000000"/>
                </a:solidFill>
                <a:latin typeface="Calibri" panose="020F0502020204030204" pitchFamily="34" charset="0"/>
              </a:rPr>
              <a:t>Reports and Capacity Data</a:t>
            </a:r>
            <a:endParaRPr lang="en-US" altLang="en-US" sz="2500">
              <a:solidFill>
                <a:srgbClr val="000000"/>
              </a:solidFill>
              <a:latin typeface="Calibri" panose="020F0502020204030204" pitchFamily="34" charset="0"/>
            </a:endParaRPr>
          </a:p>
          <a:p>
            <a:pPr eaLnBrk="1" hangingPunct="1">
              <a:buClr>
                <a:srgbClr val="0B3D92"/>
              </a:buClr>
              <a:buSzPct val="100000"/>
              <a:buFont typeface="Arial" panose="020B0604020202020204" pitchFamily="34" charset="0"/>
              <a:buChar char="■"/>
            </a:pPr>
            <a:r>
              <a:rPr lang="en-US" altLang="en-US" sz="2500">
                <a:solidFill>
                  <a:srgbClr val="000000"/>
                </a:solidFill>
                <a:latin typeface="Calibri" panose="020F0502020204030204" pitchFamily="34" charset="0"/>
              </a:rPr>
              <a:t>Basic Principles of </a:t>
            </a:r>
            <a:r>
              <a:rPr lang="cs-CZ" altLang="en-US" sz="2500">
                <a:solidFill>
                  <a:srgbClr val="000000"/>
                </a:solidFill>
                <a:latin typeface="Calibri" panose="020F0502020204030204" pitchFamily="34" charset="0"/>
              </a:rPr>
              <a:t>Backup</a:t>
            </a:r>
            <a:r>
              <a:rPr lang="en-US" altLang="en-US" sz="2500">
                <a:solidFill>
                  <a:srgbClr val="000000"/>
                </a:solidFill>
                <a:latin typeface="Calibri" panose="020F0502020204030204" pitchFamily="34" charset="0"/>
              </a:rPr>
              <a:t> IM and Its Features</a:t>
            </a:r>
            <a:endParaRPr lang="cs-CZ" altLang="en-US" sz="2500">
              <a:solidFill>
                <a:srgbClr val="000000"/>
              </a:solidFill>
              <a:latin typeface="Calibri" panose="020F0502020204030204" pitchFamily="34" charset="0"/>
            </a:endParaRPr>
          </a:p>
          <a:p>
            <a:pPr eaLnBrk="1" hangingPunct="1">
              <a:buClr>
                <a:srgbClr val="0B3D92"/>
              </a:buClr>
              <a:buSzPct val="100000"/>
              <a:buFont typeface="Arial" panose="020B0604020202020204" pitchFamily="34" charset="0"/>
              <a:buChar char="■"/>
            </a:pPr>
            <a:r>
              <a:rPr lang="cs-CZ" altLang="en-US" sz="2500">
                <a:solidFill>
                  <a:srgbClr val="000000"/>
                </a:solidFill>
                <a:latin typeface="Calibri" panose="020F0502020204030204" pitchFamily="34" charset="0"/>
              </a:rPr>
              <a:t>General Improvements</a:t>
            </a:r>
            <a:endParaRPr lang="en-US" altLang="en-US" sz="2500">
              <a:solidFill>
                <a:srgbClr val="000000"/>
              </a:solidFill>
              <a:latin typeface="Calibri" panose="020F0502020204030204" pitchFamily="34" charset="0"/>
            </a:endParaRPr>
          </a:p>
          <a:p>
            <a:pPr>
              <a:buClr>
                <a:srgbClr val="0B3D92"/>
              </a:buClr>
              <a:buSzPct val="100000"/>
              <a:buFont typeface="Arial" panose="020B0604020202020204" pitchFamily="34" charset="0"/>
              <a:buChar char="■"/>
            </a:pPr>
            <a:r>
              <a:rPr lang="cs-CZ" altLang="en-US" sz="2500">
                <a:solidFill>
                  <a:schemeClr val="tx1"/>
                </a:solidFill>
                <a:latin typeface="Calibri" panose="020F0502020204030204" pitchFamily="34" charset="0"/>
              </a:rPr>
              <a:t>Launch</a:t>
            </a:r>
            <a:r>
              <a:rPr lang="en-US" altLang="en-US" sz="2500">
                <a:solidFill>
                  <a:schemeClr val="tx1"/>
                </a:solidFill>
                <a:latin typeface="Calibri" panose="020F0502020204030204" pitchFamily="34" charset="0"/>
              </a:rPr>
              <a:t> of </a:t>
            </a:r>
            <a:r>
              <a:rPr lang="en-US" altLang="en-US" sz="2500">
                <a:solidFill>
                  <a:srgbClr val="000000"/>
                </a:solidFill>
                <a:latin typeface="Calibri" panose="020F0502020204030204" pitchFamily="34" charset="0"/>
              </a:rPr>
              <a:t>SIDC IM</a:t>
            </a:r>
          </a:p>
          <a:p>
            <a:pPr>
              <a:buClr>
                <a:srgbClr val="0B3D92"/>
              </a:buClr>
              <a:buSzPct val="100000"/>
              <a:buFont typeface="Arial" panose="020B0604020202020204" pitchFamily="34" charset="0"/>
              <a:buChar char="■"/>
            </a:pPr>
            <a:r>
              <a:rPr lang="en-US" altLang="en-US" sz="2500">
                <a:solidFill>
                  <a:srgbClr val="000000"/>
                </a:solidFill>
                <a:latin typeface="Calibri" panose="020F0502020204030204" pitchFamily="34" charset="0"/>
              </a:rPr>
              <a:t>Conclusion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Text Box 11">
            <a:extLst>
              <a:ext uri="{FF2B5EF4-FFF2-40B4-BE49-F238E27FC236}">
                <a16:creationId xmlns:a16="http://schemas.microsoft.com/office/drawing/2014/main" id="{8412335D-AFE5-45A3-B700-6525B9D58A42}"/>
              </a:ext>
            </a:extLst>
          </p:cNvPr>
          <p:cNvSpPr txBox="1">
            <a:spLocks noChangeArrowheads="1"/>
          </p:cNvSpPr>
          <p:nvPr/>
        </p:nvSpPr>
        <p:spPr bwMode="auto">
          <a:xfrm>
            <a:off x="636588" y="1341438"/>
            <a:ext cx="8089900" cy="622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In case of order modification which has impact on matching priority (e.g. change of price or quantity), XBID solution changes order ID and its version (for XBID such order modification is the same as activation or deactivation of the order). Another modification within IM is possible only after previous modification is accepted by XBID successfully (the last actual order ID and version is known within OTE-COM)</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In case of order modification which has no impact on matching priority, version is updated and order ID stays the same</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In case of activation/deactivation of an order it is not allowed to change any other attributes of the order</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In case of an order modification it is not allowed to change this attributes:</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Buy/Sell</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Contract</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Order ID</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Execution restriction (in case of Iceberg and Block order)</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An order modification is not possible if:</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Is deleted,</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Is closed for trading (its parameter Valid has expired),</a:t>
            </a:r>
          </a:p>
          <a:p>
            <a:pPr lvl="1"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OTE-COM has not received response from XBID for the previous order modification request</a:t>
            </a:r>
            <a:r>
              <a:rPr lang="cs-CZ" altLang="en-US" sz="1400" dirty="0">
                <a:solidFill>
                  <a:srgbClr val="222222"/>
                </a:solidFill>
                <a:latin typeface="inherit" charset="0"/>
              </a:rPr>
              <a:t>.</a:t>
            </a:r>
            <a:endParaRPr lang="en-US" altLang="en-US" sz="1400" dirty="0">
              <a:solidFill>
                <a:srgbClr val="222222"/>
              </a:solidFill>
              <a:latin typeface="inherit" charset="0"/>
            </a:endParaRP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41987" name="Group 1">
            <a:extLst>
              <a:ext uri="{FF2B5EF4-FFF2-40B4-BE49-F238E27FC236}">
                <a16:creationId xmlns:a16="http://schemas.microsoft.com/office/drawing/2014/main" id="{A7822407-5312-488B-86BC-72098C2CF739}"/>
              </a:ext>
            </a:extLst>
          </p:cNvPr>
          <p:cNvGrpSpPr>
            <a:grpSpLocks/>
          </p:cNvGrpSpPr>
          <p:nvPr/>
        </p:nvGrpSpPr>
        <p:grpSpPr bwMode="auto">
          <a:xfrm>
            <a:off x="360363" y="476250"/>
            <a:ext cx="8339137" cy="384175"/>
            <a:chOff x="227" y="300"/>
            <a:chExt cx="5253" cy="242"/>
          </a:xfrm>
        </p:grpSpPr>
        <p:sp>
          <p:nvSpPr>
            <p:cNvPr id="41997" name="Line 2">
              <a:extLst>
                <a:ext uri="{FF2B5EF4-FFF2-40B4-BE49-F238E27FC236}">
                  <a16:creationId xmlns:a16="http://schemas.microsoft.com/office/drawing/2014/main" id="{B6C991E8-7606-4BB4-9518-03A98D1F27B0}"/>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1998" name="Line 3">
              <a:extLst>
                <a:ext uri="{FF2B5EF4-FFF2-40B4-BE49-F238E27FC236}">
                  <a16:creationId xmlns:a16="http://schemas.microsoft.com/office/drawing/2014/main" id="{E80BCC49-8F49-4F13-8962-DB678591439E}"/>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41999" name="Picture 4">
              <a:extLst>
                <a:ext uri="{FF2B5EF4-FFF2-40B4-BE49-F238E27FC236}">
                  <a16:creationId xmlns:a16="http://schemas.microsoft.com/office/drawing/2014/main" id="{E92EFCE1-BFE4-430E-8BFB-BC0A13977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1988" name="Text Box 5">
            <a:extLst>
              <a:ext uri="{FF2B5EF4-FFF2-40B4-BE49-F238E27FC236}">
                <a16:creationId xmlns:a16="http://schemas.microsoft.com/office/drawing/2014/main" id="{680DD039-EA26-4F82-A9A8-A91BF1AD42F2}"/>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41989" name="Text Box 6">
            <a:extLst>
              <a:ext uri="{FF2B5EF4-FFF2-40B4-BE49-F238E27FC236}">
                <a16:creationId xmlns:a16="http://schemas.microsoft.com/office/drawing/2014/main" id="{37AA032D-8A35-4045-8E7B-3C6FA01AAAD8}"/>
              </a:ext>
            </a:extLst>
          </p:cNvPr>
          <p:cNvSpPr txBox="1">
            <a:spLocks noChangeArrowheads="1"/>
          </p:cNvSpPr>
          <p:nvPr/>
        </p:nvSpPr>
        <p:spPr bwMode="auto">
          <a:xfrm>
            <a:off x="301625" y="8699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Order Modification Behaviour</a:t>
            </a:r>
          </a:p>
        </p:txBody>
      </p:sp>
      <p:sp>
        <p:nvSpPr>
          <p:cNvPr id="41990" name="Line 7">
            <a:extLst>
              <a:ext uri="{FF2B5EF4-FFF2-40B4-BE49-F238E27FC236}">
                <a16:creationId xmlns:a16="http://schemas.microsoft.com/office/drawing/2014/main" id="{EFB01258-684E-4A3E-A950-DD84FE07379C}"/>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1991" name="Rectangle 8">
            <a:extLst>
              <a:ext uri="{FF2B5EF4-FFF2-40B4-BE49-F238E27FC236}">
                <a16:creationId xmlns:a16="http://schemas.microsoft.com/office/drawing/2014/main" id="{F7CBC432-C946-4329-9D8A-618E2CF649BB}"/>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1992" name="Line 10">
            <a:extLst>
              <a:ext uri="{FF2B5EF4-FFF2-40B4-BE49-F238E27FC236}">
                <a16:creationId xmlns:a16="http://schemas.microsoft.com/office/drawing/2014/main" id="{28055204-7412-4749-91A0-F8DF868AA7F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41993" name="Skupina 13">
            <a:extLst>
              <a:ext uri="{FF2B5EF4-FFF2-40B4-BE49-F238E27FC236}">
                <a16:creationId xmlns:a16="http://schemas.microsoft.com/office/drawing/2014/main" id="{D8F0BB15-B984-43BA-9E0E-9D31DF862588}"/>
              </a:ext>
            </a:extLst>
          </p:cNvPr>
          <p:cNvGrpSpPr>
            <a:grpSpLocks/>
          </p:cNvGrpSpPr>
          <p:nvPr/>
        </p:nvGrpSpPr>
        <p:grpSpPr bwMode="auto">
          <a:xfrm>
            <a:off x="3203575" y="6477000"/>
            <a:ext cx="5580063" cy="238125"/>
            <a:chOff x="3203848" y="6477000"/>
            <a:chExt cx="5580063" cy="238125"/>
          </a:xfrm>
        </p:grpSpPr>
        <p:sp>
          <p:nvSpPr>
            <p:cNvPr id="41994" name="Line 7">
              <a:extLst>
                <a:ext uri="{FF2B5EF4-FFF2-40B4-BE49-F238E27FC236}">
                  <a16:creationId xmlns:a16="http://schemas.microsoft.com/office/drawing/2014/main" id="{4B09064B-1AA8-4AB7-B146-F21C03D2CB0F}"/>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1995" name="Rectangle 9">
              <a:extLst>
                <a:ext uri="{FF2B5EF4-FFF2-40B4-BE49-F238E27FC236}">
                  <a16:creationId xmlns:a16="http://schemas.microsoft.com/office/drawing/2014/main" id="{C1A8DA32-0D8B-40EA-B0BB-9A419FACC51E}"/>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21DFC409-FE67-4DF4-9100-CDB551DEF527}" type="slidenum">
                <a:rPr lang="cs-CZ" altLang="en-US" sz="900" b="1">
                  <a:solidFill>
                    <a:srgbClr val="0B3D92"/>
                  </a:solidFill>
                  <a:cs typeface="Arial" panose="020B0604020202020204" pitchFamily="34" charset="0"/>
                </a:rPr>
                <a:pPr eaLnBrk="1" hangingPunct="1">
                  <a:spcBef>
                    <a:spcPct val="0"/>
                  </a:spcBef>
                  <a:buClrTx/>
                  <a:buFontTx/>
                  <a:buNone/>
                </a:pPr>
                <a:t>20</a:t>
              </a:fld>
              <a:endParaRPr lang="cs-CZ" altLang="en-US" sz="900" b="1">
                <a:solidFill>
                  <a:srgbClr val="0B3D92"/>
                </a:solidFill>
                <a:cs typeface="Arial" panose="020B0604020202020204" pitchFamily="34" charset="0"/>
              </a:endParaRPr>
            </a:p>
          </p:txBody>
        </p:sp>
        <p:sp>
          <p:nvSpPr>
            <p:cNvPr id="41996" name="Line 10">
              <a:extLst>
                <a:ext uri="{FF2B5EF4-FFF2-40B4-BE49-F238E27FC236}">
                  <a16:creationId xmlns:a16="http://schemas.microsoft.com/office/drawing/2014/main" id="{1F1840A6-F969-4D2C-A45C-1D637850B293}"/>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970F4833-C599-4D31-8ABB-4B3A2A3AC6F7}"/>
              </a:ext>
            </a:extLst>
          </p:cNvPr>
          <p:cNvGrpSpPr>
            <a:grpSpLocks/>
          </p:cNvGrpSpPr>
          <p:nvPr/>
        </p:nvGrpSpPr>
        <p:grpSpPr bwMode="auto">
          <a:xfrm>
            <a:off x="360363" y="476250"/>
            <a:ext cx="8339137" cy="384175"/>
            <a:chOff x="227" y="300"/>
            <a:chExt cx="5253" cy="242"/>
          </a:xfrm>
        </p:grpSpPr>
        <p:sp>
          <p:nvSpPr>
            <p:cNvPr id="46099" name="Line 2">
              <a:extLst>
                <a:ext uri="{FF2B5EF4-FFF2-40B4-BE49-F238E27FC236}">
                  <a16:creationId xmlns:a16="http://schemas.microsoft.com/office/drawing/2014/main" id="{37D500AC-9A51-43F5-9693-452E8310D3E3}"/>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0" name="Line 3">
              <a:extLst>
                <a:ext uri="{FF2B5EF4-FFF2-40B4-BE49-F238E27FC236}">
                  <a16:creationId xmlns:a16="http://schemas.microsoft.com/office/drawing/2014/main" id="{99090388-9D45-42D5-8682-7E7B904F98B4}"/>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46101" name="Picture 4">
              <a:extLst>
                <a:ext uri="{FF2B5EF4-FFF2-40B4-BE49-F238E27FC236}">
                  <a16:creationId xmlns:a16="http://schemas.microsoft.com/office/drawing/2014/main" id="{D7E6C351-5166-4CB6-8613-B126A1DFF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6">
            <a:extLst>
              <a:ext uri="{FF2B5EF4-FFF2-40B4-BE49-F238E27FC236}">
                <a16:creationId xmlns:a16="http://schemas.microsoft.com/office/drawing/2014/main" id="{2DA001B4-8C9F-4019-A10B-23664499E2A3}"/>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Block </a:t>
            </a:r>
            <a:r>
              <a:rPr lang="cs-CZ" altLang="en-US" sz="2400" b="1">
                <a:solidFill>
                  <a:srgbClr val="0B3D92"/>
                </a:solidFill>
                <a:latin typeface="Calibri" panose="020F0502020204030204" pitchFamily="34" charset="0"/>
              </a:rPr>
              <a:t>C</a:t>
            </a:r>
            <a:r>
              <a:rPr lang="en-US" altLang="en-US" sz="2400" b="1">
                <a:solidFill>
                  <a:srgbClr val="0B3D92"/>
                </a:solidFill>
                <a:latin typeface="Calibri" panose="020F0502020204030204" pitchFamily="34" charset="0"/>
              </a:rPr>
              <a:t>ontract</a:t>
            </a:r>
            <a:r>
              <a:rPr lang="cs-CZ" altLang="en-US" sz="2400" b="1">
                <a:solidFill>
                  <a:srgbClr val="0B3D92"/>
                </a:solidFill>
                <a:latin typeface="Calibri" panose="020F0502020204030204" pitchFamily="34" charset="0"/>
              </a:rPr>
              <a:t>s</a:t>
            </a:r>
            <a:r>
              <a:rPr lang="en-US" altLang="en-US" sz="2400" b="1">
                <a:solidFill>
                  <a:srgbClr val="0B3D92"/>
                </a:solidFill>
                <a:latin typeface="Calibri" panose="020F0502020204030204" pitchFamily="34" charset="0"/>
              </a:rPr>
              <a:t> </a:t>
            </a:r>
            <a:r>
              <a:rPr lang="cs-CZ" altLang="en-US" sz="2400" b="1">
                <a:solidFill>
                  <a:srgbClr val="0B3D92"/>
                </a:solidFill>
                <a:latin typeface="Calibri" panose="020F0502020204030204" pitchFamily="34" charset="0"/>
              </a:rPr>
              <a:t>I</a:t>
            </a:r>
            <a:r>
              <a:rPr lang="en-US" altLang="en-US" sz="2400" b="1">
                <a:solidFill>
                  <a:srgbClr val="0B3D92"/>
                </a:solidFill>
                <a:latin typeface="Calibri" panose="020F0502020204030204" pitchFamily="34" charset="0"/>
              </a:rPr>
              <a:t>mprovements</a:t>
            </a:r>
          </a:p>
        </p:txBody>
      </p:sp>
      <p:sp>
        <p:nvSpPr>
          <p:cNvPr id="46084" name="Line 7">
            <a:extLst>
              <a:ext uri="{FF2B5EF4-FFF2-40B4-BE49-F238E27FC236}">
                <a16:creationId xmlns:a16="http://schemas.microsoft.com/office/drawing/2014/main" id="{165331C2-F761-4EF0-B662-E327816A0130}"/>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085" name="Rectangle 8">
            <a:extLst>
              <a:ext uri="{FF2B5EF4-FFF2-40B4-BE49-F238E27FC236}">
                <a16:creationId xmlns:a16="http://schemas.microsoft.com/office/drawing/2014/main" id="{90D551BE-9226-4DC3-8AF6-32111A086B74}"/>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6086" name="Line 10">
            <a:extLst>
              <a:ext uri="{FF2B5EF4-FFF2-40B4-BE49-F238E27FC236}">
                <a16:creationId xmlns:a16="http://schemas.microsoft.com/office/drawing/2014/main" id="{4B0CE631-B634-423C-82C7-50C38A1FEC6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6635" name="Text Box 11">
            <a:extLst>
              <a:ext uri="{FF2B5EF4-FFF2-40B4-BE49-F238E27FC236}">
                <a16:creationId xmlns:a16="http://schemas.microsoft.com/office/drawing/2014/main" id="{E2EE2BA9-EA06-4D60-ACAB-4007794FA504}"/>
              </a:ext>
            </a:extLst>
          </p:cNvPr>
          <p:cNvSpPr txBox="1">
            <a:spLocks noChangeArrowheads="1"/>
          </p:cNvSpPr>
          <p:nvPr/>
        </p:nvSpPr>
        <p:spPr bwMode="auto">
          <a:xfrm>
            <a:off x="611188" y="1504950"/>
            <a:ext cx="7921625" cy="388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400" dirty="0">
                <a:latin typeface="Calibri" panose="020F0502020204030204" pitchFamily="34" charset="0"/>
              </a:rPr>
              <a:t>It will be possible to define block contract</a:t>
            </a:r>
            <a:r>
              <a:rPr lang="cs-CZ" altLang="en-US" sz="2400" dirty="0">
                <a:latin typeface="Calibri" panose="020F0502020204030204" pitchFamily="34" charset="0"/>
              </a:rPr>
              <a:t>s</a:t>
            </a:r>
            <a:r>
              <a:rPr lang="en-US" altLang="en-US" sz="2400" dirty="0">
                <a:latin typeface="Calibri" panose="020F0502020204030204" pitchFamily="34" charset="0"/>
              </a:rPr>
              <a:t> in the </a:t>
            </a:r>
            <a:r>
              <a:rPr lang="cs-CZ" altLang="en-US" sz="2400" dirty="0">
                <a:latin typeface="Calibri" panose="020F0502020204030204" pitchFamily="34" charset="0"/>
              </a:rPr>
              <a:t>SDIC IM</a:t>
            </a:r>
            <a:r>
              <a:rPr lang="en-US" altLang="en-US" sz="2400" dirty="0">
                <a:latin typeface="Calibri" panose="020F0502020204030204" pitchFamily="34" charset="0"/>
              </a:rPr>
              <a:t>, which</a:t>
            </a:r>
            <a:r>
              <a:rPr lang="cs-CZ" altLang="en-US" sz="2400" dirty="0">
                <a:latin typeface="Calibri" panose="020F0502020204030204" pitchFamily="34" charset="0"/>
              </a:rPr>
              <a:t>:</a:t>
            </a:r>
          </a:p>
          <a:p>
            <a:pPr lvl="1" algn="just" eaLnBrk="1" hangingPunct="1">
              <a:buClr>
                <a:srgbClr val="0B3D92"/>
              </a:buClr>
              <a:buSzPct val="100000"/>
              <a:buFont typeface="Arial" panose="020B0604020202020204" pitchFamily="34" charset="0"/>
              <a:buChar char="■"/>
              <a:defRPr/>
            </a:pPr>
            <a:r>
              <a:rPr lang="en-US" altLang="en-US" sz="2000" dirty="0">
                <a:latin typeface="Calibri" panose="020F0502020204030204" pitchFamily="34" charset="0"/>
              </a:rPr>
              <a:t>s</a:t>
            </a:r>
            <a:r>
              <a:rPr lang="cs-CZ" altLang="en-US" sz="2000" dirty="0">
                <a:latin typeface="Calibri" panose="020F0502020204030204" pitchFamily="34" charset="0"/>
              </a:rPr>
              <a:t>pan</a:t>
            </a:r>
            <a:r>
              <a:rPr lang="en-US" altLang="en-US" sz="2000" dirty="0">
                <a:latin typeface="Calibri" panose="020F0502020204030204" pitchFamily="34" charset="0"/>
              </a:rPr>
              <a:t> over two consecutive days of delivery</a:t>
            </a:r>
            <a:r>
              <a:rPr lang="cs-CZ" altLang="en-US" sz="2000" dirty="0">
                <a:latin typeface="Calibri" panose="020F0502020204030204" pitchFamily="34" charset="0"/>
              </a:rPr>
              <a:t>,</a:t>
            </a:r>
            <a:r>
              <a:rPr lang="en-US" altLang="en-US" sz="2000" dirty="0">
                <a:latin typeface="Calibri" panose="020F0502020204030204" pitchFamily="34" charset="0"/>
              </a:rPr>
              <a:t> </a:t>
            </a:r>
          </a:p>
          <a:p>
            <a:pPr lvl="1" algn="just" eaLnBrk="1" hangingPunct="1">
              <a:buClr>
                <a:srgbClr val="0B3D92"/>
              </a:buClr>
              <a:buSzPct val="100000"/>
              <a:buFont typeface="Arial" panose="020B0604020202020204" pitchFamily="34" charset="0"/>
              <a:buChar char="■"/>
              <a:defRPr/>
            </a:pPr>
            <a:r>
              <a:rPr lang="en-US" altLang="en-US" sz="2000" dirty="0">
                <a:latin typeface="Calibri" panose="020F0502020204030204" pitchFamily="34" charset="0"/>
              </a:rPr>
              <a:t>ha</a:t>
            </a:r>
            <a:r>
              <a:rPr lang="cs-CZ" altLang="en-US" sz="2000" dirty="0">
                <a:latin typeface="Calibri" panose="020F0502020204030204" pitchFamily="34" charset="0"/>
              </a:rPr>
              <a:t>ve</a:t>
            </a:r>
            <a:r>
              <a:rPr lang="en-US" altLang="en-US" sz="2000" dirty="0">
                <a:latin typeface="Calibri" panose="020F0502020204030204" pitchFamily="34" charset="0"/>
              </a:rPr>
              <a:t> maximum length of 30 hours</a:t>
            </a:r>
            <a:r>
              <a:rPr lang="cs-CZ" altLang="en-US" sz="2000" dirty="0">
                <a:latin typeface="Calibri" panose="020F0502020204030204" pitchFamily="34" charset="0"/>
              </a:rPr>
              <a:t>.</a:t>
            </a:r>
          </a:p>
          <a:p>
            <a:pPr algn="just"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algn="just" eaLnBrk="1" hangingPunct="1">
              <a:buClr>
                <a:srgbClr val="0B3D92"/>
              </a:buClr>
              <a:buSzPct val="100000"/>
              <a:buFont typeface="Arial" panose="020B0604020202020204" pitchFamily="34" charset="0"/>
              <a:buNone/>
              <a:defRPr/>
            </a:pPr>
            <a:endParaRPr lang="cs-CZ" altLang="en-US" sz="2400" dirty="0">
              <a:latin typeface="Calibri" panose="020F0502020204030204" pitchFamily="34" charset="0"/>
            </a:endParaRPr>
          </a:p>
          <a:p>
            <a:pPr algn="just" eaLnBrk="1" hangingPunct="1">
              <a:buClr>
                <a:srgbClr val="0B3D92"/>
              </a:buClr>
              <a:buSzPct val="100000"/>
              <a:buFont typeface="Arial" panose="020B0604020202020204" pitchFamily="34" charset="0"/>
              <a:buNone/>
              <a:defRPr/>
            </a:pPr>
            <a:endParaRPr lang="cs-CZ" altLang="en-US" sz="2400" dirty="0">
              <a:latin typeface="Calibri" panose="020F0502020204030204" pitchFamily="34" charset="0"/>
            </a:endParaRPr>
          </a:p>
          <a:p>
            <a:pPr algn="just" eaLnBrk="1" hangingPunct="1">
              <a:buClr>
                <a:srgbClr val="0B3D92"/>
              </a:buClr>
              <a:buSzPct val="100000"/>
              <a:buFont typeface="Arial" panose="020B0604020202020204" pitchFamily="34" charset="0"/>
              <a:buChar char="■"/>
              <a:defRPr/>
            </a:pPr>
            <a:r>
              <a:rPr lang="en-US" altLang="en-US" sz="2400" dirty="0">
                <a:latin typeface="Calibri" panose="020F0502020204030204" pitchFamily="34" charset="0"/>
              </a:rPr>
              <a:t>Block contracts will continue to be displayed in the </a:t>
            </a:r>
            <a:r>
              <a:rPr lang="cs-CZ" altLang="en-US" sz="2400" dirty="0">
                <a:latin typeface="Calibri" panose="020F0502020204030204" pitchFamily="34" charset="0"/>
              </a:rPr>
              <a:t>„</a:t>
            </a:r>
            <a:r>
              <a:rPr lang="en-US" altLang="en-US" sz="2400" dirty="0">
                <a:latin typeface="Calibri" panose="020F0502020204030204" pitchFamily="34" charset="0"/>
              </a:rPr>
              <a:t>Block Contract Summary</a:t>
            </a:r>
            <a:r>
              <a:rPr lang="cs-CZ" altLang="en-US" sz="2400" dirty="0">
                <a:latin typeface="Calibri" panose="020F0502020204030204" pitchFamily="34" charset="0"/>
              </a:rPr>
              <a:t>“</a:t>
            </a:r>
            <a:r>
              <a:rPr lang="en-US" altLang="en-US" sz="2400" dirty="0">
                <a:latin typeface="Calibri" panose="020F0502020204030204" pitchFamily="34" charset="0"/>
              </a:rPr>
              <a:t> panel, as currently in OTE-COM</a:t>
            </a:r>
          </a:p>
          <a:p>
            <a:pPr marL="363538" eaLnBrk="1" hangingPunct="1">
              <a:spcBef>
                <a:spcPts val="1500"/>
              </a:spcBef>
              <a:buSzPct val="100000"/>
              <a:defRPr/>
            </a:pPr>
            <a:endParaRPr lang="en-US" altLang="en-US" sz="2400" dirty="0">
              <a:latin typeface="Calibri" panose="020F0502020204030204" pitchFamily="34" charset="0"/>
            </a:endParaRPr>
          </a:p>
        </p:txBody>
      </p:sp>
      <p:sp>
        <p:nvSpPr>
          <p:cNvPr id="46088" name="Line 12">
            <a:extLst>
              <a:ext uri="{FF2B5EF4-FFF2-40B4-BE49-F238E27FC236}">
                <a16:creationId xmlns:a16="http://schemas.microsoft.com/office/drawing/2014/main" id="{C2EF69C9-37D3-437E-9696-E370AD9673F8}"/>
              </a:ext>
            </a:extLst>
          </p:cNvPr>
          <p:cNvSpPr>
            <a:spLocks noChangeShapeType="1"/>
          </p:cNvSpPr>
          <p:nvPr/>
        </p:nvSpPr>
        <p:spPr bwMode="auto">
          <a:xfrm>
            <a:off x="911225" y="3500438"/>
            <a:ext cx="7332663" cy="1587"/>
          </a:xfrm>
          <a:prstGeom prst="line">
            <a:avLst/>
          </a:prstGeom>
          <a:noFill/>
          <a:ln w="28440" cap="sq">
            <a:solidFill>
              <a:srgbClr val="2F2F9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089" name="Line 13">
            <a:extLst>
              <a:ext uri="{FF2B5EF4-FFF2-40B4-BE49-F238E27FC236}">
                <a16:creationId xmlns:a16="http://schemas.microsoft.com/office/drawing/2014/main" id="{854AC8B6-EE0C-4528-8957-D7D1FE4D2D5D}"/>
              </a:ext>
            </a:extLst>
          </p:cNvPr>
          <p:cNvSpPr>
            <a:spLocks noChangeShapeType="1"/>
          </p:cNvSpPr>
          <p:nvPr/>
        </p:nvSpPr>
        <p:spPr bwMode="auto">
          <a:xfrm>
            <a:off x="4572000" y="3429000"/>
            <a:ext cx="1588" cy="144463"/>
          </a:xfrm>
          <a:prstGeom prst="line">
            <a:avLst/>
          </a:prstGeom>
          <a:noFill/>
          <a:ln w="9360" cap="sq">
            <a:solidFill>
              <a:srgbClr val="2F2F9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090" name="Text Box 14">
            <a:extLst>
              <a:ext uri="{FF2B5EF4-FFF2-40B4-BE49-F238E27FC236}">
                <a16:creationId xmlns:a16="http://schemas.microsoft.com/office/drawing/2014/main" id="{97F22EC7-4538-4CC1-9FDA-7048D4BE3603}"/>
              </a:ext>
            </a:extLst>
          </p:cNvPr>
          <p:cNvSpPr txBox="1">
            <a:spLocks noChangeArrowheads="1"/>
          </p:cNvSpPr>
          <p:nvPr/>
        </p:nvSpPr>
        <p:spPr bwMode="auto">
          <a:xfrm>
            <a:off x="831850" y="3233738"/>
            <a:ext cx="1336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200"/>
              <a:t>1. day of delivery</a:t>
            </a:r>
          </a:p>
        </p:txBody>
      </p:sp>
      <p:sp>
        <p:nvSpPr>
          <p:cNvPr id="46091" name="Text Box 15">
            <a:extLst>
              <a:ext uri="{FF2B5EF4-FFF2-40B4-BE49-F238E27FC236}">
                <a16:creationId xmlns:a16="http://schemas.microsoft.com/office/drawing/2014/main" id="{FA30EB67-DF62-4638-AE3D-594170DE8C9C}"/>
              </a:ext>
            </a:extLst>
          </p:cNvPr>
          <p:cNvSpPr txBox="1">
            <a:spLocks noChangeArrowheads="1"/>
          </p:cNvSpPr>
          <p:nvPr/>
        </p:nvSpPr>
        <p:spPr bwMode="auto">
          <a:xfrm>
            <a:off x="4652963" y="3233738"/>
            <a:ext cx="13366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200"/>
              <a:t>2. day of delivery</a:t>
            </a:r>
          </a:p>
        </p:txBody>
      </p:sp>
      <p:sp>
        <p:nvSpPr>
          <p:cNvPr id="46092" name="Rectangle 16">
            <a:extLst>
              <a:ext uri="{FF2B5EF4-FFF2-40B4-BE49-F238E27FC236}">
                <a16:creationId xmlns:a16="http://schemas.microsoft.com/office/drawing/2014/main" id="{4565DEEE-60E4-4D11-A941-0508B758A87C}"/>
              </a:ext>
            </a:extLst>
          </p:cNvPr>
          <p:cNvSpPr>
            <a:spLocks noChangeArrowheads="1"/>
          </p:cNvSpPr>
          <p:nvPr/>
        </p:nvSpPr>
        <p:spPr bwMode="auto">
          <a:xfrm>
            <a:off x="1116013" y="3527425"/>
            <a:ext cx="4608512" cy="184150"/>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200">
                <a:solidFill>
                  <a:srgbClr val="FFFFFF"/>
                </a:solidFill>
              </a:rPr>
              <a:t>Block contract 01-T04 </a:t>
            </a:r>
          </a:p>
        </p:txBody>
      </p:sp>
      <p:sp>
        <p:nvSpPr>
          <p:cNvPr id="46093" name="Text Box 17">
            <a:extLst>
              <a:ext uri="{FF2B5EF4-FFF2-40B4-BE49-F238E27FC236}">
                <a16:creationId xmlns:a16="http://schemas.microsoft.com/office/drawing/2014/main" id="{6275542D-84C2-413C-9B31-2FED6F1974A0}"/>
              </a:ext>
            </a:extLst>
          </p:cNvPr>
          <p:cNvSpPr txBox="1">
            <a:spLocks noChangeArrowheads="1"/>
          </p:cNvSpPr>
          <p:nvPr/>
        </p:nvSpPr>
        <p:spPr bwMode="auto">
          <a:xfrm>
            <a:off x="5843588" y="3511550"/>
            <a:ext cx="21129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800"/>
              <a:t>= 28hour block contract (delivery from 1</a:t>
            </a:r>
            <a:r>
              <a:rPr lang="en-US" altLang="en-US" sz="800" baseline="30000"/>
              <a:t>st</a:t>
            </a:r>
            <a:r>
              <a:rPr lang="en-US" altLang="en-US" sz="800"/>
              <a:t> hour of day 1 to </a:t>
            </a:r>
            <a:r>
              <a:rPr lang="cs-CZ" altLang="en-US" sz="800"/>
              <a:t>4</a:t>
            </a:r>
            <a:r>
              <a:rPr lang="en-US" altLang="en-US" sz="800" baseline="30000"/>
              <a:t>th</a:t>
            </a:r>
            <a:r>
              <a:rPr lang="en-US" altLang="en-US" sz="800"/>
              <a:t> hour of the next day)</a:t>
            </a:r>
          </a:p>
        </p:txBody>
      </p:sp>
      <p:grpSp>
        <p:nvGrpSpPr>
          <p:cNvPr id="46094" name="Skupina 19">
            <a:extLst>
              <a:ext uri="{FF2B5EF4-FFF2-40B4-BE49-F238E27FC236}">
                <a16:creationId xmlns:a16="http://schemas.microsoft.com/office/drawing/2014/main" id="{482F386C-BAED-471D-AB00-1DA9AD10F127}"/>
              </a:ext>
            </a:extLst>
          </p:cNvPr>
          <p:cNvGrpSpPr>
            <a:grpSpLocks/>
          </p:cNvGrpSpPr>
          <p:nvPr/>
        </p:nvGrpSpPr>
        <p:grpSpPr bwMode="auto">
          <a:xfrm>
            <a:off x="3203575" y="6477000"/>
            <a:ext cx="5580063" cy="238125"/>
            <a:chOff x="3203848" y="6477000"/>
            <a:chExt cx="5580063" cy="238125"/>
          </a:xfrm>
        </p:grpSpPr>
        <p:sp>
          <p:nvSpPr>
            <p:cNvPr id="46096" name="Line 7">
              <a:extLst>
                <a:ext uri="{FF2B5EF4-FFF2-40B4-BE49-F238E27FC236}">
                  <a16:creationId xmlns:a16="http://schemas.microsoft.com/office/drawing/2014/main" id="{A106F6CD-4629-4ACE-9513-9EBB55865BC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097" name="Rectangle 9">
              <a:extLst>
                <a:ext uri="{FF2B5EF4-FFF2-40B4-BE49-F238E27FC236}">
                  <a16:creationId xmlns:a16="http://schemas.microsoft.com/office/drawing/2014/main" id="{5908E44B-0DF0-4093-8BA9-AA2AB3DC3852}"/>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31C126FC-0C3F-4C18-90CD-779CBE1ABA27}" type="slidenum">
                <a:rPr lang="cs-CZ" altLang="en-US" sz="900" b="1">
                  <a:solidFill>
                    <a:srgbClr val="0B3D92"/>
                  </a:solidFill>
                  <a:cs typeface="Arial" panose="020B0604020202020204" pitchFamily="34" charset="0"/>
                </a:rPr>
                <a:pPr eaLnBrk="1" hangingPunct="1">
                  <a:spcBef>
                    <a:spcPct val="0"/>
                  </a:spcBef>
                  <a:buClrTx/>
                  <a:buFontTx/>
                  <a:buNone/>
                </a:pPr>
                <a:t>21</a:t>
              </a:fld>
              <a:endParaRPr lang="cs-CZ" altLang="en-US" sz="900" b="1">
                <a:solidFill>
                  <a:srgbClr val="0B3D92"/>
                </a:solidFill>
                <a:cs typeface="Arial" panose="020B0604020202020204" pitchFamily="34" charset="0"/>
              </a:endParaRPr>
            </a:p>
          </p:txBody>
        </p:sp>
        <p:sp>
          <p:nvSpPr>
            <p:cNvPr id="46098" name="Line 10">
              <a:extLst>
                <a:ext uri="{FF2B5EF4-FFF2-40B4-BE49-F238E27FC236}">
                  <a16:creationId xmlns:a16="http://schemas.microsoft.com/office/drawing/2014/main" id="{AC072DEE-520D-4582-901E-9C131A9AFE6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6095" name="Text Box 5">
            <a:extLst>
              <a:ext uri="{FF2B5EF4-FFF2-40B4-BE49-F238E27FC236}">
                <a16:creationId xmlns:a16="http://schemas.microsoft.com/office/drawing/2014/main" id="{31AEFBB6-5591-423C-963D-24D7574CD527}"/>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
            <a:extLst>
              <a:ext uri="{FF2B5EF4-FFF2-40B4-BE49-F238E27FC236}">
                <a16:creationId xmlns:a16="http://schemas.microsoft.com/office/drawing/2014/main" id="{314D9BA4-9088-40E8-9AE3-612A4D0EBD05}"/>
              </a:ext>
            </a:extLst>
          </p:cNvPr>
          <p:cNvGrpSpPr>
            <a:grpSpLocks/>
          </p:cNvGrpSpPr>
          <p:nvPr/>
        </p:nvGrpSpPr>
        <p:grpSpPr bwMode="auto">
          <a:xfrm>
            <a:off x="360363" y="476250"/>
            <a:ext cx="8339137" cy="384175"/>
            <a:chOff x="227" y="300"/>
            <a:chExt cx="5253" cy="242"/>
          </a:xfrm>
        </p:grpSpPr>
        <p:sp>
          <p:nvSpPr>
            <p:cNvPr id="48147" name="Line 2">
              <a:extLst>
                <a:ext uri="{FF2B5EF4-FFF2-40B4-BE49-F238E27FC236}">
                  <a16:creationId xmlns:a16="http://schemas.microsoft.com/office/drawing/2014/main" id="{8C1DE64B-9A0E-4CF5-8556-BB0B89AF4FCF}"/>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8148" name="Line 3">
              <a:extLst>
                <a:ext uri="{FF2B5EF4-FFF2-40B4-BE49-F238E27FC236}">
                  <a16:creationId xmlns:a16="http://schemas.microsoft.com/office/drawing/2014/main" id="{D1721F9B-1D4B-413A-98FC-9C90D754A5F5}"/>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48149" name="Picture 4">
              <a:extLst>
                <a:ext uri="{FF2B5EF4-FFF2-40B4-BE49-F238E27FC236}">
                  <a16:creationId xmlns:a16="http://schemas.microsoft.com/office/drawing/2014/main" id="{6CBF24BE-E649-4CDD-873E-E6DDF82C9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8131" name="Text Box 6">
            <a:extLst>
              <a:ext uri="{FF2B5EF4-FFF2-40B4-BE49-F238E27FC236}">
                <a16:creationId xmlns:a16="http://schemas.microsoft.com/office/drawing/2014/main" id="{28A81DF8-563A-4C90-9998-69CD8A4F8CB0}"/>
              </a:ext>
            </a:extLst>
          </p:cNvPr>
          <p:cNvSpPr txBox="1">
            <a:spLocks noChangeArrowheads="1"/>
          </p:cNvSpPr>
          <p:nvPr/>
        </p:nvSpPr>
        <p:spPr bwMode="auto">
          <a:xfrm>
            <a:off x="360363" y="9144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Block </a:t>
            </a:r>
            <a:r>
              <a:rPr lang="cs-CZ" altLang="en-US" sz="2400" b="1">
                <a:solidFill>
                  <a:srgbClr val="0B3D92"/>
                </a:solidFill>
                <a:latin typeface="Calibri" panose="020F0502020204030204" pitchFamily="34" charset="0"/>
              </a:rPr>
              <a:t>C</a:t>
            </a:r>
            <a:r>
              <a:rPr lang="en-US" altLang="en-US" sz="2400" b="1">
                <a:solidFill>
                  <a:srgbClr val="0B3D92"/>
                </a:solidFill>
                <a:latin typeface="Calibri" panose="020F0502020204030204" pitchFamily="34" charset="0"/>
              </a:rPr>
              <a:t>ontract</a:t>
            </a:r>
            <a:r>
              <a:rPr lang="cs-CZ" altLang="en-US" sz="2400" b="1">
                <a:solidFill>
                  <a:srgbClr val="0B3D92"/>
                </a:solidFill>
                <a:latin typeface="Calibri" panose="020F0502020204030204" pitchFamily="34" charset="0"/>
              </a:rPr>
              <a:t>s Improvements</a:t>
            </a:r>
          </a:p>
        </p:txBody>
      </p:sp>
      <p:sp>
        <p:nvSpPr>
          <p:cNvPr id="48132" name="Line 7">
            <a:extLst>
              <a:ext uri="{FF2B5EF4-FFF2-40B4-BE49-F238E27FC236}">
                <a16:creationId xmlns:a16="http://schemas.microsoft.com/office/drawing/2014/main" id="{C899E3B6-E0C7-444F-8881-23164FCD7C34}"/>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8133" name="Rectangle 8">
            <a:extLst>
              <a:ext uri="{FF2B5EF4-FFF2-40B4-BE49-F238E27FC236}">
                <a16:creationId xmlns:a16="http://schemas.microsoft.com/office/drawing/2014/main" id="{5E8CC833-3AA9-4887-B8A1-E15A4478D6E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8134" name="Line 10">
            <a:extLst>
              <a:ext uri="{FF2B5EF4-FFF2-40B4-BE49-F238E27FC236}">
                <a16:creationId xmlns:a16="http://schemas.microsoft.com/office/drawing/2014/main" id="{9A4767EC-28BC-47DB-9FD4-4B18E500B9B4}"/>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48135" name="Picture 11">
            <a:extLst>
              <a:ext uri="{FF2B5EF4-FFF2-40B4-BE49-F238E27FC236}">
                <a16:creationId xmlns:a16="http://schemas.microsoft.com/office/drawing/2014/main" id="{ED54B27D-A16F-4CD4-83EC-46C2110DF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636713"/>
            <a:ext cx="7937500" cy="221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6" name="Text Box 12">
            <a:extLst>
              <a:ext uri="{FF2B5EF4-FFF2-40B4-BE49-F238E27FC236}">
                <a16:creationId xmlns:a16="http://schemas.microsoft.com/office/drawing/2014/main" id="{A0430A00-A6B3-4873-A038-2EF67025C47E}"/>
              </a:ext>
            </a:extLst>
          </p:cNvPr>
          <p:cNvSpPr txBox="1">
            <a:spLocks noChangeArrowheads="1"/>
          </p:cNvSpPr>
          <p:nvPr/>
        </p:nvSpPr>
        <p:spPr bwMode="auto">
          <a:xfrm>
            <a:off x="508000" y="4559300"/>
            <a:ext cx="337978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buFontTx/>
              <a:buNone/>
            </a:pPr>
            <a:r>
              <a:rPr lang="cs-CZ" altLang="en-US" sz="1600" b="1">
                <a:solidFill>
                  <a:schemeClr val="tx1"/>
                </a:solidFill>
              </a:rPr>
              <a:t>Time</a:t>
            </a:r>
            <a:r>
              <a:rPr lang="cs-CZ" altLang="en-US" sz="1600"/>
              <a:t> </a:t>
            </a:r>
            <a:r>
              <a:rPr lang="en-US" altLang="en-US" sz="1400"/>
              <a:t>–</a:t>
            </a:r>
            <a:r>
              <a:rPr lang="cs-CZ" altLang="en-US" sz="1400"/>
              <a:t> </a:t>
            </a:r>
            <a:r>
              <a:rPr lang="en-GB" altLang="en-US" sz="1600"/>
              <a:t>Block contracts for </a:t>
            </a:r>
            <a:r>
              <a:rPr lang="cs-CZ" altLang="en-US" sz="1600"/>
              <a:t>SIDC IM</a:t>
            </a:r>
            <a:r>
              <a:rPr lang="en-GB" altLang="en-US" sz="1600"/>
              <a:t> can span over </a:t>
            </a:r>
            <a:r>
              <a:rPr lang="cs-CZ" altLang="en-US" sz="1600"/>
              <a:t>up to </a:t>
            </a:r>
            <a:r>
              <a:rPr lang="en-GB" altLang="en-US" sz="1600"/>
              <a:t>30 hours. It means there can be blocks over the midnight.</a:t>
            </a:r>
          </a:p>
        </p:txBody>
      </p:sp>
      <p:sp>
        <p:nvSpPr>
          <p:cNvPr id="48137" name="Text Box 13">
            <a:extLst>
              <a:ext uri="{FF2B5EF4-FFF2-40B4-BE49-F238E27FC236}">
                <a16:creationId xmlns:a16="http://schemas.microsoft.com/office/drawing/2014/main" id="{7DF583BA-A14D-46CE-B316-9E17279C73B0}"/>
              </a:ext>
            </a:extLst>
          </p:cNvPr>
          <p:cNvSpPr txBox="1">
            <a:spLocks noChangeArrowheads="1"/>
          </p:cNvSpPr>
          <p:nvPr/>
        </p:nvSpPr>
        <p:spPr bwMode="auto">
          <a:xfrm>
            <a:off x="4375150" y="4516438"/>
            <a:ext cx="4165600"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buFontTx/>
              <a:buNone/>
            </a:pPr>
            <a:r>
              <a:rPr lang="en-US" altLang="en-US" sz="1600" b="1">
                <a:solidFill>
                  <a:schemeClr val="tx1"/>
                </a:solidFill>
              </a:rPr>
              <a:t>Total Quantity </a:t>
            </a:r>
            <a:r>
              <a:rPr lang="en-US" altLang="en-US" sz="1600"/>
              <a:t>– quantity of both buy and sell site of block trades for the given block contract. In case of international block trades only quantity of one site of such trades is included. </a:t>
            </a:r>
          </a:p>
        </p:txBody>
      </p:sp>
      <p:sp>
        <p:nvSpPr>
          <p:cNvPr id="48138" name="AutoShape 14">
            <a:extLst>
              <a:ext uri="{FF2B5EF4-FFF2-40B4-BE49-F238E27FC236}">
                <a16:creationId xmlns:a16="http://schemas.microsoft.com/office/drawing/2014/main" id="{FD32DAA2-18FF-4512-92E0-AF201039ED84}"/>
              </a:ext>
            </a:extLst>
          </p:cNvPr>
          <p:cNvSpPr>
            <a:spLocks noChangeArrowheads="1"/>
          </p:cNvSpPr>
          <p:nvPr/>
        </p:nvSpPr>
        <p:spPr bwMode="auto">
          <a:xfrm>
            <a:off x="555625" y="2349500"/>
            <a:ext cx="1855788" cy="1439863"/>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8139" name="AutoShape 15">
            <a:extLst>
              <a:ext uri="{FF2B5EF4-FFF2-40B4-BE49-F238E27FC236}">
                <a16:creationId xmlns:a16="http://schemas.microsoft.com/office/drawing/2014/main" id="{F20C65C0-CB8E-451C-BC25-408C3DC4945B}"/>
              </a:ext>
            </a:extLst>
          </p:cNvPr>
          <p:cNvSpPr>
            <a:spLocks noChangeArrowheads="1"/>
          </p:cNvSpPr>
          <p:nvPr/>
        </p:nvSpPr>
        <p:spPr bwMode="auto">
          <a:xfrm>
            <a:off x="7178675" y="2133600"/>
            <a:ext cx="706438" cy="1655763"/>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48140" name="AutoShape 16">
            <a:extLst>
              <a:ext uri="{FF2B5EF4-FFF2-40B4-BE49-F238E27FC236}">
                <a16:creationId xmlns:a16="http://schemas.microsoft.com/office/drawing/2014/main" id="{CAC3A0FC-9BEB-4CC4-9D76-E7A15FD6B86B}"/>
              </a:ext>
            </a:extLst>
          </p:cNvPr>
          <p:cNvCxnSpPr>
            <a:cxnSpLocks noChangeShapeType="1"/>
          </p:cNvCxnSpPr>
          <p:nvPr/>
        </p:nvCxnSpPr>
        <p:spPr bwMode="auto">
          <a:xfrm flipV="1">
            <a:off x="911225" y="3865563"/>
            <a:ext cx="349250" cy="752475"/>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1" name="AutoShape 17">
            <a:extLst>
              <a:ext uri="{FF2B5EF4-FFF2-40B4-BE49-F238E27FC236}">
                <a16:creationId xmlns:a16="http://schemas.microsoft.com/office/drawing/2014/main" id="{787B16EF-E7CD-4D68-9EED-3C6FC18DF597}"/>
              </a:ext>
            </a:extLst>
          </p:cNvPr>
          <p:cNvCxnSpPr>
            <a:cxnSpLocks noChangeShapeType="1"/>
          </p:cNvCxnSpPr>
          <p:nvPr/>
        </p:nvCxnSpPr>
        <p:spPr bwMode="auto">
          <a:xfrm flipV="1">
            <a:off x="5795963" y="3827463"/>
            <a:ext cx="1382712" cy="755650"/>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8142" name="Skupina 19">
            <a:extLst>
              <a:ext uri="{FF2B5EF4-FFF2-40B4-BE49-F238E27FC236}">
                <a16:creationId xmlns:a16="http://schemas.microsoft.com/office/drawing/2014/main" id="{7729EF70-7FFA-41B4-97A3-B23AAC0C5757}"/>
              </a:ext>
            </a:extLst>
          </p:cNvPr>
          <p:cNvGrpSpPr>
            <a:grpSpLocks/>
          </p:cNvGrpSpPr>
          <p:nvPr/>
        </p:nvGrpSpPr>
        <p:grpSpPr bwMode="auto">
          <a:xfrm>
            <a:off x="3203575" y="6477000"/>
            <a:ext cx="5580063" cy="238125"/>
            <a:chOff x="3203848" y="6477000"/>
            <a:chExt cx="5580063" cy="238125"/>
          </a:xfrm>
        </p:grpSpPr>
        <p:sp>
          <p:nvSpPr>
            <p:cNvPr id="48144" name="Line 7">
              <a:extLst>
                <a:ext uri="{FF2B5EF4-FFF2-40B4-BE49-F238E27FC236}">
                  <a16:creationId xmlns:a16="http://schemas.microsoft.com/office/drawing/2014/main" id="{C4ED8117-A63F-407C-98CC-0534968853EE}"/>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8145" name="Rectangle 9">
              <a:extLst>
                <a:ext uri="{FF2B5EF4-FFF2-40B4-BE49-F238E27FC236}">
                  <a16:creationId xmlns:a16="http://schemas.microsoft.com/office/drawing/2014/main" id="{027A974D-B77F-4203-AE5D-151BED01754B}"/>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BD6271AE-4A58-4792-87CB-FDC77C020BD6}" type="slidenum">
                <a:rPr lang="cs-CZ" altLang="en-US" sz="900" b="1">
                  <a:solidFill>
                    <a:srgbClr val="0B3D92"/>
                  </a:solidFill>
                  <a:cs typeface="Arial" panose="020B0604020202020204" pitchFamily="34" charset="0"/>
                </a:rPr>
                <a:pPr eaLnBrk="1" hangingPunct="1">
                  <a:spcBef>
                    <a:spcPct val="0"/>
                  </a:spcBef>
                  <a:buClrTx/>
                  <a:buFontTx/>
                  <a:buNone/>
                </a:pPr>
                <a:t>22</a:t>
              </a:fld>
              <a:endParaRPr lang="cs-CZ" altLang="en-US" sz="900" b="1">
                <a:solidFill>
                  <a:srgbClr val="0B3D92"/>
                </a:solidFill>
                <a:cs typeface="Arial" panose="020B0604020202020204" pitchFamily="34" charset="0"/>
              </a:endParaRPr>
            </a:p>
          </p:txBody>
        </p:sp>
        <p:sp>
          <p:nvSpPr>
            <p:cNvPr id="48146" name="Line 10">
              <a:extLst>
                <a:ext uri="{FF2B5EF4-FFF2-40B4-BE49-F238E27FC236}">
                  <a16:creationId xmlns:a16="http://schemas.microsoft.com/office/drawing/2014/main" id="{9E8BBBC1-4C59-44E6-839D-59AFC1F598F0}"/>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8143" name="Text Box 5">
            <a:extLst>
              <a:ext uri="{FF2B5EF4-FFF2-40B4-BE49-F238E27FC236}">
                <a16:creationId xmlns:a16="http://schemas.microsoft.com/office/drawing/2014/main" id="{4C54DE2C-DF72-4EA2-A451-9D89445F7C70}"/>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 Box 11">
            <a:extLst>
              <a:ext uri="{FF2B5EF4-FFF2-40B4-BE49-F238E27FC236}">
                <a16:creationId xmlns:a16="http://schemas.microsoft.com/office/drawing/2014/main" id="{0FC919F1-440F-4EB5-B167-12803B267EC9}"/>
              </a:ext>
            </a:extLst>
          </p:cNvPr>
          <p:cNvSpPr txBox="1">
            <a:spLocks noChangeArrowheads="1"/>
          </p:cNvSpPr>
          <p:nvPr/>
        </p:nvSpPr>
        <p:spPr bwMode="auto">
          <a:xfrm>
            <a:off x="636588" y="1341438"/>
            <a:ext cx="8089900" cy="610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Batch matching is implemented in the XBID technical solution </a:t>
            </a:r>
            <a:br>
              <a:rPr lang="cs-CZ" altLang="en-US" dirty="0">
                <a:solidFill>
                  <a:srgbClr val="222222"/>
                </a:solidFill>
                <a:latin typeface="Calibri" panose="020F0502020204030204" pitchFamily="34" charset="0"/>
                <a:cs typeface="Calibri" panose="020F0502020204030204" pitchFamily="34" charset="0"/>
              </a:rPr>
            </a:br>
            <a:r>
              <a:rPr lang="en-US" altLang="en-US" dirty="0">
                <a:solidFill>
                  <a:srgbClr val="222222"/>
                </a:solidFill>
                <a:latin typeface="Calibri" panose="020F0502020204030204" pitchFamily="34" charset="0"/>
                <a:cs typeface="Calibri" panose="020F0502020204030204" pitchFamily="34" charset="0"/>
              </a:rPr>
              <a:t>for situations when transmission capacities on cross-border profiles increase and other</a:t>
            </a:r>
            <a:r>
              <a:rPr lang="cs-CZ" altLang="en-US" dirty="0">
                <a:solidFill>
                  <a:srgbClr val="222222"/>
                </a:solidFill>
                <a:latin typeface="Calibri" panose="020F0502020204030204" pitchFamily="34" charset="0"/>
                <a:cs typeface="Calibri" panose="020F0502020204030204" pitchFamily="34" charset="0"/>
              </a:rPr>
              <a:t> more</a:t>
            </a:r>
            <a:r>
              <a:rPr lang="en-US" altLang="en-US" dirty="0">
                <a:solidFill>
                  <a:srgbClr val="222222"/>
                </a:solidFill>
                <a:latin typeface="Calibri" panose="020F0502020204030204" pitchFamily="34" charset="0"/>
                <a:cs typeface="Calibri" panose="020F0502020204030204" pitchFamily="34" charset="0"/>
              </a:rPr>
              <a:t> suitable bids could be potentially traded through </a:t>
            </a:r>
            <a:br>
              <a:rPr lang="cs-CZ" altLang="en-US" dirty="0">
                <a:solidFill>
                  <a:srgbClr val="222222"/>
                </a:solidFill>
                <a:latin typeface="Calibri" panose="020F0502020204030204" pitchFamily="34" charset="0"/>
                <a:cs typeface="Calibri" panose="020F0502020204030204" pitchFamily="34" charset="0"/>
              </a:rPr>
            </a:br>
            <a:r>
              <a:rPr lang="en-US" altLang="en-US" dirty="0">
                <a:solidFill>
                  <a:srgbClr val="222222"/>
                </a:solidFill>
                <a:latin typeface="Calibri" panose="020F0502020204030204" pitchFamily="34" charset="0"/>
                <a:cs typeface="Calibri" panose="020F0502020204030204" pitchFamily="34" charset="0"/>
              </a:rPr>
              <a:t>the extended cross-border profile </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In these cases batch matching is launched automatically</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Continuous matching is suspended </a:t>
            </a:r>
            <a:r>
              <a:rPr lang="cs-CZ" altLang="en-US" dirty="0" err="1">
                <a:solidFill>
                  <a:srgbClr val="222222"/>
                </a:solidFill>
                <a:latin typeface="Calibri" panose="020F0502020204030204" pitchFamily="34" charset="0"/>
                <a:cs typeface="Calibri" panose="020F0502020204030204" pitchFamily="34" charset="0"/>
              </a:rPr>
              <a:t>for</a:t>
            </a:r>
            <a:r>
              <a:rPr lang="cs-CZ" altLang="en-US" dirty="0">
                <a:solidFill>
                  <a:srgbClr val="222222"/>
                </a:solidFill>
                <a:latin typeface="Calibri" panose="020F0502020204030204" pitchFamily="34" charset="0"/>
                <a:cs typeface="Calibri" panose="020F0502020204030204" pitchFamily="34" charset="0"/>
              </a:rPr>
              <a:t> </a:t>
            </a:r>
            <a:r>
              <a:rPr lang="cs-CZ" altLang="en-US" dirty="0" err="1">
                <a:solidFill>
                  <a:srgbClr val="222222"/>
                </a:solidFill>
                <a:latin typeface="Calibri" panose="020F0502020204030204" pitchFamily="34" charset="0"/>
                <a:cs typeface="Calibri" panose="020F0502020204030204" pitchFamily="34" charset="0"/>
              </a:rPr>
              <a:t>the</a:t>
            </a:r>
            <a:r>
              <a:rPr lang="cs-CZ" altLang="en-US" dirty="0">
                <a:solidFill>
                  <a:srgbClr val="222222"/>
                </a:solidFill>
                <a:latin typeface="Calibri" panose="020F0502020204030204" pitchFamily="34" charset="0"/>
                <a:cs typeface="Calibri" panose="020F0502020204030204" pitchFamily="34" charset="0"/>
              </a:rPr>
              <a:t> very </a:t>
            </a:r>
            <a:r>
              <a:rPr lang="cs-CZ" altLang="en-US" dirty="0" err="1">
                <a:solidFill>
                  <a:srgbClr val="222222"/>
                </a:solidFill>
                <a:latin typeface="Calibri" panose="020F0502020204030204" pitchFamily="34" charset="0"/>
                <a:cs typeface="Calibri" panose="020F0502020204030204" pitchFamily="34" charset="0"/>
              </a:rPr>
              <a:t>short</a:t>
            </a:r>
            <a:r>
              <a:rPr lang="cs-CZ" altLang="en-US" dirty="0">
                <a:solidFill>
                  <a:srgbClr val="222222"/>
                </a:solidFill>
                <a:latin typeface="Calibri" panose="020F0502020204030204" pitchFamily="34" charset="0"/>
                <a:cs typeface="Calibri" panose="020F0502020204030204" pitchFamily="34" charset="0"/>
              </a:rPr>
              <a:t> </a:t>
            </a:r>
            <a:r>
              <a:rPr lang="en-US" altLang="en-US" dirty="0">
                <a:solidFill>
                  <a:srgbClr val="222222"/>
                </a:solidFill>
                <a:latin typeface="Calibri" panose="020F0502020204030204" pitchFamily="34" charset="0"/>
                <a:cs typeface="Calibri" panose="020F0502020204030204" pitchFamily="34" charset="0"/>
              </a:rPr>
              <a:t>dur</a:t>
            </a:r>
            <a:r>
              <a:rPr lang="cs-CZ" altLang="en-US" dirty="0" err="1">
                <a:solidFill>
                  <a:srgbClr val="222222"/>
                </a:solidFill>
                <a:latin typeface="Calibri" panose="020F0502020204030204" pitchFamily="34" charset="0"/>
                <a:cs typeface="Calibri" panose="020F0502020204030204" pitchFamily="34" charset="0"/>
              </a:rPr>
              <a:t>ation</a:t>
            </a:r>
            <a:r>
              <a:rPr lang="cs-CZ" altLang="en-US" dirty="0">
                <a:solidFill>
                  <a:srgbClr val="222222"/>
                </a:solidFill>
                <a:latin typeface="Calibri" panose="020F0502020204030204" pitchFamily="34" charset="0"/>
                <a:cs typeface="Calibri" panose="020F0502020204030204" pitchFamily="34" charset="0"/>
              </a:rPr>
              <a:t> </a:t>
            </a:r>
            <a:r>
              <a:rPr lang="cs-CZ" altLang="en-US" dirty="0" err="1">
                <a:solidFill>
                  <a:srgbClr val="222222"/>
                </a:solidFill>
                <a:latin typeface="Calibri" panose="020F0502020204030204" pitchFamily="34" charset="0"/>
                <a:cs typeface="Calibri" panose="020F0502020204030204" pitchFamily="34" charset="0"/>
              </a:rPr>
              <a:t>of</a:t>
            </a:r>
            <a:r>
              <a:rPr lang="cs-CZ" altLang="en-US" dirty="0">
                <a:solidFill>
                  <a:srgbClr val="222222"/>
                </a:solidFill>
                <a:latin typeface="Calibri" panose="020F0502020204030204" pitchFamily="34" charset="0"/>
                <a:cs typeface="Calibri" panose="020F0502020204030204" pitchFamily="34" charset="0"/>
              </a:rPr>
              <a:t> </a:t>
            </a:r>
            <a:r>
              <a:rPr lang="cs-CZ" altLang="en-US" dirty="0" err="1">
                <a:solidFill>
                  <a:srgbClr val="222222"/>
                </a:solidFill>
                <a:latin typeface="Calibri" panose="020F0502020204030204" pitchFamily="34" charset="0"/>
                <a:cs typeface="Calibri" panose="020F0502020204030204" pitchFamily="34" charset="0"/>
              </a:rPr>
              <a:t>the</a:t>
            </a:r>
            <a:r>
              <a:rPr lang="cs-CZ" altLang="en-US" dirty="0">
                <a:solidFill>
                  <a:srgbClr val="222222"/>
                </a:solidFill>
                <a:latin typeface="Calibri" panose="020F0502020204030204" pitchFamily="34" charset="0"/>
                <a:cs typeface="Calibri" panose="020F0502020204030204" pitchFamily="34" charset="0"/>
              </a:rPr>
              <a:t> </a:t>
            </a:r>
            <a:r>
              <a:rPr lang="en-US" altLang="en-US" dirty="0">
                <a:solidFill>
                  <a:srgbClr val="222222"/>
                </a:solidFill>
                <a:latin typeface="Calibri" panose="020F0502020204030204" pitchFamily="34" charset="0"/>
                <a:cs typeface="Calibri" panose="020F0502020204030204" pitchFamily="34" charset="0"/>
              </a:rPr>
              <a:t> batch matching, new bids are aggregated in the queue and are handled according to standard continuous matching rules after finalization of batch matching</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Pricing rules in batch matching are different from those in continuous matching, depending on the limit prices of bids entering into this "auction" and on the regional prices in which bids were placed</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Resulting </a:t>
            </a:r>
            <a:r>
              <a:rPr lang="cs-CZ" altLang="en-US" dirty="0" err="1">
                <a:solidFill>
                  <a:srgbClr val="222222"/>
                </a:solidFill>
                <a:latin typeface="Calibri" panose="020F0502020204030204" pitchFamily="34" charset="0"/>
                <a:cs typeface="Calibri" panose="020F0502020204030204" pitchFamily="34" charset="0"/>
              </a:rPr>
              <a:t>trade</a:t>
            </a:r>
            <a:r>
              <a:rPr lang="cs-CZ" altLang="en-US" dirty="0">
                <a:solidFill>
                  <a:srgbClr val="222222"/>
                </a:solidFill>
                <a:latin typeface="Calibri" panose="020F0502020204030204" pitchFamily="34" charset="0"/>
                <a:cs typeface="Calibri" panose="020F0502020204030204" pitchFamily="34" charset="0"/>
              </a:rPr>
              <a:t> </a:t>
            </a:r>
            <a:r>
              <a:rPr lang="en-US" altLang="en-US" dirty="0">
                <a:solidFill>
                  <a:srgbClr val="222222"/>
                </a:solidFill>
                <a:latin typeface="Calibri" panose="020F0502020204030204" pitchFamily="34" charset="0"/>
                <a:cs typeface="Calibri" panose="020F0502020204030204" pitchFamily="34" charset="0"/>
              </a:rPr>
              <a:t>price applies for all trades matched during the session of batch matching</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Calibri" panose="020F0502020204030204" pitchFamily="34" charset="0"/>
                <a:cs typeface="Calibri" panose="020F0502020204030204" pitchFamily="34" charset="0"/>
              </a:rPr>
              <a:t>Market participant is informed about launch and finalization of batch matching in audit log</a:t>
            </a:r>
          </a:p>
          <a:p>
            <a:pPr algn="just" eaLnBrk="1" hangingPunct="1">
              <a:buClr>
                <a:srgbClr val="0B3D92"/>
              </a:buClr>
              <a:buSzPct val="100000"/>
              <a:buFont typeface="Arial" panose="020B0604020202020204" pitchFamily="34" charset="0"/>
              <a:buChar char="■"/>
              <a:defRPr/>
            </a:pPr>
            <a:r>
              <a:rPr lang="en-GB" altLang="en-US" dirty="0">
                <a:solidFill>
                  <a:srgbClr val="222222"/>
                </a:solidFill>
                <a:latin typeface="Calibri" panose="020F0502020204030204" pitchFamily="34" charset="0"/>
                <a:cs typeface="Calibri" panose="020F0502020204030204" pitchFamily="34" charset="0"/>
              </a:rPr>
              <a:t>Trades made during the batch matching process are </a:t>
            </a:r>
            <a:r>
              <a:rPr lang="en-GB" altLang="en-US" dirty="0">
                <a:latin typeface="Calibri" panose="020F0502020204030204" pitchFamily="34" charset="0"/>
                <a:cs typeface="Calibri" panose="020F0502020204030204" pitchFamily="34" charset="0"/>
              </a:rPr>
              <a:t>visible in </a:t>
            </a:r>
            <a:r>
              <a:rPr lang="en-GB" altLang="en-US" i="1" dirty="0">
                <a:solidFill>
                  <a:srgbClr val="2D2D8A"/>
                </a:solidFill>
                <a:latin typeface="Calibri" panose="020F0502020204030204" pitchFamily="34" charset="0"/>
                <a:cs typeface="Calibri" panose="020F0502020204030204" pitchFamily="34" charset="0"/>
              </a:rPr>
              <a:t>IM Trades by delivery day</a:t>
            </a:r>
            <a:r>
              <a:rPr lang="en-GB" altLang="en-US" dirty="0">
                <a:latin typeface="Calibri" panose="020F0502020204030204" pitchFamily="34" charset="0"/>
                <a:cs typeface="Calibri" panose="020F0502020204030204" pitchFamily="34" charset="0"/>
              </a:rPr>
              <a:t> report with the value „Batch matching“ in column </a:t>
            </a:r>
            <a:r>
              <a:rPr lang="en-GB" altLang="en-US" i="1" dirty="0">
                <a:solidFill>
                  <a:srgbClr val="2D2D8A"/>
                </a:solidFill>
                <a:latin typeface="Calibri" panose="020F0502020204030204" pitchFamily="34" charset="0"/>
                <a:cs typeface="Calibri" panose="020F0502020204030204" pitchFamily="34" charset="0"/>
              </a:rPr>
              <a:t>Trading phase</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50179" name="Group 1">
            <a:extLst>
              <a:ext uri="{FF2B5EF4-FFF2-40B4-BE49-F238E27FC236}">
                <a16:creationId xmlns:a16="http://schemas.microsoft.com/office/drawing/2014/main" id="{EB46495D-63E3-4A2B-96A5-020B2C2F6C49}"/>
              </a:ext>
            </a:extLst>
          </p:cNvPr>
          <p:cNvGrpSpPr>
            <a:grpSpLocks/>
          </p:cNvGrpSpPr>
          <p:nvPr/>
        </p:nvGrpSpPr>
        <p:grpSpPr bwMode="auto">
          <a:xfrm>
            <a:off x="360363" y="476250"/>
            <a:ext cx="8339137" cy="384175"/>
            <a:chOff x="227" y="300"/>
            <a:chExt cx="5253" cy="242"/>
          </a:xfrm>
        </p:grpSpPr>
        <p:sp>
          <p:nvSpPr>
            <p:cNvPr id="50189" name="Line 2">
              <a:extLst>
                <a:ext uri="{FF2B5EF4-FFF2-40B4-BE49-F238E27FC236}">
                  <a16:creationId xmlns:a16="http://schemas.microsoft.com/office/drawing/2014/main" id="{06A7F576-4D87-4A3D-8F55-3A45ED3EE7D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0190" name="Line 3">
              <a:extLst>
                <a:ext uri="{FF2B5EF4-FFF2-40B4-BE49-F238E27FC236}">
                  <a16:creationId xmlns:a16="http://schemas.microsoft.com/office/drawing/2014/main" id="{D26FADCC-8B35-42D6-8217-A32C71D53E44}"/>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0191" name="Picture 4">
              <a:extLst>
                <a:ext uri="{FF2B5EF4-FFF2-40B4-BE49-F238E27FC236}">
                  <a16:creationId xmlns:a16="http://schemas.microsoft.com/office/drawing/2014/main" id="{554972E7-4E51-4B79-A76C-4958D04AA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0180" name="Text Box 5">
            <a:extLst>
              <a:ext uri="{FF2B5EF4-FFF2-40B4-BE49-F238E27FC236}">
                <a16:creationId xmlns:a16="http://schemas.microsoft.com/office/drawing/2014/main" id="{6F099185-2D3C-4B14-ADCB-0CA58D563029}"/>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0181" name="Text Box 6">
            <a:extLst>
              <a:ext uri="{FF2B5EF4-FFF2-40B4-BE49-F238E27FC236}">
                <a16:creationId xmlns:a16="http://schemas.microsoft.com/office/drawing/2014/main" id="{393894E4-E1A4-467A-81A0-94FB32382471}"/>
              </a:ext>
            </a:extLst>
          </p:cNvPr>
          <p:cNvSpPr txBox="1">
            <a:spLocks noChangeArrowheads="1"/>
          </p:cNvSpPr>
          <p:nvPr/>
        </p:nvSpPr>
        <p:spPr bwMode="auto">
          <a:xfrm>
            <a:off x="301625" y="8699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Batch matching</a:t>
            </a:r>
          </a:p>
        </p:txBody>
      </p:sp>
      <p:sp>
        <p:nvSpPr>
          <p:cNvPr id="50182" name="Line 7">
            <a:extLst>
              <a:ext uri="{FF2B5EF4-FFF2-40B4-BE49-F238E27FC236}">
                <a16:creationId xmlns:a16="http://schemas.microsoft.com/office/drawing/2014/main" id="{4E786504-7BAF-417D-9E57-9FE77915F65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0183" name="Rectangle 8">
            <a:extLst>
              <a:ext uri="{FF2B5EF4-FFF2-40B4-BE49-F238E27FC236}">
                <a16:creationId xmlns:a16="http://schemas.microsoft.com/office/drawing/2014/main" id="{7246E937-76E7-486D-9240-F54E7A20CEEB}"/>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0184" name="Line 10">
            <a:extLst>
              <a:ext uri="{FF2B5EF4-FFF2-40B4-BE49-F238E27FC236}">
                <a16:creationId xmlns:a16="http://schemas.microsoft.com/office/drawing/2014/main" id="{742598DF-C9F3-4DE2-95CB-7F3F543481D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50185" name="Skupina 13">
            <a:extLst>
              <a:ext uri="{FF2B5EF4-FFF2-40B4-BE49-F238E27FC236}">
                <a16:creationId xmlns:a16="http://schemas.microsoft.com/office/drawing/2014/main" id="{A873997C-43A5-4A5B-BA0C-30FFB24E7018}"/>
              </a:ext>
            </a:extLst>
          </p:cNvPr>
          <p:cNvGrpSpPr>
            <a:grpSpLocks/>
          </p:cNvGrpSpPr>
          <p:nvPr/>
        </p:nvGrpSpPr>
        <p:grpSpPr bwMode="auto">
          <a:xfrm>
            <a:off x="3203575" y="6477000"/>
            <a:ext cx="5580063" cy="238125"/>
            <a:chOff x="3203848" y="6477000"/>
            <a:chExt cx="5580063" cy="238125"/>
          </a:xfrm>
        </p:grpSpPr>
        <p:sp>
          <p:nvSpPr>
            <p:cNvPr id="50186" name="Line 7">
              <a:extLst>
                <a:ext uri="{FF2B5EF4-FFF2-40B4-BE49-F238E27FC236}">
                  <a16:creationId xmlns:a16="http://schemas.microsoft.com/office/drawing/2014/main" id="{92EE3080-2D71-4824-B234-D600C0FBFB3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0187" name="Rectangle 9">
              <a:extLst>
                <a:ext uri="{FF2B5EF4-FFF2-40B4-BE49-F238E27FC236}">
                  <a16:creationId xmlns:a16="http://schemas.microsoft.com/office/drawing/2014/main" id="{C931E140-788B-46D8-AE35-58571898EB59}"/>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05835835-162D-4C10-A4B1-C94BAEFD519C}" type="slidenum">
                <a:rPr lang="cs-CZ" altLang="en-US" sz="900" b="1">
                  <a:solidFill>
                    <a:srgbClr val="0B3D92"/>
                  </a:solidFill>
                  <a:cs typeface="Arial" panose="020B0604020202020204" pitchFamily="34" charset="0"/>
                </a:rPr>
                <a:pPr eaLnBrk="1" hangingPunct="1">
                  <a:spcBef>
                    <a:spcPct val="0"/>
                  </a:spcBef>
                  <a:buClrTx/>
                  <a:buFontTx/>
                  <a:buNone/>
                </a:pPr>
                <a:t>23</a:t>
              </a:fld>
              <a:endParaRPr lang="cs-CZ" altLang="en-US" sz="900" b="1">
                <a:solidFill>
                  <a:srgbClr val="0B3D92"/>
                </a:solidFill>
                <a:cs typeface="Arial" panose="020B0604020202020204" pitchFamily="34" charset="0"/>
              </a:endParaRPr>
            </a:p>
          </p:txBody>
        </p:sp>
        <p:sp>
          <p:nvSpPr>
            <p:cNvPr id="50188" name="Line 10">
              <a:extLst>
                <a:ext uri="{FF2B5EF4-FFF2-40B4-BE49-F238E27FC236}">
                  <a16:creationId xmlns:a16="http://schemas.microsoft.com/office/drawing/2014/main" id="{3DDCBBD1-C702-4FB2-A463-CD93FE31537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
            <a:extLst>
              <a:ext uri="{FF2B5EF4-FFF2-40B4-BE49-F238E27FC236}">
                <a16:creationId xmlns:a16="http://schemas.microsoft.com/office/drawing/2014/main" id="{8B55AE01-9582-431C-A1C6-E40382043079}"/>
              </a:ext>
            </a:extLst>
          </p:cNvPr>
          <p:cNvGrpSpPr>
            <a:grpSpLocks/>
          </p:cNvGrpSpPr>
          <p:nvPr/>
        </p:nvGrpSpPr>
        <p:grpSpPr bwMode="auto">
          <a:xfrm>
            <a:off x="360363" y="476250"/>
            <a:ext cx="8339137" cy="384175"/>
            <a:chOff x="227" y="300"/>
            <a:chExt cx="5253" cy="242"/>
          </a:xfrm>
        </p:grpSpPr>
        <p:sp>
          <p:nvSpPr>
            <p:cNvPr id="44052" name="Line 2">
              <a:extLst>
                <a:ext uri="{FF2B5EF4-FFF2-40B4-BE49-F238E27FC236}">
                  <a16:creationId xmlns:a16="http://schemas.microsoft.com/office/drawing/2014/main" id="{BA139AB4-52C3-4E55-BBB6-1D4F6F3A830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4053" name="Line 3">
              <a:extLst>
                <a:ext uri="{FF2B5EF4-FFF2-40B4-BE49-F238E27FC236}">
                  <a16:creationId xmlns:a16="http://schemas.microsoft.com/office/drawing/2014/main" id="{95CB42FA-4795-41AF-B01B-185CE20964C3}"/>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44054" name="Picture 4">
              <a:extLst>
                <a:ext uri="{FF2B5EF4-FFF2-40B4-BE49-F238E27FC236}">
                  <a16:creationId xmlns:a16="http://schemas.microsoft.com/office/drawing/2014/main" id="{1666B5CC-067B-4668-AF81-7494297DB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4035" name="Text Box 5">
            <a:extLst>
              <a:ext uri="{FF2B5EF4-FFF2-40B4-BE49-F238E27FC236}">
                <a16:creationId xmlns:a16="http://schemas.microsoft.com/office/drawing/2014/main" id="{AF36C52C-BA9E-4E2D-8753-D8FF21CF6E5D}"/>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44036" name="Text Box 6">
            <a:extLst>
              <a:ext uri="{FF2B5EF4-FFF2-40B4-BE49-F238E27FC236}">
                <a16:creationId xmlns:a16="http://schemas.microsoft.com/office/drawing/2014/main" id="{FD6E7A90-B2A8-44FD-86FE-B984AA8D5BD5}"/>
              </a:ext>
            </a:extLst>
          </p:cNvPr>
          <p:cNvSpPr txBox="1">
            <a:spLocks noChangeArrowheads="1"/>
          </p:cNvSpPr>
          <p:nvPr/>
        </p:nvSpPr>
        <p:spPr bwMode="auto">
          <a:xfrm>
            <a:off x="323850" y="8953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Basket Execution Restrictions</a:t>
            </a:r>
          </a:p>
        </p:txBody>
      </p:sp>
      <p:sp>
        <p:nvSpPr>
          <p:cNvPr id="44037" name="Line 7">
            <a:extLst>
              <a:ext uri="{FF2B5EF4-FFF2-40B4-BE49-F238E27FC236}">
                <a16:creationId xmlns:a16="http://schemas.microsoft.com/office/drawing/2014/main" id="{F687771B-EE37-4909-BD59-8DAE49434A3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4038" name="Rectangle 8">
            <a:extLst>
              <a:ext uri="{FF2B5EF4-FFF2-40B4-BE49-F238E27FC236}">
                <a16:creationId xmlns:a16="http://schemas.microsoft.com/office/drawing/2014/main" id="{70C3EDFF-0D57-4C81-A152-5F8BBEC2D96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4039" name="Line 10">
            <a:extLst>
              <a:ext uri="{FF2B5EF4-FFF2-40B4-BE49-F238E27FC236}">
                <a16:creationId xmlns:a16="http://schemas.microsoft.com/office/drawing/2014/main" id="{EB823EBB-2267-41E0-B075-70B869F0A9F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8683" name="Text Box 11">
            <a:extLst>
              <a:ext uri="{FF2B5EF4-FFF2-40B4-BE49-F238E27FC236}">
                <a16:creationId xmlns:a16="http://schemas.microsoft.com/office/drawing/2014/main" id="{CA0FE876-FA36-4851-B9C5-76C2A224581C}"/>
              </a:ext>
            </a:extLst>
          </p:cNvPr>
          <p:cNvSpPr txBox="1">
            <a:spLocks noChangeArrowheads="1"/>
          </p:cNvSpPr>
          <p:nvPr/>
        </p:nvSpPr>
        <p:spPr bwMode="auto">
          <a:xfrm>
            <a:off x="611188" y="1390650"/>
            <a:ext cx="8089900" cy="229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cs-CZ" altLang="en-US" sz="1400">
                <a:latin typeface="Calibri" panose="020F0502020204030204" pitchFamily="34" charset="0"/>
              </a:rPr>
              <a:t>S</a:t>
            </a:r>
            <a:r>
              <a:rPr lang="en-US" altLang="en-US" sz="1400">
                <a:latin typeface="Calibri" panose="020F0502020204030204" pitchFamily="34" charset="0"/>
              </a:rPr>
              <a:t>ystem will allow for a bulk management of bids by execution </a:t>
            </a:r>
            <a:r>
              <a:rPr lang="cs-CZ" altLang="en-US" sz="1400">
                <a:latin typeface="Calibri" panose="020F0502020204030204" pitchFamily="34" charset="0"/>
              </a:rPr>
              <a:t>instruction</a:t>
            </a:r>
            <a:r>
              <a:rPr lang="en-US" altLang="en-US" sz="1400">
                <a:latin typeface="Calibri" panose="020F0502020204030204" pitchFamily="34" charset="0"/>
              </a:rPr>
              <a:t> defined for the whole basket:</a:t>
            </a:r>
          </a:p>
          <a:p>
            <a:pPr marL="363538" algn="just" eaLnBrk="1" hangingPunct="1">
              <a:buSzPct val="100000"/>
              <a:defRPr/>
            </a:pPr>
            <a:endParaRPr lang="cs-CZ" altLang="en-US" sz="2000">
              <a:latin typeface="Calibri" panose="020F0502020204030204" pitchFamily="34" charset="0"/>
            </a:endParaRPr>
          </a:p>
          <a:p>
            <a:pPr marL="363538" algn="just" eaLnBrk="1" hangingPunct="1">
              <a:buSzPct val="100000"/>
              <a:defRPr/>
            </a:pPr>
            <a:endParaRPr lang="cs-CZ" altLang="en-US" sz="2000">
              <a:latin typeface="Calibri" panose="020F0502020204030204" pitchFamily="34" charset="0"/>
            </a:endParaRPr>
          </a:p>
          <a:p>
            <a:pPr marL="363538" algn="just" eaLnBrk="1" hangingPunct="1">
              <a:buSzPct val="100000"/>
              <a:defRPr/>
            </a:pPr>
            <a:endParaRPr lang="cs-CZ" altLang="en-US" sz="2000">
              <a:latin typeface="Calibri" panose="020F0502020204030204" pitchFamily="34" charset="0"/>
            </a:endParaRPr>
          </a:p>
          <a:p>
            <a:pPr marL="363538" algn="just" eaLnBrk="1" hangingPunct="1">
              <a:buSzPct val="100000"/>
              <a:defRPr/>
            </a:pPr>
            <a:endParaRPr lang="cs-CZ" altLang="en-US" sz="2000">
              <a:latin typeface="Calibri" panose="020F0502020204030204" pitchFamily="34" charset="0"/>
            </a:endParaRPr>
          </a:p>
          <a:p>
            <a:pPr marL="363538" algn="just" eaLnBrk="1" hangingPunct="1">
              <a:buSzPct val="100000"/>
              <a:defRPr/>
            </a:pPr>
            <a:endParaRPr lang="en-US" altLang="en-US" sz="2000">
              <a:latin typeface="Calibri" panose="020F0502020204030204" pitchFamily="34" charset="0"/>
            </a:endParaRPr>
          </a:p>
          <a:p>
            <a:pPr marL="363538" eaLnBrk="1" hangingPunct="1">
              <a:spcBef>
                <a:spcPts val="1250"/>
              </a:spcBef>
              <a:buSzPct val="100000"/>
              <a:defRPr/>
            </a:pPr>
            <a:endParaRPr lang="en-US" altLang="en-US" sz="2000">
              <a:latin typeface="Calibri" panose="020F0502020204030204" pitchFamily="34" charset="0"/>
            </a:endParaRPr>
          </a:p>
        </p:txBody>
      </p:sp>
      <p:sp>
        <p:nvSpPr>
          <p:cNvPr id="33801" name="Rectangle 12">
            <a:extLst>
              <a:ext uri="{FF2B5EF4-FFF2-40B4-BE49-F238E27FC236}">
                <a16:creationId xmlns:a16="http://schemas.microsoft.com/office/drawing/2014/main" id="{3CFF1CB2-2EAB-4C48-B9A5-6AFD01A116AE}"/>
              </a:ext>
            </a:extLst>
          </p:cNvPr>
          <p:cNvSpPr>
            <a:spLocks noChangeArrowheads="1"/>
          </p:cNvSpPr>
          <p:nvPr/>
        </p:nvSpPr>
        <p:spPr bwMode="auto">
          <a:xfrm>
            <a:off x="0" y="3354388"/>
            <a:ext cx="65151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Arial" panose="020B060402020202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Arial" panose="020B060402020202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panose="020B0604020202020204" pitchFamily="34" charset="0"/>
                <a:ea typeface="Microsoft YaHei" panose="020B0503020204020204" pitchFamily="34" charset="-122"/>
              </a:defRPr>
            </a:lvl9pPr>
          </a:lstStyle>
          <a:p>
            <a:pPr lvl="1" indent="0" algn="just" eaLnBrk="1" hangingPunct="1">
              <a:spcBef>
                <a:spcPct val="0"/>
              </a:spcBef>
              <a:buClr>
                <a:srgbClr val="0B3D92"/>
              </a:buClr>
              <a:buFont typeface="Arial" panose="020B0604020202020204" pitchFamily="34" charset="0"/>
              <a:buChar char="■"/>
              <a:defRPr/>
            </a:pPr>
            <a:r>
              <a:rPr lang="cs-CZ" altLang="en-US" sz="1400" dirty="0">
                <a:latin typeface="Calibri" panose="020F0502020204030204" pitchFamily="34" charset="0"/>
              </a:rPr>
              <a:t> </a:t>
            </a:r>
            <a:r>
              <a:rPr lang="en-US" altLang="en-US" sz="1400" b="1" dirty="0">
                <a:latin typeface="Calibri" panose="020F0502020204030204" pitchFamily="34" charset="0"/>
              </a:rPr>
              <a:t>Unlimited (NONE)</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en-US" altLang="en-US" sz="1200" dirty="0">
                <a:latin typeface="Calibri" panose="020F0502020204030204" pitchFamily="34" charset="0"/>
              </a:rPr>
              <a:t>No execution restriction is applied</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en-US" altLang="en-US" sz="1200" dirty="0">
                <a:latin typeface="Calibri" panose="020F0502020204030204" pitchFamily="34" charset="0"/>
              </a:rPr>
              <a:t>All bids in a basket will be executed as if they were entered into the basket separately</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en-US" altLang="en-US" sz="1200" dirty="0">
                <a:latin typeface="Calibri" panose="020F0502020204030204" pitchFamily="34" charset="0"/>
              </a:rPr>
              <a:t>If one bid fails in the validation procedure other bids in the basket will not be affected</a:t>
            </a:r>
          </a:p>
          <a:p>
            <a:pPr lvl="2" indent="0" algn="just" eaLnBrk="1" hangingPunct="1">
              <a:spcBef>
                <a:spcPct val="0"/>
              </a:spcBef>
              <a:buClrTx/>
              <a:buFontTx/>
              <a:buNone/>
              <a:defRPr/>
            </a:pPr>
            <a:endParaRPr lang="en-US" altLang="en-US" sz="1100" dirty="0">
              <a:latin typeface="Calibri" panose="020F0502020204030204" pitchFamily="34" charset="0"/>
            </a:endParaRPr>
          </a:p>
          <a:p>
            <a:pPr lvl="1" indent="0" algn="just" eaLnBrk="1" hangingPunct="1">
              <a:spcBef>
                <a:spcPct val="0"/>
              </a:spcBef>
              <a:buClr>
                <a:srgbClr val="0B3D92"/>
              </a:buClr>
              <a:buFont typeface="Arial" panose="020B0604020202020204" pitchFamily="34" charset="0"/>
              <a:buChar char="■"/>
              <a:defRPr/>
            </a:pPr>
            <a:r>
              <a:rPr lang="cs-CZ" altLang="en-US" sz="1400" dirty="0">
                <a:latin typeface="Calibri" panose="020F0502020204030204" pitchFamily="34" charset="0"/>
              </a:rPr>
              <a:t> </a:t>
            </a:r>
            <a:r>
              <a:rPr lang="en-US" altLang="en-US" sz="1400" b="1" dirty="0">
                <a:latin typeface="Calibri" panose="020F0502020204030204" pitchFamily="34" charset="0"/>
              </a:rPr>
              <a:t>Linked bids (LINKED)</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cs-CZ" altLang="en-US" sz="1200" dirty="0">
                <a:latin typeface="Calibri" panose="020F0502020204030204" pitchFamily="34" charset="0"/>
              </a:rPr>
              <a:t> </a:t>
            </a:r>
            <a:r>
              <a:rPr lang="en-US" altLang="en-US" sz="1200" dirty="0">
                <a:latin typeface="Calibri" panose="020F0502020204030204" pitchFamily="34" charset="0"/>
              </a:rPr>
              <a:t>All bids in the basket must be traded immediately and in full after successful validation (FOK restriction) </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cs-CZ" altLang="en-US" sz="1200" dirty="0">
                <a:latin typeface="Calibri" panose="020F0502020204030204" pitchFamily="34" charset="0"/>
              </a:rPr>
              <a:t> </a:t>
            </a:r>
            <a:r>
              <a:rPr lang="en-US" altLang="en-US" sz="1200" dirty="0">
                <a:latin typeface="Calibri" panose="020F0502020204030204" pitchFamily="34" charset="0"/>
              </a:rPr>
              <a:t>If one bid of a given basket cannot be fully matched all other bids in the basket will be deleted </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cs-CZ" altLang="en-US" sz="1200" dirty="0">
                <a:latin typeface="Calibri" panose="020F0502020204030204" pitchFamily="34" charset="0"/>
              </a:rPr>
              <a:t> </a:t>
            </a:r>
            <a:r>
              <a:rPr lang="en-US" altLang="en-US" sz="1200" dirty="0">
                <a:latin typeface="Calibri" panose="020F0502020204030204" pitchFamily="34" charset="0"/>
              </a:rPr>
              <a:t>This restriction can only be set if the Iceberg bid has not been added to the basket (FOK restriction is not supported for Iceberg offers)</a:t>
            </a:r>
          </a:p>
          <a:p>
            <a:pPr lvl="2" indent="0" algn="just" eaLnBrk="1" hangingPunct="1">
              <a:spcBef>
                <a:spcPct val="0"/>
              </a:spcBef>
              <a:buClr>
                <a:srgbClr val="0B3D92"/>
              </a:buClr>
              <a:buFont typeface="Arial" panose="020B0604020202020204" pitchFamily="34" charset="0"/>
              <a:buNone/>
              <a:defRPr/>
            </a:pPr>
            <a:endParaRPr lang="en-US" altLang="en-US" sz="1100" dirty="0">
              <a:latin typeface="Calibri" panose="020F0502020204030204" pitchFamily="34" charset="0"/>
            </a:endParaRPr>
          </a:p>
          <a:p>
            <a:pPr lvl="1" indent="0" algn="just" eaLnBrk="1" hangingPunct="1">
              <a:spcBef>
                <a:spcPct val="0"/>
              </a:spcBef>
              <a:buClr>
                <a:srgbClr val="0B3D92"/>
              </a:buClr>
              <a:buFont typeface="Arial" panose="020B0604020202020204" pitchFamily="34" charset="0"/>
              <a:buChar char="■"/>
              <a:defRPr/>
            </a:pPr>
            <a:r>
              <a:rPr lang="cs-CZ" altLang="en-US" sz="1400" dirty="0">
                <a:latin typeface="Calibri" panose="020F0502020204030204" pitchFamily="34" charset="0"/>
              </a:rPr>
              <a:t> </a:t>
            </a:r>
            <a:r>
              <a:rPr lang="en-US" altLang="en-US" sz="1400" b="1" dirty="0">
                <a:latin typeface="Calibri" panose="020F0502020204030204" pitchFamily="34" charset="0"/>
              </a:rPr>
              <a:t>Valid bids (VALID)</a:t>
            </a:r>
          </a:p>
          <a:p>
            <a:pPr lvl="2" indent="-285750" algn="just" eaLnBrk="1" hangingPunct="1">
              <a:spcBef>
                <a:spcPct val="0"/>
              </a:spcBef>
              <a:buClr>
                <a:srgbClr val="0B3D92"/>
              </a:buClr>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pPr>
            <a:r>
              <a:rPr lang="cs-CZ" altLang="en-US" sz="1200" dirty="0">
                <a:latin typeface="Calibri" panose="020F0502020204030204" pitchFamily="34" charset="0"/>
              </a:rPr>
              <a:t> </a:t>
            </a:r>
            <a:r>
              <a:rPr lang="en-US" altLang="en-US" sz="1200" dirty="0">
                <a:latin typeface="Calibri" panose="020F0502020204030204" pitchFamily="34" charset="0"/>
              </a:rPr>
              <a:t>Each bid needs to successfully undergo validation in order to have all bids added to the matching system</a:t>
            </a:r>
          </a:p>
        </p:txBody>
      </p:sp>
      <p:pic>
        <p:nvPicPr>
          <p:cNvPr id="44042" name="Picture 13">
            <a:extLst>
              <a:ext uri="{FF2B5EF4-FFF2-40B4-BE49-F238E27FC236}">
                <a16:creationId xmlns:a16="http://schemas.microsoft.com/office/drawing/2014/main" id="{1E85D4B9-AA9A-418A-8FB7-DBE49F354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8280"/>
          <a:stretch>
            <a:fillRect/>
          </a:stretch>
        </p:blipFill>
        <p:spPr bwMode="auto">
          <a:xfrm>
            <a:off x="846138" y="1771650"/>
            <a:ext cx="7451725" cy="1477963"/>
          </a:xfrm>
          <a:prstGeom prst="rect">
            <a:avLst/>
          </a:prstGeom>
          <a:noFill/>
          <a:ln>
            <a:noFill/>
          </a:ln>
          <a:effectLst/>
          <a:extLst>
            <a:ext uri="{909E8E84-426E-40DD-AFC4-6F175D3DCCD1}">
              <a14:hiddenFill xmlns:a14="http://schemas.microsoft.com/office/drawing/2010/main">
                <a:blipFill dpi="0" rotWithShape="0">
                  <a:blip/>
                  <a:srcRect b="68280"/>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3" name="AutoShape 14">
            <a:extLst>
              <a:ext uri="{FF2B5EF4-FFF2-40B4-BE49-F238E27FC236}">
                <a16:creationId xmlns:a16="http://schemas.microsoft.com/office/drawing/2014/main" id="{A2E24930-5F75-4BBB-A914-B1FE6D954624}"/>
              </a:ext>
            </a:extLst>
          </p:cNvPr>
          <p:cNvSpPr>
            <a:spLocks noChangeArrowheads="1"/>
          </p:cNvSpPr>
          <p:nvPr/>
        </p:nvSpPr>
        <p:spPr bwMode="auto">
          <a:xfrm>
            <a:off x="846138" y="1944688"/>
            <a:ext cx="2286000" cy="2889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44044" name="AutoShape 15">
            <a:extLst>
              <a:ext uri="{FF2B5EF4-FFF2-40B4-BE49-F238E27FC236}">
                <a16:creationId xmlns:a16="http://schemas.microsoft.com/office/drawing/2014/main" id="{F321C90B-3C8B-4A8C-A05C-610510A07D03}"/>
              </a:ext>
            </a:extLst>
          </p:cNvPr>
          <p:cNvSpPr>
            <a:spLocks noChangeArrowheads="1"/>
          </p:cNvSpPr>
          <p:nvPr/>
        </p:nvSpPr>
        <p:spPr bwMode="auto">
          <a:xfrm>
            <a:off x="6011863" y="2233613"/>
            <a:ext cx="215900" cy="2381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44045" name="AutoShape 16">
            <a:extLst>
              <a:ext uri="{FF2B5EF4-FFF2-40B4-BE49-F238E27FC236}">
                <a16:creationId xmlns:a16="http://schemas.microsoft.com/office/drawing/2014/main" id="{EA4C6DB4-A6A0-46B0-82EE-CE856C6C2520}"/>
              </a:ext>
            </a:extLst>
          </p:cNvPr>
          <p:cNvCxnSpPr>
            <a:cxnSpLocks noChangeShapeType="1"/>
          </p:cNvCxnSpPr>
          <p:nvPr/>
        </p:nvCxnSpPr>
        <p:spPr bwMode="auto">
          <a:xfrm flipV="1">
            <a:off x="2195513" y="2312988"/>
            <a:ext cx="144462" cy="1206500"/>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46" name="AutoShape 17">
            <a:extLst>
              <a:ext uri="{FF2B5EF4-FFF2-40B4-BE49-F238E27FC236}">
                <a16:creationId xmlns:a16="http://schemas.microsoft.com/office/drawing/2014/main" id="{49A6A9A0-1D75-4104-876A-958596CD61B2}"/>
              </a:ext>
            </a:extLst>
          </p:cNvPr>
          <p:cNvCxnSpPr>
            <a:cxnSpLocks noChangeShapeType="1"/>
          </p:cNvCxnSpPr>
          <p:nvPr/>
        </p:nvCxnSpPr>
        <p:spPr bwMode="auto">
          <a:xfrm flipH="1" flipV="1">
            <a:off x="6300788" y="2489200"/>
            <a:ext cx="825500" cy="760413"/>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047" name="Text Box 18">
            <a:extLst>
              <a:ext uri="{FF2B5EF4-FFF2-40B4-BE49-F238E27FC236}">
                <a16:creationId xmlns:a16="http://schemas.microsoft.com/office/drawing/2014/main" id="{580B5BCD-CE24-4332-95BF-195AFDCA1EDC}"/>
              </a:ext>
            </a:extLst>
          </p:cNvPr>
          <p:cNvSpPr txBox="1">
            <a:spLocks noChangeArrowheads="1"/>
          </p:cNvSpPr>
          <p:nvPr/>
        </p:nvSpPr>
        <p:spPr bwMode="auto">
          <a:xfrm>
            <a:off x="6119813" y="3302000"/>
            <a:ext cx="2579687"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84163" indent="-284163">
              <a:spcBef>
                <a:spcPts val="800"/>
              </a:spcBef>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800">
                <a:solidFill>
                  <a:srgbClr val="000000"/>
                </a:solidFill>
                <a:latin typeface="Arial" panose="020B0604020202020204" pitchFamily="34" charset="0"/>
                <a:ea typeface="Microsoft YaHei" panose="020B0503020204020204" pitchFamily="34" charset="-122"/>
              </a:defRPr>
            </a:lvl2pPr>
            <a:lvl3pPr marL="914400" indent="-285750">
              <a:spcBef>
                <a:spcPts val="600"/>
              </a:spcBef>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spcBef>
                <a:spcPct val="0"/>
              </a:spcBef>
              <a:buClr>
                <a:srgbClr val="0B3D92"/>
              </a:buClr>
              <a:buFont typeface="Arial" panose="020B0604020202020204" pitchFamily="34" charset="0"/>
              <a:buChar char="■"/>
            </a:pPr>
            <a:r>
              <a:rPr lang="en-GB" altLang="en-US" sz="1400" b="1">
                <a:latin typeface="Calibri" panose="020F0502020204030204" pitchFamily="34" charset="0"/>
              </a:rPr>
              <a:t>Change all to FOK </a:t>
            </a:r>
          </a:p>
          <a:p>
            <a:pPr lvl="2" algn="just" eaLnBrk="1" hangingPunct="1">
              <a:spcBef>
                <a:spcPct val="0"/>
              </a:spcBef>
              <a:buClr>
                <a:srgbClr val="0B3D92"/>
              </a:buClr>
              <a:buFont typeface="Arial" panose="020B0604020202020204" pitchFamily="34" charset="0"/>
              <a:buChar char="■"/>
            </a:pPr>
            <a:r>
              <a:rPr lang="cs-CZ" altLang="en-US" sz="1200">
                <a:latin typeface="Calibri" panose="020F0502020204030204" pitchFamily="34" charset="0"/>
              </a:rPr>
              <a:t>T</a:t>
            </a:r>
            <a:r>
              <a:rPr lang="en-GB" altLang="en-US" sz="1200">
                <a:latin typeface="Calibri" panose="020F0502020204030204" pitchFamily="34" charset="0"/>
              </a:rPr>
              <a:t>his button sets execution restriction to FOK for all orders in the basket</a:t>
            </a:r>
          </a:p>
          <a:p>
            <a:pPr lvl="2" algn="just" eaLnBrk="1" hangingPunct="1">
              <a:spcBef>
                <a:spcPct val="0"/>
              </a:spcBef>
              <a:buClr>
                <a:srgbClr val="0B3D92"/>
              </a:buClr>
              <a:buFont typeface="Arial" panose="020B0604020202020204" pitchFamily="34" charset="0"/>
              <a:buChar char="■"/>
            </a:pPr>
            <a:r>
              <a:rPr lang="cs-CZ" altLang="en-US" sz="1200">
                <a:latin typeface="Calibri" panose="020F0502020204030204" pitchFamily="34" charset="0"/>
              </a:rPr>
              <a:t>I</a:t>
            </a:r>
            <a:r>
              <a:rPr lang="en-GB" altLang="en-US" sz="1200">
                <a:latin typeface="Calibri" panose="020F0502020204030204" pitchFamily="34" charset="0"/>
              </a:rPr>
              <a:t>f there is any single Block or ICB order listed in the basket, action is not done and error message is shown.</a:t>
            </a:r>
          </a:p>
        </p:txBody>
      </p:sp>
      <p:grpSp>
        <p:nvGrpSpPr>
          <p:cNvPr id="44048" name="Skupina 20">
            <a:extLst>
              <a:ext uri="{FF2B5EF4-FFF2-40B4-BE49-F238E27FC236}">
                <a16:creationId xmlns:a16="http://schemas.microsoft.com/office/drawing/2014/main" id="{2DB05696-E772-4682-ADE3-25143E7275E4}"/>
              </a:ext>
            </a:extLst>
          </p:cNvPr>
          <p:cNvGrpSpPr>
            <a:grpSpLocks/>
          </p:cNvGrpSpPr>
          <p:nvPr/>
        </p:nvGrpSpPr>
        <p:grpSpPr bwMode="auto">
          <a:xfrm>
            <a:off x="3203575" y="6477000"/>
            <a:ext cx="5580063" cy="238125"/>
            <a:chOff x="3203848" y="6477000"/>
            <a:chExt cx="5580063" cy="238125"/>
          </a:xfrm>
        </p:grpSpPr>
        <p:sp>
          <p:nvSpPr>
            <p:cNvPr id="44049" name="Line 7">
              <a:extLst>
                <a:ext uri="{FF2B5EF4-FFF2-40B4-BE49-F238E27FC236}">
                  <a16:creationId xmlns:a16="http://schemas.microsoft.com/office/drawing/2014/main" id="{07544889-D1FA-48C5-AD85-C09A4EF2910D}"/>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4050" name="Rectangle 9">
              <a:extLst>
                <a:ext uri="{FF2B5EF4-FFF2-40B4-BE49-F238E27FC236}">
                  <a16:creationId xmlns:a16="http://schemas.microsoft.com/office/drawing/2014/main" id="{19C9F96C-D267-4A0C-A8E8-5A06BA88E4E3}"/>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AEAB0B61-7854-41CC-B921-86873972B2DE}" type="slidenum">
                <a:rPr lang="cs-CZ" altLang="en-US" sz="900" b="1">
                  <a:solidFill>
                    <a:srgbClr val="0B3D92"/>
                  </a:solidFill>
                  <a:cs typeface="Arial" panose="020B0604020202020204" pitchFamily="34" charset="0"/>
                </a:rPr>
                <a:pPr eaLnBrk="1" hangingPunct="1">
                  <a:spcBef>
                    <a:spcPct val="0"/>
                  </a:spcBef>
                  <a:buClrTx/>
                  <a:buFontTx/>
                  <a:buNone/>
                </a:pPr>
                <a:t>24</a:t>
              </a:fld>
              <a:endParaRPr lang="cs-CZ" altLang="en-US" sz="900" b="1">
                <a:solidFill>
                  <a:srgbClr val="0B3D92"/>
                </a:solidFill>
                <a:cs typeface="Arial" panose="020B0604020202020204" pitchFamily="34" charset="0"/>
              </a:endParaRPr>
            </a:p>
          </p:txBody>
        </p:sp>
        <p:sp>
          <p:nvSpPr>
            <p:cNvPr id="44051" name="Line 10">
              <a:extLst>
                <a:ext uri="{FF2B5EF4-FFF2-40B4-BE49-F238E27FC236}">
                  <a16:creationId xmlns:a16="http://schemas.microsoft.com/office/drawing/2014/main" id="{B2B1DEED-CB12-498A-B5EC-CBF0992CD81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
            <a:extLst>
              <a:ext uri="{FF2B5EF4-FFF2-40B4-BE49-F238E27FC236}">
                <a16:creationId xmlns:a16="http://schemas.microsoft.com/office/drawing/2014/main" id="{B3930858-D01F-4AFF-BA6F-80FC126FA148}"/>
              </a:ext>
            </a:extLst>
          </p:cNvPr>
          <p:cNvGrpSpPr>
            <a:grpSpLocks/>
          </p:cNvGrpSpPr>
          <p:nvPr/>
        </p:nvGrpSpPr>
        <p:grpSpPr bwMode="auto">
          <a:xfrm>
            <a:off x="360363" y="476250"/>
            <a:ext cx="8339137" cy="384175"/>
            <a:chOff x="227" y="300"/>
            <a:chExt cx="5253" cy="242"/>
          </a:xfrm>
        </p:grpSpPr>
        <p:sp>
          <p:nvSpPr>
            <p:cNvPr id="52237" name="Line 2">
              <a:extLst>
                <a:ext uri="{FF2B5EF4-FFF2-40B4-BE49-F238E27FC236}">
                  <a16:creationId xmlns:a16="http://schemas.microsoft.com/office/drawing/2014/main" id="{2C9F6FEA-0306-4397-BFDB-F72DBEBE002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2238" name="Line 3">
              <a:extLst>
                <a:ext uri="{FF2B5EF4-FFF2-40B4-BE49-F238E27FC236}">
                  <a16:creationId xmlns:a16="http://schemas.microsoft.com/office/drawing/2014/main" id="{CBAADAC5-58D4-46CE-9766-188BF82F14E9}"/>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2239" name="Picture 4">
              <a:extLst>
                <a:ext uri="{FF2B5EF4-FFF2-40B4-BE49-F238E27FC236}">
                  <a16:creationId xmlns:a16="http://schemas.microsoft.com/office/drawing/2014/main" id="{9D9FE336-DA14-48A1-8377-EF8CE476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2227" name="Text Box 5">
            <a:extLst>
              <a:ext uri="{FF2B5EF4-FFF2-40B4-BE49-F238E27FC236}">
                <a16:creationId xmlns:a16="http://schemas.microsoft.com/office/drawing/2014/main" id="{30F31E9D-8C46-43B3-AD82-6F518156CDE5}"/>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2228" name="Text Box 6">
            <a:extLst>
              <a:ext uri="{FF2B5EF4-FFF2-40B4-BE49-F238E27FC236}">
                <a16:creationId xmlns:a16="http://schemas.microsoft.com/office/drawing/2014/main" id="{A62AAF49-F14E-43B0-B4D4-38D52D9307DD}"/>
              </a:ext>
            </a:extLst>
          </p:cNvPr>
          <p:cNvSpPr txBox="1">
            <a:spLocks noChangeArrowheads="1"/>
          </p:cNvSpPr>
          <p:nvPr/>
        </p:nvSpPr>
        <p:spPr bwMode="auto">
          <a:xfrm>
            <a:off x="323850" y="8699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Trade Cancellation</a:t>
            </a:r>
            <a:r>
              <a:rPr lang="cs-CZ" altLang="en-US" sz="2400" b="1">
                <a:solidFill>
                  <a:srgbClr val="FF0000"/>
                </a:solidFill>
                <a:latin typeface="Calibri" panose="020F0502020204030204" pitchFamily="34" charset="0"/>
              </a:rPr>
              <a:t> </a:t>
            </a:r>
            <a:r>
              <a:rPr lang="cs-CZ" altLang="en-US" sz="2400" b="1">
                <a:solidFill>
                  <a:srgbClr val="0B3D92"/>
                </a:solidFill>
                <a:latin typeface="Calibri" panose="020F0502020204030204" pitchFamily="34" charset="0"/>
              </a:rPr>
              <a:t>by XBID system</a:t>
            </a:r>
          </a:p>
        </p:txBody>
      </p:sp>
      <p:sp>
        <p:nvSpPr>
          <p:cNvPr id="52229" name="Line 7">
            <a:extLst>
              <a:ext uri="{FF2B5EF4-FFF2-40B4-BE49-F238E27FC236}">
                <a16:creationId xmlns:a16="http://schemas.microsoft.com/office/drawing/2014/main" id="{48D52745-50E3-4139-9F22-D7DA49DFB77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2230" name="Rectangle 8">
            <a:extLst>
              <a:ext uri="{FF2B5EF4-FFF2-40B4-BE49-F238E27FC236}">
                <a16:creationId xmlns:a16="http://schemas.microsoft.com/office/drawing/2014/main" id="{D4A9819E-114F-4B54-ACAA-EB333215F77C}"/>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2231" name="Line 10">
            <a:extLst>
              <a:ext uri="{FF2B5EF4-FFF2-40B4-BE49-F238E27FC236}">
                <a16:creationId xmlns:a16="http://schemas.microsoft.com/office/drawing/2014/main" id="{ED50A218-0629-4281-B731-902B819E4BC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79" name="Text Box 11">
            <a:extLst>
              <a:ext uri="{FF2B5EF4-FFF2-40B4-BE49-F238E27FC236}">
                <a16:creationId xmlns:a16="http://schemas.microsoft.com/office/drawing/2014/main" id="{6B1A44C1-F603-45C7-A9A0-69A007F5CD8E}"/>
              </a:ext>
            </a:extLst>
          </p:cNvPr>
          <p:cNvSpPr txBox="1">
            <a:spLocks noChangeArrowheads="1"/>
          </p:cNvSpPr>
          <p:nvPr/>
        </p:nvSpPr>
        <p:spPr bwMode="auto">
          <a:xfrm>
            <a:off x="636588" y="1341438"/>
            <a:ext cx="8089900" cy="545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Trade cancelling process is initiated by the XBID System</a:t>
            </a:r>
          </a:p>
          <a:p>
            <a:pPr marL="0" indent="0" algn="just" eaLnBrk="1" hangingPunct="1">
              <a:buClr>
                <a:srgbClr val="0B3D92"/>
              </a:buClr>
              <a:buSzPct val="100000"/>
              <a:defRPr/>
            </a:pPr>
            <a:endParaRPr lang="en-US" altLang="en-US" sz="24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Reason for a trade cancellation is always a faulty trade creation </a:t>
            </a:r>
            <a:r>
              <a:rPr lang="en-US" altLang="en-US" sz="2400" b="1" dirty="0">
                <a:solidFill>
                  <a:srgbClr val="222222"/>
                </a:solidFill>
                <a:latin typeface="inherit" charset="0"/>
              </a:rPr>
              <a:t>because of malfunctioning of XBID system </a:t>
            </a:r>
            <a:r>
              <a:rPr lang="en-US" altLang="en-US" sz="2400" dirty="0">
                <a:solidFill>
                  <a:srgbClr val="222222"/>
                </a:solidFill>
                <a:latin typeface="inherit" charset="0"/>
              </a:rPr>
              <a:t>and therefore </a:t>
            </a:r>
            <a:r>
              <a:rPr lang="en-US" altLang="en-US" sz="2400" b="1" dirty="0">
                <a:solidFill>
                  <a:srgbClr val="222222"/>
                </a:solidFill>
                <a:latin typeface="inherit" charset="0"/>
              </a:rPr>
              <a:t>a trade cancellation serves only as an exceptional measure</a:t>
            </a:r>
          </a:p>
          <a:p>
            <a:pPr algn="just" eaLnBrk="1" hangingPunct="1">
              <a:buClr>
                <a:srgbClr val="0B3D92"/>
              </a:buClr>
              <a:buSzPct val="100000"/>
              <a:buFont typeface="Arial" panose="020B0604020202020204" pitchFamily="34" charset="0"/>
              <a:buChar char="■"/>
              <a:defRPr/>
            </a:pPr>
            <a:endParaRPr lang="en-US" altLang="en-US" sz="24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Trade cancellation by market participant is not supported within SIDC IM or Backup IM in OTE-COM</a:t>
            </a:r>
          </a:p>
          <a:p>
            <a:pPr algn="just" eaLnBrk="1" hangingPunct="1">
              <a:buClr>
                <a:srgbClr val="0B3D92"/>
              </a:buClr>
              <a:buSzPct val="100000"/>
              <a:buFont typeface="Arial" panose="020B0604020202020204" pitchFamily="34" charset="0"/>
              <a:buChar char="■"/>
              <a:defRPr/>
            </a:pPr>
            <a:endParaRPr lang="en-US" altLang="en-US" sz="24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Cancelled trade has the status </a:t>
            </a:r>
            <a:r>
              <a:rPr lang="en-US" altLang="en-US" sz="2400" dirty="0">
                <a:solidFill>
                  <a:srgbClr val="2D2D8A"/>
                </a:solidFill>
                <a:latin typeface="inherit" charset="0"/>
              </a:rPr>
              <a:t>„CNCL“</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52233" name="Skupina 13">
            <a:extLst>
              <a:ext uri="{FF2B5EF4-FFF2-40B4-BE49-F238E27FC236}">
                <a16:creationId xmlns:a16="http://schemas.microsoft.com/office/drawing/2014/main" id="{147AAA2D-FDCE-4C47-A030-F4325319DBE4}"/>
              </a:ext>
            </a:extLst>
          </p:cNvPr>
          <p:cNvGrpSpPr>
            <a:grpSpLocks/>
          </p:cNvGrpSpPr>
          <p:nvPr/>
        </p:nvGrpSpPr>
        <p:grpSpPr bwMode="auto">
          <a:xfrm>
            <a:off x="3203575" y="6477000"/>
            <a:ext cx="5580063" cy="238125"/>
            <a:chOff x="3203848" y="6477000"/>
            <a:chExt cx="5580063" cy="238125"/>
          </a:xfrm>
        </p:grpSpPr>
        <p:sp>
          <p:nvSpPr>
            <p:cNvPr id="52234" name="Line 7">
              <a:extLst>
                <a:ext uri="{FF2B5EF4-FFF2-40B4-BE49-F238E27FC236}">
                  <a16:creationId xmlns:a16="http://schemas.microsoft.com/office/drawing/2014/main" id="{6B6D966C-A3E1-4E2D-A75D-001D6A6AF21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2235" name="Rectangle 9">
              <a:extLst>
                <a:ext uri="{FF2B5EF4-FFF2-40B4-BE49-F238E27FC236}">
                  <a16:creationId xmlns:a16="http://schemas.microsoft.com/office/drawing/2014/main" id="{3ACF65A7-E3AD-477A-9959-CAEE973128B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D0EF034-C269-437E-A79E-8E8FA7075E0E}" type="slidenum">
                <a:rPr lang="cs-CZ" altLang="en-US" sz="900" b="1">
                  <a:solidFill>
                    <a:srgbClr val="0B3D92"/>
                  </a:solidFill>
                  <a:cs typeface="Arial" panose="020B0604020202020204" pitchFamily="34" charset="0"/>
                </a:rPr>
                <a:pPr eaLnBrk="1" hangingPunct="1">
                  <a:spcBef>
                    <a:spcPct val="0"/>
                  </a:spcBef>
                  <a:buClrTx/>
                  <a:buFontTx/>
                  <a:buNone/>
                </a:pPr>
                <a:t>25</a:t>
              </a:fld>
              <a:endParaRPr lang="cs-CZ" altLang="en-US" sz="900" b="1">
                <a:solidFill>
                  <a:srgbClr val="0B3D92"/>
                </a:solidFill>
                <a:cs typeface="Arial" panose="020B0604020202020204" pitchFamily="34" charset="0"/>
              </a:endParaRPr>
            </a:p>
          </p:txBody>
        </p:sp>
        <p:sp>
          <p:nvSpPr>
            <p:cNvPr id="52236" name="Line 10">
              <a:extLst>
                <a:ext uri="{FF2B5EF4-FFF2-40B4-BE49-F238E27FC236}">
                  <a16:creationId xmlns:a16="http://schemas.microsoft.com/office/drawing/2014/main" id="{FD57F4C5-29A7-4972-B7BB-E53FDD92A272}"/>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
            <a:extLst>
              <a:ext uri="{FF2B5EF4-FFF2-40B4-BE49-F238E27FC236}">
                <a16:creationId xmlns:a16="http://schemas.microsoft.com/office/drawing/2014/main" id="{980CD135-835A-4040-B019-21AFCA944472}"/>
              </a:ext>
            </a:extLst>
          </p:cNvPr>
          <p:cNvGrpSpPr>
            <a:grpSpLocks/>
          </p:cNvGrpSpPr>
          <p:nvPr/>
        </p:nvGrpSpPr>
        <p:grpSpPr bwMode="auto">
          <a:xfrm>
            <a:off x="360363" y="476250"/>
            <a:ext cx="8339137" cy="384175"/>
            <a:chOff x="227" y="300"/>
            <a:chExt cx="5253" cy="242"/>
          </a:xfrm>
        </p:grpSpPr>
        <p:sp>
          <p:nvSpPr>
            <p:cNvPr id="54284" name="Line 2">
              <a:extLst>
                <a:ext uri="{FF2B5EF4-FFF2-40B4-BE49-F238E27FC236}">
                  <a16:creationId xmlns:a16="http://schemas.microsoft.com/office/drawing/2014/main" id="{D4466376-F98D-46F8-BCAA-665DD9FCF96A}"/>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4285" name="Line 3">
              <a:extLst>
                <a:ext uri="{FF2B5EF4-FFF2-40B4-BE49-F238E27FC236}">
                  <a16:creationId xmlns:a16="http://schemas.microsoft.com/office/drawing/2014/main" id="{CBB59260-5B5D-463F-9067-95843DCBCAC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4286" name="Picture 4">
              <a:extLst>
                <a:ext uri="{FF2B5EF4-FFF2-40B4-BE49-F238E27FC236}">
                  <a16:creationId xmlns:a16="http://schemas.microsoft.com/office/drawing/2014/main" id="{3B2FD6AF-511E-419E-94DA-B2B742A9C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4275" name="Text Box 5">
            <a:extLst>
              <a:ext uri="{FF2B5EF4-FFF2-40B4-BE49-F238E27FC236}">
                <a16:creationId xmlns:a16="http://schemas.microsoft.com/office/drawing/2014/main" id="{0FD30F3E-0ECB-453B-BF50-CA6F17C6BB80}"/>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4276" name="Line 6">
            <a:extLst>
              <a:ext uri="{FF2B5EF4-FFF2-40B4-BE49-F238E27FC236}">
                <a16:creationId xmlns:a16="http://schemas.microsoft.com/office/drawing/2014/main" id="{2642DC6F-AD25-41DF-9692-C15C0BB9F8DC}"/>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4277" name="Rectangle 7">
            <a:extLst>
              <a:ext uri="{FF2B5EF4-FFF2-40B4-BE49-F238E27FC236}">
                <a16:creationId xmlns:a16="http://schemas.microsoft.com/office/drawing/2014/main" id="{16BF946F-31D2-42B1-89D8-43A605448FD3}"/>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4278" name="Line 9">
            <a:extLst>
              <a:ext uri="{FF2B5EF4-FFF2-40B4-BE49-F238E27FC236}">
                <a16:creationId xmlns:a16="http://schemas.microsoft.com/office/drawing/2014/main" id="{4E416174-8E49-47A4-85DF-BA8581AFE90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4279" name="Text Box 6">
            <a:extLst>
              <a:ext uri="{FF2B5EF4-FFF2-40B4-BE49-F238E27FC236}">
                <a16:creationId xmlns:a16="http://schemas.microsoft.com/office/drawing/2014/main" id="{C57FDEEC-25DE-49F8-928B-916B0F80BE7F}"/>
              </a:ext>
            </a:extLst>
          </p:cNvPr>
          <p:cNvSpPr txBox="1">
            <a:spLocks noChangeArrowheads="1"/>
          </p:cNvSpPr>
          <p:nvPr/>
        </p:nvSpPr>
        <p:spPr bwMode="auto">
          <a:xfrm>
            <a:off x="973138" y="3013075"/>
            <a:ext cx="7196137"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500"/>
              </a:spcBef>
              <a:buClrTx/>
              <a:buFontTx/>
              <a:buNone/>
            </a:pPr>
            <a:r>
              <a:rPr lang="cs-CZ" altLang="en-US" sz="4800" b="1" u="sng">
                <a:solidFill>
                  <a:srgbClr val="00549F"/>
                </a:solidFill>
                <a:latin typeface="Calibri" panose="020F0502020204030204" pitchFamily="34" charset="0"/>
              </a:rPr>
              <a:t>Reports and Capacity Data</a:t>
            </a:r>
            <a:endParaRPr lang="en-GB" altLang="en-US" sz="4800" b="1" u="sng">
              <a:solidFill>
                <a:srgbClr val="00549F"/>
              </a:solidFill>
              <a:latin typeface="Calibri" panose="020F0502020204030204" pitchFamily="34" charset="0"/>
            </a:endParaRPr>
          </a:p>
        </p:txBody>
      </p:sp>
      <p:grpSp>
        <p:nvGrpSpPr>
          <p:cNvPr id="54280" name="Skupina 14">
            <a:extLst>
              <a:ext uri="{FF2B5EF4-FFF2-40B4-BE49-F238E27FC236}">
                <a16:creationId xmlns:a16="http://schemas.microsoft.com/office/drawing/2014/main" id="{15F4145A-1D62-4509-94D5-53ADAB1BDECE}"/>
              </a:ext>
            </a:extLst>
          </p:cNvPr>
          <p:cNvGrpSpPr>
            <a:grpSpLocks/>
          </p:cNvGrpSpPr>
          <p:nvPr/>
        </p:nvGrpSpPr>
        <p:grpSpPr bwMode="auto">
          <a:xfrm>
            <a:off x="3203575" y="6477000"/>
            <a:ext cx="5580063" cy="238125"/>
            <a:chOff x="3203848" y="6477000"/>
            <a:chExt cx="5580063" cy="238125"/>
          </a:xfrm>
        </p:grpSpPr>
        <p:sp>
          <p:nvSpPr>
            <p:cNvPr id="54281" name="Line 7">
              <a:extLst>
                <a:ext uri="{FF2B5EF4-FFF2-40B4-BE49-F238E27FC236}">
                  <a16:creationId xmlns:a16="http://schemas.microsoft.com/office/drawing/2014/main" id="{FFE71B2E-EEB7-4B3F-A50B-7CA838011988}"/>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4282" name="Rectangle 9">
              <a:extLst>
                <a:ext uri="{FF2B5EF4-FFF2-40B4-BE49-F238E27FC236}">
                  <a16:creationId xmlns:a16="http://schemas.microsoft.com/office/drawing/2014/main" id="{29314B3C-9454-479C-A4FB-32ADF20827AF}"/>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0415688E-CC97-480E-8D8A-E24A70D5AE72}" type="slidenum">
                <a:rPr lang="cs-CZ" altLang="en-US" sz="900" b="1">
                  <a:solidFill>
                    <a:srgbClr val="0B3D92"/>
                  </a:solidFill>
                  <a:cs typeface="Arial" panose="020B0604020202020204" pitchFamily="34" charset="0"/>
                </a:rPr>
                <a:pPr eaLnBrk="1" hangingPunct="1">
                  <a:spcBef>
                    <a:spcPct val="0"/>
                  </a:spcBef>
                  <a:buClrTx/>
                  <a:buFontTx/>
                  <a:buNone/>
                </a:pPr>
                <a:t>26</a:t>
              </a:fld>
              <a:endParaRPr lang="cs-CZ" altLang="en-US" sz="900" b="1">
                <a:solidFill>
                  <a:srgbClr val="0B3D92"/>
                </a:solidFill>
                <a:cs typeface="Arial" panose="020B0604020202020204" pitchFamily="34" charset="0"/>
              </a:endParaRPr>
            </a:p>
          </p:txBody>
        </p:sp>
        <p:sp>
          <p:nvSpPr>
            <p:cNvPr id="54283" name="Line 10">
              <a:extLst>
                <a:ext uri="{FF2B5EF4-FFF2-40B4-BE49-F238E27FC236}">
                  <a16:creationId xmlns:a16="http://schemas.microsoft.com/office/drawing/2014/main" id="{47AFAA92-0DB0-4F3A-9B83-479323558100}"/>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
            <a:extLst>
              <a:ext uri="{FF2B5EF4-FFF2-40B4-BE49-F238E27FC236}">
                <a16:creationId xmlns:a16="http://schemas.microsoft.com/office/drawing/2014/main" id="{564C3AC1-DC33-4AB6-8DE5-9F5071BC264D}"/>
              </a:ext>
            </a:extLst>
          </p:cNvPr>
          <p:cNvGrpSpPr>
            <a:grpSpLocks/>
          </p:cNvGrpSpPr>
          <p:nvPr/>
        </p:nvGrpSpPr>
        <p:grpSpPr bwMode="auto">
          <a:xfrm>
            <a:off x="360363" y="476250"/>
            <a:ext cx="8339137" cy="384175"/>
            <a:chOff x="227" y="300"/>
            <a:chExt cx="5253" cy="242"/>
          </a:xfrm>
        </p:grpSpPr>
        <p:sp>
          <p:nvSpPr>
            <p:cNvPr id="56335" name="Line 2">
              <a:extLst>
                <a:ext uri="{FF2B5EF4-FFF2-40B4-BE49-F238E27FC236}">
                  <a16:creationId xmlns:a16="http://schemas.microsoft.com/office/drawing/2014/main" id="{BAE7DD02-06A9-4623-9DAC-BFDF28048B3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6336" name="Line 3">
              <a:extLst>
                <a:ext uri="{FF2B5EF4-FFF2-40B4-BE49-F238E27FC236}">
                  <a16:creationId xmlns:a16="http://schemas.microsoft.com/office/drawing/2014/main" id="{B34A882F-CA07-4865-B9FC-064F349FBCF2}"/>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6337" name="Picture 4">
              <a:extLst>
                <a:ext uri="{FF2B5EF4-FFF2-40B4-BE49-F238E27FC236}">
                  <a16:creationId xmlns:a16="http://schemas.microsoft.com/office/drawing/2014/main" id="{5FCF2940-5B6E-44AD-A4B5-931DFFDB0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6323" name="Text Box 5">
            <a:extLst>
              <a:ext uri="{FF2B5EF4-FFF2-40B4-BE49-F238E27FC236}">
                <a16:creationId xmlns:a16="http://schemas.microsoft.com/office/drawing/2014/main" id="{68C10E72-D9AC-4EA2-B154-A1913285654C}"/>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6324" name="Text Box 6">
            <a:extLst>
              <a:ext uri="{FF2B5EF4-FFF2-40B4-BE49-F238E27FC236}">
                <a16:creationId xmlns:a16="http://schemas.microsoft.com/office/drawing/2014/main" id="{986A1734-DE8E-47BD-B52C-42F54B113648}"/>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Network Capacity Data</a:t>
            </a:r>
          </a:p>
        </p:txBody>
      </p:sp>
      <p:sp>
        <p:nvSpPr>
          <p:cNvPr id="56325" name="Line 7">
            <a:extLst>
              <a:ext uri="{FF2B5EF4-FFF2-40B4-BE49-F238E27FC236}">
                <a16:creationId xmlns:a16="http://schemas.microsoft.com/office/drawing/2014/main" id="{B5DD1C9C-93E6-4B9C-90BF-0051D8EC8F3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6326" name="Rectangle 8">
            <a:extLst>
              <a:ext uri="{FF2B5EF4-FFF2-40B4-BE49-F238E27FC236}">
                <a16:creationId xmlns:a16="http://schemas.microsoft.com/office/drawing/2014/main" id="{6CC1DCD1-1618-455F-A698-1EDD476FE286}"/>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6327" name="Line 10">
            <a:extLst>
              <a:ext uri="{FF2B5EF4-FFF2-40B4-BE49-F238E27FC236}">
                <a16:creationId xmlns:a16="http://schemas.microsoft.com/office/drawing/2014/main" id="{60A9FD4C-AC58-4829-8618-4D85130B6A2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6328" name="Text Box 11">
            <a:extLst>
              <a:ext uri="{FF2B5EF4-FFF2-40B4-BE49-F238E27FC236}">
                <a16:creationId xmlns:a16="http://schemas.microsoft.com/office/drawing/2014/main" id="{4A512FF9-2FFC-4E61-85F0-63E6D4836AE1}"/>
              </a:ext>
            </a:extLst>
          </p:cNvPr>
          <p:cNvSpPr txBox="1">
            <a:spLocks noChangeArrowheads="1"/>
          </p:cNvSpPr>
          <p:nvPr/>
        </p:nvSpPr>
        <p:spPr bwMode="auto">
          <a:xfrm>
            <a:off x="312738" y="1516063"/>
            <a:ext cx="8485187" cy="255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8600">
              <a:spcBef>
                <a:spcPts val="8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3200">
                <a:solidFill>
                  <a:srgbClr val="000000"/>
                </a:solidFill>
                <a:latin typeface="Arial" panose="020B060402020202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1000"/>
              </a:spcBef>
              <a:buFont typeface="Wingdings" panose="05000000000000000000" pitchFamily="2" charset="2"/>
              <a:buChar char=""/>
            </a:pPr>
            <a:r>
              <a:rPr lang="en-GB" altLang="en-US" sz="2000">
                <a:latin typeface="Calibri" panose="020F0502020204030204" pitchFamily="34" charset="0"/>
              </a:rPr>
              <a:t>C</a:t>
            </a:r>
            <a:r>
              <a:rPr lang="cs-CZ" altLang="en-US" sz="2000">
                <a:latin typeface="Calibri" panose="020F0502020204030204" pitchFamily="34" charset="0"/>
              </a:rPr>
              <a:t>apacity data are presented as:</a:t>
            </a:r>
          </a:p>
          <a:p>
            <a:pPr lvl="1" indent="0" eaLnBrk="1" hangingPunct="1">
              <a:lnSpc>
                <a:spcPct val="90000"/>
              </a:lnSpc>
              <a:spcBef>
                <a:spcPts val="1000"/>
              </a:spcBef>
            </a:pPr>
            <a:r>
              <a:rPr lang="cs-CZ" altLang="en-US" sz="1800" b="1">
                <a:latin typeface="Calibri" panose="020F0502020204030204" pitchFamily="34" charset="0"/>
              </a:rPr>
              <a:t>	Online data </a:t>
            </a:r>
          </a:p>
          <a:p>
            <a:pPr lvl="3" eaLnBrk="1" hangingPunct="1">
              <a:lnSpc>
                <a:spcPct val="90000"/>
              </a:lnSpc>
              <a:spcBef>
                <a:spcPts val="1000"/>
              </a:spcBef>
              <a:buFont typeface="Wingdings" panose="05000000000000000000" pitchFamily="2" charset="2"/>
              <a:buChar char=""/>
            </a:pPr>
            <a:r>
              <a:rPr lang="cs-CZ" altLang="en-US" sz="1600">
                <a:latin typeface="Calibri" panose="020F0502020204030204" pitchFamily="34" charset="0"/>
              </a:rPr>
              <a:t>for hours corresponding to open contracts</a:t>
            </a:r>
          </a:p>
          <a:p>
            <a:pPr lvl="3" eaLnBrk="1" hangingPunct="1">
              <a:lnSpc>
                <a:spcPct val="90000"/>
              </a:lnSpc>
              <a:spcBef>
                <a:spcPts val="1000"/>
              </a:spcBef>
              <a:buFont typeface="Wingdings" panose="05000000000000000000" pitchFamily="2" charset="2"/>
              <a:buChar char=""/>
            </a:pPr>
            <a:r>
              <a:rPr lang="cs-CZ" altLang="en-US" sz="1600">
                <a:latin typeface="Calibri" panose="020F0502020204030204" pitchFamily="34" charset="0"/>
              </a:rPr>
              <a:t>updated in real time (live)</a:t>
            </a:r>
          </a:p>
          <a:p>
            <a:pPr lvl="1" indent="0" eaLnBrk="1" hangingPunct="1">
              <a:spcBef>
                <a:spcPts val="1000"/>
              </a:spcBef>
            </a:pPr>
            <a:r>
              <a:rPr lang="cs-CZ" altLang="en-US" sz="1800" b="1">
                <a:latin typeface="Calibri" panose="020F0502020204030204" pitchFamily="34" charset="0"/>
              </a:rPr>
              <a:t>	</a:t>
            </a:r>
            <a:r>
              <a:rPr lang="en-GB" altLang="en-US" sz="1800" b="1">
                <a:latin typeface="Calibri" panose="020F0502020204030204" pitchFamily="34" charset="0"/>
              </a:rPr>
              <a:t>Historical static </a:t>
            </a:r>
            <a:r>
              <a:rPr lang="cs-CZ" altLang="en-US" sz="1800" b="1">
                <a:latin typeface="Calibri" panose="020F0502020204030204" pitchFamily="34" charset="0"/>
              </a:rPr>
              <a:t>data</a:t>
            </a:r>
          </a:p>
          <a:p>
            <a:pPr lvl="3" eaLnBrk="1" hangingPunct="1">
              <a:spcBef>
                <a:spcPts val="1000"/>
              </a:spcBef>
              <a:buFont typeface="Wingdings" panose="05000000000000000000" pitchFamily="2" charset="2"/>
              <a:buChar char=""/>
            </a:pPr>
            <a:r>
              <a:rPr lang="en-GB" altLang="en-US" sz="1600">
                <a:latin typeface="Calibri" panose="020F0502020204030204" pitchFamily="34" charset="0"/>
              </a:rPr>
              <a:t>last known capacity data snapshot for intervals corresponding to closed contracts</a:t>
            </a:r>
            <a:endParaRPr lang="cs-CZ" altLang="en-US" sz="1600">
              <a:latin typeface="Calibri" panose="020F0502020204030204" pitchFamily="34" charset="0"/>
            </a:endParaRPr>
          </a:p>
          <a:p>
            <a:pPr lvl="3" eaLnBrk="1" hangingPunct="1">
              <a:spcBef>
                <a:spcPts val="1000"/>
              </a:spcBef>
              <a:buFont typeface="Wingdings" panose="05000000000000000000" pitchFamily="2" charset="2"/>
              <a:buChar char=""/>
            </a:pPr>
            <a:r>
              <a:rPr lang="cs-CZ" altLang="en-US" sz="1600">
                <a:latin typeface="Calibri" panose="020F0502020204030204" pitchFamily="34" charset="0"/>
              </a:rPr>
              <a:t>historical data are presented within these reports:</a:t>
            </a:r>
          </a:p>
          <a:p>
            <a:pPr lvl="4" eaLnBrk="1" hangingPunct="1">
              <a:spcBef>
                <a:spcPts val="1000"/>
              </a:spcBef>
              <a:buFont typeface="Wingdings" panose="05000000000000000000" pitchFamily="2" charset="2"/>
              <a:buChar char=""/>
            </a:pPr>
            <a:r>
              <a:rPr lang="cs-CZ" altLang="en-US" sz="1600">
                <a:latin typeface="Calibri" panose="020F0502020204030204" pitchFamily="34" charset="0"/>
              </a:rPr>
              <a:t>ATC Data</a:t>
            </a:r>
          </a:p>
          <a:p>
            <a:pPr lvl="4" eaLnBrk="1" hangingPunct="1">
              <a:spcBef>
                <a:spcPts val="1000"/>
              </a:spcBef>
              <a:buFont typeface="Wingdings" panose="05000000000000000000" pitchFamily="2" charset="2"/>
              <a:buChar char=""/>
            </a:pPr>
            <a:r>
              <a:rPr lang="cs-CZ" altLang="en-US" sz="1600">
                <a:latin typeface="Calibri" panose="020F0502020204030204" pitchFamily="34" charset="0"/>
              </a:rPr>
              <a:t>Hub to Hub Matrix (H2H)</a:t>
            </a:r>
          </a:p>
          <a:p>
            <a:pPr lvl="2" eaLnBrk="1" hangingPunct="1">
              <a:spcBef>
                <a:spcPts val="1000"/>
              </a:spcBef>
              <a:buFont typeface="Wingdings" panose="05000000000000000000" pitchFamily="2" charset="2"/>
              <a:buChar char=""/>
            </a:pPr>
            <a:endParaRPr lang="en-GB" altLang="en-US" sz="1600">
              <a:latin typeface="Calibri" panose="020F0502020204030204" pitchFamily="34" charset="0"/>
            </a:endParaRPr>
          </a:p>
        </p:txBody>
      </p:sp>
      <p:grpSp>
        <p:nvGrpSpPr>
          <p:cNvPr id="56329" name="Skupina 15">
            <a:extLst>
              <a:ext uri="{FF2B5EF4-FFF2-40B4-BE49-F238E27FC236}">
                <a16:creationId xmlns:a16="http://schemas.microsoft.com/office/drawing/2014/main" id="{FE07E200-DAE4-4E48-88B1-A1F87E2CD5FF}"/>
              </a:ext>
            </a:extLst>
          </p:cNvPr>
          <p:cNvGrpSpPr>
            <a:grpSpLocks/>
          </p:cNvGrpSpPr>
          <p:nvPr/>
        </p:nvGrpSpPr>
        <p:grpSpPr bwMode="auto">
          <a:xfrm>
            <a:off x="3203575" y="6477000"/>
            <a:ext cx="5580063" cy="238125"/>
            <a:chOff x="3203848" y="6477000"/>
            <a:chExt cx="5580063" cy="238125"/>
          </a:xfrm>
        </p:grpSpPr>
        <p:sp>
          <p:nvSpPr>
            <p:cNvPr id="56332" name="Line 7">
              <a:extLst>
                <a:ext uri="{FF2B5EF4-FFF2-40B4-BE49-F238E27FC236}">
                  <a16:creationId xmlns:a16="http://schemas.microsoft.com/office/drawing/2014/main" id="{73E2DCAF-A9F9-4D43-993A-59874E524D9B}"/>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6333" name="Rectangle 9">
              <a:extLst>
                <a:ext uri="{FF2B5EF4-FFF2-40B4-BE49-F238E27FC236}">
                  <a16:creationId xmlns:a16="http://schemas.microsoft.com/office/drawing/2014/main" id="{D57A80DB-79B7-491F-9579-07E022B0855A}"/>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AE735575-F65C-47FC-847D-C4A990BF87D5}" type="slidenum">
                <a:rPr lang="cs-CZ" altLang="en-US" sz="900" b="1">
                  <a:solidFill>
                    <a:srgbClr val="0B3D92"/>
                  </a:solidFill>
                  <a:cs typeface="Arial" panose="020B0604020202020204" pitchFamily="34" charset="0"/>
                </a:rPr>
                <a:pPr eaLnBrk="1" hangingPunct="1">
                  <a:spcBef>
                    <a:spcPct val="0"/>
                  </a:spcBef>
                  <a:buClrTx/>
                  <a:buFontTx/>
                  <a:buNone/>
                </a:pPr>
                <a:t>27</a:t>
              </a:fld>
              <a:endParaRPr lang="cs-CZ" altLang="en-US" sz="900" b="1">
                <a:solidFill>
                  <a:srgbClr val="0B3D92"/>
                </a:solidFill>
                <a:cs typeface="Arial" panose="020B0604020202020204" pitchFamily="34" charset="0"/>
              </a:endParaRPr>
            </a:p>
          </p:txBody>
        </p:sp>
        <p:sp>
          <p:nvSpPr>
            <p:cNvPr id="56334" name="Line 10">
              <a:extLst>
                <a:ext uri="{FF2B5EF4-FFF2-40B4-BE49-F238E27FC236}">
                  <a16:creationId xmlns:a16="http://schemas.microsoft.com/office/drawing/2014/main" id="{F01E691C-3DBC-4FA4-AD1C-09DE651E6C0D}"/>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cxnSp>
        <p:nvCxnSpPr>
          <p:cNvPr id="56330" name="AutoShape 16">
            <a:extLst>
              <a:ext uri="{FF2B5EF4-FFF2-40B4-BE49-F238E27FC236}">
                <a16:creationId xmlns:a16="http://schemas.microsoft.com/office/drawing/2014/main" id="{A5BCF33D-3F90-420E-A35C-3CA791343041}"/>
              </a:ext>
            </a:extLst>
          </p:cNvPr>
          <p:cNvCxnSpPr>
            <a:cxnSpLocks noChangeShapeType="1"/>
          </p:cNvCxnSpPr>
          <p:nvPr/>
        </p:nvCxnSpPr>
        <p:spPr bwMode="auto">
          <a:xfrm flipV="1">
            <a:off x="468313" y="2060575"/>
            <a:ext cx="719137" cy="579438"/>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331" name="AutoShape 16">
            <a:extLst>
              <a:ext uri="{FF2B5EF4-FFF2-40B4-BE49-F238E27FC236}">
                <a16:creationId xmlns:a16="http://schemas.microsoft.com/office/drawing/2014/main" id="{8D57EBF6-8D4D-400C-AB6C-CDCCF211B6C7}"/>
              </a:ext>
            </a:extLst>
          </p:cNvPr>
          <p:cNvCxnSpPr>
            <a:cxnSpLocks noChangeShapeType="1"/>
          </p:cNvCxnSpPr>
          <p:nvPr/>
        </p:nvCxnSpPr>
        <p:spPr bwMode="auto">
          <a:xfrm>
            <a:off x="488950" y="2640013"/>
            <a:ext cx="698500" cy="503237"/>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1">
            <a:extLst>
              <a:ext uri="{FF2B5EF4-FFF2-40B4-BE49-F238E27FC236}">
                <a16:creationId xmlns:a16="http://schemas.microsoft.com/office/drawing/2014/main" id="{ACAB0FC8-FE2D-4396-BAB4-6C6BC0296E6A}"/>
              </a:ext>
            </a:extLst>
          </p:cNvPr>
          <p:cNvGrpSpPr>
            <a:grpSpLocks/>
          </p:cNvGrpSpPr>
          <p:nvPr/>
        </p:nvGrpSpPr>
        <p:grpSpPr bwMode="auto">
          <a:xfrm>
            <a:off x="360363" y="476250"/>
            <a:ext cx="8339137" cy="384175"/>
            <a:chOff x="227" y="300"/>
            <a:chExt cx="5253" cy="242"/>
          </a:xfrm>
        </p:grpSpPr>
        <p:sp>
          <p:nvSpPr>
            <p:cNvPr id="58381" name="Line 2">
              <a:extLst>
                <a:ext uri="{FF2B5EF4-FFF2-40B4-BE49-F238E27FC236}">
                  <a16:creationId xmlns:a16="http://schemas.microsoft.com/office/drawing/2014/main" id="{A020FD59-32AB-49D6-AD5F-FCA20F2F3C1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8382" name="Line 3">
              <a:extLst>
                <a:ext uri="{FF2B5EF4-FFF2-40B4-BE49-F238E27FC236}">
                  <a16:creationId xmlns:a16="http://schemas.microsoft.com/office/drawing/2014/main" id="{00567E80-690D-4FAD-B2CF-24B0CFF0A693}"/>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58383" name="Picture 4">
              <a:extLst>
                <a:ext uri="{FF2B5EF4-FFF2-40B4-BE49-F238E27FC236}">
                  <a16:creationId xmlns:a16="http://schemas.microsoft.com/office/drawing/2014/main" id="{0DCEF4DE-875A-42DE-AC61-BFA534FD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8371" name="Text Box 5">
            <a:extLst>
              <a:ext uri="{FF2B5EF4-FFF2-40B4-BE49-F238E27FC236}">
                <a16:creationId xmlns:a16="http://schemas.microsoft.com/office/drawing/2014/main" id="{C19E24D4-A976-4F82-A605-0077350041D0}"/>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58372" name="Text Box 6">
            <a:extLst>
              <a:ext uri="{FF2B5EF4-FFF2-40B4-BE49-F238E27FC236}">
                <a16:creationId xmlns:a16="http://schemas.microsoft.com/office/drawing/2014/main" id="{17C06818-3CE2-4FAB-A586-DB150A4AB8E1}"/>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Online Capacity Data</a:t>
            </a:r>
          </a:p>
        </p:txBody>
      </p:sp>
      <p:sp>
        <p:nvSpPr>
          <p:cNvPr id="58373" name="Line 7">
            <a:extLst>
              <a:ext uri="{FF2B5EF4-FFF2-40B4-BE49-F238E27FC236}">
                <a16:creationId xmlns:a16="http://schemas.microsoft.com/office/drawing/2014/main" id="{7FF4FCD1-8EB4-4312-8F4D-565550B7ACC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8374" name="Rectangle 8">
            <a:extLst>
              <a:ext uri="{FF2B5EF4-FFF2-40B4-BE49-F238E27FC236}">
                <a16:creationId xmlns:a16="http://schemas.microsoft.com/office/drawing/2014/main" id="{6BE1DCF1-44E3-4036-98E7-E3DB3932246B}"/>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58375" name="Line 10">
            <a:extLst>
              <a:ext uri="{FF2B5EF4-FFF2-40B4-BE49-F238E27FC236}">
                <a16:creationId xmlns:a16="http://schemas.microsoft.com/office/drawing/2014/main" id="{2064D59F-A68E-4122-A0E7-4ECC68F7373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8376" name="Text Box 12">
            <a:extLst>
              <a:ext uri="{FF2B5EF4-FFF2-40B4-BE49-F238E27FC236}">
                <a16:creationId xmlns:a16="http://schemas.microsoft.com/office/drawing/2014/main" id="{7192C235-B341-4D64-9EB6-BB5A3E063E60}"/>
              </a:ext>
            </a:extLst>
          </p:cNvPr>
          <p:cNvSpPr txBox="1">
            <a:spLocks noChangeArrowheads="1"/>
          </p:cNvSpPr>
          <p:nvPr/>
        </p:nvSpPr>
        <p:spPr bwMode="auto">
          <a:xfrm>
            <a:off x="373063" y="1341438"/>
            <a:ext cx="8328025"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8600">
              <a:spcBef>
                <a:spcPts val="8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3200">
                <a:solidFill>
                  <a:srgbClr val="000000"/>
                </a:solidFill>
                <a:latin typeface="Arial" panose="020B0604020202020204" pitchFamily="34" charset="0"/>
                <a:ea typeface="Microsoft YaHei" panose="020B0503020204020204" pitchFamily="34" charset="-122"/>
              </a:defRPr>
            </a:lvl1pPr>
            <a:lvl2pPr marL="685800" indent="-228600">
              <a:spcBef>
                <a:spcPts val="7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lnSpc>
                <a:spcPct val="150000"/>
              </a:lnSpc>
              <a:spcBef>
                <a:spcPts val="1000"/>
              </a:spcBef>
              <a:buFont typeface="Wingdings" panose="05000000000000000000" pitchFamily="2" charset="2"/>
              <a:buChar char=""/>
            </a:pPr>
            <a:r>
              <a:rPr lang="en-US" altLang="en-US" sz="2000">
                <a:latin typeface="Calibri" panose="020F0502020204030204" pitchFamily="34" charset="0"/>
                <a:cs typeface="Calibri" panose="020F0502020204030204" pitchFamily="34" charset="0"/>
              </a:rPr>
              <a:t>Online capacity data are presented via </a:t>
            </a:r>
            <a:r>
              <a:rPr lang="en-US" altLang="en-US" sz="2000" b="1">
                <a:latin typeface="Calibri" panose="020F0502020204030204" pitchFamily="34" charset="0"/>
                <a:cs typeface="Calibri" panose="020F0502020204030204" pitchFamily="34" charset="0"/>
              </a:rPr>
              <a:t>Hub to Hub Online Matrix </a:t>
            </a:r>
          </a:p>
          <a:p>
            <a:pPr lvl="1" algn="just" eaLnBrk="1" hangingPunct="1">
              <a:spcBef>
                <a:spcPts val="500"/>
              </a:spcBef>
              <a:buFont typeface="Wingdings" panose="05000000000000000000" pitchFamily="2" charset="2"/>
              <a:buChar char=""/>
            </a:pPr>
            <a:r>
              <a:rPr lang="en-US" altLang="en-US" sz="1400">
                <a:latin typeface="Calibri" panose="020F0502020204030204" pitchFamily="34" charset="0"/>
                <a:cs typeface="Calibri" panose="020F0502020204030204" pitchFamily="34" charset="0"/>
              </a:rPr>
              <a:t>The matrix presents available capacities between CZ delivery area and other SIDC delivery areas in form of Hub2Hub Online Matrix calculated by XBID considering all available allocation paths </a:t>
            </a:r>
          </a:p>
          <a:p>
            <a:pPr lvl="1" algn="just" eaLnBrk="1" hangingPunct="1">
              <a:lnSpc>
                <a:spcPct val="150000"/>
              </a:lnSpc>
              <a:spcBef>
                <a:spcPts val="500"/>
              </a:spcBef>
              <a:buFont typeface="Wingdings" panose="05000000000000000000" pitchFamily="2" charset="2"/>
              <a:buChar char=""/>
            </a:pPr>
            <a:r>
              <a:rPr lang="en-US" altLang="en-US" sz="1400">
                <a:latin typeface="Calibri" panose="020F0502020204030204" pitchFamily="34" charset="0"/>
                <a:cs typeface="Calibri" panose="020F0502020204030204" pitchFamily="34" charset="0"/>
              </a:rPr>
              <a:t>H2H Online Matrix is </a:t>
            </a:r>
            <a:r>
              <a:rPr lang="en-US" altLang="en-US" sz="1400" b="1">
                <a:latin typeface="Calibri" panose="020F0502020204030204" pitchFamily="34" charset="0"/>
                <a:cs typeface="Calibri" panose="020F0502020204030204" pitchFamily="34" charset="0"/>
              </a:rPr>
              <a:t>available as optional panel for user defined trading screen layout</a:t>
            </a:r>
          </a:p>
          <a:p>
            <a:pPr lvl="1" algn="just" eaLnBrk="1" hangingPunct="1">
              <a:lnSpc>
                <a:spcPct val="150000"/>
              </a:lnSpc>
              <a:spcBef>
                <a:spcPts val="500"/>
              </a:spcBef>
              <a:buFont typeface="Wingdings" panose="05000000000000000000" pitchFamily="2" charset="2"/>
              <a:buChar char=""/>
            </a:pPr>
            <a:r>
              <a:rPr lang="en-US" altLang="en-US" sz="1400">
                <a:latin typeface="Calibri" panose="020F0502020204030204" pitchFamily="34" charset="0"/>
                <a:cs typeface="Calibri" panose="020F0502020204030204" pitchFamily="34" charset="0"/>
              </a:rPr>
              <a:t>Data are updated </a:t>
            </a:r>
            <a:r>
              <a:rPr lang="cs-CZ" altLang="en-US" sz="1400">
                <a:latin typeface="Calibri" panose="020F0502020204030204" pitchFamily="34" charset="0"/>
                <a:cs typeface="Calibri" panose="020F0502020204030204" pitchFamily="34" charset="0"/>
              </a:rPr>
              <a:t>in real time, </a:t>
            </a:r>
            <a:r>
              <a:rPr lang="en-US" altLang="en-US" sz="1400">
                <a:latin typeface="Calibri" panose="020F0502020204030204" pitchFamily="34" charset="0"/>
                <a:cs typeface="Calibri" panose="020F0502020204030204" pitchFamily="34" charset="0"/>
              </a:rPr>
              <a:t>automatically </a:t>
            </a:r>
            <a:r>
              <a:rPr lang="cs-CZ" altLang="en-US" sz="1400">
                <a:latin typeface="Calibri" panose="020F0502020204030204" pitchFamily="34" charset="0"/>
                <a:cs typeface="Calibri" panose="020F0502020204030204" pitchFamily="34" charset="0"/>
              </a:rPr>
              <a:t>as</a:t>
            </a:r>
            <a:r>
              <a:rPr lang="en-US" altLang="en-US" sz="1400">
                <a:latin typeface="Calibri" panose="020F0502020204030204" pitchFamily="34" charset="0"/>
                <a:cs typeface="Calibri" panose="020F0502020204030204" pitchFamily="34" charset="0"/>
              </a:rPr>
              <a:t> they change  </a:t>
            </a:r>
          </a:p>
          <a:p>
            <a:pPr lvl="1" algn="just" eaLnBrk="1" hangingPunct="1">
              <a:spcBef>
                <a:spcPts val="500"/>
              </a:spcBef>
              <a:buFont typeface="Wingdings" panose="05000000000000000000" pitchFamily="2" charset="2"/>
              <a:buChar char=""/>
            </a:pPr>
            <a:r>
              <a:rPr lang="en-US" altLang="en-US" sz="1400">
                <a:latin typeface="Calibri" panose="020F0502020204030204" pitchFamily="34" charset="0"/>
                <a:cs typeface="Calibri" panose="020F0502020204030204" pitchFamily="34" charset="0"/>
              </a:rPr>
              <a:t>After contract closure, its delivery interval disappears from the matrix (and become subsequently visible in H2H matrix report)</a:t>
            </a:r>
          </a:p>
          <a:p>
            <a:pPr algn="just" eaLnBrk="1" hangingPunct="1">
              <a:lnSpc>
                <a:spcPct val="150000"/>
              </a:lnSpc>
              <a:spcBef>
                <a:spcPts val="1000"/>
              </a:spcBef>
              <a:buFont typeface="Wingdings" panose="05000000000000000000" pitchFamily="2" charset="2"/>
              <a:buChar char=""/>
            </a:pPr>
            <a:r>
              <a:rPr lang="en-US" altLang="en-US" sz="2000">
                <a:latin typeface="Calibri" panose="020F0502020204030204" pitchFamily="34" charset="0"/>
                <a:cs typeface="Calibri" panose="020F0502020204030204" pitchFamily="34" charset="0"/>
              </a:rPr>
              <a:t>Data are presented in two ways:</a:t>
            </a:r>
          </a:p>
          <a:p>
            <a:pPr lvl="3" algn="just" eaLnBrk="1" hangingPunct="1">
              <a:buClr>
                <a:srgbClr val="2D2D8A"/>
              </a:buClr>
              <a:buFont typeface="Wingdings" panose="05000000000000000000" pitchFamily="2" charset="2"/>
              <a:buChar char=""/>
            </a:pPr>
            <a:r>
              <a:rPr lang="en-US" altLang="en-US" sz="1400" b="1">
                <a:solidFill>
                  <a:schemeClr val="tx1"/>
                </a:solidFill>
                <a:latin typeface="Calibri" panose="020F0502020204030204" pitchFamily="34" charset="0"/>
                <a:cs typeface="Calibri" panose="020F0502020204030204" pitchFamily="34" charset="0"/>
              </a:rPr>
              <a:t>By delivery area </a:t>
            </a:r>
            <a:r>
              <a:rPr lang="en-US" altLang="en-US" sz="1400">
                <a:latin typeface="Calibri" panose="020F0502020204030204" pitchFamily="34" charset="0"/>
                <a:cs typeface="Calibri" panose="020F0502020204030204" pitchFamily="34" charset="0"/>
              </a:rPr>
              <a:t>– chosen delivery area to/from other delivery areas for all delivery intervals which are open for trading</a:t>
            </a:r>
          </a:p>
          <a:p>
            <a:pPr lvl="3" algn="just" eaLnBrk="1" hangingPunct="1">
              <a:buClr>
                <a:srgbClr val="2D2D8A"/>
              </a:buClr>
              <a:buFont typeface="Wingdings" panose="05000000000000000000" pitchFamily="2" charset="2"/>
              <a:buChar char=""/>
            </a:pPr>
            <a:r>
              <a:rPr lang="en-US" altLang="en-US" sz="1400" b="1">
                <a:solidFill>
                  <a:schemeClr val="tx1"/>
                </a:solidFill>
                <a:latin typeface="Calibri" panose="020F0502020204030204" pitchFamily="34" charset="0"/>
                <a:cs typeface="Calibri" panose="020F0502020204030204" pitchFamily="34" charset="0"/>
              </a:rPr>
              <a:t>By period </a:t>
            </a:r>
            <a:r>
              <a:rPr lang="en-US" altLang="en-US" sz="1400" i="1">
                <a:latin typeface="Calibri" panose="020F0502020204030204" pitchFamily="34" charset="0"/>
                <a:cs typeface="Calibri" panose="020F0502020204030204" pitchFamily="34" charset="0"/>
              </a:rPr>
              <a:t>– </a:t>
            </a:r>
            <a:r>
              <a:rPr lang="en-US" altLang="en-US" sz="1400">
                <a:latin typeface="Calibri" panose="020F0502020204030204" pitchFamily="34" charset="0"/>
                <a:cs typeface="Calibri" panose="020F0502020204030204" pitchFamily="34" charset="0"/>
              </a:rPr>
              <a:t>the data for all contracts open for trading for a chosen day and delivery interval are shown, no data are shown in case of selection of delivery interval which is not open for trading</a:t>
            </a:r>
          </a:p>
        </p:txBody>
      </p:sp>
      <p:grpSp>
        <p:nvGrpSpPr>
          <p:cNvPr id="58377" name="Skupina 14">
            <a:extLst>
              <a:ext uri="{FF2B5EF4-FFF2-40B4-BE49-F238E27FC236}">
                <a16:creationId xmlns:a16="http://schemas.microsoft.com/office/drawing/2014/main" id="{DF560170-3C99-43C6-B6BF-35A5526578F3}"/>
              </a:ext>
            </a:extLst>
          </p:cNvPr>
          <p:cNvGrpSpPr>
            <a:grpSpLocks/>
          </p:cNvGrpSpPr>
          <p:nvPr/>
        </p:nvGrpSpPr>
        <p:grpSpPr bwMode="auto">
          <a:xfrm>
            <a:off x="3203575" y="6477000"/>
            <a:ext cx="5580063" cy="238125"/>
            <a:chOff x="3203848" y="6477000"/>
            <a:chExt cx="5580063" cy="238125"/>
          </a:xfrm>
        </p:grpSpPr>
        <p:sp>
          <p:nvSpPr>
            <p:cNvPr id="58378" name="Line 7">
              <a:extLst>
                <a:ext uri="{FF2B5EF4-FFF2-40B4-BE49-F238E27FC236}">
                  <a16:creationId xmlns:a16="http://schemas.microsoft.com/office/drawing/2014/main" id="{72F7AA3C-7D5A-4531-8CC2-F52944A077F8}"/>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8379" name="Rectangle 9">
              <a:extLst>
                <a:ext uri="{FF2B5EF4-FFF2-40B4-BE49-F238E27FC236}">
                  <a16:creationId xmlns:a16="http://schemas.microsoft.com/office/drawing/2014/main" id="{0FF468CA-C8CF-4799-96C2-C7E4CB326892}"/>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621B997B-E073-4D09-89F6-C628344F9C72}" type="slidenum">
                <a:rPr lang="cs-CZ" altLang="en-US" sz="900" b="1">
                  <a:solidFill>
                    <a:srgbClr val="0B3D92"/>
                  </a:solidFill>
                  <a:cs typeface="Arial" panose="020B0604020202020204" pitchFamily="34" charset="0"/>
                </a:rPr>
                <a:pPr eaLnBrk="1" hangingPunct="1">
                  <a:spcBef>
                    <a:spcPct val="0"/>
                  </a:spcBef>
                  <a:buClrTx/>
                  <a:buFontTx/>
                  <a:buNone/>
                </a:pPr>
                <a:t>28</a:t>
              </a:fld>
              <a:endParaRPr lang="cs-CZ" altLang="en-US" sz="900" b="1">
                <a:solidFill>
                  <a:srgbClr val="0B3D92"/>
                </a:solidFill>
                <a:cs typeface="Arial" panose="020B0604020202020204" pitchFamily="34" charset="0"/>
              </a:endParaRPr>
            </a:p>
          </p:txBody>
        </p:sp>
        <p:sp>
          <p:nvSpPr>
            <p:cNvPr id="58380" name="Line 10">
              <a:extLst>
                <a:ext uri="{FF2B5EF4-FFF2-40B4-BE49-F238E27FC236}">
                  <a16:creationId xmlns:a16="http://schemas.microsoft.com/office/drawing/2014/main" id="{5668B4EA-F096-432B-83DA-D93765C3ECA4}"/>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1">
            <a:extLst>
              <a:ext uri="{FF2B5EF4-FFF2-40B4-BE49-F238E27FC236}">
                <a16:creationId xmlns:a16="http://schemas.microsoft.com/office/drawing/2014/main" id="{1CB09E3E-52A2-4FCC-9AFB-C709DC10007B}"/>
              </a:ext>
            </a:extLst>
          </p:cNvPr>
          <p:cNvGrpSpPr>
            <a:grpSpLocks/>
          </p:cNvGrpSpPr>
          <p:nvPr/>
        </p:nvGrpSpPr>
        <p:grpSpPr bwMode="auto">
          <a:xfrm>
            <a:off x="360363" y="476250"/>
            <a:ext cx="8339137" cy="384175"/>
            <a:chOff x="227" y="300"/>
            <a:chExt cx="5253" cy="242"/>
          </a:xfrm>
        </p:grpSpPr>
        <p:sp>
          <p:nvSpPr>
            <p:cNvPr id="60430" name="Line 2">
              <a:extLst>
                <a:ext uri="{FF2B5EF4-FFF2-40B4-BE49-F238E27FC236}">
                  <a16:creationId xmlns:a16="http://schemas.microsoft.com/office/drawing/2014/main" id="{42537C44-6862-4ACB-BFE4-DED1FC99D80A}"/>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0431" name="Line 3">
              <a:extLst>
                <a:ext uri="{FF2B5EF4-FFF2-40B4-BE49-F238E27FC236}">
                  <a16:creationId xmlns:a16="http://schemas.microsoft.com/office/drawing/2014/main" id="{ECA216F6-85EB-4D5C-8FF5-766D64B9C316}"/>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0432" name="Picture 4">
              <a:extLst>
                <a:ext uri="{FF2B5EF4-FFF2-40B4-BE49-F238E27FC236}">
                  <a16:creationId xmlns:a16="http://schemas.microsoft.com/office/drawing/2014/main" id="{D3C34CAF-66F4-4251-BE79-DF2FE71C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0419" name="Text Box 5">
            <a:extLst>
              <a:ext uri="{FF2B5EF4-FFF2-40B4-BE49-F238E27FC236}">
                <a16:creationId xmlns:a16="http://schemas.microsoft.com/office/drawing/2014/main" id="{6FAEE857-B62E-40B0-BE02-37AA5685443E}"/>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60420" name="Text Box 6">
            <a:extLst>
              <a:ext uri="{FF2B5EF4-FFF2-40B4-BE49-F238E27FC236}">
                <a16:creationId xmlns:a16="http://schemas.microsoft.com/office/drawing/2014/main" id="{81016D74-B6BC-41C9-A4C6-B86940ADDBFF}"/>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H2H Online Matrix – Delivery Area</a:t>
            </a:r>
          </a:p>
        </p:txBody>
      </p:sp>
      <p:sp>
        <p:nvSpPr>
          <p:cNvPr id="60421" name="Line 7">
            <a:extLst>
              <a:ext uri="{FF2B5EF4-FFF2-40B4-BE49-F238E27FC236}">
                <a16:creationId xmlns:a16="http://schemas.microsoft.com/office/drawing/2014/main" id="{E2D6FAA7-ECEE-48F5-AE23-DF9EC67E70DE}"/>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0422" name="Rectangle 8">
            <a:extLst>
              <a:ext uri="{FF2B5EF4-FFF2-40B4-BE49-F238E27FC236}">
                <a16:creationId xmlns:a16="http://schemas.microsoft.com/office/drawing/2014/main" id="{E26714DA-62CE-4629-9B11-7CEABD160F51}"/>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60423" name="Line 10">
            <a:extLst>
              <a:ext uri="{FF2B5EF4-FFF2-40B4-BE49-F238E27FC236}">
                <a16:creationId xmlns:a16="http://schemas.microsoft.com/office/drawing/2014/main" id="{8A3103FD-BF23-4CF6-AA37-79CA3038E76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0424" name="Picture 11">
            <a:extLst>
              <a:ext uri="{FF2B5EF4-FFF2-40B4-BE49-F238E27FC236}">
                <a16:creationId xmlns:a16="http://schemas.microsoft.com/office/drawing/2014/main" id="{AE030730-B319-4C50-9610-9B0CF97FB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1428750"/>
            <a:ext cx="8826500" cy="4087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5" name="AutoShape 12">
            <a:extLst>
              <a:ext uri="{FF2B5EF4-FFF2-40B4-BE49-F238E27FC236}">
                <a16:creationId xmlns:a16="http://schemas.microsoft.com/office/drawing/2014/main" id="{B3C3430D-1687-4EBD-A6E8-532A26337074}"/>
              </a:ext>
            </a:extLst>
          </p:cNvPr>
          <p:cNvSpPr>
            <a:spLocks noChangeArrowheads="1"/>
          </p:cNvSpPr>
          <p:nvPr/>
        </p:nvSpPr>
        <p:spPr bwMode="auto">
          <a:xfrm>
            <a:off x="146050" y="1544638"/>
            <a:ext cx="754063" cy="15557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nvGrpSpPr>
          <p:cNvPr id="60426" name="Skupina 14">
            <a:extLst>
              <a:ext uri="{FF2B5EF4-FFF2-40B4-BE49-F238E27FC236}">
                <a16:creationId xmlns:a16="http://schemas.microsoft.com/office/drawing/2014/main" id="{827E2EF9-7EED-4AEA-813E-876FE31898EB}"/>
              </a:ext>
            </a:extLst>
          </p:cNvPr>
          <p:cNvGrpSpPr>
            <a:grpSpLocks/>
          </p:cNvGrpSpPr>
          <p:nvPr/>
        </p:nvGrpSpPr>
        <p:grpSpPr bwMode="auto">
          <a:xfrm>
            <a:off x="3203575" y="6477000"/>
            <a:ext cx="5580063" cy="238125"/>
            <a:chOff x="3203848" y="6477000"/>
            <a:chExt cx="5580063" cy="238125"/>
          </a:xfrm>
        </p:grpSpPr>
        <p:sp>
          <p:nvSpPr>
            <p:cNvPr id="60427" name="Line 7">
              <a:extLst>
                <a:ext uri="{FF2B5EF4-FFF2-40B4-BE49-F238E27FC236}">
                  <a16:creationId xmlns:a16="http://schemas.microsoft.com/office/drawing/2014/main" id="{B03CC9C2-C57E-4C5D-B3F0-68FB204AA12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0428" name="Rectangle 9">
              <a:extLst>
                <a:ext uri="{FF2B5EF4-FFF2-40B4-BE49-F238E27FC236}">
                  <a16:creationId xmlns:a16="http://schemas.microsoft.com/office/drawing/2014/main" id="{6CE75C41-6EA5-4508-9ED1-79D4BB03B9FA}"/>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5D7315D-9947-4271-81B9-5143D1E7A1DB}" type="slidenum">
                <a:rPr lang="cs-CZ" altLang="en-US" sz="900" b="1">
                  <a:solidFill>
                    <a:srgbClr val="0B3D92"/>
                  </a:solidFill>
                  <a:cs typeface="Arial" panose="020B0604020202020204" pitchFamily="34" charset="0"/>
                </a:rPr>
                <a:pPr eaLnBrk="1" hangingPunct="1">
                  <a:spcBef>
                    <a:spcPct val="0"/>
                  </a:spcBef>
                  <a:buClrTx/>
                  <a:buFontTx/>
                  <a:buNone/>
                </a:pPr>
                <a:t>29</a:t>
              </a:fld>
              <a:endParaRPr lang="cs-CZ" altLang="en-US" sz="900" b="1">
                <a:solidFill>
                  <a:srgbClr val="0B3D92"/>
                </a:solidFill>
                <a:cs typeface="Arial" panose="020B0604020202020204" pitchFamily="34" charset="0"/>
              </a:endParaRPr>
            </a:p>
          </p:txBody>
        </p:sp>
        <p:sp>
          <p:nvSpPr>
            <p:cNvPr id="60429" name="Line 10">
              <a:extLst>
                <a:ext uri="{FF2B5EF4-FFF2-40B4-BE49-F238E27FC236}">
                  <a16:creationId xmlns:a16="http://schemas.microsoft.com/office/drawing/2014/main" id="{D6646FA8-834C-4BD4-AF1D-042F73E42E8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a:extLst>
              <a:ext uri="{FF2B5EF4-FFF2-40B4-BE49-F238E27FC236}">
                <a16:creationId xmlns:a16="http://schemas.microsoft.com/office/drawing/2014/main" id="{D937DF98-FA92-4D14-922D-04454C6E9B25}"/>
              </a:ext>
            </a:extLst>
          </p:cNvPr>
          <p:cNvGrpSpPr>
            <a:grpSpLocks/>
          </p:cNvGrpSpPr>
          <p:nvPr/>
        </p:nvGrpSpPr>
        <p:grpSpPr bwMode="auto">
          <a:xfrm>
            <a:off x="360363" y="476250"/>
            <a:ext cx="8339137" cy="384175"/>
            <a:chOff x="227" y="300"/>
            <a:chExt cx="5253" cy="242"/>
          </a:xfrm>
        </p:grpSpPr>
        <p:sp>
          <p:nvSpPr>
            <p:cNvPr id="7182" name="Line 2">
              <a:extLst>
                <a:ext uri="{FF2B5EF4-FFF2-40B4-BE49-F238E27FC236}">
                  <a16:creationId xmlns:a16="http://schemas.microsoft.com/office/drawing/2014/main" id="{38CE6AF3-4D62-4F0F-991D-A5D0058BB52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183" name="Line 3">
              <a:extLst>
                <a:ext uri="{FF2B5EF4-FFF2-40B4-BE49-F238E27FC236}">
                  <a16:creationId xmlns:a16="http://schemas.microsoft.com/office/drawing/2014/main" id="{F0B6CB1C-C1F9-4231-B32D-8EBC18AF4E0D}"/>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184" name="Picture 4">
              <a:extLst>
                <a:ext uri="{FF2B5EF4-FFF2-40B4-BE49-F238E27FC236}">
                  <a16:creationId xmlns:a16="http://schemas.microsoft.com/office/drawing/2014/main" id="{56A94D82-41EC-4702-988E-E9913D1B8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1" name="Text Box 5">
            <a:extLst>
              <a:ext uri="{FF2B5EF4-FFF2-40B4-BE49-F238E27FC236}">
                <a16:creationId xmlns:a16="http://schemas.microsoft.com/office/drawing/2014/main" id="{BB574090-81C5-4B22-8F5B-284AE4136DD4}"/>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172" name="Text Box 6">
            <a:extLst>
              <a:ext uri="{FF2B5EF4-FFF2-40B4-BE49-F238E27FC236}">
                <a16:creationId xmlns:a16="http://schemas.microsoft.com/office/drawing/2014/main" id="{E7FBD561-A917-43F2-B76F-1D1AE6D5FD63}"/>
              </a:ext>
            </a:extLst>
          </p:cNvPr>
          <p:cNvSpPr txBox="1">
            <a:spLocks noChangeArrowheads="1"/>
          </p:cNvSpPr>
          <p:nvPr/>
        </p:nvSpPr>
        <p:spPr bwMode="auto">
          <a:xfrm>
            <a:off x="360363" y="839788"/>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en-US" altLang="en-US" b="1">
                <a:solidFill>
                  <a:srgbClr val="0B3D92"/>
                </a:solidFill>
                <a:latin typeface="Calibri" panose="020F0502020204030204" pitchFamily="34" charset="0"/>
              </a:rPr>
              <a:t>Introduction</a:t>
            </a:r>
          </a:p>
        </p:txBody>
      </p:sp>
      <p:sp>
        <p:nvSpPr>
          <p:cNvPr id="7173" name="Rectangle 8">
            <a:extLst>
              <a:ext uri="{FF2B5EF4-FFF2-40B4-BE49-F238E27FC236}">
                <a16:creationId xmlns:a16="http://schemas.microsoft.com/office/drawing/2014/main" id="{78C50AE7-93D5-47C0-AEC8-D0359336A3B4}"/>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nvGrpSpPr>
          <p:cNvPr id="7174" name="Skupina 2">
            <a:extLst>
              <a:ext uri="{FF2B5EF4-FFF2-40B4-BE49-F238E27FC236}">
                <a16:creationId xmlns:a16="http://schemas.microsoft.com/office/drawing/2014/main" id="{F4F52484-6384-43C7-8847-3847082985FB}"/>
              </a:ext>
            </a:extLst>
          </p:cNvPr>
          <p:cNvGrpSpPr>
            <a:grpSpLocks/>
          </p:cNvGrpSpPr>
          <p:nvPr/>
        </p:nvGrpSpPr>
        <p:grpSpPr bwMode="auto">
          <a:xfrm>
            <a:off x="3203575" y="6477000"/>
            <a:ext cx="5580063" cy="238125"/>
            <a:chOff x="3203848" y="6477000"/>
            <a:chExt cx="5580063" cy="238125"/>
          </a:xfrm>
        </p:grpSpPr>
        <p:sp>
          <p:nvSpPr>
            <p:cNvPr id="7179" name="Line 7">
              <a:extLst>
                <a:ext uri="{FF2B5EF4-FFF2-40B4-BE49-F238E27FC236}">
                  <a16:creationId xmlns:a16="http://schemas.microsoft.com/office/drawing/2014/main" id="{9A2F84A0-75B1-4B49-953B-66BD542E709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180" name="Rectangle 9">
              <a:extLst>
                <a:ext uri="{FF2B5EF4-FFF2-40B4-BE49-F238E27FC236}">
                  <a16:creationId xmlns:a16="http://schemas.microsoft.com/office/drawing/2014/main" id="{C5E9CB50-BECE-4333-B0F6-DB837D1FA95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B980C9F-FE83-43EC-AF64-593EB0AB0C89}" type="slidenum">
                <a:rPr lang="cs-CZ" altLang="en-US" sz="900" b="1">
                  <a:solidFill>
                    <a:srgbClr val="0B3D92"/>
                  </a:solidFill>
                  <a:cs typeface="Arial" panose="020B0604020202020204" pitchFamily="34" charset="0"/>
                </a:rPr>
                <a:pPr eaLnBrk="1" hangingPunct="1">
                  <a:spcBef>
                    <a:spcPct val="0"/>
                  </a:spcBef>
                  <a:buClrTx/>
                  <a:buFontTx/>
                  <a:buNone/>
                </a:pPr>
                <a:t>3</a:t>
              </a:fld>
              <a:endParaRPr lang="cs-CZ" altLang="en-US" sz="900" b="1">
                <a:solidFill>
                  <a:srgbClr val="0B3D92"/>
                </a:solidFill>
                <a:cs typeface="Arial" panose="020B0604020202020204" pitchFamily="34" charset="0"/>
              </a:endParaRPr>
            </a:p>
          </p:txBody>
        </p:sp>
        <p:sp>
          <p:nvSpPr>
            <p:cNvPr id="7181" name="Line 10">
              <a:extLst>
                <a:ext uri="{FF2B5EF4-FFF2-40B4-BE49-F238E27FC236}">
                  <a16:creationId xmlns:a16="http://schemas.microsoft.com/office/drawing/2014/main" id="{0FE6EB5E-49F8-4DB0-8169-3DB1FD1C605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6155" name="Text Box 11">
            <a:extLst>
              <a:ext uri="{FF2B5EF4-FFF2-40B4-BE49-F238E27FC236}">
                <a16:creationId xmlns:a16="http://schemas.microsoft.com/office/drawing/2014/main" id="{9DCC30A2-3343-4103-8142-2F0A0C893B7C}"/>
              </a:ext>
            </a:extLst>
          </p:cNvPr>
          <p:cNvSpPr txBox="1">
            <a:spLocks noChangeArrowheads="1"/>
          </p:cNvSpPr>
          <p:nvPr/>
        </p:nvSpPr>
        <p:spPr bwMode="auto">
          <a:xfrm>
            <a:off x="323850" y="1450975"/>
            <a:ext cx="8377238"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spcAft>
                <a:spcPts val="1800"/>
              </a:spcAft>
              <a:buClr>
                <a:srgbClr val="0B3D92"/>
              </a:buClr>
              <a:buSzPct val="100000"/>
              <a:buFont typeface="Arial" panose="020B0604020202020204" pitchFamily="34" charset="0"/>
              <a:buChar char="■"/>
              <a:defRPr/>
            </a:pPr>
            <a:r>
              <a:rPr lang="en-US" altLang="en-US" dirty="0"/>
              <a:t>Market Integration = Market Coupling = Implicit Allocation</a:t>
            </a:r>
          </a:p>
          <a:p>
            <a:pPr algn="just" eaLnBrk="1" hangingPunct="1">
              <a:spcAft>
                <a:spcPts val="1800"/>
              </a:spcAft>
              <a:buClr>
                <a:srgbClr val="0B3D92"/>
              </a:buClr>
              <a:buSzPct val="100000"/>
              <a:buFont typeface="Arial" panose="020B0604020202020204" pitchFamily="34" charset="0"/>
              <a:buChar char="■"/>
              <a:defRPr/>
            </a:pPr>
            <a:r>
              <a:rPr lang="en-US" altLang="en-US" b="1" dirty="0"/>
              <a:t>Connection to central XBID solution </a:t>
            </a:r>
            <a:r>
              <a:rPr lang="en-US" altLang="en-US" dirty="0"/>
              <a:t>is the next step in creating connected European intraday electricity market called </a:t>
            </a:r>
            <a:r>
              <a:rPr lang="en-US" altLang="en-US" b="1" dirty="0"/>
              <a:t>Single Intra-Day Coupling</a:t>
            </a:r>
            <a:r>
              <a:rPr lang="en-US" altLang="en-US" dirty="0"/>
              <a:t> </a:t>
            </a:r>
            <a:r>
              <a:rPr lang="en-US" altLang="en-US" b="1" dirty="0"/>
              <a:t>(SIDC), </a:t>
            </a:r>
            <a:r>
              <a:rPr lang="en-US" altLang="en-US" dirty="0"/>
              <a:t>which is the main goal set in </a:t>
            </a:r>
            <a:r>
              <a:rPr lang="en-US" altLang="en-US" i="1" dirty="0"/>
              <a:t>Commission Regulation (EU) 2015/1222 of 24 July 2015 on establishing a guideline on capacity allocation and congestion management</a:t>
            </a:r>
            <a:r>
              <a:rPr lang="en-US" altLang="en-US" dirty="0"/>
              <a:t> (also called CACM)</a:t>
            </a:r>
          </a:p>
          <a:p>
            <a:pPr algn="just" eaLnBrk="1" hangingPunct="1">
              <a:spcAft>
                <a:spcPts val="1800"/>
              </a:spcAft>
              <a:buClr>
                <a:srgbClr val="0B3D92"/>
              </a:buClr>
              <a:buSzPct val="100000"/>
              <a:buFont typeface="Arial" panose="020B0604020202020204" pitchFamily="34" charset="0"/>
              <a:buChar char="■"/>
              <a:defRPr/>
            </a:pPr>
            <a:r>
              <a:rPr lang="en-US" altLang="en-US" dirty="0"/>
              <a:t>For markets connected to the Single Intraday Coupling (SIDC), which is based on XBID solution, it is possible to make international trades directly </a:t>
            </a:r>
            <a:r>
              <a:rPr lang="en-US" altLang="en-US" dirty="0">
                <a:solidFill>
                  <a:schemeClr val="tx1"/>
                </a:solidFill>
              </a:rPr>
              <a:t>without the necessity of available transfer capacity (ATC) allocation</a:t>
            </a:r>
            <a:endParaRPr lang="en-US" altLang="en-US" strike="sngStrike" dirty="0">
              <a:solidFill>
                <a:srgbClr val="00A933"/>
              </a:solidFill>
            </a:endParaRPr>
          </a:p>
        </p:txBody>
      </p:sp>
      <p:pic>
        <p:nvPicPr>
          <p:cNvPr id="7176" name="Obrázek 1">
            <a:extLst>
              <a:ext uri="{FF2B5EF4-FFF2-40B4-BE49-F238E27FC236}">
                <a16:creationId xmlns:a16="http://schemas.microsoft.com/office/drawing/2014/main" id="{AB416F9F-2138-4857-81A4-683DB5DD3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681538"/>
            <a:ext cx="424973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Obrázek 3">
            <a:extLst>
              <a:ext uri="{FF2B5EF4-FFF2-40B4-BE49-F238E27FC236}">
                <a16:creationId xmlns:a16="http://schemas.microsoft.com/office/drawing/2014/main" id="{810918F5-F2C9-4A7E-8DA6-5056113E1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459"/>
          <a:stretch>
            <a:fillRect/>
          </a:stretch>
        </p:blipFill>
        <p:spPr bwMode="auto">
          <a:xfrm>
            <a:off x="3919538" y="5429250"/>
            <a:ext cx="4619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pojnice: zakřivená 15">
            <a:extLst>
              <a:ext uri="{FF2B5EF4-FFF2-40B4-BE49-F238E27FC236}">
                <a16:creationId xmlns:a16="http://schemas.microsoft.com/office/drawing/2014/main" id="{8DF6942A-836E-4EA8-BFD9-F3AE0B33EDF3}"/>
              </a:ext>
            </a:extLst>
          </p:cNvPr>
          <p:cNvCxnSpPr>
            <a:cxnSpLocks/>
          </p:cNvCxnSpPr>
          <p:nvPr/>
        </p:nvCxnSpPr>
        <p:spPr bwMode="auto">
          <a:xfrm>
            <a:off x="2987675" y="5516563"/>
            <a:ext cx="1079500" cy="504825"/>
          </a:xfrm>
          <a:prstGeom prst="curvedConnector3">
            <a:avLst>
              <a:gd name="adj1" fmla="val -47463"/>
            </a:avLst>
          </a:prstGeom>
          <a:ln>
            <a:solidFill>
              <a:srgbClr val="2F2F98"/>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
            <a:extLst>
              <a:ext uri="{FF2B5EF4-FFF2-40B4-BE49-F238E27FC236}">
                <a16:creationId xmlns:a16="http://schemas.microsoft.com/office/drawing/2014/main" id="{2DDBD601-E0B1-46C6-BCF9-D9F7535AAE91}"/>
              </a:ext>
            </a:extLst>
          </p:cNvPr>
          <p:cNvGrpSpPr>
            <a:grpSpLocks/>
          </p:cNvGrpSpPr>
          <p:nvPr/>
        </p:nvGrpSpPr>
        <p:grpSpPr bwMode="auto">
          <a:xfrm>
            <a:off x="360363" y="476250"/>
            <a:ext cx="8339137" cy="384175"/>
            <a:chOff x="227" y="300"/>
            <a:chExt cx="5253" cy="242"/>
          </a:xfrm>
        </p:grpSpPr>
        <p:sp>
          <p:nvSpPr>
            <p:cNvPr id="62478" name="Line 2">
              <a:extLst>
                <a:ext uri="{FF2B5EF4-FFF2-40B4-BE49-F238E27FC236}">
                  <a16:creationId xmlns:a16="http://schemas.microsoft.com/office/drawing/2014/main" id="{D559923C-3BE4-4FE1-8BE1-BE297460544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2479" name="Line 3">
              <a:extLst>
                <a:ext uri="{FF2B5EF4-FFF2-40B4-BE49-F238E27FC236}">
                  <a16:creationId xmlns:a16="http://schemas.microsoft.com/office/drawing/2014/main" id="{D65741C3-B7D6-499A-B689-7240EC4B968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2480" name="Picture 4">
              <a:extLst>
                <a:ext uri="{FF2B5EF4-FFF2-40B4-BE49-F238E27FC236}">
                  <a16:creationId xmlns:a16="http://schemas.microsoft.com/office/drawing/2014/main" id="{B0065673-AC46-461C-8E47-2C8CB5A1B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467" name="Text Box 5">
            <a:extLst>
              <a:ext uri="{FF2B5EF4-FFF2-40B4-BE49-F238E27FC236}">
                <a16:creationId xmlns:a16="http://schemas.microsoft.com/office/drawing/2014/main" id="{F5C1C3C7-D2D5-4726-8125-EE59D39C07AD}"/>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62468" name="Text Box 6">
            <a:extLst>
              <a:ext uri="{FF2B5EF4-FFF2-40B4-BE49-F238E27FC236}">
                <a16:creationId xmlns:a16="http://schemas.microsoft.com/office/drawing/2014/main" id="{B4D1FBE6-3205-41DB-B80D-72F44612B77F}"/>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H2H Online Matrix – Period</a:t>
            </a:r>
          </a:p>
        </p:txBody>
      </p:sp>
      <p:sp>
        <p:nvSpPr>
          <p:cNvPr id="62469" name="Line 7">
            <a:extLst>
              <a:ext uri="{FF2B5EF4-FFF2-40B4-BE49-F238E27FC236}">
                <a16:creationId xmlns:a16="http://schemas.microsoft.com/office/drawing/2014/main" id="{35B1F9C9-1C37-41C7-BA35-7E95E707D6B4}"/>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2470" name="Rectangle 8">
            <a:extLst>
              <a:ext uri="{FF2B5EF4-FFF2-40B4-BE49-F238E27FC236}">
                <a16:creationId xmlns:a16="http://schemas.microsoft.com/office/drawing/2014/main" id="{9D52976A-0F55-434A-8FEC-2B71B34CDF5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62471" name="Line 10">
            <a:extLst>
              <a:ext uri="{FF2B5EF4-FFF2-40B4-BE49-F238E27FC236}">
                <a16:creationId xmlns:a16="http://schemas.microsoft.com/office/drawing/2014/main" id="{6519A35A-AF25-4797-B963-59B97A2F6A44}"/>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2472" name="Picture 11">
            <a:extLst>
              <a:ext uri="{FF2B5EF4-FFF2-40B4-BE49-F238E27FC236}">
                <a16:creationId xmlns:a16="http://schemas.microsoft.com/office/drawing/2014/main" id="{786A474A-48F5-47A6-8D88-F53386B9D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73138"/>
            <a:ext cx="3192463" cy="5260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3" name="AutoShape 12">
            <a:extLst>
              <a:ext uri="{FF2B5EF4-FFF2-40B4-BE49-F238E27FC236}">
                <a16:creationId xmlns:a16="http://schemas.microsoft.com/office/drawing/2014/main" id="{D4014898-B2F6-43EC-BED5-1C9E019CBD69}"/>
              </a:ext>
            </a:extLst>
          </p:cNvPr>
          <p:cNvSpPr>
            <a:spLocks noChangeArrowheads="1"/>
          </p:cNvSpPr>
          <p:nvPr/>
        </p:nvSpPr>
        <p:spPr bwMode="auto">
          <a:xfrm>
            <a:off x="5580063" y="1125538"/>
            <a:ext cx="863600" cy="254000"/>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nvGrpSpPr>
          <p:cNvPr id="62474" name="Skupina 14">
            <a:extLst>
              <a:ext uri="{FF2B5EF4-FFF2-40B4-BE49-F238E27FC236}">
                <a16:creationId xmlns:a16="http://schemas.microsoft.com/office/drawing/2014/main" id="{682BF130-BB33-4807-9B38-E1FB2519FAE5}"/>
              </a:ext>
            </a:extLst>
          </p:cNvPr>
          <p:cNvGrpSpPr>
            <a:grpSpLocks/>
          </p:cNvGrpSpPr>
          <p:nvPr/>
        </p:nvGrpSpPr>
        <p:grpSpPr bwMode="auto">
          <a:xfrm>
            <a:off x="3203575" y="6477000"/>
            <a:ext cx="5580063" cy="238125"/>
            <a:chOff x="3203848" y="6477000"/>
            <a:chExt cx="5580063" cy="238125"/>
          </a:xfrm>
        </p:grpSpPr>
        <p:sp>
          <p:nvSpPr>
            <p:cNvPr id="62475" name="Line 7">
              <a:extLst>
                <a:ext uri="{FF2B5EF4-FFF2-40B4-BE49-F238E27FC236}">
                  <a16:creationId xmlns:a16="http://schemas.microsoft.com/office/drawing/2014/main" id="{D8A04725-21AF-49C4-A1BD-40B69390C68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2476" name="Rectangle 9">
              <a:extLst>
                <a:ext uri="{FF2B5EF4-FFF2-40B4-BE49-F238E27FC236}">
                  <a16:creationId xmlns:a16="http://schemas.microsoft.com/office/drawing/2014/main" id="{70FACFE2-83BB-4740-81C9-794A25CB4B89}"/>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ED5BD2CF-29C8-4FE2-9990-3BE0145BD2C5}" type="slidenum">
                <a:rPr lang="cs-CZ" altLang="en-US" sz="900" b="1">
                  <a:solidFill>
                    <a:srgbClr val="0B3D92"/>
                  </a:solidFill>
                  <a:cs typeface="Arial" panose="020B0604020202020204" pitchFamily="34" charset="0"/>
                </a:rPr>
                <a:pPr eaLnBrk="1" hangingPunct="1">
                  <a:spcBef>
                    <a:spcPct val="0"/>
                  </a:spcBef>
                  <a:buClrTx/>
                  <a:buFontTx/>
                  <a:buNone/>
                </a:pPr>
                <a:t>30</a:t>
              </a:fld>
              <a:endParaRPr lang="cs-CZ" altLang="en-US" sz="900" b="1">
                <a:solidFill>
                  <a:srgbClr val="0B3D92"/>
                </a:solidFill>
                <a:cs typeface="Arial" panose="020B0604020202020204" pitchFamily="34" charset="0"/>
              </a:endParaRPr>
            </a:p>
          </p:txBody>
        </p:sp>
        <p:sp>
          <p:nvSpPr>
            <p:cNvPr id="62477" name="Line 10">
              <a:extLst>
                <a:ext uri="{FF2B5EF4-FFF2-40B4-BE49-F238E27FC236}">
                  <a16:creationId xmlns:a16="http://schemas.microsoft.com/office/drawing/2014/main" id="{F49CF130-D89B-47FC-9BB6-BB4AD8C6DAE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Text Box 11">
            <a:extLst>
              <a:ext uri="{FF2B5EF4-FFF2-40B4-BE49-F238E27FC236}">
                <a16:creationId xmlns:a16="http://schemas.microsoft.com/office/drawing/2014/main" id="{F806CCAB-DEF5-41BB-872E-87BF141B5650}"/>
              </a:ext>
            </a:extLst>
          </p:cNvPr>
          <p:cNvSpPr txBox="1">
            <a:spLocks noChangeArrowheads="1"/>
          </p:cNvSpPr>
          <p:nvPr/>
        </p:nvSpPr>
        <p:spPr bwMode="auto">
          <a:xfrm>
            <a:off x="636588" y="1341438"/>
            <a:ext cx="8064500" cy="539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Report shows historical data of available capacities between CZ delivery area and other SIDC delivery areas in form of Hub-to-Hub matrix calculated by XBID considering all available allocation paths.  </a:t>
            </a:r>
          </a:p>
          <a:p>
            <a:pPr marL="363538" algn="just" eaLnBrk="1" hangingPunct="1">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In report only last known H2H data are shown for already closed contracts of chosen delivery day(s). </a:t>
            </a:r>
          </a:p>
          <a:p>
            <a:pPr marL="363538" algn="just" eaLnBrk="1" hangingPunct="1">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To see live H2H matrix of being traded contracts the online H2H matrix pane can be used within user defined trading screen layout. </a:t>
            </a:r>
          </a:p>
          <a:p>
            <a:pPr marL="363538" algn="just" eaLnBrk="1" hangingPunct="1">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The form provides two ways of Hub-to-Hub matrix presentation:</a:t>
            </a:r>
          </a:p>
          <a:p>
            <a:pPr lvl="2" algn="just" eaLnBrk="1" hangingPunct="1">
              <a:buClr>
                <a:srgbClr val="0B3D92"/>
              </a:buClr>
              <a:buSzPct val="100000"/>
              <a:buFont typeface="Arial" panose="020B0604020202020204" pitchFamily="34" charset="0"/>
              <a:buChar char="■"/>
              <a:defRPr/>
            </a:pPr>
            <a:r>
              <a:rPr lang="en-US" altLang="en-US" sz="1400" b="1" dirty="0">
                <a:solidFill>
                  <a:schemeClr val="tx1"/>
                </a:solidFill>
                <a:latin typeface="inherit" charset="0"/>
              </a:rPr>
              <a:t>By trading area </a:t>
            </a:r>
            <a:r>
              <a:rPr lang="en-US" altLang="en-US" sz="1400" dirty="0">
                <a:solidFill>
                  <a:srgbClr val="222222"/>
                </a:solidFill>
                <a:latin typeface="inherit" charset="0"/>
              </a:rPr>
              <a:t>– on bookmark </a:t>
            </a:r>
            <a:r>
              <a:rPr lang="en-US" altLang="en-US" sz="1400" b="1" dirty="0">
                <a:solidFill>
                  <a:schemeClr val="tx1"/>
                </a:solidFill>
                <a:latin typeface="inherit" charset="0"/>
              </a:rPr>
              <a:t>Matrix - delivery area</a:t>
            </a:r>
            <a:r>
              <a:rPr lang="en-US" altLang="en-US" sz="1400" dirty="0">
                <a:solidFill>
                  <a:srgbClr val="222222"/>
                </a:solidFill>
                <a:latin typeface="inherit" charset="0"/>
              </a:rPr>
              <a:t>: H2H capacity data of Czech delivery area to/from other delivery areas for all delivery intervals of chosen range of delivery days are shown, only intervals closed for trading are included.</a:t>
            </a:r>
          </a:p>
          <a:p>
            <a:pPr lvl="2" algn="just" eaLnBrk="1" hangingPunct="1">
              <a:buClr>
                <a:srgbClr val="0B3D92"/>
              </a:buClr>
              <a:buSzPct val="100000"/>
              <a:buFont typeface="Arial" panose="020B0604020202020204" pitchFamily="34" charset="0"/>
              <a:buChar char="■"/>
              <a:defRPr/>
            </a:pPr>
            <a:r>
              <a:rPr lang="en-US" altLang="en-US" sz="1400" b="1" dirty="0">
                <a:solidFill>
                  <a:schemeClr val="tx1"/>
                </a:solidFill>
                <a:latin typeface="inherit" charset="0"/>
              </a:rPr>
              <a:t>By period </a:t>
            </a:r>
            <a:r>
              <a:rPr lang="en-US" altLang="en-US" sz="1400" dirty="0">
                <a:solidFill>
                  <a:srgbClr val="222222"/>
                </a:solidFill>
                <a:latin typeface="inherit" charset="0"/>
              </a:rPr>
              <a:t>– on bookmark </a:t>
            </a:r>
            <a:r>
              <a:rPr lang="en-US" altLang="en-US" sz="1400" b="1" dirty="0">
                <a:solidFill>
                  <a:schemeClr val="tx1"/>
                </a:solidFill>
                <a:latin typeface="inherit" charset="0"/>
              </a:rPr>
              <a:t>Matrix – period</a:t>
            </a:r>
            <a:r>
              <a:rPr lang="en-US" altLang="en-US" sz="1400" dirty="0">
                <a:solidFill>
                  <a:srgbClr val="222222"/>
                </a:solidFill>
                <a:latin typeface="inherit" charset="0"/>
              </a:rPr>
              <a:t>: H2H capacity data of Czech delivery area to/from other delivery areas for chosen delivery day and interval are shown, in case of selection of delivery interval which is still open for trading no data are shown. </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64515" name="Group 1">
            <a:extLst>
              <a:ext uri="{FF2B5EF4-FFF2-40B4-BE49-F238E27FC236}">
                <a16:creationId xmlns:a16="http://schemas.microsoft.com/office/drawing/2014/main" id="{82391E47-7FA2-4177-AE09-3C9989C6904B}"/>
              </a:ext>
            </a:extLst>
          </p:cNvPr>
          <p:cNvGrpSpPr>
            <a:grpSpLocks/>
          </p:cNvGrpSpPr>
          <p:nvPr/>
        </p:nvGrpSpPr>
        <p:grpSpPr bwMode="auto">
          <a:xfrm>
            <a:off x="360363" y="476250"/>
            <a:ext cx="8339137" cy="384175"/>
            <a:chOff x="227" y="300"/>
            <a:chExt cx="5253" cy="242"/>
          </a:xfrm>
        </p:grpSpPr>
        <p:sp>
          <p:nvSpPr>
            <p:cNvPr id="64525" name="Line 2">
              <a:extLst>
                <a:ext uri="{FF2B5EF4-FFF2-40B4-BE49-F238E27FC236}">
                  <a16:creationId xmlns:a16="http://schemas.microsoft.com/office/drawing/2014/main" id="{64674829-E11F-4FB9-BAD1-EF608C4D0F9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4526" name="Line 3">
              <a:extLst>
                <a:ext uri="{FF2B5EF4-FFF2-40B4-BE49-F238E27FC236}">
                  <a16:creationId xmlns:a16="http://schemas.microsoft.com/office/drawing/2014/main" id="{930695A9-9B44-40A7-93C3-B684D4F2185C}"/>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4527" name="Picture 4">
              <a:extLst>
                <a:ext uri="{FF2B5EF4-FFF2-40B4-BE49-F238E27FC236}">
                  <a16:creationId xmlns:a16="http://schemas.microsoft.com/office/drawing/2014/main" id="{60EEACAD-3015-4265-AB81-0EA8B2CE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4516" name="Text Box 5">
            <a:extLst>
              <a:ext uri="{FF2B5EF4-FFF2-40B4-BE49-F238E27FC236}">
                <a16:creationId xmlns:a16="http://schemas.microsoft.com/office/drawing/2014/main" id="{F6834D9C-5714-4B2B-8DA6-CCEB23A5280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64517" name="Text Box 6">
            <a:extLst>
              <a:ext uri="{FF2B5EF4-FFF2-40B4-BE49-F238E27FC236}">
                <a16:creationId xmlns:a16="http://schemas.microsoft.com/office/drawing/2014/main" id="{7D211CB5-5418-42EC-B35A-DE2170AE9427}"/>
              </a:ext>
            </a:extLst>
          </p:cNvPr>
          <p:cNvSpPr txBox="1">
            <a:spLocks noChangeArrowheads="1"/>
          </p:cNvSpPr>
          <p:nvPr/>
        </p:nvSpPr>
        <p:spPr bwMode="auto">
          <a:xfrm>
            <a:off x="328613" y="92710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Hub-to-Hub Matrix</a:t>
            </a:r>
          </a:p>
        </p:txBody>
      </p:sp>
      <p:sp>
        <p:nvSpPr>
          <p:cNvPr id="64518" name="Line 7">
            <a:extLst>
              <a:ext uri="{FF2B5EF4-FFF2-40B4-BE49-F238E27FC236}">
                <a16:creationId xmlns:a16="http://schemas.microsoft.com/office/drawing/2014/main" id="{EC139814-9276-4969-8434-0B122062E714}"/>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4519" name="Rectangle 8">
            <a:extLst>
              <a:ext uri="{FF2B5EF4-FFF2-40B4-BE49-F238E27FC236}">
                <a16:creationId xmlns:a16="http://schemas.microsoft.com/office/drawing/2014/main" id="{F4BD4639-1886-4F39-8211-A022F26DA57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64520" name="Line 10">
            <a:extLst>
              <a:ext uri="{FF2B5EF4-FFF2-40B4-BE49-F238E27FC236}">
                <a16:creationId xmlns:a16="http://schemas.microsoft.com/office/drawing/2014/main" id="{4D173F24-6681-4DAC-BF36-F7E276A160C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64521" name="Skupina 13">
            <a:extLst>
              <a:ext uri="{FF2B5EF4-FFF2-40B4-BE49-F238E27FC236}">
                <a16:creationId xmlns:a16="http://schemas.microsoft.com/office/drawing/2014/main" id="{92A0D29A-8B86-4A14-BE6D-54EE101F5D5B}"/>
              </a:ext>
            </a:extLst>
          </p:cNvPr>
          <p:cNvGrpSpPr>
            <a:grpSpLocks/>
          </p:cNvGrpSpPr>
          <p:nvPr/>
        </p:nvGrpSpPr>
        <p:grpSpPr bwMode="auto">
          <a:xfrm>
            <a:off x="3203575" y="6477000"/>
            <a:ext cx="5580063" cy="238125"/>
            <a:chOff x="3203848" y="6477000"/>
            <a:chExt cx="5580063" cy="238125"/>
          </a:xfrm>
        </p:grpSpPr>
        <p:sp>
          <p:nvSpPr>
            <p:cNvPr id="64522" name="Line 7">
              <a:extLst>
                <a:ext uri="{FF2B5EF4-FFF2-40B4-BE49-F238E27FC236}">
                  <a16:creationId xmlns:a16="http://schemas.microsoft.com/office/drawing/2014/main" id="{0B1FC39E-266A-4B88-9BA0-6202B717A8B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4523" name="Rectangle 9">
              <a:extLst>
                <a:ext uri="{FF2B5EF4-FFF2-40B4-BE49-F238E27FC236}">
                  <a16:creationId xmlns:a16="http://schemas.microsoft.com/office/drawing/2014/main" id="{FC4568D7-BBB9-42CA-81FE-D2BEBB3C212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1C15228-A91F-49AE-BB58-501ABE96C86A}" type="slidenum">
                <a:rPr lang="cs-CZ" altLang="en-US" sz="900" b="1">
                  <a:solidFill>
                    <a:srgbClr val="0B3D92"/>
                  </a:solidFill>
                  <a:cs typeface="Arial" panose="020B0604020202020204" pitchFamily="34" charset="0"/>
                </a:rPr>
                <a:pPr eaLnBrk="1" hangingPunct="1">
                  <a:spcBef>
                    <a:spcPct val="0"/>
                  </a:spcBef>
                  <a:buClrTx/>
                  <a:buFontTx/>
                  <a:buNone/>
                </a:pPr>
                <a:t>31</a:t>
              </a:fld>
              <a:endParaRPr lang="cs-CZ" altLang="en-US" sz="900" b="1">
                <a:solidFill>
                  <a:srgbClr val="0B3D92"/>
                </a:solidFill>
                <a:cs typeface="Arial" panose="020B0604020202020204" pitchFamily="34" charset="0"/>
              </a:endParaRPr>
            </a:p>
          </p:txBody>
        </p:sp>
        <p:sp>
          <p:nvSpPr>
            <p:cNvPr id="64524" name="Line 10">
              <a:extLst>
                <a:ext uri="{FF2B5EF4-FFF2-40B4-BE49-F238E27FC236}">
                  <a16:creationId xmlns:a16="http://schemas.microsoft.com/office/drawing/2014/main" id="{3A9C3893-807C-44AC-BB04-A25686EAD410}"/>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
            <a:extLst>
              <a:ext uri="{FF2B5EF4-FFF2-40B4-BE49-F238E27FC236}">
                <a16:creationId xmlns:a16="http://schemas.microsoft.com/office/drawing/2014/main" id="{30A6141C-C2ED-4597-A3E9-01DF5DC4E7DD}"/>
              </a:ext>
            </a:extLst>
          </p:cNvPr>
          <p:cNvGrpSpPr>
            <a:grpSpLocks/>
          </p:cNvGrpSpPr>
          <p:nvPr/>
        </p:nvGrpSpPr>
        <p:grpSpPr bwMode="auto">
          <a:xfrm>
            <a:off x="360363" y="476250"/>
            <a:ext cx="8339137" cy="384175"/>
            <a:chOff x="227" y="300"/>
            <a:chExt cx="5253" cy="242"/>
          </a:xfrm>
        </p:grpSpPr>
        <p:sp>
          <p:nvSpPr>
            <p:cNvPr id="66574" name="Line 2">
              <a:extLst>
                <a:ext uri="{FF2B5EF4-FFF2-40B4-BE49-F238E27FC236}">
                  <a16:creationId xmlns:a16="http://schemas.microsoft.com/office/drawing/2014/main" id="{853DF4F9-DB84-4C56-BDDE-60A0C8972760}"/>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6575" name="Line 3">
              <a:extLst>
                <a:ext uri="{FF2B5EF4-FFF2-40B4-BE49-F238E27FC236}">
                  <a16:creationId xmlns:a16="http://schemas.microsoft.com/office/drawing/2014/main" id="{6290E7A9-B769-4C51-90D2-7CFB432DDD6A}"/>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6576" name="Picture 4">
              <a:extLst>
                <a:ext uri="{FF2B5EF4-FFF2-40B4-BE49-F238E27FC236}">
                  <a16:creationId xmlns:a16="http://schemas.microsoft.com/office/drawing/2014/main" id="{96435DE3-41D1-4889-B9DE-BF963F60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6563" name="Text Box 5">
            <a:extLst>
              <a:ext uri="{FF2B5EF4-FFF2-40B4-BE49-F238E27FC236}">
                <a16:creationId xmlns:a16="http://schemas.microsoft.com/office/drawing/2014/main" id="{3C3B4505-D39E-4EE7-8382-E0A60B6C07E5}"/>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66564" name="Text Box 6">
            <a:extLst>
              <a:ext uri="{FF2B5EF4-FFF2-40B4-BE49-F238E27FC236}">
                <a16:creationId xmlns:a16="http://schemas.microsoft.com/office/drawing/2014/main" id="{05B3C0C3-E496-434C-A709-FBAD4F8094FC}"/>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H2H Matrix – Delivery Area</a:t>
            </a:r>
          </a:p>
        </p:txBody>
      </p:sp>
      <p:sp>
        <p:nvSpPr>
          <p:cNvPr id="66565" name="Line 7">
            <a:extLst>
              <a:ext uri="{FF2B5EF4-FFF2-40B4-BE49-F238E27FC236}">
                <a16:creationId xmlns:a16="http://schemas.microsoft.com/office/drawing/2014/main" id="{01D8D6BB-35AB-4D0A-89F2-DCEFEB0BCA15}"/>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6566" name="Rectangle 8">
            <a:extLst>
              <a:ext uri="{FF2B5EF4-FFF2-40B4-BE49-F238E27FC236}">
                <a16:creationId xmlns:a16="http://schemas.microsoft.com/office/drawing/2014/main" id="{FC04E212-2CED-4ECE-B253-852CEEC5B7CB}"/>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66567" name="Line 10">
            <a:extLst>
              <a:ext uri="{FF2B5EF4-FFF2-40B4-BE49-F238E27FC236}">
                <a16:creationId xmlns:a16="http://schemas.microsoft.com/office/drawing/2014/main" id="{66A1FF96-A9B6-4EE6-A28D-D662E6EB5A1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6568" name="Picture 11">
            <a:extLst>
              <a:ext uri="{FF2B5EF4-FFF2-40B4-BE49-F238E27FC236}">
                <a16:creationId xmlns:a16="http://schemas.microsoft.com/office/drawing/2014/main" id="{47F24156-0681-4907-93EE-D24C9DAD9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463675"/>
            <a:ext cx="8280400" cy="4557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6569" name="Skupina 13">
            <a:extLst>
              <a:ext uri="{FF2B5EF4-FFF2-40B4-BE49-F238E27FC236}">
                <a16:creationId xmlns:a16="http://schemas.microsoft.com/office/drawing/2014/main" id="{AE3A78F3-8AF7-4D10-87E0-5E42E58D6869}"/>
              </a:ext>
            </a:extLst>
          </p:cNvPr>
          <p:cNvGrpSpPr>
            <a:grpSpLocks/>
          </p:cNvGrpSpPr>
          <p:nvPr/>
        </p:nvGrpSpPr>
        <p:grpSpPr bwMode="auto">
          <a:xfrm>
            <a:off x="3203575" y="6477000"/>
            <a:ext cx="5580063" cy="238125"/>
            <a:chOff x="3203848" y="6477000"/>
            <a:chExt cx="5580063" cy="238125"/>
          </a:xfrm>
        </p:grpSpPr>
        <p:sp>
          <p:nvSpPr>
            <p:cNvPr id="66571" name="Line 7">
              <a:extLst>
                <a:ext uri="{FF2B5EF4-FFF2-40B4-BE49-F238E27FC236}">
                  <a16:creationId xmlns:a16="http://schemas.microsoft.com/office/drawing/2014/main" id="{813EFB3A-4644-483D-ACC9-9E434025EC4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6572" name="Rectangle 9">
              <a:extLst>
                <a:ext uri="{FF2B5EF4-FFF2-40B4-BE49-F238E27FC236}">
                  <a16:creationId xmlns:a16="http://schemas.microsoft.com/office/drawing/2014/main" id="{6B95A20B-6E27-41D2-9B64-B21B568C8230}"/>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A9B5315F-A71F-407D-9899-7663326F1289}" type="slidenum">
                <a:rPr lang="cs-CZ" altLang="en-US" sz="900" b="1">
                  <a:solidFill>
                    <a:srgbClr val="0B3D92"/>
                  </a:solidFill>
                  <a:cs typeface="Arial" panose="020B0604020202020204" pitchFamily="34" charset="0"/>
                </a:rPr>
                <a:pPr eaLnBrk="1" hangingPunct="1">
                  <a:spcBef>
                    <a:spcPct val="0"/>
                  </a:spcBef>
                  <a:buClrTx/>
                  <a:buFontTx/>
                  <a:buNone/>
                </a:pPr>
                <a:t>32</a:t>
              </a:fld>
              <a:endParaRPr lang="cs-CZ" altLang="en-US" sz="900" b="1">
                <a:solidFill>
                  <a:srgbClr val="0B3D92"/>
                </a:solidFill>
                <a:cs typeface="Arial" panose="020B0604020202020204" pitchFamily="34" charset="0"/>
              </a:endParaRPr>
            </a:p>
          </p:txBody>
        </p:sp>
        <p:sp>
          <p:nvSpPr>
            <p:cNvPr id="66573" name="Line 10">
              <a:extLst>
                <a:ext uri="{FF2B5EF4-FFF2-40B4-BE49-F238E27FC236}">
                  <a16:creationId xmlns:a16="http://schemas.microsoft.com/office/drawing/2014/main" id="{0F1723C3-4BB9-4F7D-A2B8-A888302BB09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66570" name="AutoShape 12">
            <a:extLst>
              <a:ext uri="{FF2B5EF4-FFF2-40B4-BE49-F238E27FC236}">
                <a16:creationId xmlns:a16="http://schemas.microsoft.com/office/drawing/2014/main" id="{A79B8185-20E1-45EB-86F5-9616E5BD242C}"/>
              </a:ext>
            </a:extLst>
          </p:cNvPr>
          <p:cNvSpPr>
            <a:spLocks noChangeArrowheads="1"/>
          </p:cNvSpPr>
          <p:nvPr/>
        </p:nvSpPr>
        <p:spPr bwMode="auto">
          <a:xfrm>
            <a:off x="361950" y="1587500"/>
            <a:ext cx="863600" cy="254000"/>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
            <a:extLst>
              <a:ext uri="{FF2B5EF4-FFF2-40B4-BE49-F238E27FC236}">
                <a16:creationId xmlns:a16="http://schemas.microsoft.com/office/drawing/2014/main" id="{EAEC8425-5440-4CB4-A14C-D1331541C075}"/>
              </a:ext>
            </a:extLst>
          </p:cNvPr>
          <p:cNvGrpSpPr>
            <a:grpSpLocks/>
          </p:cNvGrpSpPr>
          <p:nvPr/>
        </p:nvGrpSpPr>
        <p:grpSpPr bwMode="auto">
          <a:xfrm>
            <a:off x="360363" y="476250"/>
            <a:ext cx="8339137" cy="384175"/>
            <a:chOff x="227" y="300"/>
            <a:chExt cx="5253" cy="242"/>
          </a:xfrm>
        </p:grpSpPr>
        <p:sp>
          <p:nvSpPr>
            <p:cNvPr id="68622" name="Line 2">
              <a:extLst>
                <a:ext uri="{FF2B5EF4-FFF2-40B4-BE49-F238E27FC236}">
                  <a16:creationId xmlns:a16="http://schemas.microsoft.com/office/drawing/2014/main" id="{9886880C-B3DE-4D5E-9A6F-E1E8ED709BBF}"/>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8623" name="Line 3">
              <a:extLst>
                <a:ext uri="{FF2B5EF4-FFF2-40B4-BE49-F238E27FC236}">
                  <a16:creationId xmlns:a16="http://schemas.microsoft.com/office/drawing/2014/main" id="{B0DF4D08-3206-4D4B-9FEF-2AA8EE3A014D}"/>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8624" name="Picture 4">
              <a:extLst>
                <a:ext uri="{FF2B5EF4-FFF2-40B4-BE49-F238E27FC236}">
                  <a16:creationId xmlns:a16="http://schemas.microsoft.com/office/drawing/2014/main" id="{9FCEA896-B373-4F62-8245-0F8CD0AF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611" name="Text Box 5">
            <a:extLst>
              <a:ext uri="{FF2B5EF4-FFF2-40B4-BE49-F238E27FC236}">
                <a16:creationId xmlns:a16="http://schemas.microsoft.com/office/drawing/2014/main" id="{1970A4BD-CB83-4FFB-9765-1E64E0F62496}"/>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68612" name="Text Box 6">
            <a:extLst>
              <a:ext uri="{FF2B5EF4-FFF2-40B4-BE49-F238E27FC236}">
                <a16:creationId xmlns:a16="http://schemas.microsoft.com/office/drawing/2014/main" id="{B04E157F-D81B-4214-AB11-539A647954F9}"/>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H2H Matrix - Period</a:t>
            </a:r>
          </a:p>
        </p:txBody>
      </p:sp>
      <p:sp>
        <p:nvSpPr>
          <p:cNvPr id="68613" name="Line 7">
            <a:extLst>
              <a:ext uri="{FF2B5EF4-FFF2-40B4-BE49-F238E27FC236}">
                <a16:creationId xmlns:a16="http://schemas.microsoft.com/office/drawing/2014/main" id="{5CE22DEB-3C66-4A0B-AB22-7FA3EC6CEC2E}"/>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8614" name="Rectangle 8">
            <a:extLst>
              <a:ext uri="{FF2B5EF4-FFF2-40B4-BE49-F238E27FC236}">
                <a16:creationId xmlns:a16="http://schemas.microsoft.com/office/drawing/2014/main" id="{1478ACD4-CF5A-401B-868E-D6408E54C7E1}"/>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68615" name="Line 10">
            <a:extLst>
              <a:ext uri="{FF2B5EF4-FFF2-40B4-BE49-F238E27FC236}">
                <a16:creationId xmlns:a16="http://schemas.microsoft.com/office/drawing/2014/main" id="{41561554-C229-4310-8F22-6B804C3B690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68616" name="Picture 11">
            <a:extLst>
              <a:ext uri="{FF2B5EF4-FFF2-40B4-BE49-F238E27FC236}">
                <a16:creationId xmlns:a16="http://schemas.microsoft.com/office/drawing/2014/main" id="{E080E675-B37C-4133-8879-61AD22B3D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525" y="865188"/>
            <a:ext cx="3422650" cy="5503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8617" name="Skupina 13">
            <a:extLst>
              <a:ext uri="{FF2B5EF4-FFF2-40B4-BE49-F238E27FC236}">
                <a16:creationId xmlns:a16="http://schemas.microsoft.com/office/drawing/2014/main" id="{07071F54-837D-4B17-AC0E-D41A5F83F01E}"/>
              </a:ext>
            </a:extLst>
          </p:cNvPr>
          <p:cNvGrpSpPr>
            <a:grpSpLocks/>
          </p:cNvGrpSpPr>
          <p:nvPr/>
        </p:nvGrpSpPr>
        <p:grpSpPr bwMode="auto">
          <a:xfrm>
            <a:off x="3203575" y="6477000"/>
            <a:ext cx="5580063" cy="238125"/>
            <a:chOff x="3203848" y="6477000"/>
            <a:chExt cx="5580063" cy="238125"/>
          </a:xfrm>
        </p:grpSpPr>
        <p:sp>
          <p:nvSpPr>
            <p:cNvPr id="68619" name="Line 7">
              <a:extLst>
                <a:ext uri="{FF2B5EF4-FFF2-40B4-BE49-F238E27FC236}">
                  <a16:creationId xmlns:a16="http://schemas.microsoft.com/office/drawing/2014/main" id="{4AABC657-5075-40E9-BF80-0940F632A79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8620" name="Rectangle 9">
              <a:extLst>
                <a:ext uri="{FF2B5EF4-FFF2-40B4-BE49-F238E27FC236}">
                  <a16:creationId xmlns:a16="http://schemas.microsoft.com/office/drawing/2014/main" id="{C9C7BA2E-D577-4E3C-B8FA-AF8660FCA3ED}"/>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632B93C-A2EC-44A6-B146-08706224D96D}" type="slidenum">
                <a:rPr lang="cs-CZ" altLang="en-US" sz="900" b="1">
                  <a:solidFill>
                    <a:srgbClr val="0B3D92"/>
                  </a:solidFill>
                  <a:cs typeface="Arial" panose="020B0604020202020204" pitchFamily="34" charset="0"/>
                </a:rPr>
                <a:pPr eaLnBrk="1" hangingPunct="1">
                  <a:spcBef>
                    <a:spcPct val="0"/>
                  </a:spcBef>
                  <a:buClrTx/>
                  <a:buFontTx/>
                  <a:buNone/>
                </a:pPr>
                <a:t>33</a:t>
              </a:fld>
              <a:endParaRPr lang="cs-CZ" altLang="en-US" sz="900" b="1">
                <a:solidFill>
                  <a:srgbClr val="0B3D92"/>
                </a:solidFill>
                <a:cs typeface="Arial" panose="020B0604020202020204" pitchFamily="34" charset="0"/>
              </a:endParaRPr>
            </a:p>
          </p:txBody>
        </p:sp>
        <p:sp>
          <p:nvSpPr>
            <p:cNvPr id="68621" name="Line 10">
              <a:extLst>
                <a:ext uri="{FF2B5EF4-FFF2-40B4-BE49-F238E27FC236}">
                  <a16:creationId xmlns:a16="http://schemas.microsoft.com/office/drawing/2014/main" id="{72A15782-36EB-4F2B-96F0-51E10B4515B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68618" name="AutoShape 12">
            <a:extLst>
              <a:ext uri="{FF2B5EF4-FFF2-40B4-BE49-F238E27FC236}">
                <a16:creationId xmlns:a16="http://schemas.microsoft.com/office/drawing/2014/main" id="{0CC79FA7-33AE-4689-B6F1-23D4F3149562}"/>
              </a:ext>
            </a:extLst>
          </p:cNvPr>
          <p:cNvSpPr>
            <a:spLocks noChangeArrowheads="1"/>
          </p:cNvSpPr>
          <p:nvPr/>
        </p:nvSpPr>
        <p:spPr bwMode="auto">
          <a:xfrm>
            <a:off x="4251325" y="1000125"/>
            <a:ext cx="968375" cy="268288"/>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
            <a:extLst>
              <a:ext uri="{FF2B5EF4-FFF2-40B4-BE49-F238E27FC236}">
                <a16:creationId xmlns:a16="http://schemas.microsoft.com/office/drawing/2014/main" id="{E4D072D8-02E0-4596-BFF8-BDC094EEBB98}"/>
              </a:ext>
            </a:extLst>
          </p:cNvPr>
          <p:cNvGrpSpPr>
            <a:grpSpLocks/>
          </p:cNvGrpSpPr>
          <p:nvPr/>
        </p:nvGrpSpPr>
        <p:grpSpPr bwMode="auto">
          <a:xfrm>
            <a:off x="360363" y="476250"/>
            <a:ext cx="8339137" cy="384175"/>
            <a:chOff x="227" y="300"/>
            <a:chExt cx="5253" cy="242"/>
          </a:xfrm>
        </p:grpSpPr>
        <p:sp>
          <p:nvSpPr>
            <p:cNvPr id="70670" name="Line 2">
              <a:extLst>
                <a:ext uri="{FF2B5EF4-FFF2-40B4-BE49-F238E27FC236}">
                  <a16:creationId xmlns:a16="http://schemas.microsoft.com/office/drawing/2014/main" id="{148BBCEA-AC40-4D99-B009-6DA67A9B3378}"/>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0671" name="Line 3">
              <a:extLst>
                <a:ext uri="{FF2B5EF4-FFF2-40B4-BE49-F238E27FC236}">
                  <a16:creationId xmlns:a16="http://schemas.microsoft.com/office/drawing/2014/main" id="{1B3C685D-93C9-4E0B-A68A-9244612AD49C}"/>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0672" name="Picture 4">
              <a:extLst>
                <a:ext uri="{FF2B5EF4-FFF2-40B4-BE49-F238E27FC236}">
                  <a16:creationId xmlns:a16="http://schemas.microsoft.com/office/drawing/2014/main" id="{7247E436-256B-4235-B6DF-35D1B7DEF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0659" name="Text Box 5">
            <a:extLst>
              <a:ext uri="{FF2B5EF4-FFF2-40B4-BE49-F238E27FC236}">
                <a16:creationId xmlns:a16="http://schemas.microsoft.com/office/drawing/2014/main" id="{D1AF5075-4028-4A4B-B49F-CAFE1A55BBB1}"/>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0660" name="Text Box 6">
            <a:extLst>
              <a:ext uri="{FF2B5EF4-FFF2-40B4-BE49-F238E27FC236}">
                <a16:creationId xmlns:a16="http://schemas.microsoft.com/office/drawing/2014/main" id="{01FE7706-F588-4494-9186-0E2EAC04E1DE}"/>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ATC Data</a:t>
            </a:r>
          </a:p>
        </p:txBody>
      </p:sp>
      <p:sp>
        <p:nvSpPr>
          <p:cNvPr id="70661" name="Line 7">
            <a:extLst>
              <a:ext uri="{FF2B5EF4-FFF2-40B4-BE49-F238E27FC236}">
                <a16:creationId xmlns:a16="http://schemas.microsoft.com/office/drawing/2014/main" id="{D87F20CE-43B2-4DD6-8135-0D13F0AE6D4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0662" name="Rectangle 8">
            <a:extLst>
              <a:ext uri="{FF2B5EF4-FFF2-40B4-BE49-F238E27FC236}">
                <a16:creationId xmlns:a16="http://schemas.microsoft.com/office/drawing/2014/main" id="{B1DFF386-E2FB-44AE-8D7D-6B2033950A97}"/>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0663" name="Line 10">
            <a:extLst>
              <a:ext uri="{FF2B5EF4-FFF2-40B4-BE49-F238E27FC236}">
                <a16:creationId xmlns:a16="http://schemas.microsoft.com/office/drawing/2014/main" id="{F1D6ACEA-BB2E-4935-B23E-F33931B0EDD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7115" name="Text Box 11">
            <a:extLst>
              <a:ext uri="{FF2B5EF4-FFF2-40B4-BE49-F238E27FC236}">
                <a16:creationId xmlns:a16="http://schemas.microsoft.com/office/drawing/2014/main" id="{68DD82D3-CB4A-4181-9BFE-A74202180EFF}"/>
              </a:ext>
            </a:extLst>
          </p:cNvPr>
          <p:cNvSpPr txBox="1">
            <a:spLocks noChangeArrowheads="1"/>
          </p:cNvSpPr>
          <p:nvPr/>
        </p:nvSpPr>
        <p:spPr bwMode="auto">
          <a:xfrm>
            <a:off x="636588" y="1341438"/>
            <a:ext cx="3821112" cy="430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None/>
              <a:defRPr/>
            </a:pPr>
            <a:endParaRPr lang="cs-CZ" altLang="en-US" sz="160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a:solidFill>
                  <a:srgbClr val="222222"/>
                </a:solidFill>
                <a:latin typeface="inherit" charset="0"/>
              </a:rPr>
              <a:t>Report shows historical ATC values for every interval of delivery day between chosen connected delivery areas for which were ATC data provided by XBID</a:t>
            </a:r>
          </a:p>
          <a:p>
            <a:pPr algn="just" eaLnBrk="1" hangingPunct="1">
              <a:buClr>
                <a:srgbClr val="0B3D92"/>
              </a:buClr>
              <a:buSzPct val="100000"/>
              <a:buFont typeface="Arial" panose="020B0604020202020204" pitchFamily="34" charset="0"/>
              <a:buChar char="■"/>
              <a:defRPr/>
            </a:pPr>
            <a:r>
              <a:rPr lang="en-US" altLang="en-US" sz="1600">
                <a:solidFill>
                  <a:srgbClr val="222222"/>
                </a:solidFill>
                <a:latin typeface="inherit" charset="0"/>
              </a:rPr>
              <a:t>Report shows values for intervals of chosen delivery day/s for which corresponding contracts are in the state Close for trading </a:t>
            </a:r>
          </a:p>
          <a:p>
            <a:pPr algn="just" eaLnBrk="1" hangingPunct="1">
              <a:buClr>
                <a:srgbClr val="0B3D92"/>
              </a:buClr>
              <a:buSzPct val="100000"/>
              <a:buFont typeface="Arial" panose="020B0604020202020204" pitchFamily="34" charset="0"/>
              <a:buNone/>
              <a:defRPr/>
            </a:pPr>
            <a:endParaRPr lang="en-US" altLang="en-US" sz="190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a:latin typeface="Calibri" panose="020F0502020204030204" pitchFamily="34" charset="0"/>
            </a:endParaRPr>
          </a:p>
          <a:p>
            <a:pPr marL="363538" eaLnBrk="1" hangingPunct="1">
              <a:spcBef>
                <a:spcPts val="1625"/>
              </a:spcBef>
              <a:buSzPct val="100000"/>
              <a:defRPr/>
            </a:pPr>
            <a:endParaRPr lang="cs-CZ" altLang="en-US" sz="2600">
              <a:latin typeface="Calibri" panose="020F0502020204030204" pitchFamily="34" charset="0"/>
            </a:endParaRPr>
          </a:p>
        </p:txBody>
      </p:sp>
      <p:pic>
        <p:nvPicPr>
          <p:cNvPr id="70665" name="Picture 12">
            <a:extLst>
              <a:ext uri="{FF2B5EF4-FFF2-40B4-BE49-F238E27FC236}">
                <a16:creationId xmlns:a16="http://schemas.microsoft.com/office/drawing/2014/main" id="{2AF072A9-835C-400F-9E73-4B7A4B62A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975" y="852488"/>
            <a:ext cx="3821113" cy="5516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0666" name="Skupina 14">
            <a:extLst>
              <a:ext uri="{FF2B5EF4-FFF2-40B4-BE49-F238E27FC236}">
                <a16:creationId xmlns:a16="http://schemas.microsoft.com/office/drawing/2014/main" id="{B104568D-95A7-48BB-8556-D7F77189025A}"/>
              </a:ext>
            </a:extLst>
          </p:cNvPr>
          <p:cNvGrpSpPr>
            <a:grpSpLocks/>
          </p:cNvGrpSpPr>
          <p:nvPr/>
        </p:nvGrpSpPr>
        <p:grpSpPr bwMode="auto">
          <a:xfrm>
            <a:off x="3203575" y="6477000"/>
            <a:ext cx="5580063" cy="238125"/>
            <a:chOff x="3203848" y="6477000"/>
            <a:chExt cx="5580063" cy="238125"/>
          </a:xfrm>
        </p:grpSpPr>
        <p:sp>
          <p:nvSpPr>
            <p:cNvPr id="70667" name="Line 7">
              <a:extLst>
                <a:ext uri="{FF2B5EF4-FFF2-40B4-BE49-F238E27FC236}">
                  <a16:creationId xmlns:a16="http://schemas.microsoft.com/office/drawing/2014/main" id="{8D3E8BDE-24B0-4245-AD14-907131E63A68}"/>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0668" name="Rectangle 9">
              <a:extLst>
                <a:ext uri="{FF2B5EF4-FFF2-40B4-BE49-F238E27FC236}">
                  <a16:creationId xmlns:a16="http://schemas.microsoft.com/office/drawing/2014/main" id="{5B219400-FE92-4554-8380-B829F07F45A2}"/>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3F81F44-1548-4194-B3F2-14564ED592A3}" type="slidenum">
                <a:rPr lang="cs-CZ" altLang="en-US" sz="900" b="1">
                  <a:solidFill>
                    <a:srgbClr val="0B3D92"/>
                  </a:solidFill>
                  <a:cs typeface="Arial" panose="020B0604020202020204" pitchFamily="34" charset="0"/>
                </a:rPr>
                <a:pPr eaLnBrk="1" hangingPunct="1">
                  <a:spcBef>
                    <a:spcPct val="0"/>
                  </a:spcBef>
                  <a:buClrTx/>
                  <a:buFontTx/>
                  <a:buNone/>
                </a:pPr>
                <a:t>34</a:t>
              </a:fld>
              <a:endParaRPr lang="cs-CZ" altLang="en-US" sz="900" b="1">
                <a:solidFill>
                  <a:srgbClr val="0B3D92"/>
                </a:solidFill>
                <a:cs typeface="Arial" panose="020B0604020202020204" pitchFamily="34" charset="0"/>
              </a:endParaRPr>
            </a:p>
          </p:txBody>
        </p:sp>
        <p:sp>
          <p:nvSpPr>
            <p:cNvPr id="70669" name="Line 10">
              <a:extLst>
                <a:ext uri="{FF2B5EF4-FFF2-40B4-BE49-F238E27FC236}">
                  <a16:creationId xmlns:a16="http://schemas.microsoft.com/office/drawing/2014/main" id="{4ABC5843-E6CC-4A27-89CF-02644EFCB57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Text Box 11">
            <a:extLst>
              <a:ext uri="{FF2B5EF4-FFF2-40B4-BE49-F238E27FC236}">
                <a16:creationId xmlns:a16="http://schemas.microsoft.com/office/drawing/2014/main" id="{52EE83B9-1D28-4FFA-9562-E015D00A03D9}"/>
              </a:ext>
            </a:extLst>
          </p:cNvPr>
          <p:cNvSpPr txBox="1">
            <a:spLocks noChangeArrowheads="1"/>
          </p:cNvSpPr>
          <p:nvPr/>
        </p:nvSpPr>
        <p:spPr bwMode="auto">
          <a:xfrm>
            <a:off x="636588" y="1341438"/>
            <a:ext cx="8089900" cy="590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None/>
              <a:defRPr/>
            </a:pPr>
            <a:endParaRPr lang="cs-CZ" altLang="en-US" sz="2400" dirty="0">
              <a:solidFill>
                <a:srgbClr val="2D2D8A"/>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D2D8A"/>
                </a:solidFill>
                <a:latin typeface="inherit" charset="0"/>
              </a:rPr>
              <a:t>IM Contract List</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Delivery day from</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Delivery day to</a:t>
            </a:r>
          </a:p>
          <a:p>
            <a:pPr lvl="2" indent="-227013" algn="just" eaLnBrk="1" hangingPunct="1">
              <a:buSzPct val="100000"/>
              <a:defRPr/>
            </a:pPr>
            <a:endParaRPr lang="en-US" altLang="en-US" sz="2000" dirty="0">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D2D8A"/>
                </a:solidFill>
                <a:latin typeface="inherit" charset="0"/>
              </a:rPr>
              <a:t>IM Bids by Delivery Day</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Short contract name</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Initial order ID</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Parent order ID</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Delivery day from</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Delivery day to</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Basket ID</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Basket execution instruction</a:t>
            </a:r>
          </a:p>
          <a:p>
            <a:pPr lvl="2" algn="just" eaLnBrk="1" hangingPunct="1">
              <a:buClr>
                <a:srgbClr val="0B3D92"/>
              </a:buClr>
              <a:buSzPct val="100000"/>
              <a:buFont typeface="Arial" panose="020B0604020202020204" pitchFamily="34" charset="0"/>
              <a:buChar char="■"/>
              <a:defRPr/>
            </a:pPr>
            <a:r>
              <a:rPr lang="en-US" altLang="en-US" sz="2000" dirty="0">
                <a:latin typeface="inherit" charset="0"/>
              </a:rPr>
              <a:t>Priority TS</a:t>
            </a:r>
          </a:p>
          <a:p>
            <a:pPr algn="just" eaLnBrk="1" hangingPunct="1">
              <a:buClr>
                <a:srgbClr val="0B3D92"/>
              </a:buClr>
              <a:buSzPct val="100000"/>
              <a:buFont typeface="Arial" panose="020B0604020202020204" pitchFamily="34" charset="0"/>
              <a:buNone/>
              <a:defRPr/>
            </a:pPr>
            <a:endParaRPr lang="en-US" altLang="en-US" sz="24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72707" name="Group 1">
            <a:extLst>
              <a:ext uri="{FF2B5EF4-FFF2-40B4-BE49-F238E27FC236}">
                <a16:creationId xmlns:a16="http://schemas.microsoft.com/office/drawing/2014/main" id="{9CFB548E-D8AF-4B22-9AB4-9B1F53C30809}"/>
              </a:ext>
            </a:extLst>
          </p:cNvPr>
          <p:cNvGrpSpPr>
            <a:grpSpLocks/>
          </p:cNvGrpSpPr>
          <p:nvPr/>
        </p:nvGrpSpPr>
        <p:grpSpPr bwMode="auto">
          <a:xfrm>
            <a:off x="360363" y="476250"/>
            <a:ext cx="8339137" cy="384175"/>
            <a:chOff x="227" y="300"/>
            <a:chExt cx="5253" cy="242"/>
          </a:xfrm>
        </p:grpSpPr>
        <p:sp>
          <p:nvSpPr>
            <p:cNvPr id="72717" name="Line 2">
              <a:extLst>
                <a:ext uri="{FF2B5EF4-FFF2-40B4-BE49-F238E27FC236}">
                  <a16:creationId xmlns:a16="http://schemas.microsoft.com/office/drawing/2014/main" id="{C140597A-0E42-455F-9E59-AF5CCA401F4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2718" name="Line 3">
              <a:extLst>
                <a:ext uri="{FF2B5EF4-FFF2-40B4-BE49-F238E27FC236}">
                  <a16:creationId xmlns:a16="http://schemas.microsoft.com/office/drawing/2014/main" id="{476873C2-A774-441F-BAA6-B14BA441899B}"/>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2719" name="Picture 4">
              <a:extLst>
                <a:ext uri="{FF2B5EF4-FFF2-40B4-BE49-F238E27FC236}">
                  <a16:creationId xmlns:a16="http://schemas.microsoft.com/office/drawing/2014/main" id="{7F03C089-A9F3-44E0-977F-8029C162E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2708" name="Text Box 5">
            <a:extLst>
              <a:ext uri="{FF2B5EF4-FFF2-40B4-BE49-F238E27FC236}">
                <a16:creationId xmlns:a16="http://schemas.microsoft.com/office/drawing/2014/main" id="{63C54A55-A21C-4A95-997A-BE40FC8D1121}"/>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2709" name="Text Box 6">
            <a:extLst>
              <a:ext uri="{FF2B5EF4-FFF2-40B4-BE49-F238E27FC236}">
                <a16:creationId xmlns:a16="http://schemas.microsoft.com/office/drawing/2014/main" id="{8B0716D9-6815-4E3C-8470-B173A1709A9F}"/>
              </a:ext>
            </a:extLst>
          </p:cNvPr>
          <p:cNvSpPr txBox="1">
            <a:spLocks noChangeArrowheads="1"/>
          </p:cNvSpPr>
          <p:nvPr/>
        </p:nvSpPr>
        <p:spPr bwMode="auto">
          <a:xfrm>
            <a:off x="301625" y="1011238"/>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New Columns in Existing Reports</a:t>
            </a:r>
          </a:p>
        </p:txBody>
      </p:sp>
      <p:sp>
        <p:nvSpPr>
          <p:cNvPr id="72710" name="Line 7">
            <a:extLst>
              <a:ext uri="{FF2B5EF4-FFF2-40B4-BE49-F238E27FC236}">
                <a16:creationId xmlns:a16="http://schemas.microsoft.com/office/drawing/2014/main" id="{43A5B6C1-E981-4ACA-B040-1B26CA6A9E1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2711" name="Rectangle 8">
            <a:extLst>
              <a:ext uri="{FF2B5EF4-FFF2-40B4-BE49-F238E27FC236}">
                <a16:creationId xmlns:a16="http://schemas.microsoft.com/office/drawing/2014/main" id="{5C6DC4E6-EB5B-400E-9246-ADFEDFF7E23C}"/>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2712" name="Line 10">
            <a:extLst>
              <a:ext uri="{FF2B5EF4-FFF2-40B4-BE49-F238E27FC236}">
                <a16:creationId xmlns:a16="http://schemas.microsoft.com/office/drawing/2014/main" id="{B6D857CE-332A-4AB9-A28B-CA38EC34B22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72713" name="Skupina 13">
            <a:extLst>
              <a:ext uri="{FF2B5EF4-FFF2-40B4-BE49-F238E27FC236}">
                <a16:creationId xmlns:a16="http://schemas.microsoft.com/office/drawing/2014/main" id="{9086E94B-279B-4D10-B935-A0E9B7A0C56E}"/>
              </a:ext>
            </a:extLst>
          </p:cNvPr>
          <p:cNvGrpSpPr>
            <a:grpSpLocks/>
          </p:cNvGrpSpPr>
          <p:nvPr/>
        </p:nvGrpSpPr>
        <p:grpSpPr bwMode="auto">
          <a:xfrm>
            <a:off x="3203575" y="6477000"/>
            <a:ext cx="5580063" cy="238125"/>
            <a:chOff x="3203848" y="6477000"/>
            <a:chExt cx="5580063" cy="238125"/>
          </a:xfrm>
        </p:grpSpPr>
        <p:sp>
          <p:nvSpPr>
            <p:cNvPr id="72714" name="Line 7">
              <a:extLst>
                <a:ext uri="{FF2B5EF4-FFF2-40B4-BE49-F238E27FC236}">
                  <a16:creationId xmlns:a16="http://schemas.microsoft.com/office/drawing/2014/main" id="{7BA5E7F7-B062-42D0-901F-C0ED130975F1}"/>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2715" name="Rectangle 9">
              <a:extLst>
                <a:ext uri="{FF2B5EF4-FFF2-40B4-BE49-F238E27FC236}">
                  <a16:creationId xmlns:a16="http://schemas.microsoft.com/office/drawing/2014/main" id="{5000B960-FF02-43F5-95BC-8D34E67EAEB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27C03C5-46C0-4859-BBFB-AC4509A1316B}" type="slidenum">
                <a:rPr lang="cs-CZ" altLang="en-US" sz="900" b="1">
                  <a:solidFill>
                    <a:srgbClr val="0B3D92"/>
                  </a:solidFill>
                  <a:cs typeface="Arial" panose="020B0604020202020204" pitchFamily="34" charset="0"/>
                </a:rPr>
                <a:pPr eaLnBrk="1" hangingPunct="1">
                  <a:spcBef>
                    <a:spcPct val="0"/>
                  </a:spcBef>
                  <a:buClrTx/>
                  <a:buFontTx/>
                  <a:buNone/>
                </a:pPr>
                <a:t>35</a:t>
              </a:fld>
              <a:endParaRPr lang="cs-CZ" altLang="en-US" sz="900" b="1">
                <a:solidFill>
                  <a:srgbClr val="0B3D92"/>
                </a:solidFill>
                <a:cs typeface="Arial" panose="020B0604020202020204" pitchFamily="34" charset="0"/>
              </a:endParaRPr>
            </a:p>
          </p:txBody>
        </p:sp>
        <p:sp>
          <p:nvSpPr>
            <p:cNvPr id="72716" name="Line 10">
              <a:extLst>
                <a:ext uri="{FF2B5EF4-FFF2-40B4-BE49-F238E27FC236}">
                  <a16:creationId xmlns:a16="http://schemas.microsoft.com/office/drawing/2014/main" id="{A862120C-67C9-4C6F-BF45-F924D244E00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Text Box 11">
            <a:extLst>
              <a:ext uri="{FF2B5EF4-FFF2-40B4-BE49-F238E27FC236}">
                <a16:creationId xmlns:a16="http://schemas.microsoft.com/office/drawing/2014/main" id="{7DFE7A8B-E350-4A2A-AD75-A60ED951E18C}"/>
              </a:ext>
            </a:extLst>
          </p:cNvPr>
          <p:cNvSpPr txBox="1">
            <a:spLocks noChangeArrowheads="1"/>
          </p:cNvSpPr>
          <p:nvPr/>
        </p:nvSpPr>
        <p:spPr bwMode="auto">
          <a:xfrm>
            <a:off x="708025" y="1506538"/>
            <a:ext cx="8089900" cy="575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800" dirty="0">
                <a:solidFill>
                  <a:srgbClr val="2D2D8A"/>
                </a:solidFill>
                <a:latin typeface="inherit" charset="0"/>
              </a:rPr>
              <a:t>IM Trades by Delivery Day</a:t>
            </a:r>
          </a:p>
          <a:p>
            <a:pPr lvl="2" algn="just" eaLnBrk="1" hangingPunct="1">
              <a:buClr>
                <a:srgbClr val="0B3D92"/>
              </a:buClr>
              <a:buSzPct val="100000"/>
              <a:buFont typeface="Arial" panose="020B0604020202020204" pitchFamily="34" charset="0"/>
              <a:buChar char="■"/>
              <a:defRPr/>
            </a:pPr>
            <a:r>
              <a:rPr lang="en-US" altLang="en-US" dirty="0">
                <a:latin typeface="inherit" charset="0"/>
              </a:rPr>
              <a:t>Short contract name</a:t>
            </a:r>
          </a:p>
          <a:p>
            <a:pPr lvl="2" algn="just" eaLnBrk="1" hangingPunct="1">
              <a:buClr>
                <a:srgbClr val="0B3D92"/>
              </a:buClr>
              <a:buSzPct val="100000"/>
              <a:buFont typeface="Arial" panose="020B0604020202020204" pitchFamily="34" charset="0"/>
              <a:buChar char="■"/>
              <a:defRPr/>
            </a:pPr>
            <a:r>
              <a:rPr lang="en-US" altLang="en-US" dirty="0">
                <a:latin typeface="inherit" charset="0"/>
              </a:rPr>
              <a:t>Trade version</a:t>
            </a:r>
          </a:p>
          <a:p>
            <a:pPr lvl="2" algn="just" eaLnBrk="1" hangingPunct="1">
              <a:buClr>
                <a:srgbClr val="0B3D92"/>
              </a:buClr>
              <a:buSzPct val="100000"/>
              <a:buFont typeface="Arial" panose="020B0604020202020204" pitchFamily="34" charset="0"/>
              <a:buChar char="■"/>
              <a:defRPr/>
            </a:pPr>
            <a:r>
              <a:rPr lang="en-US" altLang="en-US" dirty="0">
                <a:latin typeface="inherit" charset="0"/>
              </a:rPr>
              <a:t>Delivery day from</a:t>
            </a:r>
          </a:p>
          <a:p>
            <a:pPr lvl="2" algn="just" eaLnBrk="1" hangingPunct="1">
              <a:buClr>
                <a:srgbClr val="0B3D92"/>
              </a:buClr>
              <a:buSzPct val="100000"/>
              <a:buFont typeface="Arial" panose="020B0604020202020204" pitchFamily="34" charset="0"/>
              <a:buChar char="■"/>
              <a:defRPr/>
            </a:pPr>
            <a:r>
              <a:rPr lang="en-US" altLang="en-US" dirty="0">
                <a:latin typeface="inherit" charset="0"/>
              </a:rPr>
              <a:t>Delivery day to</a:t>
            </a:r>
          </a:p>
          <a:p>
            <a:pPr lvl="2" algn="just" eaLnBrk="1" hangingPunct="1">
              <a:buClr>
                <a:srgbClr val="0B3D92"/>
              </a:buClr>
              <a:buSzPct val="100000"/>
              <a:buFont typeface="Arial" panose="020B0604020202020204" pitchFamily="34" charset="0"/>
              <a:buChar char="■"/>
              <a:defRPr/>
            </a:pPr>
            <a:r>
              <a:rPr lang="en-US" altLang="en-US" dirty="0">
                <a:latin typeface="inherit" charset="0"/>
              </a:rPr>
              <a:t>Trade state</a:t>
            </a:r>
          </a:p>
          <a:p>
            <a:pPr lvl="2" algn="just" eaLnBrk="1" hangingPunct="1">
              <a:buClr>
                <a:srgbClr val="0B3D92"/>
              </a:buClr>
              <a:buSzPct val="100000"/>
              <a:buFont typeface="Arial" panose="020B0604020202020204" pitchFamily="34" charset="0"/>
              <a:buChar char="■"/>
              <a:defRPr/>
            </a:pPr>
            <a:r>
              <a:rPr lang="en-US" altLang="en-US" dirty="0">
                <a:latin typeface="inherit" charset="0"/>
              </a:rPr>
              <a:t>Trading phase</a:t>
            </a:r>
          </a:p>
          <a:p>
            <a:pPr algn="just" eaLnBrk="1" hangingPunct="1">
              <a:buClr>
                <a:srgbClr val="0B3D92"/>
              </a:buClr>
              <a:buSzPct val="100000"/>
              <a:buFont typeface="Arial" panose="020B0604020202020204" pitchFamily="34" charset="0"/>
              <a:buChar char="■"/>
              <a:defRPr/>
            </a:pPr>
            <a:r>
              <a:rPr lang="en-US" altLang="en-US" sz="2800" dirty="0">
                <a:solidFill>
                  <a:srgbClr val="2D2D8A"/>
                </a:solidFill>
                <a:latin typeface="inherit" charset="0"/>
              </a:rPr>
              <a:t>IM Results</a:t>
            </a:r>
          </a:p>
          <a:p>
            <a:pPr lvl="2" algn="just" eaLnBrk="1" hangingPunct="1">
              <a:buClr>
                <a:srgbClr val="0B3D92"/>
              </a:buClr>
              <a:buSzPct val="100000"/>
              <a:buFont typeface="Arial" panose="020B0604020202020204" pitchFamily="34" charset="0"/>
              <a:buChar char="■"/>
              <a:defRPr/>
            </a:pPr>
            <a:r>
              <a:rPr lang="en-US" altLang="en-US" dirty="0">
                <a:latin typeface="inherit" charset="0"/>
              </a:rPr>
              <a:t>Delivery day</a:t>
            </a:r>
          </a:p>
          <a:p>
            <a:pPr lvl="2" algn="just" eaLnBrk="1" hangingPunct="1">
              <a:buClr>
                <a:srgbClr val="0B3D92"/>
              </a:buClr>
              <a:buSzPct val="100000"/>
              <a:buFont typeface="Arial" panose="020B0604020202020204" pitchFamily="34" charset="0"/>
              <a:buChar char="■"/>
              <a:defRPr/>
            </a:pPr>
            <a:r>
              <a:rPr lang="en-US" altLang="en-US" dirty="0">
                <a:latin typeface="inherit" charset="0"/>
              </a:rPr>
              <a:t>Contract</a:t>
            </a:r>
          </a:p>
          <a:p>
            <a:pPr algn="just" eaLnBrk="1" hangingPunct="1">
              <a:buClr>
                <a:srgbClr val="0B3D92"/>
              </a:buClr>
              <a:buSzPct val="100000"/>
              <a:buFont typeface="Arial" panose="020B0604020202020204" pitchFamily="34" charset="0"/>
              <a:buChar char="■"/>
              <a:defRPr/>
            </a:pPr>
            <a:r>
              <a:rPr lang="en-US" altLang="en-US" sz="2800" dirty="0">
                <a:solidFill>
                  <a:srgbClr val="2D2D8A"/>
                </a:solidFill>
                <a:latin typeface="inherit" charset="0"/>
              </a:rPr>
              <a:t>IM Trades Overview</a:t>
            </a:r>
          </a:p>
          <a:p>
            <a:pPr lvl="2" algn="just" eaLnBrk="1" hangingPunct="1">
              <a:buClr>
                <a:srgbClr val="0B3D92"/>
              </a:buClr>
              <a:buSzPct val="100000"/>
              <a:buFont typeface="Arial" panose="020B0604020202020204" pitchFamily="34" charset="0"/>
              <a:buChar char="■"/>
              <a:defRPr/>
            </a:pPr>
            <a:r>
              <a:rPr lang="en-US" altLang="en-US" dirty="0">
                <a:latin typeface="inherit" charset="0"/>
              </a:rPr>
              <a:t>Short contract name</a:t>
            </a:r>
          </a:p>
          <a:p>
            <a:pPr lvl="2" algn="just" eaLnBrk="1" hangingPunct="1">
              <a:buClr>
                <a:srgbClr val="0B3D92"/>
              </a:buClr>
              <a:buSzPct val="100000"/>
              <a:buFont typeface="Arial" panose="020B0604020202020204" pitchFamily="34" charset="0"/>
              <a:buChar char="■"/>
              <a:defRPr/>
            </a:pPr>
            <a:r>
              <a:rPr lang="en-US" altLang="en-US" dirty="0">
                <a:latin typeface="inherit" charset="0"/>
              </a:rPr>
              <a:t>Delivery day from</a:t>
            </a:r>
          </a:p>
          <a:p>
            <a:pPr lvl="2" algn="just" eaLnBrk="1" hangingPunct="1">
              <a:buClr>
                <a:srgbClr val="0B3D92"/>
              </a:buClr>
              <a:buSzPct val="100000"/>
              <a:buFont typeface="Arial" panose="020B0604020202020204" pitchFamily="34" charset="0"/>
              <a:buChar char="■"/>
              <a:defRPr/>
            </a:pPr>
            <a:r>
              <a:rPr lang="en-US" altLang="en-US" dirty="0">
                <a:latin typeface="inherit" charset="0"/>
              </a:rPr>
              <a:t>Delivery day to</a:t>
            </a:r>
          </a:p>
          <a:p>
            <a:pPr algn="just" eaLnBrk="1" hangingPunct="1">
              <a:buClr>
                <a:srgbClr val="0B3D92"/>
              </a:buClr>
              <a:buSzPct val="100000"/>
              <a:buFont typeface="Arial" panose="020B0604020202020204" pitchFamily="34" charset="0"/>
              <a:buNone/>
              <a:defRPr/>
            </a:pPr>
            <a:endParaRPr lang="en-US" altLang="en-US" sz="24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74755" name="Group 1">
            <a:extLst>
              <a:ext uri="{FF2B5EF4-FFF2-40B4-BE49-F238E27FC236}">
                <a16:creationId xmlns:a16="http://schemas.microsoft.com/office/drawing/2014/main" id="{FBC68D19-BD45-4FED-A197-8AA52CF9BB2D}"/>
              </a:ext>
            </a:extLst>
          </p:cNvPr>
          <p:cNvGrpSpPr>
            <a:grpSpLocks/>
          </p:cNvGrpSpPr>
          <p:nvPr/>
        </p:nvGrpSpPr>
        <p:grpSpPr bwMode="auto">
          <a:xfrm>
            <a:off x="360363" y="476250"/>
            <a:ext cx="8339137" cy="384175"/>
            <a:chOff x="227" y="300"/>
            <a:chExt cx="5253" cy="242"/>
          </a:xfrm>
        </p:grpSpPr>
        <p:sp>
          <p:nvSpPr>
            <p:cNvPr id="74765" name="Line 2">
              <a:extLst>
                <a:ext uri="{FF2B5EF4-FFF2-40B4-BE49-F238E27FC236}">
                  <a16:creationId xmlns:a16="http://schemas.microsoft.com/office/drawing/2014/main" id="{1A99D193-D7F2-40B1-8052-18349FC3C9DB}"/>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4766" name="Line 3">
              <a:extLst>
                <a:ext uri="{FF2B5EF4-FFF2-40B4-BE49-F238E27FC236}">
                  <a16:creationId xmlns:a16="http://schemas.microsoft.com/office/drawing/2014/main" id="{2D108C40-F9A1-415A-A06B-68B7AE4FB0E9}"/>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4767" name="Picture 4">
              <a:extLst>
                <a:ext uri="{FF2B5EF4-FFF2-40B4-BE49-F238E27FC236}">
                  <a16:creationId xmlns:a16="http://schemas.microsoft.com/office/drawing/2014/main" id="{22067163-A670-40B1-9645-97562B084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4756" name="Text Box 5">
            <a:extLst>
              <a:ext uri="{FF2B5EF4-FFF2-40B4-BE49-F238E27FC236}">
                <a16:creationId xmlns:a16="http://schemas.microsoft.com/office/drawing/2014/main" id="{75F4ACF1-B661-481F-B177-00E49AAC2131}"/>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4757" name="Text Box 6">
            <a:extLst>
              <a:ext uri="{FF2B5EF4-FFF2-40B4-BE49-F238E27FC236}">
                <a16:creationId xmlns:a16="http://schemas.microsoft.com/office/drawing/2014/main" id="{F45DE9B1-A835-4DEE-86CD-4280B83847D2}"/>
              </a:ext>
            </a:extLst>
          </p:cNvPr>
          <p:cNvSpPr txBox="1">
            <a:spLocks noChangeArrowheads="1"/>
          </p:cNvSpPr>
          <p:nvPr/>
        </p:nvSpPr>
        <p:spPr bwMode="auto">
          <a:xfrm>
            <a:off x="323850" y="890588"/>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New Columns in Existing Reports</a:t>
            </a:r>
          </a:p>
        </p:txBody>
      </p:sp>
      <p:sp>
        <p:nvSpPr>
          <p:cNvPr id="74758" name="Line 7">
            <a:extLst>
              <a:ext uri="{FF2B5EF4-FFF2-40B4-BE49-F238E27FC236}">
                <a16:creationId xmlns:a16="http://schemas.microsoft.com/office/drawing/2014/main" id="{D29F13BC-E3A0-4400-94B5-00A94EC22FF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4759" name="Rectangle 8">
            <a:extLst>
              <a:ext uri="{FF2B5EF4-FFF2-40B4-BE49-F238E27FC236}">
                <a16:creationId xmlns:a16="http://schemas.microsoft.com/office/drawing/2014/main" id="{92A85704-E870-48EF-B5AB-262A19B9957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4760" name="Line 10">
            <a:extLst>
              <a:ext uri="{FF2B5EF4-FFF2-40B4-BE49-F238E27FC236}">
                <a16:creationId xmlns:a16="http://schemas.microsoft.com/office/drawing/2014/main" id="{A4B54776-B09E-4A90-BA56-68F24DED358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74761" name="Skupina 13">
            <a:extLst>
              <a:ext uri="{FF2B5EF4-FFF2-40B4-BE49-F238E27FC236}">
                <a16:creationId xmlns:a16="http://schemas.microsoft.com/office/drawing/2014/main" id="{A14D7F63-DCD3-4EC2-9ABF-ED9188BF3FCF}"/>
              </a:ext>
            </a:extLst>
          </p:cNvPr>
          <p:cNvGrpSpPr>
            <a:grpSpLocks/>
          </p:cNvGrpSpPr>
          <p:nvPr/>
        </p:nvGrpSpPr>
        <p:grpSpPr bwMode="auto">
          <a:xfrm>
            <a:off x="3203575" y="6477000"/>
            <a:ext cx="5580063" cy="238125"/>
            <a:chOff x="3203848" y="6477000"/>
            <a:chExt cx="5580063" cy="238125"/>
          </a:xfrm>
        </p:grpSpPr>
        <p:sp>
          <p:nvSpPr>
            <p:cNvPr id="74762" name="Line 7">
              <a:extLst>
                <a:ext uri="{FF2B5EF4-FFF2-40B4-BE49-F238E27FC236}">
                  <a16:creationId xmlns:a16="http://schemas.microsoft.com/office/drawing/2014/main" id="{6CAE7622-8DE0-40CC-9C14-9020F365D3AD}"/>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4763" name="Rectangle 9">
              <a:extLst>
                <a:ext uri="{FF2B5EF4-FFF2-40B4-BE49-F238E27FC236}">
                  <a16:creationId xmlns:a16="http://schemas.microsoft.com/office/drawing/2014/main" id="{AE2C9A1E-C2C7-43FB-A9AC-A9131FCAB8DC}"/>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27B20F3D-8E6B-4928-B9BA-5716EAC0964D}" type="slidenum">
                <a:rPr lang="cs-CZ" altLang="en-US" sz="900" b="1">
                  <a:solidFill>
                    <a:srgbClr val="0B3D92"/>
                  </a:solidFill>
                  <a:cs typeface="Arial" panose="020B0604020202020204" pitchFamily="34" charset="0"/>
                </a:rPr>
                <a:pPr eaLnBrk="1" hangingPunct="1">
                  <a:spcBef>
                    <a:spcPct val="0"/>
                  </a:spcBef>
                  <a:buClrTx/>
                  <a:buFontTx/>
                  <a:buNone/>
                </a:pPr>
                <a:t>36</a:t>
              </a:fld>
              <a:endParaRPr lang="cs-CZ" altLang="en-US" sz="900" b="1">
                <a:solidFill>
                  <a:srgbClr val="0B3D92"/>
                </a:solidFill>
                <a:cs typeface="Arial" panose="020B0604020202020204" pitchFamily="34" charset="0"/>
              </a:endParaRPr>
            </a:p>
          </p:txBody>
        </p:sp>
        <p:sp>
          <p:nvSpPr>
            <p:cNvPr id="74764" name="Line 10">
              <a:extLst>
                <a:ext uri="{FF2B5EF4-FFF2-40B4-BE49-F238E27FC236}">
                  <a16:creationId xmlns:a16="http://schemas.microsoft.com/office/drawing/2014/main" id="{60DC813C-E642-42E0-BB78-03B6CA1499E7}"/>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1">
            <a:extLst>
              <a:ext uri="{FF2B5EF4-FFF2-40B4-BE49-F238E27FC236}">
                <a16:creationId xmlns:a16="http://schemas.microsoft.com/office/drawing/2014/main" id="{22798B1C-2191-4989-AF01-07D5D169E95E}"/>
              </a:ext>
            </a:extLst>
          </p:cNvPr>
          <p:cNvGrpSpPr>
            <a:grpSpLocks/>
          </p:cNvGrpSpPr>
          <p:nvPr/>
        </p:nvGrpSpPr>
        <p:grpSpPr bwMode="auto">
          <a:xfrm>
            <a:off x="360363" y="476250"/>
            <a:ext cx="8339137" cy="384175"/>
            <a:chOff x="227" y="300"/>
            <a:chExt cx="5253" cy="242"/>
          </a:xfrm>
        </p:grpSpPr>
        <p:sp>
          <p:nvSpPr>
            <p:cNvPr id="76814" name="Line 2">
              <a:extLst>
                <a:ext uri="{FF2B5EF4-FFF2-40B4-BE49-F238E27FC236}">
                  <a16:creationId xmlns:a16="http://schemas.microsoft.com/office/drawing/2014/main" id="{1917646E-8CFF-414E-ACFF-3D084E80F555}"/>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6815" name="Line 3">
              <a:extLst>
                <a:ext uri="{FF2B5EF4-FFF2-40B4-BE49-F238E27FC236}">
                  <a16:creationId xmlns:a16="http://schemas.microsoft.com/office/drawing/2014/main" id="{59E85ED7-92B7-4F93-8E53-1AFD004577FB}"/>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6816" name="Picture 4">
              <a:extLst>
                <a:ext uri="{FF2B5EF4-FFF2-40B4-BE49-F238E27FC236}">
                  <a16:creationId xmlns:a16="http://schemas.microsoft.com/office/drawing/2014/main" id="{EC2FF3A7-5B89-4C4C-92F8-7A2E7225B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6803" name="Text Box 5">
            <a:extLst>
              <a:ext uri="{FF2B5EF4-FFF2-40B4-BE49-F238E27FC236}">
                <a16:creationId xmlns:a16="http://schemas.microsoft.com/office/drawing/2014/main" id="{53C44974-DEFC-49B4-824E-BE2ED5DF3A4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6804" name="Text Box 6">
            <a:extLst>
              <a:ext uri="{FF2B5EF4-FFF2-40B4-BE49-F238E27FC236}">
                <a16:creationId xmlns:a16="http://schemas.microsoft.com/office/drawing/2014/main" id="{2EAADB43-163E-459A-B13F-35F700A97DC2}"/>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Total IM Results</a:t>
            </a:r>
          </a:p>
        </p:txBody>
      </p:sp>
      <p:sp>
        <p:nvSpPr>
          <p:cNvPr id="76805" name="Line 7">
            <a:extLst>
              <a:ext uri="{FF2B5EF4-FFF2-40B4-BE49-F238E27FC236}">
                <a16:creationId xmlns:a16="http://schemas.microsoft.com/office/drawing/2014/main" id="{FE27CE68-F566-46F6-8E50-F87EE1FF094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6806" name="Rectangle 8">
            <a:extLst>
              <a:ext uri="{FF2B5EF4-FFF2-40B4-BE49-F238E27FC236}">
                <a16:creationId xmlns:a16="http://schemas.microsoft.com/office/drawing/2014/main" id="{4E21AF71-1FF5-4877-9087-AC110F33867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6807" name="Line 10">
            <a:extLst>
              <a:ext uri="{FF2B5EF4-FFF2-40B4-BE49-F238E27FC236}">
                <a16:creationId xmlns:a16="http://schemas.microsoft.com/office/drawing/2014/main" id="{A17B7AC5-6E83-4768-B728-FE422A530013}"/>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3019" name="Text Box 11">
            <a:extLst>
              <a:ext uri="{FF2B5EF4-FFF2-40B4-BE49-F238E27FC236}">
                <a16:creationId xmlns:a16="http://schemas.microsoft.com/office/drawing/2014/main" id="{D28FFA4A-7133-423D-A427-F5CE420612B0}"/>
              </a:ext>
            </a:extLst>
          </p:cNvPr>
          <p:cNvSpPr txBox="1">
            <a:spLocks noChangeArrowheads="1"/>
          </p:cNvSpPr>
          <p:nvPr/>
        </p:nvSpPr>
        <p:spPr bwMode="auto">
          <a:xfrm>
            <a:off x="636588" y="1341438"/>
            <a:ext cx="8064500" cy="33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Report shows list of aggregated trading results for Czech area with hourly and block contracts </a:t>
            </a: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In case both </a:t>
            </a:r>
            <a:r>
              <a:rPr lang="cs-CZ" altLang="en-US" sz="1600" dirty="0">
                <a:solidFill>
                  <a:srgbClr val="222222"/>
                </a:solidFill>
                <a:latin typeface="inherit" charset="0"/>
              </a:rPr>
              <a:t>SIDC IM</a:t>
            </a:r>
            <a:r>
              <a:rPr lang="en-US" altLang="en-US" sz="1600" dirty="0">
                <a:solidFill>
                  <a:srgbClr val="222222"/>
                </a:solidFill>
                <a:latin typeface="inherit" charset="0"/>
              </a:rPr>
              <a:t> and </a:t>
            </a:r>
            <a:r>
              <a:rPr lang="cs-CZ" altLang="en-US" sz="1600" dirty="0" err="1">
                <a:solidFill>
                  <a:srgbClr val="222222"/>
                </a:solidFill>
                <a:latin typeface="inherit" charset="0"/>
              </a:rPr>
              <a:t>Backup</a:t>
            </a:r>
            <a:r>
              <a:rPr lang="en-US" altLang="en-US" sz="1600" dirty="0">
                <a:solidFill>
                  <a:srgbClr val="222222"/>
                </a:solidFill>
                <a:latin typeface="inherit" charset="0"/>
              </a:rPr>
              <a:t> IM were active within selected period aggregated data of both are presented  </a:t>
            </a: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Values of block contracts are broken down into individual hours to be shown in hourly matrix</a:t>
            </a:r>
          </a:p>
          <a:p>
            <a:pPr algn="just" eaLnBrk="1" hangingPunct="1">
              <a:buClr>
                <a:srgbClr val="0B3D92"/>
              </a:buClr>
              <a:buSzPct val="100000"/>
              <a:buFont typeface="Arial" panose="020B0604020202020204" pitchFamily="34" charset="0"/>
              <a:buChar char="■"/>
              <a:defRPr/>
            </a:pPr>
            <a:r>
              <a:rPr lang="cs-CZ" altLang="en-US" sz="1600" dirty="0" err="1">
                <a:solidFill>
                  <a:srgbClr val="222222"/>
                </a:solidFill>
                <a:latin typeface="inherit" charset="0"/>
              </a:rPr>
              <a:t>Results</a:t>
            </a:r>
            <a:r>
              <a:rPr lang="cs-CZ" altLang="en-US" sz="1600" dirty="0">
                <a:solidFill>
                  <a:srgbClr val="222222"/>
                </a:solidFill>
                <a:latin typeface="inherit" charset="0"/>
              </a:rPr>
              <a:t> are </a:t>
            </a:r>
            <a:r>
              <a:rPr lang="en-US" altLang="en-US" sz="1600" dirty="0">
                <a:solidFill>
                  <a:srgbClr val="222222"/>
                </a:solidFill>
                <a:latin typeface="inherit" charset="0"/>
              </a:rPr>
              <a:t>based only on valid (excluding successfully cancelled) national or cross</a:t>
            </a:r>
            <a:r>
              <a:rPr lang="cs-CZ" altLang="en-US" sz="1600" dirty="0">
                <a:solidFill>
                  <a:srgbClr val="222222"/>
                </a:solidFill>
                <a:latin typeface="inherit" charset="0"/>
              </a:rPr>
              <a:t>-</a:t>
            </a:r>
            <a:r>
              <a:rPr lang="en-US" altLang="en-US" sz="1600" dirty="0">
                <a:solidFill>
                  <a:srgbClr val="222222"/>
                </a:solidFill>
                <a:latin typeface="inherit" charset="0"/>
              </a:rPr>
              <a:t>border trades of Czech market participants</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pic>
        <p:nvPicPr>
          <p:cNvPr id="76809" name="Picture 12">
            <a:extLst>
              <a:ext uri="{FF2B5EF4-FFF2-40B4-BE49-F238E27FC236}">
                <a16:creationId xmlns:a16="http://schemas.microsoft.com/office/drawing/2014/main" id="{93775913-38BA-4AFE-895A-969EACFD5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429000"/>
            <a:ext cx="8474075"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6810" name="Skupina 14">
            <a:extLst>
              <a:ext uri="{FF2B5EF4-FFF2-40B4-BE49-F238E27FC236}">
                <a16:creationId xmlns:a16="http://schemas.microsoft.com/office/drawing/2014/main" id="{E4DC6F34-A98F-4B19-AD25-A20D53FD5A0C}"/>
              </a:ext>
            </a:extLst>
          </p:cNvPr>
          <p:cNvGrpSpPr>
            <a:grpSpLocks/>
          </p:cNvGrpSpPr>
          <p:nvPr/>
        </p:nvGrpSpPr>
        <p:grpSpPr bwMode="auto">
          <a:xfrm>
            <a:off x="3203575" y="6477000"/>
            <a:ext cx="5580063" cy="238125"/>
            <a:chOff x="3203848" y="6477000"/>
            <a:chExt cx="5580063" cy="238125"/>
          </a:xfrm>
        </p:grpSpPr>
        <p:sp>
          <p:nvSpPr>
            <p:cNvPr id="76811" name="Line 7">
              <a:extLst>
                <a:ext uri="{FF2B5EF4-FFF2-40B4-BE49-F238E27FC236}">
                  <a16:creationId xmlns:a16="http://schemas.microsoft.com/office/drawing/2014/main" id="{616F175E-E566-40A7-93A7-7BF189CF9452}"/>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6812" name="Rectangle 9">
              <a:extLst>
                <a:ext uri="{FF2B5EF4-FFF2-40B4-BE49-F238E27FC236}">
                  <a16:creationId xmlns:a16="http://schemas.microsoft.com/office/drawing/2014/main" id="{0C9A272C-5B1A-46C0-88B1-65B11008EC4F}"/>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BE7F9C6C-69B5-4B23-A35A-F98BA75AD7AE}" type="slidenum">
                <a:rPr lang="cs-CZ" altLang="en-US" sz="900" b="1">
                  <a:solidFill>
                    <a:srgbClr val="0B3D92"/>
                  </a:solidFill>
                  <a:cs typeface="Arial" panose="020B0604020202020204" pitchFamily="34" charset="0"/>
                </a:rPr>
                <a:pPr eaLnBrk="1" hangingPunct="1">
                  <a:spcBef>
                    <a:spcPct val="0"/>
                  </a:spcBef>
                  <a:buClrTx/>
                  <a:buFontTx/>
                  <a:buNone/>
                </a:pPr>
                <a:t>37</a:t>
              </a:fld>
              <a:endParaRPr lang="cs-CZ" altLang="en-US" sz="900" b="1">
                <a:solidFill>
                  <a:srgbClr val="0B3D92"/>
                </a:solidFill>
                <a:cs typeface="Arial" panose="020B0604020202020204" pitchFamily="34" charset="0"/>
              </a:endParaRPr>
            </a:p>
          </p:txBody>
        </p:sp>
        <p:sp>
          <p:nvSpPr>
            <p:cNvPr id="76813" name="Line 10">
              <a:extLst>
                <a:ext uri="{FF2B5EF4-FFF2-40B4-BE49-F238E27FC236}">
                  <a16:creationId xmlns:a16="http://schemas.microsoft.com/office/drawing/2014/main" id="{53FEAA3C-CA56-4319-AC02-BC91EC2E051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1">
            <a:extLst>
              <a:ext uri="{FF2B5EF4-FFF2-40B4-BE49-F238E27FC236}">
                <a16:creationId xmlns:a16="http://schemas.microsoft.com/office/drawing/2014/main" id="{C81326FA-5E88-4CF9-8041-62C7D6573F04}"/>
              </a:ext>
            </a:extLst>
          </p:cNvPr>
          <p:cNvGrpSpPr>
            <a:grpSpLocks/>
          </p:cNvGrpSpPr>
          <p:nvPr/>
        </p:nvGrpSpPr>
        <p:grpSpPr bwMode="auto">
          <a:xfrm>
            <a:off x="360363" y="476250"/>
            <a:ext cx="8339137" cy="384175"/>
            <a:chOff x="227" y="300"/>
            <a:chExt cx="5253" cy="242"/>
          </a:xfrm>
        </p:grpSpPr>
        <p:sp>
          <p:nvSpPr>
            <p:cNvPr id="78860" name="Line 2">
              <a:extLst>
                <a:ext uri="{FF2B5EF4-FFF2-40B4-BE49-F238E27FC236}">
                  <a16:creationId xmlns:a16="http://schemas.microsoft.com/office/drawing/2014/main" id="{9350E8EE-FD49-4D11-A8DB-2D80F4C3110D}"/>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8861" name="Line 3">
              <a:extLst>
                <a:ext uri="{FF2B5EF4-FFF2-40B4-BE49-F238E27FC236}">
                  <a16:creationId xmlns:a16="http://schemas.microsoft.com/office/drawing/2014/main" id="{299FB3EC-6616-4C21-9F5C-B69575D4642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78862" name="Picture 4">
              <a:extLst>
                <a:ext uri="{FF2B5EF4-FFF2-40B4-BE49-F238E27FC236}">
                  <a16:creationId xmlns:a16="http://schemas.microsoft.com/office/drawing/2014/main" id="{6FE7F821-6B58-4146-B242-1A8C95945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8851" name="Text Box 5">
            <a:extLst>
              <a:ext uri="{FF2B5EF4-FFF2-40B4-BE49-F238E27FC236}">
                <a16:creationId xmlns:a16="http://schemas.microsoft.com/office/drawing/2014/main" id="{05FDA97E-87E8-441B-A69F-E2122C79971F}"/>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78852" name="Line 6">
            <a:extLst>
              <a:ext uri="{FF2B5EF4-FFF2-40B4-BE49-F238E27FC236}">
                <a16:creationId xmlns:a16="http://schemas.microsoft.com/office/drawing/2014/main" id="{B289A6F1-0016-4D2E-BB5C-17D6E1F34C95}"/>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8853" name="Rectangle 7">
            <a:extLst>
              <a:ext uri="{FF2B5EF4-FFF2-40B4-BE49-F238E27FC236}">
                <a16:creationId xmlns:a16="http://schemas.microsoft.com/office/drawing/2014/main" id="{AFBF43D6-0CE9-43DF-B314-19C29AC5932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8854" name="Line 9">
            <a:extLst>
              <a:ext uri="{FF2B5EF4-FFF2-40B4-BE49-F238E27FC236}">
                <a16:creationId xmlns:a16="http://schemas.microsoft.com/office/drawing/2014/main" id="{0050E8DC-270C-4182-91BD-029E25BE2ED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78855" name="Skupina 13">
            <a:extLst>
              <a:ext uri="{FF2B5EF4-FFF2-40B4-BE49-F238E27FC236}">
                <a16:creationId xmlns:a16="http://schemas.microsoft.com/office/drawing/2014/main" id="{7A46FFDD-E957-4139-8A81-CDBCDBE09929}"/>
              </a:ext>
            </a:extLst>
          </p:cNvPr>
          <p:cNvGrpSpPr>
            <a:grpSpLocks/>
          </p:cNvGrpSpPr>
          <p:nvPr/>
        </p:nvGrpSpPr>
        <p:grpSpPr bwMode="auto">
          <a:xfrm>
            <a:off x="3203575" y="6477000"/>
            <a:ext cx="5580063" cy="238125"/>
            <a:chOff x="3203848" y="6477000"/>
            <a:chExt cx="5580063" cy="238125"/>
          </a:xfrm>
        </p:grpSpPr>
        <p:sp>
          <p:nvSpPr>
            <p:cNvPr id="78857" name="Line 7">
              <a:extLst>
                <a:ext uri="{FF2B5EF4-FFF2-40B4-BE49-F238E27FC236}">
                  <a16:creationId xmlns:a16="http://schemas.microsoft.com/office/drawing/2014/main" id="{32D6883B-4706-46C4-8E95-6AF240E486BB}"/>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8858" name="Rectangle 9">
              <a:extLst>
                <a:ext uri="{FF2B5EF4-FFF2-40B4-BE49-F238E27FC236}">
                  <a16:creationId xmlns:a16="http://schemas.microsoft.com/office/drawing/2014/main" id="{A3635668-4EF5-44E0-B20B-BDE0EFE50AE3}"/>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261DE6E6-76E9-4A1C-81B0-DB6F3583838B}" type="slidenum">
                <a:rPr lang="cs-CZ" altLang="en-US" sz="900" b="1">
                  <a:solidFill>
                    <a:srgbClr val="0B3D92"/>
                  </a:solidFill>
                  <a:cs typeface="Arial" panose="020B0604020202020204" pitchFamily="34" charset="0"/>
                </a:rPr>
                <a:pPr eaLnBrk="1" hangingPunct="1">
                  <a:spcBef>
                    <a:spcPct val="0"/>
                  </a:spcBef>
                  <a:buClrTx/>
                  <a:buFontTx/>
                  <a:buNone/>
                </a:pPr>
                <a:t>38</a:t>
              </a:fld>
              <a:endParaRPr lang="cs-CZ" altLang="en-US" sz="900" b="1">
                <a:solidFill>
                  <a:srgbClr val="0B3D92"/>
                </a:solidFill>
                <a:cs typeface="Arial" panose="020B0604020202020204" pitchFamily="34" charset="0"/>
              </a:endParaRPr>
            </a:p>
          </p:txBody>
        </p:sp>
        <p:sp>
          <p:nvSpPr>
            <p:cNvPr id="78859" name="Line 10">
              <a:extLst>
                <a:ext uri="{FF2B5EF4-FFF2-40B4-BE49-F238E27FC236}">
                  <a16:creationId xmlns:a16="http://schemas.microsoft.com/office/drawing/2014/main" id="{6B9E439B-E880-4A6F-9F07-56DB207CEC57}"/>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78856" name="Obdélník 2">
            <a:extLst>
              <a:ext uri="{FF2B5EF4-FFF2-40B4-BE49-F238E27FC236}">
                <a16:creationId xmlns:a16="http://schemas.microsoft.com/office/drawing/2014/main" id="{15723F9E-0C12-425F-8C65-B4C083DA450F}"/>
              </a:ext>
            </a:extLst>
          </p:cNvPr>
          <p:cNvSpPr>
            <a:spLocks noChangeArrowheads="1"/>
          </p:cNvSpPr>
          <p:nvPr/>
        </p:nvSpPr>
        <p:spPr bwMode="auto">
          <a:xfrm>
            <a:off x="909638" y="2781300"/>
            <a:ext cx="77898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ts val="1500"/>
              </a:spcBef>
            </a:pPr>
            <a:r>
              <a:rPr lang="cs-CZ" altLang="en-US" sz="4800" b="1" u="sng">
                <a:solidFill>
                  <a:srgbClr val="00549F"/>
                </a:solidFill>
                <a:latin typeface="Calibri" panose="020F0502020204030204" pitchFamily="34" charset="0"/>
              </a:rPr>
              <a:t>Basic Principles of Backup IM and its Basic Features</a:t>
            </a:r>
            <a:endParaRPr lang="en-GB" altLang="en-US" sz="4800" b="1" u="sng">
              <a:solidFill>
                <a:srgbClr val="00549F"/>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6" name="Text Box 12">
            <a:extLst>
              <a:ext uri="{FF2B5EF4-FFF2-40B4-BE49-F238E27FC236}">
                <a16:creationId xmlns:a16="http://schemas.microsoft.com/office/drawing/2014/main" id="{75AA0EC9-DEF8-48C0-9260-6C57333C1626}"/>
              </a:ext>
            </a:extLst>
          </p:cNvPr>
          <p:cNvSpPr txBox="1">
            <a:spLocks noChangeArrowheads="1"/>
          </p:cNvSpPr>
          <p:nvPr/>
        </p:nvSpPr>
        <p:spPr bwMode="auto">
          <a:xfrm>
            <a:off x="585788" y="1268413"/>
            <a:ext cx="8089900"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000" dirty="0">
                <a:latin typeface="Calibri" panose="020F0502020204030204" pitchFamily="34" charset="0"/>
              </a:rPr>
              <a:t>So called Backup IM is activated when the SDIC IM is not available and implicit trading cannot be performed</a:t>
            </a:r>
          </a:p>
          <a:p>
            <a:pPr algn="just" eaLnBrk="1" hangingPunct="1">
              <a:buClr>
                <a:srgbClr val="0B3D92"/>
              </a:buClr>
              <a:buSzPct val="100000"/>
              <a:buFont typeface="Arial" panose="020B0604020202020204" pitchFamily="34" charset="0"/>
              <a:buChar char="■"/>
              <a:defRPr/>
            </a:pPr>
            <a:r>
              <a:rPr lang="en-US" altLang="en-US" sz="2000" dirty="0">
                <a:latin typeface="Calibri" panose="020F0502020204030204" pitchFamily="34" charset="0"/>
              </a:rPr>
              <a:t>Backup IM slightly differs from the SIDC IM connected </a:t>
            </a:r>
            <a:br>
              <a:rPr lang="en-US" altLang="en-US" sz="2000" dirty="0">
                <a:latin typeface="Calibri" panose="020F0502020204030204" pitchFamily="34" charset="0"/>
              </a:rPr>
            </a:br>
            <a:r>
              <a:rPr lang="en-US" altLang="en-US" sz="2000" dirty="0">
                <a:latin typeface="Calibri" panose="020F0502020204030204" pitchFamily="34" charset="0"/>
              </a:rPr>
              <a:t>to XBID in several parameters: </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When trading on the Backup IM, </a:t>
            </a:r>
            <a:r>
              <a:rPr lang="en-US" altLang="en-US" sz="1600" b="1" dirty="0">
                <a:solidFill>
                  <a:srgbClr val="222222"/>
                </a:solidFill>
                <a:latin typeface="inherit" charset="0"/>
              </a:rPr>
              <a:t>bids can only be matched locally</a:t>
            </a:r>
            <a:r>
              <a:rPr lang="en-US" altLang="en-US" sz="1600" dirty="0">
                <a:solidFill>
                  <a:srgbClr val="222222"/>
                </a:solidFill>
                <a:latin typeface="inherit" charset="0"/>
              </a:rPr>
              <a:t>, i.e. it will not be possible to trade cross-border</a:t>
            </a:r>
            <a:r>
              <a:rPr lang="en-US" altLang="en-US" sz="800" dirty="0"/>
              <a:t> </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The </a:t>
            </a:r>
            <a:r>
              <a:rPr lang="en-US" altLang="en-US" sz="1600" b="1" dirty="0">
                <a:solidFill>
                  <a:srgbClr val="222222"/>
                </a:solidFill>
                <a:latin typeface="inherit" charset="0"/>
              </a:rPr>
              <a:t>Backup IM product</a:t>
            </a:r>
            <a:r>
              <a:rPr lang="en-US" altLang="en-US" sz="1600" dirty="0">
                <a:solidFill>
                  <a:srgbClr val="222222"/>
                </a:solidFill>
                <a:latin typeface="inherit" charset="0"/>
              </a:rPr>
              <a:t>, which is defined similarly to the "XBID product" will be activated for the Backup IM.</a:t>
            </a:r>
            <a:r>
              <a:rPr lang="en-US" altLang="en-US" sz="800" dirty="0"/>
              <a:t> </a:t>
            </a:r>
          </a:p>
          <a:p>
            <a:pPr lvl="1" algn="just" eaLnBrk="1" hangingPunct="1">
              <a:buClr>
                <a:srgbClr val="0B3D92"/>
              </a:buClr>
              <a:buSzPct val="100000"/>
              <a:buFont typeface="Arial" panose="020B0604020202020204" pitchFamily="34" charset="0"/>
              <a:buChar char="■"/>
              <a:defRPr/>
            </a:pPr>
            <a:r>
              <a:rPr lang="en-US" altLang="en-US" sz="1600" b="1" dirty="0">
                <a:solidFill>
                  <a:srgbClr val="222222"/>
                </a:solidFill>
                <a:latin typeface="inherit" charset="0"/>
              </a:rPr>
              <a:t>Block bids over two days of delivery cannot </a:t>
            </a:r>
            <a:r>
              <a:rPr lang="en-US" altLang="en-US" sz="1600" dirty="0">
                <a:solidFill>
                  <a:srgbClr val="222222"/>
                </a:solidFill>
                <a:latin typeface="inherit" charset="0"/>
              </a:rPr>
              <a:t>be placed on the Backup IM, block bids can only be submitted within one delivery day, i.e. for a maximum of 24 hours</a:t>
            </a:r>
            <a:r>
              <a:rPr lang="en-US" altLang="en-US" sz="800" dirty="0"/>
              <a:t> </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When the Backup IM is activated, the execution restriction </a:t>
            </a:r>
            <a:r>
              <a:rPr lang="en-US" altLang="en-US" sz="1600" b="1" dirty="0">
                <a:solidFill>
                  <a:srgbClr val="222222"/>
                </a:solidFill>
              </a:rPr>
              <a:t>“</a:t>
            </a:r>
            <a:r>
              <a:rPr lang="en-US" altLang="en-US" sz="1600" b="1" dirty="0">
                <a:solidFill>
                  <a:srgbClr val="222222"/>
                </a:solidFill>
                <a:latin typeface="inherit" charset="0"/>
              </a:rPr>
              <a:t>NONE</a:t>
            </a:r>
            <a:r>
              <a:rPr lang="en-US" altLang="en-US" sz="1600" b="1" dirty="0">
                <a:solidFill>
                  <a:srgbClr val="222222"/>
                </a:solidFill>
              </a:rPr>
              <a:t>”</a:t>
            </a:r>
            <a:r>
              <a:rPr lang="en-US" altLang="en-US" sz="1600" b="1" dirty="0">
                <a:solidFill>
                  <a:srgbClr val="222222"/>
                </a:solidFill>
                <a:latin typeface="inherit" charset="0"/>
              </a:rPr>
              <a:t> will </a:t>
            </a:r>
            <a:br>
              <a:rPr lang="en-US" altLang="en-US" sz="1600" b="1" dirty="0">
                <a:solidFill>
                  <a:srgbClr val="222222"/>
                </a:solidFill>
                <a:latin typeface="inherit" charset="0"/>
              </a:rPr>
            </a:br>
            <a:r>
              <a:rPr lang="en-US" altLang="en-US" sz="1600" b="1" dirty="0">
                <a:solidFill>
                  <a:srgbClr val="222222"/>
                </a:solidFill>
                <a:latin typeface="inherit" charset="0"/>
              </a:rPr>
              <a:t>be automatically set for the whole basket</a:t>
            </a:r>
            <a:r>
              <a:rPr lang="en-US" altLang="en-US" sz="1600" dirty="0">
                <a:solidFill>
                  <a:srgbClr val="222222"/>
                </a:solidFill>
                <a:latin typeface="inherit" charset="0"/>
              </a:rPr>
              <a:t>, i.e. no execution restriction will be set </a:t>
            </a:r>
            <a:br>
              <a:rPr lang="en-US" altLang="en-US" sz="1600" dirty="0">
                <a:solidFill>
                  <a:srgbClr val="222222"/>
                </a:solidFill>
                <a:latin typeface="inherit" charset="0"/>
              </a:rPr>
            </a:br>
            <a:r>
              <a:rPr lang="en-US" altLang="en-US" sz="1600" dirty="0">
                <a:solidFill>
                  <a:srgbClr val="222222"/>
                </a:solidFill>
                <a:latin typeface="inherit" charset="0"/>
              </a:rPr>
              <a:t>for the given basket.</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When Backup IM is activated: </a:t>
            </a:r>
          </a:p>
          <a:p>
            <a:pPr lvl="2"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bids placed in the IM with implicit allocation cannot be managed, modified or cancelled any more</a:t>
            </a:r>
          </a:p>
          <a:p>
            <a:pPr lvl="2" algn="just" eaLnBrk="1" hangingPunct="1">
              <a:buClr>
                <a:srgbClr val="0B3D92"/>
              </a:buClr>
              <a:buSzPct val="100000"/>
              <a:buFont typeface="Arial" panose="020B0604020202020204" pitchFamily="34" charset="0"/>
              <a:buChar char="■"/>
              <a:defRPr/>
            </a:pPr>
            <a:r>
              <a:rPr lang="en-US" altLang="en-US" sz="1400" dirty="0">
                <a:solidFill>
                  <a:srgbClr val="222222"/>
                </a:solidFill>
                <a:latin typeface="inherit" charset="0"/>
              </a:rPr>
              <a:t>new bids will have to be submitted (using Backup IM products)</a:t>
            </a:r>
          </a:p>
          <a:p>
            <a:pPr lvl="1" algn="just" eaLnBrk="1" hangingPunct="1">
              <a:buClr>
                <a:srgbClr val="0B3D92"/>
              </a:buClr>
              <a:buSzPct val="100000"/>
              <a:buFont typeface="Arial" panose="020B0604020202020204" pitchFamily="34" charset="0"/>
              <a:buChar char="■"/>
              <a:defRPr/>
            </a:pPr>
            <a:r>
              <a:rPr lang="en-US" altLang="en-US" sz="1600" b="1" dirty="0">
                <a:solidFill>
                  <a:srgbClr val="222222"/>
                </a:solidFill>
                <a:latin typeface="inherit" charset="0"/>
              </a:rPr>
              <a:t>Batch matching is not performed</a:t>
            </a:r>
            <a:r>
              <a:rPr lang="en-US" altLang="en-US" sz="1600" dirty="0">
                <a:solidFill>
                  <a:srgbClr val="222222"/>
                </a:solidFill>
                <a:latin typeface="inherit" charset="0"/>
              </a:rPr>
              <a:t> on Backup IM </a:t>
            </a:r>
          </a:p>
          <a:p>
            <a:pPr marL="363538" eaLnBrk="1" hangingPunct="1">
              <a:spcBef>
                <a:spcPts val="1000"/>
              </a:spcBef>
              <a:buSzPct val="100000"/>
              <a:defRPr/>
            </a:pPr>
            <a:endParaRPr lang="en-US" altLang="en-US" sz="1600" dirty="0">
              <a:solidFill>
                <a:srgbClr val="222222"/>
              </a:solidFill>
              <a:latin typeface="inherit" charset="0"/>
            </a:endParaRPr>
          </a:p>
        </p:txBody>
      </p:sp>
      <p:grpSp>
        <p:nvGrpSpPr>
          <p:cNvPr id="80899" name="Group 1">
            <a:extLst>
              <a:ext uri="{FF2B5EF4-FFF2-40B4-BE49-F238E27FC236}">
                <a16:creationId xmlns:a16="http://schemas.microsoft.com/office/drawing/2014/main" id="{2D8D5AA7-D57D-4619-9849-267EE8C14A12}"/>
              </a:ext>
            </a:extLst>
          </p:cNvPr>
          <p:cNvGrpSpPr>
            <a:grpSpLocks/>
          </p:cNvGrpSpPr>
          <p:nvPr/>
        </p:nvGrpSpPr>
        <p:grpSpPr bwMode="auto">
          <a:xfrm>
            <a:off x="360363" y="476250"/>
            <a:ext cx="8339137" cy="384175"/>
            <a:chOff x="227" y="300"/>
            <a:chExt cx="5253" cy="242"/>
          </a:xfrm>
        </p:grpSpPr>
        <p:sp>
          <p:nvSpPr>
            <p:cNvPr id="80909" name="Line 2">
              <a:extLst>
                <a:ext uri="{FF2B5EF4-FFF2-40B4-BE49-F238E27FC236}">
                  <a16:creationId xmlns:a16="http://schemas.microsoft.com/office/drawing/2014/main" id="{44811E9E-531C-4761-A168-9318BE35D0EF}"/>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0910" name="Line 3">
              <a:extLst>
                <a:ext uri="{FF2B5EF4-FFF2-40B4-BE49-F238E27FC236}">
                  <a16:creationId xmlns:a16="http://schemas.microsoft.com/office/drawing/2014/main" id="{8F12D169-A9CD-43DF-A861-A7FF11CFD196}"/>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80911" name="Picture 4">
              <a:extLst>
                <a:ext uri="{FF2B5EF4-FFF2-40B4-BE49-F238E27FC236}">
                  <a16:creationId xmlns:a16="http://schemas.microsoft.com/office/drawing/2014/main" id="{DDAB7981-FA1E-49BB-B1C4-F1CD6970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0900" name="Text Box 5">
            <a:extLst>
              <a:ext uri="{FF2B5EF4-FFF2-40B4-BE49-F238E27FC236}">
                <a16:creationId xmlns:a16="http://schemas.microsoft.com/office/drawing/2014/main" id="{8145D17D-448F-40E7-BD5A-AE9CFCF9D0E7}"/>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80901" name="Text Box 6">
            <a:extLst>
              <a:ext uri="{FF2B5EF4-FFF2-40B4-BE49-F238E27FC236}">
                <a16:creationId xmlns:a16="http://schemas.microsoft.com/office/drawing/2014/main" id="{BF7F77DC-AAF2-4CA0-B3D4-5C4DE9635E7A}"/>
              </a:ext>
            </a:extLst>
          </p:cNvPr>
          <p:cNvSpPr txBox="1">
            <a:spLocks noChangeArrowheads="1"/>
          </p:cNvSpPr>
          <p:nvPr/>
        </p:nvSpPr>
        <p:spPr bwMode="auto">
          <a:xfrm>
            <a:off x="307975" y="849313"/>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Backup</a:t>
            </a:r>
            <a:r>
              <a:rPr lang="en-US" altLang="en-US" sz="2400" b="1">
                <a:solidFill>
                  <a:srgbClr val="0B3D92"/>
                </a:solidFill>
                <a:latin typeface="Calibri" panose="020F0502020204030204" pitchFamily="34" charset="0"/>
              </a:rPr>
              <a:t> Intraday Market</a:t>
            </a:r>
          </a:p>
        </p:txBody>
      </p:sp>
      <p:sp>
        <p:nvSpPr>
          <p:cNvPr id="80902" name="Line 7">
            <a:extLst>
              <a:ext uri="{FF2B5EF4-FFF2-40B4-BE49-F238E27FC236}">
                <a16:creationId xmlns:a16="http://schemas.microsoft.com/office/drawing/2014/main" id="{442621C8-2DA8-4828-8DCE-420417201A4F}"/>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0903" name="Rectangle 8">
            <a:extLst>
              <a:ext uri="{FF2B5EF4-FFF2-40B4-BE49-F238E27FC236}">
                <a16:creationId xmlns:a16="http://schemas.microsoft.com/office/drawing/2014/main" id="{2DD341AC-829B-41ED-80B9-DF399D8FCDE1}"/>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80904" name="Line 10">
            <a:extLst>
              <a:ext uri="{FF2B5EF4-FFF2-40B4-BE49-F238E27FC236}">
                <a16:creationId xmlns:a16="http://schemas.microsoft.com/office/drawing/2014/main" id="{06D414B0-2473-43BE-A902-74B951F5151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80905" name="Skupina 14">
            <a:extLst>
              <a:ext uri="{FF2B5EF4-FFF2-40B4-BE49-F238E27FC236}">
                <a16:creationId xmlns:a16="http://schemas.microsoft.com/office/drawing/2014/main" id="{7D4DDEB0-A94B-4FBE-BBD9-6F1CCDCA6ECC}"/>
              </a:ext>
            </a:extLst>
          </p:cNvPr>
          <p:cNvGrpSpPr>
            <a:grpSpLocks/>
          </p:cNvGrpSpPr>
          <p:nvPr/>
        </p:nvGrpSpPr>
        <p:grpSpPr bwMode="auto">
          <a:xfrm>
            <a:off x="3203575" y="6477000"/>
            <a:ext cx="5580063" cy="238125"/>
            <a:chOff x="3203848" y="6477000"/>
            <a:chExt cx="5580063" cy="238125"/>
          </a:xfrm>
        </p:grpSpPr>
        <p:sp>
          <p:nvSpPr>
            <p:cNvPr id="80906" name="Line 7">
              <a:extLst>
                <a:ext uri="{FF2B5EF4-FFF2-40B4-BE49-F238E27FC236}">
                  <a16:creationId xmlns:a16="http://schemas.microsoft.com/office/drawing/2014/main" id="{3DCCBC22-D17F-42EB-B77C-0B6B3A5D1646}"/>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0907" name="Rectangle 9">
              <a:extLst>
                <a:ext uri="{FF2B5EF4-FFF2-40B4-BE49-F238E27FC236}">
                  <a16:creationId xmlns:a16="http://schemas.microsoft.com/office/drawing/2014/main" id="{6B08B9ED-87BE-4501-9975-FBA372288770}"/>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2793272-5621-437A-9DF3-37D9B4893851}" type="slidenum">
                <a:rPr lang="cs-CZ" altLang="en-US" sz="900" b="1">
                  <a:solidFill>
                    <a:srgbClr val="0B3D92"/>
                  </a:solidFill>
                  <a:cs typeface="Arial" panose="020B0604020202020204" pitchFamily="34" charset="0"/>
                </a:rPr>
                <a:pPr eaLnBrk="1" hangingPunct="1">
                  <a:spcBef>
                    <a:spcPct val="0"/>
                  </a:spcBef>
                  <a:buClrTx/>
                  <a:buFontTx/>
                  <a:buNone/>
                </a:pPr>
                <a:t>39</a:t>
              </a:fld>
              <a:endParaRPr lang="cs-CZ" altLang="en-US" sz="900" b="1">
                <a:solidFill>
                  <a:srgbClr val="0B3D92"/>
                </a:solidFill>
                <a:cs typeface="Arial" panose="020B0604020202020204" pitchFamily="34" charset="0"/>
              </a:endParaRPr>
            </a:p>
          </p:txBody>
        </p:sp>
        <p:sp>
          <p:nvSpPr>
            <p:cNvPr id="80908" name="Line 10">
              <a:extLst>
                <a:ext uri="{FF2B5EF4-FFF2-40B4-BE49-F238E27FC236}">
                  <a16:creationId xmlns:a16="http://schemas.microsoft.com/office/drawing/2014/main" id="{EB94F3B0-1D7C-44BF-A0D0-854F769F16C3}"/>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EDD8914B-B217-4F27-84A5-7D4015C04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1052513"/>
            <a:ext cx="5019675" cy="580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a:extLst>
              <a:ext uri="{FF2B5EF4-FFF2-40B4-BE49-F238E27FC236}">
                <a16:creationId xmlns:a16="http://schemas.microsoft.com/office/drawing/2014/main" id="{82E5D26B-CD53-4554-914A-E099E1671F5D}"/>
              </a:ext>
            </a:extLst>
          </p:cNvPr>
          <p:cNvSpPr>
            <a:spLocks noChangeArrowheads="1"/>
          </p:cNvSpPr>
          <p:nvPr/>
        </p:nvSpPr>
        <p:spPr bwMode="auto">
          <a:xfrm>
            <a:off x="4492625" y="1412875"/>
            <a:ext cx="800100" cy="8001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grpSp>
        <p:nvGrpSpPr>
          <p:cNvPr id="9220" name="Group 3">
            <a:extLst>
              <a:ext uri="{FF2B5EF4-FFF2-40B4-BE49-F238E27FC236}">
                <a16:creationId xmlns:a16="http://schemas.microsoft.com/office/drawing/2014/main" id="{6BCC8071-CEA4-49CB-BB56-D908CC7FBF04}"/>
              </a:ext>
            </a:extLst>
          </p:cNvPr>
          <p:cNvGrpSpPr>
            <a:grpSpLocks/>
          </p:cNvGrpSpPr>
          <p:nvPr/>
        </p:nvGrpSpPr>
        <p:grpSpPr bwMode="auto">
          <a:xfrm>
            <a:off x="360363" y="476250"/>
            <a:ext cx="8339137" cy="384175"/>
            <a:chOff x="227" y="300"/>
            <a:chExt cx="5253" cy="242"/>
          </a:xfrm>
        </p:grpSpPr>
        <p:sp>
          <p:nvSpPr>
            <p:cNvPr id="9234" name="Line 4">
              <a:extLst>
                <a:ext uri="{FF2B5EF4-FFF2-40B4-BE49-F238E27FC236}">
                  <a16:creationId xmlns:a16="http://schemas.microsoft.com/office/drawing/2014/main" id="{AEE525F3-1BD9-4736-9115-6DD70549AE1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235" name="Line 5">
              <a:extLst>
                <a:ext uri="{FF2B5EF4-FFF2-40B4-BE49-F238E27FC236}">
                  <a16:creationId xmlns:a16="http://schemas.microsoft.com/office/drawing/2014/main" id="{DC35E56E-5C8C-4125-92F6-D3CF71175DB6}"/>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236" name="Picture 6">
              <a:extLst>
                <a:ext uri="{FF2B5EF4-FFF2-40B4-BE49-F238E27FC236}">
                  <a16:creationId xmlns:a16="http://schemas.microsoft.com/office/drawing/2014/main" id="{198ADE87-E9AC-4B35-BE2F-9625DD4EE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21" name="Text Box 7">
            <a:extLst>
              <a:ext uri="{FF2B5EF4-FFF2-40B4-BE49-F238E27FC236}">
                <a16:creationId xmlns:a16="http://schemas.microsoft.com/office/drawing/2014/main" id="{134BC8A2-80C1-4D99-B6F1-CFC460EB3B60}"/>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222" name="Text Box 8">
            <a:extLst>
              <a:ext uri="{FF2B5EF4-FFF2-40B4-BE49-F238E27FC236}">
                <a16:creationId xmlns:a16="http://schemas.microsoft.com/office/drawing/2014/main" id="{F35D3849-C01D-4130-834F-7F889D706AD7}"/>
              </a:ext>
            </a:extLst>
          </p:cNvPr>
          <p:cNvSpPr txBox="1">
            <a:spLocks noChangeArrowheads="1"/>
          </p:cNvSpPr>
          <p:nvPr/>
        </p:nvSpPr>
        <p:spPr bwMode="auto">
          <a:xfrm>
            <a:off x="360363" y="866775"/>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cs-CZ" altLang="en-US" b="1">
                <a:solidFill>
                  <a:srgbClr val="0B3D92"/>
                </a:solidFill>
                <a:latin typeface="Calibri" panose="020F0502020204030204" pitchFamily="34" charset="0"/>
              </a:rPr>
              <a:t>Introduction</a:t>
            </a:r>
          </a:p>
        </p:txBody>
      </p:sp>
      <p:sp>
        <p:nvSpPr>
          <p:cNvPr id="9223" name="Line 9">
            <a:extLst>
              <a:ext uri="{FF2B5EF4-FFF2-40B4-BE49-F238E27FC236}">
                <a16:creationId xmlns:a16="http://schemas.microsoft.com/office/drawing/2014/main" id="{1781D18F-0A8E-43BB-BEAD-0D5B259D1C7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224" name="Rectangle 10">
            <a:extLst>
              <a:ext uri="{FF2B5EF4-FFF2-40B4-BE49-F238E27FC236}">
                <a16:creationId xmlns:a16="http://schemas.microsoft.com/office/drawing/2014/main" id="{AA90C254-F96C-4CE2-B8AD-FBD294F39A2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225" name="Rectangle 11">
            <a:extLst>
              <a:ext uri="{FF2B5EF4-FFF2-40B4-BE49-F238E27FC236}">
                <a16:creationId xmlns:a16="http://schemas.microsoft.com/office/drawing/2014/main" id="{FF914220-1133-4120-B457-D8F710F906CF}"/>
              </a:ext>
            </a:extLst>
          </p:cNvPr>
          <p:cNvSpPr>
            <a:spLocks noChangeArrowheads="1"/>
          </p:cNvSpPr>
          <p:nvPr/>
        </p:nvSpPr>
        <p:spPr bwMode="auto">
          <a:xfrm>
            <a:off x="3217863" y="6477000"/>
            <a:ext cx="55800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30FCF246-A1D0-444A-A5E5-A0AAF1C054ED}" type="slidenum">
              <a:rPr lang="cs-CZ" altLang="en-US" sz="900" b="1">
                <a:solidFill>
                  <a:srgbClr val="0B3D92"/>
                </a:solidFill>
                <a:cs typeface="Arial" panose="020B0604020202020204" pitchFamily="34" charset="0"/>
              </a:rPr>
              <a:pPr eaLnBrk="1" hangingPunct="1">
                <a:spcBef>
                  <a:spcPct val="0"/>
                </a:spcBef>
                <a:buClrTx/>
                <a:buFontTx/>
                <a:buNone/>
              </a:pPr>
              <a:t>4</a:t>
            </a:fld>
            <a:endParaRPr lang="cs-CZ" altLang="en-US" sz="900" b="1">
              <a:solidFill>
                <a:srgbClr val="0B3D92"/>
              </a:solidFill>
              <a:cs typeface="Arial" panose="020B0604020202020204" pitchFamily="34" charset="0"/>
            </a:endParaRPr>
          </a:p>
        </p:txBody>
      </p:sp>
      <p:sp>
        <p:nvSpPr>
          <p:cNvPr id="9226" name="Line 12">
            <a:extLst>
              <a:ext uri="{FF2B5EF4-FFF2-40B4-BE49-F238E27FC236}">
                <a16:creationId xmlns:a16="http://schemas.microsoft.com/office/drawing/2014/main" id="{65F1ED70-2856-4049-A963-E5FDE440FFD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227" name="Text Box 13">
            <a:extLst>
              <a:ext uri="{FF2B5EF4-FFF2-40B4-BE49-F238E27FC236}">
                <a16:creationId xmlns:a16="http://schemas.microsoft.com/office/drawing/2014/main" id="{5753F0FC-DD92-4678-A172-EFFE660521F0}"/>
              </a:ext>
            </a:extLst>
          </p:cNvPr>
          <p:cNvSpPr txBox="1">
            <a:spLocks noChangeArrowheads="1"/>
          </p:cNvSpPr>
          <p:nvPr/>
        </p:nvSpPr>
        <p:spPr bwMode="auto">
          <a:xfrm>
            <a:off x="14288" y="6561138"/>
            <a:ext cx="33797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spcBef>
                <a:spcPct val="0"/>
              </a:spcBef>
              <a:buClrTx/>
              <a:buFontTx/>
              <a:buNone/>
            </a:pPr>
            <a:r>
              <a:rPr lang="en-US" altLang="en-US" sz="1200">
                <a:solidFill>
                  <a:srgbClr val="4597A0"/>
                </a:solidFill>
                <a:latin typeface="Calibri" panose="020F0502020204030204" pitchFamily="34" charset="0"/>
              </a:rPr>
              <a:t>* Exact date will be announced in upcoming days</a:t>
            </a:r>
          </a:p>
        </p:txBody>
      </p:sp>
      <p:sp>
        <p:nvSpPr>
          <p:cNvPr id="9228" name="Text Box 14">
            <a:extLst>
              <a:ext uri="{FF2B5EF4-FFF2-40B4-BE49-F238E27FC236}">
                <a16:creationId xmlns:a16="http://schemas.microsoft.com/office/drawing/2014/main" id="{6EAF4999-197D-46A5-954C-2D1E261390B8}"/>
              </a:ext>
            </a:extLst>
          </p:cNvPr>
          <p:cNvSpPr txBox="1">
            <a:spLocks noChangeArrowheads="1"/>
          </p:cNvSpPr>
          <p:nvPr/>
        </p:nvSpPr>
        <p:spPr bwMode="auto">
          <a:xfrm>
            <a:off x="323850" y="1450975"/>
            <a:ext cx="6192838"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spcBef>
                <a:spcPct val="0"/>
              </a:spcBef>
              <a:spcAft>
                <a:spcPts val="600"/>
              </a:spcAft>
              <a:buClr>
                <a:srgbClr val="0B3D92"/>
              </a:buClr>
              <a:buFont typeface="Arial" panose="020B0604020202020204" pitchFamily="34" charset="0"/>
              <a:buChar char="■"/>
            </a:pPr>
            <a:r>
              <a:rPr lang="en-US" altLang="en-US" sz="1300"/>
              <a:t>2004 – Opening of the trading on the OTE‘s Intraday Market</a:t>
            </a:r>
          </a:p>
          <a:p>
            <a:pPr algn="just" eaLnBrk="1" hangingPunct="1">
              <a:spcBef>
                <a:spcPct val="0"/>
              </a:spcBef>
              <a:spcAft>
                <a:spcPts val="600"/>
              </a:spcAft>
              <a:buClr>
                <a:srgbClr val="0B3D92"/>
              </a:buClr>
              <a:buFont typeface="Arial" panose="020B0604020202020204" pitchFamily="34" charset="0"/>
              <a:buChar char="■"/>
            </a:pPr>
            <a:r>
              <a:rPr lang="en-US" altLang="en-US" sz="1300"/>
              <a:t>2012 – Launch of the XBID Project (Cross-Border Intraday Coupling) with the aim „to create joint cross-border implicit trading on intraday European market“ – more information about XBID Project available </a:t>
            </a:r>
            <a:r>
              <a:rPr lang="en-US" altLang="en-US" sz="1300">
                <a:solidFill>
                  <a:srgbClr val="009999"/>
                </a:solidFill>
                <a:hlinkClick r:id="rId5"/>
              </a:rPr>
              <a:t>here</a:t>
            </a:r>
            <a:r>
              <a:rPr lang="en-US" altLang="en-US" sz="1300"/>
              <a:t>.</a:t>
            </a:r>
          </a:p>
        </p:txBody>
      </p:sp>
      <p:sp>
        <p:nvSpPr>
          <p:cNvPr id="9229" name="Rectangle 15">
            <a:extLst>
              <a:ext uri="{FF2B5EF4-FFF2-40B4-BE49-F238E27FC236}">
                <a16:creationId xmlns:a16="http://schemas.microsoft.com/office/drawing/2014/main" id="{29C50A04-8635-4BAA-9CDF-B036D9C92AFB}"/>
              </a:ext>
            </a:extLst>
          </p:cNvPr>
          <p:cNvSpPr>
            <a:spLocks noChangeArrowheads="1"/>
          </p:cNvSpPr>
          <p:nvPr/>
        </p:nvSpPr>
        <p:spPr bwMode="auto">
          <a:xfrm>
            <a:off x="4427538" y="1546225"/>
            <a:ext cx="1081087"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7184" name="Text Box 16">
            <a:extLst>
              <a:ext uri="{FF2B5EF4-FFF2-40B4-BE49-F238E27FC236}">
                <a16:creationId xmlns:a16="http://schemas.microsoft.com/office/drawing/2014/main" id="{350D9661-EE60-4593-A30C-F053CEF801E8}"/>
              </a:ext>
            </a:extLst>
          </p:cNvPr>
          <p:cNvSpPr txBox="1">
            <a:spLocks noChangeArrowheads="1"/>
          </p:cNvSpPr>
          <p:nvPr/>
        </p:nvSpPr>
        <p:spPr bwMode="auto">
          <a:xfrm>
            <a:off x="323850" y="2397125"/>
            <a:ext cx="4319588" cy="311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spcBef>
                <a:spcPts val="325"/>
              </a:spcBef>
              <a:spcAft>
                <a:spcPts val="600"/>
              </a:spcAft>
              <a:buClr>
                <a:srgbClr val="0B3D92"/>
              </a:buClr>
              <a:buSzPct val="100000"/>
              <a:buFont typeface="Arial" panose="020B0604020202020204" pitchFamily="34" charset="0"/>
              <a:buChar char="■"/>
              <a:defRPr/>
            </a:pPr>
            <a:r>
              <a:rPr lang="en-US" altLang="en-US" sz="1300" dirty="0"/>
              <a:t>2016 – Implementation of the trading platform OTE-COM in the OTE‘</a:t>
            </a:r>
            <a:r>
              <a:rPr lang="en-US" altLang="en-US" sz="1300" dirty="0">
                <a:solidFill>
                  <a:schemeClr val="tx1"/>
                </a:solidFill>
              </a:rPr>
              <a:t>s system in order to prepare for the 2nd wave go-live of the SIDC</a:t>
            </a:r>
          </a:p>
          <a:p>
            <a:pPr algn="just" eaLnBrk="1" hangingPunct="1">
              <a:spcBef>
                <a:spcPts val="325"/>
              </a:spcBef>
              <a:spcAft>
                <a:spcPts val="600"/>
              </a:spcAft>
              <a:buClr>
                <a:srgbClr val="0B3D92"/>
              </a:buClr>
              <a:buSzPct val="100000"/>
              <a:buFont typeface="Arial" panose="020B0604020202020204" pitchFamily="34" charset="0"/>
              <a:buChar char="■"/>
              <a:defRPr/>
            </a:pPr>
            <a:r>
              <a:rPr lang="en-US" altLang="en-US" sz="1300" dirty="0">
                <a:solidFill>
                  <a:schemeClr val="tx1"/>
                </a:solidFill>
              </a:rPr>
              <a:t>6/2018 – 1st wave go-live of the SIDC (see the picture)</a:t>
            </a:r>
          </a:p>
          <a:p>
            <a:pPr lvl="1" algn="just" eaLnBrk="1" hangingPunct="1">
              <a:spcBef>
                <a:spcPts val="325"/>
              </a:spcBef>
              <a:spcAft>
                <a:spcPts val="600"/>
              </a:spcAft>
              <a:buClr>
                <a:srgbClr val="0B3D92"/>
              </a:buClr>
              <a:buSzPct val="100000"/>
              <a:buFont typeface="Arial" panose="020B0604020202020204" pitchFamily="34" charset="0"/>
              <a:buChar char="■"/>
              <a:defRPr/>
            </a:pPr>
            <a:r>
              <a:rPr lang="en-US" altLang="en-US" sz="1300" dirty="0">
                <a:solidFill>
                  <a:schemeClr val="tx1"/>
                </a:solidFill>
              </a:rPr>
              <a:t>Q4/2019* – upcoming 2nd wave go-live of SIDC in which Bulgaria, Croatia, Poland, Romania, Slovenia and the Czech Republic connect their </a:t>
            </a:r>
            <a:r>
              <a:rPr lang="en-US" altLang="en-US" sz="1300" dirty="0"/>
              <a:t>markets to market areas coupled already in the first wave</a:t>
            </a:r>
          </a:p>
          <a:p>
            <a:pPr lvl="1" algn="just" eaLnBrk="1" hangingPunct="1">
              <a:spcBef>
                <a:spcPts val="325"/>
              </a:spcBef>
              <a:spcAft>
                <a:spcPts val="600"/>
              </a:spcAft>
              <a:buClr>
                <a:srgbClr val="0B3D92"/>
              </a:buClr>
              <a:buSzPct val="100000"/>
              <a:buFont typeface="Arial" panose="020B0604020202020204" pitchFamily="34" charset="0"/>
              <a:buChar char="■"/>
              <a:defRPr/>
            </a:pPr>
            <a:r>
              <a:rPr lang="en-US" altLang="en-US" sz="1300" dirty="0"/>
              <a:t>Czech bidding zone will be connected </a:t>
            </a:r>
            <a:br>
              <a:rPr lang="en-US" altLang="en-US" sz="1300" dirty="0"/>
            </a:br>
            <a:r>
              <a:rPr lang="en-US" altLang="en-US" sz="1300" dirty="0"/>
              <a:t>to SIDC via CZ-DE, CZ-AT and CZ-PL border</a:t>
            </a:r>
          </a:p>
          <a:p>
            <a:pPr marL="363538" lvl="1" algn="just" eaLnBrk="1" hangingPunct="1">
              <a:spcAft>
                <a:spcPts val="1200"/>
              </a:spcAft>
              <a:buSzPct val="100000"/>
              <a:defRPr/>
            </a:pPr>
            <a:r>
              <a:rPr lang="cs-CZ" altLang="en-US" sz="1300" dirty="0"/>
              <a:t>	</a:t>
            </a:r>
          </a:p>
        </p:txBody>
      </p:sp>
      <p:grpSp>
        <p:nvGrpSpPr>
          <p:cNvPr id="9231" name="Skupina 1">
            <a:extLst>
              <a:ext uri="{FF2B5EF4-FFF2-40B4-BE49-F238E27FC236}">
                <a16:creationId xmlns:a16="http://schemas.microsoft.com/office/drawing/2014/main" id="{5BA74AC7-EDC0-4111-8785-6ED5B4A9663C}"/>
              </a:ext>
            </a:extLst>
          </p:cNvPr>
          <p:cNvGrpSpPr>
            <a:grpSpLocks/>
          </p:cNvGrpSpPr>
          <p:nvPr/>
        </p:nvGrpSpPr>
        <p:grpSpPr bwMode="auto">
          <a:xfrm>
            <a:off x="377825" y="5570538"/>
            <a:ext cx="1890713" cy="855662"/>
            <a:chOff x="6753225" y="6080125"/>
            <a:chExt cx="1906588" cy="855663"/>
          </a:xfrm>
        </p:grpSpPr>
        <p:pic>
          <p:nvPicPr>
            <p:cNvPr id="9232" name="Picture 17">
              <a:extLst>
                <a:ext uri="{FF2B5EF4-FFF2-40B4-BE49-F238E27FC236}">
                  <a16:creationId xmlns:a16="http://schemas.microsoft.com/office/drawing/2014/main" id="{BDE0C079-687A-4023-8894-88F74B0BE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3225" y="6105525"/>
              <a:ext cx="239713"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3" name="Text Box 18">
              <a:extLst>
                <a:ext uri="{FF2B5EF4-FFF2-40B4-BE49-F238E27FC236}">
                  <a16:creationId xmlns:a16="http://schemas.microsoft.com/office/drawing/2014/main" id="{32DA07DF-BBF3-4E6D-9730-E77BD006E335}"/>
                </a:ext>
              </a:extLst>
            </p:cNvPr>
            <p:cNvSpPr txBox="1">
              <a:spLocks noChangeArrowheads="1"/>
            </p:cNvSpPr>
            <p:nvPr/>
          </p:nvSpPr>
          <p:spPr bwMode="auto">
            <a:xfrm>
              <a:off x="6918325" y="6080125"/>
              <a:ext cx="174148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marL="0" lvl="1" indent="0" algn="just" eaLnBrk="1" hangingPunct="1">
                <a:spcBef>
                  <a:spcPct val="0"/>
                </a:spcBef>
                <a:spcAft>
                  <a:spcPts val="600"/>
                </a:spcAft>
                <a:buClrTx/>
                <a:buFontTx/>
                <a:buNone/>
              </a:pPr>
              <a:r>
                <a:rPr lang="en-US" altLang="en-US" sz="1000"/>
                <a:t>Countries already coupled</a:t>
              </a:r>
            </a:p>
            <a:p>
              <a:pPr marL="0" lvl="1" indent="0" algn="just" eaLnBrk="1" hangingPunct="1">
                <a:spcBef>
                  <a:spcPct val="0"/>
                </a:spcBef>
                <a:spcAft>
                  <a:spcPts val="600"/>
                </a:spcAft>
                <a:buClrTx/>
                <a:buFontTx/>
                <a:buNone/>
              </a:pPr>
              <a:r>
                <a:rPr lang="en-US" altLang="en-US" sz="1000"/>
                <a:t>Countries preparing for the</a:t>
              </a:r>
              <a:r>
                <a:rPr lang="cs-CZ" altLang="en-US" sz="1000"/>
                <a:t> 2nd wave</a:t>
              </a:r>
              <a:r>
                <a:rPr lang="en-US" altLang="en-US" sz="1000"/>
                <a:t> go-live</a:t>
              </a:r>
            </a:p>
            <a:p>
              <a:pPr>
                <a:spcBef>
                  <a:spcPct val="0"/>
                </a:spcBef>
                <a:buClrTx/>
                <a:buFontTx/>
                <a:buNone/>
              </a:pPr>
              <a:endParaRPr lang="en-US" altLang="en-US" sz="1000"/>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Line 6">
            <a:extLst>
              <a:ext uri="{FF2B5EF4-FFF2-40B4-BE49-F238E27FC236}">
                <a16:creationId xmlns:a16="http://schemas.microsoft.com/office/drawing/2014/main" id="{7446AAB4-19D8-41CA-907D-1F0C00E7231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2947" name="Rectangle 7">
            <a:extLst>
              <a:ext uri="{FF2B5EF4-FFF2-40B4-BE49-F238E27FC236}">
                <a16:creationId xmlns:a16="http://schemas.microsoft.com/office/drawing/2014/main" id="{9EF1CA64-BA2F-4B5B-9D9C-3842ACEF07E9}"/>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82948" name="Rectangle 8">
            <a:extLst>
              <a:ext uri="{FF2B5EF4-FFF2-40B4-BE49-F238E27FC236}">
                <a16:creationId xmlns:a16="http://schemas.microsoft.com/office/drawing/2014/main" id="{11E03DA5-A87E-48B0-9EA4-00D9CAC709F9}"/>
              </a:ext>
            </a:extLst>
          </p:cNvPr>
          <p:cNvSpPr>
            <a:spLocks noChangeArrowheads="1"/>
          </p:cNvSpPr>
          <p:nvPr/>
        </p:nvSpPr>
        <p:spPr bwMode="auto">
          <a:xfrm>
            <a:off x="3240088" y="6477000"/>
            <a:ext cx="55800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A9885156-C39E-4B22-B7B8-986FD1717E55}" type="slidenum">
              <a:rPr lang="cs-CZ" altLang="en-US" sz="900" b="1">
                <a:solidFill>
                  <a:srgbClr val="0B3D92"/>
                </a:solidFill>
                <a:cs typeface="Arial" panose="020B0604020202020204" pitchFamily="34" charset="0"/>
              </a:rPr>
              <a:pPr eaLnBrk="1" hangingPunct="1">
                <a:spcBef>
                  <a:spcPct val="0"/>
                </a:spcBef>
                <a:buClrTx/>
                <a:buFontTx/>
                <a:buNone/>
              </a:pPr>
              <a:t>40</a:t>
            </a:fld>
            <a:endParaRPr lang="cs-CZ" altLang="en-US" sz="900" b="1">
              <a:solidFill>
                <a:srgbClr val="0B3D92"/>
              </a:solidFill>
              <a:cs typeface="Arial" panose="020B0604020202020204" pitchFamily="34" charset="0"/>
            </a:endParaRPr>
          </a:p>
        </p:txBody>
      </p:sp>
      <p:sp>
        <p:nvSpPr>
          <p:cNvPr id="82949" name="Line 9">
            <a:extLst>
              <a:ext uri="{FF2B5EF4-FFF2-40B4-BE49-F238E27FC236}">
                <a16:creationId xmlns:a16="http://schemas.microsoft.com/office/drawing/2014/main" id="{144F5AAF-AF32-4FED-92AD-617599BB2E2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aphicFrame>
        <p:nvGraphicFramePr>
          <p:cNvPr id="12299" name="Group 11">
            <a:extLst>
              <a:ext uri="{FF2B5EF4-FFF2-40B4-BE49-F238E27FC236}">
                <a16:creationId xmlns:a16="http://schemas.microsoft.com/office/drawing/2014/main" id="{B74E622A-0BDF-4EEB-AD9F-2DA700671DA8}"/>
              </a:ext>
            </a:extLst>
          </p:cNvPr>
          <p:cNvGraphicFramePr>
            <a:graphicFrameLocks noGrp="1"/>
          </p:cNvGraphicFramePr>
          <p:nvPr>
            <p:extLst>
              <p:ext uri="{D42A27DB-BD31-4B8C-83A1-F6EECF244321}">
                <p14:modId xmlns:p14="http://schemas.microsoft.com/office/powerpoint/2010/main" val="3475377532"/>
              </p:ext>
            </p:extLst>
          </p:nvPr>
        </p:nvGraphicFramePr>
        <p:xfrm>
          <a:off x="107950" y="809625"/>
          <a:ext cx="8928101" cy="5930903"/>
        </p:xfrm>
        <a:graphic>
          <a:graphicData uri="http://schemas.openxmlformats.org/drawingml/2006/table">
            <a:tbl>
              <a:tblPr/>
              <a:tblGrid>
                <a:gridCol w="1007666">
                  <a:extLst>
                    <a:ext uri="{9D8B030D-6E8A-4147-A177-3AD203B41FA5}">
                      <a16:colId xmlns:a16="http://schemas.microsoft.com/office/drawing/2014/main" val="555048071"/>
                    </a:ext>
                  </a:extLst>
                </a:gridCol>
                <a:gridCol w="2640375">
                  <a:extLst>
                    <a:ext uri="{9D8B030D-6E8A-4147-A177-3AD203B41FA5}">
                      <a16:colId xmlns:a16="http://schemas.microsoft.com/office/drawing/2014/main" val="2548354371"/>
                    </a:ext>
                  </a:extLst>
                </a:gridCol>
                <a:gridCol w="2640030">
                  <a:extLst>
                    <a:ext uri="{9D8B030D-6E8A-4147-A177-3AD203B41FA5}">
                      <a16:colId xmlns:a16="http://schemas.microsoft.com/office/drawing/2014/main" val="3160541137"/>
                    </a:ext>
                  </a:extLst>
                </a:gridCol>
                <a:gridCol w="2640030">
                  <a:extLst>
                    <a:ext uri="{9D8B030D-6E8A-4147-A177-3AD203B41FA5}">
                      <a16:colId xmlns:a16="http://schemas.microsoft.com/office/drawing/2014/main" val="301918382"/>
                    </a:ext>
                  </a:extLst>
                </a:gridCol>
              </a:tblGrid>
              <a:tr h="304708">
                <a:tc rowSpan="2">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1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Functionality</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grid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rgbClr val="FFFFFF"/>
                          </a:solidFill>
                          <a:effectLst/>
                          <a:latin typeface="Calibri" panose="020F0502020204030204" pitchFamily="34" charset="0"/>
                          <a:ea typeface="Microsoft YaHei" panose="020B0503020204020204" pitchFamily="34" charset="-122"/>
                        </a:rPr>
                        <a:t>Main Characteristic / Main Differences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7576506"/>
                  </a:ext>
                </a:extLst>
              </a:tr>
              <a:tr h="304708">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chemeClr val="bg1"/>
                          </a:solidFill>
                          <a:effectLst/>
                          <a:latin typeface="Calibri" panose="020F0502020204030204" pitchFamily="34" charset="0"/>
                          <a:ea typeface="Microsoft YaHei" panose="020B0503020204020204" pitchFamily="34" charset="-122"/>
                        </a:rPr>
                        <a:t>Current IM</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dirty="0">
                          <a:ln>
                            <a:noFill/>
                          </a:ln>
                          <a:solidFill>
                            <a:srgbClr val="FFFFFF"/>
                          </a:solidFill>
                          <a:effectLst/>
                          <a:latin typeface="Calibri" panose="020F0502020204030204" pitchFamily="34" charset="0"/>
                          <a:ea typeface="Microsoft YaHei" panose="020B0503020204020204" pitchFamily="34" charset="-122"/>
                        </a:rPr>
                        <a:t>SIDC IM</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noProof="0">
                          <a:ln>
                            <a:noFill/>
                          </a:ln>
                          <a:solidFill>
                            <a:srgbClr val="FFFFFF"/>
                          </a:solidFill>
                          <a:effectLst/>
                          <a:latin typeface="Calibri" panose="020F0502020204030204" pitchFamily="34" charset="0"/>
                          <a:ea typeface="Microsoft YaHei" panose="020B0503020204020204" pitchFamily="34" charset="-122"/>
                        </a:rPr>
                        <a:t>Backup IM</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A5A5A5"/>
                    </a:solidFill>
                  </a:tcPr>
                </a:tc>
                <a:extLst>
                  <a:ext uri="{0D108BD9-81ED-4DB2-BD59-A6C34878D82A}">
                    <a16:rowId xmlns:a16="http://schemas.microsoft.com/office/drawing/2014/main" val="940119665"/>
                  </a:ext>
                </a:extLst>
              </a:tr>
              <a:tr h="287913">
                <a:tc row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Product attributes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Minimal quantity = 1,0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Minimal quantity = 0,1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Minimal quantity = 0,1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3216596563"/>
                  </a:ext>
                </a:extLst>
              </a:tr>
              <a:tr h="287913">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Maximal quantity = 99 999,0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Maximal quantity = 999,0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Maximal quantity = 999,0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2800296528"/>
                  </a:ext>
                </a:extLst>
              </a:tr>
              <a:tr h="287913">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Minimal price = - 3500,00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Minimal price = - 9 999,00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Minimal price = - 9 999,00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957132933"/>
                  </a:ext>
                </a:extLst>
              </a:tr>
              <a:tr h="287913">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Maximal price = 3500,00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Maximal price = 9 999,00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tx1"/>
                          </a:solidFill>
                          <a:effectLst/>
                          <a:latin typeface="Calibri" panose="020F0502020204030204" pitchFamily="34" charset="0"/>
                          <a:ea typeface="Microsoft YaHei" panose="020B0503020204020204" pitchFamily="34" charset="-122"/>
                        </a:rPr>
                        <a:t>Maximal price = 9 999,00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668022791"/>
                  </a:ext>
                </a:extLst>
              </a:tr>
              <a:tr h="287913">
                <a:tc rowSpan="2">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200" b="1" i="0" u="none" strike="noStrike" kern="1200" cap="none" normalizeH="0" baseline="0" noProof="0">
                          <a:ln>
                            <a:noFill/>
                          </a:ln>
                          <a:solidFill>
                            <a:srgbClr val="000000"/>
                          </a:solidFill>
                          <a:effectLst/>
                          <a:latin typeface="Calibri" panose="020F0502020204030204" pitchFamily="34" charset="0"/>
                          <a:ea typeface="Microsoft YaHei" panose="020B0503020204020204" pitchFamily="34" charset="-122"/>
                          <a:cs typeface="+mn-cs"/>
                        </a:rPr>
                        <a:t>Iceberg</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Price delta range = NA</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Price delta range = 5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tx1"/>
                          </a:solidFill>
                          <a:effectLst/>
                          <a:latin typeface="Calibri" panose="020F0502020204030204" pitchFamily="34" charset="0"/>
                          <a:ea typeface="Microsoft YaHei" panose="020B0503020204020204" pitchFamily="34" charset="-122"/>
                          <a:cs typeface="+mn-cs"/>
                        </a:rPr>
                        <a:t>Peak price delta range = 5 EUR/MWh</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906347074"/>
                  </a:ext>
                </a:extLst>
              </a:tr>
              <a:tr h="287913">
                <a:tc vMerge="1">
                  <a:txBody>
                    <a:bodyPr/>
                    <a:lstStyle/>
                    <a:p>
                      <a:endParaRPr lang="cs-CZ"/>
                    </a:p>
                  </a:txBody>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Min. peak quantity = 1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Min. peak quantity = 5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Min. peak quantity = 5 MW</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867172691"/>
                  </a:ext>
                </a:extLst>
              </a:tr>
              <a:tr h="28791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200" b="1" i="0" u="none" strike="noStrike" kern="1200" cap="none" normalizeH="0" baseline="0" dirty="0">
                          <a:ln>
                            <a:noFill/>
                          </a:ln>
                          <a:solidFill>
                            <a:srgbClr val="000000"/>
                          </a:solidFill>
                          <a:effectLst/>
                          <a:latin typeface="Calibri" panose="020F0502020204030204" pitchFamily="34" charset="0"/>
                          <a:ea typeface="Microsoft YaHei" panose="020B0503020204020204" pitchFamily="34" charset="-122"/>
                          <a:cs typeface="+mn-cs"/>
                        </a:rPr>
                        <a:t>GTD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cs typeface="+mn-cs"/>
                        </a:rPr>
                        <a:t>Time tick = min. 1 minute</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Time tick = min. 5 minutes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Time tick = min. 5 minutes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76406556"/>
                  </a:ext>
                </a:extLst>
              </a:tr>
              <a:tr h="397292">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Block contracts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Only for one day</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Possible over two days </a:t>
                      </a:r>
                      <a:r>
                        <a:rPr kumimoji="0" lang="en-US" altLang="en-US" sz="1100" b="0" i="0" u="none" strike="noStrike" kern="1200" cap="none" normalizeH="0" baseline="0" noProof="0" dirty="0">
                          <a:ln>
                            <a:noFill/>
                          </a:ln>
                          <a:solidFill>
                            <a:schemeClr val="tx1"/>
                          </a:solidFill>
                          <a:effectLst/>
                          <a:latin typeface="Calibri" panose="020F0502020204030204" pitchFamily="34" charset="0"/>
                          <a:ea typeface="Microsoft YaHei" panose="020B0503020204020204" pitchFamily="34" charset="-122"/>
                          <a:cs typeface="+mn-cs"/>
                        </a:rPr>
                        <a:t>(i.e. max 30 hours)</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Only for one day</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980843586"/>
                  </a:ext>
                </a:extLst>
              </a:tr>
              <a:tr h="510957">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Order modification</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Orders have the same ID after the modification</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If the modification influences matching priority, modified order is created with new ID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cs typeface="+mn-cs"/>
                        </a:rPr>
                        <a:t>Orders have the same ID after the modification</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792804377"/>
                  </a:ext>
                </a:extLst>
              </a:tr>
              <a:tr h="510957">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During the order activation/deactivation is possible to change another attributes than state of order</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During the order activation/deactivation is not possible to change another attributes than state of order</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During the order activation/deactivation is possible to change another attributes than state of order</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262183927"/>
                  </a:ext>
                </a:extLst>
              </a:tr>
              <a:tr h="371828">
                <a:tc vMerge="1">
                  <a:txBody>
                    <a:bodyPr/>
                    <a:lstStyle/>
                    <a:p>
                      <a:endParaRPr lang="en-US"/>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During the modification is not possible to change type of order (LMT&lt;=&gt;ICB)</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During the modification is possible to change type of order (LMT&lt;=&gt;ICB)</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During the modification is possible to change type of order (LMT&lt;=&gt;ICB)</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427031526"/>
                  </a:ext>
                </a:extLst>
              </a:tr>
              <a:tr h="371828">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Basket</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Only exec. instruction NONE is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Basket has exec. instruction NONE, LINKED and VALID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Only exec. instruction NONE is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244797798"/>
                  </a:ext>
                </a:extLst>
              </a:tr>
              <a:tr h="397292">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Batch matching</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kern="1200" cap="none" normalizeH="0" baseline="0" noProof="0" dirty="0">
                          <a:ln>
                            <a:noFill/>
                          </a:ln>
                          <a:solidFill>
                            <a:schemeClr val="bg1">
                              <a:lumMod val="65000"/>
                            </a:schemeClr>
                          </a:solidFill>
                          <a:effectLst/>
                          <a:latin typeface="Calibri" panose="020F0502020204030204" pitchFamily="34" charset="0"/>
                          <a:ea typeface="Microsoft YaHei" panose="020B0503020204020204" pitchFamily="34" charset="-122"/>
                          <a:cs typeface="+mn-cs"/>
                        </a:rPr>
                        <a:t>Not applicable</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801819988"/>
                  </a:ext>
                </a:extLst>
              </a:tr>
              <a:tr h="458029">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ATC a H2H matrix</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Supported, but not applicable</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401969378"/>
                  </a:ext>
                </a:extLst>
              </a:tr>
              <a:tr h="28791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Trade cancel</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tx1"/>
                          </a:solidFill>
                          <a:effectLst/>
                          <a:latin typeface="Calibri" panose="020F0502020204030204" pitchFamily="34" charset="0"/>
                          <a:ea typeface="Microsoft YaHei" panose="020B0503020204020204" pitchFamily="34" charset="-122"/>
                        </a:rPr>
                        <a:t>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0" i="0" u="none" strike="noStrike" cap="none" normalizeH="0" baseline="0" noProof="0" dirty="0">
                          <a:ln>
                            <a:noFill/>
                          </a:ln>
                          <a:solidFill>
                            <a:schemeClr val="bg1">
                              <a:lumMod val="50000"/>
                            </a:schemeClr>
                          </a:solidFill>
                          <a:effectLst/>
                          <a:latin typeface="Calibri" panose="020F0502020204030204" pitchFamily="34" charset="0"/>
                          <a:ea typeface="Microsoft YaHei" panose="020B0503020204020204" pitchFamily="34" charset="-122"/>
                        </a:rPr>
                        <a:t>Not supported</a:t>
                      </a:r>
                    </a:p>
                  </a:txBody>
                  <a:tcPr marL="91431" marR="91431" marT="45706" marB="45706"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2393950598"/>
                  </a:ext>
                </a:extLst>
              </a:tr>
            </a:tbl>
          </a:graphicData>
        </a:graphic>
      </p:graphicFrame>
      <p:grpSp>
        <p:nvGrpSpPr>
          <p:cNvPr id="83033" name="Group 1">
            <a:extLst>
              <a:ext uri="{FF2B5EF4-FFF2-40B4-BE49-F238E27FC236}">
                <a16:creationId xmlns:a16="http://schemas.microsoft.com/office/drawing/2014/main" id="{F499A31F-800F-48A3-AD10-3E273707420E}"/>
              </a:ext>
            </a:extLst>
          </p:cNvPr>
          <p:cNvGrpSpPr>
            <a:grpSpLocks/>
          </p:cNvGrpSpPr>
          <p:nvPr/>
        </p:nvGrpSpPr>
        <p:grpSpPr bwMode="auto">
          <a:xfrm>
            <a:off x="360363" y="381000"/>
            <a:ext cx="8339137" cy="384175"/>
            <a:chOff x="227" y="300"/>
            <a:chExt cx="5253" cy="242"/>
          </a:xfrm>
        </p:grpSpPr>
        <p:sp>
          <p:nvSpPr>
            <p:cNvPr id="83035" name="Line 2">
              <a:extLst>
                <a:ext uri="{FF2B5EF4-FFF2-40B4-BE49-F238E27FC236}">
                  <a16:creationId xmlns:a16="http://schemas.microsoft.com/office/drawing/2014/main" id="{0E785506-F8D4-45DA-8DDB-7DFF1B76E1C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3036" name="Line 3">
              <a:extLst>
                <a:ext uri="{FF2B5EF4-FFF2-40B4-BE49-F238E27FC236}">
                  <a16:creationId xmlns:a16="http://schemas.microsoft.com/office/drawing/2014/main" id="{0BD6B4E6-94F3-4874-B23D-741B314FD780}"/>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83037" name="Picture 4">
              <a:extLst>
                <a:ext uri="{FF2B5EF4-FFF2-40B4-BE49-F238E27FC236}">
                  <a16:creationId xmlns:a16="http://schemas.microsoft.com/office/drawing/2014/main" id="{B74CD278-7C4B-4BA2-B6D0-74D5A0C5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3034" name="Text Box 5">
            <a:extLst>
              <a:ext uri="{FF2B5EF4-FFF2-40B4-BE49-F238E27FC236}">
                <a16:creationId xmlns:a16="http://schemas.microsoft.com/office/drawing/2014/main" id="{EF9DB7D7-B664-46CF-8E3A-B697196FBB8C}"/>
              </a:ext>
            </a:extLst>
          </p:cNvPr>
          <p:cNvSpPr txBox="1">
            <a:spLocks noChangeArrowheads="1"/>
          </p:cNvSpPr>
          <p:nvPr/>
        </p:nvSpPr>
        <p:spPr bwMode="auto">
          <a:xfrm>
            <a:off x="4968875" y="16033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
            <a:extLst>
              <a:ext uri="{FF2B5EF4-FFF2-40B4-BE49-F238E27FC236}">
                <a16:creationId xmlns:a16="http://schemas.microsoft.com/office/drawing/2014/main" id="{C98DB2C4-C31B-497E-8354-03893F4EEF50}"/>
              </a:ext>
            </a:extLst>
          </p:cNvPr>
          <p:cNvGrpSpPr>
            <a:grpSpLocks/>
          </p:cNvGrpSpPr>
          <p:nvPr/>
        </p:nvGrpSpPr>
        <p:grpSpPr bwMode="auto">
          <a:xfrm>
            <a:off x="360363" y="476250"/>
            <a:ext cx="8339137" cy="384175"/>
            <a:chOff x="227" y="300"/>
            <a:chExt cx="5253" cy="242"/>
          </a:xfrm>
        </p:grpSpPr>
        <p:sp>
          <p:nvSpPr>
            <p:cNvPr id="85005" name="Line 2">
              <a:extLst>
                <a:ext uri="{FF2B5EF4-FFF2-40B4-BE49-F238E27FC236}">
                  <a16:creationId xmlns:a16="http://schemas.microsoft.com/office/drawing/2014/main" id="{4BE9EC8A-3763-4E91-8DD5-4B2C1DD1D200}"/>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5006" name="Line 3">
              <a:extLst>
                <a:ext uri="{FF2B5EF4-FFF2-40B4-BE49-F238E27FC236}">
                  <a16:creationId xmlns:a16="http://schemas.microsoft.com/office/drawing/2014/main" id="{222DBD7F-CDEE-4645-8F0F-C1A923AE134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85007" name="Picture 4">
              <a:extLst>
                <a:ext uri="{FF2B5EF4-FFF2-40B4-BE49-F238E27FC236}">
                  <a16:creationId xmlns:a16="http://schemas.microsoft.com/office/drawing/2014/main" id="{175FAB56-702A-464A-8676-55FA6B732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4995" name="Text Box 5">
            <a:extLst>
              <a:ext uri="{FF2B5EF4-FFF2-40B4-BE49-F238E27FC236}">
                <a16:creationId xmlns:a16="http://schemas.microsoft.com/office/drawing/2014/main" id="{1D22C6F2-9BD0-4B6D-A73E-80479511711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84996" name="Text Box 6">
            <a:extLst>
              <a:ext uri="{FF2B5EF4-FFF2-40B4-BE49-F238E27FC236}">
                <a16:creationId xmlns:a16="http://schemas.microsoft.com/office/drawing/2014/main" id="{F9AA1845-555E-429D-9ACC-934E84A387AF}"/>
              </a:ext>
            </a:extLst>
          </p:cNvPr>
          <p:cNvSpPr txBox="1">
            <a:spLocks noChangeArrowheads="1"/>
          </p:cNvSpPr>
          <p:nvPr/>
        </p:nvSpPr>
        <p:spPr bwMode="auto">
          <a:xfrm>
            <a:off x="358775" y="925513"/>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Products of Backup IM</a:t>
            </a:r>
          </a:p>
        </p:txBody>
      </p:sp>
      <p:sp>
        <p:nvSpPr>
          <p:cNvPr id="84997" name="Line 7">
            <a:extLst>
              <a:ext uri="{FF2B5EF4-FFF2-40B4-BE49-F238E27FC236}">
                <a16:creationId xmlns:a16="http://schemas.microsoft.com/office/drawing/2014/main" id="{677C3BCA-5750-47D8-BED5-54A7CC3D2D7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4998" name="Rectangle 8">
            <a:extLst>
              <a:ext uri="{FF2B5EF4-FFF2-40B4-BE49-F238E27FC236}">
                <a16:creationId xmlns:a16="http://schemas.microsoft.com/office/drawing/2014/main" id="{A3643BF1-86FF-48F1-B529-45224CE037F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84999" name="Line 10">
            <a:extLst>
              <a:ext uri="{FF2B5EF4-FFF2-40B4-BE49-F238E27FC236}">
                <a16:creationId xmlns:a16="http://schemas.microsoft.com/office/drawing/2014/main" id="{F61ECFB2-F07E-4D92-9628-628D85387ED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5000" name="Text Box 11">
            <a:extLst>
              <a:ext uri="{FF2B5EF4-FFF2-40B4-BE49-F238E27FC236}">
                <a16:creationId xmlns:a16="http://schemas.microsoft.com/office/drawing/2014/main" id="{E9F455D3-10D6-4B05-BDC6-4458C6611E1B}"/>
              </a:ext>
            </a:extLst>
          </p:cNvPr>
          <p:cNvSpPr txBox="1">
            <a:spLocks noChangeArrowheads="1"/>
          </p:cNvSpPr>
          <p:nvPr/>
        </p:nvSpPr>
        <p:spPr bwMode="auto">
          <a:xfrm>
            <a:off x="550863" y="1397000"/>
            <a:ext cx="8150225" cy="424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spcBef>
                <a:spcPts val="500"/>
              </a:spcBef>
              <a:buClr>
                <a:srgbClr val="000000"/>
              </a:buClr>
              <a:buSzPct val="100000"/>
              <a:buFont typeface="Wingdings" panose="05000000000000000000" pitchFamily="2" charset="2"/>
              <a:buChar char=""/>
            </a:pPr>
            <a:r>
              <a:rPr lang="en-GB" altLang="en-US" sz="2000" b="1">
                <a:solidFill>
                  <a:srgbClr val="000000"/>
                </a:solidFill>
                <a:latin typeface="Calibri" panose="020F0502020204030204" pitchFamily="34" charset="0"/>
              </a:rPr>
              <a:t>Hourly contracts </a:t>
            </a:r>
            <a:r>
              <a:rPr lang="en-GB" altLang="en-US" sz="2000">
                <a:solidFill>
                  <a:srgbClr val="000000"/>
                </a:solidFill>
                <a:latin typeface="Calibri" panose="020F0502020204030204" pitchFamily="34" charset="0"/>
              </a:rPr>
              <a:t>(pre-defined) </a:t>
            </a:r>
            <a:endParaRPr lang="cs-CZ" altLang="en-US" sz="2000">
              <a:solidFill>
                <a:srgbClr val="000000"/>
              </a:solidFill>
              <a:latin typeface="Calibri" panose="020F0502020204030204" pitchFamily="34" charset="0"/>
            </a:endParaRPr>
          </a:p>
          <a:p>
            <a:pPr>
              <a:spcBef>
                <a:spcPts val="500"/>
              </a:spcBef>
              <a:buClr>
                <a:srgbClr val="000000"/>
              </a:buClr>
              <a:buSzPct val="100000"/>
              <a:buFont typeface="Wingdings" panose="05000000000000000000" pitchFamily="2" charset="2"/>
              <a:buChar char=""/>
            </a:pPr>
            <a:r>
              <a:rPr lang="en-GB" altLang="en-US" sz="2000" b="1">
                <a:solidFill>
                  <a:srgbClr val="000000"/>
                </a:solidFill>
                <a:latin typeface="Calibri" panose="020F0502020204030204" pitchFamily="34" charset="0"/>
              </a:rPr>
              <a:t>Block contracts </a:t>
            </a:r>
            <a:r>
              <a:rPr lang="en-GB" altLang="en-US" sz="2000">
                <a:solidFill>
                  <a:srgbClr val="000000"/>
                </a:solidFill>
                <a:latin typeface="Calibri" panose="020F0502020204030204" pitchFamily="34" charset="0"/>
              </a:rPr>
              <a:t>(user-defined) </a:t>
            </a:r>
            <a:endParaRPr lang="cs-CZ" altLang="en-US" sz="2000">
              <a:solidFill>
                <a:srgbClr val="000000"/>
              </a:solidFill>
              <a:latin typeface="Calibri" panose="020F0502020204030204" pitchFamily="34" charset="0"/>
            </a:endParaRPr>
          </a:p>
          <a:p>
            <a:pPr>
              <a:spcBef>
                <a:spcPts val="500"/>
              </a:spcBef>
              <a:buClr>
                <a:srgbClr val="000000"/>
              </a:buClr>
              <a:buSzPct val="100000"/>
              <a:buFont typeface="Wingdings" panose="05000000000000000000" pitchFamily="2" charset="2"/>
              <a:buChar char=""/>
            </a:pPr>
            <a:r>
              <a:rPr lang="en-GB" altLang="en-US" sz="2000">
                <a:solidFill>
                  <a:srgbClr val="000000"/>
                </a:solidFill>
                <a:latin typeface="Calibri" panose="020F0502020204030204" pitchFamily="34" charset="0"/>
              </a:rPr>
              <a:t>Currency </a:t>
            </a:r>
            <a:r>
              <a:rPr lang="cs-CZ" altLang="en-US" sz="2000">
                <a:solidFill>
                  <a:srgbClr val="000000"/>
                </a:solidFill>
                <a:latin typeface="Calibri" panose="020F0502020204030204" pitchFamily="34" charset="0"/>
              </a:rPr>
              <a:t>			</a:t>
            </a:r>
            <a:r>
              <a:rPr lang="en-GB" altLang="en-US" sz="2000" b="1">
                <a:solidFill>
                  <a:srgbClr val="000000"/>
                </a:solidFill>
                <a:latin typeface="Calibri" panose="020F0502020204030204" pitchFamily="34" charset="0"/>
              </a:rPr>
              <a:t>EUR</a:t>
            </a:r>
          </a:p>
          <a:p>
            <a:pPr>
              <a:spcBef>
                <a:spcPts val="500"/>
              </a:spcBef>
              <a:buClr>
                <a:srgbClr val="000000"/>
              </a:buClr>
              <a:buSzPct val="100000"/>
              <a:buFont typeface="Wingdings" panose="05000000000000000000" pitchFamily="2" charset="2"/>
              <a:buChar char=""/>
            </a:pPr>
            <a:r>
              <a:rPr lang="en-GB" altLang="en-US" sz="2000">
                <a:solidFill>
                  <a:srgbClr val="000000"/>
                </a:solidFill>
                <a:latin typeface="Calibri" panose="020F0502020204030204" pitchFamily="34" charset="0"/>
              </a:rPr>
              <a:t>Unit </a:t>
            </a:r>
            <a:r>
              <a:rPr lang="cs-CZ" altLang="en-US" sz="2000">
                <a:solidFill>
                  <a:srgbClr val="000000"/>
                </a:solidFill>
                <a:latin typeface="Calibri" panose="020F0502020204030204" pitchFamily="34" charset="0"/>
              </a:rPr>
              <a:t>				</a:t>
            </a:r>
            <a:r>
              <a:rPr lang="en-GB" altLang="en-US" sz="2000" b="1">
                <a:solidFill>
                  <a:srgbClr val="000000"/>
                </a:solidFill>
                <a:latin typeface="Calibri" panose="020F0502020204030204" pitchFamily="34" charset="0"/>
              </a:rPr>
              <a:t>MW</a:t>
            </a:r>
            <a:endParaRPr lang="cs-CZ" altLang="en-US" sz="2000" b="1">
              <a:solidFill>
                <a:srgbClr val="000000"/>
              </a:solidFill>
              <a:latin typeface="Calibri" panose="020F0502020204030204" pitchFamily="34" charset="0"/>
            </a:endParaRPr>
          </a:p>
          <a:p>
            <a:pPr>
              <a:spcBef>
                <a:spcPts val="500"/>
              </a:spcBef>
              <a:buClr>
                <a:srgbClr val="000000"/>
              </a:buClr>
              <a:buSzPct val="100000"/>
              <a:buFont typeface="Wingdings" panose="05000000000000000000" pitchFamily="2" charset="2"/>
              <a:buChar char=""/>
            </a:pPr>
            <a:r>
              <a:rPr lang="cs-CZ" altLang="en-US" sz="2000">
                <a:solidFill>
                  <a:srgbClr val="000000"/>
                </a:solidFill>
                <a:latin typeface="Calibri" panose="020F0502020204030204" pitchFamily="34" charset="0"/>
              </a:rPr>
              <a:t>Contract resolution </a:t>
            </a:r>
            <a:r>
              <a:rPr lang="cs-CZ" altLang="en-US" sz="2000" b="1">
                <a:solidFill>
                  <a:srgbClr val="000000"/>
                </a:solidFill>
                <a:latin typeface="Calibri" panose="020F0502020204030204" pitchFamily="34" charset="0"/>
              </a:rPr>
              <a:t>		1 hour</a:t>
            </a:r>
            <a:endParaRPr lang="en-GB" altLang="en-US" sz="2000" b="1">
              <a:solidFill>
                <a:srgbClr val="000000"/>
              </a:solidFill>
              <a:latin typeface="Calibri" panose="020F0502020204030204" pitchFamily="34" charset="0"/>
            </a:endParaRPr>
          </a:p>
          <a:p>
            <a:pPr>
              <a:spcBef>
                <a:spcPts val="500"/>
              </a:spcBef>
              <a:buFont typeface="Wingdings" panose="05000000000000000000" pitchFamily="2" charset="2"/>
              <a:buChar char=""/>
            </a:pPr>
            <a:r>
              <a:rPr lang="en-GB" altLang="en-US" sz="2000">
                <a:solidFill>
                  <a:schemeClr val="tx1"/>
                </a:solidFill>
                <a:latin typeface="Calibri" panose="020F0502020204030204" pitchFamily="34" charset="0"/>
              </a:rPr>
              <a:t>Contracts open for day </a:t>
            </a:r>
            <a:r>
              <a:rPr lang="cs-CZ" altLang="en-US" sz="2000">
                <a:solidFill>
                  <a:schemeClr val="tx1"/>
                </a:solidFill>
                <a:latin typeface="Calibri" panose="020F0502020204030204" pitchFamily="34" charset="0"/>
              </a:rPr>
              <a:t>D 		</a:t>
            </a:r>
            <a:r>
              <a:rPr lang="en-GB" altLang="en-US" sz="2000" b="1">
                <a:solidFill>
                  <a:schemeClr val="tx1"/>
                </a:solidFill>
                <a:latin typeface="Calibri" panose="020F0502020204030204" pitchFamily="34" charset="0"/>
              </a:rPr>
              <a:t>15:00</a:t>
            </a:r>
            <a:r>
              <a:rPr lang="cs-CZ" altLang="en-US" sz="2000" b="1">
                <a:solidFill>
                  <a:schemeClr val="tx1"/>
                </a:solidFill>
                <a:latin typeface="Calibri" panose="020F0502020204030204" pitchFamily="34" charset="0"/>
              </a:rPr>
              <a:t> </a:t>
            </a:r>
            <a:r>
              <a:rPr lang="cs-CZ" altLang="en-US" sz="2000">
                <a:solidFill>
                  <a:schemeClr val="tx1"/>
                </a:solidFill>
                <a:latin typeface="Calibri" panose="020F0502020204030204" pitchFamily="34" charset="0"/>
              </a:rPr>
              <a:t>D-1 </a:t>
            </a:r>
            <a:endParaRPr lang="en-GB" altLang="en-US" sz="2000" b="1">
              <a:solidFill>
                <a:schemeClr val="tx1"/>
              </a:solidFill>
              <a:latin typeface="Calibri" panose="020F0502020204030204" pitchFamily="34" charset="0"/>
            </a:endParaRPr>
          </a:p>
          <a:p>
            <a:pPr>
              <a:spcBef>
                <a:spcPts val="500"/>
              </a:spcBef>
              <a:buClr>
                <a:srgbClr val="000000"/>
              </a:buClr>
              <a:buSzPct val="100000"/>
              <a:buFont typeface="Wingdings" panose="05000000000000000000" pitchFamily="2" charset="2"/>
              <a:buChar char=""/>
            </a:pPr>
            <a:r>
              <a:rPr lang="en-GB" altLang="en-US" sz="2000">
                <a:solidFill>
                  <a:srgbClr val="000000"/>
                </a:solidFill>
                <a:latin typeface="Calibri" panose="020F0502020204030204" pitchFamily="34" charset="0"/>
              </a:rPr>
              <a:t>Contracts close </a:t>
            </a:r>
            <a:r>
              <a:rPr lang="cs-CZ" altLang="en-US" sz="2000">
                <a:solidFill>
                  <a:srgbClr val="000000"/>
                </a:solidFill>
                <a:latin typeface="Calibri" panose="020F0502020204030204" pitchFamily="34" charset="0"/>
              </a:rPr>
              <a:t>			</a:t>
            </a:r>
            <a:r>
              <a:rPr lang="en-GB" altLang="en-US" sz="2000" b="1">
                <a:solidFill>
                  <a:srgbClr val="000000"/>
                </a:solidFill>
                <a:latin typeface="Calibri" panose="020F0502020204030204" pitchFamily="34" charset="0"/>
              </a:rPr>
              <a:t>one hour before delivery time</a:t>
            </a:r>
          </a:p>
          <a:p>
            <a:pPr>
              <a:spcBef>
                <a:spcPts val="400"/>
              </a:spcBef>
              <a:buClr>
                <a:srgbClr val="000000"/>
              </a:buClr>
              <a:buSzPct val="100000"/>
              <a:buFont typeface="Wingdings" panose="05000000000000000000" pitchFamily="2" charset="2"/>
              <a:buChar char=""/>
            </a:pPr>
            <a:r>
              <a:rPr lang="en-GB" altLang="en-US" sz="2000" b="1">
                <a:solidFill>
                  <a:srgbClr val="000000"/>
                </a:solidFill>
                <a:latin typeface="Calibri" panose="020F0502020204030204" pitchFamily="34" charset="0"/>
              </a:rPr>
              <a:t>Long contract name</a:t>
            </a:r>
            <a:r>
              <a:rPr lang="cs-CZ" altLang="en-US" sz="2000">
                <a:solidFill>
                  <a:srgbClr val="000000"/>
                </a:solidFill>
                <a:latin typeface="Calibri" panose="020F0502020204030204" pitchFamily="34" charset="0"/>
              </a:rPr>
              <a:t> 		</a:t>
            </a:r>
            <a:r>
              <a:rPr lang="en-GB" altLang="en-US" sz="1600">
                <a:solidFill>
                  <a:srgbClr val="000000"/>
                </a:solidFill>
                <a:latin typeface="Calibri" panose="020F0502020204030204" pitchFamily="34" charset="0"/>
              </a:rPr>
              <a:t>e.g. </a:t>
            </a:r>
            <a:r>
              <a:rPr lang="en-US" altLang="en-US" sz="1600">
                <a:solidFill>
                  <a:srgbClr val="000000"/>
                </a:solidFill>
                <a:latin typeface="Calibri" panose="020F0502020204030204" pitchFamily="34" charset="0"/>
              </a:rPr>
              <a:t>Contract IM_1H_1982019_00-01 of</a:t>
            </a:r>
            <a:r>
              <a:rPr lang="cs-CZ" altLang="en-US" sz="1600">
                <a:solidFill>
                  <a:srgbClr val="000000"/>
                </a:solidFill>
                <a:latin typeface="Calibri" panose="020F0502020204030204" pitchFamily="34" charset="0"/>
              </a:rPr>
              <a:t>	 				</a:t>
            </a:r>
            <a:r>
              <a:rPr lang="en-US" altLang="en-US" sz="1600">
                <a:solidFill>
                  <a:srgbClr val="000000"/>
                </a:solidFill>
                <a:latin typeface="Calibri" panose="020F0502020204030204" pitchFamily="34" charset="0"/>
              </a:rPr>
              <a:t>delivery</a:t>
            </a:r>
            <a:r>
              <a:rPr lang="cs-CZ" altLang="en-US" sz="1600">
                <a:solidFill>
                  <a:srgbClr val="000000"/>
                </a:solidFill>
                <a:latin typeface="Calibri" panose="020F0502020204030204" pitchFamily="34" charset="0"/>
              </a:rPr>
              <a:t> </a:t>
            </a:r>
            <a:r>
              <a:rPr lang="en-US" altLang="en-US" sz="1600">
                <a:solidFill>
                  <a:srgbClr val="000000"/>
                </a:solidFill>
                <a:latin typeface="Calibri" panose="020F0502020204030204" pitchFamily="34" charset="0"/>
              </a:rPr>
              <a:t>ele</a:t>
            </a:r>
            <a:r>
              <a:rPr lang="cs-CZ" altLang="en-US" sz="1600">
                <a:solidFill>
                  <a:srgbClr val="000000"/>
                </a:solidFill>
                <a:latin typeface="Calibri" panose="020F0502020204030204" pitchFamily="34" charset="0"/>
              </a:rPr>
              <a:t>c</a:t>
            </a:r>
            <a:r>
              <a:rPr lang="en-US" altLang="en-US" sz="1600">
                <a:solidFill>
                  <a:srgbClr val="000000"/>
                </a:solidFill>
                <a:latin typeface="Calibri" panose="020F0502020204030204" pitchFamily="34" charset="0"/>
              </a:rPr>
              <a:t>tricity</a:t>
            </a:r>
            <a:r>
              <a:rPr lang="cs-CZ" altLang="en-US" sz="1600">
                <a:solidFill>
                  <a:srgbClr val="000000"/>
                </a:solidFill>
                <a:latin typeface="Calibri" panose="020F0502020204030204" pitchFamily="34" charset="0"/>
              </a:rPr>
              <a:t> </a:t>
            </a:r>
            <a:r>
              <a:rPr lang="en-US" altLang="en-US" sz="1600">
                <a:solidFill>
                  <a:srgbClr val="000000"/>
                </a:solidFill>
                <a:latin typeface="Calibri" panose="020F0502020204030204" pitchFamily="34" charset="0"/>
              </a:rPr>
              <a:t>in</a:t>
            </a:r>
            <a:r>
              <a:rPr lang="cs-CZ" altLang="en-US" sz="1600">
                <a:solidFill>
                  <a:srgbClr val="000000"/>
                </a:solidFill>
                <a:latin typeface="Calibri" panose="020F0502020204030204" pitchFamily="34" charset="0"/>
              </a:rPr>
              <a:t> </a:t>
            </a:r>
            <a:r>
              <a:rPr lang="en-US" altLang="en-US" sz="1600">
                <a:solidFill>
                  <a:srgbClr val="000000"/>
                </a:solidFill>
                <a:latin typeface="Calibri" panose="020F0502020204030204" pitchFamily="34" charset="0"/>
              </a:rPr>
              <a:t>hour 00-01 of 2019/08/19</a:t>
            </a:r>
          </a:p>
          <a:p>
            <a:pPr>
              <a:spcBef>
                <a:spcPts val="400"/>
              </a:spcBef>
              <a:buClr>
                <a:srgbClr val="000000"/>
              </a:buClr>
              <a:buSzPct val="100000"/>
              <a:buFont typeface="Wingdings" panose="05000000000000000000" pitchFamily="2" charset="2"/>
              <a:buChar char=""/>
            </a:pPr>
            <a:r>
              <a:rPr lang="en-GB" altLang="en-US" sz="2000" b="1">
                <a:solidFill>
                  <a:srgbClr val="000000"/>
                </a:solidFill>
                <a:latin typeface="Calibri" panose="020F0502020204030204" pitchFamily="34" charset="0"/>
              </a:rPr>
              <a:t>Short contract name</a:t>
            </a:r>
            <a:r>
              <a:rPr lang="cs-CZ" altLang="en-US" sz="2000" b="1">
                <a:solidFill>
                  <a:srgbClr val="000000"/>
                </a:solidFill>
                <a:latin typeface="Calibri" panose="020F0502020204030204" pitchFamily="34" charset="0"/>
              </a:rPr>
              <a:t>		</a:t>
            </a:r>
            <a:r>
              <a:rPr lang="en-GB" altLang="en-US" sz="1600">
                <a:solidFill>
                  <a:srgbClr val="000000"/>
                </a:solidFill>
                <a:latin typeface="Calibri" panose="020F0502020204030204" pitchFamily="34" charset="0"/>
              </a:rPr>
              <a:t>e.g. </a:t>
            </a:r>
            <a:r>
              <a:rPr lang="en-US" altLang="en-US" sz="1600">
                <a:solidFill>
                  <a:srgbClr val="000000"/>
                </a:solidFill>
                <a:latin typeface="Calibri" panose="020F0502020204030204" pitchFamily="34" charset="0"/>
              </a:rPr>
              <a:t>Hourly contract IM_1H_19082019_00-01 - </a:t>
            </a:r>
            <a:r>
              <a:rPr lang="cs-CZ" altLang="en-US" sz="1600">
                <a:solidFill>
                  <a:srgbClr val="000000"/>
                </a:solidFill>
                <a:latin typeface="Calibri" panose="020F0502020204030204" pitchFamily="34" charset="0"/>
              </a:rPr>
              <a:t>				</a:t>
            </a:r>
            <a:r>
              <a:rPr lang="en-US" altLang="en-US" sz="1600">
                <a:solidFill>
                  <a:srgbClr val="000000"/>
                </a:solidFill>
                <a:latin typeface="Calibri" panose="020F0502020204030204" pitchFamily="34" charset="0"/>
              </a:rPr>
              <a:t>base</a:t>
            </a:r>
          </a:p>
          <a:p>
            <a:pPr eaLnBrk="1" hangingPunct="1">
              <a:buClr>
                <a:srgbClr val="0B3D92"/>
              </a:buClr>
              <a:buSzPct val="100000"/>
              <a:buFont typeface="Arial" panose="020B0604020202020204" pitchFamily="34" charset="0"/>
              <a:buNone/>
            </a:pPr>
            <a:endParaRPr lang="cs-CZ" altLang="en-US" sz="2600">
              <a:solidFill>
                <a:srgbClr val="000000"/>
              </a:solidFill>
              <a:latin typeface="Calibri" panose="020F0502020204030204" pitchFamily="34" charset="0"/>
            </a:endParaRPr>
          </a:p>
        </p:txBody>
      </p:sp>
      <p:grpSp>
        <p:nvGrpSpPr>
          <p:cNvPr id="85001" name="Skupina 14">
            <a:extLst>
              <a:ext uri="{FF2B5EF4-FFF2-40B4-BE49-F238E27FC236}">
                <a16:creationId xmlns:a16="http://schemas.microsoft.com/office/drawing/2014/main" id="{78B3A570-5291-46AA-A777-E6AF5B4DC748}"/>
              </a:ext>
            </a:extLst>
          </p:cNvPr>
          <p:cNvGrpSpPr>
            <a:grpSpLocks/>
          </p:cNvGrpSpPr>
          <p:nvPr/>
        </p:nvGrpSpPr>
        <p:grpSpPr bwMode="auto">
          <a:xfrm>
            <a:off x="3203575" y="6477000"/>
            <a:ext cx="5580063" cy="238125"/>
            <a:chOff x="3203848" y="6477000"/>
            <a:chExt cx="5580063" cy="238125"/>
          </a:xfrm>
        </p:grpSpPr>
        <p:sp>
          <p:nvSpPr>
            <p:cNvPr id="85002" name="Line 7">
              <a:extLst>
                <a:ext uri="{FF2B5EF4-FFF2-40B4-BE49-F238E27FC236}">
                  <a16:creationId xmlns:a16="http://schemas.microsoft.com/office/drawing/2014/main" id="{033D0893-D221-4EAB-8D9C-38890D9D5C6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5003" name="Rectangle 9">
              <a:extLst>
                <a:ext uri="{FF2B5EF4-FFF2-40B4-BE49-F238E27FC236}">
                  <a16:creationId xmlns:a16="http://schemas.microsoft.com/office/drawing/2014/main" id="{EC02EEC9-7AB8-40A7-BBB5-56AD36A3BC48}"/>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14DB7F84-7673-4310-9012-0E717AC0BFF1}" type="slidenum">
                <a:rPr lang="cs-CZ" altLang="en-US" sz="900" b="1">
                  <a:solidFill>
                    <a:srgbClr val="0B3D92"/>
                  </a:solidFill>
                  <a:cs typeface="Arial" panose="020B0604020202020204" pitchFamily="34" charset="0"/>
                </a:rPr>
                <a:pPr eaLnBrk="1" hangingPunct="1">
                  <a:spcBef>
                    <a:spcPct val="0"/>
                  </a:spcBef>
                  <a:buClrTx/>
                  <a:buFontTx/>
                  <a:buNone/>
                </a:pPr>
                <a:t>41</a:t>
              </a:fld>
              <a:endParaRPr lang="cs-CZ" altLang="en-US" sz="900" b="1">
                <a:solidFill>
                  <a:srgbClr val="0B3D92"/>
                </a:solidFill>
                <a:cs typeface="Arial" panose="020B0604020202020204" pitchFamily="34" charset="0"/>
              </a:endParaRPr>
            </a:p>
          </p:txBody>
        </p:sp>
        <p:sp>
          <p:nvSpPr>
            <p:cNvPr id="85004" name="Line 10">
              <a:extLst>
                <a:ext uri="{FF2B5EF4-FFF2-40B4-BE49-F238E27FC236}">
                  <a16:creationId xmlns:a16="http://schemas.microsoft.com/office/drawing/2014/main" id="{F8B9488A-8775-48C6-897B-BBD04AE1CA4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1">
            <a:extLst>
              <a:ext uri="{FF2B5EF4-FFF2-40B4-BE49-F238E27FC236}">
                <a16:creationId xmlns:a16="http://schemas.microsoft.com/office/drawing/2014/main" id="{66B74216-D711-45B4-966C-1A29ACEA5D3D}"/>
              </a:ext>
            </a:extLst>
          </p:cNvPr>
          <p:cNvGrpSpPr>
            <a:grpSpLocks/>
          </p:cNvGrpSpPr>
          <p:nvPr/>
        </p:nvGrpSpPr>
        <p:grpSpPr bwMode="auto">
          <a:xfrm>
            <a:off x="360363" y="476250"/>
            <a:ext cx="8339137" cy="384175"/>
            <a:chOff x="227" y="300"/>
            <a:chExt cx="5253" cy="242"/>
          </a:xfrm>
        </p:grpSpPr>
        <p:sp>
          <p:nvSpPr>
            <p:cNvPr id="87055" name="Line 2">
              <a:extLst>
                <a:ext uri="{FF2B5EF4-FFF2-40B4-BE49-F238E27FC236}">
                  <a16:creationId xmlns:a16="http://schemas.microsoft.com/office/drawing/2014/main" id="{783F8DB7-B35A-42E5-AE45-6E7D6B3D185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7056" name="Line 3">
              <a:extLst>
                <a:ext uri="{FF2B5EF4-FFF2-40B4-BE49-F238E27FC236}">
                  <a16:creationId xmlns:a16="http://schemas.microsoft.com/office/drawing/2014/main" id="{04BCFE5A-3F20-49C2-80DE-5F1E773519B9}"/>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87057" name="Picture 4">
              <a:extLst>
                <a:ext uri="{FF2B5EF4-FFF2-40B4-BE49-F238E27FC236}">
                  <a16:creationId xmlns:a16="http://schemas.microsoft.com/office/drawing/2014/main" id="{C9815461-E6BB-4777-B089-DA142CA97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7043" name="Text Box 5">
            <a:extLst>
              <a:ext uri="{FF2B5EF4-FFF2-40B4-BE49-F238E27FC236}">
                <a16:creationId xmlns:a16="http://schemas.microsoft.com/office/drawing/2014/main" id="{52E247B7-5DE1-423E-B854-859CE0D0C2B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87044" name="Text Box 6">
            <a:extLst>
              <a:ext uri="{FF2B5EF4-FFF2-40B4-BE49-F238E27FC236}">
                <a16:creationId xmlns:a16="http://schemas.microsoft.com/office/drawing/2014/main" id="{9DC16D15-5499-446C-965E-95865562F415}"/>
              </a:ext>
            </a:extLst>
          </p:cNvPr>
          <p:cNvSpPr txBox="1">
            <a:spLocks noChangeArrowheads="1"/>
          </p:cNvSpPr>
          <p:nvPr/>
        </p:nvSpPr>
        <p:spPr bwMode="auto">
          <a:xfrm>
            <a:off x="323850" y="874713"/>
            <a:ext cx="837565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cs-CZ" sz="2400" b="1">
                <a:solidFill>
                  <a:srgbClr val="0B3D92"/>
                </a:solidFill>
                <a:latin typeface="Calibri" panose="020F0502020204030204" pitchFamily="34" charset="0"/>
              </a:rPr>
              <a:t>Switching from SIDC IM to Backup IM and vice versa in case of loss of a connection to or failure of the XBID system</a:t>
            </a:r>
            <a:endParaRPr lang="en-US" altLang="en-US" sz="2400" b="1">
              <a:solidFill>
                <a:srgbClr val="0B3D92"/>
              </a:solidFill>
              <a:latin typeface="Calibri" panose="020F0502020204030204" pitchFamily="34" charset="0"/>
            </a:endParaRPr>
          </a:p>
        </p:txBody>
      </p:sp>
      <p:sp>
        <p:nvSpPr>
          <p:cNvPr id="87045" name="Line 7">
            <a:extLst>
              <a:ext uri="{FF2B5EF4-FFF2-40B4-BE49-F238E27FC236}">
                <a16:creationId xmlns:a16="http://schemas.microsoft.com/office/drawing/2014/main" id="{E5F99898-2FCF-4039-99CD-A4A6E5CB63F3}"/>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7046" name="Rectangle 8">
            <a:extLst>
              <a:ext uri="{FF2B5EF4-FFF2-40B4-BE49-F238E27FC236}">
                <a16:creationId xmlns:a16="http://schemas.microsoft.com/office/drawing/2014/main" id="{0717D6EF-B1BB-46B3-9A8D-835D7EB2E76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87047" name="Line 10">
            <a:extLst>
              <a:ext uri="{FF2B5EF4-FFF2-40B4-BE49-F238E27FC236}">
                <a16:creationId xmlns:a16="http://schemas.microsoft.com/office/drawing/2014/main" id="{1C265934-8C32-49E6-A58A-A0B4B984E46D}"/>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8379" name="Text Box 11">
            <a:extLst>
              <a:ext uri="{FF2B5EF4-FFF2-40B4-BE49-F238E27FC236}">
                <a16:creationId xmlns:a16="http://schemas.microsoft.com/office/drawing/2014/main" id="{34AA7190-F110-4E87-A879-83668738AF36}"/>
              </a:ext>
            </a:extLst>
          </p:cNvPr>
          <p:cNvSpPr txBox="1">
            <a:spLocks noChangeArrowheads="1"/>
          </p:cNvSpPr>
          <p:nvPr/>
        </p:nvSpPr>
        <p:spPr bwMode="auto">
          <a:xfrm>
            <a:off x="609600" y="1685925"/>
            <a:ext cx="8089900" cy="442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dirty="0"/>
              <a:t>If OTE-COM detects loss of a connection to the XBID system or a failure of the XBID system the trading on SIDC IM is automatically stopped</a:t>
            </a:r>
          </a:p>
          <a:p>
            <a:pPr marL="0" indent="0" algn="just" eaLnBrk="1" hangingPunct="1">
              <a:buClr>
                <a:srgbClr val="0B3D92"/>
              </a:buClr>
              <a:buSzPct val="100000"/>
              <a:defRPr/>
            </a:pPr>
            <a:endParaRPr lang="en-US" altLang="en-US" sz="2000" dirty="0">
              <a:solidFill>
                <a:srgbClr val="222222"/>
              </a:solidFill>
            </a:endParaRPr>
          </a:p>
          <a:p>
            <a:pPr algn="just" eaLnBrk="1" hangingPunct="1">
              <a:buClr>
                <a:srgbClr val="0B3D92"/>
              </a:buClr>
              <a:buSzPct val="100000"/>
              <a:buFont typeface="Arial" panose="020B0604020202020204" pitchFamily="34" charset="0"/>
              <a:buChar char="■"/>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dirty="0"/>
              <a:t>Bids and available contracts are automatically deactivated</a:t>
            </a: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cs-CZ"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20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en-US" altLang="en-US" sz="2600" dirty="0">
              <a:latin typeface="Calibri" panose="020F0502020204030204" pitchFamily="34" charset="0"/>
            </a:endParaRPr>
          </a:p>
          <a:p>
            <a:pPr marL="363538" eaLnBrk="1" hangingPunct="1">
              <a:spcBef>
                <a:spcPts val="1625"/>
              </a:spcBef>
              <a:buSzPct val="100000"/>
              <a:defRPr/>
            </a:pPr>
            <a:endParaRPr lang="en-US" altLang="en-US" sz="2600" dirty="0">
              <a:latin typeface="Calibri" panose="020F0502020204030204" pitchFamily="34" charset="0"/>
            </a:endParaRPr>
          </a:p>
        </p:txBody>
      </p:sp>
      <p:grpSp>
        <p:nvGrpSpPr>
          <p:cNvPr id="87049" name="Skupina 17">
            <a:extLst>
              <a:ext uri="{FF2B5EF4-FFF2-40B4-BE49-F238E27FC236}">
                <a16:creationId xmlns:a16="http://schemas.microsoft.com/office/drawing/2014/main" id="{57D0FCF8-029D-4628-BBA0-03A2AC60E3AA}"/>
              </a:ext>
            </a:extLst>
          </p:cNvPr>
          <p:cNvGrpSpPr>
            <a:grpSpLocks/>
          </p:cNvGrpSpPr>
          <p:nvPr/>
        </p:nvGrpSpPr>
        <p:grpSpPr bwMode="auto">
          <a:xfrm>
            <a:off x="3203575" y="6477000"/>
            <a:ext cx="5580063" cy="238125"/>
            <a:chOff x="3203848" y="6477000"/>
            <a:chExt cx="5580063" cy="238125"/>
          </a:xfrm>
        </p:grpSpPr>
        <p:sp>
          <p:nvSpPr>
            <p:cNvPr id="87052" name="Line 7">
              <a:extLst>
                <a:ext uri="{FF2B5EF4-FFF2-40B4-BE49-F238E27FC236}">
                  <a16:creationId xmlns:a16="http://schemas.microsoft.com/office/drawing/2014/main" id="{3EB10A3C-7B4E-4316-8B67-5BD0AE0CD81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7053" name="Rectangle 9">
              <a:extLst>
                <a:ext uri="{FF2B5EF4-FFF2-40B4-BE49-F238E27FC236}">
                  <a16:creationId xmlns:a16="http://schemas.microsoft.com/office/drawing/2014/main" id="{169C7E7D-34C2-4B53-820A-E7940285AFC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ED02A4C0-A01E-4A1B-9A1E-D908B25DB3AD}" type="slidenum">
                <a:rPr lang="cs-CZ" altLang="en-US" sz="900" b="1">
                  <a:solidFill>
                    <a:srgbClr val="0B3D92"/>
                  </a:solidFill>
                  <a:cs typeface="Arial" panose="020B0604020202020204" pitchFamily="34" charset="0"/>
                </a:rPr>
                <a:pPr eaLnBrk="1" hangingPunct="1">
                  <a:spcBef>
                    <a:spcPct val="0"/>
                  </a:spcBef>
                  <a:buClrTx/>
                  <a:buFontTx/>
                  <a:buNone/>
                </a:pPr>
                <a:t>42</a:t>
              </a:fld>
              <a:endParaRPr lang="cs-CZ" altLang="en-US" sz="900" b="1">
                <a:solidFill>
                  <a:srgbClr val="0B3D92"/>
                </a:solidFill>
                <a:cs typeface="Arial" panose="020B0604020202020204" pitchFamily="34" charset="0"/>
              </a:endParaRPr>
            </a:p>
          </p:txBody>
        </p:sp>
        <p:sp>
          <p:nvSpPr>
            <p:cNvPr id="87054" name="Line 10">
              <a:extLst>
                <a:ext uri="{FF2B5EF4-FFF2-40B4-BE49-F238E27FC236}">
                  <a16:creationId xmlns:a16="http://schemas.microsoft.com/office/drawing/2014/main" id="{2C6C605C-3679-486F-945E-2670FE7A108E}"/>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pic>
        <p:nvPicPr>
          <p:cNvPr id="87050" name="Obrázek 17">
            <a:extLst>
              <a:ext uri="{FF2B5EF4-FFF2-40B4-BE49-F238E27FC236}">
                <a16:creationId xmlns:a16="http://schemas.microsoft.com/office/drawing/2014/main" id="{06E6C524-B6C0-4A59-8DBC-22E66A480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56125"/>
            <a:ext cx="81946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Obrázek 18">
            <a:extLst>
              <a:ext uri="{FF2B5EF4-FFF2-40B4-BE49-F238E27FC236}">
                <a16:creationId xmlns:a16="http://schemas.microsoft.com/office/drawing/2014/main" id="{78E8CD30-D7BE-42FA-90AE-37FC38CE5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46338"/>
            <a:ext cx="818673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1">
            <a:extLst>
              <a:ext uri="{FF2B5EF4-FFF2-40B4-BE49-F238E27FC236}">
                <a16:creationId xmlns:a16="http://schemas.microsoft.com/office/drawing/2014/main" id="{97EF686F-8720-4468-AD61-394F56F2A36D}"/>
              </a:ext>
            </a:extLst>
          </p:cNvPr>
          <p:cNvGrpSpPr>
            <a:grpSpLocks/>
          </p:cNvGrpSpPr>
          <p:nvPr/>
        </p:nvGrpSpPr>
        <p:grpSpPr bwMode="auto">
          <a:xfrm>
            <a:off x="360363" y="476250"/>
            <a:ext cx="8339137" cy="384175"/>
            <a:chOff x="227" y="300"/>
            <a:chExt cx="5253" cy="242"/>
          </a:xfrm>
        </p:grpSpPr>
        <p:sp>
          <p:nvSpPr>
            <p:cNvPr id="89102" name="Line 2">
              <a:extLst>
                <a:ext uri="{FF2B5EF4-FFF2-40B4-BE49-F238E27FC236}">
                  <a16:creationId xmlns:a16="http://schemas.microsoft.com/office/drawing/2014/main" id="{FB0730E3-824A-4B25-9645-419709008BBB}"/>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9103" name="Line 3">
              <a:extLst>
                <a:ext uri="{FF2B5EF4-FFF2-40B4-BE49-F238E27FC236}">
                  <a16:creationId xmlns:a16="http://schemas.microsoft.com/office/drawing/2014/main" id="{D6DCBB4D-E01B-42F2-A74D-3599DC4B6F33}"/>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89104" name="Picture 4">
              <a:extLst>
                <a:ext uri="{FF2B5EF4-FFF2-40B4-BE49-F238E27FC236}">
                  <a16:creationId xmlns:a16="http://schemas.microsoft.com/office/drawing/2014/main" id="{842F0854-23B7-416C-A8D6-CF2990B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9091" name="Text Box 5">
            <a:extLst>
              <a:ext uri="{FF2B5EF4-FFF2-40B4-BE49-F238E27FC236}">
                <a16:creationId xmlns:a16="http://schemas.microsoft.com/office/drawing/2014/main" id="{BFA5E69F-D462-4D47-BB2D-0E4468FC4DCF}"/>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89092" name="Text Box 6">
            <a:extLst>
              <a:ext uri="{FF2B5EF4-FFF2-40B4-BE49-F238E27FC236}">
                <a16:creationId xmlns:a16="http://schemas.microsoft.com/office/drawing/2014/main" id="{1947E927-FD24-4DBD-A7E0-CA2ABFBADBF4}"/>
              </a:ext>
            </a:extLst>
          </p:cNvPr>
          <p:cNvSpPr txBox="1">
            <a:spLocks noChangeArrowheads="1"/>
          </p:cNvSpPr>
          <p:nvPr/>
        </p:nvSpPr>
        <p:spPr bwMode="auto">
          <a:xfrm>
            <a:off x="323850" y="874713"/>
            <a:ext cx="837565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cs-CZ" sz="2400" b="1">
                <a:solidFill>
                  <a:srgbClr val="0B3D92"/>
                </a:solidFill>
                <a:latin typeface="Calibri" panose="020F0502020204030204" pitchFamily="34" charset="0"/>
              </a:rPr>
              <a:t>Switching from SIDC IM to Backup IM and vice versa in case of loss of a connection to or failure of the XBID system</a:t>
            </a:r>
            <a:endParaRPr lang="en-US" altLang="en-US" sz="2400" b="1">
              <a:solidFill>
                <a:srgbClr val="0B3D92"/>
              </a:solidFill>
              <a:latin typeface="Calibri" panose="020F0502020204030204" pitchFamily="34" charset="0"/>
            </a:endParaRPr>
          </a:p>
        </p:txBody>
      </p:sp>
      <p:sp>
        <p:nvSpPr>
          <p:cNvPr id="89093" name="Line 7">
            <a:extLst>
              <a:ext uri="{FF2B5EF4-FFF2-40B4-BE49-F238E27FC236}">
                <a16:creationId xmlns:a16="http://schemas.microsoft.com/office/drawing/2014/main" id="{5FD5BCBD-C8EE-409C-BAEB-148A974F2BA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9094" name="Rectangle 8">
            <a:extLst>
              <a:ext uri="{FF2B5EF4-FFF2-40B4-BE49-F238E27FC236}">
                <a16:creationId xmlns:a16="http://schemas.microsoft.com/office/drawing/2014/main" id="{C8EDD3EA-2C4A-460A-9972-06071A6C8A5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89095" name="Line 10">
            <a:extLst>
              <a:ext uri="{FF2B5EF4-FFF2-40B4-BE49-F238E27FC236}">
                <a16:creationId xmlns:a16="http://schemas.microsoft.com/office/drawing/2014/main" id="{0B711AB0-2E82-469A-9E20-8410FA0A10B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9096" name="Text Box 11">
            <a:extLst>
              <a:ext uri="{FF2B5EF4-FFF2-40B4-BE49-F238E27FC236}">
                <a16:creationId xmlns:a16="http://schemas.microsoft.com/office/drawing/2014/main" id="{78020BE3-E6D0-46E1-852D-13EF2438B408}"/>
              </a:ext>
            </a:extLst>
          </p:cNvPr>
          <p:cNvSpPr txBox="1">
            <a:spLocks noChangeArrowheads="1"/>
          </p:cNvSpPr>
          <p:nvPr/>
        </p:nvSpPr>
        <p:spPr bwMode="auto">
          <a:xfrm>
            <a:off x="609600" y="1685925"/>
            <a:ext cx="8089900" cy="203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r>
              <a:rPr lang="en-US" altLang="cs-CZ">
                <a:solidFill>
                  <a:srgbClr val="000000"/>
                </a:solidFill>
              </a:rPr>
              <a:t>Market participants are informed about the temporary unavailability of the XBID system and therefore about stopping of the SIDC IM by the message sent out by OTE</a:t>
            </a:r>
          </a:p>
          <a:p>
            <a:pPr algn="just" eaLnBrk="1" hangingPunct="1">
              <a:buClr>
                <a:srgbClr val="0B3D92"/>
              </a:buClr>
              <a:buSzPct val="100000"/>
              <a:buFont typeface="Arial" panose="020B0604020202020204" pitchFamily="34" charset="0"/>
              <a:buChar char="■"/>
            </a:pPr>
            <a:endParaRPr lang="en-US" altLang="cs-CZ">
              <a:solidFill>
                <a:srgbClr val="000000"/>
              </a:solidFill>
            </a:endParaRPr>
          </a:p>
          <a:p>
            <a:pPr algn="just" eaLnBrk="1" hangingPunct="1">
              <a:buClr>
                <a:srgbClr val="0B3D92"/>
              </a:buClr>
              <a:buSzPct val="100000"/>
              <a:buFont typeface="Arial" panose="020B0604020202020204" pitchFamily="34" charset="0"/>
              <a:buChar char="■"/>
            </a:pPr>
            <a:r>
              <a:rPr lang="en-US" altLang="cs-CZ">
                <a:solidFill>
                  <a:srgbClr val="000000"/>
                </a:solidFill>
              </a:rPr>
              <a:t>When SIDC IM is deactivated activation of Backup IM might follow</a:t>
            </a:r>
          </a:p>
          <a:p>
            <a:pPr algn="just" eaLnBrk="1" hangingPunct="1">
              <a:buClr>
                <a:srgbClr val="0B3D92"/>
              </a:buClr>
              <a:buSzPct val="100000"/>
              <a:buFont typeface="Arial" panose="020B0604020202020204" pitchFamily="34" charset="0"/>
              <a:buChar char="■"/>
            </a:pPr>
            <a:r>
              <a:rPr lang="en-US" altLang="cs-CZ">
                <a:solidFill>
                  <a:srgbClr val="000000"/>
                </a:solidFill>
              </a:rPr>
              <a:t>Market participants are informed about the activation of the Backup IM by the message sent out by OTE</a:t>
            </a:r>
            <a:endParaRPr lang="en-US" altLang="en-US">
              <a:solidFill>
                <a:srgbClr val="000000"/>
              </a:solidFill>
            </a:endParaRPr>
          </a:p>
        </p:txBody>
      </p:sp>
      <p:grpSp>
        <p:nvGrpSpPr>
          <p:cNvPr id="89097" name="Skupina 17">
            <a:extLst>
              <a:ext uri="{FF2B5EF4-FFF2-40B4-BE49-F238E27FC236}">
                <a16:creationId xmlns:a16="http://schemas.microsoft.com/office/drawing/2014/main" id="{B6F85FF8-49E9-42DA-9934-8068D0414B2D}"/>
              </a:ext>
            </a:extLst>
          </p:cNvPr>
          <p:cNvGrpSpPr>
            <a:grpSpLocks/>
          </p:cNvGrpSpPr>
          <p:nvPr/>
        </p:nvGrpSpPr>
        <p:grpSpPr bwMode="auto">
          <a:xfrm>
            <a:off x="3203575" y="6477000"/>
            <a:ext cx="5580063" cy="238125"/>
            <a:chOff x="3203848" y="6477000"/>
            <a:chExt cx="5580063" cy="238125"/>
          </a:xfrm>
        </p:grpSpPr>
        <p:sp>
          <p:nvSpPr>
            <p:cNvPr id="89099" name="Line 7">
              <a:extLst>
                <a:ext uri="{FF2B5EF4-FFF2-40B4-BE49-F238E27FC236}">
                  <a16:creationId xmlns:a16="http://schemas.microsoft.com/office/drawing/2014/main" id="{4796EA53-CC55-4169-AA09-9C33E7597DE7}"/>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9100" name="Rectangle 9">
              <a:extLst>
                <a:ext uri="{FF2B5EF4-FFF2-40B4-BE49-F238E27FC236}">
                  <a16:creationId xmlns:a16="http://schemas.microsoft.com/office/drawing/2014/main" id="{B88FF56D-CFAE-427E-987E-45EA072FD3B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8C49733-6267-4CAA-8C1A-AB989ED5AE3F}" type="slidenum">
                <a:rPr lang="cs-CZ" altLang="en-US" sz="900" b="1">
                  <a:solidFill>
                    <a:srgbClr val="0B3D92"/>
                  </a:solidFill>
                  <a:cs typeface="Arial" panose="020B0604020202020204" pitchFamily="34" charset="0"/>
                </a:rPr>
                <a:pPr eaLnBrk="1" hangingPunct="1">
                  <a:spcBef>
                    <a:spcPct val="0"/>
                  </a:spcBef>
                  <a:buClrTx/>
                  <a:buFontTx/>
                  <a:buNone/>
                </a:pPr>
                <a:t>43</a:t>
              </a:fld>
              <a:endParaRPr lang="cs-CZ" altLang="en-US" sz="900" b="1">
                <a:solidFill>
                  <a:srgbClr val="0B3D92"/>
                </a:solidFill>
                <a:cs typeface="Arial" panose="020B0604020202020204" pitchFamily="34" charset="0"/>
              </a:endParaRPr>
            </a:p>
          </p:txBody>
        </p:sp>
        <p:sp>
          <p:nvSpPr>
            <p:cNvPr id="89101" name="Line 10">
              <a:extLst>
                <a:ext uri="{FF2B5EF4-FFF2-40B4-BE49-F238E27FC236}">
                  <a16:creationId xmlns:a16="http://schemas.microsoft.com/office/drawing/2014/main" id="{403674A1-E82F-40DF-9205-A41A24DC7F14}"/>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pic>
        <p:nvPicPr>
          <p:cNvPr id="89098" name="Obrázek 16">
            <a:extLst>
              <a:ext uri="{FF2B5EF4-FFF2-40B4-BE49-F238E27FC236}">
                <a16:creationId xmlns:a16="http://schemas.microsoft.com/office/drawing/2014/main" id="{0369F5F3-B6F6-42BA-B26C-6CE28A577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8150"/>
          <a:stretch>
            <a:fillRect/>
          </a:stretch>
        </p:blipFill>
        <p:spPr bwMode="auto">
          <a:xfrm>
            <a:off x="712788" y="4016375"/>
            <a:ext cx="79867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
            <a:extLst>
              <a:ext uri="{FF2B5EF4-FFF2-40B4-BE49-F238E27FC236}">
                <a16:creationId xmlns:a16="http://schemas.microsoft.com/office/drawing/2014/main" id="{6BD7D0DD-17CA-4E47-B137-C3CF28EFEE1A}"/>
              </a:ext>
            </a:extLst>
          </p:cNvPr>
          <p:cNvGrpSpPr>
            <a:grpSpLocks/>
          </p:cNvGrpSpPr>
          <p:nvPr/>
        </p:nvGrpSpPr>
        <p:grpSpPr bwMode="auto">
          <a:xfrm>
            <a:off x="360363" y="476250"/>
            <a:ext cx="8339137" cy="384175"/>
            <a:chOff x="227" y="300"/>
            <a:chExt cx="5253" cy="242"/>
          </a:xfrm>
        </p:grpSpPr>
        <p:sp>
          <p:nvSpPr>
            <p:cNvPr id="91152" name="Line 2">
              <a:extLst>
                <a:ext uri="{FF2B5EF4-FFF2-40B4-BE49-F238E27FC236}">
                  <a16:creationId xmlns:a16="http://schemas.microsoft.com/office/drawing/2014/main" id="{552048B3-5005-4A12-9AEA-7C8F6E64378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1153" name="Line 3">
              <a:extLst>
                <a:ext uri="{FF2B5EF4-FFF2-40B4-BE49-F238E27FC236}">
                  <a16:creationId xmlns:a16="http://schemas.microsoft.com/office/drawing/2014/main" id="{D8AF5D8B-1C10-4E1A-BF8B-D8C155413F78}"/>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1154" name="Picture 4">
              <a:extLst>
                <a:ext uri="{FF2B5EF4-FFF2-40B4-BE49-F238E27FC236}">
                  <a16:creationId xmlns:a16="http://schemas.microsoft.com/office/drawing/2014/main" id="{0A256F83-DEB2-4D81-AB29-3DD22E0AD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1139" name="Text Box 5">
            <a:extLst>
              <a:ext uri="{FF2B5EF4-FFF2-40B4-BE49-F238E27FC236}">
                <a16:creationId xmlns:a16="http://schemas.microsoft.com/office/drawing/2014/main" id="{A5DA17EE-D5F7-43FC-9E77-AEB9C76E4D9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1140" name="Text Box 6">
            <a:extLst>
              <a:ext uri="{FF2B5EF4-FFF2-40B4-BE49-F238E27FC236}">
                <a16:creationId xmlns:a16="http://schemas.microsoft.com/office/drawing/2014/main" id="{996776E3-1598-46C1-8CE0-73228793FE15}"/>
              </a:ext>
            </a:extLst>
          </p:cNvPr>
          <p:cNvSpPr txBox="1">
            <a:spLocks noChangeArrowheads="1"/>
          </p:cNvSpPr>
          <p:nvPr/>
        </p:nvSpPr>
        <p:spPr bwMode="auto">
          <a:xfrm>
            <a:off x="323850" y="874713"/>
            <a:ext cx="837565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cs-CZ" sz="2400" b="1">
                <a:solidFill>
                  <a:srgbClr val="0B3D92"/>
                </a:solidFill>
                <a:latin typeface="Calibri" panose="020F0502020204030204" pitchFamily="34" charset="0"/>
              </a:rPr>
              <a:t>Switching from SIDC IM to Backup IM and vice versa in case of loss of a connection to or failure of the XBID system</a:t>
            </a:r>
            <a:endParaRPr lang="en-US" altLang="en-US" sz="2400" b="1">
              <a:solidFill>
                <a:srgbClr val="0B3D92"/>
              </a:solidFill>
              <a:latin typeface="Calibri" panose="020F0502020204030204" pitchFamily="34" charset="0"/>
            </a:endParaRPr>
          </a:p>
        </p:txBody>
      </p:sp>
      <p:sp>
        <p:nvSpPr>
          <p:cNvPr id="91141" name="Line 7">
            <a:extLst>
              <a:ext uri="{FF2B5EF4-FFF2-40B4-BE49-F238E27FC236}">
                <a16:creationId xmlns:a16="http://schemas.microsoft.com/office/drawing/2014/main" id="{CFA47C18-A033-411B-9825-864B74BF895B}"/>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1142" name="Rectangle 8">
            <a:extLst>
              <a:ext uri="{FF2B5EF4-FFF2-40B4-BE49-F238E27FC236}">
                <a16:creationId xmlns:a16="http://schemas.microsoft.com/office/drawing/2014/main" id="{84FCD409-7CB6-4E33-89DC-86758C55A9B9}"/>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1143" name="Line 10">
            <a:extLst>
              <a:ext uri="{FF2B5EF4-FFF2-40B4-BE49-F238E27FC236}">
                <a16:creationId xmlns:a16="http://schemas.microsoft.com/office/drawing/2014/main" id="{804E0177-6714-4103-BC47-1C0BAFDB5E17}"/>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1144" name="Text Box 11">
            <a:extLst>
              <a:ext uri="{FF2B5EF4-FFF2-40B4-BE49-F238E27FC236}">
                <a16:creationId xmlns:a16="http://schemas.microsoft.com/office/drawing/2014/main" id="{5E87B874-DBF1-413B-9396-98F290A9D75A}"/>
              </a:ext>
            </a:extLst>
          </p:cNvPr>
          <p:cNvSpPr txBox="1">
            <a:spLocks noChangeArrowheads="1"/>
          </p:cNvSpPr>
          <p:nvPr/>
        </p:nvSpPr>
        <p:spPr bwMode="auto">
          <a:xfrm>
            <a:off x="609600" y="1685925"/>
            <a:ext cx="80899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cs-CZ" dirty="0">
                <a:solidFill>
                  <a:srgbClr val="000000"/>
                </a:solidFill>
              </a:rPr>
              <a:t>Once the availability of the XBID system is re-</a:t>
            </a:r>
            <a:r>
              <a:rPr lang="en-US" altLang="cs-CZ" dirty="0" err="1">
                <a:solidFill>
                  <a:srgbClr val="000000"/>
                </a:solidFill>
              </a:rPr>
              <a:t>establishe</a:t>
            </a:r>
            <a:r>
              <a:rPr lang="cs-CZ" altLang="cs-CZ" dirty="0">
                <a:solidFill>
                  <a:srgbClr val="000000"/>
                </a:solidFill>
              </a:rPr>
              <a:t>d,</a:t>
            </a:r>
            <a:r>
              <a:rPr lang="en-US" altLang="cs-CZ" dirty="0">
                <a:solidFill>
                  <a:srgbClr val="000000"/>
                </a:solidFill>
              </a:rPr>
              <a:t>Backup IM </a:t>
            </a:r>
            <a:r>
              <a:rPr lang="cs-CZ" altLang="cs-CZ" dirty="0" err="1">
                <a:solidFill>
                  <a:srgbClr val="000000"/>
                </a:solidFill>
              </a:rPr>
              <a:t>is</a:t>
            </a:r>
            <a:r>
              <a:rPr lang="cs-CZ" altLang="cs-CZ" dirty="0">
                <a:solidFill>
                  <a:srgbClr val="000000"/>
                </a:solidFill>
              </a:rPr>
              <a:t> </a:t>
            </a:r>
            <a:r>
              <a:rPr lang="en-US" altLang="cs-CZ" dirty="0">
                <a:solidFill>
                  <a:srgbClr val="000000"/>
                </a:solidFill>
              </a:rPr>
              <a:t>deactivated and SIDC IM</a:t>
            </a:r>
            <a:r>
              <a:rPr lang="cs-CZ" altLang="cs-CZ" dirty="0">
                <a:solidFill>
                  <a:srgbClr val="000000"/>
                </a:solidFill>
              </a:rPr>
              <a:t> </a:t>
            </a:r>
            <a:r>
              <a:rPr lang="cs-CZ" altLang="cs-CZ" dirty="0" err="1">
                <a:solidFill>
                  <a:srgbClr val="000000"/>
                </a:solidFill>
              </a:rPr>
              <a:t>is</a:t>
            </a:r>
            <a:r>
              <a:rPr lang="en-US" altLang="cs-CZ" dirty="0">
                <a:solidFill>
                  <a:srgbClr val="000000"/>
                </a:solidFill>
              </a:rPr>
              <a:t> activated.</a:t>
            </a:r>
          </a:p>
          <a:p>
            <a:pPr algn="just" eaLnBrk="1" hangingPunct="1">
              <a:buClr>
                <a:srgbClr val="0B3D92"/>
              </a:buClr>
              <a:buSzPct val="100000"/>
              <a:buFont typeface="Arial" panose="020B0604020202020204" pitchFamily="34" charset="0"/>
              <a:buChar char="■"/>
              <a:defRPr/>
            </a:pPr>
            <a:r>
              <a:rPr lang="en-US" altLang="cs-CZ" dirty="0">
                <a:solidFill>
                  <a:srgbClr val="000000"/>
                </a:solidFill>
              </a:rPr>
              <a:t>Market participants are informed about the switch by a message sent out by OTE.   </a:t>
            </a:r>
          </a:p>
          <a:p>
            <a:pPr algn="just" eaLnBrk="1" hangingPunct="1">
              <a:buClr>
                <a:srgbClr val="0B3D92"/>
              </a:buClr>
              <a:buSzPct val="100000"/>
              <a:buFont typeface="Arial" panose="020B0604020202020204" pitchFamily="34" charset="0"/>
              <a:buChar char="■"/>
              <a:defRPr/>
            </a:pPr>
            <a:endParaRPr lang="en-US" altLang="cs-CZ" dirty="0">
              <a:solidFill>
                <a:srgbClr val="000000"/>
              </a:solidFill>
            </a:endParaRPr>
          </a:p>
          <a:p>
            <a:pPr algn="just" eaLnBrk="1" hangingPunct="1">
              <a:buClr>
                <a:srgbClr val="0B3D92"/>
              </a:buClr>
              <a:buSzPct val="100000"/>
              <a:buFont typeface="Arial" panose="020B0604020202020204" pitchFamily="34" charset="0"/>
              <a:buChar char="■"/>
              <a:defRPr/>
            </a:pPr>
            <a:r>
              <a:rPr lang="en-US" altLang="cs-CZ" dirty="0">
                <a:solidFill>
                  <a:srgbClr val="000000"/>
                </a:solidFill>
              </a:rPr>
              <a:t>Market participants are also informed about the fact that bids of the SIDC IM </a:t>
            </a:r>
            <a:r>
              <a:rPr lang="cs-CZ" altLang="cs-CZ" dirty="0" err="1">
                <a:solidFill>
                  <a:srgbClr val="000000"/>
                </a:solidFill>
              </a:rPr>
              <a:t>have</a:t>
            </a:r>
            <a:r>
              <a:rPr lang="cs-CZ" altLang="cs-CZ" dirty="0">
                <a:solidFill>
                  <a:srgbClr val="000000"/>
                </a:solidFill>
              </a:rPr>
              <a:t> </a:t>
            </a:r>
            <a:r>
              <a:rPr lang="cs-CZ" altLang="cs-CZ" dirty="0" err="1">
                <a:solidFill>
                  <a:srgbClr val="000000"/>
                </a:solidFill>
              </a:rPr>
              <a:t>been</a:t>
            </a:r>
            <a:r>
              <a:rPr lang="en-US" altLang="cs-CZ" dirty="0">
                <a:solidFill>
                  <a:srgbClr val="000000"/>
                </a:solidFill>
              </a:rPr>
              <a:t> deactivated, so </a:t>
            </a:r>
            <a:r>
              <a:rPr lang="en-US" altLang="cs-CZ" b="1" dirty="0">
                <a:solidFill>
                  <a:srgbClr val="000000"/>
                </a:solidFill>
              </a:rPr>
              <a:t>bids can be activated </a:t>
            </a:r>
            <a:r>
              <a:rPr lang="cs-CZ" altLang="cs-CZ" b="1" dirty="0" err="1">
                <a:solidFill>
                  <a:srgbClr val="000000"/>
                </a:solidFill>
              </a:rPr>
              <a:t>again</a:t>
            </a:r>
            <a:r>
              <a:rPr lang="cs-CZ" altLang="cs-CZ" b="1" dirty="0">
                <a:solidFill>
                  <a:srgbClr val="000000"/>
                </a:solidFill>
              </a:rPr>
              <a:t> </a:t>
            </a:r>
            <a:r>
              <a:rPr lang="en-US" altLang="cs-CZ" b="1" dirty="0">
                <a:solidFill>
                  <a:srgbClr val="000000"/>
                </a:solidFill>
              </a:rPr>
              <a:t>by market participants</a:t>
            </a:r>
            <a:r>
              <a:rPr lang="cs-CZ" altLang="cs-CZ" b="1" dirty="0">
                <a:solidFill>
                  <a:srgbClr val="000000"/>
                </a:solidFill>
              </a:rPr>
              <a:t>. </a:t>
            </a:r>
            <a:endParaRPr lang="en-US" altLang="en-US" b="1" dirty="0">
              <a:solidFill>
                <a:srgbClr val="000000"/>
              </a:solidFill>
            </a:endParaRPr>
          </a:p>
        </p:txBody>
      </p:sp>
      <p:grpSp>
        <p:nvGrpSpPr>
          <p:cNvPr id="91145" name="Skupina 17">
            <a:extLst>
              <a:ext uri="{FF2B5EF4-FFF2-40B4-BE49-F238E27FC236}">
                <a16:creationId xmlns:a16="http://schemas.microsoft.com/office/drawing/2014/main" id="{3F0DB948-1C6D-4A30-8BE8-424D0FFC0A93}"/>
              </a:ext>
            </a:extLst>
          </p:cNvPr>
          <p:cNvGrpSpPr>
            <a:grpSpLocks/>
          </p:cNvGrpSpPr>
          <p:nvPr/>
        </p:nvGrpSpPr>
        <p:grpSpPr bwMode="auto">
          <a:xfrm>
            <a:off x="3203575" y="6477000"/>
            <a:ext cx="5580063" cy="238125"/>
            <a:chOff x="3203848" y="6477000"/>
            <a:chExt cx="5580063" cy="238125"/>
          </a:xfrm>
        </p:grpSpPr>
        <p:sp>
          <p:nvSpPr>
            <p:cNvPr id="91149" name="Line 7">
              <a:extLst>
                <a:ext uri="{FF2B5EF4-FFF2-40B4-BE49-F238E27FC236}">
                  <a16:creationId xmlns:a16="http://schemas.microsoft.com/office/drawing/2014/main" id="{6B8A3732-C8FD-42BB-84D4-84DE69150DAE}"/>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1150" name="Rectangle 9">
              <a:extLst>
                <a:ext uri="{FF2B5EF4-FFF2-40B4-BE49-F238E27FC236}">
                  <a16:creationId xmlns:a16="http://schemas.microsoft.com/office/drawing/2014/main" id="{9D2E4C3F-2196-4840-BBC7-E9831682CA9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0D9C43B7-5C26-4D7A-9144-5458338DDA2F}" type="slidenum">
                <a:rPr lang="cs-CZ" altLang="en-US" sz="900" b="1">
                  <a:solidFill>
                    <a:srgbClr val="0B3D92"/>
                  </a:solidFill>
                  <a:cs typeface="Arial" panose="020B0604020202020204" pitchFamily="34" charset="0"/>
                </a:rPr>
                <a:pPr eaLnBrk="1" hangingPunct="1">
                  <a:spcBef>
                    <a:spcPct val="0"/>
                  </a:spcBef>
                  <a:buClrTx/>
                  <a:buFontTx/>
                  <a:buNone/>
                </a:pPr>
                <a:t>44</a:t>
              </a:fld>
              <a:endParaRPr lang="cs-CZ" altLang="en-US" sz="900" b="1">
                <a:solidFill>
                  <a:srgbClr val="0B3D92"/>
                </a:solidFill>
                <a:cs typeface="Arial" panose="020B0604020202020204" pitchFamily="34" charset="0"/>
              </a:endParaRPr>
            </a:p>
          </p:txBody>
        </p:sp>
        <p:sp>
          <p:nvSpPr>
            <p:cNvPr id="91151" name="Line 10">
              <a:extLst>
                <a:ext uri="{FF2B5EF4-FFF2-40B4-BE49-F238E27FC236}">
                  <a16:creationId xmlns:a16="http://schemas.microsoft.com/office/drawing/2014/main" id="{F507A7AF-BA54-4834-BC41-1EED38631B8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91146" name="Skupina 1">
            <a:extLst>
              <a:ext uri="{FF2B5EF4-FFF2-40B4-BE49-F238E27FC236}">
                <a16:creationId xmlns:a16="http://schemas.microsoft.com/office/drawing/2014/main" id="{C7CDA73A-7D6F-4A9D-B649-B2D3DB28C815}"/>
              </a:ext>
            </a:extLst>
          </p:cNvPr>
          <p:cNvGrpSpPr>
            <a:grpSpLocks/>
          </p:cNvGrpSpPr>
          <p:nvPr/>
        </p:nvGrpSpPr>
        <p:grpSpPr bwMode="auto">
          <a:xfrm>
            <a:off x="512763" y="4013200"/>
            <a:ext cx="8186737" cy="1177925"/>
            <a:chOff x="465550" y="4202327"/>
            <a:chExt cx="7369888" cy="1022316"/>
          </a:xfrm>
        </p:grpSpPr>
        <p:pic>
          <p:nvPicPr>
            <p:cNvPr id="91147" name="Obrázek 16">
              <a:extLst>
                <a:ext uri="{FF2B5EF4-FFF2-40B4-BE49-F238E27FC236}">
                  <a16:creationId xmlns:a16="http://schemas.microsoft.com/office/drawing/2014/main" id="{975C449A-BA97-4E34-B609-76509D1B0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6060"/>
            <a:stretch>
              <a:fillRect/>
            </a:stretch>
          </p:blipFill>
          <p:spPr bwMode="auto">
            <a:xfrm>
              <a:off x="465550" y="4202327"/>
              <a:ext cx="6194682" cy="102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Obrázek 17">
              <a:extLst>
                <a:ext uri="{FF2B5EF4-FFF2-40B4-BE49-F238E27FC236}">
                  <a16:creationId xmlns:a16="http://schemas.microsoft.com/office/drawing/2014/main" id="{31F06892-73C0-4643-BD91-5C5095598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973"/>
            <a:stretch>
              <a:fillRect/>
            </a:stretch>
          </p:blipFill>
          <p:spPr bwMode="auto">
            <a:xfrm>
              <a:off x="6660232" y="4202327"/>
              <a:ext cx="1175206" cy="102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1">
            <a:extLst>
              <a:ext uri="{FF2B5EF4-FFF2-40B4-BE49-F238E27FC236}">
                <a16:creationId xmlns:a16="http://schemas.microsoft.com/office/drawing/2014/main" id="{4EB013BE-DA88-496D-AC7A-5B74F4268D1E}"/>
              </a:ext>
            </a:extLst>
          </p:cNvPr>
          <p:cNvGrpSpPr>
            <a:grpSpLocks/>
          </p:cNvGrpSpPr>
          <p:nvPr/>
        </p:nvGrpSpPr>
        <p:grpSpPr bwMode="auto">
          <a:xfrm>
            <a:off x="360363" y="476250"/>
            <a:ext cx="8339137" cy="384175"/>
            <a:chOff x="227" y="300"/>
            <a:chExt cx="5253" cy="242"/>
          </a:xfrm>
        </p:grpSpPr>
        <p:sp>
          <p:nvSpPr>
            <p:cNvPr id="93196" name="Line 2">
              <a:extLst>
                <a:ext uri="{FF2B5EF4-FFF2-40B4-BE49-F238E27FC236}">
                  <a16:creationId xmlns:a16="http://schemas.microsoft.com/office/drawing/2014/main" id="{342C5E12-0034-4968-96D6-B370BD90B628}"/>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3197" name="Line 3">
              <a:extLst>
                <a:ext uri="{FF2B5EF4-FFF2-40B4-BE49-F238E27FC236}">
                  <a16:creationId xmlns:a16="http://schemas.microsoft.com/office/drawing/2014/main" id="{2D7CDDE0-5428-4425-936E-7E2F4E53C8D3}"/>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3198" name="Picture 4">
              <a:extLst>
                <a:ext uri="{FF2B5EF4-FFF2-40B4-BE49-F238E27FC236}">
                  <a16:creationId xmlns:a16="http://schemas.microsoft.com/office/drawing/2014/main" id="{DB68E21D-7787-4BDE-9E78-A5963603F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3187" name="Text Box 5">
            <a:extLst>
              <a:ext uri="{FF2B5EF4-FFF2-40B4-BE49-F238E27FC236}">
                <a16:creationId xmlns:a16="http://schemas.microsoft.com/office/drawing/2014/main" id="{A976D2B2-744E-4571-A3DA-5A7FFC60D7AF}"/>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3188" name="Line 6">
            <a:extLst>
              <a:ext uri="{FF2B5EF4-FFF2-40B4-BE49-F238E27FC236}">
                <a16:creationId xmlns:a16="http://schemas.microsoft.com/office/drawing/2014/main" id="{E2C7171A-EECC-4CC3-BF43-2AB4F2EA6C6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3189" name="Rectangle 7">
            <a:extLst>
              <a:ext uri="{FF2B5EF4-FFF2-40B4-BE49-F238E27FC236}">
                <a16:creationId xmlns:a16="http://schemas.microsoft.com/office/drawing/2014/main" id="{A3C35FE0-1F0E-45A3-918F-36FA04380966}"/>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3190" name="Line 9">
            <a:extLst>
              <a:ext uri="{FF2B5EF4-FFF2-40B4-BE49-F238E27FC236}">
                <a16:creationId xmlns:a16="http://schemas.microsoft.com/office/drawing/2014/main" id="{6C6CF109-4F8C-4FBA-9BE2-B25532D793D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nvGrpSpPr>
          <p:cNvPr id="93191" name="Skupina 13">
            <a:extLst>
              <a:ext uri="{FF2B5EF4-FFF2-40B4-BE49-F238E27FC236}">
                <a16:creationId xmlns:a16="http://schemas.microsoft.com/office/drawing/2014/main" id="{0B1E8EA6-C3C1-4B8E-875D-29013FA2BC9B}"/>
              </a:ext>
            </a:extLst>
          </p:cNvPr>
          <p:cNvGrpSpPr>
            <a:grpSpLocks/>
          </p:cNvGrpSpPr>
          <p:nvPr/>
        </p:nvGrpSpPr>
        <p:grpSpPr bwMode="auto">
          <a:xfrm>
            <a:off x="3203575" y="6477000"/>
            <a:ext cx="5580063" cy="238125"/>
            <a:chOff x="3203848" y="6477000"/>
            <a:chExt cx="5580063" cy="238125"/>
          </a:xfrm>
        </p:grpSpPr>
        <p:sp>
          <p:nvSpPr>
            <p:cNvPr id="93193" name="Line 7">
              <a:extLst>
                <a:ext uri="{FF2B5EF4-FFF2-40B4-BE49-F238E27FC236}">
                  <a16:creationId xmlns:a16="http://schemas.microsoft.com/office/drawing/2014/main" id="{247F1A0A-ADED-4823-B958-6B27DEBA67C1}"/>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3194" name="Rectangle 9">
              <a:extLst>
                <a:ext uri="{FF2B5EF4-FFF2-40B4-BE49-F238E27FC236}">
                  <a16:creationId xmlns:a16="http://schemas.microsoft.com/office/drawing/2014/main" id="{E4DAEF49-6E8C-49CC-8491-A6E9E28F7B17}"/>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1F0742B2-5DFD-45E2-BA70-A2CDA40B8DD5}" type="slidenum">
                <a:rPr lang="cs-CZ" altLang="en-US" sz="900" b="1">
                  <a:solidFill>
                    <a:srgbClr val="0B3D92"/>
                  </a:solidFill>
                  <a:cs typeface="Arial" panose="020B0604020202020204" pitchFamily="34" charset="0"/>
                </a:rPr>
                <a:pPr eaLnBrk="1" hangingPunct="1">
                  <a:spcBef>
                    <a:spcPct val="0"/>
                  </a:spcBef>
                  <a:buClrTx/>
                  <a:buFontTx/>
                  <a:buNone/>
                </a:pPr>
                <a:t>45</a:t>
              </a:fld>
              <a:endParaRPr lang="cs-CZ" altLang="en-US" sz="900" b="1">
                <a:solidFill>
                  <a:srgbClr val="0B3D92"/>
                </a:solidFill>
                <a:cs typeface="Arial" panose="020B0604020202020204" pitchFamily="34" charset="0"/>
              </a:endParaRPr>
            </a:p>
          </p:txBody>
        </p:sp>
        <p:sp>
          <p:nvSpPr>
            <p:cNvPr id="93195" name="Line 10">
              <a:extLst>
                <a:ext uri="{FF2B5EF4-FFF2-40B4-BE49-F238E27FC236}">
                  <a16:creationId xmlns:a16="http://schemas.microsoft.com/office/drawing/2014/main" id="{B5534540-3130-4B36-A3DE-6897E1046B9D}"/>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93192" name="Text Box 6">
            <a:extLst>
              <a:ext uri="{FF2B5EF4-FFF2-40B4-BE49-F238E27FC236}">
                <a16:creationId xmlns:a16="http://schemas.microsoft.com/office/drawing/2014/main" id="{FB441750-A69B-4915-8F98-804E91E74E69}"/>
              </a:ext>
            </a:extLst>
          </p:cNvPr>
          <p:cNvSpPr txBox="1">
            <a:spLocks noChangeArrowheads="1"/>
          </p:cNvSpPr>
          <p:nvPr/>
        </p:nvSpPr>
        <p:spPr bwMode="auto">
          <a:xfrm>
            <a:off x="1116013" y="3119438"/>
            <a:ext cx="7196137"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500"/>
              </a:spcBef>
              <a:buClrTx/>
              <a:buFontTx/>
              <a:buNone/>
            </a:pPr>
            <a:r>
              <a:rPr lang="cs-CZ" altLang="en-US" sz="4800" b="1" u="sng">
                <a:solidFill>
                  <a:srgbClr val="00549F"/>
                </a:solidFill>
                <a:latin typeface="Calibri" panose="020F0502020204030204" pitchFamily="34" charset="0"/>
              </a:rPr>
              <a:t>General Improvements</a:t>
            </a:r>
            <a:endParaRPr lang="en-GB" altLang="en-US" sz="4800" b="1" u="sng">
              <a:solidFill>
                <a:srgbClr val="00549F"/>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Skupina 3">
            <a:extLst>
              <a:ext uri="{FF2B5EF4-FFF2-40B4-BE49-F238E27FC236}">
                <a16:creationId xmlns:a16="http://schemas.microsoft.com/office/drawing/2014/main" id="{D874C078-7F33-4AE9-8AB6-099CDDDACCE6}"/>
              </a:ext>
            </a:extLst>
          </p:cNvPr>
          <p:cNvGrpSpPr>
            <a:grpSpLocks/>
          </p:cNvGrpSpPr>
          <p:nvPr/>
        </p:nvGrpSpPr>
        <p:grpSpPr bwMode="auto">
          <a:xfrm>
            <a:off x="454025" y="1666875"/>
            <a:ext cx="5270500" cy="3922713"/>
            <a:chOff x="454360" y="1351756"/>
            <a:chExt cx="5269768" cy="3922713"/>
          </a:xfrm>
        </p:grpSpPr>
        <p:pic>
          <p:nvPicPr>
            <p:cNvPr id="95251" name="Picture 12">
              <a:extLst>
                <a:ext uri="{FF2B5EF4-FFF2-40B4-BE49-F238E27FC236}">
                  <a16:creationId xmlns:a16="http://schemas.microsoft.com/office/drawing/2014/main" id="{89176BFF-7757-4C2C-BBA2-A9C11B529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60" y="1351756"/>
              <a:ext cx="4708525" cy="3922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52" name="AutoShape 13">
              <a:extLst>
                <a:ext uri="{FF2B5EF4-FFF2-40B4-BE49-F238E27FC236}">
                  <a16:creationId xmlns:a16="http://schemas.microsoft.com/office/drawing/2014/main" id="{5AFEE8E2-C761-45D3-A27C-1745A1CF83BD}"/>
                </a:ext>
              </a:extLst>
            </p:cNvPr>
            <p:cNvSpPr>
              <a:spLocks noChangeArrowheads="1"/>
            </p:cNvSpPr>
            <p:nvPr/>
          </p:nvSpPr>
          <p:spPr bwMode="auto">
            <a:xfrm>
              <a:off x="2447925" y="3852069"/>
              <a:ext cx="1584325" cy="331787"/>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95253" name="AutoShape 14">
              <a:extLst>
                <a:ext uri="{FF2B5EF4-FFF2-40B4-BE49-F238E27FC236}">
                  <a16:creationId xmlns:a16="http://schemas.microsoft.com/office/drawing/2014/main" id="{1C51B464-ACAB-4DA5-8E41-E3B690E18AC9}"/>
                </a:ext>
              </a:extLst>
            </p:cNvPr>
            <p:cNvCxnSpPr>
              <a:cxnSpLocks noChangeShapeType="1"/>
            </p:cNvCxnSpPr>
            <p:nvPr/>
          </p:nvCxnSpPr>
          <p:spPr bwMode="auto">
            <a:xfrm flipH="1" flipV="1">
              <a:off x="4105920" y="4053681"/>
              <a:ext cx="1618208" cy="383431"/>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95235" name="AutoShape 14">
            <a:extLst>
              <a:ext uri="{FF2B5EF4-FFF2-40B4-BE49-F238E27FC236}">
                <a16:creationId xmlns:a16="http://schemas.microsoft.com/office/drawing/2014/main" id="{00BACBAC-C827-44A8-95FA-7ECC9AFC8E75}"/>
              </a:ext>
            </a:extLst>
          </p:cNvPr>
          <p:cNvCxnSpPr>
            <a:cxnSpLocks noChangeShapeType="1"/>
          </p:cNvCxnSpPr>
          <p:nvPr/>
        </p:nvCxnSpPr>
        <p:spPr bwMode="auto">
          <a:xfrm flipH="1" flipV="1">
            <a:off x="4356100" y="2293938"/>
            <a:ext cx="1368425" cy="2457450"/>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5236" name="Group 1">
            <a:extLst>
              <a:ext uri="{FF2B5EF4-FFF2-40B4-BE49-F238E27FC236}">
                <a16:creationId xmlns:a16="http://schemas.microsoft.com/office/drawing/2014/main" id="{F124A454-BF68-46BE-80F9-B74058CCAD90}"/>
              </a:ext>
            </a:extLst>
          </p:cNvPr>
          <p:cNvGrpSpPr>
            <a:grpSpLocks/>
          </p:cNvGrpSpPr>
          <p:nvPr/>
        </p:nvGrpSpPr>
        <p:grpSpPr bwMode="auto">
          <a:xfrm>
            <a:off x="360363" y="476250"/>
            <a:ext cx="8339137" cy="384175"/>
            <a:chOff x="227" y="300"/>
            <a:chExt cx="5253" cy="242"/>
          </a:xfrm>
        </p:grpSpPr>
        <p:sp>
          <p:nvSpPr>
            <p:cNvPr id="95248" name="Line 2">
              <a:extLst>
                <a:ext uri="{FF2B5EF4-FFF2-40B4-BE49-F238E27FC236}">
                  <a16:creationId xmlns:a16="http://schemas.microsoft.com/office/drawing/2014/main" id="{7B21D619-2037-48F9-A48F-1514B8C1A579}"/>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5249" name="Line 3">
              <a:extLst>
                <a:ext uri="{FF2B5EF4-FFF2-40B4-BE49-F238E27FC236}">
                  <a16:creationId xmlns:a16="http://schemas.microsoft.com/office/drawing/2014/main" id="{52B45C18-8E24-441E-9336-A9F37C7A8EAA}"/>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5250" name="Picture 4">
              <a:extLst>
                <a:ext uri="{FF2B5EF4-FFF2-40B4-BE49-F238E27FC236}">
                  <a16:creationId xmlns:a16="http://schemas.microsoft.com/office/drawing/2014/main" id="{7F857E19-46BB-4C0E-987A-32F7A14FF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5237" name="Text Box 5">
            <a:extLst>
              <a:ext uri="{FF2B5EF4-FFF2-40B4-BE49-F238E27FC236}">
                <a16:creationId xmlns:a16="http://schemas.microsoft.com/office/drawing/2014/main" id="{D957C82B-75B9-4171-BC9D-B3C8C0B4B57F}"/>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5238" name="Text Box 6">
            <a:extLst>
              <a:ext uri="{FF2B5EF4-FFF2-40B4-BE49-F238E27FC236}">
                <a16:creationId xmlns:a16="http://schemas.microsoft.com/office/drawing/2014/main" id="{F086C233-12B0-4E51-94E7-F0680B5C7BBC}"/>
              </a:ext>
            </a:extLst>
          </p:cNvPr>
          <p:cNvSpPr txBox="1">
            <a:spLocks noChangeArrowheads="1"/>
          </p:cNvSpPr>
          <p:nvPr/>
        </p:nvSpPr>
        <p:spPr bwMode="auto">
          <a:xfrm>
            <a:off x="361950" y="8699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GTD – Good till Date</a:t>
            </a:r>
          </a:p>
        </p:txBody>
      </p:sp>
      <p:sp>
        <p:nvSpPr>
          <p:cNvPr id="95239" name="Line 7">
            <a:extLst>
              <a:ext uri="{FF2B5EF4-FFF2-40B4-BE49-F238E27FC236}">
                <a16:creationId xmlns:a16="http://schemas.microsoft.com/office/drawing/2014/main" id="{03B5AD80-029A-42C3-98ED-C32211DC1636}"/>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5240" name="Rectangle 8">
            <a:extLst>
              <a:ext uri="{FF2B5EF4-FFF2-40B4-BE49-F238E27FC236}">
                <a16:creationId xmlns:a16="http://schemas.microsoft.com/office/drawing/2014/main" id="{8C52F3A5-483E-49AC-BA71-0E309B24E99C}"/>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5241" name="Line 10">
            <a:extLst>
              <a:ext uri="{FF2B5EF4-FFF2-40B4-BE49-F238E27FC236}">
                <a16:creationId xmlns:a16="http://schemas.microsoft.com/office/drawing/2014/main" id="{D48DD540-BB06-4C57-95C1-1E34C4F0805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27" name="Text Box 11">
            <a:extLst>
              <a:ext uri="{FF2B5EF4-FFF2-40B4-BE49-F238E27FC236}">
                <a16:creationId xmlns:a16="http://schemas.microsoft.com/office/drawing/2014/main" id="{B65F22CA-3E6C-45A9-892A-870E1D7431A9}"/>
              </a:ext>
            </a:extLst>
          </p:cNvPr>
          <p:cNvSpPr txBox="1">
            <a:spLocks noChangeArrowheads="1"/>
          </p:cNvSpPr>
          <p:nvPr/>
        </p:nvSpPr>
        <p:spPr bwMode="auto">
          <a:xfrm>
            <a:off x="5376863" y="1579563"/>
            <a:ext cx="3313112" cy="499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Checking of time tick for time restriction GTD (checking is done automatically after filling the time and leaving the field)</a:t>
            </a:r>
          </a:p>
          <a:p>
            <a:pPr algn="just" eaLnBrk="1" hangingPunct="1">
              <a:buClr>
                <a:srgbClr val="0B3D92"/>
              </a:buClr>
              <a:buSzPct val="100000"/>
              <a:buFont typeface="Arial" panose="020B0604020202020204" pitchFamily="34" charset="0"/>
              <a:buChar char="■"/>
              <a:defRPr/>
            </a:pPr>
            <a:r>
              <a:rPr lang="cs-CZ" altLang="en-US" b="1" dirty="0">
                <a:solidFill>
                  <a:srgbClr val="222222"/>
                </a:solidFill>
              </a:rPr>
              <a:t>T</a:t>
            </a:r>
            <a:r>
              <a:rPr lang="en-US" altLang="en-US" b="1" dirty="0" err="1">
                <a:solidFill>
                  <a:srgbClr val="222222"/>
                </a:solidFill>
                <a:latin typeface="inherit" charset="0"/>
              </a:rPr>
              <a:t>ime</a:t>
            </a:r>
            <a:r>
              <a:rPr lang="en-US" altLang="en-US" b="1" dirty="0">
                <a:solidFill>
                  <a:srgbClr val="222222"/>
                </a:solidFill>
                <a:latin typeface="inherit" charset="0"/>
              </a:rPr>
              <a:t> of order validity has to follow defined time tick (5 minutes)</a:t>
            </a:r>
          </a:p>
          <a:p>
            <a:pPr algn="just" eaLnBrk="1" hangingPunct="1">
              <a:buClr>
                <a:srgbClr val="0B3D92"/>
              </a:buClr>
              <a:buSzPct val="100000"/>
              <a:buFont typeface="Arial" panose="020B0604020202020204" pitchFamily="34" charset="0"/>
              <a:buChar char="■"/>
              <a:defRPr/>
            </a:pPr>
            <a:r>
              <a:rPr lang="en-US" altLang="en-US" dirty="0">
                <a:solidFill>
                  <a:srgbClr val="222222"/>
                </a:solidFill>
                <a:latin typeface="inherit" charset="0"/>
              </a:rPr>
              <a:t>If the check is unsuccessful an error message is shown on the form: </a:t>
            </a:r>
            <a:r>
              <a:rPr lang="cs-CZ" altLang="en-US" dirty="0">
                <a:solidFill>
                  <a:srgbClr val="222222"/>
                </a:solidFill>
                <a:latin typeface="inherit" charset="0"/>
              </a:rPr>
              <a:t>„</a:t>
            </a:r>
            <a:r>
              <a:rPr lang="en-US" altLang="en-US" i="1" dirty="0">
                <a:solidFill>
                  <a:srgbClr val="2D2D8A"/>
                </a:solidFill>
                <a:latin typeface="inherit" charset="0"/>
              </a:rPr>
              <a:t>Date/time can only be entered in 5-minute intervals</a:t>
            </a:r>
            <a:r>
              <a:rPr lang="cs-CZ" altLang="en-US" i="1" dirty="0">
                <a:solidFill>
                  <a:srgbClr val="2D2D8A"/>
                </a:solidFill>
                <a:latin typeface="inherit" charset="0"/>
              </a:rPr>
              <a:t>“</a:t>
            </a:r>
            <a:r>
              <a:rPr lang="en-US" altLang="en-US" dirty="0">
                <a:solidFill>
                  <a:srgbClr val="222222"/>
                </a:solidFill>
                <a:latin typeface="inherit" charset="0"/>
              </a:rPr>
              <a:t>.</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95243" name="Skupina 16">
            <a:extLst>
              <a:ext uri="{FF2B5EF4-FFF2-40B4-BE49-F238E27FC236}">
                <a16:creationId xmlns:a16="http://schemas.microsoft.com/office/drawing/2014/main" id="{CAA04CFA-2419-44C9-9E58-CFD68865BC0D}"/>
              </a:ext>
            </a:extLst>
          </p:cNvPr>
          <p:cNvGrpSpPr>
            <a:grpSpLocks/>
          </p:cNvGrpSpPr>
          <p:nvPr/>
        </p:nvGrpSpPr>
        <p:grpSpPr bwMode="auto">
          <a:xfrm>
            <a:off x="3203575" y="6477000"/>
            <a:ext cx="5580063" cy="238125"/>
            <a:chOff x="3203848" y="6477000"/>
            <a:chExt cx="5580063" cy="238125"/>
          </a:xfrm>
        </p:grpSpPr>
        <p:sp>
          <p:nvSpPr>
            <p:cNvPr id="95245" name="Line 7">
              <a:extLst>
                <a:ext uri="{FF2B5EF4-FFF2-40B4-BE49-F238E27FC236}">
                  <a16:creationId xmlns:a16="http://schemas.microsoft.com/office/drawing/2014/main" id="{BC5049FE-ED44-46ED-8896-A6F97F24A2F2}"/>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5246" name="Rectangle 9">
              <a:extLst>
                <a:ext uri="{FF2B5EF4-FFF2-40B4-BE49-F238E27FC236}">
                  <a16:creationId xmlns:a16="http://schemas.microsoft.com/office/drawing/2014/main" id="{6ADD1739-BF6F-42B4-AD8D-8F8E3B4BF97D}"/>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C655B72D-FF41-471D-96CA-400FAC9F8457}" type="slidenum">
                <a:rPr lang="cs-CZ" altLang="en-US" sz="900" b="1">
                  <a:solidFill>
                    <a:srgbClr val="0B3D92"/>
                  </a:solidFill>
                  <a:cs typeface="Arial" panose="020B0604020202020204" pitchFamily="34" charset="0"/>
                </a:rPr>
                <a:pPr eaLnBrk="1" hangingPunct="1">
                  <a:spcBef>
                    <a:spcPct val="0"/>
                  </a:spcBef>
                  <a:buClrTx/>
                  <a:buFontTx/>
                  <a:buNone/>
                </a:pPr>
                <a:t>46</a:t>
              </a:fld>
              <a:endParaRPr lang="cs-CZ" altLang="en-US" sz="900" b="1">
                <a:solidFill>
                  <a:srgbClr val="0B3D92"/>
                </a:solidFill>
                <a:cs typeface="Arial" panose="020B0604020202020204" pitchFamily="34" charset="0"/>
              </a:endParaRPr>
            </a:p>
          </p:txBody>
        </p:sp>
        <p:sp>
          <p:nvSpPr>
            <p:cNvPr id="95247" name="Line 10">
              <a:extLst>
                <a:ext uri="{FF2B5EF4-FFF2-40B4-BE49-F238E27FC236}">
                  <a16:creationId xmlns:a16="http://schemas.microsoft.com/office/drawing/2014/main" id="{49128968-3E93-4746-9DAB-03EE7EB4BFC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95244" name="AutoShape 13">
            <a:extLst>
              <a:ext uri="{FF2B5EF4-FFF2-40B4-BE49-F238E27FC236}">
                <a16:creationId xmlns:a16="http://schemas.microsoft.com/office/drawing/2014/main" id="{DB9488AB-7D02-4549-B990-9E656DCF47DF}"/>
              </a:ext>
            </a:extLst>
          </p:cNvPr>
          <p:cNvSpPr>
            <a:spLocks noChangeArrowheads="1"/>
          </p:cNvSpPr>
          <p:nvPr/>
        </p:nvSpPr>
        <p:spPr bwMode="auto">
          <a:xfrm>
            <a:off x="365125" y="1633538"/>
            <a:ext cx="4927600" cy="5683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Skupina 5">
            <a:extLst>
              <a:ext uri="{FF2B5EF4-FFF2-40B4-BE49-F238E27FC236}">
                <a16:creationId xmlns:a16="http://schemas.microsoft.com/office/drawing/2014/main" id="{25125477-44AF-4DC5-A1C8-16164A9ADB77}"/>
              </a:ext>
            </a:extLst>
          </p:cNvPr>
          <p:cNvGrpSpPr>
            <a:grpSpLocks/>
          </p:cNvGrpSpPr>
          <p:nvPr/>
        </p:nvGrpSpPr>
        <p:grpSpPr bwMode="auto">
          <a:xfrm>
            <a:off x="4895850" y="1363663"/>
            <a:ext cx="3959225" cy="3827462"/>
            <a:chOff x="4895850" y="1363663"/>
            <a:chExt cx="3959225" cy="3827462"/>
          </a:xfrm>
        </p:grpSpPr>
        <p:grpSp>
          <p:nvGrpSpPr>
            <p:cNvPr id="97302" name="Skupina 3">
              <a:extLst>
                <a:ext uri="{FF2B5EF4-FFF2-40B4-BE49-F238E27FC236}">
                  <a16:creationId xmlns:a16="http://schemas.microsoft.com/office/drawing/2014/main" id="{A39C2887-E0D7-4A23-B4D5-06B3BFF4E9D4}"/>
                </a:ext>
              </a:extLst>
            </p:cNvPr>
            <p:cNvGrpSpPr>
              <a:grpSpLocks/>
            </p:cNvGrpSpPr>
            <p:nvPr/>
          </p:nvGrpSpPr>
          <p:grpSpPr bwMode="auto">
            <a:xfrm>
              <a:off x="4895850" y="1363663"/>
              <a:ext cx="3959225" cy="3827462"/>
              <a:chOff x="4895850" y="1363663"/>
              <a:chExt cx="3959225" cy="3827462"/>
            </a:xfrm>
          </p:grpSpPr>
          <p:pic>
            <p:nvPicPr>
              <p:cNvPr id="97304" name="Picture 12">
                <a:extLst>
                  <a:ext uri="{FF2B5EF4-FFF2-40B4-BE49-F238E27FC236}">
                    <a16:creationId xmlns:a16="http://schemas.microsoft.com/office/drawing/2014/main" id="{06766F0A-5EC7-44B4-A5CB-6A0ADC63B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363663"/>
                <a:ext cx="3959225" cy="3827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305" name="Obrázek 2">
                <a:extLst>
                  <a:ext uri="{FF2B5EF4-FFF2-40B4-BE49-F238E27FC236}">
                    <a16:creationId xmlns:a16="http://schemas.microsoft.com/office/drawing/2014/main" id="{2CDE7BCC-A0D4-441A-82A1-99AD688D8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810" y="1531284"/>
                <a:ext cx="647526" cy="13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303" name="Obrázek 25">
              <a:extLst>
                <a:ext uri="{FF2B5EF4-FFF2-40B4-BE49-F238E27FC236}">
                  <a16:creationId xmlns:a16="http://schemas.microsoft.com/office/drawing/2014/main" id="{ACE99D58-47BB-4AE0-8872-88951E16E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199" y="3705185"/>
              <a:ext cx="316217" cy="1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 Box 11">
            <a:extLst>
              <a:ext uri="{FF2B5EF4-FFF2-40B4-BE49-F238E27FC236}">
                <a16:creationId xmlns:a16="http://schemas.microsoft.com/office/drawing/2014/main" id="{23FB7AA3-DE1D-4634-92D7-16C99AAB20B8}"/>
              </a:ext>
            </a:extLst>
          </p:cNvPr>
          <p:cNvSpPr txBox="1">
            <a:spLocks noChangeArrowheads="1"/>
          </p:cNvSpPr>
          <p:nvPr/>
        </p:nvSpPr>
        <p:spPr bwMode="auto">
          <a:xfrm>
            <a:off x="636588" y="1341438"/>
            <a:ext cx="4006850" cy="6193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1600" b="1" dirty="0">
                <a:solidFill>
                  <a:srgbClr val="2D2D8A"/>
                </a:solidFill>
                <a:latin typeface="inherit" charset="0"/>
              </a:rPr>
              <a:t>Price</a:t>
            </a:r>
            <a:r>
              <a:rPr lang="en-US" altLang="en-US" sz="1600" dirty="0">
                <a:solidFill>
                  <a:srgbClr val="222222"/>
                </a:solidFill>
                <a:latin typeface="inherit" charset="0"/>
              </a:rPr>
              <a:t> defined in buy/sell order has to follow XBID product parameters</a:t>
            </a:r>
            <a:r>
              <a:rPr lang="cs-CZ" altLang="en-US" sz="1600" dirty="0">
                <a:solidFill>
                  <a:srgbClr val="222222"/>
                </a:solidFill>
                <a:latin typeface="inherit" charset="0"/>
              </a:rPr>
              <a:t>:</a:t>
            </a:r>
            <a:endParaRPr lang="en-US" altLang="en-US" sz="16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Minimal Price</a:t>
            </a:r>
            <a:r>
              <a:rPr lang="cs-CZ" altLang="en-US" sz="1200" dirty="0">
                <a:solidFill>
                  <a:srgbClr val="222222"/>
                </a:solidFill>
                <a:latin typeface="inherit" charset="0"/>
              </a:rPr>
              <a:t>:</a:t>
            </a:r>
            <a:r>
              <a:rPr lang="cs-CZ" altLang="en-US" sz="1200" dirty="0">
                <a:solidFill>
                  <a:srgbClr val="222222"/>
                </a:solidFill>
                <a:latin typeface="Calibri" panose="020F0502020204030204" pitchFamily="34" charset="0"/>
                <a:cs typeface="Calibri" panose="020F0502020204030204" pitchFamily="34" charset="0"/>
              </a:rPr>
              <a:t> -9 999,00 EUR/</a:t>
            </a:r>
            <a:r>
              <a:rPr lang="cs-CZ" altLang="en-US" sz="1200" dirty="0" err="1">
                <a:solidFill>
                  <a:srgbClr val="222222"/>
                </a:solidFill>
                <a:latin typeface="Calibri" panose="020F0502020204030204" pitchFamily="34" charset="0"/>
                <a:cs typeface="Calibri" panose="020F0502020204030204" pitchFamily="34" charset="0"/>
              </a:rPr>
              <a:t>MWh</a:t>
            </a:r>
            <a:endParaRPr lang="en-US" altLang="en-US" sz="12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Maximal Price</a:t>
            </a:r>
            <a:r>
              <a:rPr lang="cs-CZ" altLang="en-US" sz="1200" dirty="0">
                <a:solidFill>
                  <a:srgbClr val="222222"/>
                </a:solidFill>
                <a:latin typeface="inherit" charset="0"/>
              </a:rPr>
              <a:t>: </a:t>
            </a:r>
            <a:r>
              <a:rPr lang="cs-CZ" altLang="en-US" sz="1200" dirty="0">
                <a:solidFill>
                  <a:srgbClr val="222222"/>
                </a:solidFill>
                <a:latin typeface="Calibri" panose="020F0502020204030204" pitchFamily="34" charset="0"/>
                <a:cs typeface="Calibri" panose="020F0502020204030204" pitchFamily="34" charset="0"/>
              </a:rPr>
              <a:t>9 999,00 EUR/</a:t>
            </a:r>
            <a:r>
              <a:rPr lang="cs-CZ" altLang="en-US" sz="1200" dirty="0" err="1">
                <a:solidFill>
                  <a:srgbClr val="222222"/>
                </a:solidFill>
                <a:latin typeface="Calibri" panose="020F0502020204030204" pitchFamily="34" charset="0"/>
                <a:cs typeface="Calibri" panose="020F0502020204030204" pitchFamily="34" charset="0"/>
              </a:rPr>
              <a:t>MWh</a:t>
            </a:r>
            <a:endParaRPr lang="cs-CZ" altLang="en-US" sz="12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Price Tick</a:t>
            </a:r>
            <a:r>
              <a:rPr lang="cs-CZ" altLang="en-US" sz="1200" dirty="0">
                <a:solidFill>
                  <a:srgbClr val="222222"/>
                </a:solidFill>
                <a:latin typeface="inherit" charset="0"/>
              </a:rPr>
              <a:t>: </a:t>
            </a:r>
            <a:r>
              <a:rPr lang="cs-CZ" altLang="en-US" sz="1200" dirty="0">
                <a:solidFill>
                  <a:schemeClr val="tx1"/>
                </a:solidFill>
                <a:latin typeface="Calibri" panose="020F0502020204030204" pitchFamily="34" charset="0"/>
                <a:cs typeface="Calibri" panose="020F0502020204030204" pitchFamily="34" charset="0"/>
              </a:rPr>
              <a:t>0,01 EUR/</a:t>
            </a:r>
            <a:r>
              <a:rPr lang="cs-CZ" altLang="en-US" sz="1200" dirty="0" err="1">
                <a:solidFill>
                  <a:schemeClr val="tx1"/>
                </a:solidFill>
                <a:latin typeface="Calibri" panose="020F0502020204030204" pitchFamily="34" charset="0"/>
                <a:cs typeface="Calibri" panose="020F0502020204030204" pitchFamily="34" charset="0"/>
              </a:rPr>
              <a:t>MWh</a:t>
            </a:r>
            <a:endParaRPr lang="cs-CZ" altLang="en-US" sz="1200" dirty="0">
              <a:solidFill>
                <a:schemeClr val="tx1"/>
              </a:solidFill>
              <a:latin typeface="Calibri" panose="020F0502020204030204" pitchFamily="34" charset="0"/>
              <a:cs typeface="Calibri" panose="020F0502020204030204" pitchFamily="34" charset="0"/>
            </a:endParaRPr>
          </a:p>
          <a:p>
            <a:pPr marL="457200" lvl="1" indent="0" algn="just" eaLnBrk="1" hangingPunct="1">
              <a:buClr>
                <a:srgbClr val="0B3D92"/>
              </a:buClr>
              <a:buSzPct val="100000"/>
              <a:defRPr/>
            </a:pPr>
            <a:endParaRPr lang="en-US" altLang="en-US" sz="1200" dirty="0">
              <a:solidFill>
                <a:srgbClr val="222222"/>
              </a:solidFill>
              <a:latin typeface="inherit" charset="0"/>
            </a:endParaRPr>
          </a:p>
          <a:p>
            <a:pPr algn="just" eaLnBrk="1" hangingPunct="1">
              <a:buClr>
                <a:srgbClr val="0B3D92"/>
              </a:buClr>
              <a:buSzPct val="100000"/>
              <a:buFont typeface="Arial" panose="020B0604020202020204" pitchFamily="34" charset="0"/>
              <a:buNone/>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b="1" dirty="0">
                <a:solidFill>
                  <a:srgbClr val="2D2D8A"/>
                </a:solidFill>
                <a:latin typeface="inherit" charset="0"/>
              </a:rPr>
              <a:t>Price </a:t>
            </a:r>
            <a:r>
              <a:rPr lang="cs-CZ" altLang="en-US" sz="1600" b="1" dirty="0">
                <a:solidFill>
                  <a:srgbClr val="2D2D8A"/>
                </a:solidFill>
                <a:latin typeface="inherit" charset="0"/>
              </a:rPr>
              <a:t>d</a:t>
            </a:r>
            <a:r>
              <a:rPr lang="en-US" altLang="en-US" sz="1600" b="1" dirty="0" err="1">
                <a:solidFill>
                  <a:srgbClr val="2D2D8A"/>
                </a:solidFill>
                <a:latin typeface="inherit" charset="0"/>
              </a:rPr>
              <a:t>elta</a:t>
            </a:r>
            <a:r>
              <a:rPr lang="en-US" altLang="en-US" sz="1600" b="1" dirty="0">
                <a:solidFill>
                  <a:srgbClr val="2D2D8A"/>
                </a:solidFill>
                <a:latin typeface="inherit" charset="0"/>
              </a:rPr>
              <a:t> </a:t>
            </a:r>
            <a:r>
              <a:rPr lang="en-US" altLang="en-US" sz="1600" dirty="0">
                <a:solidFill>
                  <a:srgbClr val="222222"/>
                </a:solidFill>
                <a:latin typeface="inherit" charset="0"/>
              </a:rPr>
              <a:t>has to follow XBID product parameters</a:t>
            </a:r>
            <a:r>
              <a:rPr lang="cs-CZ" altLang="en-US" sz="1600" dirty="0">
                <a:solidFill>
                  <a:srgbClr val="222222"/>
                </a:solidFill>
                <a:latin typeface="inherit" charset="0"/>
              </a:rPr>
              <a:t>:</a:t>
            </a:r>
            <a:endParaRPr lang="en-US" altLang="en-US" sz="16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cs-CZ" altLang="en-US" sz="1200" dirty="0">
                <a:solidFill>
                  <a:srgbClr val="222222"/>
                </a:solidFill>
                <a:latin typeface="inherit" charset="0"/>
              </a:rPr>
              <a:t>Buy </a:t>
            </a:r>
            <a:r>
              <a:rPr lang="cs-CZ" altLang="en-US" sz="1200" dirty="0" err="1">
                <a:solidFill>
                  <a:srgbClr val="222222"/>
                </a:solidFill>
                <a:latin typeface="inherit" charset="0"/>
              </a:rPr>
              <a:t>order</a:t>
            </a:r>
            <a:r>
              <a:rPr lang="cs-CZ" altLang="en-US" sz="1200" dirty="0">
                <a:solidFill>
                  <a:srgbClr val="222222"/>
                </a:solidFill>
                <a:latin typeface="inherit" charset="0"/>
              </a:rPr>
              <a:t>: Negative </a:t>
            </a:r>
            <a:r>
              <a:rPr lang="cs-CZ" altLang="en-US" sz="1200" dirty="0" err="1">
                <a:solidFill>
                  <a:srgbClr val="222222"/>
                </a:solidFill>
                <a:latin typeface="inherit" charset="0"/>
              </a:rPr>
              <a:t>value</a:t>
            </a:r>
            <a:r>
              <a:rPr lang="cs-CZ" altLang="en-US" sz="1200" dirty="0">
                <a:solidFill>
                  <a:srgbClr val="222222"/>
                </a:solidFill>
                <a:latin typeface="inherit" charset="0"/>
              </a:rPr>
              <a:t> </a:t>
            </a:r>
            <a:r>
              <a:rPr lang="cs-CZ" altLang="en-US" sz="1200" dirty="0" err="1">
                <a:solidFill>
                  <a:srgbClr val="222222"/>
                </a:solidFill>
                <a:latin typeface="inherit" charset="0"/>
              </a:rPr>
              <a:t>including</a:t>
            </a:r>
            <a:r>
              <a:rPr lang="cs-CZ" altLang="en-US" sz="1200" dirty="0">
                <a:solidFill>
                  <a:srgbClr val="222222"/>
                </a:solidFill>
                <a:latin typeface="inherit" charset="0"/>
              </a:rPr>
              <a:t> </a:t>
            </a:r>
            <a:r>
              <a:rPr lang="cs-CZ" altLang="en-US" sz="1200" dirty="0" err="1">
                <a:solidFill>
                  <a:srgbClr val="222222"/>
                </a:solidFill>
                <a:latin typeface="inherit" charset="0"/>
              </a:rPr>
              <a:t>zero</a:t>
            </a:r>
            <a:r>
              <a:rPr lang="cs-CZ" altLang="en-US" sz="1200" dirty="0">
                <a:solidFill>
                  <a:srgbClr val="222222"/>
                </a:solidFill>
                <a:latin typeface="inherit" charset="0"/>
              </a:rPr>
              <a:t> -</a:t>
            </a:r>
            <a:r>
              <a:rPr lang="en-US" altLang="en-US" sz="1200" dirty="0">
                <a:solidFill>
                  <a:srgbClr val="222222"/>
                </a:solidFill>
                <a:latin typeface="inherit" charset="0"/>
              </a:rPr>
              <a:t>&gt; </a:t>
            </a:r>
            <a:r>
              <a:rPr lang="cs-CZ" altLang="en-US" sz="1200" dirty="0" err="1">
                <a:solidFill>
                  <a:srgbClr val="222222"/>
                </a:solidFill>
                <a:latin typeface="inherit" charset="0"/>
              </a:rPr>
              <a:t>ranging</a:t>
            </a:r>
            <a:r>
              <a:rPr lang="cs-CZ" altLang="en-US" sz="1200" dirty="0">
                <a:solidFill>
                  <a:srgbClr val="222222"/>
                </a:solidFill>
                <a:latin typeface="inherit" charset="0"/>
              </a:rPr>
              <a:t> </a:t>
            </a:r>
            <a:r>
              <a:rPr lang="cs-CZ" altLang="en-US" sz="1200" dirty="0" err="1">
                <a:solidFill>
                  <a:srgbClr val="222222"/>
                </a:solidFill>
                <a:latin typeface="inherit" charset="0"/>
              </a:rPr>
              <a:t>from</a:t>
            </a:r>
            <a:r>
              <a:rPr lang="cs-CZ" altLang="en-US" sz="1200" dirty="0">
                <a:solidFill>
                  <a:srgbClr val="222222"/>
                </a:solidFill>
                <a:latin typeface="inherit" charset="0"/>
              </a:rPr>
              <a:t> 0 to -5 Eur/</a:t>
            </a:r>
            <a:r>
              <a:rPr lang="cs-CZ" altLang="en-US" sz="1200" dirty="0" err="1">
                <a:solidFill>
                  <a:srgbClr val="222222"/>
                </a:solidFill>
                <a:latin typeface="inherit" charset="0"/>
              </a:rPr>
              <a:t>MWh</a:t>
            </a:r>
            <a:r>
              <a:rPr lang="cs-CZ" altLang="en-US" sz="1200" dirty="0">
                <a:solidFill>
                  <a:srgbClr val="222222"/>
                </a:solidFill>
                <a:latin typeface="inherit" charset="0"/>
              </a:rPr>
              <a:t> </a:t>
            </a:r>
          </a:p>
          <a:p>
            <a:pPr lvl="1" algn="just" eaLnBrk="1" hangingPunct="1">
              <a:buClr>
                <a:srgbClr val="0B3D92"/>
              </a:buClr>
              <a:buSzPct val="100000"/>
              <a:buFont typeface="Arial" panose="020B0604020202020204" pitchFamily="34" charset="0"/>
              <a:buChar char="■"/>
              <a:defRPr/>
            </a:pPr>
            <a:r>
              <a:rPr lang="cs-CZ" altLang="en-US" sz="1200" dirty="0" err="1">
                <a:solidFill>
                  <a:srgbClr val="222222"/>
                </a:solidFill>
                <a:latin typeface="inherit" charset="0"/>
              </a:rPr>
              <a:t>Sell</a:t>
            </a:r>
            <a:r>
              <a:rPr lang="cs-CZ" altLang="en-US" sz="1200" dirty="0">
                <a:solidFill>
                  <a:srgbClr val="222222"/>
                </a:solidFill>
                <a:latin typeface="inherit" charset="0"/>
              </a:rPr>
              <a:t> </a:t>
            </a:r>
            <a:r>
              <a:rPr lang="cs-CZ" altLang="en-US" sz="1200" dirty="0" err="1">
                <a:solidFill>
                  <a:srgbClr val="222222"/>
                </a:solidFill>
                <a:latin typeface="inherit" charset="0"/>
              </a:rPr>
              <a:t>order</a:t>
            </a:r>
            <a:r>
              <a:rPr lang="cs-CZ" altLang="en-US" sz="1200" dirty="0">
                <a:solidFill>
                  <a:srgbClr val="222222"/>
                </a:solidFill>
                <a:latin typeface="inherit" charset="0"/>
              </a:rPr>
              <a:t>: Positive </a:t>
            </a:r>
            <a:r>
              <a:rPr lang="cs-CZ" altLang="en-US" sz="1200" dirty="0" err="1">
                <a:solidFill>
                  <a:srgbClr val="222222"/>
                </a:solidFill>
                <a:latin typeface="inherit" charset="0"/>
              </a:rPr>
              <a:t>value</a:t>
            </a:r>
            <a:r>
              <a:rPr lang="cs-CZ" altLang="en-US" sz="1200" dirty="0">
                <a:solidFill>
                  <a:srgbClr val="222222"/>
                </a:solidFill>
                <a:latin typeface="inherit" charset="0"/>
              </a:rPr>
              <a:t> </a:t>
            </a:r>
            <a:r>
              <a:rPr lang="cs-CZ" altLang="en-US" sz="1200" dirty="0" err="1">
                <a:solidFill>
                  <a:srgbClr val="222222"/>
                </a:solidFill>
                <a:latin typeface="inherit" charset="0"/>
              </a:rPr>
              <a:t>including</a:t>
            </a:r>
            <a:r>
              <a:rPr lang="cs-CZ" altLang="en-US" sz="1200" dirty="0">
                <a:solidFill>
                  <a:srgbClr val="222222"/>
                </a:solidFill>
                <a:latin typeface="inherit" charset="0"/>
              </a:rPr>
              <a:t> </a:t>
            </a:r>
            <a:r>
              <a:rPr lang="cs-CZ" altLang="en-US" sz="1200" dirty="0" err="1">
                <a:solidFill>
                  <a:srgbClr val="222222"/>
                </a:solidFill>
                <a:latin typeface="inherit" charset="0"/>
              </a:rPr>
              <a:t>zero</a:t>
            </a:r>
            <a:r>
              <a:rPr lang="cs-CZ" altLang="en-US" sz="1200" dirty="0">
                <a:solidFill>
                  <a:srgbClr val="222222"/>
                </a:solidFill>
                <a:latin typeface="inherit" charset="0"/>
              </a:rPr>
              <a:t> -</a:t>
            </a:r>
            <a:r>
              <a:rPr lang="en-US" altLang="en-US" sz="1200" dirty="0">
                <a:solidFill>
                  <a:srgbClr val="222222"/>
                </a:solidFill>
                <a:latin typeface="inherit" charset="0"/>
              </a:rPr>
              <a:t>&gt; </a:t>
            </a:r>
            <a:r>
              <a:rPr lang="cs-CZ" altLang="en-US" sz="1200" dirty="0" err="1">
                <a:solidFill>
                  <a:srgbClr val="222222"/>
                </a:solidFill>
                <a:latin typeface="inherit" charset="0"/>
              </a:rPr>
              <a:t>ranging</a:t>
            </a:r>
            <a:r>
              <a:rPr lang="cs-CZ" altLang="en-US" sz="1200" dirty="0">
                <a:solidFill>
                  <a:srgbClr val="222222"/>
                </a:solidFill>
                <a:latin typeface="inherit" charset="0"/>
              </a:rPr>
              <a:t> </a:t>
            </a:r>
            <a:r>
              <a:rPr lang="cs-CZ" altLang="en-US" sz="1200" dirty="0" err="1">
                <a:solidFill>
                  <a:srgbClr val="222222"/>
                </a:solidFill>
                <a:latin typeface="inherit" charset="0"/>
              </a:rPr>
              <a:t>from</a:t>
            </a:r>
            <a:r>
              <a:rPr lang="cs-CZ" altLang="en-US" sz="1200" dirty="0">
                <a:solidFill>
                  <a:srgbClr val="222222"/>
                </a:solidFill>
                <a:latin typeface="inherit" charset="0"/>
              </a:rPr>
              <a:t> 0 to 5 Eur/</a:t>
            </a:r>
            <a:r>
              <a:rPr lang="cs-CZ" altLang="en-US" sz="1200" dirty="0" err="1">
                <a:solidFill>
                  <a:srgbClr val="222222"/>
                </a:solidFill>
                <a:latin typeface="inherit" charset="0"/>
              </a:rPr>
              <a:t>MWh</a:t>
            </a:r>
            <a:r>
              <a:rPr lang="cs-CZ" altLang="en-US" sz="1200" dirty="0">
                <a:solidFill>
                  <a:srgbClr val="222222"/>
                </a:solidFill>
                <a:latin typeface="inherit" charset="0"/>
              </a:rPr>
              <a:t> </a:t>
            </a: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Price Tick</a:t>
            </a:r>
            <a:r>
              <a:rPr lang="cs-CZ" altLang="en-US" sz="1200" dirty="0">
                <a:solidFill>
                  <a:srgbClr val="222222"/>
                </a:solidFill>
                <a:latin typeface="inherit" charset="0"/>
              </a:rPr>
              <a:t>: </a:t>
            </a:r>
            <a:r>
              <a:rPr lang="cs-CZ" altLang="en-US" sz="1200" dirty="0">
                <a:solidFill>
                  <a:schemeClr val="tx1"/>
                </a:solidFill>
                <a:latin typeface="Calibri" panose="020F0502020204030204" pitchFamily="34" charset="0"/>
                <a:cs typeface="Calibri" panose="020F0502020204030204" pitchFamily="34" charset="0"/>
              </a:rPr>
              <a:t>0,01 EUR/</a:t>
            </a:r>
            <a:r>
              <a:rPr lang="cs-CZ" altLang="en-US" sz="1200" dirty="0" err="1">
                <a:solidFill>
                  <a:schemeClr val="tx1"/>
                </a:solidFill>
                <a:latin typeface="Calibri" panose="020F0502020204030204" pitchFamily="34" charset="0"/>
                <a:cs typeface="Calibri" panose="020F0502020204030204" pitchFamily="34" charset="0"/>
              </a:rPr>
              <a:t>MWh</a:t>
            </a:r>
            <a:endParaRPr lang="cs-CZ" altLang="en-US" sz="1200" dirty="0">
              <a:solidFill>
                <a:srgbClr val="222222"/>
              </a:solidFill>
              <a:latin typeface="inherit" charset="0"/>
            </a:endParaRPr>
          </a:p>
          <a:p>
            <a:pPr marL="457200" lvl="1" indent="0" algn="just" eaLnBrk="1" hangingPunct="1">
              <a:buClr>
                <a:srgbClr val="0B3D92"/>
              </a:buClr>
              <a:buSzPct val="100000"/>
              <a:defRPr/>
            </a:pPr>
            <a:endParaRPr lang="cs-CZ" altLang="en-US" sz="12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Checking of Price delta is done only for Iceberg orders</a:t>
            </a:r>
            <a:endParaRPr lang="cs-CZ" altLang="en-US" sz="1600" dirty="0">
              <a:solidFill>
                <a:srgbClr val="222222"/>
              </a:solidFill>
              <a:latin typeface="inherit" charset="0"/>
            </a:endParaRPr>
          </a:p>
          <a:p>
            <a:pPr marL="0" indent="0" algn="just" eaLnBrk="1" hangingPunct="1">
              <a:buClr>
                <a:srgbClr val="0B3D92"/>
              </a:buClr>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cs-CZ" altLang="en-US" sz="1600" dirty="0" err="1">
                <a:solidFill>
                  <a:srgbClr val="222222"/>
                </a:solidFill>
                <a:latin typeface="inherit" charset="0"/>
              </a:rPr>
              <a:t>Values</a:t>
            </a:r>
            <a:r>
              <a:rPr lang="cs-CZ" altLang="en-US" sz="1600" dirty="0">
                <a:solidFill>
                  <a:srgbClr val="222222"/>
                </a:solidFill>
                <a:latin typeface="inherit" charset="0"/>
              </a:rPr>
              <a:t> </a:t>
            </a:r>
            <a:r>
              <a:rPr lang="cs-CZ" altLang="en-US" sz="1600" dirty="0" err="1">
                <a:solidFill>
                  <a:srgbClr val="222222"/>
                </a:solidFill>
                <a:latin typeface="inherit" charset="0"/>
              </a:rPr>
              <a:t>of</a:t>
            </a:r>
            <a:r>
              <a:rPr lang="cs-CZ" altLang="en-US" sz="1600" dirty="0">
                <a:solidFill>
                  <a:srgbClr val="222222"/>
                </a:solidFill>
                <a:latin typeface="inherit" charset="0"/>
              </a:rPr>
              <a:t>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cs-CZ" altLang="en-US" sz="1600" dirty="0" err="1">
                <a:solidFill>
                  <a:srgbClr val="222222"/>
                </a:solidFill>
                <a:latin typeface="inherit" charset="0"/>
              </a:rPr>
              <a:t>attributes</a:t>
            </a:r>
            <a:r>
              <a:rPr lang="en-US" altLang="en-US" sz="1600" dirty="0">
                <a:solidFill>
                  <a:srgbClr val="222222"/>
                </a:solidFill>
                <a:latin typeface="inherit" charset="0"/>
              </a:rPr>
              <a:t> ha</a:t>
            </a:r>
            <a:r>
              <a:rPr lang="cs-CZ" altLang="en-US" sz="1600" dirty="0">
                <a:solidFill>
                  <a:srgbClr val="222222"/>
                </a:solidFill>
                <a:latin typeface="inherit" charset="0"/>
              </a:rPr>
              <a:t>ve</a:t>
            </a:r>
            <a:r>
              <a:rPr lang="en-US" altLang="en-US" sz="1600" dirty="0">
                <a:solidFill>
                  <a:srgbClr val="222222"/>
                </a:solidFill>
                <a:latin typeface="inherit" charset="0"/>
              </a:rPr>
              <a:t> to be filled in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cs-CZ" altLang="en-US" sz="1600" dirty="0" err="1">
                <a:solidFill>
                  <a:srgbClr val="222222"/>
                </a:solidFill>
                <a:latin typeface="inherit" charset="0"/>
              </a:rPr>
              <a:t>appropriate</a:t>
            </a:r>
            <a:r>
              <a:rPr lang="cs-CZ" altLang="en-US" sz="1600" dirty="0">
                <a:solidFill>
                  <a:srgbClr val="222222"/>
                </a:solidFill>
                <a:latin typeface="inherit" charset="0"/>
              </a:rPr>
              <a:t> </a:t>
            </a:r>
            <a:r>
              <a:rPr lang="cs-CZ" altLang="en-US" sz="1600" dirty="0" err="1">
                <a:solidFill>
                  <a:srgbClr val="222222"/>
                </a:solidFill>
                <a:latin typeface="inherit" charset="0"/>
              </a:rPr>
              <a:t>fields</a:t>
            </a:r>
            <a:r>
              <a:rPr lang="cs-CZ" altLang="en-US" sz="1600" dirty="0">
                <a:solidFill>
                  <a:srgbClr val="222222"/>
                </a:solidFill>
                <a:latin typeface="inherit" charset="0"/>
              </a:rPr>
              <a:t> </a:t>
            </a:r>
            <a:r>
              <a:rPr lang="cs-CZ" altLang="en-US" sz="1600" dirty="0" err="1">
                <a:solidFill>
                  <a:srgbClr val="222222"/>
                </a:solidFill>
                <a:latin typeface="inherit" charset="0"/>
              </a:rPr>
              <a:t>of</a:t>
            </a:r>
            <a:r>
              <a:rPr lang="cs-CZ" altLang="en-US" sz="1600" dirty="0">
                <a:solidFill>
                  <a:srgbClr val="222222"/>
                </a:solidFill>
                <a:latin typeface="inherit" charset="0"/>
              </a:rPr>
              <a:t>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en-US" altLang="en-US" sz="1600" dirty="0">
                <a:solidFill>
                  <a:srgbClr val="222222"/>
                </a:solidFill>
                <a:latin typeface="inherit" charset="0"/>
              </a:rPr>
              <a:t>Create order form</a:t>
            </a:r>
          </a:p>
          <a:p>
            <a:pPr marL="0" indent="0" algn="just" eaLnBrk="1" hangingPunct="1">
              <a:buClr>
                <a:srgbClr val="0B3D92"/>
              </a:buClr>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97284" name="Group 1">
            <a:extLst>
              <a:ext uri="{FF2B5EF4-FFF2-40B4-BE49-F238E27FC236}">
                <a16:creationId xmlns:a16="http://schemas.microsoft.com/office/drawing/2014/main" id="{257C96D9-69B3-479D-98E5-2F2A125CF13C}"/>
              </a:ext>
            </a:extLst>
          </p:cNvPr>
          <p:cNvGrpSpPr>
            <a:grpSpLocks/>
          </p:cNvGrpSpPr>
          <p:nvPr/>
        </p:nvGrpSpPr>
        <p:grpSpPr bwMode="auto">
          <a:xfrm>
            <a:off x="360363" y="476250"/>
            <a:ext cx="8339137" cy="384175"/>
            <a:chOff x="227" y="300"/>
            <a:chExt cx="5253" cy="242"/>
          </a:xfrm>
        </p:grpSpPr>
        <p:sp>
          <p:nvSpPr>
            <p:cNvPr id="97299" name="Line 2">
              <a:extLst>
                <a:ext uri="{FF2B5EF4-FFF2-40B4-BE49-F238E27FC236}">
                  <a16:creationId xmlns:a16="http://schemas.microsoft.com/office/drawing/2014/main" id="{24642786-4852-46BA-8B64-35530D42140D}"/>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7300" name="Line 3">
              <a:extLst>
                <a:ext uri="{FF2B5EF4-FFF2-40B4-BE49-F238E27FC236}">
                  <a16:creationId xmlns:a16="http://schemas.microsoft.com/office/drawing/2014/main" id="{9B510E91-D957-4A8D-A889-41AA61E65791}"/>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7301" name="Picture 4">
              <a:extLst>
                <a:ext uri="{FF2B5EF4-FFF2-40B4-BE49-F238E27FC236}">
                  <a16:creationId xmlns:a16="http://schemas.microsoft.com/office/drawing/2014/main" id="{E7DBA964-41F9-4C84-B8CF-7106F955F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7285" name="Text Box 5">
            <a:extLst>
              <a:ext uri="{FF2B5EF4-FFF2-40B4-BE49-F238E27FC236}">
                <a16:creationId xmlns:a16="http://schemas.microsoft.com/office/drawing/2014/main" id="{39E5DE61-FA33-4C2E-BE87-F9862FF254CE}"/>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7286" name="Text Box 6">
            <a:extLst>
              <a:ext uri="{FF2B5EF4-FFF2-40B4-BE49-F238E27FC236}">
                <a16:creationId xmlns:a16="http://schemas.microsoft.com/office/drawing/2014/main" id="{BE2C48B0-7543-4DA0-B617-39F7A95B42A7}"/>
              </a:ext>
            </a:extLst>
          </p:cNvPr>
          <p:cNvSpPr txBox="1">
            <a:spLocks noChangeArrowheads="1"/>
          </p:cNvSpPr>
          <p:nvPr/>
        </p:nvSpPr>
        <p:spPr bwMode="auto">
          <a:xfrm>
            <a:off x="360363" y="881063"/>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dirty="0" err="1">
                <a:solidFill>
                  <a:srgbClr val="0B3D92"/>
                </a:solidFill>
                <a:latin typeface="Calibri" panose="020F0502020204030204" pitchFamily="34" charset="0"/>
              </a:rPr>
              <a:t>Iceberg</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Checking</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of</a:t>
            </a:r>
            <a:r>
              <a:rPr lang="cs-CZ" altLang="en-US" sz="2400" b="1" dirty="0">
                <a:solidFill>
                  <a:srgbClr val="0B3D92"/>
                </a:solidFill>
                <a:latin typeface="Calibri" panose="020F0502020204030204" pitchFamily="34" charset="0"/>
              </a:rPr>
              <a:t> </a:t>
            </a:r>
            <a:r>
              <a:rPr lang="cs-CZ" altLang="en-US" sz="2400" b="1" dirty="0" err="1">
                <a:solidFill>
                  <a:srgbClr val="0B3D92"/>
                </a:solidFill>
                <a:latin typeface="Calibri" panose="020F0502020204030204" pitchFamily="34" charset="0"/>
              </a:rPr>
              <a:t>Price</a:t>
            </a:r>
            <a:r>
              <a:rPr lang="cs-CZ" altLang="en-US" sz="2400" b="1" dirty="0">
                <a:solidFill>
                  <a:srgbClr val="0B3D92"/>
                </a:solidFill>
                <a:latin typeface="Calibri" panose="020F0502020204030204" pitchFamily="34" charset="0"/>
              </a:rPr>
              <a:t> and </a:t>
            </a:r>
            <a:r>
              <a:rPr lang="cs-CZ" altLang="en-US" sz="2400" b="1" dirty="0" err="1">
                <a:solidFill>
                  <a:srgbClr val="0B3D92"/>
                </a:solidFill>
                <a:latin typeface="Calibri" panose="020F0502020204030204" pitchFamily="34" charset="0"/>
              </a:rPr>
              <a:t>Price</a:t>
            </a:r>
            <a:r>
              <a:rPr lang="cs-CZ" altLang="en-US" sz="2400" b="1" dirty="0">
                <a:solidFill>
                  <a:srgbClr val="0B3D92"/>
                </a:solidFill>
                <a:latin typeface="Calibri" panose="020F0502020204030204" pitchFamily="34" charset="0"/>
              </a:rPr>
              <a:t> Delta </a:t>
            </a:r>
            <a:r>
              <a:rPr lang="cs-CZ" altLang="en-US" sz="2400" b="1" dirty="0" err="1">
                <a:solidFill>
                  <a:srgbClr val="0B3D92"/>
                </a:solidFill>
                <a:latin typeface="Calibri" panose="020F0502020204030204" pitchFamily="34" charset="0"/>
              </a:rPr>
              <a:t>attribute</a:t>
            </a:r>
            <a:endParaRPr lang="cs-CZ" altLang="en-US" sz="2400" b="1" dirty="0">
              <a:solidFill>
                <a:srgbClr val="0B3D92"/>
              </a:solidFill>
              <a:latin typeface="Calibri" panose="020F0502020204030204" pitchFamily="34" charset="0"/>
            </a:endParaRPr>
          </a:p>
        </p:txBody>
      </p:sp>
      <p:sp>
        <p:nvSpPr>
          <p:cNvPr id="97287" name="Line 7">
            <a:extLst>
              <a:ext uri="{FF2B5EF4-FFF2-40B4-BE49-F238E27FC236}">
                <a16:creationId xmlns:a16="http://schemas.microsoft.com/office/drawing/2014/main" id="{93BF4920-683F-4276-AA60-D69D1691F2DB}"/>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7288" name="Rectangle 8">
            <a:extLst>
              <a:ext uri="{FF2B5EF4-FFF2-40B4-BE49-F238E27FC236}">
                <a16:creationId xmlns:a16="http://schemas.microsoft.com/office/drawing/2014/main" id="{C724D6CF-4215-4BED-9388-6FF4054C6C0A}"/>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7289" name="Line 10">
            <a:extLst>
              <a:ext uri="{FF2B5EF4-FFF2-40B4-BE49-F238E27FC236}">
                <a16:creationId xmlns:a16="http://schemas.microsoft.com/office/drawing/2014/main" id="{DC5F89AE-2280-4B90-9627-B522EF5EEFA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7290" name="AutoShape 13">
            <a:extLst>
              <a:ext uri="{FF2B5EF4-FFF2-40B4-BE49-F238E27FC236}">
                <a16:creationId xmlns:a16="http://schemas.microsoft.com/office/drawing/2014/main" id="{76C66D17-5212-4B47-980A-612B1863800C}"/>
              </a:ext>
            </a:extLst>
          </p:cNvPr>
          <p:cNvSpPr>
            <a:spLocks noChangeArrowheads="1"/>
          </p:cNvSpPr>
          <p:nvPr/>
        </p:nvSpPr>
        <p:spPr bwMode="auto">
          <a:xfrm>
            <a:off x="6767513" y="3624263"/>
            <a:ext cx="1933575" cy="33337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97291" name="AutoShape 14">
            <a:extLst>
              <a:ext uri="{FF2B5EF4-FFF2-40B4-BE49-F238E27FC236}">
                <a16:creationId xmlns:a16="http://schemas.microsoft.com/office/drawing/2014/main" id="{3B4DF501-34D2-4A1F-AA23-F3BFE76CFB79}"/>
              </a:ext>
            </a:extLst>
          </p:cNvPr>
          <p:cNvCxnSpPr>
            <a:cxnSpLocks noChangeShapeType="1"/>
          </p:cNvCxnSpPr>
          <p:nvPr/>
        </p:nvCxnSpPr>
        <p:spPr bwMode="auto">
          <a:xfrm flipV="1">
            <a:off x="6443663" y="3957638"/>
            <a:ext cx="865187" cy="1558925"/>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292" name="Rectangle 15">
            <a:extLst>
              <a:ext uri="{FF2B5EF4-FFF2-40B4-BE49-F238E27FC236}">
                <a16:creationId xmlns:a16="http://schemas.microsoft.com/office/drawing/2014/main" id="{F3560752-4530-4285-B94D-A4AE07D7A28F}"/>
              </a:ext>
            </a:extLst>
          </p:cNvPr>
          <p:cNvSpPr>
            <a:spLocks noChangeArrowheads="1"/>
          </p:cNvSpPr>
          <p:nvPr/>
        </p:nvSpPr>
        <p:spPr bwMode="auto">
          <a:xfrm>
            <a:off x="4859338" y="5313363"/>
            <a:ext cx="4014787"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pPr>
            <a:r>
              <a:rPr lang="en-GB" altLang="en-US" sz="1400"/>
              <a:t>E</a:t>
            </a:r>
            <a:r>
              <a:rPr lang="en-US" altLang="en-US" sz="1400"/>
              <a:t>.g.: After filling value for Price delta not compliant with Peak Price Delta Range (defined by XBID) an error message with the limit for the field is shown in a form:</a:t>
            </a:r>
            <a:r>
              <a:rPr lang="en-US" altLang="en-US" sz="1400">
                <a:solidFill>
                  <a:srgbClr val="222222"/>
                </a:solidFill>
                <a:latin typeface="inherit" charset="0"/>
              </a:rPr>
              <a:t> „</a:t>
            </a:r>
            <a:r>
              <a:rPr lang="en-US" altLang="en-US" sz="1400" i="1">
                <a:solidFill>
                  <a:srgbClr val="2D2D8A"/>
                </a:solidFill>
                <a:latin typeface="inherit" charset="0"/>
              </a:rPr>
              <a:t>Maximal value for this field is 5“ </a:t>
            </a:r>
            <a:r>
              <a:rPr lang="en-US" altLang="en-US" sz="1400"/>
              <a:t>and max. value will be automatically inserted. </a:t>
            </a:r>
            <a:endParaRPr lang="en-US" altLang="en-US" sz="1400">
              <a:solidFill>
                <a:srgbClr val="222222"/>
              </a:solidFill>
              <a:latin typeface="inherit" charset="0"/>
            </a:endParaRPr>
          </a:p>
          <a:p>
            <a:pPr algn="just">
              <a:spcBef>
                <a:spcPct val="0"/>
              </a:spcBef>
              <a:buClrTx/>
              <a:buFontTx/>
              <a:buNone/>
            </a:pPr>
            <a:endParaRPr lang="en-GB" altLang="en-US" sz="1400"/>
          </a:p>
        </p:txBody>
      </p:sp>
      <p:sp>
        <p:nvSpPr>
          <p:cNvPr id="97293" name="AutoShape 16">
            <a:extLst>
              <a:ext uri="{FF2B5EF4-FFF2-40B4-BE49-F238E27FC236}">
                <a16:creationId xmlns:a16="http://schemas.microsoft.com/office/drawing/2014/main" id="{90291936-3FA3-431B-9B9C-B9BA86FEB432}"/>
              </a:ext>
            </a:extLst>
          </p:cNvPr>
          <p:cNvSpPr>
            <a:spLocks noChangeArrowheads="1"/>
          </p:cNvSpPr>
          <p:nvPr/>
        </p:nvSpPr>
        <p:spPr bwMode="auto">
          <a:xfrm>
            <a:off x="4859338" y="1349375"/>
            <a:ext cx="4014787" cy="495300"/>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97294" name="AutoShape 17">
            <a:extLst>
              <a:ext uri="{FF2B5EF4-FFF2-40B4-BE49-F238E27FC236}">
                <a16:creationId xmlns:a16="http://schemas.microsoft.com/office/drawing/2014/main" id="{6BC1AB5B-0543-4B88-B22A-904244E6F2BB}"/>
              </a:ext>
            </a:extLst>
          </p:cNvPr>
          <p:cNvCxnSpPr>
            <a:cxnSpLocks noChangeShapeType="1"/>
          </p:cNvCxnSpPr>
          <p:nvPr/>
        </p:nvCxnSpPr>
        <p:spPr bwMode="auto">
          <a:xfrm flipH="1" flipV="1">
            <a:off x="5148263" y="1903413"/>
            <a:ext cx="1295400" cy="3613150"/>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7295" name="Skupina 19">
            <a:extLst>
              <a:ext uri="{FF2B5EF4-FFF2-40B4-BE49-F238E27FC236}">
                <a16:creationId xmlns:a16="http://schemas.microsoft.com/office/drawing/2014/main" id="{6A7C4601-0928-4FDD-9A27-AF2B809705F3}"/>
              </a:ext>
            </a:extLst>
          </p:cNvPr>
          <p:cNvGrpSpPr>
            <a:grpSpLocks/>
          </p:cNvGrpSpPr>
          <p:nvPr/>
        </p:nvGrpSpPr>
        <p:grpSpPr bwMode="auto">
          <a:xfrm>
            <a:off x="3203575" y="6477000"/>
            <a:ext cx="5580063" cy="238125"/>
            <a:chOff x="3203848" y="6477000"/>
            <a:chExt cx="5580063" cy="238125"/>
          </a:xfrm>
        </p:grpSpPr>
        <p:sp>
          <p:nvSpPr>
            <p:cNvPr id="97296" name="Line 7">
              <a:extLst>
                <a:ext uri="{FF2B5EF4-FFF2-40B4-BE49-F238E27FC236}">
                  <a16:creationId xmlns:a16="http://schemas.microsoft.com/office/drawing/2014/main" id="{E17F5A35-3E1B-4307-BFEB-F24AB035E5E7}"/>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7297" name="Rectangle 9">
              <a:extLst>
                <a:ext uri="{FF2B5EF4-FFF2-40B4-BE49-F238E27FC236}">
                  <a16:creationId xmlns:a16="http://schemas.microsoft.com/office/drawing/2014/main" id="{B549A72B-8203-4146-9226-18BF0739F796}"/>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9506D51-F775-42B0-AC45-FFAFA80370F1}" type="slidenum">
                <a:rPr lang="cs-CZ" altLang="en-US" sz="900" b="1">
                  <a:solidFill>
                    <a:srgbClr val="0B3D92"/>
                  </a:solidFill>
                  <a:cs typeface="Arial" panose="020B0604020202020204" pitchFamily="34" charset="0"/>
                </a:rPr>
                <a:pPr eaLnBrk="1" hangingPunct="1">
                  <a:spcBef>
                    <a:spcPct val="0"/>
                  </a:spcBef>
                  <a:buClrTx/>
                  <a:buFontTx/>
                  <a:buNone/>
                </a:pPr>
                <a:t>47</a:t>
              </a:fld>
              <a:endParaRPr lang="cs-CZ" altLang="en-US" sz="900" b="1">
                <a:solidFill>
                  <a:srgbClr val="0B3D92"/>
                </a:solidFill>
                <a:cs typeface="Arial" panose="020B0604020202020204" pitchFamily="34" charset="0"/>
              </a:endParaRPr>
            </a:p>
          </p:txBody>
        </p:sp>
        <p:sp>
          <p:nvSpPr>
            <p:cNvPr id="97298" name="Line 10">
              <a:extLst>
                <a:ext uri="{FF2B5EF4-FFF2-40B4-BE49-F238E27FC236}">
                  <a16:creationId xmlns:a16="http://schemas.microsoft.com/office/drawing/2014/main" id="{BD011B9B-A1C4-4785-9D48-A5E4620757C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ext Box 11">
            <a:extLst>
              <a:ext uri="{FF2B5EF4-FFF2-40B4-BE49-F238E27FC236}">
                <a16:creationId xmlns:a16="http://schemas.microsoft.com/office/drawing/2014/main" id="{19CD3070-3974-4478-AF0E-96CE0AC5855A}"/>
              </a:ext>
            </a:extLst>
          </p:cNvPr>
          <p:cNvSpPr txBox="1">
            <a:spLocks noChangeArrowheads="1"/>
          </p:cNvSpPr>
          <p:nvPr/>
        </p:nvSpPr>
        <p:spPr bwMode="auto">
          <a:xfrm>
            <a:off x="636588" y="1341438"/>
            <a:ext cx="3863975" cy="6562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1600" b="1" dirty="0">
                <a:solidFill>
                  <a:srgbClr val="2D2D8A"/>
                </a:solidFill>
                <a:latin typeface="inherit" charset="0"/>
              </a:rPr>
              <a:t>Total quantity </a:t>
            </a:r>
            <a:r>
              <a:rPr lang="en-US" altLang="en-US" sz="1600" dirty="0">
                <a:solidFill>
                  <a:srgbClr val="222222"/>
                </a:solidFill>
                <a:latin typeface="inherit" charset="0"/>
              </a:rPr>
              <a:t>defined in buy/sell order has to follow XBID product parameters</a:t>
            </a:r>
            <a:r>
              <a:rPr lang="cs-CZ" altLang="en-US" sz="1600" dirty="0">
                <a:solidFill>
                  <a:srgbClr val="222222"/>
                </a:solidFill>
                <a:latin typeface="inherit" charset="0"/>
              </a:rPr>
              <a:t>:</a:t>
            </a:r>
            <a:endParaRPr lang="en-US" altLang="en-US" sz="16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Minimal Quantity</a:t>
            </a:r>
            <a:r>
              <a:rPr lang="cs-CZ" altLang="en-US" sz="1200" dirty="0">
                <a:solidFill>
                  <a:srgbClr val="222222"/>
                </a:solidFill>
                <a:latin typeface="inherit" charset="0"/>
              </a:rPr>
              <a:t>: 5,0 MW</a:t>
            </a: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Maximal Quantity</a:t>
            </a:r>
            <a:r>
              <a:rPr lang="cs-CZ" altLang="en-US" sz="1200" dirty="0">
                <a:solidFill>
                  <a:srgbClr val="222222"/>
                </a:solidFill>
                <a:latin typeface="inherit" charset="0"/>
              </a:rPr>
              <a:t>: 999,9 MW</a:t>
            </a:r>
            <a:endParaRPr lang="en-US" altLang="en-US" sz="12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Quantity Tick</a:t>
            </a:r>
            <a:r>
              <a:rPr lang="cs-CZ" altLang="en-US" sz="1200" dirty="0">
                <a:solidFill>
                  <a:srgbClr val="222222"/>
                </a:solidFill>
                <a:latin typeface="inherit" charset="0"/>
              </a:rPr>
              <a:t>: 0,1 MW</a:t>
            </a:r>
          </a:p>
          <a:p>
            <a:pPr algn="just" eaLnBrk="1" hangingPunct="1">
              <a:buClr>
                <a:srgbClr val="0B3D92"/>
              </a:buClr>
              <a:buSzPct val="100000"/>
              <a:buFont typeface="Arial" panose="020B0604020202020204" pitchFamily="34" charset="0"/>
              <a:buNone/>
              <a:defRPr/>
            </a:pPr>
            <a:endParaRPr lang="cs-CZ" altLang="en-US" sz="1600" b="1" dirty="0">
              <a:solidFill>
                <a:srgbClr val="2D2D8A"/>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b="1" dirty="0">
                <a:solidFill>
                  <a:srgbClr val="2D2D8A"/>
                </a:solidFill>
                <a:latin typeface="inherit" charset="0"/>
              </a:rPr>
              <a:t>Peak quantity </a:t>
            </a:r>
            <a:r>
              <a:rPr lang="en-US" altLang="en-US" sz="1600" dirty="0">
                <a:solidFill>
                  <a:srgbClr val="222222"/>
                </a:solidFill>
                <a:latin typeface="inherit" charset="0"/>
              </a:rPr>
              <a:t>has to follow XBID product parameters</a:t>
            </a:r>
            <a:r>
              <a:rPr lang="cs-CZ" altLang="en-US" sz="1600" dirty="0">
                <a:solidFill>
                  <a:srgbClr val="222222"/>
                </a:solidFill>
                <a:latin typeface="inherit" charset="0"/>
              </a:rPr>
              <a:t>:</a:t>
            </a:r>
            <a:endParaRPr lang="en-US" altLang="en-US" sz="16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Minimal Quantity</a:t>
            </a:r>
            <a:r>
              <a:rPr lang="cs-CZ" altLang="en-US" sz="1200" dirty="0">
                <a:solidFill>
                  <a:srgbClr val="222222"/>
                </a:solidFill>
                <a:latin typeface="inherit" charset="0"/>
              </a:rPr>
              <a:t>: 5,0 MW</a:t>
            </a:r>
            <a:endParaRPr lang="en-US" altLang="en-US" sz="12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Maximal Quantity</a:t>
            </a:r>
            <a:r>
              <a:rPr lang="cs-CZ" altLang="en-US" sz="1200" dirty="0">
                <a:solidFill>
                  <a:srgbClr val="222222"/>
                </a:solidFill>
                <a:latin typeface="inherit" charset="0"/>
              </a:rPr>
              <a:t>: </a:t>
            </a:r>
            <a:r>
              <a:rPr lang="cs-CZ" altLang="en-US" sz="1200" dirty="0" err="1">
                <a:solidFill>
                  <a:srgbClr val="222222"/>
                </a:solidFill>
                <a:latin typeface="inherit" charset="0"/>
              </a:rPr>
              <a:t>must</a:t>
            </a:r>
            <a:r>
              <a:rPr lang="cs-CZ" altLang="en-US" sz="1200" dirty="0">
                <a:solidFill>
                  <a:srgbClr val="222222"/>
                </a:solidFill>
                <a:latin typeface="inherit" charset="0"/>
              </a:rPr>
              <a:t> not </a:t>
            </a:r>
            <a:r>
              <a:rPr lang="cs-CZ" altLang="en-US" sz="1200" dirty="0" err="1">
                <a:solidFill>
                  <a:srgbClr val="222222"/>
                </a:solidFill>
                <a:latin typeface="inherit" charset="0"/>
              </a:rPr>
              <a:t>exceed</a:t>
            </a:r>
            <a:r>
              <a:rPr lang="cs-CZ" altLang="en-US" sz="1200" dirty="0">
                <a:solidFill>
                  <a:srgbClr val="222222"/>
                </a:solidFill>
                <a:latin typeface="inherit" charset="0"/>
              </a:rPr>
              <a:t> </a:t>
            </a:r>
            <a:r>
              <a:rPr lang="cs-CZ" altLang="en-US" sz="1200" dirty="0" err="1">
                <a:solidFill>
                  <a:srgbClr val="222222"/>
                </a:solidFill>
                <a:latin typeface="inherit" charset="0"/>
              </a:rPr>
              <a:t>the</a:t>
            </a:r>
            <a:r>
              <a:rPr lang="cs-CZ" altLang="en-US" sz="1200" dirty="0">
                <a:solidFill>
                  <a:srgbClr val="222222"/>
                </a:solidFill>
                <a:latin typeface="inherit" charset="0"/>
              </a:rPr>
              <a:t> </a:t>
            </a:r>
            <a:r>
              <a:rPr lang="cs-CZ" altLang="en-US" sz="1200" dirty="0" err="1">
                <a:solidFill>
                  <a:srgbClr val="222222"/>
                </a:solidFill>
                <a:latin typeface="inherit" charset="0"/>
              </a:rPr>
              <a:t>total</a:t>
            </a:r>
            <a:r>
              <a:rPr lang="cs-CZ" altLang="en-US" sz="1200" dirty="0">
                <a:solidFill>
                  <a:srgbClr val="222222"/>
                </a:solidFill>
                <a:latin typeface="inherit" charset="0"/>
              </a:rPr>
              <a:t> </a:t>
            </a:r>
            <a:r>
              <a:rPr lang="cs-CZ" altLang="en-US" sz="1200" dirty="0" err="1">
                <a:solidFill>
                  <a:srgbClr val="222222"/>
                </a:solidFill>
                <a:latin typeface="inherit" charset="0"/>
              </a:rPr>
              <a:t>quantity</a:t>
            </a:r>
            <a:r>
              <a:rPr lang="cs-CZ" altLang="en-US" sz="1200" dirty="0">
                <a:solidFill>
                  <a:srgbClr val="222222"/>
                </a:solidFill>
                <a:latin typeface="inherit" charset="0"/>
              </a:rPr>
              <a:t> </a:t>
            </a:r>
            <a:r>
              <a:rPr lang="cs-CZ" altLang="en-US" sz="1200" dirty="0" err="1">
                <a:solidFill>
                  <a:srgbClr val="222222"/>
                </a:solidFill>
                <a:latin typeface="inherit" charset="0"/>
              </a:rPr>
              <a:t>of</a:t>
            </a:r>
            <a:r>
              <a:rPr lang="cs-CZ" altLang="en-US" sz="1200" dirty="0">
                <a:solidFill>
                  <a:srgbClr val="222222"/>
                </a:solidFill>
                <a:latin typeface="inherit" charset="0"/>
              </a:rPr>
              <a:t> </a:t>
            </a:r>
            <a:r>
              <a:rPr lang="cs-CZ" altLang="en-US" sz="1200" dirty="0" err="1">
                <a:solidFill>
                  <a:srgbClr val="222222"/>
                </a:solidFill>
                <a:latin typeface="inherit" charset="0"/>
              </a:rPr>
              <a:t>an</a:t>
            </a:r>
            <a:r>
              <a:rPr lang="cs-CZ" altLang="en-US" sz="1200" dirty="0">
                <a:solidFill>
                  <a:srgbClr val="222222"/>
                </a:solidFill>
                <a:latin typeface="inherit" charset="0"/>
              </a:rPr>
              <a:t> </a:t>
            </a:r>
            <a:r>
              <a:rPr lang="cs-CZ" altLang="en-US" sz="1200" dirty="0" err="1">
                <a:solidFill>
                  <a:srgbClr val="222222"/>
                </a:solidFill>
                <a:latin typeface="inherit" charset="0"/>
              </a:rPr>
              <a:t>order</a:t>
            </a:r>
            <a:r>
              <a:rPr lang="cs-CZ" altLang="en-US" sz="1200" dirty="0">
                <a:solidFill>
                  <a:srgbClr val="222222"/>
                </a:solidFill>
                <a:latin typeface="inherit" charset="0"/>
              </a:rPr>
              <a:t>. </a:t>
            </a:r>
            <a:endParaRPr lang="en-US" altLang="en-US" sz="12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200" dirty="0">
                <a:solidFill>
                  <a:srgbClr val="222222"/>
                </a:solidFill>
                <a:latin typeface="inherit" charset="0"/>
              </a:rPr>
              <a:t>Quantity Tick</a:t>
            </a:r>
            <a:r>
              <a:rPr lang="cs-CZ" altLang="en-US" sz="1200" dirty="0">
                <a:solidFill>
                  <a:srgbClr val="222222"/>
                </a:solidFill>
                <a:latin typeface="inherit" charset="0"/>
              </a:rPr>
              <a:t>: 0,1 MW</a:t>
            </a:r>
          </a:p>
          <a:p>
            <a:pPr marL="457200" lvl="1" indent="0" algn="just" eaLnBrk="1" hangingPunct="1">
              <a:buClr>
                <a:srgbClr val="0B3D92"/>
              </a:buClr>
              <a:buSzPct val="100000"/>
              <a:defRPr/>
            </a:pPr>
            <a:endParaRPr lang="cs-CZ" altLang="en-US" sz="12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Checking of </a:t>
            </a:r>
            <a:r>
              <a:rPr lang="cs-CZ" altLang="en-US" sz="1600" dirty="0" err="1">
                <a:solidFill>
                  <a:srgbClr val="222222"/>
                </a:solidFill>
                <a:latin typeface="inherit" charset="0"/>
              </a:rPr>
              <a:t>the</a:t>
            </a:r>
            <a:r>
              <a:rPr lang="cs-CZ" altLang="en-US" sz="1600" dirty="0">
                <a:solidFill>
                  <a:srgbClr val="222222"/>
                </a:solidFill>
                <a:latin typeface="inherit" charset="0"/>
              </a:rPr>
              <a:t> P</a:t>
            </a:r>
            <a:r>
              <a:rPr lang="en-US" altLang="en-US" sz="1600" dirty="0" err="1">
                <a:solidFill>
                  <a:srgbClr val="222222"/>
                </a:solidFill>
                <a:latin typeface="inherit" charset="0"/>
              </a:rPr>
              <a:t>eak</a:t>
            </a:r>
            <a:r>
              <a:rPr lang="en-US" altLang="en-US" sz="1600" dirty="0">
                <a:solidFill>
                  <a:srgbClr val="222222"/>
                </a:solidFill>
                <a:latin typeface="inherit" charset="0"/>
              </a:rPr>
              <a:t> quantity</a:t>
            </a:r>
            <a:r>
              <a:rPr lang="cs-CZ" altLang="en-US" sz="1600" dirty="0">
                <a:solidFill>
                  <a:srgbClr val="222222"/>
                </a:solidFill>
                <a:latin typeface="inherit" charset="0"/>
              </a:rPr>
              <a:t> </a:t>
            </a:r>
            <a:r>
              <a:rPr lang="cs-CZ" altLang="en-US" sz="1600" dirty="0" err="1">
                <a:solidFill>
                  <a:srgbClr val="222222"/>
                </a:solidFill>
                <a:latin typeface="inherit" charset="0"/>
              </a:rPr>
              <a:t>attribute</a:t>
            </a:r>
            <a:r>
              <a:rPr lang="en-US" altLang="en-US" sz="1600" dirty="0">
                <a:solidFill>
                  <a:srgbClr val="222222"/>
                </a:solidFill>
                <a:latin typeface="inherit" charset="0"/>
              </a:rPr>
              <a:t> is done only for </a:t>
            </a:r>
            <a:r>
              <a:rPr lang="cs-CZ" altLang="en-US" sz="1600" dirty="0">
                <a:solidFill>
                  <a:srgbClr val="222222"/>
                </a:solidFill>
                <a:latin typeface="inherit" charset="0"/>
              </a:rPr>
              <a:t>I</a:t>
            </a:r>
            <a:r>
              <a:rPr lang="en-US" altLang="en-US" sz="1600" dirty="0" err="1">
                <a:solidFill>
                  <a:srgbClr val="222222"/>
                </a:solidFill>
                <a:latin typeface="inherit" charset="0"/>
              </a:rPr>
              <a:t>ceberg</a:t>
            </a:r>
            <a:r>
              <a:rPr lang="en-US" altLang="en-US" sz="1600" dirty="0">
                <a:solidFill>
                  <a:srgbClr val="222222"/>
                </a:solidFill>
                <a:latin typeface="inherit" charset="0"/>
              </a:rPr>
              <a:t> orders</a:t>
            </a:r>
            <a:endParaRPr lang="cs-CZ" altLang="en-US" sz="1600" dirty="0">
              <a:solidFill>
                <a:srgbClr val="222222"/>
              </a:solidFill>
              <a:latin typeface="inherit" charset="0"/>
            </a:endParaRPr>
          </a:p>
          <a:p>
            <a:pPr marL="0" indent="0" algn="just" eaLnBrk="1" hangingPunct="1">
              <a:buClr>
                <a:srgbClr val="0B3D92"/>
              </a:buClr>
              <a:buSzPct val="100000"/>
              <a:defRPr/>
            </a:pPr>
            <a:endParaRPr lang="en-US" altLang="en-US" sz="1600" dirty="0">
              <a:solidFill>
                <a:srgbClr val="222222"/>
              </a:solidFill>
              <a:latin typeface="inherit" charset="0"/>
            </a:endParaRPr>
          </a:p>
          <a:p>
            <a:pPr marL="0" indent="0" algn="just" eaLnBrk="1" hangingPunct="1">
              <a:buClr>
                <a:srgbClr val="0B3D92"/>
              </a:buClr>
              <a:buSzPct val="100000"/>
              <a:defRPr/>
            </a:pPr>
            <a:endParaRPr lang="cs-CZ"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cs-CZ" altLang="en-US" sz="1600" dirty="0" err="1">
                <a:solidFill>
                  <a:srgbClr val="222222"/>
                </a:solidFill>
                <a:latin typeface="inherit" charset="0"/>
              </a:rPr>
              <a:t>Values</a:t>
            </a:r>
            <a:r>
              <a:rPr lang="cs-CZ" altLang="en-US" sz="1600" dirty="0">
                <a:solidFill>
                  <a:srgbClr val="222222"/>
                </a:solidFill>
                <a:latin typeface="inherit" charset="0"/>
              </a:rPr>
              <a:t> </a:t>
            </a:r>
            <a:r>
              <a:rPr lang="cs-CZ" altLang="en-US" sz="1600" dirty="0" err="1">
                <a:solidFill>
                  <a:srgbClr val="222222"/>
                </a:solidFill>
                <a:latin typeface="inherit" charset="0"/>
              </a:rPr>
              <a:t>of</a:t>
            </a:r>
            <a:r>
              <a:rPr lang="cs-CZ" altLang="en-US" sz="1600" dirty="0">
                <a:solidFill>
                  <a:srgbClr val="222222"/>
                </a:solidFill>
                <a:latin typeface="inherit" charset="0"/>
              </a:rPr>
              <a:t>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cs-CZ" altLang="en-US" sz="1600" dirty="0" err="1">
                <a:solidFill>
                  <a:srgbClr val="222222"/>
                </a:solidFill>
                <a:latin typeface="inherit" charset="0"/>
              </a:rPr>
              <a:t>attributes</a:t>
            </a:r>
            <a:r>
              <a:rPr lang="en-US" altLang="en-US" sz="1600" dirty="0">
                <a:solidFill>
                  <a:srgbClr val="222222"/>
                </a:solidFill>
                <a:latin typeface="inherit" charset="0"/>
              </a:rPr>
              <a:t> ha</a:t>
            </a:r>
            <a:r>
              <a:rPr lang="cs-CZ" altLang="en-US" sz="1600" dirty="0">
                <a:solidFill>
                  <a:srgbClr val="222222"/>
                </a:solidFill>
                <a:latin typeface="inherit" charset="0"/>
              </a:rPr>
              <a:t>ve</a:t>
            </a:r>
            <a:r>
              <a:rPr lang="en-US" altLang="en-US" sz="1600" dirty="0">
                <a:solidFill>
                  <a:srgbClr val="222222"/>
                </a:solidFill>
                <a:latin typeface="inherit" charset="0"/>
              </a:rPr>
              <a:t> to be filled in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cs-CZ" altLang="en-US" sz="1600" dirty="0" err="1">
                <a:solidFill>
                  <a:srgbClr val="222222"/>
                </a:solidFill>
                <a:latin typeface="inherit" charset="0"/>
              </a:rPr>
              <a:t>appropriate</a:t>
            </a:r>
            <a:r>
              <a:rPr lang="cs-CZ" altLang="en-US" sz="1600" dirty="0">
                <a:solidFill>
                  <a:srgbClr val="222222"/>
                </a:solidFill>
                <a:latin typeface="inherit" charset="0"/>
              </a:rPr>
              <a:t> </a:t>
            </a:r>
            <a:r>
              <a:rPr lang="cs-CZ" altLang="en-US" sz="1600" dirty="0" err="1">
                <a:solidFill>
                  <a:srgbClr val="222222"/>
                </a:solidFill>
                <a:latin typeface="inherit" charset="0"/>
              </a:rPr>
              <a:t>fields</a:t>
            </a:r>
            <a:r>
              <a:rPr lang="cs-CZ" altLang="en-US" sz="1600" dirty="0">
                <a:solidFill>
                  <a:srgbClr val="222222"/>
                </a:solidFill>
                <a:latin typeface="inherit" charset="0"/>
              </a:rPr>
              <a:t> </a:t>
            </a:r>
            <a:r>
              <a:rPr lang="cs-CZ" altLang="en-US" sz="1600" dirty="0" err="1">
                <a:solidFill>
                  <a:srgbClr val="222222"/>
                </a:solidFill>
                <a:latin typeface="inherit" charset="0"/>
              </a:rPr>
              <a:t>of</a:t>
            </a:r>
            <a:r>
              <a:rPr lang="cs-CZ" altLang="en-US" sz="1600" dirty="0">
                <a:solidFill>
                  <a:srgbClr val="222222"/>
                </a:solidFill>
                <a:latin typeface="inherit" charset="0"/>
              </a:rPr>
              <a:t> </a:t>
            </a:r>
            <a:r>
              <a:rPr lang="cs-CZ" altLang="en-US" sz="1600" dirty="0" err="1">
                <a:solidFill>
                  <a:srgbClr val="222222"/>
                </a:solidFill>
                <a:latin typeface="inherit" charset="0"/>
              </a:rPr>
              <a:t>the</a:t>
            </a:r>
            <a:r>
              <a:rPr lang="cs-CZ" altLang="en-US" sz="1600" dirty="0">
                <a:solidFill>
                  <a:srgbClr val="222222"/>
                </a:solidFill>
                <a:latin typeface="inherit" charset="0"/>
              </a:rPr>
              <a:t> </a:t>
            </a:r>
            <a:r>
              <a:rPr lang="en-US" altLang="en-US" sz="1600" dirty="0">
                <a:solidFill>
                  <a:srgbClr val="222222"/>
                </a:solidFill>
                <a:latin typeface="inherit" charset="0"/>
              </a:rPr>
              <a:t>Create order form</a:t>
            </a:r>
          </a:p>
          <a:p>
            <a:pPr algn="just" eaLnBrk="1" hangingPunct="1">
              <a:buClr>
                <a:srgbClr val="0B3D92"/>
              </a:buClr>
              <a:buSzPct val="100000"/>
              <a:buFont typeface="Arial" panose="020B0604020202020204" pitchFamily="34" charset="0"/>
              <a:buChar char="■"/>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99331" name="Group 1">
            <a:extLst>
              <a:ext uri="{FF2B5EF4-FFF2-40B4-BE49-F238E27FC236}">
                <a16:creationId xmlns:a16="http://schemas.microsoft.com/office/drawing/2014/main" id="{CE95C347-5C29-44CC-B2AF-8C067B1E3629}"/>
              </a:ext>
            </a:extLst>
          </p:cNvPr>
          <p:cNvGrpSpPr>
            <a:grpSpLocks/>
          </p:cNvGrpSpPr>
          <p:nvPr/>
        </p:nvGrpSpPr>
        <p:grpSpPr bwMode="auto">
          <a:xfrm>
            <a:off x="360363" y="476250"/>
            <a:ext cx="8339137" cy="384175"/>
            <a:chOff x="227" y="300"/>
            <a:chExt cx="5253" cy="242"/>
          </a:xfrm>
        </p:grpSpPr>
        <p:sp>
          <p:nvSpPr>
            <p:cNvPr id="99348" name="Line 2">
              <a:extLst>
                <a:ext uri="{FF2B5EF4-FFF2-40B4-BE49-F238E27FC236}">
                  <a16:creationId xmlns:a16="http://schemas.microsoft.com/office/drawing/2014/main" id="{076C475E-B16B-464F-9DAE-C4F03AE1C203}"/>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9349" name="Line 3">
              <a:extLst>
                <a:ext uri="{FF2B5EF4-FFF2-40B4-BE49-F238E27FC236}">
                  <a16:creationId xmlns:a16="http://schemas.microsoft.com/office/drawing/2014/main" id="{30E8E441-79A2-4DEB-B0B0-2913482AB48F}"/>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9350" name="Picture 4">
              <a:extLst>
                <a:ext uri="{FF2B5EF4-FFF2-40B4-BE49-F238E27FC236}">
                  <a16:creationId xmlns:a16="http://schemas.microsoft.com/office/drawing/2014/main" id="{3DDFD03D-B17E-47BB-BF97-32FB5905C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9332" name="Text Box 5">
            <a:extLst>
              <a:ext uri="{FF2B5EF4-FFF2-40B4-BE49-F238E27FC236}">
                <a16:creationId xmlns:a16="http://schemas.microsoft.com/office/drawing/2014/main" id="{3994FCD5-7FF8-40EB-95CA-1E404D9B0AC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99333" name="Text Box 6">
            <a:extLst>
              <a:ext uri="{FF2B5EF4-FFF2-40B4-BE49-F238E27FC236}">
                <a16:creationId xmlns:a16="http://schemas.microsoft.com/office/drawing/2014/main" id="{7E053E02-88F6-4213-A7C4-F6C9F9973383}"/>
              </a:ext>
            </a:extLst>
          </p:cNvPr>
          <p:cNvSpPr txBox="1">
            <a:spLocks noChangeArrowheads="1"/>
          </p:cNvSpPr>
          <p:nvPr/>
        </p:nvSpPr>
        <p:spPr bwMode="auto">
          <a:xfrm>
            <a:off x="323850" y="869950"/>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Iceberg: </a:t>
            </a:r>
            <a:r>
              <a:rPr lang="en-US" altLang="en-US" sz="2400" b="1">
                <a:solidFill>
                  <a:srgbClr val="0B3D92"/>
                </a:solidFill>
                <a:latin typeface="Calibri" panose="020F0502020204030204" pitchFamily="34" charset="0"/>
              </a:rPr>
              <a:t>Checking of Total Quantity</a:t>
            </a:r>
            <a:r>
              <a:rPr lang="cs-CZ" altLang="en-US" sz="2400" b="1">
                <a:solidFill>
                  <a:srgbClr val="0B3D92"/>
                </a:solidFill>
                <a:latin typeface="Calibri" panose="020F0502020204030204" pitchFamily="34" charset="0"/>
              </a:rPr>
              <a:t> </a:t>
            </a:r>
            <a:r>
              <a:rPr lang="en-US" altLang="en-US" sz="2400" b="1">
                <a:solidFill>
                  <a:srgbClr val="0B3D92"/>
                </a:solidFill>
                <a:latin typeface="Calibri" panose="020F0502020204030204" pitchFamily="34" charset="0"/>
              </a:rPr>
              <a:t>and</a:t>
            </a:r>
            <a:r>
              <a:rPr lang="cs-CZ" altLang="en-US" sz="2400" b="1">
                <a:solidFill>
                  <a:srgbClr val="0B3D92"/>
                </a:solidFill>
                <a:latin typeface="Calibri" panose="020F0502020204030204" pitchFamily="34" charset="0"/>
              </a:rPr>
              <a:t> </a:t>
            </a:r>
            <a:r>
              <a:rPr lang="en-US" altLang="en-US" sz="2400" b="1">
                <a:solidFill>
                  <a:srgbClr val="0B3D92"/>
                </a:solidFill>
                <a:latin typeface="Calibri" panose="020F0502020204030204" pitchFamily="34" charset="0"/>
              </a:rPr>
              <a:t>Peak Quantity </a:t>
            </a:r>
          </a:p>
        </p:txBody>
      </p:sp>
      <p:sp>
        <p:nvSpPr>
          <p:cNvPr id="99334" name="Line 7">
            <a:extLst>
              <a:ext uri="{FF2B5EF4-FFF2-40B4-BE49-F238E27FC236}">
                <a16:creationId xmlns:a16="http://schemas.microsoft.com/office/drawing/2014/main" id="{AD01950B-A6FF-4AC1-BC88-A8E727368A9B}"/>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9335" name="Rectangle 8">
            <a:extLst>
              <a:ext uri="{FF2B5EF4-FFF2-40B4-BE49-F238E27FC236}">
                <a16:creationId xmlns:a16="http://schemas.microsoft.com/office/drawing/2014/main" id="{CEF608D0-F876-4310-AC86-271D89345BBF}"/>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99336" name="Line 10">
            <a:extLst>
              <a:ext uri="{FF2B5EF4-FFF2-40B4-BE49-F238E27FC236}">
                <a16:creationId xmlns:a16="http://schemas.microsoft.com/office/drawing/2014/main" id="{0CBE0354-F1CE-4C29-BAC5-4A7F8259CA0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99337" name="Picture 12">
            <a:extLst>
              <a:ext uri="{FF2B5EF4-FFF2-40B4-BE49-F238E27FC236}">
                <a16:creationId xmlns:a16="http://schemas.microsoft.com/office/drawing/2014/main" id="{2BA447DD-E3FE-4F43-9272-D3DEF0AD7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1341438"/>
            <a:ext cx="3848100" cy="375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8" name="AutoShape 13">
            <a:extLst>
              <a:ext uri="{FF2B5EF4-FFF2-40B4-BE49-F238E27FC236}">
                <a16:creationId xmlns:a16="http://schemas.microsoft.com/office/drawing/2014/main" id="{CD68C879-EDA7-4114-BC54-6437955F9658}"/>
              </a:ext>
            </a:extLst>
          </p:cNvPr>
          <p:cNvSpPr>
            <a:spLocks noChangeArrowheads="1"/>
          </p:cNvSpPr>
          <p:nvPr/>
        </p:nvSpPr>
        <p:spPr bwMode="auto">
          <a:xfrm>
            <a:off x="5018088" y="3348038"/>
            <a:ext cx="1625600" cy="271462"/>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99339" name="AutoShape 14">
            <a:extLst>
              <a:ext uri="{FF2B5EF4-FFF2-40B4-BE49-F238E27FC236}">
                <a16:creationId xmlns:a16="http://schemas.microsoft.com/office/drawing/2014/main" id="{1EDD38F3-6A1B-4531-8378-FE426A642F29}"/>
              </a:ext>
            </a:extLst>
          </p:cNvPr>
          <p:cNvCxnSpPr>
            <a:cxnSpLocks noChangeShapeType="1"/>
            <a:stCxn id="99342" idx="0"/>
          </p:cNvCxnSpPr>
          <p:nvPr/>
        </p:nvCxnSpPr>
        <p:spPr bwMode="auto">
          <a:xfrm flipH="1" flipV="1">
            <a:off x="6156325" y="3713163"/>
            <a:ext cx="690563" cy="1766887"/>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9340" name="AutoShape 15">
            <a:extLst>
              <a:ext uri="{FF2B5EF4-FFF2-40B4-BE49-F238E27FC236}">
                <a16:creationId xmlns:a16="http://schemas.microsoft.com/office/drawing/2014/main" id="{550C7B4E-6087-4DED-991C-F49167378493}"/>
              </a:ext>
            </a:extLst>
          </p:cNvPr>
          <p:cNvSpPr>
            <a:spLocks noChangeArrowheads="1"/>
          </p:cNvSpPr>
          <p:nvPr/>
        </p:nvSpPr>
        <p:spPr bwMode="auto">
          <a:xfrm>
            <a:off x="4856163" y="1304925"/>
            <a:ext cx="3941762" cy="5048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99341" name="AutoShape 16">
            <a:extLst>
              <a:ext uri="{FF2B5EF4-FFF2-40B4-BE49-F238E27FC236}">
                <a16:creationId xmlns:a16="http://schemas.microsoft.com/office/drawing/2014/main" id="{608719C0-F639-43D7-82AC-2E383CB2AE2F}"/>
              </a:ext>
            </a:extLst>
          </p:cNvPr>
          <p:cNvCxnSpPr>
            <a:cxnSpLocks noChangeShapeType="1"/>
            <a:stCxn id="99342" idx="0"/>
          </p:cNvCxnSpPr>
          <p:nvPr/>
        </p:nvCxnSpPr>
        <p:spPr bwMode="auto">
          <a:xfrm flipV="1">
            <a:off x="6846888" y="1916113"/>
            <a:ext cx="749300" cy="3563937"/>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9342" name="Rectangle 17">
            <a:extLst>
              <a:ext uri="{FF2B5EF4-FFF2-40B4-BE49-F238E27FC236}">
                <a16:creationId xmlns:a16="http://schemas.microsoft.com/office/drawing/2014/main" id="{EE918E53-A15C-4D8D-89E7-F0F460EEDA62}"/>
              </a:ext>
            </a:extLst>
          </p:cNvPr>
          <p:cNvSpPr>
            <a:spLocks noChangeArrowheads="1"/>
          </p:cNvSpPr>
          <p:nvPr/>
        </p:nvSpPr>
        <p:spPr bwMode="auto">
          <a:xfrm>
            <a:off x="4895850" y="5480050"/>
            <a:ext cx="390207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buFontTx/>
              <a:buNone/>
            </a:pPr>
            <a:r>
              <a:rPr lang="en-GB" altLang="en-US" sz="1400"/>
              <a:t>E</a:t>
            </a:r>
            <a:r>
              <a:rPr lang="en-US" altLang="en-US" sz="1400"/>
              <a:t>.g.: After filling number „1500“ to this field and clicking to another field an error message with the limit of the field is shown in a form: </a:t>
            </a:r>
            <a:r>
              <a:rPr lang="en-US" altLang="en-US" sz="1400">
                <a:solidFill>
                  <a:srgbClr val="222222"/>
                </a:solidFill>
                <a:latin typeface="inherit" charset="0"/>
              </a:rPr>
              <a:t>„</a:t>
            </a:r>
            <a:r>
              <a:rPr lang="en-US" altLang="en-US" sz="1400" i="1">
                <a:solidFill>
                  <a:srgbClr val="2D2D8A"/>
                </a:solidFill>
                <a:latin typeface="inherit" charset="0"/>
              </a:rPr>
              <a:t>Maximal value for this field is 999,000“</a:t>
            </a:r>
            <a:r>
              <a:rPr lang="en-US" altLang="en-US" sz="1400" i="1">
                <a:solidFill>
                  <a:srgbClr val="222222"/>
                </a:solidFill>
                <a:latin typeface="inherit" charset="0"/>
              </a:rPr>
              <a:t> </a:t>
            </a:r>
            <a:r>
              <a:rPr lang="en-US" altLang="en-US" sz="1400"/>
              <a:t>and max. value will be automatically inserted. </a:t>
            </a:r>
          </a:p>
        </p:txBody>
      </p:sp>
      <p:grpSp>
        <p:nvGrpSpPr>
          <p:cNvPr id="99343" name="Skupina 19">
            <a:extLst>
              <a:ext uri="{FF2B5EF4-FFF2-40B4-BE49-F238E27FC236}">
                <a16:creationId xmlns:a16="http://schemas.microsoft.com/office/drawing/2014/main" id="{0362AEC6-48C1-45BD-A958-6F150A506310}"/>
              </a:ext>
            </a:extLst>
          </p:cNvPr>
          <p:cNvGrpSpPr>
            <a:grpSpLocks/>
          </p:cNvGrpSpPr>
          <p:nvPr/>
        </p:nvGrpSpPr>
        <p:grpSpPr bwMode="auto">
          <a:xfrm>
            <a:off x="3203575" y="6477000"/>
            <a:ext cx="5580063" cy="238125"/>
            <a:chOff x="3203848" y="6477000"/>
            <a:chExt cx="5580063" cy="238125"/>
          </a:xfrm>
        </p:grpSpPr>
        <p:sp>
          <p:nvSpPr>
            <p:cNvPr id="99345" name="Line 7">
              <a:extLst>
                <a:ext uri="{FF2B5EF4-FFF2-40B4-BE49-F238E27FC236}">
                  <a16:creationId xmlns:a16="http://schemas.microsoft.com/office/drawing/2014/main" id="{DF4B39A9-CEB0-4189-9296-9D53AB3E1A19}"/>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9346" name="Rectangle 9">
              <a:extLst>
                <a:ext uri="{FF2B5EF4-FFF2-40B4-BE49-F238E27FC236}">
                  <a16:creationId xmlns:a16="http://schemas.microsoft.com/office/drawing/2014/main" id="{EB85D8AE-F5F8-4952-B564-ACD5A12BBCB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A78128D0-7433-49C4-981A-25B675ECCF34}" type="slidenum">
                <a:rPr lang="cs-CZ" altLang="en-US" sz="900" b="1">
                  <a:solidFill>
                    <a:srgbClr val="0B3D92"/>
                  </a:solidFill>
                  <a:cs typeface="Arial" panose="020B0604020202020204" pitchFamily="34" charset="0"/>
                </a:rPr>
                <a:pPr eaLnBrk="1" hangingPunct="1">
                  <a:spcBef>
                    <a:spcPct val="0"/>
                  </a:spcBef>
                  <a:buClrTx/>
                  <a:buFontTx/>
                  <a:buNone/>
                </a:pPr>
                <a:t>48</a:t>
              </a:fld>
              <a:endParaRPr lang="cs-CZ" altLang="en-US" sz="900" b="1">
                <a:solidFill>
                  <a:srgbClr val="0B3D92"/>
                </a:solidFill>
                <a:cs typeface="Arial" panose="020B0604020202020204" pitchFamily="34" charset="0"/>
              </a:endParaRPr>
            </a:p>
          </p:txBody>
        </p:sp>
        <p:sp>
          <p:nvSpPr>
            <p:cNvPr id="99347" name="Line 10">
              <a:extLst>
                <a:ext uri="{FF2B5EF4-FFF2-40B4-BE49-F238E27FC236}">
                  <a16:creationId xmlns:a16="http://schemas.microsoft.com/office/drawing/2014/main" id="{E73E0013-9E78-41F2-82F3-37D8DFFD253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pic>
        <p:nvPicPr>
          <p:cNvPr id="99344" name="Obrázek 2">
            <a:extLst>
              <a:ext uri="{FF2B5EF4-FFF2-40B4-BE49-F238E27FC236}">
                <a16:creationId xmlns:a16="http://schemas.microsoft.com/office/drawing/2014/main" id="{AF158742-849C-4D48-9E87-193B13B6F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0" y="3619500"/>
            <a:ext cx="317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1">
            <a:extLst>
              <a:ext uri="{FF2B5EF4-FFF2-40B4-BE49-F238E27FC236}">
                <a16:creationId xmlns:a16="http://schemas.microsoft.com/office/drawing/2014/main" id="{926E026B-45D9-4F79-B39B-E08891CA9949}"/>
              </a:ext>
            </a:extLst>
          </p:cNvPr>
          <p:cNvGrpSpPr>
            <a:grpSpLocks/>
          </p:cNvGrpSpPr>
          <p:nvPr/>
        </p:nvGrpSpPr>
        <p:grpSpPr bwMode="auto">
          <a:xfrm>
            <a:off x="360363" y="476250"/>
            <a:ext cx="8339137" cy="384175"/>
            <a:chOff x="227" y="300"/>
            <a:chExt cx="5253" cy="242"/>
          </a:xfrm>
        </p:grpSpPr>
        <p:sp>
          <p:nvSpPr>
            <p:cNvPr id="101390" name="Line 2">
              <a:extLst>
                <a:ext uri="{FF2B5EF4-FFF2-40B4-BE49-F238E27FC236}">
                  <a16:creationId xmlns:a16="http://schemas.microsoft.com/office/drawing/2014/main" id="{4C34B6A2-05F8-4C1F-B548-5A57CA231EE3}"/>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1391" name="Line 3">
              <a:extLst>
                <a:ext uri="{FF2B5EF4-FFF2-40B4-BE49-F238E27FC236}">
                  <a16:creationId xmlns:a16="http://schemas.microsoft.com/office/drawing/2014/main" id="{537465D6-30F0-49E6-9E0F-91DD06BD79FD}"/>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1392" name="Picture 4">
              <a:extLst>
                <a:ext uri="{FF2B5EF4-FFF2-40B4-BE49-F238E27FC236}">
                  <a16:creationId xmlns:a16="http://schemas.microsoft.com/office/drawing/2014/main" id="{672F2745-BF45-40E1-B1F6-7010A4D2C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1379" name="Text Box 5">
            <a:extLst>
              <a:ext uri="{FF2B5EF4-FFF2-40B4-BE49-F238E27FC236}">
                <a16:creationId xmlns:a16="http://schemas.microsoft.com/office/drawing/2014/main" id="{28DB25A0-F0A4-4C84-A3CB-DC2026E450D5}"/>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01380" name="Text Box 6">
            <a:extLst>
              <a:ext uri="{FF2B5EF4-FFF2-40B4-BE49-F238E27FC236}">
                <a16:creationId xmlns:a16="http://schemas.microsoft.com/office/drawing/2014/main" id="{B68BC4DE-699F-4A11-BC5A-98D08BEE368B}"/>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Detach Panel</a:t>
            </a:r>
          </a:p>
        </p:txBody>
      </p:sp>
      <p:sp>
        <p:nvSpPr>
          <p:cNvPr id="101381" name="Line 7">
            <a:extLst>
              <a:ext uri="{FF2B5EF4-FFF2-40B4-BE49-F238E27FC236}">
                <a16:creationId xmlns:a16="http://schemas.microsoft.com/office/drawing/2014/main" id="{AA5C4778-84B1-4214-93B7-CEAD6D2B7968}"/>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1382" name="Rectangle 8">
            <a:extLst>
              <a:ext uri="{FF2B5EF4-FFF2-40B4-BE49-F238E27FC236}">
                <a16:creationId xmlns:a16="http://schemas.microsoft.com/office/drawing/2014/main" id="{508860AF-257E-4829-A25A-A6010B1EAE12}"/>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1383" name="Line 10">
            <a:extLst>
              <a:ext uri="{FF2B5EF4-FFF2-40B4-BE49-F238E27FC236}">
                <a16:creationId xmlns:a16="http://schemas.microsoft.com/office/drawing/2014/main" id="{60A88712-ABB7-4F02-9E78-E30A97C2AB2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9163" name="Text Box 11">
            <a:extLst>
              <a:ext uri="{FF2B5EF4-FFF2-40B4-BE49-F238E27FC236}">
                <a16:creationId xmlns:a16="http://schemas.microsoft.com/office/drawing/2014/main" id="{AE1718B1-0984-49EF-A03E-C194537B316E}"/>
              </a:ext>
            </a:extLst>
          </p:cNvPr>
          <p:cNvSpPr txBox="1">
            <a:spLocks noChangeArrowheads="1"/>
          </p:cNvSpPr>
          <p:nvPr/>
        </p:nvSpPr>
        <p:spPr bwMode="auto">
          <a:xfrm>
            <a:off x="636588" y="1341438"/>
            <a:ext cx="3821112" cy="3608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None/>
              <a:defRPr/>
            </a:pPr>
            <a:endParaRPr lang="cs-CZ"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Individual panels of trading screen can be detached and moved to another place of trading screen (without creating new „own screen“)</a:t>
            </a:r>
            <a:endParaRPr lang="cs-CZ" altLang="en-US" sz="1600" dirty="0">
              <a:solidFill>
                <a:srgbClr val="222222"/>
              </a:solidFill>
              <a:latin typeface="inherit" charset="0"/>
            </a:endParaRPr>
          </a:p>
          <a:p>
            <a:pPr marL="0" indent="0" algn="just" eaLnBrk="1" hangingPunct="1">
              <a:buClr>
                <a:srgbClr val="0B3D92"/>
              </a:buClr>
              <a:buSzPct val="100000"/>
              <a:defRPr/>
            </a:pPr>
            <a:endParaRPr lang="en-US"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Panel detaching option „</a:t>
            </a:r>
            <a:r>
              <a:rPr lang="en-US" altLang="en-US" sz="1600" dirty="0">
                <a:solidFill>
                  <a:srgbClr val="2D2D8A"/>
                </a:solidFill>
                <a:latin typeface="inherit" charset="0"/>
              </a:rPr>
              <a:t>Detach panel</a:t>
            </a:r>
            <a:r>
              <a:rPr lang="en-US" altLang="en-US" sz="1600" dirty="0">
                <a:solidFill>
                  <a:srgbClr val="222222"/>
                </a:solidFill>
                <a:latin typeface="inherit" charset="0"/>
              </a:rPr>
              <a:t>“ is available on mouse </a:t>
            </a:r>
            <a:r>
              <a:rPr lang="en-US" altLang="en-US" sz="1600" dirty="0">
                <a:solidFill>
                  <a:srgbClr val="2D2D8A"/>
                </a:solidFill>
                <a:latin typeface="inherit" charset="0"/>
              </a:rPr>
              <a:t>right click </a:t>
            </a:r>
            <a:r>
              <a:rPr lang="en-US" altLang="en-US" sz="1600" dirty="0">
                <a:solidFill>
                  <a:srgbClr val="222222"/>
                </a:solidFill>
                <a:latin typeface="inherit" charset="0"/>
              </a:rPr>
              <a:t>over the panel. </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pic>
        <p:nvPicPr>
          <p:cNvPr id="101385" name="Picture 12">
            <a:extLst>
              <a:ext uri="{FF2B5EF4-FFF2-40B4-BE49-F238E27FC236}">
                <a16:creationId xmlns:a16="http://schemas.microsoft.com/office/drawing/2014/main" id="{ED5992AC-1464-451D-9C06-AA7A27727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12"/>
          <a:stretch>
            <a:fillRect/>
          </a:stretch>
        </p:blipFill>
        <p:spPr bwMode="auto">
          <a:xfrm>
            <a:off x="4652963" y="1150938"/>
            <a:ext cx="4038600" cy="4149725"/>
          </a:xfrm>
          <a:prstGeom prst="rect">
            <a:avLst/>
          </a:prstGeom>
          <a:noFill/>
          <a:ln>
            <a:noFill/>
          </a:ln>
          <a:effectLst/>
          <a:extLst>
            <a:ext uri="{909E8E84-426E-40DD-AFC4-6F175D3DCCD1}">
              <a14:hiddenFill xmlns:a14="http://schemas.microsoft.com/office/drawing/2010/main">
                <a:blipFill dpi="0" rotWithShape="0">
                  <a:blip/>
                  <a:srcRect b="81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1386" name="Skupina 14">
            <a:extLst>
              <a:ext uri="{FF2B5EF4-FFF2-40B4-BE49-F238E27FC236}">
                <a16:creationId xmlns:a16="http://schemas.microsoft.com/office/drawing/2014/main" id="{F10779F4-B6CA-49C1-9557-7A866A383DEF}"/>
              </a:ext>
            </a:extLst>
          </p:cNvPr>
          <p:cNvGrpSpPr>
            <a:grpSpLocks/>
          </p:cNvGrpSpPr>
          <p:nvPr/>
        </p:nvGrpSpPr>
        <p:grpSpPr bwMode="auto">
          <a:xfrm>
            <a:off x="3203575" y="6477000"/>
            <a:ext cx="5580063" cy="238125"/>
            <a:chOff x="3203848" y="6477000"/>
            <a:chExt cx="5580063" cy="238125"/>
          </a:xfrm>
        </p:grpSpPr>
        <p:sp>
          <p:nvSpPr>
            <p:cNvPr id="101387" name="Line 7">
              <a:extLst>
                <a:ext uri="{FF2B5EF4-FFF2-40B4-BE49-F238E27FC236}">
                  <a16:creationId xmlns:a16="http://schemas.microsoft.com/office/drawing/2014/main" id="{4FF20DC6-F3A3-4A90-8ECC-95608DE89765}"/>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1388" name="Rectangle 9">
              <a:extLst>
                <a:ext uri="{FF2B5EF4-FFF2-40B4-BE49-F238E27FC236}">
                  <a16:creationId xmlns:a16="http://schemas.microsoft.com/office/drawing/2014/main" id="{EEF95932-87D7-4FAA-B92D-E2E0F1978467}"/>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DE442969-7CDF-4710-ACB8-80B4B292063F}" type="slidenum">
                <a:rPr lang="cs-CZ" altLang="en-US" sz="900" b="1">
                  <a:solidFill>
                    <a:srgbClr val="0B3D92"/>
                  </a:solidFill>
                  <a:cs typeface="Arial" panose="020B0604020202020204" pitchFamily="34" charset="0"/>
                </a:rPr>
                <a:pPr eaLnBrk="1" hangingPunct="1">
                  <a:spcBef>
                    <a:spcPct val="0"/>
                  </a:spcBef>
                  <a:buClrTx/>
                  <a:buFontTx/>
                  <a:buNone/>
                </a:pPr>
                <a:t>49</a:t>
              </a:fld>
              <a:endParaRPr lang="cs-CZ" altLang="en-US" sz="900" b="1">
                <a:solidFill>
                  <a:srgbClr val="0B3D92"/>
                </a:solidFill>
                <a:cs typeface="Arial" panose="020B0604020202020204" pitchFamily="34" charset="0"/>
              </a:endParaRPr>
            </a:p>
          </p:txBody>
        </p:sp>
        <p:sp>
          <p:nvSpPr>
            <p:cNvPr id="101389" name="Line 10">
              <a:extLst>
                <a:ext uri="{FF2B5EF4-FFF2-40B4-BE49-F238E27FC236}">
                  <a16:creationId xmlns:a16="http://schemas.microsoft.com/office/drawing/2014/main" id="{8B7FA7A5-CBB2-4320-8479-32E8BDB694B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a:extLst>
              <a:ext uri="{FF2B5EF4-FFF2-40B4-BE49-F238E27FC236}">
                <a16:creationId xmlns:a16="http://schemas.microsoft.com/office/drawing/2014/main" id="{CF044778-318D-42B2-ADA0-9285C597958A}"/>
              </a:ext>
            </a:extLst>
          </p:cNvPr>
          <p:cNvGrpSpPr>
            <a:grpSpLocks/>
          </p:cNvGrpSpPr>
          <p:nvPr/>
        </p:nvGrpSpPr>
        <p:grpSpPr bwMode="auto">
          <a:xfrm>
            <a:off x="360363" y="476250"/>
            <a:ext cx="8339137" cy="384175"/>
            <a:chOff x="227" y="300"/>
            <a:chExt cx="5253" cy="242"/>
          </a:xfrm>
        </p:grpSpPr>
        <p:sp>
          <p:nvSpPr>
            <p:cNvPr id="11283" name="Line 2">
              <a:extLst>
                <a:ext uri="{FF2B5EF4-FFF2-40B4-BE49-F238E27FC236}">
                  <a16:creationId xmlns:a16="http://schemas.microsoft.com/office/drawing/2014/main" id="{B5BACF5A-4F07-4F3F-BB6F-1A5E7F2E6CD8}"/>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4" name="Line 3">
              <a:extLst>
                <a:ext uri="{FF2B5EF4-FFF2-40B4-BE49-F238E27FC236}">
                  <a16:creationId xmlns:a16="http://schemas.microsoft.com/office/drawing/2014/main" id="{20CB2D29-6C6B-4816-AD4F-6B6F620FE17D}"/>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285" name="Picture 4">
              <a:extLst>
                <a:ext uri="{FF2B5EF4-FFF2-40B4-BE49-F238E27FC236}">
                  <a16:creationId xmlns:a16="http://schemas.microsoft.com/office/drawing/2014/main" id="{4C9B78A3-206C-4098-A701-DB319014E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267" name="Text Box 5">
            <a:extLst>
              <a:ext uri="{FF2B5EF4-FFF2-40B4-BE49-F238E27FC236}">
                <a16:creationId xmlns:a16="http://schemas.microsoft.com/office/drawing/2014/main" id="{D963935E-425E-4657-A543-A5FDEEC7E09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268" name="Text Box 6">
            <a:extLst>
              <a:ext uri="{FF2B5EF4-FFF2-40B4-BE49-F238E27FC236}">
                <a16:creationId xmlns:a16="http://schemas.microsoft.com/office/drawing/2014/main" id="{6F78C9E9-72CE-4F3B-8788-1737E08E36A2}"/>
              </a:ext>
            </a:extLst>
          </p:cNvPr>
          <p:cNvSpPr txBox="1">
            <a:spLocks noChangeArrowheads="1"/>
          </p:cNvSpPr>
          <p:nvPr/>
        </p:nvSpPr>
        <p:spPr bwMode="auto">
          <a:xfrm>
            <a:off x="323850" y="944563"/>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en-US" altLang="en-US" b="1">
                <a:solidFill>
                  <a:srgbClr val="0B3D92"/>
                </a:solidFill>
                <a:latin typeface="Calibri" panose="020F0502020204030204" pitchFamily="34" charset="0"/>
              </a:rPr>
              <a:t>XBID Technical Solution</a:t>
            </a:r>
          </a:p>
        </p:txBody>
      </p:sp>
      <p:sp>
        <p:nvSpPr>
          <p:cNvPr id="11269" name="Line 7">
            <a:extLst>
              <a:ext uri="{FF2B5EF4-FFF2-40B4-BE49-F238E27FC236}">
                <a16:creationId xmlns:a16="http://schemas.microsoft.com/office/drawing/2014/main" id="{2DA1DB15-334C-4C73-A540-32C4599157F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0" name="Rectangle 8">
            <a:extLst>
              <a:ext uri="{FF2B5EF4-FFF2-40B4-BE49-F238E27FC236}">
                <a16:creationId xmlns:a16="http://schemas.microsoft.com/office/drawing/2014/main" id="{9807536F-AE90-434E-BD77-FE67249C5F4C}"/>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271" name="Rectangle 9">
            <a:extLst>
              <a:ext uri="{FF2B5EF4-FFF2-40B4-BE49-F238E27FC236}">
                <a16:creationId xmlns:a16="http://schemas.microsoft.com/office/drawing/2014/main" id="{5569DCFA-258C-47A1-8E10-BCB171B2A1C7}"/>
              </a:ext>
            </a:extLst>
          </p:cNvPr>
          <p:cNvSpPr>
            <a:spLocks noChangeArrowheads="1"/>
          </p:cNvSpPr>
          <p:nvPr/>
        </p:nvSpPr>
        <p:spPr bwMode="auto">
          <a:xfrm>
            <a:off x="3198813" y="6486525"/>
            <a:ext cx="55800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CB964558-2E02-49FC-B8C8-4C793DEF9A35}" type="slidenum">
              <a:rPr lang="cs-CZ" altLang="en-US" sz="900" b="1">
                <a:solidFill>
                  <a:srgbClr val="0B3D92"/>
                </a:solidFill>
                <a:cs typeface="Arial" panose="020B0604020202020204" pitchFamily="34" charset="0"/>
              </a:rPr>
              <a:pPr eaLnBrk="1" hangingPunct="1">
                <a:spcBef>
                  <a:spcPct val="0"/>
                </a:spcBef>
                <a:buClrTx/>
                <a:buFontTx/>
                <a:buNone/>
              </a:pPr>
              <a:t>5</a:t>
            </a:fld>
            <a:endParaRPr lang="cs-CZ" altLang="en-US" sz="900" b="1">
              <a:solidFill>
                <a:srgbClr val="0B3D92"/>
              </a:solidFill>
              <a:cs typeface="Arial" panose="020B0604020202020204" pitchFamily="34" charset="0"/>
            </a:endParaRPr>
          </a:p>
        </p:txBody>
      </p:sp>
      <p:sp>
        <p:nvSpPr>
          <p:cNvPr id="11272" name="Line 10">
            <a:extLst>
              <a:ext uri="{FF2B5EF4-FFF2-40B4-BE49-F238E27FC236}">
                <a16:creationId xmlns:a16="http://schemas.microsoft.com/office/drawing/2014/main" id="{E1DC6F42-5D00-4718-804B-5136B1E870A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3" name="Text Box 11">
            <a:extLst>
              <a:ext uri="{FF2B5EF4-FFF2-40B4-BE49-F238E27FC236}">
                <a16:creationId xmlns:a16="http://schemas.microsoft.com/office/drawing/2014/main" id="{5AE66F13-AF4C-4692-B5A0-13B022367DD6}"/>
              </a:ext>
            </a:extLst>
          </p:cNvPr>
          <p:cNvSpPr txBox="1">
            <a:spLocks noChangeArrowheads="1"/>
          </p:cNvSpPr>
          <p:nvPr/>
        </p:nvSpPr>
        <p:spPr bwMode="auto">
          <a:xfrm>
            <a:off x="349250" y="1557338"/>
            <a:ext cx="8351838" cy="20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spcBef>
                <a:spcPct val="0"/>
              </a:spcBef>
              <a:buClr>
                <a:srgbClr val="0B3D92"/>
              </a:buClr>
              <a:buFont typeface="Arial" panose="020B0604020202020204" pitchFamily="34" charset="0"/>
              <a:buChar char="■"/>
            </a:pPr>
            <a:r>
              <a:rPr lang="en-US" altLang="en-US" sz="1800">
                <a:latin typeface="Calibri" panose="020F0502020204030204" pitchFamily="34" charset="0"/>
              </a:rPr>
              <a:t>XBID technical solution is based on a common central IT system which aggregates  bids from local trading systems operated by nominated electricity market operators (NEMOs), as well as available cross-border transmission capacities between bidding zones provided to the common XBID system by local transmission system operators (TSOs) </a:t>
            </a:r>
          </a:p>
          <a:p>
            <a:pPr algn="just" eaLnBrk="1" hangingPunct="1">
              <a:spcBef>
                <a:spcPct val="0"/>
              </a:spcBef>
              <a:buClr>
                <a:srgbClr val="0B3D92"/>
              </a:buClr>
              <a:buFont typeface="Arial" panose="020B0604020202020204" pitchFamily="34" charset="0"/>
              <a:buChar char="■"/>
            </a:pPr>
            <a:r>
              <a:rPr lang="en-US" altLang="en-US" sz="1800">
                <a:latin typeface="Calibri" panose="020F0502020204030204" pitchFamily="34" charset="0"/>
              </a:rPr>
              <a:t>Traders insert their bids and participate in trading within the local trading system </a:t>
            </a:r>
            <a:br>
              <a:rPr lang="cs-CZ" altLang="en-US" sz="1800">
                <a:latin typeface="Calibri" panose="020F0502020204030204" pitchFamily="34" charset="0"/>
              </a:rPr>
            </a:br>
            <a:r>
              <a:rPr lang="en-US" altLang="en-US" sz="1800">
                <a:latin typeface="Calibri" panose="020F0502020204030204" pitchFamily="34" charset="0"/>
              </a:rPr>
              <a:t>of each NEMO</a:t>
            </a:r>
          </a:p>
        </p:txBody>
      </p:sp>
      <p:sp>
        <p:nvSpPr>
          <p:cNvPr id="13322" name="AutoShape 12">
            <a:extLst>
              <a:ext uri="{FF2B5EF4-FFF2-40B4-BE49-F238E27FC236}">
                <a16:creationId xmlns:a16="http://schemas.microsoft.com/office/drawing/2014/main" id="{FAD82CCD-45A4-4FBE-AC52-04DB568C2050}"/>
              </a:ext>
            </a:extLst>
          </p:cNvPr>
          <p:cNvSpPr>
            <a:spLocks noChangeArrowheads="1"/>
          </p:cNvSpPr>
          <p:nvPr/>
        </p:nvSpPr>
        <p:spPr bwMode="auto">
          <a:xfrm>
            <a:off x="539750" y="4797425"/>
            <a:ext cx="2076450" cy="754063"/>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cs-CZ" altLang="en-US" sz="1000" b="1" dirty="0">
                <a:solidFill>
                  <a:srgbClr val="2D2D8A"/>
                </a:solidFill>
              </a:rPr>
              <a:t>Market Participant</a:t>
            </a:r>
          </a:p>
          <a:p>
            <a:pPr marL="171450" indent="-171450">
              <a:buFont typeface="Arial" panose="020B0604020202020204" pitchFamily="34" charset="0"/>
              <a:buChar char="•"/>
              <a:defRPr/>
            </a:pPr>
            <a:r>
              <a:rPr lang="en-US" altLang="en-US" sz="1000" b="1" dirty="0">
                <a:solidFill>
                  <a:srgbClr val="000000"/>
                </a:solidFill>
              </a:rPr>
              <a:t>Accesses the intraday market</a:t>
            </a:r>
          </a:p>
          <a:p>
            <a:pPr marL="171450" indent="-171450">
              <a:buFont typeface="Arial" panose="020B0604020202020204" pitchFamily="34" charset="0"/>
              <a:buChar char="•"/>
              <a:defRPr/>
            </a:pPr>
            <a:r>
              <a:rPr lang="en-US" altLang="en-US" sz="1000" b="1" dirty="0">
                <a:solidFill>
                  <a:srgbClr val="000000"/>
                </a:solidFill>
              </a:rPr>
              <a:t>Submits bids to local trading system</a:t>
            </a:r>
          </a:p>
          <a:p>
            <a:pPr marL="171450" indent="-171450">
              <a:buFont typeface="Arial" panose="020B0604020202020204" pitchFamily="34" charset="0"/>
              <a:buChar char="•"/>
              <a:defRPr/>
            </a:pPr>
            <a:r>
              <a:rPr lang="en-US" altLang="en-US" sz="1000" b="1" dirty="0">
                <a:solidFill>
                  <a:srgbClr val="000000"/>
                </a:solidFill>
              </a:rPr>
              <a:t>Receives trading results</a:t>
            </a:r>
          </a:p>
        </p:txBody>
      </p:sp>
      <p:sp>
        <p:nvSpPr>
          <p:cNvPr id="13323" name="AutoShape 13">
            <a:extLst>
              <a:ext uri="{FF2B5EF4-FFF2-40B4-BE49-F238E27FC236}">
                <a16:creationId xmlns:a16="http://schemas.microsoft.com/office/drawing/2014/main" id="{735FACDB-F869-4DF4-96CE-7AD45065B8F2}"/>
              </a:ext>
            </a:extLst>
          </p:cNvPr>
          <p:cNvSpPr>
            <a:spLocks noChangeArrowheads="1"/>
          </p:cNvSpPr>
          <p:nvPr/>
        </p:nvSpPr>
        <p:spPr bwMode="auto">
          <a:xfrm>
            <a:off x="2962275" y="4675188"/>
            <a:ext cx="2762250" cy="120173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en-US" altLang="en-US" sz="1000" b="1" dirty="0">
                <a:solidFill>
                  <a:srgbClr val="333399"/>
                </a:solidFill>
              </a:rPr>
              <a:t>OTE‘s local trading system (OTE-COM)</a:t>
            </a:r>
          </a:p>
          <a:p>
            <a:pPr marL="171450" indent="-171450">
              <a:buFont typeface="Arial" panose="020B0604020202020204" pitchFamily="34" charset="0"/>
              <a:buChar char="•"/>
              <a:defRPr/>
            </a:pPr>
            <a:r>
              <a:rPr lang="cs-CZ" altLang="en-US" sz="1000" b="1" dirty="0">
                <a:solidFill>
                  <a:srgbClr val="000000"/>
                </a:solidFill>
              </a:rPr>
              <a:t>S</a:t>
            </a:r>
            <a:r>
              <a:rPr lang="en-US" altLang="en-US" sz="1000" b="1" dirty="0" err="1">
                <a:solidFill>
                  <a:srgbClr val="000000"/>
                </a:solidFill>
              </a:rPr>
              <a:t>hows</a:t>
            </a:r>
            <a:r>
              <a:rPr lang="en-US" altLang="en-US" sz="1000" b="1" dirty="0">
                <a:solidFill>
                  <a:srgbClr val="000000"/>
                </a:solidFill>
              </a:rPr>
              <a:t> available cross-border transmission capacities</a:t>
            </a:r>
          </a:p>
          <a:p>
            <a:pPr marL="171450" indent="-171450">
              <a:buFont typeface="Arial" panose="020B0604020202020204" pitchFamily="34" charset="0"/>
              <a:buChar char="•"/>
              <a:defRPr/>
            </a:pPr>
            <a:r>
              <a:rPr lang="en-US" altLang="en-US" sz="1000" b="1" dirty="0">
                <a:solidFill>
                  <a:srgbClr val="000000"/>
                </a:solidFill>
              </a:rPr>
              <a:t>Receives and validates bids</a:t>
            </a:r>
          </a:p>
          <a:p>
            <a:pPr marL="171450" indent="-171450">
              <a:buFont typeface="Arial" panose="020B0604020202020204" pitchFamily="34" charset="0"/>
              <a:buChar char="•"/>
              <a:defRPr/>
            </a:pPr>
            <a:r>
              <a:rPr lang="en-US" altLang="en-US" sz="1000" b="1" dirty="0">
                <a:solidFill>
                  <a:srgbClr val="000000"/>
                </a:solidFill>
              </a:rPr>
              <a:t>Presents available offers (not only from the CZ market area)</a:t>
            </a:r>
          </a:p>
          <a:p>
            <a:pPr marL="171450" indent="-171450">
              <a:buFont typeface="Arial" panose="020B0604020202020204" pitchFamily="34" charset="0"/>
              <a:buChar char="•"/>
              <a:defRPr/>
            </a:pPr>
            <a:r>
              <a:rPr lang="en-US" altLang="en-US" sz="1000" b="1" dirty="0">
                <a:solidFill>
                  <a:srgbClr val="000000"/>
                </a:solidFill>
              </a:rPr>
              <a:t>Manages matched trades</a:t>
            </a:r>
          </a:p>
        </p:txBody>
      </p:sp>
      <p:sp>
        <p:nvSpPr>
          <p:cNvPr id="13324" name="AutoShape 14">
            <a:extLst>
              <a:ext uri="{FF2B5EF4-FFF2-40B4-BE49-F238E27FC236}">
                <a16:creationId xmlns:a16="http://schemas.microsoft.com/office/drawing/2014/main" id="{E7042579-C28D-4817-8926-87B48FBED939}"/>
              </a:ext>
            </a:extLst>
          </p:cNvPr>
          <p:cNvSpPr>
            <a:spLocks noChangeArrowheads="1"/>
          </p:cNvSpPr>
          <p:nvPr/>
        </p:nvSpPr>
        <p:spPr bwMode="auto">
          <a:xfrm>
            <a:off x="6070600" y="4724400"/>
            <a:ext cx="2762250" cy="154305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en-US" altLang="en-US" sz="1000" b="1" dirty="0">
                <a:solidFill>
                  <a:srgbClr val="2D2D8A"/>
                </a:solidFill>
              </a:rPr>
              <a:t>XBID System</a:t>
            </a:r>
          </a:p>
          <a:p>
            <a:pPr marL="171450" indent="-171450">
              <a:buFont typeface="Arial" panose="020B0604020202020204" pitchFamily="34" charset="0"/>
              <a:buChar char="•"/>
              <a:defRPr/>
            </a:pPr>
            <a:r>
              <a:rPr lang="en-US" altLang="en-US" sz="1000" b="1" dirty="0">
                <a:solidFill>
                  <a:srgbClr val="000000"/>
                </a:solidFill>
              </a:rPr>
              <a:t>Updates current available cross-border transmission capacities</a:t>
            </a:r>
          </a:p>
          <a:p>
            <a:pPr marL="171450" indent="-171450">
              <a:buFont typeface="Arial" panose="020B0604020202020204" pitchFamily="34" charset="0"/>
              <a:buChar char="•"/>
              <a:defRPr/>
            </a:pPr>
            <a:r>
              <a:rPr lang="en-US" altLang="en-US" sz="1000" b="1" dirty="0">
                <a:solidFill>
                  <a:srgbClr val="000000"/>
                </a:solidFill>
              </a:rPr>
              <a:t>Receives and validates bids from local trading systems</a:t>
            </a:r>
          </a:p>
          <a:p>
            <a:pPr marL="171450" indent="-171450">
              <a:buFont typeface="Arial" panose="020B0604020202020204" pitchFamily="34" charset="0"/>
              <a:buChar char="•"/>
              <a:defRPr/>
            </a:pPr>
            <a:r>
              <a:rPr lang="en-US" altLang="en-US" sz="1000" b="1" dirty="0">
                <a:solidFill>
                  <a:srgbClr val="000000"/>
                </a:solidFill>
              </a:rPr>
              <a:t>Generates information about available matches </a:t>
            </a:r>
          </a:p>
          <a:p>
            <a:pPr marL="171450" indent="-171450">
              <a:buFont typeface="Arial" panose="020B0604020202020204" pitchFamily="34" charset="0"/>
              <a:buChar char="•"/>
              <a:defRPr/>
            </a:pPr>
            <a:r>
              <a:rPr lang="en-US" altLang="en-US" sz="1000" b="1" dirty="0">
                <a:solidFill>
                  <a:srgbClr val="000000"/>
                </a:solidFill>
              </a:rPr>
              <a:t>Matches offers</a:t>
            </a:r>
          </a:p>
          <a:p>
            <a:pPr marL="171450" indent="-171450">
              <a:buFont typeface="Arial" panose="020B0604020202020204" pitchFamily="34" charset="0"/>
              <a:buChar char="•"/>
              <a:defRPr/>
            </a:pPr>
            <a:r>
              <a:rPr lang="en-US" altLang="en-US" sz="1000" b="1" dirty="0">
                <a:solidFill>
                  <a:srgbClr val="000000"/>
                </a:solidFill>
              </a:rPr>
              <a:t>Provides information about matched contracts to local trading systems </a:t>
            </a:r>
          </a:p>
        </p:txBody>
      </p:sp>
      <p:pic>
        <p:nvPicPr>
          <p:cNvPr id="11277" name="Picture 15">
            <a:extLst>
              <a:ext uri="{FF2B5EF4-FFF2-40B4-BE49-F238E27FC236}">
                <a16:creationId xmlns:a16="http://schemas.microsoft.com/office/drawing/2014/main" id="{CFD6404F-3F68-4356-AB61-AC01DA6FC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886200"/>
            <a:ext cx="2128838" cy="54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8" name="AutoShape 16">
            <a:extLst>
              <a:ext uri="{FF2B5EF4-FFF2-40B4-BE49-F238E27FC236}">
                <a16:creationId xmlns:a16="http://schemas.microsoft.com/office/drawing/2014/main" id="{696CBB3A-26C7-411F-8045-30789AD9128C}"/>
              </a:ext>
            </a:extLst>
          </p:cNvPr>
          <p:cNvSpPr>
            <a:spLocks noChangeArrowheads="1"/>
          </p:cNvSpPr>
          <p:nvPr/>
        </p:nvSpPr>
        <p:spPr bwMode="auto">
          <a:xfrm>
            <a:off x="2051050" y="4030663"/>
            <a:ext cx="649288" cy="228600"/>
          </a:xfrm>
          <a:prstGeom prst="leftRightArrow">
            <a:avLst>
              <a:gd name="adj1" fmla="val 50000"/>
              <a:gd name="adj2" fmla="val 49994"/>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279" name="AutoShape 17">
            <a:extLst>
              <a:ext uri="{FF2B5EF4-FFF2-40B4-BE49-F238E27FC236}">
                <a16:creationId xmlns:a16="http://schemas.microsoft.com/office/drawing/2014/main" id="{246C9A52-3BE0-4777-813A-1187D4FC831B}"/>
              </a:ext>
            </a:extLst>
          </p:cNvPr>
          <p:cNvSpPr>
            <a:spLocks noChangeArrowheads="1"/>
          </p:cNvSpPr>
          <p:nvPr/>
        </p:nvSpPr>
        <p:spPr bwMode="auto">
          <a:xfrm>
            <a:off x="5422900" y="4030663"/>
            <a:ext cx="647700" cy="228600"/>
          </a:xfrm>
          <a:prstGeom prst="leftRightArrow">
            <a:avLst>
              <a:gd name="adj1" fmla="val 50000"/>
              <a:gd name="adj2" fmla="val 50003"/>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pic>
        <p:nvPicPr>
          <p:cNvPr id="11280" name="Picture 18">
            <a:extLst>
              <a:ext uri="{FF2B5EF4-FFF2-40B4-BE49-F238E27FC236}">
                <a16:creationId xmlns:a16="http://schemas.microsoft.com/office/drawing/2014/main" id="{0ABC00CC-75B1-4C21-BD0E-CF53DCF38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3544888"/>
            <a:ext cx="801688" cy="1179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1" name="Picture 19">
            <a:extLst>
              <a:ext uri="{FF2B5EF4-FFF2-40B4-BE49-F238E27FC236}">
                <a16:creationId xmlns:a16="http://schemas.microsoft.com/office/drawing/2014/main" id="{ABE1E124-315C-41EC-921B-7CE68F1E31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888" y="4191000"/>
            <a:ext cx="1739900" cy="315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2" name="Picture 20">
            <a:extLst>
              <a:ext uri="{FF2B5EF4-FFF2-40B4-BE49-F238E27FC236}">
                <a16:creationId xmlns:a16="http://schemas.microsoft.com/office/drawing/2014/main" id="{E85E6EA0-E801-412E-BB7B-0B8F79E72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3341688"/>
            <a:ext cx="1341437" cy="817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1">
            <a:extLst>
              <a:ext uri="{FF2B5EF4-FFF2-40B4-BE49-F238E27FC236}">
                <a16:creationId xmlns:a16="http://schemas.microsoft.com/office/drawing/2014/main" id="{80C9BF0F-A571-4DE5-88E5-DECBA6EF074D}"/>
              </a:ext>
            </a:extLst>
          </p:cNvPr>
          <p:cNvGrpSpPr>
            <a:grpSpLocks/>
          </p:cNvGrpSpPr>
          <p:nvPr/>
        </p:nvGrpSpPr>
        <p:grpSpPr bwMode="auto">
          <a:xfrm>
            <a:off x="360363" y="476250"/>
            <a:ext cx="8339137" cy="384175"/>
            <a:chOff x="227" y="300"/>
            <a:chExt cx="5253" cy="242"/>
          </a:xfrm>
        </p:grpSpPr>
        <p:sp>
          <p:nvSpPr>
            <p:cNvPr id="103441" name="Line 2">
              <a:extLst>
                <a:ext uri="{FF2B5EF4-FFF2-40B4-BE49-F238E27FC236}">
                  <a16:creationId xmlns:a16="http://schemas.microsoft.com/office/drawing/2014/main" id="{382826E1-9EE1-46C3-8AFA-D48CFFE52F76}"/>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442" name="Line 3">
              <a:extLst>
                <a:ext uri="{FF2B5EF4-FFF2-40B4-BE49-F238E27FC236}">
                  <a16:creationId xmlns:a16="http://schemas.microsoft.com/office/drawing/2014/main" id="{C1F541D1-126C-4F39-B54E-4E8813A4F96B}"/>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3443" name="Picture 4">
              <a:extLst>
                <a:ext uri="{FF2B5EF4-FFF2-40B4-BE49-F238E27FC236}">
                  <a16:creationId xmlns:a16="http://schemas.microsoft.com/office/drawing/2014/main" id="{64CB7754-7A32-416B-9876-BAB1657B3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3427" name="Text Box 5">
            <a:extLst>
              <a:ext uri="{FF2B5EF4-FFF2-40B4-BE49-F238E27FC236}">
                <a16:creationId xmlns:a16="http://schemas.microsoft.com/office/drawing/2014/main" id="{A6CE0A9B-FAA1-4532-90EC-5BA97A691682}"/>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03428" name="Text Box 6">
            <a:extLst>
              <a:ext uri="{FF2B5EF4-FFF2-40B4-BE49-F238E27FC236}">
                <a16:creationId xmlns:a16="http://schemas.microsoft.com/office/drawing/2014/main" id="{7B07078B-9EBF-45BF-81AE-2B0B2682F189}"/>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Fast Filter</a:t>
            </a:r>
          </a:p>
        </p:txBody>
      </p:sp>
      <p:sp>
        <p:nvSpPr>
          <p:cNvPr id="103429" name="Line 7">
            <a:extLst>
              <a:ext uri="{FF2B5EF4-FFF2-40B4-BE49-F238E27FC236}">
                <a16:creationId xmlns:a16="http://schemas.microsoft.com/office/drawing/2014/main" id="{1A5644E7-CF34-49D1-AF0C-77BF018B2BB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430" name="Rectangle 8">
            <a:extLst>
              <a:ext uri="{FF2B5EF4-FFF2-40B4-BE49-F238E27FC236}">
                <a16:creationId xmlns:a16="http://schemas.microsoft.com/office/drawing/2014/main" id="{E193A542-FDA9-4B05-AE9A-946AE0EDB07B}"/>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3431" name="Line 10">
            <a:extLst>
              <a:ext uri="{FF2B5EF4-FFF2-40B4-BE49-F238E27FC236}">
                <a16:creationId xmlns:a16="http://schemas.microsoft.com/office/drawing/2014/main" id="{C096C07B-42F6-4C7A-8AA7-E74F7F80AAB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0187" name="Text Box 11">
            <a:extLst>
              <a:ext uri="{FF2B5EF4-FFF2-40B4-BE49-F238E27FC236}">
                <a16:creationId xmlns:a16="http://schemas.microsoft.com/office/drawing/2014/main" id="{E1CB7637-D392-47EE-80CC-28616FDC3B4F}"/>
              </a:ext>
            </a:extLst>
          </p:cNvPr>
          <p:cNvSpPr txBox="1">
            <a:spLocks noChangeArrowheads="1"/>
          </p:cNvSpPr>
          <p:nvPr/>
        </p:nvSpPr>
        <p:spPr bwMode="auto">
          <a:xfrm>
            <a:off x="636588" y="1341438"/>
            <a:ext cx="6540500" cy="293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None/>
              <a:defRPr/>
            </a:pPr>
            <a:endParaRPr lang="cs-CZ"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000" dirty="0">
                <a:solidFill>
                  <a:srgbClr val="222222"/>
                </a:solidFill>
                <a:latin typeface="inherit" charset="0"/>
              </a:rPr>
              <a:t>Fast Filter</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Fast filter button shows fields for filtering data listed an a report</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For columns with list of values a list is shown</a:t>
            </a: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For other columns there is a text field </a:t>
            </a:r>
            <a:endParaRPr lang="cs-CZ" altLang="en-US" sz="16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600" dirty="0">
                <a:solidFill>
                  <a:srgbClr val="222222"/>
                </a:solidFill>
                <a:latin typeface="inherit" charset="0"/>
              </a:rPr>
              <a:t>For deleting of set fa</a:t>
            </a:r>
            <a:r>
              <a:rPr lang="cs-CZ" altLang="en-US" sz="1600" dirty="0">
                <a:solidFill>
                  <a:srgbClr val="222222"/>
                </a:solidFill>
                <a:latin typeface="inherit" charset="0"/>
              </a:rPr>
              <a:t>st</a:t>
            </a:r>
            <a:r>
              <a:rPr lang="en-US" altLang="en-US" sz="1600" dirty="0">
                <a:solidFill>
                  <a:srgbClr val="222222"/>
                </a:solidFill>
                <a:latin typeface="inherit" charset="0"/>
              </a:rPr>
              <a:t> filter there is button</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pic>
        <p:nvPicPr>
          <p:cNvPr id="103433" name="Picture 12">
            <a:extLst>
              <a:ext uri="{FF2B5EF4-FFF2-40B4-BE49-F238E27FC236}">
                <a16:creationId xmlns:a16="http://schemas.microsoft.com/office/drawing/2014/main" id="{0A2E00F7-909C-4BDF-8E26-750037101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643063"/>
            <a:ext cx="288925" cy="255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4" name="Picture 13">
            <a:extLst>
              <a:ext uri="{FF2B5EF4-FFF2-40B4-BE49-F238E27FC236}">
                <a16:creationId xmlns:a16="http://schemas.microsoft.com/office/drawing/2014/main" id="{FE3C84E1-8B6C-457E-A01C-9935B34C7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2959"/>
          <a:stretch>
            <a:fillRect/>
          </a:stretch>
        </p:blipFill>
        <p:spPr bwMode="auto">
          <a:xfrm>
            <a:off x="323850" y="3416300"/>
            <a:ext cx="8416925" cy="1838325"/>
          </a:xfrm>
          <a:prstGeom prst="rect">
            <a:avLst/>
          </a:prstGeom>
          <a:noFill/>
          <a:ln>
            <a:noFill/>
          </a:ln>
          <a:effectLst/>
          <a:extLst>
            <a:ext uri="{909E8E84-426E-40DD-AFC4-6F175D3DCCD1}">
              <a14:hiddenFill xmlns:a14="http://schemas.microsoft.com/office/drawing/2010/main">
                <a:blipFill dpi="0" rotWithShape="0">
                  <a:blip/>
                  <a:srcRect r="1295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5" name="Picture 14">
            <a:extLst>
              <a:ext uri="{FF2B5EF4-FFF2-40B4-BE49-F238E27FC236}">
                <a16:creationId xmlns:a16="http://schemas.microsoft.com/office/drawing/2014/main" id="{E7D602FB-9561-4818-BB97-D10E6FEE9B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763" y="2708275"/>
            <a:ext cx="207962" cy="20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3436" name="Skupina 16">
            <a:extLst>
              <a:ext uri="{FF2B5EF4-FFF2-40B4-BE49-F238E27FC236}">
                <a16:creationId xmlns:a16="http://schemas.microsoft.com/office/drawing/2014/main" id="{B7725EF0-D721-4CC9-8D0F-B397726A70FB}"/>
              </a:ext>
            </a:extLst>
          </p:cNvPr>
          <p:cNvGrpSpPr>
            <a:grpSpLocks/>
          </p:cNvGrpSpPr>
          <p:nvPr/>
        </p:nvGrpSpPr>
        <p:grpSpPr bwMode="auto">
          <a:xfrm>
            <a:off x="3203575" y="6477000"/>
            <a:ext cx="5580063" cy="238125"/>
            <a:chOff x="3203848" y="6477000"/>
            <a:chExt cx="5580063" cy="238125"/>
          </a:xfrm>
        </p:grpSpPr>
        <p:sp>
          <p:nvSpPr>
            <p:cNvPr id="103438" name="Line 7">
              <a:extLst>
                <a:ext uri="{FF2B5EF4-FFF2-40B4-BE49-F238E27FC236}">
                  <a16:creationId xmlns:a16="http://schemas.microsoft.com/office/drawing/2014/main" id="{503BF8A6-FBDE-4946-9503-AD611185660F}"/>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439" name="Rectangle 9">
              <a:extLst>
                <a:ext uri="{FF2B5EF4-FFF2-40B4-BE49-F238E27FC236}">
                  <a16:creationId xmlns:a16="http://schemas.microsoft.com/office/drawing/2014/main" id="{3B18FEEA-ECBE-4B1C-AB99-02113A43E7A9}"/>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33EE1482-7834-4DE4-9FCD-6FFB4ABBF6F2}" type="slidenum">
                <a:rPr lang="cs-CZ" altLang="en-US" sz="900" b="1">
                  <a:solidFill>
                    <a:srgbClr val="0B3D92"/>
                  </a:solidFill>
                  <a:cs typeface="Arial" panose="020B0604020202020204" pitchFamily="34" charset="0"/>
                </a:rPr>
                <a:pPr eaLnBrk="1" hangingPunct="1">
                  <a:spcBef>
                    <a:spcPct val="0"/>
                  </a:spcBef>
                  <a:buClrTx/>
                  <a:buFontTx/>
                  <a:buNone/>
                </a:pPr>
                <a:t>50</a:t>
              </a:fld>
              <a:endParaRPr lang="cs-CZ" altLang="en-US" sz="900" b="1">
                <a:solidFill>
                  <a:srgbClr val="0B3D92"/>
                </a:solidFill>
                <a:cs typeface="Arial" panose="020B0604020202020204" pitchFamily="34" charset="0"/>
              </a:endParaRPr>
            </a:p>
          </p:txBody>
        </p:sp>
        <p:sp>
          <p:nvSpPr>
            <p:cNvPr id="103440" name="Line 10">
              <a:extLst>
                <a:ext uri="{FF2B5EF4-FFF2-40B4-BE49-F238E27FC236}">
                  <a16:creationId xmlns:a16="http://schemas.microsoft.com/office/drawing/2014/main" id="{2AF11912-F248-4BFF-A178-68419AD27DC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03437" name="AutoShape 13">
            <a:extLst>
              <a:ext uri="{FF2B5EF4-FFF2-40B4-BE49-F238E27FC236}">
                <a16:creationId xmlns:a16="http://schemas.microsoft.com/office/drawing/2014/main" id="{3A0251DB-5AFC-4952-87B0-40E48E041011}"/>
              </a:ext>
            </a:extLst>
          </p:cNvPr>
          <p:cNvSpPr>
            <a:spLocks noChangeArrowheads="1"/>
          </p:cNvSpPr>
          <p:nvPr/>
        </p:nvSpPr>
        <p:spPr bwMode="auto">
          <a:xfrm>
            <a:off x="300038" y="4495800"/>
            <a:ext cx="311150" cy="3016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1">
            <a:extLst>
              <a:ext uri="{FF2B5EF4-FFF2-40B4-BE49-F238E27FC236}">
                <a16:creationId xmlns:a16="http://schemas.microsoft.com/office/drawing/2014/main" id="{3D318E48-B23B-4D93-8AB2-A96F790C73CA}"/>
              </a:ext>
            </a:extLst>
          </p:cNvPr>
          <p:cNvGrpSpPr>
            <a:grpSpLocks/>
          </p:cNvGrpSpPr>
          <p:nvPr/>
        </p:nvGrpSpPr>
        <p:grpSpPr bwMode="auto">
          <a:xfrm>
            <a:off x="360363" y="476250"/>
            <a:ext cx="8339137" cy="384175"/>
            <a:chOff x="227" y="300"/>
            <a:chExt cx="5253" cy="242"/>
          </a:xfrm>
        </p:grpSpPr>
        <p:sp>
          <p:nvSpPr>
            <p:cNvPr id="105486" name="Line 2">
              <a:extLst>
                <a:ext uri="{FF2B5EF4-FFF2-40B4-BE49-F238E27FC236}">
                  <a16:creationId xmlns:a16="http://schemas.microsoft.com/office/drawing/2014/main" id="{D23CC730-EC96-480E-9AC2-3DF0D322CDD2}"/>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5487" name="Line 3">
              <a:extLst>
                <a:ext uri="{FF2B5EF4-FFF2-40B4-BE49-F238E27FC236}">
                  <a16:creationId xmlns:a16="http://schemas.microsoft.com/office/drawing/2014/main" id="{C826AD6E-BC5A-4288-A338-C8AF344F2E48}"/>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5488" name="Picture 4">
              <a:extLst>
                <a:ext uri="{FF2B5EF4-FFF2-40B4-BE49-F238E27FC236}">
                  <a16:creationId xmlns:a16="http://schemas.microsoft.com/office/drawing/2014/main" id="{7C3D1C08-9A68-434B-8D5E-DDE75386B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5475" name="Text Box 5">
            <a:extLst>
              <a:ext uri="{FF2B5EF4-FFF2-40B4-BE49-F238E27FC236}">
                <a16:creationId xmlns:a16="http://schemas.microsoft.com/office/drawing/2014/main" id="{5601F3EA-A39F-4F30-AA2F-DDF37EAEF6B3}"/>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05476" name="Text Box 6">
            <a:extLst>
              <a:ext uri="{FF2B5EF4-FFF2-40B4-BE49-F238E27FC236}">
                <a16:creationId xmlns:a16="http://schemas.microsoft.com/office/drawing/2014/main" id="{45908067-F6D9-4518-B438-60B238C76E86}"/>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cs-CZ" altLang="en-US" sz="2400" b="1">
                <a:solidFill>
                  <a:srgbClr val="0B3D92"/>
                </a:solidFill>
                <a:latin typeface="Calibri" panose="020F0502020204030204" pitchFamily="34" charset="0"/>
              </a:rPr>
              <a:t>Slider</a:t>
            </a:r>
          </a:p>
        </p:txBody>
      </p:sp>
      <p:sp>
        <p:nvSpPr>
          <p:cNvPr id="105477" name="Line 7">
            <a:extLst>
              <a:ext uri="{FF2B5EF4-FFF2-40B4-BE49-F238E27FC236}">
                <a16:creationId xmlns:a16="http://schemas.microsoft.com/office/drawing/2014/main" id="{00590334-F88F-45CC-87E7-080918B0FEE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5478" name="Rectangle 8">
            <a:extLst>
              <a:ext uri="{FF2B5EF4-FFF2-40B4-BE49-F238E27FC236}">
                <a16:creationId xmlns:a16="http://schemas.microsoft.com/office/drawing/2014/main" id="{F5323871-3A2F-4401-BED7-A1BB5538DD1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5479" name="Line 10">
            <a:extLst>
              <a:ext uri="{FF2B5EF4-FFF2-40B4-BE49-F238E27FC236}">
                <a16:creationId xmlns:a16="http://schemas.microsoft.com/office/drawing/2014/main" id="{40EC724F-A539-470C-A498-FFF40EB7E93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1211" name="Text Box 11">
            <a:extLst>
              <a:ext uri="{FF2B5EF4-FFF2-40B4-BE49-F238E27FC236}">
                <a16:creationId xmlns:a16="http://schemas.microsoft.com/office/drawing/2014/main" id="{96681B11-A929-4807-8AA2-91F13D90D060}"/>
              </a:ext>
            </a:extLst>
          </p:cNvPr>
          <p:cNvSpPr txBox="1">
            <a:spLocks noChangeArrowheads="1"/>
          </p:cNvSpPr>
          <p:nvPr/>
        </p:nvSpPr>
        <p:spPr bwMode="auto">
          <a:xfrm>
            <a:off x="374650" y="2924944"/>
            <a:ext cx="8324850" cy="4100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None/>
              <a:defRPr/>
            </a:pPr>
            <a:endParaRPr lang="cs-CZ" altLang="en-US" sz="16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cs-CZ" altLang="en-US" sz="2000" dirty="0">
                <a:solidFill>
                  <a:srgbClr val="222222"/>
                </a:solidFill>
                <a:latin typeface="inherit" charset="0"/>
              </a:rPr>
              <a:t> </a:t>
            </a:r>
            <a:r>
              <a:rPr lang="cs-CZ" altLang="en-US" sz="2000" dirty="0" err="1">
                <a:solidFill>
                  <a:srgbClr val="222222"/>
                </a:solidFill>
                <a:latin typeface="inherit" charset="0"/>
              </a:rPr>
              <a:t>Slider</a:t>
            </a:r>
            <a:r>
              <a:rPr lang="cs-CZ" altLang="en-US" sz="2000" dirty="0">
                <a:solidFill>
                  <a:srgbClr val="222222"/>
                </a:solidFill>
                <a:latin typeface="inherit" charset="0"/>
              </a:rPr>
              <a:t> – </a:t>
            </a:r>
            <a:r>
              <a:rPr lang="cs-CZ" altLang="en-US" sz="2000" dirty="0" err="1">
                <a:solidFill>
                  <a:srgbClr val="222222"/>
                </a:solidFill>
                <a:latin typeface="inherit" charset="0"/>
              </a:rPr>
              <a:t>new</a:t>
            </a:r>
            <a:r>
              <a:rPr lang="cs-CZ" altLang="en-US" sz="2000" dirty="0">
                <a:solidFill>
                  <a:srgbClr val="222222"/>
                </a:solidFill>
                <a:latin typeface="inherit" charset="0"/>
              </a:rPr>
              <a:t> g</a:t>
            </a:r>
            <a:r>
              <a:rPr lang="en-US" altLang="en-US" sz="2000" dirty="0" err="1">
                <a:solidFill>
                  <a:srgbClr val="222222"/>
                </a:solidFill>
                <a:latin typeface="inherit" charset="0"/>
              </a:rPr>
              <a:t>raphic</a:t>
            </a:r>
            <a:r>
              <a:rPr lang="en-US" altLang="en-US" sz="2000" dirty="0">
                <a:solidFill>
                  <a:srgbClr val="222222"/>
                </a:solidFill>
                <a:latin typeface="inherit" charset="0"/>
              </a:rPr>
              <a:t> component</a:t>
            </a:r>
            <a:r>
              <a:rPr lang="cs-CZ" altLang="en-US" sz="2000" dirty="0">
                <a:solidFill>
                  <a:srgbClr val="222222"/>
                </a:solidFill>
                <a:latin typeface="inherit" charset="0"/>
              </a:rPr>
              <a:t> </a:t>
            </a:r>
            <a:r>
              <a:rPr lang="cs-CZ" altLang="en-US" sz="2000" dirty="0" err="1">
                <a:solidFill>
                  <a:srgbClr val="222222"/>
                </a:solidFill>
                <a:latin typeface="inherit" charset="0"/>
              </a:rPr>
              <a:t>used</a:t>
            </a:r>
            <a:r>
              <a:rPr lang="cs-CZ" altLang="en-US" sz="2000" dirty="0">
                <a:solidFill>
                  <a:srgbClr val="222222"/>
                </a:solidFill>
                <a:latin typeface="inherit" charset="0"/>
              </a:rPr>
              <a:t> </a:t>
            </a:r>
            <a:r>
              <a:rPr lang="cs-CZ" altLang="en-US" sz="2000" dirty="0" err="1">
                <a:solidFill>
                  <a:srgbClr val="222222"/>
                </a:solidFill>
                <a:latin typeface="inherit" charset="0"/>
              </a:rPr>
              <a:t>for</a:t>
            </a:r>
            <a:r>
              <a:rPr lang="cs-CZ" altLang="en-US" sz="2000" dirty="0">
                <a:solidFill>
                  <a:srgbClr val="222222"/>
                </a:solidFill>
                <a:latin typeface="inherit" charset="0"/>
              </a:rPr>
              <a:t> data </a:t>
            </a:r>
            <a:r>
              <a:rPr lang="cs-CZ" altLang="en-US" sz="2000" dirty="0" err="1">
                <a:solidFill>
                  <a:srgbClr val="222222"/>
                </a:solidFill>
                <a:latin typeface="inherit" charset="0"/>
              </a:rPr>
              <a:t>selection</a:t>
            </a:r>
            <a:r>
              <a:rPr lang="en-US" altLang="en-US" sz="2000" dirty="0">
                <a:solidFill>
                  <a:srgbClr val="222222"/>
                </a:solidFill>
                <a:latin typeface="inherit" charset="0"/>
              </a:rPr>
              <a:t> </a:t>
            </a:r>
            <a:r>
              <a:rPr lang="cs-CZ" altLang="en-US" sz="2000" dirty="0">
                <a:solidFill>
                  <a:srgbClr val="222222"/>
                </a:solidFill>
                <a:latin typeface="inherit" charset="0"/>
              </a:rPr>
              <a:t>(</a:t>
            </a:r>
            <a:r>
              <a:rPr lang="en-US" altLang="en-US" sz="2000" dirty="0">
                <a:solidFill>
                  <a:srgbClr val="222222"/>
                </a:solidFill>
                <a:latin typeface="inherit" charset="0"/>
              </a:rPr>
              <a:t>for setting delivery interval by sliding point</a:t>
            </a:r>
            <a:r>
              <a:rPr lang="cs-CZ" altLang="en-US" sz="2000" dirty="0">
                <a:solidFill>
                  <a:srgbClr val="222222"/>
                </a:solidFill>
                <a:latin typeface="inherit" charset="0"/>
              </a:rPr>
              <a:t>).</a:t>
            </a:r>
          </a:p>
          <a:p>
            <a:pPr marL="0" indent="0" algn="just" eaLnBrk="1" hangingPunct="1">
              <a:buClr>
                <a:srgbClr val="0B3D92"/>
              </a:buClr>
              <a:buSzPct val="100000"/>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000" dirty="0">
                <a:solidFill>
                  <a:srgbClr val="222222"/>
                </a:solidFill>
                <a:latin typeface="inherit" charset="0"/>
              </a:rPr>
              <a:t>Data are updated when changing position of the slider point and when the slider point is not moved for another 0,5 to 1 s</a:t>
            </a:r>
            <a:r>
              <a:rPr lang="cs-CZ" altLang="en-US" sz="2000" dirty="0">
                <a:solidFill>
                  <a:srgbClr val="222222"/>
                </a:solidFill>
                <a:latin typeface="inherit" charset="0"/>
              </a:rPr>
              <a:t>.</a:t>
            </a:r>
          </a:p>
          <a:p>
            <a:pPr marL="0" indent="0" algn="just" eaLnBrk="1" hangingPunct="1">
              <a:buClr>
                <a:srgbClr val="0B3D92"/>
              </a:buClr>
              <a:buSzPct val="100000"/>
              <a:defRPr/>
            </a:pP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000" dirty="0">
                <a:solidFill>
                  <a:srgbClr val="222222"/>
                </a:solidFill>
                <a:latin typeface="inherit" charset="0"/>
              </a:rPr>
              <a:t>Component dynamically recognizes number of hours for chosen delivery day to reflect winter/summer switch days</a:t>
            </a:r>
            <a:r>
              <a:rPr lang="cs-CZ" altLang="en-US" sz="2000" dirty="0">
                <a:solidFill>
                  <a:srgbClr val="222222"/>
                </a:solidFill>
                <a:latin typeface="inherit" charset="0"/>
              </a:rPr>
              <a:t>.</a:t>
            </a:r>
            <a:endParaRPr lang="en-US" altLang="en-US" sz="2000" dirty="0">
              <a:solidFill>
                <a:srgbClr val="222222"/>
              </a:solidFill>
              <a:latin typeface="inherit" charset="0"/>
            </a:endParaRP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pic>
        <p:nvPicPr>
          <p:cNvPr id="105481" name="Picture 12">
            <a:extLst>
              <a:ext uri="{FF2B5EF4-FFF2-40B4-BE49-F238E27FC236}">
                <a16:creationId xmlns:a16="http://schemas.microsoft.com/office/drawing/2014/main" id="{510071D8-0335-458C-AE22-CD006ECEC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51000"/>
            <a:ext cx="8377238" cy="811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5482" name="Skupina 14">
            <a:extLst>
              <a:ext uri="{FF2B5EF4-FFF2-40B4-BE49-F238E27FC236}">
                <a16:creationId xmlns:a16="http://schemas.microsoft.com/office/drawing/2014/main" id="{5E1F644E-1B64-4493-A3B1-AD1ACC50E3EA}"/>
              </a:ext>
            </a:extLst>
          </p:cNvPr>
          <p:cNvGrpSpPr>
            <a:grpSpLocks/>
          </p:cNvGrpSpPr>
          <p:nvPr/>
        </p:nvGrpSpPr>
        <p:grpSpPr bwMode="auto">
          <a:xfrm>
            <a:off x="3203575" y="6477000"/>
            <a:ext cx="5580063" cy="238125"/>
            <a:chOff x="3203848" y="6477000"/>
            <a:chExt cx="5580063" cy="238125"/>
          </a:xfrm>
        </p:grpSpPr>
        <p:sp>
          <p:nvSpPr>
            <p:cNvPr id="105483" name="Line 7">
              <a:extLst>
                <a:ext uri="{FF2B5EF4-FFF2-40B4-BE49-F238E27FC236}">
                  <a16:creationId xmlns:a16="http://schemas.microsoft.com/office/drawing/2014/main" id="{55D63826-AF12-4CCC-B406-FE5E38C8E14F}"/>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5484" name="Rectangle 9">
              <a:extLst>
                <a:ext uri="{FF2B5EF4-FFF2-40B4-BE49-F238E27FC236}">
                  <a16:creationId xmlns:a16="http://schemas.microsoft.com/office/drawing/2014/main" id="{B3F9316E-0DF0-4FA9-8ADB-6BDA4A0F80F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CD5F9B73-5238-4906-A70E-1F04F19A80FC}" type="slidenum">
                <a:rPr lang="cs-CZ" altLang="en-US" sz="900" b="1">
                  <a:solidFill>
                    <a:srgbClr val="0B3D92"/>
                  </a:solidFill>
                  <a:cs typeface="Arial" panose="020B0604020202020204" pitchFamily="34" charset="0"/>
                </a:rPr>
                <a:pPr eaLnBrk="1" hangingPunct="1">
                  <a:spcBef>
                    <a:spcPct val="0"/>
                  </a:spcBef>
                  <a:buClrTx/>
                  <a:buFontTx/>
                  <a:buNone/>
                </a:pPr>
                <a:t>51</a:t>
              </a:fld>
              <a:endParaRPr lang="cs-CZ" altLang="en-US" sz="900" b="1">
                <a:solidFill>
                  <a:srgbClr val="0B3D92"/>
                </a:solidFill>
                <a:cs typeface="Arial" panose="020B0604020202020204" pitchFamily="34" charset="0"/>
              </a:endParaRPr>
            </a:p>
          </p:txBody>
        </p:sp>
        <p:sp>
          <p:nvSpPr>
            <p:cNvPr id="105485" name="Line 10">
              <a:extLst>
                <a:ext uri="{FF2B5EF4-FFF2-40B4-BE49-F238E27FC236}">
                  <a16:creationId xmlns:a16="http://schemas.microsoft.com/office/drawing/2014/main" id="{3E469445-1E75-41D7-A27E-4274F5DA8C80}"/>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Text Box 11">
            <a:extLst>
              <a:ext uri="{FF2B5EF4-FFF2-40B4-BE49-F238E27FC236}">
                <a16:creationId xmlns:a16="http://schemas.microsoft.com/office/drawing/2014/main" id="{0AB21DF2-1E92-4DCE-BE3E-493BBA38020F}"/>
              </a:ext>
            </a:extLst>
          </p:cNvPr>
          <p:cNvSpPr txBox="1">
            <a:spLocks noChangeArrowheads="1"/>
          </p:cNvSpPr>
          <p:nvPr/>
        </p:nvSpPr>
        <p:spPr bwMode="auto">
          <a:xfrm>
            <a:off x="390525" y="1560513"/>
            <a:ext cx="8324850" cy="6070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Export Data </a:t>
            </a:r>
          </a:p>
          <a:p>
            <a:pPr lvl="1" algn="just" eaLnBrk="1" hangingPunct="1">
              <a:buClr>
                <a:srgbClr val="0B3D92"/>
              </a:buClr>
              <a:buSzPct val="100000"/>
              <a:buFont typeface="Arial" panose="020B0604020202020204" pitchFamily="34" charset="0"/>
              <a:buChar char="■"/>
              <a:defRPr/>
            </a:pPr>
            <a:r>
              <a:rPr lang="cs-CZ" altLang="en-US" sz="1900" dirty="0" err="1">
                <a:solidFill>
                  <a:srgbClr val="222222"/>
                </a:solidFill>
                <a:latin typeface="inherit" charset="0"/>
              </a:rPr>
              <a:t>Used</a:t>
            </a:r>
            <a:r>
              <a:rPr lang="cs-CZ" altLang="en-US" sz="1900" dirty="0">
                <a:solidFill>
                  <a:srgbClr val="222222"/>
                </a:solidFill>
                <a:latin typeface="inherit" charset="0"/>
              </a:rPr>
              <a:t> </a:t>
            </a:r>
            <a:r>
              <a:rPr lang="cs-CZ" altLang="en-US" sz="1900" dirty="0" err="1">
                <a:solidFill>
                  <a:srgbClr val="222222"/>
                </a:solidFill>
                <a:latin typeface="inherit" charset="0"/>
              </a:rPr>
              <a:t>for</a:t>
            </a:r>
            <a:r>
              <a:rPr lang="cs-CZ" altLang="en-US" sz="1900" dirty="0">
                <a:solidFill>
                  <a:srgbClr val="222222"/>
                </a:solidFill>
                <a:latin typeface="inherit" charset="0"/>
              </a:rPr>
              <a:t> data export </a:t>
            </a:r>
            <a:r>
              <a:rPr lang="cs-CZ" altLang="en-US" sz="1900" dirty="0" err="1">
                <a:solidFill>
                  <a:srgbClr val="222222"/>
                </a:solidFill>
                <a:latin typeface="inherit" charset="0"/>
              </a:rPr>
              <a:t>of</a:t>
            </a:r>
            <a:r>
              <a:rPr lang="cs-CZ" altLang="en-US" sz="1900" dirty="0">
                <a:solidFill>
                  <a:srgbClr val="222222"/>
                </a:solidFill>
                <a:latin typeface="inherit" charset="0"/>
              </a:rPr>
              <a:t> a </a:t>
            </a:r>
            <a:r>
              <a:rPr lang="cs-CZ" altLang="en-US" sz="1900" dirty="0" err="1">
                <a:solidFill>
                  <a:srgbClr val="222222"/>
                </a:solidFill>
                <a:latin typeface="inherit" charset="0"/>
              </a:rPr>
              <a:t>selected</a:t>
            </a:r>
            <a:r>
              <a:rPr lang="cs-CZ" altLang="en-US" sz="1900" dirty="0">
                <a:solidFill>
                  <a:srgbClr val="222222"/>
                </a:solidFill>
                <a:latin typeface="inherit" charset="0"/>
              </a:rPr>
              <a:t> report</a:t>
            </a:r>
          </a:p>
          <a:p>
            <a:pPr lvl="1" algn="just" eaLnBrk="1" hangingPunct="1">
              <a:buClr>
                <a:srgbClr val="0B3D92"/>
              </a:buClr>
              <a:buSzPct val="100000"/>
              <a:buFont typeface="Arial" panose="020B0604020202020204" pitchFamily="34" charset="0"/>
              <a:buChar char="■"/>
              <a:defRPr/>
            </a:pPr>
            <a:r>
              <a:rPr lang="cs-CZ" altLang="en-US" sz="1900" dirty="0">
                <a:solidFill>
                  <a:srgbClr val="222222"/>
                </a:solidFill>
                <a:latin typeface="inherit" charset="0"/>
              </a:rPr>
              <a:t>It </a:t>
            </a:r>
            <a:r>
              <a:rPr lang="cs-CZ" altLang="en-US" sz="1900" dirty="0" err="1">
                <a:solidFill>
                  <a:srgbClr val="222222"/>
                </a:solidFill>
                <a:latin typeface="inherit" charset="0"/>
              </a:rPr>
              <a:t>exports</a:t>
            </a:r>
            <a:r>
              <a:rPr lang="cs-CZ" altLang="en-US" sz="1900" dirty="0">
                <a:solidFill>
                  <a:srgbClr val="222222"/>
                </a:solidFill>
                <a:latin typeface="inherit" charset="0"/>
              </a:rPr>
              <a:t> a maximum </a:t>
            </a:r>
            <a:r>
              <a:rPr lang="cs-CZ" altLang="en-US" sz="1900" dirty="0" err="1">
                <a:solidFill>
                  <a:srgbClr val="222222"/>
                </a:solidFill>
                <a:latin typeface="inherit" charset="0"/>
              </a:rPr>
              <a:t>of</a:t>
            </a:r>
            <a:r>
              <a:rPr lang="cs-CZ" altLang="en-US" sz="1900" dirty="0">
                <a:solidFill>
                  <a:srgbClr val="222222"/>
                </a:solidFill>
                <a:latin typeface="inherit" charset="0"/>
              </a:rPr>
              <a:t> 2000 </a:t>
            </a:r>
            <a:r>
              <a:rPr lang="cs-CZ" altLang="en-US" sz="1900" dirty="0" err="1">
                <a:solidFill>
                  <a:srgbClr val="222222"/>
                </a:solidFill>
                <a:latin typeface="inherit" charset="0"/>
              </a:rPr>
              <a:t>entries</a:t>
            </a:r>
            <a:r>
              <a:rPr lang="cs-CZ" altLang="en-US" sz="1900" dirty="0">
                <a:solidFill>
                  <a:srgbClr val="222222"/>
                </a:solidFill>
                <a:latin typeface="inherit" charset="0"/>
              </a:rPr>
              <a:t> </a:t>
            </a:r>
            <a:r>
              <a:rPr lang="cs-CZ" altLang="en-US" sz="1900" dirty="0" err="1">
                <a:solidFill>
                  <a:srgbClr val="222222"/>
                </a:solidFill>
                <a:latin typeface="inherit" charset="0"/>
              </a:rPr>
              <a:t>for</a:t>
            </a:r>
            <a:r>
              <a:rPr lang="cs-CZ" altLang="en-US" sz="1900" dirty="0">
                <a:solidFill>
                  <a:srgbClr val="222222"/>
                </a:solidFill>
                <a:latin typeface="inherit" charset="0"/>
              </a:rPr>
              <a:t> </a:t>
            </a:r>
            <a:r>
              <a:rPr lang="cs-CZ" altLang="en-US" sz="1900" dirty="0" err="1">
                <a:solidFill>
                  <a:srgbClr val="222222"/>
                </a:solidFill>
                <a:latin typeface="inherit" charset="0"/>
              </a:rPr>
              <a:t>the</a:t>
            </a:r>
            <a:r>
              <a:rPr lang="cs-CZ" altLang="en-US" sz="1900" dirty="0">
                <a:solidFill>
                  <a:srgbClr val="222222"/>
                </a:solidFill>
                <a:latin typeface="inherit" charset="0"/>
              </a:rPr>
              <a:t> report.</a:t>
            </a:r>
            <a:endParaRPr lang="en-US" altLang="en-US" sz="19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After clicking on the icon is opened pop up window for exporting data</a:t>
            </a:r>
            <a:r>
              <a:rPr lang="cs-CZ" altLang="en-US" sz="1900" dirty="0">
                <a:solidFill>
                  <a:srgbClr val="222222"/>
                </a:solidFill>
                <a:latin typeface="inherit" charset="0"/>
              </a:rPr>
              <a:t> </a:t>
            </a:r>
            <a:r>
              <a:rPr lang="cs-CZ" altLang="en-US" sz="1900" dirty="0" err="1">
                <a:solidFill>
                  <a:srgbClr val="222222"/>
                </a:solidFill>
                <a:latin typeface="inherit" charset="0"/>
              </a:rPr>
              <a:t>which</a:t>
            </a:r>
            <a:r>
              <a:rPr lang="cs-CZ" altLang="en-US" sz="1900" dirty="0">
                <a:solidFill>
                  <a:srgbClr val="222222"/>
                </a:solidFill>
                <a:latin typeface="inherit" charset="0"/>
              </a:rPr>
              <a:t> </a:t>
            </a:r>
            <a:r>
              <a:rPr lang="cs-CZ" altLang="en-US" sz="1900" dirty="0" err="1">
                <a:solidFill>
                  <a:srgbClr val="222222"/>
                </a:solidFill>
                <a:latin typeface="inherit" charset="0"/>
              </a:rPr>
              <a:t>can</a:t>
            </a:r>
            <a:r>
              <a:rPr lang="cs-CZ" altLang="en-US" sz="1900" dirty="0">
                <a:solidFill>
                  <a:srgbClr val="222222"/>
                </a:solidFill>
                <a:latin typeface="inherit" charset="0"/>
              </a:rPr>
              <a:t> </a:t>
            </a:r>
            <a:r>
              <a:rPr lang="cs-CZ" altLang="en-US" sz="1900" dirty="0" err="1">
                <a:solidFill>
                  <a:srgbClr val="222222"/>
                </a:solidFill>
                <a:latin typeface="inherit" charset="0"/>
              </a:rPr>
              <a:t>be</a:t>
            </a:r>
            <a:r>
              <a:rPr lang="cs-CZ" altLang="en-US" sz="1900" dirty="0">
                <a:solidFill>
                  <a:srgbClr val="222222"/>
                </a:solidFill>
                <a:latin typeface="inherit" charset="0"/>
              </a:rPr>
              <a:t> </a:t>
            </a:r>
            <a:r>
              <a:rPr lang="cs-CZ" altLang="en-US" sz="1900" dirty="0" err="1">
                <a:solidFill>
                  <a:srgbClr val="222222"/>
                </a:solidFill>
                <a:latin typeface="inherit" charset="0"/>
              </a:rPr>
              <a:t>exported</a:t>
            </a:r>
            <a:r>
              <a:rPr lang="cs-CZ" altLang="en-US" sz="1900" dirty="0">
                <a:solidFill>
                  <a:srgbClr val="222222"/>
                </a:solidFill>
                <a:latin typeface="inherit" charset="0"/>
              </a:rPr>
              <a:t> in </a:t>
            </a:r>
            <a:r>
              <a:rPr lang="cs-CZ" altLang="en-US" sz="1900" dirty="0" err="1">
                <a:solidFill>
                  <a:srgbClr val="222222"/>
                </a:solidFill>
                <a:latin typeface="inherit" charset="0"/>
              </a:rPr>
              <a:t>the</a:t>
            </a:r>
            <a:r>
              <a:rPr lang="cs-CZ" altLang="en-US" sz="1900" dirty="0">
                <a:solidFill>
                  <a:srgbClr val="222222"/>
                </a:solidFill>
                <a:latin typeface="inherit" charset="0"/>
              </a:rPr>
              <a:t> </a:t>
            </a:r>
            <a:r>
              <a:rPr lang="cs-CZ" altLang="en-US" sz="1900" dirty="0" err="1">
                <a:solidFill>
                  <a:srgbClr val="222222"/>
                </a:solidFill>
                <a:latin typeface="inherit" charset="0"/>
              </a:rPr>
              <a:t>following</a:t>
            </a:r>
            <a:r>
              <a:rPr lang="cs-CZ" altLang="en-US" sz="1900" dirty="0">
                <a:solidFill>
                  <a:srgbClr val="222222"/>
                </a:solidFill>
                <a:latin typeface="inherit" charset="0"/>
              </a:rPr>
              <a:t> </a:t>
            </a:r>
            <a:r>
              <a:rPr lang="cs-CZ" altLang="en-US" sz="1900" dirty="0" err="1">
                <a:solidFill>
                  <a:srgbClr val="222222"/>
                </a:solidFill>
                <a:latin typeface="inherit" charset="0"/>
              </a:rPr>
              <a:t>formats</a:t>
            </a:r>
            <a:r>
              <a:rPr lang="cs-CZ" altLang="en-US" sz="1900" dirty="0">
                <a:solidFill>
                  <a:srgbClr val="222222"/>
                </a:solidFill>
                <a:latin typeface="inherit" charset="0"/>
              </a:rPr>
              <a:t>:</a:t>
            </a: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 MS Excel</a:t>
            </a:r>
            <a:r>
              <a:rPr lang="cs-CZ" altLang="en-US" sz="1900" dirty="0">
                <a:solidFill>
                  <a:srgbClr val="222222"/>
                </a:solidFill>
                <a:latin typeface="inherit" charset="0"/>
              </a:rPr>
              <a:t> (Default </a:t>
            </a:r>
            <a:r>
              <a:rPr lang="cs-CZ" altLang="en-US" sz="1900" dirty="0" err="1">
                <a:solidFill>
                  <a:srgbClr val="222222"/>
                </a:solidFill>
                <a:latin typeface="inherit" charset="0"/>
              </a:rPr>
              <a:t>setting</a:t>
            </a:r>
            <a:r>
              <a:rPr lang="cs-CZ" altLang="en-US" sz="1900" dirty="0">
                <a:solidFill>
                  <a:srgbClr val="222222"/>
                </a:solidFill>
                <a:latin typeface="inherit" charset="0"/>
              </a:rPr>
              <a:t>)</a:t>
            </a: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 PDF</a:t>
            </a:r>
            <a:endParaRPr lang="cs-CZ" altLang="en-US" sz="1900" dirty="0">
              <a:solidFill>
                <a:srgbClr val="222222"/>
              </a:solidFill>
              <a:latin typeface="inherit" charset="0"/>
            </a:endParaRP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 TXT</a:t>
            </a:r>
            <a:endParaRPr lang="cs-CZ" altLang="en-US" sz="1900" dirty="0">
              <a:solidFill>
                <a:srgbClr val="222222"/>
              </a:solidFill>
              <a:latin typeface="inherit" charset="0"/>
            </a:endParaRP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 XML</a:t>
            </a:r>
            <a:endParaRPr lang="cs-CZ" altLang="en-US" sz="1900" dirty="0">
              <a:solidFill>
                <a:srgbClr val="222222"/>
              </a:solidFill>
              <a:latin typeface="inherit" charset="0"/>
            </a:endParaRPr>
          </a:p>
          <a:p>
            <a:pPr marL="914400" lvl="2" indent="0" algn="just" eaLnBrk="1" hangingPunct="1">
              <a:buClr>
                <a:srgbClr val="0B3D92"/>
              </a:buClr>
              <a:buSzPct val="100000"/>
              <a:defRPr/>
            </a:pPr>
            <a:endParaRPr lang="en-US" altLang="en-US" sz="2800"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400" dirty="0">
                <a:solidFill>
                  <a:srgbClr val="222222"/>
                </a:solidFill>
                <a:latin typeface="inherit" charset="0"/>
              </a:rPr>
              <a:t>Export All Data</a:t>
            </a:r>
            <a:endParaRPr lang="cs-CZ" altLang="en-US" sz="24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cs-CZ" altLang="en-US" sz="1900" dirty="0">
                <a:solidFill>
                  <a:srgbClr val="222222"/>
                </a:solidFill>
              </a:rPr>
              <a:t>Data </a:t>
            </a:r>
            <a:r>
              <a:rPr lang="cs-CZ" altLang="en-US" sz="1900" dirty="0" err="1">
                <a:solidFill>
                  <a:srgbClr val="222222"/>
                </a:solidFill>
              </a:rPr>
              <a:t>is</a:t>
            </a:r>
            <a:r>
              <a:rPr lang="cs-CZ" altLang="en-US" sz="1900" dirty="0">
                <a:solidFill>
                  <a:srgbClr val="222222"/>
                </a:solidFill>
              </a:rPr>
              <a:t> </a:t>
            </a:r>
            <a:r>
              <a:rPr lang="cs-CZ" altLang="en-US" sz="1900" dirty="0" err="1">
                <a:solidFill>
                  <a:srgbClr val="222222"/>
                </a:solidFill>
              </a:rPr>
              <a:t>exported</a:t>
            </a:r>
            <a:r>
              <a:rPr lang="cs-CZ" altLang="en-US" sz="1900" dirty="0">
                <a:solidFill>
                  <a:srgbClr val="222222"/>
                </a:solidFill>
              </a:rPr>
              <a:t> to MS Excel </a:t>
            </a:r>
            <a:r>
              <a:rPr lang="cs-CZ" altLang="en-US" sz="1900" dirty="0" err="1">
                <a:solidFill>
                  <a:srgbClr val="222222"/>
                </a:solidFill>
              </a:rPr>
              <a:t>format</a:t>
            </a:r>
            <a:endParaRPr lang="en-US" altLang="en-US" sz="1900" dirty="0">
              <a:solidFill>
                <a:srgbClr val="222222"/>
              </a:solidFill>
              <a:latin typeface="inherit" charset="0"/>
            </a:endParaRPr>
          </a:p>
          <a:p>
            <a:pPr lvl="1"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Export of all data</a:t>
            </a:r>
            <a:r>
              <a:rPr lang="cs-CZ" altLang="en-US" sz="1900" dirty="0">
                <a:solidFill>
                  <a:srgbClr val="222222"/>
                </a:solidFill>
                <a:latin typeface="inherit" charset="0"/>
              </a:rPr>
              <a:t> </a:t>
            </a:r>
            <a:r>
              <a:rPr lang="cs-CZ" altLang="en-US" sz="1900" dirty="0" err="1">
                <a:solidFill>
                  <a:srgbClr val="222222"/>
                </a:solidFill>
                <a:latin typeface="inherit" charset="0"/>
              </a:rPr>
              <a:t>is</a:t>
            </a:r>
            <a:r>
              <a:rPr lang="cs-CZ" altLang="en-US" sz="1900" dirty="0">
                <a:solidFill>
                  <a:srgbClr val="222222"/>
                </a:solidFill>
                <a:latin typeface="inherit" charset="0"/>
              </a:rPr>
              <a:t> set </a:t>
            </a:r>
            <a:r>
              <a:rPr lang="cs-CZ" altLang="en-US" sz="1900" dirty="0" err="1">
                <a:solidFill>
                  <a:srgbClr val="222222"/>
                </a:solidFill>
                <a:latin typeface="inherit" charset="0"/>
              </a:rPr>
              <a:t>for</a:t>
            </a:r>
            <a:r>
              <a:rPr lang="cs-CZ" altLang="en-US" sz="1900" dirty="0">
                <a:solidFill>
                  <a:srgbClr val="222222"/>
                </a:solidFill>
                <a:latin typeface="inherit" charset="0"/>
              </a:rPr>
              <a:t> </a:t>
            </a:r>
            <a:r>
              <a:rPr lang="cs-CZ" altLang="en-US" sz="1900" dirty="0" err="1">
                <a:solidFill>
                  <a:srgbClr val="222222"/>
                </a:solidFill>
                <a:latin typeface="inherit" charset="0"/>
              </a:rPr>
              <a:t>the</a:t>
            </a:r>
            <a:r>
              <a:rPr lang="cs-CZ" altLang="en-US" sz="1900" dirty="0">
                <a:solidFill>
                  <a:srgbClr val="222222"/>
                </a:solidFill>
                <a:latin typeface="inherit" charset="0"/>
              </a:rPr>
              <a:t> </a:t>
            </a:r>
            <a:r>
              <a:rPr lang="cs-CZ" altLang="en-US" sz="1900" dirty="0" err="1">
                <a:solidFill>
                  <a:srgbClr val="222222"/>
                </a:solidFill>
                <a:latin typeface="inherit" charset="0"/>
              </a:rPr>
              <a:t>following</a:t>
            </a:r>
            <a:r>
              <a:rPr lang="cs-CZ" altLang="en-US" sz="1900" dirty="0">
                <a:solidFill>
                  <a:srgbClr val="222222"/>
                </a:solidFill>
                <a:latin typeface="inherit" charset="0"/>
              </a:rPr>
              <a:t> </a:t>
            </a:r>
            <a:r>
              <a:rPr lang="cs-CZ" altLang="en-US" sz="1900" dirty="0" err="1">
                <a:solidFill>
                  <a:srgbClr val="222222"/>
                </a:solidFill>
                <a:latin typeface="inherit" charset="0"/>
              </a:rPr>
              <a:t>reports</a:t>
            </a:r>
            <a:r>
              <a:rPr lang="cs-CZ" altLang="en-US" sz="1900" dirty="0">
                <a:solidFill>
                  <a:srgbClr val="222222"/>
                </a:solidFill>
                <a:latin typeface="inherit" charset="0"/>
              </a:rPr>
              <a:t>:</a:t>
            </a:r>
            <a:endParaRPr lang="en-US" altLang="en-US" sz="1900" dirty="0">
              <a:solidFill>
                <a:srgbClr val="222222"/>
              </a:solidFill>
              <a:latin typeface="inherit" charset="0"/>
            </a:endParaRP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IM Trades by delivery day </a:t>
            </a:r>
            <a:endParaRPr lang="cs-CZ" altLang="en-US" sz="1900" dirty="0">
              <a:solidFill>
                <a:srgbClr val="222222"/>
              </a:solidFill>
              <a:latin typeface="inherit" charset="0"/>
            </a:endParaRPr>
          </a:p>
          <a:p>
            <a:pPr lvl="2" algn="just" eaLnBrk="1" hangingPunct="1">
              <a:buClr>
                <a:srgbClr val="0B3D92"/>
              </a:buClr>
              <a:buSzPct val="100000"/>
              <a:buFont typeface="Arial" panose="020B0604020202020204" pitchFamily="34" charset="0"/>
              <a:buChar char="■"/>
              <a:defRPr/>
            </a:pPr>
            <a:r>
              <a:rPr lang="en-US" altLang="en-US" sz="1900" dirty="0">
                <a:solidFill>
                  <a:srgbClr val="222222"/>
                </a:solidFill>
                <a:latin typeface="inherit" charset="0"/>
              </a:rPr>
              <a:t>IM </a:t>
            </a:r>
            <a:r>
              <a:rPr lang="cs-CZ" altLang="en-US" sz="1900" dirty="0">
                <a:solidFill>
                  <a:srgbClr val="222222"/>
                </a:solidFill>
                <a:latin typeface="inherit" charset="0"/>
              </a:rPr>
              <a:t>T</a:t>
            </a:r>
            <a:r>
              <a:rPr lang="en-US" altLang="en-US" sz="1900" dirty="0" err="1">
                <a:solidFill>
                  <a:srgbClr val="222222"/>
                </a:solidFill>
                <a:latin typeface="inherit" charset="0"/>
              </a:rPr>
              <a:t>rades</a:t>
            </a:r>
            <a:r>
              <a:rPr lang="en-US" altLang="en-US" sz="1900" dirty="0">
                <a:solidFill>
                  <a:srgbClr val="222222"/>
                </a:solidFill>
                <a:latin typeface="inherit" charset="0"/>
              </a:rPr>
              <a:t> overview</a:t>
            </a:r>
          </a:p>
          <a:p>
            <a:pPr algn="just" eaLnBrk="1" hangingPunct="1">
              <a:buClr>
                <a:srgbClr val="0B3D92"/>
              </a:buClr>
              <a:buSzPct val="100000"/>
              <a:buFont typeface="Arial" panose="020B0604020202020204" pitchFamily="34" charset="0"/>
              <a:buNone/>
              <a:defRPr/>
            </a:pPr>
            <a:endParaRPr lang="en-US" altLang="en-US" sz="1900" dirty="0">
              <a:latin typeface="Calibri" panose="020F0502020204030204" pitchFamily="34" charset="0"/>
            </a:endParaRP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107523" name="Group 1">
            <a:extLst>
              <a:ext uri="{FF2B5EF4-FFF2-40B4-BE49-F238E27FC236}">
                <a16:creationId xmlns:a16="http://schemas.microsoft.com/office/drawing/2014/main" id="{2547D3C6-2CA0-4FAF-999A-4C0E8B514528}"/>
              </a:ext>
            </a:extLst>
          </p:cNvPr>
          <p:cNvGrpSpPr>
            <a:grpSpLocks/>
          </p:cNvGrpSpPr>
          <p:nvPr/>
        </p:nvGrpSpPr>
        <p:grpSpPr bwMode="auto">
          <a:xfrm>
            <a:off x="360363" y="476250"/>
            <a:ext cx="8339137" cy="384175"/>
            <a:chOff x="227" y="300"/>
            <a:chExt cx="5253" cy="242"/>
          </a:xfrm>
        </p:grpSpPr>
        <p:sp>
          <p:nvSpPr>
            <p:cNvPr id="107535" name="Line 2">
              <a:extLst>
                <a:ext uri="{FF2B5EF4-FFF2-40B4-BE49-F238E27FC236}">
                  <a16:creationId xmlns:a16="http://schemas.microsoft.com/office/drawing/2014/main" id="{80739C07-FD13-4994-81E0-10F0D4408599}"/>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7536" name="Line 3">
              <a:extLst>
                <a:ext uri="{FF2B5EF4-FFF2-40B4-BE49-F238E27FC236}">
                  <a16:creationId xmlns:a16="http://schemas.microsoft.com/office/drawing/2014/main" id="{15D19527-3E06-4B52-9EAD-8351EA53329E}"/>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7537" name="Picture 4">
              <a:extLst>
                <a:ext uri="{FF2B5EF4-FFF2-40B4-BE49-F238E27FC236}">
                  <a16:creationId xmlns:a16="http://schemas.microsoft.com/office/drawing/2014/main" id="{47E9BB31-556B-442C-B4B8-628CC293E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7524" name="Text Box 5">
            <a:extLst>
              <a:ext uri="{FF2B5EF4-FFF2-40B4-BE49-F238E27FC236}">
                <a16:creationId xmlns:a16="http://schemas.microsoft.com/office/drawing/2014/main" id="{B9D5A6B6-5D06-4C62-B13C-C84A2AD8BB69}"/>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07525" name="Text Box 6">
            <a:extLst>
              <a:ext uri="{FF2B5EF4-FFF2-40B4-BE49-F238E27FC236}">
                <a16:creationId xmlns:a16="http://schemas.microsoft.com/office/drawing/2014/main" id="{57F328A5-154A-4571-8138-0D4CC124EDFB}"/>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Export and Export All Data</a:t>
            </a:r>
          </a:p>
        </p:txBody>
      </p:sp>
      <p:sp>
        <p:nvSpPr>
          <p:cNvPr id="107526" name="Line 7">
            <a:extLst>
              <a:ext uri="{FF2B5EF4-FFF2-40B4-BE49-F238E27FC236}">
                <a16:creationId xmlns:a16="http://schemas.microsoft.com/office/drawing/2014/main" id="{6B610EE1-40CF-4DE4-A99E-E676457B527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7527" name="Rectangle 8">
            <a:extLst>
              <a:ext uri="{FF2B5EF4-FFF2-40B4-BE49-F238E27FC236}">
                <a16:creationId xmlns:a16="http://schemas.microsoft.com/office/drawing/2014/main" id="{D283C321-0D8B-4908-841A-F5FFF97B2407}"/>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7528" name="Line 10">
            <a:extLst>
              <a:ext uri="{FF2B5EF4-FFF2-40B4-BE49-F238E27FC236}">
                <a16:creationId xmlns:a16="http://schemas.microsoft.com/office/drawing/2014/main" id="{0E6F0ED1-59A2-4058-AB36-5E0D36A95CD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7529" name="Picture 12">
            <a:extLst>
              <a:ext uri="{FF2B5EF4-FFF2-40B4-BE49-F238E27FC236}">
                <a16:creationId xmlns:a16="http://schemas.microsoft.com/office/drawing/2014/main" id="{39486FC4-5BDE-42DA-9BA6-9AB910B92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643063"/>
            <a:ext cx="282575" cy="26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30" name="Picture 13">
            <a:extLst>
              <a:ext uri="{FF2B5EF4-FFF2-40B4-BE49-F238E27FC236}">
                <a16:creationId xmlns:a16="http://schemas.microsoft.com/office/drawing/2014/main" id="{779F95E2-5374-4828-B1E7-834B57EBE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742" y="4632325"/>
            <a:ext cx="323850" cy="35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7531" name="Skupina 15">
            <a:extLst>
              <a:ext uri="{FF2B5EF4-FFF2-40B4-BE49-F238E27FC236}">
                <a16:creationId xmlns:a16="http://schemas.microsoft.com/office/drawing/2014/main" id="{EC884796-9308-48B7-A92B-E76CCE44EC55}"/>
              </a:ext>
            </a:extLst>
          </p:cNvPr>
          <p:cNvGrpSpPr>
            <a:grpSpLocks/>
          </p:cNvGrpSpPr>
          <p:nvPr/>
        </p:nvGrpSpPr>
        <p:grpSpPr bwMode="auto">
          <a:xfrm>
            <a:off x="3203575" y="6477000"/>
            <a:ext cx="5580063" cy="238125"/>
            <a:chOff x="3203848" y="6477000"/>
            <a:chExt cx="5580063" cy="238125"/>
          </a:xfrm>
        </p:grpSpPr>
        <p:sp>
          <p:nvSpPr>
            <p:cNvPr id="107532" name="Line 7">
              <a:extLst>
                <a:ext uri="{FF2B5EF4-FFF2-40B4-BE49-F238E27FC236}">
                  <a16:creationId xmlns:a16="http://schemas.microsoft.com/office/drawing/2014/main" id="{C94ABB97-67F6-47D6-A35C-6C20C246ADB1}"/>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7533" name="Rectangle 9">
              <a:extLst>
                <a:ext uri="{FF2B5EF4-FFF2-40B4-BE49-F238E27FC236}">
                  <a16:creationId xmlns:a16="http://schemas.microsoft.com/office/drawing/2014/main" id="{A8CB02CC-0107-410C-9DD0-682A35D20816}"/>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DCA3A3D-463D-4D56-8B70-26484F2D1E9E}" type="slidenum">
                <a:rPr lang="cs-CZ" altLang="en-US" sz="900" b="1">
                  <a:solidFill>
                    <a:srgbClr val="0B3D92"/>
                  </a:solidFill>
                  <a:cs typeface="Arial" panose="020B0604020202020204" pitchFamily="34" charset="0"/>
                </a:rPr>
                <a:pPr eaLnBrk="1" hangingPunct="1">
                  <a:spcBef>
                    <a:spcPct val="0"/>
                  </a:spcBef>
                  <a:buClrTx/>
                  <a:buFontTx/>
                  <a:buNone/>
                </a:pPr>
                <a:t>52</a:t>
              </a:fld>
              <a:endParaRPr lang="cs-CZ" altLang="en-US" sz="900" b="1">
                <a:solidFill>
                  <a:srgbClr val="0B3D92"/>
                </a:solidFill>
                <a:cs typeface="Arial" panose="020B0604020202020204" pitchFamily="34" charset="0"/>
              </a:endParaRPr>
            </a:p>
          </p:txBody>
        </p:sp>
        <p:sp>
          <p:nvSpPr>
            <p:cNvPr id="107534" name="Line 10">
              <a:extLst>
                <a:ext uri="{FF2B5EF4-FFF2-40B4-BE49-F238E27FC236}">
                  <a16:creationId xmlns:a16="http://schemas.microsoft.com/office/drawing/2014/main" id="{93C1DF5F-E824-48F8-87F0-24C0DBE91FE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1">
            <a:extLst>
              <a:ext uri="{FF2B5EF4-FFF2-40B4-BE49-F238E27FC236}">
                <a16:creationId xmlns:a16="http://schemas.microsoft.com/office/drawing/2014/main" id="{496A8093-3AED-4EC0-93D3-411EF1619FA2}"/>
              </a:ext>
            </a:extLst>
          </p:cNvPr>
          <p:cNvGrpSpPr>
            <a:grpSpLocks/>
          </p:cNvGrpSpPr>
          <p:nvPr/>
        </p:nvGrpSpPr>
        <p:grpSpPr bwMode="auto">
          <a:xfrm>
            <a:off x="360363" y="476250"/>
            <a:ext cx="8339137" cy="384175"/>
            <a:chOff x="227" y="300"/>
            <a:chExt cx="5253" cy="242"/>
          </a:xfrm>
        </p:grpSpPr>
        <p:sp>
          <p:nvSpPr>
            <p:cNvPr id="109587" name="Line 2">
              <a:extLst>
                <a:ext uri="{FF2B5EF4-FFF2-40B4-BE49-F238E27FC236}">
                  <a16:creationId xmlns:a16="http://schemas.microsoft.com/office/drawing/2014/main" id="{AFEABAE0-2A4B-4102-9318-84AD02A8BCDD}"/>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9588" name="Line 3">
              <a:extLst>
                <a:ext uri="{FF2B5EF4-FFF2-40B4-BE49-F238E27FC236}">
                  <a16:creationId xmlns:a16="http://schemas.microsoft.com/office/drawing/2014/main" id="{048058FF-4A8A-45CB-9D9D-D72E9337B8AA}"/>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9589" name="Picture 4">
              <a:extLst>
                <a:ext uri="{FF2B5EF4-FFF2-40B4-BE49-F238E27FC236}">
                  <a16:creationId xmlns:a16="http://schemas.microsoft.com/office/drawing/2014/main" id="{20D51F14-60C0-4D8E-AE96-2BB3783F3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9571" name="Text Box 5">
            <a:extLst>
              <a:ext uri="{FF2B5EF4-FFF2-40B4-BE49-F238E27FC236}">
                <a16:creationId xmlns:a16="http://schemas.microsoft.com/office/drawing/2014/main" id="{008B64DA-546B-48B3-A7CA-95577F679E13}"/>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09572" name="Text Box 6">
            <a:extLst>
              <a:ext uri="{FF2B5EF4-FFF2-40B4-BE49-F238E27FC236}">
                <a16:creationId xmlns:a16="http://schemas.microsoft.com/office/drawing/2014/main" id="{7268169F-202C-45E5-A9BD-A99368E4CB52}"/>
              </a:ext>
            </a:extLst>
          </p:cNvPr>
          <p:cNvSpPr txBox="1">
            <a:spLocks noChangeArrowheads="1"/>
          </p:cNvSpPr>
          <p:nvPr/>
        </p:nvSpPr>
        <p:spPr bwMode="auto">
          <a:xfrm>
            <a:off x="323850" y="9175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Extended Options in Trade User Parameters</a:t>
            </a:r>
          </a:p>
        </p:txBody>
      </p:sp>
      <p:sp>
        <p:nvSpPr>
          <p:cNvPr id="109573" name="Line 7">
            <a:extLst>
              <a:ext uri="{FF2B5EF4-FFF2-40B4-BE49-F238E27FC236}">
                <a16:creationId xmlns:a16="http://schemas.microsoft.com/office/drawing/2014/main" id="{B09BE20C-AF16-4B03-86C4-9E8CBEE6933E}"/>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9574" name="Rectangle 8">
            <a:extLst>
              <a:ext uri="{FF2B5EF4-FFF2-40B4-BE49-F238E27FC236}">
                <a16:creationId xmlns:a16="http://schemas.microsoft.com/office/drawing/2014/main" id="{ED52E4F8-7EA3-43BE-A851-2DA95FE41239}"/>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9575" name="Line 10">
            <a:extLst>
              <a:ext uri="{FF2B5EF4-FFF2-40B4-BE49-F238E27FC236}">
                <a16:creationId xmlns:a16="http://schemas.microsoft.com/office/drawing/2014/main" id="{6D2E98FD-88B2-4DAD-90A8-8E6CCFE1BB43}"/>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09576" name="Picture 11">
            <a:extLst>
              <a:ext uri="{FF2B5EF4-FFF2-40B4-BE49-F238E27FC236}">
                <a16:creationId xmlns:a16="http://schemas.microsoft.com/office/drawing/2014/main" id="{7D685815-3F5B-41B7-B13F-65468F832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455738"/>
            <a:ext cx="4557712"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7" name="Text Box 12">
            <a:extLst>
              <a:ext uri="{FF2B5EF4-FFF2-40B4-BE49-F238E27FC236}">
                <a16:creationId xmlns:a16="http://schemas.microsoft.com/office/drawing/2014/main" id="{72EBE897-6436-43BE-B666-15E694D17DB7}"/>
              </a:ext>
            </a:extLst>
          </p:cNvPr>
          <p:cNvSpPr txBox="1">
            <a:spLocks noChangeArrowheads="1"/>
          </p:cNvSpPr>
          <p:nvPr/>
        </p:nvSpPr>
        <p:spPr bwMode="auto">
          <a:xfrm>
            <a:off x="5241925" y="1379538"/>
            <a:ext cx="3482975"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buFontTx/>
              <a:buNone/>
            </a:pPr>
            <a:r>
              <a:rPr lang="en-GB" altLang="en-US" sz="1700" i="1">
                <a:solidFill>
                  <a:srgbClr val="333399"/>
                </a:solidFill>
              </a:rPr>
              <a:t>Certificate for signing when automatically deactivating orders </a:t>
            </a:r>
            <a:r>
              <a:rPr lang="en-GB" altLang="en-US" sz="1700"/>
              <a:t>– </a:t>
            </a:r>
            <a:r>
              <a:rPr lang="cs-CZ" altLang="en-US" sz="1700"/>
              <a:t>this </a:t>
            </a:r>
            <a:r>
              <a:rPr lang="en-GB" altLang="en-US" sz="1700"/>
              <a:t>parameter defines user certificate used for signing in case of automatic deactivation of active orders due to long user inactivity.  Certificate can be set only in case that parameter </a:t>
            </a:r>
            <a:r>
              <a:rPr lang="en-GB" altLang="en-US" sz="1700" i="1"/>
              <a:t>Orders deactivation due to client inactivity</a:t>
            </a:r>
            <a:r>
              <a:rPr lang="en-GB" altLang="en-US" sz="1700"/>
              <a:t> is set on.</a:t>
            </a:r>
          </a:p>
        </p:txBody>
      </p:sp>
      <p:sp>
        <p:nvSpPr>
          <p:cNvPr id="109578" name="Text Box 13">
            <a:extLst>
              <a:ext uri="{FF2B5EF4-FFF2-40B4-BE49-F238E27FC236}">
                <a16:creationId xmlns:a16="http://schemas.microsoft.com/office/drawing/2014/main" id="{BADF85FA-C53A-4671-BC1E-17059FBA340C}"/>
              </a:ext>
            </a:extLst>
          </p:cNvPr>
          <p:cNvSpPr txBox="1">
            <a:spLocks noChangeArrowheads="1"/>
          </p:cNvSpPr>
          <p:nvPr/>
        </p:nvSpPr>
        <p:spPr bwMode="auto">
          <a:xfrm>
            <a:off x="5241925" y="4294188"/>
            <a:ext cx="3541713" cy="216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ct val="0"/>
              </a:spcBef>
              <a:buClrTx/>
              <a:buFontTx/>
              <a:buNone/>
            </a:pPr>
            <a:r>
              <a:rPr lang="en-GB" altLang="en-US" sz="1700" i="1">
                <a:solidFill>
                  <a:srgbClr val="333399"/>
                </a:solidFill>
              </a:rPr>
              <a:t>Depth of</a:t>
            </a:r>
            <a:r>
              <a:rPr lang="cs-CZ" altLang="en-US" sz="1700" i="1">
                <a:solidFill>
                  <a:srgbClr val="333399"/>
                </a:solidFill>
              </a:rPr>
              <a:t> </a:t>
            </a:r>
            <a:r>
              <a:rPr lang="en-GB" altLang="en-US" sz="1700" i="1">
                <a:solidFill>
                  <a:srgbClr val="333399"/>
                </a:solidFill>
              </a:rPr>
              <a:t>IM market overview </a:t>
            </a:r>
            <a:br>
              <a:rPr lang="cs-CZ" altLang="en-US" sz="1700" i="1">
                <a:solidFill>
                  <a:srgbClr val="333399"/>
                </a:solidFill>
              </a:rPr>
            </a:br>
            <a:r>
              <a:rPr lang="en-GB" altLang="en-US" sz="1700"/>
              <a:t>– </a:t>
            </a:r>
            <a:r>
              <a:rPr lang="cs-CZ" altLang="en-US" sz="1700"/>
              <a:t>this </a:t>
            </a:r>
            <a:r>
              <a:rPr lang="en-GB" altLang="en-US" sz="1700"/>
              <a:t>parameter defines depth </a:t>
            </a:r>
            <a:br>
              <a:rPr lang="cs-CZ" altLang="en-US" sz="1700"/>
            </a:br>
            <a:r>
              <a:rPr lang="en-GB" altLang="en-US" sz="1700"/>
              <a:t>of detail shown in Market overview in</a:t>
            </a:r>
            <a:r>
              <a:rPr lang="cs-CZ" altLang="en-US" sz="1700"/>
              <a:t> </a:t>
            </a:r>
            <a:r>
              <a:rPr lang="en-GB" altLang="en-US" sz="1700"/>
              <a:t>IM screen. Implicitly is set on 4 (it means 4 orders with the lowest price for sell and 4 orders with highest price for buy). Range of this parameter is 2-10.</a:t>
            </a:r>
          </a:p>
        </p:txBody>
      </p:sp>
      <p:sp>
        <p:nvSpPr>
          <p:cNvPr id="109579" name="AutoShape 14">
            <a:extLst>
              <a:ext uri="{FF2B5EF4-FFF2-40B4-BE49-F238E27FC236}">
                <a16:creationId xmlns:a16="http://schemas.microsoft.com/office/drawing/2014/main" id="{5F78BE59-86C9-4B29-9636-42F0AAFE023D}"/>
              </a:ext>
            </a:extLst>
          </p:cNvPr>
          <p:cNvSpPr>
            <a:spLocks noChangeArrowheads="1"/>
          </p:cNvSpPr>
          <p:nvPr/>
        </p:nvSpPr>
        <p:spPr bwMode="auto">
          <a:xfrm>
            <a:off x="611188" y="3357563"/>
            <a:ext cx="3384550" cy="4286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09580" name="AutoShape 15">
            <a:extLst>
              <a:ext uri="{FF2B5EF4-FFF2-40B4-BE49-F238E27FC236}">
                <a16:creationId xmlns:a16="http://schemas.microsoft.com/office/drawing/2014/main" id="{B649D4CF-77CD-493D-AB2C-ADE8CABA4A15}"/>
              </a:ext>
            </a:extLst>
          </p:cNvPr>
          <p:cNvSpPr>
            <a:spLocks noChangeArrowheads="1"/>
          </p:cNvSpPr>
          <p:nvPr/>
        </p:nvSpPr>
        <p:spPr bwMode="auto">
          <a:xfrm>
            <a:off x="611188" y="4797425"/>
            <a:ext cx="3168650" cy="428625"/>
          </a:xfrm>
          <a:prstGeom prst="roundRect">
            <a:avLst>
              <a:gd name="adj" fmla="val 16667"/>
            </a:avLst>
          </a:prstGeom>
          <a:noFill/>
          <a:ln w="2556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cxnSp>
        <p:nvCxnSpPr>
          <p:cNvPr id="109581" name="AutoShape 16">
            <a:extLst>
              <a:ext uri="{FF2B5EF4-FFF2-40B4-BE49-F238E27FC236}">
                <a16:creationId xmlns:a16="http://schemas.microsoft.com/office/drawing/2014/main" id="{C4A3D295-F996-40FE-90D0-FC59521BAF60}"/>
              </a:ext>
            </a:extLst>
          </p:cNvPr>
          <p:cNvCxnSpPr>
            <a:cxnSpLocks noChangeShapeType="1"/>
          </p:cNvCxnSpPr>
          <p:nvPr/>
        </p:nvCxnSpPr>
        <p:spPr bwMode="auto">
          <a:xfrm flipV="1">
            <a:off x="3995738" y="1735138"/>
            <a:ext cx="1246187" cy="1643062"/>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9582" name="AutoShape 17">
            <a:extLst>
              <a:ext uri="{FF2B5EF4-FFF2-40B4-BE49-F238E27FC236}">
                <a16:creationId xmlns:a16="http://schemas.microsoft.com/office/drawing/2014/main" id="{8AA49A21-6E2F-4A6B-9885-BA2C496B3EF6}"/>
              </a:ext>
            </a:extLst>
          </p:cNvPr>
          <p:cNvCxnSpPr>
            <a:cxnSpLocks noChangeShapeType="1"/>
          </p:cNvCxnSpPr>
          <p:nvPr/>
        </p:nvCxnSpPr>
        <p:spPr bwMode="auto">
          <a:xfrm flipV="1">
            <a:off x="3779838" y="4503738"/>
            <a:ext cx="1389062" cy="301625"/>
          </a:xfrm>
          <a:prstGeom prst="straightConnector1">
            <a:avLst/>
          </a:prstGeom>
          <a:noFill/>
          <a:ln w="9360" cap="sq">
            <a:solidFill>
              <a:srgbClr val="2F2F9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09583" name="Skupina 19">
            <a:extLst>
              <a:ext uri="{FF2B5EF4-FFF2-40B4-BE49-F238E27FC236}">
                <a16:creationId xmlns:a16="http://schemas.microsoft.com/office/drawing/2014/main" id="{35581EA1-0C61-4B0C-96A1-F3FBB6CBD7C5}"/>
              </a:ext>
            </a:extLst>
          </p:cNvPr>
          <p:cNvGrpSpPr>
            <a:grpSpLocks/>
          </p:cNvGrpSpPr>
          <p:nvPr/>
        </p:nvGrpSpPr>
        <p:grpSpPr bwMode="auto">
          <a:xfrm>
            <a:off x="3203575" y="6477000"/>
            <a:ext cx="5580063" cy="238125"/>
            <a:chOff x="3203848" y="6477000"/>
            <a:chExt cx="5580063" cy="238125"/>
          </a:xfrm>
        </p:grpSpPr>
        <p:sp>
          <p:nvSpPr>
            <p:cNvPr id="109584" name="Line 7">
              <a:extLst>
                <a:ext uri="{FF2B5EF4-FFF2-40B4-BE49-F238E27FC236}">
                  <a16:creationId xmlns:a16="http://schemas.microsoft.com/office/drawing/2014/main" id="{178C0DAD-6BDC-4A73-BE2E-C5AC90E146CE}"/>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9585" name="Rectangle 9">
              <a:extLst>
                <a:ext uri="{FF2B5EF4-FFF2-40B4-BE49-F238E27FC236}">
                  <a16:creationId xmlns:a16="http://schemas.microsoft.com/office/drawing/2014/main" id="{98832E41-7BFD-483A-8F61-CBAD9E23DAA5}"/>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2DAC1D8D-DB00-4713-B615-7132EFAAC6E6}" type="slidenum">
                <a:rPr lang="cs-CZ" altLang="en-US" sz="900" b="1">
                  <a:solidFill>
                    <a:srgbClr val="0B3D92"/>
                  </a:solidFill>
                  <a:cs typeface="Arial" panose="020B0604020202020204" pitchFamily="34" charset="0"/>
                </a:rPr>
                <a:pPr eaLnBrk="1" hangingPunct="1">
                  <a:spcBef>
                    <a:spcPct val="0"/>
                  </a:spcBef>
                  <a:buClrTx/>
                  <a:buFontTx/>
                  <a:buNone/>
                </a:pPr>
                <a:t>53</a:t>
              </a:fld>
              <a:endParaRPr lang="cs-CZ" altLang="en-US" sz="900" b="1">
                <a:solidFill>
                  <a:srgbClr val="0B3D92"/>
                </a:solidFill>
                <a:cs typeface="Arial" panose="020B0604020202020204" pitchFamily="34" charset="0"/>
              </a:endParaRPr>
            </a:p>
          </p:txBody>
        </p:sp>
        <p:sp>
          <p:nvSpPr>
            <p:cNvPr id="109586" name="Line 10">
              <a:extLst>
                <a:ext uri="{FF2B5EF4-FFF2-40B4-BE49-F238E27FC236}">
                  <a16:creationId xmlns:a16="http://schemas.microsoft.com/office/drawing/2014/main" id="{3EF1CAA2-0322-492A-A51C-16DA3AA65DF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1">
            <a:extLst>
              <a:ext uri="{FF2B5EF4-FFF2-40B4-BE49-F238E27FC236}">
                <a16:creationId xmlns:a16="http://schemas.microsoft.com/office/drawing/2014/main" id="{00D80469-0F9B-452A-B5A8-D4518EFBB71E}"/>
              </a:ext>
            </a:extLst>
          </p:cNvPr>
          <p:cNvGrpSpPr>
            <a:grpSpLocks/>
          </p:cNvGrpSpPr>
          <p:nvPr/>
        </p:nvGrpSpPr>
        <p:grpSpPr bwMode="auto">
          <a:xfrm>
            <a:off x="360363" y="476250"/>
            <a:ext cx="8339137" cy="384175"/>
            <a:chOff x="227" y="300"/>
            <a:chExt cx="5253" cy="242"/>
          </a:xfrm>
        </p:grpSpPr>
        <p:sp>
          <p:nvSpPr>
            <p:cNvPr id="111632" name="Line 2">
              <a:extLst>
                <a:ext uri="{FF2B5EF4-FFF2-40B4-BE49-F238E27FC236}">
                  <a16:creationId xmlns:a16="http://schemas.microsoft.com/office/drawing/2014/main" id="{4BC34EDE-09C3-4292-A324-81183FBAA5F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1633" name="Line 3">
              <a:extLst>
                <a:ext uri="{FF2B5EF4-FFF2-40B4-BE49-F238E27FC236}">
                  <a16:creationId xmlns:a16="http://schemas.microsoft.com/office/drawing/2014/main" id="{FD825E42-31BD-4E32-A208-C44C5221922E}"/>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1634" name="Picture 4">
              <a:extLst>
                <a:ext uri="{FF2B5EF4-FFF2-40B4-BE49-F238E27FC236}">
                  <a16:creationId xmlns:a16="http://schemas.microsoft.com/office/drawing/2014/main" id="{43A24848-042C-46C6-AED4-2074D1CEE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1619" name="Text Box 5">
            <a:extLst>
              <a:ext uri="{FF2B5EF4-FFF2-40B4-BE49-F238E27FC236}">
                <a16:creationId xmlns:a16="http://schemas.microsoft.com/office/drawing/2014/main" id="{D20C902B-9039-40D4-B5FA-9EBCE1AD60C7}"/>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1620" name="Text Box 6">
            <a:extLst>
              <a:ext uri="{FF2B5EF4-FFF2-40B4-BE49-F238E27FC236}">
                <a16:creationId xmlns:a16="http://schemas.microsoft.com/office/drawing/2014/main" id="{149B089A-022E-4395-8D5E-D8002D77AD42}"/>
              </a:ext>
            </a:extLst>
          </p:cNvPr>
          <p:cNvSpPr txBox="1">
            <a:spLocks noChangeArrowheads="1"/>
          </p:cNvSpPr>
          <p:nvPr/>
        </p:nvSpPr>
        <p:spPr bwMode="auto">
          <a:xfrm>
            <a:off x="381000" y="968375"/>
            <a:ext cx="7127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Financial security</a:t>
            </a:r>
          </a:p>
        </p:txBody>
      </p:sp>
      <p:sp>
        <p:nvSpPr>
          <p:cNvPr id="111621" name="Line 7">
            <a:extLst>
              <a:ext uri="{FF2B5EF4-FFF2-40B4-BE49-F238E27FC236}">
                <a16:creationId xmlns:a16="http://schemas.microsoft.com/office/drawing/2014/main" id="{D2189AF1-9048-4FC1-83AF-F6B57368F73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1622" name="Rectangle 8">
            <a:extLst>
              <a:ext uri="{FF2B5EF4-FFF2-40B4-BE49-F238E27FC236}">
                <a16:creationId xmlns:a16="http://schemas.microsoft.com/office/drawing/2014/main" id="{32037656-9157-4872-A9FE-E7F4F0185612}"/>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1623" name="Line 10">
            <a:extLst>
              <a:ext uri="{FF2B5EF4-FFF2-40B4-BE49-F238E27FC236}">
                <a16:creationId xmlns:a16="http://schemas.microsoft.com/office/drawing/2014/main" id="{765A3A0B-EF79-43A5-91B4-0EF20D5253A6}"/>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1624" name="Text Box 13">
            <a:extLst>
              <a:ext uri="{FF2B5EF4-FFF2-40B4-BE49-F238E27FC236}">
                <a16:creationId xmlns:a16="http://schemas.microsoft.com/office/drawing/2014/main" id="{7E9B044D-D654-4634-8220-06606242ABD4}"/>
              </a:ext>
            </a:extLst>
          </p:cNvPr>
          <p:cNvSpPr txBox="1">
            <a:spLocks noChangeArrowheads="1"/>
          </p:cNvSpPr>
          <p:nvPr/>
        </p:nvSpPr>
        <p:spPr bwMode="auto">
          <a:xfrm>
            <a:off x="381000" y="1497013"/>
            <a:ext cx="83185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lgn="just">
              <a:spcBef>
                <a:spcPts val="550"/>
              </a:spcBef>
              <a:buClr>
                <a:srgbClr val="0B3D92"/>
              </a:buClr>
              <a:buFont typeface="Arial" panose="020B0604020202020204" pitchFamily="34" charset="0"/>
              <a:buChar char="■"/>
            </a:pPr>
            <a:r>
              <a:rPr lang="en-US" altLang="en-US" sz="2200">
                <a:latin typeface="Calibri" panose="020F0502020204030204" pitchFamily="34" charset="0"/>
              </a:rPr>
              <a:t>The impact on financial security is re-evaluated  with each new order issued by one market participant (</a:t>
            </a:r>
            <a:r>
              <a:rPr lang="cs-CZ" altLang="en-US" sz="2200">
                <a:latin typeface="Calibri" panose="020F0502020204030204" pitchFamily="34" charset="0"/>
              </a:rPr>
              <a:t>such as </a:t>
            </a:r>
            <a:r>
              <a:rPr lang="en-US" altLang="en-US" sz="2200">
                <a:latin typeface="Calibri" panose="020F0502020204030204" pitchFamily="34" charset="0"/>
              </a:rPr>
              <a:t>bid submission, bid modification etc.) according to the following rules:  </a:t>
            </a:r>
          </a:p>
        </p:txBody>
      </p:sp>
      <p:sp>
        <p:nvSpPr>
          <p:cNvPr id="71694" name="Text Box 14">
            <a:extLst>
              <a:ext uri="{FF2B5EF4-FFF2-40B4-BE49-F238E27FC236}">
                <a16:creationId xmlns:a16="http://schemas.microsoft.com/office/drawing/2014/main" id="{43F24CF2-1D18-4C31-A3D8-5F06509961E6}"/>
              </a:ext>
            </a:extLst>
          </p:cNvPr>
          <p:cNvSpPr txBox="1">
            <a:spLocks noChangeArrowheads="1"/>
          </p:cNvSpPr>
          <p:nvPr/>
        </p:nvSpPr>
        <p:spPr bwMode="auto">
          <a:xfrm>
            <a:off x="381000" y="5084763"/>
            <a:ext cx="8305800" cy="176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200" dirty="0">
                <a:latin typeface="Calibri" panose="020F0502020204030204" pitchFamily="34" charset="0"/>
              </a:rPr>
              <a:t>If the trade is canceled by the XBID system the blocked amount of trading limit will be re-evaluated.</a:t>
            </a: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grpSp>
        <p:nvGrpSpPr>
          <p:cNvPr id="111626" name="Skupina 19">
            <a:extLst>
              <a:ext uri="{FF2B5EF4-FFF2-40B4-BE49-F238E27FC236}">
                <a16:creationId xmlns:a16="http://schemas.microsoft.com/office/drawing/2014/main" id="{F89A50B3-B0A7-472A-AC01-7D1CF73B50EF}"/>
              </a:ext>
            </a:extLst>
          </p:cNvPr>
          <p:cNvGrpSpPr>
            <a:grpSpLocks/>
          </p:cNvGrpSpPr>
          <p:nvPr/>
        </p:nvGrpSpPr>
        <p:grpSpPr bwMode="auto">
          <a:xfrm>
            <a:off x="3203575" y="6477000"/>
            <a:ext cx="5580063" cy="238125"/>
            <a:chOff x="3203848" y="6477000"/>
            <a:chExt cx="5580063" cy="238125"/>
          </a:xfrm>
        </p:grpSpPr>
        <p:sp>
          <p:nvSpPr>
            <p:cNvPr id="111629" name="Line 7">
              <a:extLst>
                <a:ext uri="{FF2B5EF4-FFF2-40B4-BE49-F238E27FC236}">
                  <a16:creationId xmlns:a16="http://schemas.microsoft.com/office/drawing/2014/main" id="{9B868DE1-8664-4EE8-923C-E8D823A09BA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1630" name="Rectangle 9">
              <a:extLst>
                <a:ext uri="{FF2B5EF4-FFF2-40B4-BE49-F238E27FC236}">
                  <a16:creationId xmlns:a16="http://schemas.microsoft.com/office/drawing/2014/main" id="{618C3265-0CEE-4D7C-926C-AB9500A1E663}"/>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84D32F28-6B0F-4B42-A844-BC040F5BFB05}" type="slidenum">
                <a:rPr lang="cs-CZ" altLang="en-US" sz="900" b="1">
                  <a:solidFill>
                    <a:srgbClr val="0B3D92"/>
                  </a:solidFill>
                  <a:cs typeface="Arial" panose="020B0604020202020204" pitchFamily="34" charset="0"/>
                </a:rPr>
                <a:pPr eaLnBrk="1" hangingPunct="1">
                  <a:spcBef>
                    <a:spcPct val="0"/>
                  </a:spcBef>
                  <a:buClrTx/>
                  <a:buFontTx/>
                  <a:buNone/>
                </a:pPr>
                <a:t>54</a:t>
              </a:fld>
              <a:endParaRPr lang="cs-CZ" altLang="en-US" sz="900" b="1">
                <a:solidFill>
                  <a:srgbClr val="0B3D92"/>
                </a:solidFill>
                <a:cs typeface="Arial" panose="020B0604020202020204" pitchFamily="34" charset="0"/>
              </a:endParaRPr>
            </a:p>
          </p:txBody>
        </p:sp>
        <p:sp>
          <p:nvSpPr>
            <p:cNvPr id="111631" name="Line 10">
              <a:extLst>
                <a:ext uri="{FF2B5EF4-FFF2-40B4-BE49-F238E27FC236}">
                  <a16:creationId xmlns:a16="http://schemas.microsoft.com/office/drawing/2014/main" id="{C69668B2-FF06-40A6-B063-1C387C45BC4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11627" name="Obdélník 1">
            <a:extLst>
              <a:ext uri="{FF2B5EF4-FFF2-40B4-BE49-F238E27FC236}">
                <a16:creationId xmlns:a16="http://schemas.microsoft.com/office/drawing/2014/main" id="{FACF0ABF-DD16-4EA7-BCA8-5616123F7505}"/>
              </a:ext>
            </a:extLst>
          </p:cNvPr>
          <p:cNvSpPr>
            <a:spLocks noChangeArrowheads="1"/>
          </p:cNvSpPr>
          <p:nvPr/>
        </p:nvSpPr>
        <p:spPr bwMode="auto">
          <a:xfrm>
            <a:off x="850900" y="2660650"/>
            <a:ext cx="3721100" cy="1476375"/>
          </a:xfrm>
          <a:prstGeom prst="rect">
            <a:avLst/>
          </a:prstGeom>
          <a:noFill/>
          <a:ln w="38100">
            <a:solidFill>
              <a:srgbClr val="00549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en-US">
                <a:solidFill>
                  <a:srgbClr val="222222"/>
                </a:solidFill>
                <a:latin typeface="inherit" charset="0"/>
              </a:rPr>
              <a:t>Should a new </a:t>
            </a:r>
            <a:r>
              <a:rPr lang="cs-CZ" altLang="en-US">
                <a:solidFill>
                  <a:srgbClr val="222222"/>
                </a:solidFill>
                <a:latin typeface="inherit" charset="0"/>
              </a:rPr>
              <a:t>order or its modification</a:t>
            </a:r>
            <a:r>
              <a:rPr lang="en-US" altLang="en-US">
                <a:solidFill>
                  <a:srgbClr val="222222"/>
                </a:solidFill>
                <a:latin typeface="inherit" charset="0"/>
              </a:rPr>
              <a:t> reduce the amount of available funds from </a:t>
            </a:r>
            <a:r>
              <a:rPr lang="cs-CZ" altLang="en-US">
                <a:solidFill>
                  <a:srgbClr val="222222"/>
                </a:solidFill>
                <a:latin typeface="inherit" charset="0"/>
              </a:rPr>
              <a:t>trading limit</a:t>
            </a:r>
            <a:r>
              <a:rPr lang="en-US" altLang="en-US">
                <a:solidFill>
                  <a:srgbClr val="222222"/>
                </a:solidFill>
                <a:latin typeface="inherit" charset="0"/>
              </a:rPr>
              <a:t>, the change of </a:t>
            </a:r>
            <a:r>
              <a:rPr lang="cs-CZ" altLang="en-US">
                <a:solidFill>
                  <a:srgbClr val="222222"/>
                </a:solidFill>
                <a:latin typeface="inherit" charset="0"/>
              </a:rPr>
              <a:t>blocked amount </a:t>
            </a:r>
            <a:r>
              <a:rPr lang="en-US" altLang="en-US">
                <a:solidFill>
                  <a:srgbClr val="222222"/>
                </a:solidFill>
                <a:latin typeface="inherit" charset="0"/>
              </a:rPr>
              <a:t>is made immediately.</a:t>
            </a:r>
            <a:endParaRPr lang="cs-CZ" altLang="cs-CZ"/>
          </a:p>
        </p:txBody>
      </p:sp>
      <p:sp>
        <p:nvSpPr>
          <p:cNvPr id="111628" name="Obdélník 22">
            <a:extLst>
              <a:ext uri="{FF2B5EF4-FFF2-40B4-BE49-F238E27FC236}">
                <a16:creationId xmlns:a16="http://schemas.microsoft.com/office/drawing/2014/main" id="{EB27FBFF-83F6-45FF-B7C8-354C3A37167F}"/>
              </a:ext>
            </a:extLst>
          </p:cNvPr>
          <p:cNvSpPr>
            <a:spLocks noChangeArrowheads="1"/>
          </p:cNvSpPr>
          <p:nvPr/>
        </p:nvSpPr>
        <p:spPr bwMode="auto">
          <a:xfrm>
            <a:off x="4738688" y="2660650"/>
            <a:ext cx="3900487" cy="2308225"/>
          </a:xfrm>
          <a:prstGeom prst="rect">
            <a:avLst/>
          </a:prstGeom>
          <a:noFill/>
          <a:ln w="38100">
            <a:solidFill>
              <a:srgbClr val="00ADD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altLang="en-US">
                <a:solidFill>
                  <a:srgbClr val="222222"/>
                </a:solidFill>
                <a:latin typeface="inherit" charset="0"/>
              </a:rPr>
              <a:t>Should the </a:t>
            </a:r>
            <a:r>
              <a:rPr lang="en-US" altLang="en-US" b="1">
                <a:solidFill>
                  <a:srgbClr val="222222"/>
                </a:solidFill>
                <a:latin typeface="inherit" charset="0"/>
              </a:rPr>
              <a:t>order</a:t>
            </a:r>
            <a:r>
              <a:rPr lang="cs-CZ" altLang="en-US" b="1">
                <a:solidFill>
                  <a:srgbClr val="222222"/>
                </a:solidFill>
                <a:latin typeface="inherit" charset="0"/>
              </a:rPr>
              <a:t> modification</a:t>
            </a:r>
            <a:r>
              <a:rPr lang="en-US" altLang="en-US" b="1">
                <a:solidFill>
                  <a:srgbClr val="222222"/>
                </a:solidFill>
                <a:latin typeface="inherit" charset="0"/>
              </a:rPr>
              <a:t> increase the amount of available funds from the </a:t>
            </a:r>
            <a:r>
              <a:rPr lang="cs-CZ" altLang="en-US" b="1">
                <a:solidFill>
                  <a:srgbClr val="222222"/>
                </a:solidFill>
                <a:latin typeface="inherit" charset="0"/>
              </a:rPr>
              <a:t>trading limit</a:t>
            </a:r>
            <a:r>
              <a:rPr lang="en-US" altLang="en-US">
                <a:solidFill>
                  <a:srgbClr val="222222"/>
                </a:solidFill>
                <a:latin typeface="inherit" charset="0"/>
              </a:rPr>
              <a:t>, the change of </a:t>
            </a:r>
            <a:r>
              <a:rPr lang="cs-CZ" altLang="en-US">
                <a:solidFill>
                  <a:srgbClr val="222222"/>
                </a:solidFill>
                <a:latin typeface="inherit" charset="0"/>
              </a:rPr>
              <a:t>blocked amount</a:t>
            </a:r>
            <a:r>
              <a:rPr lang="en-US" altLang="en-US">
                <a:solidFill>
                  <a:srgbClr val="222222"/>
                </a:solidFill>
                <a:latin typeface="inherit" charset="0"/>
              </a:rPr>
              <a:t> will not be made yet and the original version of the order will remain secured. </a:t>
            </a:r>
            <a:r>
              <a:rPr lang="en-US" altLang="en-US" b="1">
                <a:solidFill>
                  <a:srgbClr val="222222"/>
                </a:solidFill>
                <a:latin typeface="inherit" charset="0"/>
              </a:rPr>
              <a:t>The change of blocked amount takes place only </a:t>
            </a:r>
            <a:r>
              <a:rPr lang="cs-CZ" altLang="en-US" b="1">
                <a:solidFill>
                  <a:srgbClr val="222222"/>
                </a:solidFill>
                <a:latin typeface="inherit" charset="0"/>
              </a:rPr>
              <a:t>upon the </a:t>
            </a:r>
            <a:r>
              <a:rPr lang="en-US" altLang="en-US" b="1">
                <a:solidFill>
                  <a:srgbClr val="222222"/>
                </a:solidFill>
                <a:latin typeface="inherit" charset="0"/>
              </a:rPr>
              <a:t>confirmation from the XBID system</a:t>
            </a:r>
            <a:r>
              <a:rPr lang="en-US" altLang="en-US">
                <a:solidFill>
                  <a:srgbClr val="222222"/>
                </a:solidFill>
                <a:latin typeface="inherit" charset="0"/>
              </a:rPr>
              <a:t>.</a:t>
            </a:r>
            <a:endParaRPr lang="cs-CZ" alt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1">
            <a:extLst>
              <a:ext uri="{FF2B5EF4-FFF2-40B4-BE49-F238E27FC236}">
                <a16:creationId xmlns:a16="http://schemas.microsoft.com/office/drawing/2014/main" id="{ED8AB033-455F-4907-A5D9-3761FC04DDA6}"/>
              </a:ext>
            </a:extLst>
          </p:cNvPr>
          <p:cNvGrpSpPr>
            <a:grpSpLocks/>
          </p:cNvGrpSpPr>
          <p:nvPr/>
        </p:nvGrpSpPr>
        <p:grpSpPr bwMode="auto">
          <a:xfrm>
            <a:off x="360363" y="476250"/>
            <a:ext cx="8339137" cy="384175"/>
            <a:chOff x="227" y="300"/>
            <a:chExt cx="5253" cy="242"/>
          </a:xfrm>
        </p:grpSpPr>
        <p:sp>
          <p:nvSpPr>
            <p:cNvPr id="113676" name="Line 2">
              <a:extLst>
                <a:ext uri="{FF2B5EF4-FFF2-40B4-BE49-F238E27FC236}">
                  <a16:creationId xmlns:a16="http://schemas.microsoft.com/office/drawing/2014/main" id="{1D7C129F-C681-4ECD-9118-624CAF73216F}"/>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677" name="Line 3">
              <a:extLst>
                <a:ext uri="{FF2B5EF4-FFF2-40B4-BE49-F238E27FC236}">
                  <a16:creationId xmlns:a16="http://schemas.microsoft.com/office/drawing/2014/main" id="{9CC42214-0E5A-4C14-90EC-B0D3BC8DC210}"/>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3678" name="Picture 4">
              <a:extLst>
                <a:ext uri="{FF2B5EF4-FFF2-40B4-BE49-F238E27FC236}">
                  <a16:creationId xmlns:a16="http://schemas.microsoft.com/office/drawing/2014/main" id="{AA07154E-D411-4EA2-B177-502F13315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3667" name="Text Box 5">
            <a:extLst>
              <a:ext uri="{FF2B5EF4-FFF2-40B4-BE49-F238E27FC236}">
                <a16:creationId xmlns:a16="http://schemas.microsoft.com/office/drawing/2014/main" id="{77249376-D474-4077-B6E0-5F8C1BC6B039}"/>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3668" name="Line 6">
            <a:extLst>
              <a:ext uri="{FF2B5EF4-FFF2-40B4-BE49-F238E27FC236}">
                <a16:creationId xmlns:a16="http://schemas.microsoft.com/office/drawing/2014/main" id="{570000B8-E142-411E-BA0B-8876FF5F6EF0}"/>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669" name="Rectangle 7">
            <a:extLst>
              <a:ext uri="{FF2B5EF4-FFF2-40B4-BE49-F238E27FC236}">
                <a16:creationId xmlns:a16="http://schemas.microsoft.com/office/drawing/2014/main" id="{96872FBD-0C9A-4447-895D-15EA8EE898B3}"/>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3670" name="Line 9">
            <a:extLst>
              <a:ext uri="{FF2B5EF4-FFF2-40B4-BE49-F238E27FC236}">
                <a16:creationId xmlns:a16="http://schemas.microsoft.com/office/drawing/2014/main" id="{15F6800F-3CA7-45F0-BD29-0495D4307A82}"/>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671" name="Text Box 10">
            <a:extLst>
              <a:ext uri="{FF2B5EF4-FFF2-40B4-BE49-F238E27FC236}">
                <a16:creationId xmlns:a16="http://schemas.microsoft.com/office/drawing/2014/main" id="{B7B4BA8C-09B3-4502-9904-2A60EBECB310}"/>
              </a:ext>
            </a:extLst>
          </p:cNvPr>
          <p:cNvSpPr txBox="1">
            <a:spLocks noChangeArrowheads="1"/>
          </p:cNvSpPr>
          <p:nvPr/>
        </p:nvSpPr>
        <p:spPr bwMode="auto">
          <a:xfrm>
            <a:off x="401638" y="3013075"/>
            <a:ext cx="8339137"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3250"/>
              </a:spcBef>
              <a:buClrTx/>
              <a:buFontTx/>
              <a:buNone/>
            </a:pPr>
            <a:r>
              <a:rPr lang="cs-CZ" altLang="en-US" sz="4800" b="1" u="sng">
                <a:solidFill>
                  <a:srgbClr val="00549F"/>
                </a:solidFill>
                <a:latin typeface="Calibri" panose="020F0502020204030204" pitchFamily="34" charset="0"/>
              </a:rPr>
              <a:t>Launch of SIDC IM</a:t>
            </a:r>
          </a:p>
        </p:txBody>
      </p:sp>
      <p:grpSp>
        <p:nvGrpSpPr>
          <p:cNvPr id="113672" name="Skupina 13">
            <a:extLst>
              <a:ext uri="{FF2B5EF4-FFF2-40B4-BE49-F238E27FC236}">
                <a16:creationId xmlns:a16="http://schemas.microsoft.com/office/drawing/2014/main" id="{5AC7DAF2-D168-492B-AD7B-834875C88525}"/>
              </a:ext>
            </a:extLst>
          </p:cNvPr>
          <p:cNvGrpSpPr>
            <a:grpSpLocks/>
          </p:cNvGrpSpPr>
          <p:nvPr/>
        </p:nvGrpSpPr>
        <p:grpSpPr bwMode="auto">
          <a:xfrm>
            <a:off x="3203575" y="6477000"/>
            <a:ext cx="5580063" cy="238125"/>
            <a:chOff x="3203848" y="6477000"/>
            <a:chExt cx="5580063" cy="238125"/>
          </a:xfrm>
        </p:grpSpPr>
        <p:sp>
          <p:nvSpPr>
            <p:cNvPr id="113673" name="Line 7">
              <a:extLst>
                <a:ext uri="{FF2B5EF4-FFF2-40B4-BE49-F238E27FC236}">
                  <a16:creationId xmlns:a16="http://schemas.microsoft.com/office/drawing/2014/main" id="{F4C93F8C-4638-4D10-B11A-8E4FE830E9C4}"/>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674" name="Rectangle 9">
              <a:extLst>
                <a:ext uri="{FF2B5EF4-FFF2-40B4-BE49-F238E27FC236}">
                  <a16:creationId xmlns:a16="http://schemas.microsoft.com/office/drawing/2014/main" id="{65B115F2-1095-43B8-9C2C-7C8E0AF2807C}"/>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4611934B-96AC-41FC-A061-70436BD6B622}" type="slidenum">
                <a:rPr lang="cs-CZ" altLang="en-US" sz="900" b="1">
                  <a:solidFill>
                    <a:srgbClr val="0B3D92"/>
                  </a:solidFill>
                  <a:cs typeface="Arial" panose="020B0604020202020204" pitchFamily="34" charset="0"/>
                </a:rPr>
                <a:pPr eaLnBrk="1" hangingPunct="1">
                  <a:spcBef>
                    <a:spcPct val="0"/>
                  </a:spcBef>
                  <a:buClrTx/>
                  <a:buFontTx/>
                  <a:buNone/>
                </a:pPr>
                <a:t>55</a:t>
              </a:fld>
              <a:endParaRPr lang="cs-CZ" altLang="en-US" sz="900" b="1">
                <a:solidFill>
                  <a:srgbClr val="0B3D92"/>
                </a:solidFill>
                <a:cs typeface="Arial" panose="020B0604020202020204" pitchFamily="34" charset="0"/>
              </a:endParaRPr>
            </a:p>
          </p:txBody>
        </p:sp>
        <p:sp>
          <p:nvSpPr>
            <p:cNvPr id="113675" name="Line 10">
              <a:extLst>
                <a:ext uri="{FF2B5EF4-FFF2-40B4-BE49-F238E27FC236}">
                  <a16:creationId xmlns:a16="http://schemas.microsoft.com/office/drawing/2014/main" id="{687235F8-A6E6-46C6-96E2-C7AE204FF37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1">
            <a:extLst>
              <a:ext uri="{FF2B5EF4-FFF2-40B4-BE49-F238E27FC236}">
                <a16:creationId xmlns:a16="http://schemas.microsoft.com/office/drawing/2014/main" id="{D62A9AE8-2FBD-4016-81F5-46F3211893FF}"/>
              </a:ext>
            </a:extLst>
          </p:cNvPr>
          <p:cNvGrpSpPr>
            <a:grpSpLocks/>
          </p:cNvGrpSpPr>
          <p:nvPr/>
        </p:nvGrpSpPr>
        <p:grpSpPr bwMode="auto">
          <a:xfrm>
            <a:off x="360363" y="476250"/>
            <a:ext cx="8339137" cy="384175"/>
            <a:chOff x="227" y="300"/>
            <a:chExt cx="5253" cy="242"/>
          </a:xfrm>
        </p:grpSpPr>
        <p:sp>
          <p:nvSpPr>
            <p:cNvPr id="115727" name="Line 2">
              <a:extLst>
                <a:ext uri="{FF2B5EF4-FFF2-40B4-BE49-F238E27FC236}">
                  <a16:creationId xmlns:a16="http://schemas.microsoft.com/office/drawing/2014/main" id="{8733BADA-D25E-4350-AED4-ADAEC1112BC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5728" name="Line 3">
              <a:extLst>
                <a:ext uri="{FF2B5EF4-FFF2-40B4-BE49-F238E27FC236}">
                  <a16:creationId xmlns:a16="http://schemas.microsoft.com/office/drawing/2014/main" id="{ECBAAB88-5AB5-44E7-B371-1844E74EEE10}"/>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5729" name="Picture 4">
              <a:extLst>
                <a:ext uri="{FF2B5EF4-FFF2-40B4-BE49-F238E27FC236}">
                  <a16:creationId xmlns:a16="http://schemas.microsoft.com/office/drawing/2014/main" id="{76AF2348-7059-4F0C-B712-2DE013BFE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5715" name="Text Box 5">
            <a:extLst>
              <a:ext uri="{FF2B5EF4-FFF2-40B4-BE49-F238E27FC236}">
                <a16:creationId xmlns:a16="http://schemas.microsoft.com/office/drawing/2014/main" id="{A886D3A9-ACB6-4CB2-8769-0A2F304F684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5716" name="Text Box 6">
            <a:extLst>
              <a:ext uri="{FF2B5EF4-FFF2-40B4-BE49-F238E27FC236}">
                <a16:creationId xmlns:a16="http://schemas.microsoft.com/office/drawing/2014/main" id="{4FD8664D-79F4-4EC6-B12B-A8A33386CABA}"/>
              </a:ext>
            </a:extLst>
          </p:cNvPr>
          <p:cNvSpPr txBox="1">
            <a:spLocks noChangeArrowheads="1"/>
          </p:cNvSpPr>
          <p:nvPr/>
        </p:nvSpPr>
        <p:spPr bwMode="auto">
          <a:xfrm>
            <a:off x="301625" y="920750"/>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cs-CZ" altLang="en-US" b="1">
                <a:solidFill>
                  <a:srgbClr val="0B3D92"/>
                </a:solidFill>
                <a:latin typeface="Calibri" panose="020F0502020204030204" pitchFamily="34" charset="0"/>
              </a:rPr>
              <a:t>Next steps</a:t>
            </a:r>
          </a:p>
        </p:txBody>
      </p:sp>
      <p:sp>
        <p:nvSpPr>
          <p:cNvPr id="115717" name="Line 7">
            <a:extLst>
              <a:ext uri="{FF2B5EF4-FFF2-40B4-BE49-F238E27FC236}">
                <a16:creationId xmlns:a16="http://schemas.microsoft.com/office/drawing/2014/main" id="{00CFE663-8426-4D9D-BF16-60E12369ED84}"/>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5718" name="Rectangle 8">
            <a:extLst>
              <a:ext uri="{FF2B5EF4-FFF2-40B4-BE49-F238E27FC236}">
                <a16:creationId xmlns:a16="http://schemas.microsoft.com/office/drawing/2014/main" id="{3E9BAE55-FA31-42F3-B48C-057667C18728}"/>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5719" name="Line 10">
            <a:extLst>
              <a:ext uri="{FF2B5EF4-FFF2-40B4-BE49-F238E27FC236}">
                <a16:creationId xmlns:a16="http://schemas.microsoft.com/office/drawing/2014/main" id="{458A22D0-AB29-4752-9906-B3AA4A1F9354}"/>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4763" name="Text Box 11">
            <a:extLst>
              <a:ext uri="{FF2B5EF4-FFF2-40B4-BE49-F238E27FC236}">
                <a16:creationId xmlns:a16="http://schemas.microsoft.com/office/drawing/2014/main" id="{258582AD-C65C-4346-A11C-2BFF8FC85A63}"/>
              </a:ext>
            </a:extLst>
          </p:cNvPr>
          <p:cNvSpPr txBox="1">
            <a:spLocks noChangeArrowheads="1"/>
          </p:cNvSpPr>
          <p:nvPr/>
        </p:nvSpPr>
        <p:spPr bwMode="auto">
          <a:xfrm>
            <a:off x="611188" y="1504950"/>
            <a:ext cx="78486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B3D92"/>
              </a:buClr>
              <a:buSzPct val="100000"/>
              <a:buFont typeface="Arial" panose="020B0604020202020204" pitchFamily="34" charset="0"/>
              <a:buNone/>
              <a:defRPr/>
            </a:pPr>
            <a:endParaRPr lang="cs-CZ" altLang="en-US" sz="2600">
              <a:latin typeface="Calibri" panose="020F0502020204030204" pitchFamily="34" charset="0"/>
            </a:endParaRPr>
          </a:p>
          <a:p>
            <a:pPr marL="363538" eaLnBrk="1" hangingPunct="1">
              <a:spcBef>
                <a:spcPts val="1625"/>
              </a:spcBef>
              <a:buSzPct val="100000"/>
              <a:defRPr/>
            </a:pPr>
            <a:endParaRPr lang="cs-CZ" altLang="en-US" sz="2600">
              <a:latin typeface="Calibri" panose="020F0502020204030204" pitchFamily="34" charset="0"/>
            </a:endParaRPr>
          </a:p>
        </p:txBody>
      </p:sp>
      <p:grpSp>
        <p:nvGrpSpPr>
          <p:cNvPr id="115722" name="Skupina 15">
            <a:extLst>
              <a:ext uri="{FF2B5EF4-FFF2-40B4-BE49-F238E27FC236}">
                <a16:creationId xmlns:a16="http://schemas.microsoft.com/office/drawing/2014/main" id="{DC8CE2AE-3551-4F89-B57F-888AC5A4DED8}"/>
              </a:ext>
            </a:extLst>
          </p:cNvPr>
          <p:cNvGrpSpPr>
            <a:grpSpLocks/>
          </p:cNvGrpSpPr>
          <p:nvPr/>
        </p:nvGrpSpPr>
        <p:grpSpPr bwMode="auto">
          <a:xfrm>
            <a:off x="3203575" y="6477000"/>
            <a:ext cx="5580063" cy="238125"/>
            <a:chOff x="3203848" y="6477000"/>
            <a:chExt cx="5580063" cy="238125"/>
          </a:xfrm>
        </p:grpSpPr>
        <p:sp>
          <p:nvSpPr>
            <p:cNvPr id="115724" name="Line 7">
              <a:extLst>
                <a:ext uri="{FF2B5EF4-FFF2-40B4-BE49-F238E27FC236}">
                  <a16:creationId xmlns:a16="http://schemas.microsoft.com/office/drawing/2014/main" id="{3789B5FF-3E57-4F04-B1FF-AF63B5ACF222}"/>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5725" name="Rectangle 9">
              <a:extLst>
                <a:ext uri="{FF2B5EF4-FFF2-40B4-BE49-F238E27FC236}">
                  <a16:creationId xmlns:a16="http://schemas.microsoft.com/office/drawing/2014/main" id="{D7919293-E271-4019-9C2B-D7859B62E2E0}"/>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960F4A6E-084F-4C2D-921E-3F71FFBA5260}" type="slidenum">
                <a:rPr lang="cs-CZ" altLang="en-US" sz="900" b="1">
                  <a:solidFill>
                    <a:srgbClr val="0B3D92"/>
                  </a:solidFill>
                  <a:cs typeface="Arial" panose="020B0604020202020204" pitchFamily="34" charset="0"/>
                </a:rPr>
                <a:pPr eaLnBrk="1" hangingPunct="1">
                  <a:spcBef>
                    <a:spcPct val="0"/>
                  </a:spcBef>
                  <a:buClrTx/>
                  <a:buFontTx/>
                  <a:buNone/>
                </a:pPr>
                <a:t>56</a:t>
              </a:fld>
              <a:endParaRPr lang="cs-CZ" altLang="en-US" sz="900" b="1">
                <a:solidFill>
                  <a:srgbClr val="0B3D92"/>
                </a:solidFill>
                <a:cs typeface="Arial" panose="020B0604020202020204" pitchFamily="34" charset="0"/>
              </a:endParaRPr>
            </a:p>
          </p:txBody>
        </p:sp>
        <p:sp>
          <p:nvSpPr>
            <p:cNvPr id="115726" name="Line 10">
              <a:extLst>
                <a:ext uri="{FF2B5EF4-FFF2-40B4-BE49-F238E27FC236}">
                  <a16:creationId xmlns:a16="http://schemas.microsoft.com/office/drawing/2014/main" id="{9A5857A3-342A-4561-9862-5BE5197C9D0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aphicFrame>
        <p:nvGraphicFramePr>
          <p:cNvPr id="18" name="Diagram 17">
            <a:extLst>
              <a:ext uri="{FF2B5EF4-FFF2-40B4-BE49-F238E27FC236}">
                <a16:creationId xmlns:a16="http://schemas.microsoft.com/office/drawing/2014/main" id="{86DFBB92-0674-470F-9792-2F32A4F17721}"/>
              </a:ext>
            </a:extLst>
          </p:cNvPr>
          <p:cNvGraphicFramePr/>
          <p:nvPr>
            <p:extLst>
              <p:ext uri="{D42A27DB-BD31-4B8C-83A1-F6EECF244321}">
                <p14:modId xmlns:p14="http://schemas.microsoft.com/office/powerpoint/2010/main" val="580471380"/>
              </p:ext>
            </p:extLst>
          </p:nvPr>
        </p:nvGraphicFramePr>
        <p:xfrm>
          <a:off x="611188" y="1484783"/>
          <a:ext cx="8186365" cy="1445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3">
            <a:extLst>
              <a:ext uri="{FF2B5EF4-FFF2-40B4-BE49-F238E27FC236}">
                <a16:creationId xmlns:a16="http://schemas.microsoft.com/office/drawing/2014/main" id="{AAF65757-5F5C-4B38-B7E2-7304A639AD14}"/>
              </a:ext>
            </a:extLst>
          </p:cNvPr>
          <p:cNvSpPr>
            <a:spLocks noChangeArrowheads="1"/>
          </p:cNvSpPr>
          <p:nvPr/>
        </p:nvSpPr>
        <p:spPr bwMode="auto">
          <a:xfrm>
            <a:off x="611188" y="2937202"/>
            <a:ext cx="8307388" cy="337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Week 43 – Detailed plan of the Trial Period</a:t>
            </a:r>
            <a:r>
              <a:rPr lang="en-US" altLang="en-US" sz="2000" dirty="0">
                <a:solidFill>
                  <a:srgbClr val="222222"/>
                </a:solidFill>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a:t>
            </a:r>
          </a:p>
          <a:p>
            <a:pPr lvl="1" algn="just" eaLnBrk="1" hangingPunct="1">
              <a:buClr>
                <a:srgbClr val="0B3D92"/>
              </a:buClr>
              <a:buSzPct val="100000"/>
              <a:buFont typeface="Wingdings" panose="05000000000000000000" pitchFamily="2" charset="2"/>
              <a:buChar char=""/>
              <a:defRPr/>
            </a:pPr>
            <a:r>
              <a:rPr lang="en-US" dirty="0">
                <a:latin typeface="Calibri" panose="020F0502020204030204" pitchFamily="34" charset="0"/>
                <a:cs typeface="Calibri" panose="020F0502020204030204" pitchFamily="34" charset="0"/>
              </a:rPr>
              <a:t>Monday	21.10. 2019 	</a:t>
            </a:r>
            <a:r>
              <a:rPr lang="en-US" sz="1600" dirty="0">
                <a:latin typeface="Calibri" panose="020F0502020204030204" pitchFamily="34" charset="0"/>
                <a:cs typeface="Calibri" panose="020F0502020204030204" pitchFamily="34" charset="0"/>
              </a:rPr>
              <a:t>Normal operations</a:t>
            </a:r>
          </a:p>
          <a:p>
            <a:pPr lvl="1" algn="just" eaLnBrk="1" hangingPunct="1">
              <a:buClr>
                <a:srgbClr val="0B3D92"/>
              </a:buClr>
              <a:buSzPct val="100000"/>
              <a:buFont typeface="Wingdings" panose="05000000000000000000" pitchFamily="2" charset="2"/>
              <a:buChar char=""/>
              <a:defRPr/>
            </a:pPr>
            <a:r>
              <a:rPr lang="en-US" dirty="0">
                <a:latin typeface="Calibri" panose="020F0502020204030204" pitchFamily="34" charset="0"/>
                <a:cs typeface="Calibri" panose="020F0502020204030204" pitchFamily="34" charset="0"/>
              </a:rPr>
              <a:t>Tuesday 	22.10.2019 	</a:t>
            </a:r>
            <a:r>
              <a:rPr lang="en-US" sz="1600" dirty="0">
                <a:latin typeface="Calibri" panose="020F0502020204030204" pitchFamily="34" charset="0"/>
                <a:cs typeface="Calibri" panose="020F0502020204030204" pitchFamily="34" charset="0"/>
              </a:rPr>
              <a:t>Normal operations</a:t>
            </a:r>
          </a:p>
          <a:p>
            <a:pPr marL="457200" lvl="1" indent="0" algn="just" eaLnBrk="1" hangingPunct="1">
              <a:buClr>
                <a:srgbClr val="0B3D92"/>
              </a:buClr>
              <a:buSzPct val="100000"/>
              <a:defRPr/>
            </a:pPr>
            <a:r>
              <a:rPr lang="en-US" sz="1600" dirty="0">
                <a:latin typeface="Calibri" panose="020F0502020204030204" pitchFamily="34" charset="0"/>
                <a:cs typeface="Calibri" panose="020F0502020204030204" pitchFamily="34" charset="0"/>
              </a:rPr>
              <a:t>				Closing of HU market</a:t>
            </a:r>
          </a:p>
          <a:p>
            <a:pPr lvl="1" algn="just" eaLnBrk="1" hangingPunct="1">
              <a:buClr>
                <a:srgbClr val="0B3D92"/>
              </a:buClr>
              <a:buSzPct val="100000"/>
              <a:buFont typeface="Wingdings" panose="05000000000000000000" pitchFamily="2" charset="2"/>
              <a:buChar char=""/>
              <a:defRPr/>
            </a:pPr>
            <a:r>
              <a:rPr lang="en-US" dirty="0">
                <a:latin typeface="Calibri" panose="020F0502020204030204" pitchFamily="34" charset="0"/>
                <a:cs typeface="Calibri" panose="020F0502020204030204" pitchFamily="34" charset="0"/>
              </a:rPr>
              <a:t>Wednesday 	23.10.2019 	</a:t>
            </a:r>
            <a:r>
              <a:rPr lang="en-US" sz="1600" dirty="0">
                <a:latin typeface="Calibri" panose="020F0502020204030204" pitchFamily="34" charset="0"/>
                <a:cs typeface="Calibri" panose="020F0502020204030204" pitchFamily="34" charset="0"/>
              </a:rPr>
              <a:t>Normal operations</a:t>
            </a:r>
          </a:p>
          <a:p>
            <a:pPr marL="457200" lvl="1" indent="0" algn="just" eaLnBrk="1" hangingPunct="1">
              <a:buClr>
                <a:srgbClr val="0B3D92"/>
              </a:buClr>
              <a:buSzPct val="100000"/>
              <a:defRPr/>
            </a:pPr>
            <a:r>
              <a:rPr lang="en-US" sz="1600" dirty="0">
                <a:latin typeface="Calibri" panose="020F0502020204030204" pitchFamily="34" charset="0"/>
                <a:cs typeface="Calibri" panose="020F0502020204030204" pitchFamily="34" charset="0"/>
              </a:rPr>
              <a:t>				Trade cancellation</a:t>
            </a:r>
          </a:p>
          <a:p>
            <a:pPr marL="457200" lvl="1" indent="0" algn="just" eaLnBrk="1" hangingPunct="1">
              <a:buClr>
                <a:srgbClr val="0B3D92"/>
              </a:buClr>
              <a:buSzPct val="100000"/>
              <a:defRPr/>
            </a:pPr>
            <a:r>
              <a:rPr lang="en-US" sz="1600" dirty="0">
                <a:latin typeface="Calibri" panose="020F0502020204030204" pitchFamily="34" charset="0"/>
                <a:cs typeface="Calibri" panose="020F0502020204030204" pitchFamily="34" charset="0"/>
              </a:rPr>
              <a:t>				Closing of markets</a:t>
            </a:r>
          </a:p>
          <a:p>
            <a:pPr lvl="1" algn="just" eaLnBrk="1" hangingPunct="1">
              <a:buClr>
                <a:srgbClr val="0B3D92"/>
              </a:buClr>
              <a:buSzPct val="100000"/>
              <a:buFont typeface="Wingdings" panose="05000000000000000000" pitchFamily="2" charset="2"/>
              <a:buChar char=""/>
              <a:defRPr/>
            </a:pPr>
            <a:r>
              <a:rPr lang="en-US" dirty="0">
                <a:latin typeface="Calibri" panose="020F0502020204030204" pitchFamily="34" charset="0"/>
                <a:cs typeface="Calibri" panose="020F0502020204030204" pitchFamily="34" charset="0"/>
              </a:rPr>
              <a:t>Thursday 	24.10.2019 	</a:t>
            </a:r>
            <a:r>
              <a:rPr lang="en-US" sz="1600" dirty="0">
                <a:latin typeface="Calibri" panose="020F0502020204030204" pitchFamily="34" charset="0"/>
                <a:cs typeface="Calibri" panose="020F0502020204030204" pitchFamily="34" charset="0"/>
              </a:rPr>
              <a:t>Normal operations</a:t>
            </a:r>
          </a:p>
          <a:p>
            <a:pPr marL="457200" lvl="1" indent="0" algn="just" eaLnBrk="1" hangingPunct="1">
              <a:buClr>
                <a:srgbClr val="0B3D92"/>
              </a:buClr>
              <a:buSzPct val="100000"/>
              <a:defRPr/>
            </a:pPr>
            <a:r>
              <a:rPr lang="en-US" sz="1600" dirty="0">
                <a:latin typeface="Calibri" panose="020F0502020204030204" pitchFamily="34" charset="0"/>
                <a:cs typeface="Calibri" panose="020F0502020204030204" pitchFamily="34" charset="0"/>
              </a:rPr>
              <a:t>				Trade cancellation</a:t>
            </a:r>
          </a:p>
          <a:p>
            <a:pPr marL="457200" lvl="1" indent="0" algn="just" eaLnBrk="1" hangingPunct="1">
              <a:buClr>
                <a:srgbClr val="0B3D92"/>
              </a:buClr>
              <a:buSzPct val="100000"/>
              <a:defRPr/>
            </a:pPr>
            <a:r>
              <a:rPr lang="en-US" sz="1600" dirty="0">
                <a:latin typeface="Calibri" panose="020F0502020204030204" pitchFamily="34" charset="0"/>
                <a:cs typeface="Calibri" panose="020F0502020204030204" pitchFamily="34" charset="0"/>
              </a:rPr>
              <a:t>				Closing of borders</a:t>
            </a:r>
          </a:p>
          <a:p>
            <a:pPr lvl="1" algn="just" eaLnBrk="1" hangingPunct="1">
              <a:spcAft>
                <a:spcPts val="600"/>
              </a:spcAft>
              <a:buClr>
                <a:srgbClr val="0B3D92"/>
              </a:buClr>
              <a:buSzPct val="100000"/>
              <a:buFont typeface="Wingdings" panose="05000000000000000000" pitchFamily="2" charset="2"/>
              <a:buChar char=""/>
              <a:defRPr/>
            </a:pPr>
            <a:r>
              <a:rPr lang="en-US" dirty="0">
                <a:latin typeface="Calibri" panose="020F0502020204030204" pitchFamily="34" charset="0"/>
                <a:cs typeface="Calibri" panose="020F0502020204030204" pitchFamily="34" charset="0"/>
              </a:rPr>
              <a:t>Friday	25.10.2019 	</a:t>
            </a:r>
            <a:r>
              <a:rPr lang="en-US" sz="1600" dirty="0">
                <a:solidFill>
                  <a:schemeClr val="bg1">
                    <a:lumMod val="85000"/>
                  </a:schemeClr>
                </a:solidFill>
                <a:latin typeface="Calibri" panose="020F0502020204030204" pitchFamily="34" charset="0"/>
                <a:cs typeface="Calibri" panose="020F0502020204030204" pitchFamily="34" charset="0"/>
              </a:rPr>
              <a:t>No testing planned</a:t>
            </a:r>
          </a:p>
          <a:p>
            <a:pPr algn="just" eaLnBrk="1" hangingPunct="1">
              <a:buClr>
                <a:srgbClr val="0B3D92"/>
              </a:buClr>
              <a:buSzPct val="100000"/>
              <a:buFont typeface="Wingdings" panose="05000000000000000000" pitchFamily="2" charset="2"/>
              <a:buChar char=""/>
              <a:defRPr/>
            </a:pPr>
            <a:r>
              <a:rPr lang="en-US" altLang="en-US" dirty="0">
                <a:latin typeface="Calibri" panose="020F0502020204030204" pitchFamily="34" charset="0"/>
                <a:cs typeface="Calibri" panose="020F0502020204030204" pitchFamily="34" charset="0"/>
              </a:rPr>
              <a:t>Week 44 – reserved for additional testing if activated by the SIDC project</a:t>
            </a:r>
          </a:p>
        </p:txBody>
      </p:sp>
      <p:sp>
        <p:nvSpPr>
          <p:cNvPr id="20" name="Obdélník 19">
            <a:extLst>
              <a:ext uri="{FF2B5EF4-FFF2-40B4-BE49-F238E27FC236}">
                <a16:creationId xmlns:a16="http://schemas.microsoft.com/office/drawing/2014/main" id="{D59DAA9D-DB07-4551-A0A3-3E9CDA87298C}"/>
              </a:ext>
            </a:extLst>
          </p:cNvPr>
          <p:cNvSpPr/>
          <p:nvPr/>
        </p:nvSpPr>
        <p:spPr>
          <a:xfrm>
            <a:off x="13025" y="6365228"/>
            <a:ext cx="3184597" cy="461665"/>
          </a:xfrm>
          <a:prstGeom prst="rect">
            <a:avLst/>
          </a:prstGeom>
        </p:spPr>
        <p:txBody>
          <a:bodyPr wrap="square">
            <a:spAutoFit/>
          </a:bodyPr>
          <a:lstStyle/>
          <a:p>
            <a:r>
              <a:rPr lang="en-US" altLang="cs-CZ" sz="1200" dirty="0">
                <a:solidFill>
                  <a:srgbClr val="4597A0"/>
                </a:solidFill>
                <a:latin typeface="Calibri" panose="020F0502020204030204" pitchFamily="34" charset="0"/>
              </a:rPr>
              <a:t>* For more information please see </a:t>
            </a:r>
            <a:r>
              <a:rPr lang="en-US" altLang="cs-CZ" sz="1200" u="sng" dirty="0">
                <a:solidFill>
                  <a:srgbClr val="4597A0"/>
                </a:solidFill>
                <a:latin typeface="Calibri" panose="020F0502020204030204" pitchFamily="34" charset="0"/>
                <a:hlinkClick r:id="rId9"/>
              </a:rPr>
              <a:t>the SIDC presentation for Pre-Launch Event</a:t>
            </a:r>
            <a:endParaRPr lang="en-US" sz="1200" u="sng"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1">
            <a:extLst>
              <a:ext uri="{FF2B5EF4-FFF2-40B4-BE49-F238E27FC236}">
                <a16:creationId xmlns:a16="http://schemas.microsoft.com/office/drawing/2014/main" id="{27CBFC1D-B13E-4155-BD93-5112D57304EF}"/>
              </a:ext>
            </a:extLst>
          </p:cNvPr>
          <p:cNvGrpSpPr>
            <a:grpSpLocks/>
          </p:cNvGrpSpPr>
          <p:nvPr/>
        </p:nvGrpSpPr>
        <p:grpSpPr bwMode="auto">
          <a:xfrm>
            <a:off x="360363" y="476250"/>
            <a:ext cx="8339137" cy="384175"/>
            <a:chOff x="227" y="300"/>
            <a:chExt cx="5253" cy="242"/>
          </a:xfrm>
        </p:grpSpPr>
        <p:sp>
          <p:nvSpPr>
            <p:cNvPr id="117785" name="Line 2">
              <a:extLst>
                <a:ext uri="{FF2B5EF4-FFF2-40B4-BE49-F238E27FC236}">
                  <a16:creationId xmlns:a16="http://schemas.microsoft.com/office/drawing/2014/main" id="{C1C70B70-5003-402F-BCDF-A113BA8F6778}"/>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7786" name="Line 3">
              <a:extLst>
                <a:ext uri="{FF2B5EF4-FFF2-40B4-BE49-F238E27FC236}">
                  <a16:creationId xmlns:a16="http://schemas.microsoft.com/office/drawing/2014/main" id="{979420D0-659E-44EC-A831-9C74E5A22EEE}"/>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7787" name="Picture 4">
              <a:extLst>
                <a:ext uri="{FF2B5EF4-FFF2-40B4-BE49-F238E27FC236}">
                  <a16:creationId xmlns:a16="http://schemas.microsoft.com/office/drawing/2014/main" id="{B7CE877B-1B98-490A-886F-1D80D1475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7763" name="Text Box 5">
            <a:extLst>
              <a:ext uri="{FF2B5EF4-FFF2-40B4-BE49-F238E27FC236}">
                <a16:creationId xmlns:a16="http://schemas.microsoft.com/office/drawing/2014/main" id="{FAE22120-DE0F-4032-9CA5-51917B9D573B}"/>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7764" name="Text Box 6">
            <a:extLst>
              <a:ext uri="{FF2B5EF4-FFF2-40B4-BE49-F238E27FC236}">
                <a16:creationId xmlns:a16="http://schemas.microsoft.com/office/drawing/2014/main" id="{E141F041-6421-4685-A473-BD3319FDC7CF}"/>
              </a:ext>
            </a:extLst>
          </p:cNvPr>
          <p:cNvSpPr txBox="1">
            <a:spLocks noChangeArrowheads="1"/>
          </p:cNvSpPr>
          <p:nvPr/>
        </p:nvSpPr>
        <p:spPr bwMode="auto">
          <a:xfrm>
            <a:off x="323850" y="917575"/>
            <a:ext cx="83915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Using Backup IM during the Process of Switching to XBID</a:t>
            </a:r>
          </a:p>
        </p:txBody>
      </p:sp>
      <p:sp>
        <p:nvSpPr>
          <p:cNvPr id="117765" name="Line 7">
            <a:extLst>
              <a:ext uri="{FF2B5EF4-FFF2-40B4-BE49-F238E27FC236}">
                <a16:creationId xmlns:a16="http://schemas.microsoft.com/office/drawing/2014/main" id="{607A9C70-8E68-412E-9B41-DD23603455AA}"/>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7766" name="Rectangle 8">
            <a:extLst>
              <a:ext uri="{FF2B5EF4-FFF2-40B4-BE49-F238E27FC236}">
                <a16:creationId xmlns:a16="http://schemas.microsoft.com/office/drawing/2014/main" id="{031D5D6B-1CEF-48B7-A9CE-651E5589DA4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7767" name="Line 10">
            <a:extLst>
              <a:ext uri="{FF2B5EF4-FFF2-40B4-BE49-F238E27FC236}">
                <a16:creationId xmlns:a16="http://schemas.microsoft.com/office/drawing/2014/main" id="{B470BFA0-50F2-43CB-B377-34D4575D2141}"/>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7768" name="Text Box 11">
            <a:extLst>
              <a:ext uri="{FF2B5EF4-FFF2-40B4-BE49-F238E27FC236}">
                <a16:creationId xmlns:a16="http://schemas.microsoft.com/office/drawing/2014/main" id="{2A156E87-F0EB-4150-A03A-F435AC8580BF}"/>
              </a:ext>
            </a:extLst>
          </p:cNvPr>
          <p:cNvSpPr txBox="1">
            <a:spLocks noChangeArrowheads="1"/>
          </p:cNvSpPr>
          <p:nvPr/>
        </p:nvSpPr>
        <p:spPr bwMode="auto">
          <a:xfrm>
            <a:off x="390525" y="1560513"/>
            <a:ext cx="8324850" cy="258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600"/>
              </a:spcAft>
              <a:buClr>
                <a:srgbClr val="0B3D92"/>
              </a:buClr>
              <a:buSzPct val="100000"/>
              <a:buFont typeface="Arial" panose="020B0604020202020204" pitchFamily="34" charset="0"/>
              <a:buChar char="■"/>
            </a:pPr>
            <a:r>
              <a:rPr lang="en-US" altLang="en-US" sz="2000">
                <a:solidFill>
                  <a:srgbClr val="222222"/>
                </a:solidFill>
                <a:latin typeface="inherit" charset="0"/>
              </a:rPr>
              <a:t>Switching to </a:t>
            </a:r>
            <a:r>
              <a:rPr lang="cs-CZ" altLang="en-US" sz="2000">
                <a:solidFill>
                  <a:srgbClr val="222222"/>
                </a:solidFill>
                <a:latin typeface="inherit" charset="0"/>
              </a:rPr>
              <a:t>SIDC IM</a:t>
            </a:r>
            <a:r>
              <a:rPr lang="en-US" altLang="en-US" sz="2000">
                <a:solidFill>
                  <a:srgbClr val="222222"/>
                </a:solidFill>
                <a:latin typeface="inherit" charset="0"/>
              </a:rPr>
              <a:t> in 2 phases</a:t>
            </a:r>
            <a:r>
              <a:rPr lang="cs-CZ" altLang="en-US" sz="2000">
                <a:solidFill>
                  <a:srgbClr val="222222"/>
                </a:solidFill>
                <a:latin typeface="inherit" charset="0"/>
              </a:rPr>
              <a:t>:</a:t>
            </a:r>
          </a:p>
          <a:p>
            <a:pPr lvl="1" algn="just" eaLnBrk="1" hangingPunct="1">
              <a:spcAft>
                <a:spcPts val="600"/>
              </a:spcAft>
              <a:buClr>
                <a:srgbClr val="0B3D92"/>
              </a:buClr>
              <a:buSzPct val="100000"/>
              <a:buFont typeface="Arial" panose="020B0604020202020204" pitchFamily="34" charset="0"/>
              <a:buChar char="■"/>
            </a:pPr>
            <a:r>
              <a:rPr lang="en-US" altLang="en-US" sz="2000" b="1">
                <a:solidFill>
                  <a:srgbClr val="2D2D8A"/>
                </a:solidFill>
                <a:latin typeface="inherit" charset="0"/>
              </a:rPr>
              <a:t>1</a:t>
            </a:r>
            <a:r>
              <a:rPr lang="en-US" altLang="en-US" sz="2000" b="1" baseline="30000">
                <a:solidFill>
                  <a:srgbClr val="2D2D8A"/>
                </a:solidFill>
                <a:latin typeface="inherit" charset="0"/>
              </a:rPr>
              <a:t>st</a:t>
            </a:r>
            <a:r>
              <a:rPr lang="en-US" altLang="en-US" sz="2000" b="1">
                <a:solidFill>
                  <a:srgbClr val="2D2D8A"/>
                </a:solidFill>
                <a:latin typeface="inherit" charset="0"/>
              </a:rPr>
              <a:t> Phase</a:t>
            </a:r>
            <a:r>
              <a:rPr lang="en-US" altLang="en-US" sz="2000">
                <a:solidFill>
                  <a:srgbClr val="222222"/>
                </a:solidFill>
                <a:latin typeface="inherit" charset="0"/>
              </a:rPr>
              <a:t>: </a:t>
            </a:r>
            <a:r>
              <a:rPr lang="en-US" altLang="en-US">
                <a:solidFill>
                  <a:srgbClr val="222222"/>
                </a:solidFill>
                <a:latin typeface="Calibri" panose="020F0502020204030204" pitchFamily="34" charset="0"/>
                <a:cs typeface="Calibri" panose="020F0502020204030204" pitchFamily="34" charset="0"/>
              </a:rPr>
              <a:t>During the maintenance window planned 14</a:t>
            </a:r>
            <a:r>
              <a:rPr lang="en-US" altLang="en-US" baseline="30000">
                <a:solidFill>
                  <a:srgbClr val="222222"/>
                </a:solidFill>
                <a:latin typeface="Calibri" panose="020F0502020204030204" pitchFamily="34" charset="0"/>
                <a:cs typeface="Calibri" panose="020F0502020204030204" pitchFamily="34" charset="0"/>
              </a:rPr>
              <a:t>th</a:t>
            </a:r>
            <a:r>
              <a:rPr lang="en-US" altLang="en-US">
                <a:solidFill>
                  <a:srgbClr val="222222"/>
                </a:solidFill>
                <a:latin typeface="Calibri" panose="020F0502020204030204" pitchFamily="34" charset="0"/>
                <a:cs typeface="Calibri" panose="020F0502020204030204" pitchFamily="34" charset="0"/>
              </a:rPr>
              <a:t> November 2019* the above changes will be implemented in the OTE-COM and intraday market will be temporarily operated in the Backup IM mode. </a:t>
            </a:r>
          </a:p>
          <a:p>
            <a:pPr lvl="1" algn="just" eaLnBrk="1" hangingPunct="1">
              <a:spcAft>
                <a:spcPts val="600"/>
              </a:spcAft>
              <a:buClr>
                <a:srgbClr val="0B3D92"/>
              </a:buClr>
              <a:buSzPct val="100000"/>
              <a:buFont typeface="Arial" panose="020B0604020202020204" pitchFamily="34" charset="0"/>
              <a:buChar char="■"/>
            </a:pPr>
            <a:r>
              <a:rPr lang="en-US" altLang="en-US" sz="2000" b="1">
                <a:solidFill>
                  <a:srgbClr val="2D2D8A"/>
                </a:solidFill>
                <a:latin typeface="inherit" charset="0"/>
              </a:rPr>
              <a:t>2</a:t>
            </a:r>
            <a:r>
              <a:rPr lang="en-US" altLang="en-US" sz="2000" b="1" baseline="30000">
                <a:solidFill>
                  <a:srgbClr val="2D2D8A"/>
                </a:solidFill>
                <a:latin typeface="inherit" charset="0"/>
              </a:rPr>
              <a:t>nd</a:t>
            </a:r>
            <a:r>
              <a:rPr lang="en-US" altLang="en-US" sz="2000" b="1">
                <a:solidFill>
                  <a:srgbClr val="2D2D8A"/>
                </a:solidFill>
                <a:latin typeface="inherit" charset="0"/>
              </a:rPr>
              <a:t> Phase</a:t>
            </a:r>
            <a:r>
              <a:rPr lang="en-US" altLang="en-US" sz="2000">
                <a:solidFill>
                  <a:srgbClr val="222222"/>
                </a:solidFill>
                <a:latin typeface="inherit" charset="0"/>
              </a:rPr>
              <a:t>: </a:t>
            </a:r>
            <a:r>
              <a:rPr lang="en-US" altLang="en-US">
                <a:solidFill>
                  <a:srgbClr val="222222"/>
                </a:solidFill>
                <a:latin typeface="Calibri" panose="020F0502020204030204" pitchFamily="34" charset="0"/>
                <a:cs typeface="Calibri" panose="020F0502020204030204" pitchFamily="34" charset="0"/>
              </a:rPr>
              <a:t>During 19</a:t>
            </a:r>
            <a:r>
              <a:rPr lang="en-US" altLang="en-US" baseline="30000">
                <a:solidFill>
                  <a:srgbClr val="222222"/>
                </a:solidFill>
                <a:latin typeface="Calibri" panose="020F0502020204030204" pitchFamily="34" charset="0"/>
                <a:cs typeface="Calibri" panose="020F0502020204030204" pitchFamily="34" charset="0"/>
              </a:rPr>
              <a:t>th</a:t>
            </a:r>
            <a:r>
              <a:rPr lang="en-US" altLang="en-US">
                <a:solidFill>
                  <a:srgbClr val="222222"/>
                </a:solidFill>
                <a:latin typeface="Calibri" panose="020F0502020204030204" pitchFamily="34" charset="0"/>
                <a:cs typeface="Calibri" panose="020F0502020204030204" pitchFamily="34" charset="0"/>
              </a:rPr>
              <a:t> November 2019* trading on the Backup IM will be stopped and subsequently connection to XBID platform and the IM operation within SIDC will be launched (further details will be communicated well in advance).  </a:t>
            </a:r>
            <a:endParaRPr lang="en-US" altLang="en-US" sz="2000">
              <a:solidFill>
                <a:srgbClr val="222222"/>
              </a:solidFill>
              <a:latin typeface="Calibri" panose="020F0502020204030204" pitchFamily="34" charset="0"/>
              <a:cs typeface="Calibri" panose="020F0502020204030204" pitchFamily="34" charset="0"/>
            </a:endParaRPr>
          </a:p>
        </p:txBody>
      </p:sp>
      <p:grpSp>
        <p:nvGrpSpPr>
          <p:cNvPr id="117769" name="Skupina 22">
            <a:extLst>
              <a:ext uri="{FF2B5EF4-FFF2-40B4-BE49-F238E27FC236}">
                <a16:creationId xmlns:a16="http://schemas.microsoft.com/office/drawing/2014/main" id="{1D49991D-AD0D-490C-A9C2-BFF56D6E9F19}"/>
              </a:ext>
            </a:extLst>
          </p:cNvPr>
          <p:cNvGrpSpPr>
            <a:grpSpLocks/>
          </p:cNvGrpSpPr>
          <p:nvPr/>
        </p:nvGrpSpPr>
        <p:grpSpPr bwMode="auto">
          <a:xfrm>
            <a:off x="3203575" y="6477000"/>
            <a:ext cx="5580063" cy="238125"/>
            <a:chOff x="3203848" y="6477000"/>
            <a:chExt cx="5580063" cy="238125"/>
          </a:xfrm>
        </p:grpSpPr>
        <p:sp>
          <p:nvSpPr>
            <p:cNvPr id="117782" name="Line 7">
              <a:extLst>
                <a:ext uri="{FF2B5EF4-FFF2-40B4-BE49-F238E27FC236}">
                  <a16:creationId xmlns:a16="http://schemas.microsoft.com/office/drawing/2014/main" id="{BD95F6AC-5B7B-4AE2-B498-5AD1A56CA3C0}"/>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7783" name="Rectangle 9">
              <a:extLst>
                <a:ext uri="{FF2B5EF4-FFF2-40B4-BE49-F238E27FC236}">
                  <a16:creationId xmlns:a16="http://schemas.microsoft.com/office/drawing/2014/main" id="{92566EF4-4F01-4BA1-AC33-7DC5F66FAA9D}"/>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69A5EA4F-0A73-4E44-8E44-EAEEFA70901C}" type="slidenum">
                <a:rPr lang="cs-CZ" altLang="en-US" sz="900" b="1">
                  <a:solidFill>
                    <a:srgbClr val="0B3D92"/>
                  </a:solidFill>
                  <a:cs typeface="Arial" panose="020B0604020202020204" pitchFamily="34" charset="0"/>
                </a:rPr>
                <a:pPr eaLnBrk="1" hangingPunct="1">
                  <a:spcBef>
                    <a:spcPct val="0"/>
                  </a:spcBef>
                  <a:buClrTx/>
                  <a:buFontTx/>
                  <a:buNone/>
                </a:pPr>
                <a:t>57</a:t>
              </a:fld>
              <a:endParaRPr lang="cs-CZ" altLang="en-US" sz="900" b="1">
                <a:solidFill>
                  <a:srgbClr val="0B3D92"/>
                </a:solidFill>
                <a:cs typeface="Arial" panose="020B0604020202020204" pitchFamily="34" charset="0"/>
              </a:endParaRPr>
            </a:p>
          </p:txBody>
        </p:sp>
        <p:sp>
          <p:nvSpPr>
            <p:cNvPr id="117784" name="Line 10">
              <a:extLst>
                <a:ext uri="{FF2B5EF4-FFF2-40B4-BE49-F238E27FC236}">
                  <a16:creationId xmlns:a16="http://schemas.microsoft.com/office/drawing/2014/main" id="{6D0B472B-6172-45CF-A1BE-6B9830D321F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17770" name="TextovéPole 1">
            <a:extLst>
              <a:ext uri="{FF2B5EF4-FFF2-40B4-BE49-F238E27FC236}">
                <a16:creationId xmlns:a16="http://schemas.microsoft.com/office/drawing/2014/main" id="{61C5027B-8C21-410F-BDD2-FCB55350EE07}"/>
              </a:ext>
            </a:extLst>
          </p:cNvPr>
          <p:cNvSpPr txBox="1">
            <a:spLocks noChangeArrowheads="1"/>
          </p:cNvSpPr>
          <p:nvPr/>
        </p:nvSpPr>
        <p:spPr bwMode="auto">
          <a:xfrm flipH="1">
            <a:off x="0" y="6340475"/>
            <a:ext cx="320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cs-CZ" sz="1200">
                <a:solidFill>
                  <a:srgbClr val="4597A0"/>
                </a:solidFill>
                <a:latin typeface="Calibri" panose="020F0502020204030204" pitchFamily="34" charset="0"/>
              </a:rPr>
              <a:t>*Please note these dates are subject to final confirmation</a:t>
            </a:r>
          </a:p>
        </p:txBody>
      </p:sp>
      <p:grpSp>
        <p:nvGrpSpPr>
          <p:cNvPr id="117771" name="Skupina 1">
            <a:extLst>
              <a:ext uri="{FF2B5EF4-FFF2-40B4-BE49-F238E27FC236}">
                <a16:creationId xmlns:a16="http://schemas.microsoft.com/office/drawing/2014/main" id="{6F81C6D2-F6D8-442E-AF9B-15E4CF8D454A}"/>
              </a:ext>
            </a:extLst>
          </p:cNvPr>
          <p:cNvGrpSpPr>
            <a:grpSpLocks/>
          </p:cNvGrpSpPr>
          <p:nvPr/>
        </p:nvGrpSpPr>
        <p:grpSpPr bwMode="auto">
          <a:xfrm>
            <a:off x="390525" y="3932238"/>
            <a:ext cx="8458200" cy="2271712"/>
            <a:chOff x="390525" y="3789365"/>
            <a:chExt cx="8389939" cy="1980473"/>
          </a:xfrm>
        </p:grpSpPr>
        <p:sp>
          <p:nvSpPr>
            <p:cNvPr id="27" name="AutoShape 18">
              <a:extLst>
                <a:ext uri="{FF2B5EF4-FFF2-40B4-BE49-F238E27FC236}">
                  <a16:creationId xmlns:a16="http://schemas.microsoft.com/office/drawing/2014/main" id="{554FA089-F8D4-4F5D-AAD3-3CA32CF8B7AC}"/>
                </a:ext>
              </a:extLst>
            </p:cNvPr>
            <p:cNvSpPr>
              <a:spLocks noChangeArrowheads="1"/>
            </p:cNvSpPr>
            <p:nvPr/>
          </p:nvSpPr>
          <p:spPr bwMode="auto">
            <a:xfrm flipH="1">
              <a:off x="390525" y="5050169"/>
              <a:ext cx="2407699" cy="719669"/>
            </a:xfrm>
            <a:prstGeom prst="rightArrow">
              <a:avLst>
                <a:gd name="adj1" fmla="val 50000"/>
                <a:gd name="adj2" fmla="val 50214"/>
              </a:avLst>
            </a:prstGeom>
            <a:solidFill>
              <a:srgbClr val="EBEBED"/>
            </a:solidFill>
            <a:ln w="25560" cap="sq">
              <a:solidFill>
                <a:schemeClr val="bg1">
                  <a:lumMod val="65000"/>
                </a:schemeClr>
              </a:solidFill>
              <a:miter lim="800000"/>
              <a:headEnd/>
              <a:tailEnd/>
            </a:ln>
            <a:effec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defRPr/>
              </a:pPr>
              <a:r>
                <a:rPr lang="cs-CZ" altLang="en-US" sz="1200" dirty="0">
                  <a:solidFill>
                    <a:schemeClr val="bg1">
                      <a:lumMod val="65000"/>
                    </a:schemeClr>
                  </a:solidFill>
                </a:rPr>
                <a:t>Current IM</a:t>
              </a:r>
            </a:p>
          </p:txBody>
        </p:sp>
        <p:grpSp>
          <p:nvGrpSpPr>
            <p:cNvPr id="117773" name="Group 12">
              <a:extLst>
                <a:ext uri="{FF2B5EF4-FFF2-40B4-BE49-F238E27FC236}">
                  <a16:creationId xmlns:a16="http://schemas.microsoft.com/office/drawing/2014/main" id="{3422F4E3-0963-495F-BD67-6B87EA69072B}"/>
                </a:ext>
              </a:extLst>
            </p:cNvPr>
            <p:cNvGrpSpPr>
              <a:grpSpLocks/>
            </p:cNvGrpSpPr>
            <p:nvPr/>
          </p:nvGrpSpPr>
          <p:grpSpPr bwMode="auto">
            <a:xfrm>
              <a:off x="2216151" y="3789365"/>
              <a:ext cx="6564313" cy="1933576"/>
              <a:chOff x="1131" y="2411"/>
              <a:chExt cx="4135" cy="1218"/>
            </a:xfrm>
          </p:grpSpPr>
          <p:sp>
            <p:nvSpPr>
              <p:cNvPr id="117774" name="Text Box 13">
                <a:extLst>
                  <a:ext uri="{FF2B5EF4-FFF2-40B4-BE49-F238E27FC236}">
                    <a16:creationId xmlns:a16="http://schemas.microsoft.com/office/drawing/2014/main" id="{1597DBA4-9DB9-41E1-9BF9-AB7C102A26D8}"/>
                  </a:ext>
                </a:extLst>
              </p:cNvPr>
              <p:cNvSpPr txBox="1">
                <a:spLocks noChangeArrowheads="1"/>
              </p:cNvSpPr>
              <p:nvPr/>
            </p:nvSpPr>
            <p:spPr bwMode="auto">
              <a:xfrm>
                <a:off x="1131" y="2547"/>
                <a:ext cx="733" cy="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en-US" sz="1200" b="1">
                    <a:solidFill>
                      <a:srgbClr val="00549F"/>
                    </a:solidFill>
                  </a:rPr>
                  <a:t>14. 11. 2019 </a:t>
                </a:r>
                <a:r>
                  <a:rPr lang="en-US" altLang="en-US" sz="1100" b="1"/>
                  <a:t>Maintanance window</a:t>
                </a:r>
              </a:p>
            </p:txBody>
          </p:sp>
          <p:sp>
            <p:nvSpPr>
              <p:cNvPr id="117775" name="Rectangle 14">
                <a:extLst>
                  <a:ext uri="{FF2B5EF4-FFF2-40B4-BE49-F238E27FC236}">
                    <a16:creationId xmlns:a16="http://schemas.microsoft.com/office/drawing/2014/main" id="{91AF47CC-CFCD-413E-A736-2BA008E97D4E}"/>
                  </a:ext>
                </a:extLst>
              </p:cNvPr>
              <p:cNvSpPr>
                <a:spLocks noChangeArrowheads="1"/>
              </p:cNvSpPr>
              <p:nvPr/>
            </p:nvSpPr>
            <p:spPr bwMode="auto">
              <a:xfrm>
                <a:off x="1503" y="3080"/>
                <a:ext cx="1868" cy="227"/>
              </a:xfrm>
              <a:prstGeom prst="rect">
                <a:avLst/>
              </a:prstGeom>
              <a:solidFill>
                <a:srgbClr val="E5FBFF"/>
              </a:solidFill>
              <a:ln w="25560" cap="sq">
                <a:solidFill>
                  <a:srgbClr val="00ADD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en-US" sz="1200">
                    <a:solidFill>
                      <a:srgbClr val="00ADD0"/>
                    </a:solidFill>
                  </a:rPr>
                  <a:t>1</a:t>
                </a:r>
                <a:r>
                  <a:rPr lang="cs-CZ" altLang="en-US" sz="1200" baseline="30000">
                    <a:solidFill>
                      <a:srgbClr val="00ADD0"/>
                    </a:solidFill>
                  </a:rPr>
                  <a:t>st</a:t>
                </a:r>
                <a:r>
                  <a:rPr lang="cs-CZ" altLang="en-US" sz="1200">
                    <a:solidFill>
                      <a:srgbClr val="00ADD0"/>
                    </a:solidFill>
                  </a:rPr>
                  <a:t> Phase</a:t>
                </a:r>
              </a:p>
            </p:txBody>
          </p:sp>
          <p:sp>
            <p:nvSpPr>
              <p:cNvPr id="117776" name="Line 15">
                <a:extLst>
                  <a:ext uri="{FF2B5EF4-FFF2-40B4-BE49-F238E27FC236}">
                    <a16:creationId xmlns:a16="http://schemas.microsoft.com/office/drawing/2014/main" id="{A06FAE7D-E9B8-4704-9F07-99254417A3FD}"/>
                  </a:ext>
                </a:extLst>
              </p:cNvPr>
              <p:cNvSpPr>
                <a:spLocks noChangeShapeType="1"/>
              </p:cNvSpPr>
              <p:nvPr/>
            </p:nvSpPr>
            <p:spPr bwMode="auto">
              <a:xfrm flipH="1">
                <a:off x="1500" y="2993"/>
                <a:ext cx="2" cy="636"/>
              </a:xfrm>
              <a:prstGeom prst="line">
                <a:avLst/>
              </a:prstGeom>
              <a:noFill/>
              <a:ln w="28440" cap="sq">
                <a:solidFill>
                  <a:srgbClr val="2F2F9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7777" name="Rectangle 16">
                <a:extLst>
                  <a:ext uri="{FF2B5EF4-FFF2-40B4-BE49-F238E27FC236}">
                    <a16:creationId xmlns:a16="http://schemas.microsoft.com/office/drawing/2014/main" id="{32144FC2-E052-4B41-AD69-3DDD5A81EBA3}"/>
                  </a:ext>
                </a:extLst>
              </p:cNvPr>
              <p:cNvSpPr>
                <a:spLocks noChangeArrowheads="1"/>
              </p:cNvSpPr>
              <p:nvPr/>
            </p:nvSpPr>
            <p:spPr bwMode="auto">
              <a:xfrm>
                <a:off x="1505" y="3333"/>
                <a:ext cx="186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en-US" altLang="en-US" sz="900" b="1"/>
                  <a:t>Trading on Backup IM</a:t>
                </a:r>
                <a:r>
                  <a:rPr lang="en-US" altLang="en-US" sz="900"/>
                  <a:t> without connection to XBID</a:t>
                </a:r>
              </a:p>
              <a:p>
                <a:pPr algn="ctr">
                  <a:spcBef>
                    <a:spcPct val="0"/>
                  </a:spcBef>
                  <a:buClrTx/>
                  <a:buFontTx/>
                  <a:buNone/>
                </a:pPr>
                <a:r>
                  <a:rPr lang="en-US" altLang="en-US" sz="900" b="1"/>
                  <a:t>Backup products </a:t>
                </a:r>
                <a:r>
                  <a:rPr lang="en-US" altLang="en-US" sz="900"/>
                  <a:t>available</a:t>
                </a:r>
              </a:p>
            </p:txBody>
          </p:sp>
          <p:sp>
            <p:nvSpPr>
              <p:cNvPr id="117778" name="Text Box 17">
                <a:extLst>
                  <a:ext uri="{FF2B5EF4-FFF2-40B4-BE49-F238E27FC236}">
                    <a16:creationId xmlns:a16="http://schemas.microsoft.com/office/drawing/2014/main" id="{B8A18C9B-9A91-4D94-834D-A2825D014849}"/>
                  </a:ext>
                </a:extLst>
              </p:cNvPr>
              <p:cNvSpPr txBox="1">
                <a:spLocks noChangeArrowheads="1"/>
              </p:cNvSpPr>
              <p:nvPr/>
            </p:nvSpPr>
            <p:spPr bwMode="auto">
              <a:xfrm>
                <a:off x="2982" y="2411"/>
                <a:ext cx="90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en-US" sz="1200" b="1">
                    <a:solidFill>
                      <a:srgbClr val="00549F"/>
                    </a:solidFill>
                  </a:rPr>
                  <a:t>19. 11. 2019</a:t>
                </a:r>
              </a:p>
              <a:p>
                <a:pPr algn="ctr">
                  <a:spcBef>
                    <a:spcPct val="0"/>
                  </a:spcBef>
                  <a:buClrTx/>
                  <a:buFontTx/>
                  <a:buNone/>
                </a:pPr>
                <a:r>
                  <a:rPr lang="en-US" altLang="en-US" sz="1100" b="1"/>
                  <a:t>Launch of SIDC IM</a:t>
                </a:r>
              </a:p>
            </p:txBody>
          </p:sp>
          <p:sp>
            <p:nvSpPr>
              <p:cNvPr id="117779" name="AutoShape 18">
                <a:extLst>
                  <a:ext uri="{FF2B5EF4-FFF2-40B4-BE49-F238E27FC236}">
                    <a16:creationId xmlns:a16="http://schemas.microsoft.com/office/drawing/2014/main" id="{A87DEA39-D92A-43AE-98EE-A199F020FB94}"/>
                  </a:ext>
                </a:extLst>
              </p:cNvPr>
              <p:cNvSpPr>
                <a:spLocks noChangeArrowheads="1"/>
              </p:cNvSpPr>
              <p:nvPr/>
            </p:nvSpPr>
            <p:spPr bwMode="auto">
              <a:xfrm>
                <a:off x="3379" y="2733"/>
                <a:ext cx="1887" cy="454"/>
              </a:xfrm>
              <a:prstGeom prst="rightArrow">
                <a:avLst>
                  <a:gd name="adj1" fmla="val 50000"/>
                  <a:gd name="adj2" fmla="val 50223"/>
                </a:avLst>
              </a:prstGeom>
              <a:solidFill>
                <a:srgbClr val="D1E9FF"/>
              </a:solidFill>
              <a:ln w="25560" cap="sq">
                <a:solidFill>
                  <a:srgbClr val="00549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en-US" altLang="en-US" sz="1200">
                    <a:solidFill>
                      <a:srgbClr val="00549F"/>
                    </a:solidFill>
                  </a:rPr>
                  <a:t>2</a:t>
                </a:r>
                <a:r>
                  <a:rPr lang="en-US" altLang="en-US" sz="1200" baseline="30000">
                    <a:solidFill>
                      <a:srgbClr val="00549F"/>
                    </a:solidFill>
                  </a:rPr>
                  <a:t>nd</a:t>
                </a:r>
                <a:r>
                  <a:rPr lang="en-US" altLang="en-US" sz="1200">
                    <a:solidFill>
                      <a:srgbClr val="00549F"/>
                    </a:solidFill>
                  </a:rPr>
                  <a:t> Phase</a:t>
                </a:r>
              </a:p>
            </p:txBody>
          </p:sp>
          <p:sp>
            <p:nvSpPr>
              <p:cNvPr id="117780" name="Rectangle 19">
                <a:extLst>
                  <a:ext uri="{FF2B5EF4-FFF2-40B4-BE49-F238E27FC236}">
                    <a16:creationId xmlns:a16="http://schemas.microsoft.com/office/drawing/2014/main" id="{CD373F3E-541C-451E-A2AB-C32540FDE418}"/>
                  </a:ext>
                </a:extLst>
              </p:cNvPr>
              <p:cNvSpPr>
                <a:spLocks noChangeArrowheads="1"/>
              </p:cNvSpPr>
              <p:nvPr/>
            </p:nvSpPr>
            <p:spPr bwMode="auto">
              <a:xfrm>
                <a:off x="3379" y="3103"/>
                <a:ext cx="167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en-US" altLang="en-US" sz="900" b="1"/>
                  <a:t>Trading on SIDC IM with connection to XBID</a:t>
                </a:r>
              </a:p>
              <a:p>
                <a:pPr algn="ctr">
                  <a:spcBef>
                    <a:spcPct val="0"/>
                  </a:spcBef>
                  <a:buClrTx/>
                  <a:buFontTx/>
                  <a:buNone/>
                </a:pPr>
                <a:r>
                  <a:rPr lang="en-US" altLang="en-US" sz="900" b="1"/>
                  <a:t>XBID products</a:t>
                </a:r>
                <a:r>
                  <a:rPr lang="en-US" altLang="en-US" sz="900"/>
                  <a:t> available</a:t>
                </a:r>
              </a:p>
            </p:txBody>
          </p:sp>
          <p:sp>
            <p:nvSpPr>
              <p:cNvPr id="117781" name="Line 20">
                <a:extLst>
                  <a:ext uri="{FF2B5EF4-FFF2-40B4-BE49-F238E27FC236}">
                    <a16:creationId xmlns:a16="http://schemas.microsoft.com/office/drawing/2014/main" id="{6C3BCB48-DDBF-4C8C-BFA1-3AC8CDED3F78}"/>
                  </a:ext>
                </a:extLst>
              </p:cNvPr>
              <p:cNvSpPr>
                <a:spLocks noChangeShapeType="1"/>
              </p:cNvSpPr>
              <p:nvPr/>
            </p:nvSpPr>
            <p:spPr bwMode="auto">
              <a:xfrm flipH="1">
                <a:off x="3374" y="2760"/>
                <a:ext cx="2" cy="640"/>
              </a:xfrm>
              <a:prstGeom prst="line">
                <a:avLst/>
              </a:prstGeom>
              <a:noFill/>
              <a:ln w="28440" cap="sq">
                <a:solidFill>
                  <a:srgbClr val="2F2F9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1">
            <a:extLst>
              <a:ext uri="{FF2B5EF4-FFF2-40B4-BE49-F238E27FC236}">
                <a16:creationId xmlns:a16="http://schemas.microsoft.com/office/drawing/2014/main" id="{EBB753B5-94B0-43FE-AE2D-7113455ADE13}"/>
              </a:ext>
            </a:extLst>
          </p:cNvPr>
          <p:cNvGrpSpPr>
            <a:grpSpLocks/>
          </p:cNvGrpSpPr>
          <p:nvPr/>
        </p:nvGrpSpPr>
        <p:grpSpPr bwMode="auto">
          <a:xfrm>
            <a:off x="360363" y="476250"/>
            <a:ext cx="8339137" cy="384175"/>
            <a:chOff x="227" y="300"/>
            <a:chExt cx="5253" cy="242"/>
          </a:xfrm>
        </p:grpSpPr>
        <p:sp>
          <p:nvSpPr>
            <p:cNvPr id="119821" name="Line 2">
              <a:extLst>
                <a:ext uri="{FF2B5EF4-FFF2-40B4-BE49-F238E27FC236}">
                  <a16:creationId xmlns:a16="http://schemas.microsoft.com/office/drawing/2014/main" id="{9924D6FD-BD84-49DC-8DA5-28E2158C48D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9822" name="Line 3">
              <a:extLst>
                <a:ext uri="{FF2B5EF4-FFF2-40B4-BE49-F238E27FC236}">
                  <a16:creationId xmlns:a16="http://schemas.microsoft.com/office/drawing/2014/main" id="{9D38C89D-5035-4426-A6AE-571858F52740}"/>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19823" name="Picture 4">
              <a:extLst>
                <a:ext uri="{FF2B5EF4-FFF2-40B4-BE49-F238E27FC236}">
                  <a16:creationId xmlns:a16="http://schemas.microsoft.com/office/drawing/2014/main" id="{4D909D5B-6007-47C1-92D7-2CF46656F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9811" name="Text Box 5">
            <a:extLst>
              <a:ext uri="{FF2B5EF4-FFF2-40B4-BE49-F238E27FC236}">
                <a16:creationId xmlns:a16="http://schemas.microsoft.com/office/drawing/2014/main" id="{DEB4FCDF-683B-4FB3-8C54-91F3B6037D4E}"/>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19812" name="Text Box 6">
            <a:extLst>
              <a:ext uri="{FF2B5EF4-FFF2-40B4-BE49-F238E27FC236}">
                <a16:creationId xmlns:a16="http://schemas.microsoft.com/office/drawing/2014/main" id="{8400E640-F172-41B4-93A6-29548E07E708}"/>
              </a:ext>
            </a:extLst>
          </p:cNvPr>
          <p:cNvSpPr txBox="1">
            <a:spLocks noChangeArrowheads="1"/>
          </p:cNvSpPr>
          <p:nvPr/>
        </p:nvSpPr>
        <p:spPr bwMode="auto">
          <a:xfrm>
            <a:off x="323850" y="917575"/>
            <a:ext cx="83915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b="1">
                <a:solidFill>
                  <a:srgbClr val="0B3D92"/>
                </a:solidFill>
                <a:latin typeface="Calibri" panose="020F0502020204030204" pitchFamily="34" charset="0"/>
              </a:rPr>
              <a:t>Using Backup IM during the Process of Switching to XBID</a:t>
            </a:r>
          </a:p>
        </p:txBody>
      </p:sp>
      <p:sp>
        <p:nvSpPr>
          <p:cNvPr id="119813" name="Line 7">
            <a:extLst>
              <a:ext uri="{FF2B5EF4-FFF2-40B4-BE49-F238E27FC236}">
                <a16:creationId xmlns:a16="http://schemas.microsoft.com/office/drawing/2014/main" id="{33062F28-186B-4AE8-A182-148BE786FDD1}"/>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9814" name="Rectangle 8">
            <a:extLst>
              <a:ext uri="{FF2B5EF4-FFF2-40B4-BE49-F238E27FC236}">
                <a16:creationId xmlns:a16="http://schemas.microsoft.com/office/drawing/2014/main" id="{314C8081-8A96-4445-9F61-927E3564EB64}"/>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19815" name="Line 10">
            <a:extLst>
              <a:ext uri="{FF2B5EF4-FFF2-40B4-BE49-F238E27FC236}">
                <a16:creationId xmlns:a16="http://schemas.microsoft.com/office/drawing/2014/main" id="{149E0731-F591-432C-824E-9ADF3D1F651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9643" name="Text Box 11">
            <a:extLst>
              <a:ext uri="{FF2B5EF4-FFF2-40B4-BE49-F238E27FC236}">
                <a16:creationId xmlns:a16="http://schemas.microsoft.com/office/drawing/2014/main" id="{CEBE5455-DBA2-4D34-AE1C-899F1FB153BE}"/>
              </a:ext>
            </a:extLst>
          </p:cNvPr>
          <p:cNvSpPr txBox="1">
            <a:spLocks noChangeArrowheads="1"/>
          </p:cNvSpPr>
          <p:nvPr/>
        </p:nvSpPr>
        <p:spPr bwMode="auto">
          <a:xfrm>
            <a:off x="390525" y="1560513"/>
            <a:ext cx="8324850" cy="464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defRPr/>
            </a:pPr>
            <a:r>
              <a:rPr lang="en-US" altLang="en-US" sz="2000" b="1" dirty="0">
                <a:solidFill>
                  <a:srgbClr val="2D2D8A"/>
                </a:solidFill>
                <a:latin typeface="inherit" charset="0"/>
              </a:rPr>
              <a:t>1</a:t>
            </a:r>
            <a:r>
              <a:rPr lang="en-US" altLang="en-US" sz="2000" b="1" baseline="30000" dirty="0">
                <a:solidFill>
                  <a:srgbClr val="2D2D8A"/>
                </a:solidFill>
                <a:latin typeface="inherit" charset="0"/>
              </a:rPr>
              <a:t>st</a:t>
            </a:r>
            <a:r>
              <a:rPr lang="en-US" altLang="en-US" sz="2000" b="1" dirty="0">
                <a:solidFill>
                  <a:srgbClr val="2D2D8A"/>
                </a:solidFill>
                <a:latin typeface="inherit" charset="0"/>
              </a:rPr>
              <a:t> Phase </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XBID compatible IM release to be done within OTE maintenance window (few days before actual go-live)</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Market participants need to adapt their systems (if applicable) to interface changes </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Once XBID compatible IM is up and running, it will be in Backup IM mode to trade local national contracts independently of XBID (there will not be an available cross</a:t>
            </a:r>
            <a:r>
              <a:rPr lang="cs-CZ" altLang="en-US" sz="1700" dirty="0">
                <a:solidFill>
                  <a:srgbClr val="222222"/>
                </a:solidFill>
                <a:latin typeface="inherit" charset="0"/>
              </a:rPr>
              <a:t>-</a:t>
            </a:r>
            <a:r>
              <a:rPr lang="en-US" altLang="en-US" sz="1700" dirty="0">
                <a:solidFill>
                  <a:srgbClr val="222222"/>
                </a:solidFill>
                <a:latin typeface="inherit" charset="0"/>
              </a:rPr>
              <a:t>border capacity yet)</a:t>
            </a:r>
          </a:p>
          <a:p>
            <a:pPr lvl="1" indent="-282575" algn="just" eaLnBrk="1" hangingPunct="1">
              <a:buSzPct val="100000"/>
              <a:defRPr/>
            </a:pPr>
            <a:endParaRPr lang="en-US" altLang="en-US" dirty="0">
              <a:solidFill>
                <a:srgbClr val="222222"/>
              </a:solidFill>
              <a:latin typeface="inherit" charset="0"/>
            </a:endParaRPr>
          </a:p>
          <a:p>
            <a:pPr algn="just" eaLnBrk="1" hangingPunct="1">
              <a:buClr>
                <a:srgbClr val="0B3D92"/>
              </a:buClr>
              <a:buSzPct val="100000"/>
              <a:buFont typeface="Arial" panose="020B0604020202020204" pitchFamily="34" charset="0"/>
              <a:buChar char="■"/>
              <a:defRPr/>
            </a:pPr>
            <a:r>
              <a:rPr lang="en-US" altLang="en-US" sz="2000" b="1" dirty="0">
                <a:solidFill>
                  <a:srgbClr val="2D2D8A"/>
                </a:solidFill>
                <a:latin typeface="inherit" charset="0"/>
              </a:rPr>
              <a:t>2</a:t>
            </a:r>
            <a:r>
              <a:rPr lang="en-US" altLang="en-US" sz="2000" b="1" baseline="30000" dirty="0">
                <a:solidFill>
                  <a:srgbClr val="2D2D8A"/>
                </a:solidFill>
                <a:latin typeface="inherit" charset="0"/>
              </a:rPr>
              <a:t>nd</a:t>
            </a:r>
            <a:r>
              <a:rPr lang="en-US" altLang="en-US" sz="2000" b="1" dirty="0">
                <a:solidFill>
                  <a:srgbClr val="2D2D8A"/>
                </a:solidFill>
                <a:latin typeface="inherit" charset="0"/>
              </a:rPr>
              <a:t> Phase </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Switch to XBID means to stop trading with Backup IM contracts and start trading with XBID contracts in the SIDC IM</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It will be announced upfront which Backup IM contract will be the last one and which XBID contract will be the first one to start cross</a:t>
            </a:r>
            <a:r>
              <a:rPr lang="cs-CZ" altLang="en-US" sz="1700" dirty="0">
                <a:solidFill>
                  <a:srgbClr val="222222"/>
                </a:solidFill>
                <a:latin typeface="inherit" charset="0"/>
              </a:rPr>
              <a:t>-</a:t>
            </a:r>
            <a:r>
              <a:rPr lang="en-US" altLang="en-US" sz="1700" dirty="0">
                <a:solidFill>
                  <a:srgbClr val="222222"/>
                </a:solidFill>
                <a:latin typeface="inherit" charset="0"/>
              </a:rPr>
              <a:t>border trading within SIDC IM. </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Backup IM orders/trades will not be transferred to XBID </a:t>
            </a:r>
          </a:p>
          <a:p>
            <a:pPr lvl="1" algn="just" eaLnBrk="1" hangingPunct="1">
              <a:buClr>
                <a:srgbClr val="0B3D92"/>
              </a:buClr>
              <a:buSzPct val="100000"/>
              <a:buFont typeface="Arial" panose="020B0604020202020204" pitchFamily="34" charset="0"/>
              <a:buChar char="■"/>
              <a:defRPr/>
            </a:pPr>
            <a:r>
              <a:rPr lang="en-US" altLang="en-US" sz="1700" dirty="0">
                <a:solidFill>
                  <a:srgbClr val="222222"/>
                </a:solidFill>
                <a:latin typeface="inherit" charset="0"/>
              </a:rPr>
              <a:t>In case of unsuccessful connection to XBID, the Backup IM will be used again as a rollback solution </a:t>
            </a:r>
          </a:p>
        </p:txBody>
      </p:sp>
      <p:grpSp>
        <p:nvGrpSpPr>
          <p:cNvPr id="119817" name="Skupina 13">
            <a:extLst>
              <a:ext uri="{FF2B5EF4-FFF2-40B4-BE49-F238E27FC236}">
                <a16:creationId xmlns:a16="http://schemas.microsoft.com/office/drawing/2014/main" id="{062F5FA6-3FF0-49BD-853D-303B25FA6DDB}"/>
              </a:ext>
            </a:extLst>
          </p:cNvPr>
          <p:cNvGrpSpPr>
            <a:grpSpLocks/>
          </p:cNvGrpSpPr>
          <p:nvPr/>
        </p:nvGrpSpPr>
        <p:grpSpPr bwMode="auto">
          <a:xfrm>
            <a:off x="3203575" y="6477000"/>
            <a:ext cx="5580063" cy="238125"/>
            <a:chOff x="3203848" y="6477000"/>
            <a:chExt cx="5580063" cy="238125"/>
          </a:xfrm>
        </p:grpSpPr>
        <p:sp>
          <p:nvSpPr>
            <p:cNvPr id="119818" name="Line 7">
              <a:extLst>
                <a:ext uri="{FF2B5EF4-FFF2-40B4-BE49-F238E27FC236}">
                  <a16:creationId xmlns:a16="http://schemas.microsoft.com/office/drawing/2014/main" id="{3B5A5279-F4EF-4272-91FC-6B15F98D4E9C}"/>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9819" name="Rectangle 9">
              <a:extLst>
                <a:ext uri="{FF2B5EF4-FFF2-40B4-BE49-F238E27FC236}">
                  <a16:creationId xmlns:a16="http://schemas.microsoft.com/office/drawing/2014/main" id="{7177D635-5BBE-432A-AA53-19A0503EA3BC}"/>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DB33982-0D73-40CA-B2AF-57567C2748D1}" type="slidenum">
                <a:rPr lang="cs-CZ" altLang="en-US" sz="900" b="1">
                  <a:solidFill>
                    <a:srgbClr val="0B3D92"/>
                  </a:solidFill>
                  <a:cs typeface="Arial" panose="020B0604020202020204" pitchFamily="34" charset="0"/>
                </a:rPr>
                <a:pPr eaLnBrk="1" hangingPunct="1">
                  <a:spcBef>
                    <a:spcPct val="0"/>
                  </a:spcBef>
                  <a:buClrTx/>
                  <a:buFontTx/>
                  <a:buNone/>
                </a:pPr>
                <a:t>58</a:t>
              </a:fld>
              <a:endParaRPr lang="cs-CZ" altLang="en-US" sz="900" b="1">
                <a:solidFill>
                  <a:srgbClr val="0B3D92"/>
                </a:solidFill>
                <a:cs typeface="Arial" panose="020B0604020202020204" pitchFamily="34" charset="0"/>
              </a:endParaRPr>
            </a:p>
          </p:txBody>
        </p:sp>
        <p:sp>
          <p:nvSpPr>
            <p:cNvPr id="119820" name="Line 10">
              <a:extLst>
                <a:ext uri="{FF2B5EF4-FFF2-40B4-BE49-F238E27FC236}">
                  <a16:creationId xmlns:a16="http://schemas.microsoft.com/office/drawing/2014/main" id="{9592A965-D608-4279-8EBA-1C387C23797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1">
            <a:extLst>
              <a:ext uri="{FF2B5EF4-FFF2-40B4-BE49-F238E27FC236}">
                <a16:creationId xmlns:a16="http://schemas.microsoft.com/office/drawing/2014/main" id="{EF4811E0-5B1B-4771-8F08-D8E848600F0F}"/>
              </a:ext>
            </a:extLst>
          </p:cNvPr>
          <p:cNvGrpSpPr>
            <a:grpSpLocks/>
          </p:cNvGrpSpPr>
          <p:nvPr/>
        </p:nvGrpSpPr>
        <p:grpSpPr bwMode="auto">
          <a:xfrm>
            <a:off x="360363" y="476250"/>
            <a:ext cx="8339137" cy="384175"/>
            <a:chOff x="227" y="300"/>
            <a:chExt cx="5253" cy="242"/>
          </a:xfrm>
        </p:grpSpPr>
        <p:sp>
          <p:nvSpPr>
            <p:cNvPr id="121868" name="Line 2">
              <a:extLst>
                <a:ext uri="{FF2B5EF4-FFF2-40B4-BE49-F238E27FC236}">
                  <a16:creationId xmlns:a16="http://schemas.microsoft.com/office/drawing/2014/main" id="{8D5B989D-1990-41C5-89F8-61480983B99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1869" name="Line 3">
              <a:extLst>
                <a:ext uri="{FF2B5EF4-FFF2-40B4-BE49-F238E27FC236}">
                  <a16:creationId xmlns:a16="http://schemas.microsoft.com/office/drawing/2014/main" id="{4E6DB1F6-EDC3-4280-A360-484DB9EA6E0F}"/>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21870" name="Picture 4">
              <a:extLst>
                <a:ext uri="{FF2B5EF4-FFF2-40B4-BE49-F238E27FC236}">
                  <a16:creationId xmlns:a16="http://schemas.microsoft.com/office/drawing/2014/main" id="{F796F58C-B4BB-4305-B6B2-4814020D2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1859" name="Text Box 5">
            <a:extLst>
              <a:ext uri="{FF2B5EF4-FFF2-40B4-BE49-F238E27FC236}">
                <a16:creationId xmlns:a16="http://schemas.microsoft.com/office/drawing/2014/main" id="{2B80F835-8B3D-4ADB-9914-523545AABA05}"/>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21860" name="Line 6">
            <a:extLst>
              <a:ext uri="{FF2B5EF4-FFF2-40B4-BE49-F238E27FC236}">
                <a16:creationId xmlns:a16="http://schemas.microsoft.com/office/drawing/2014/main" id="{AE51C19D-D8E9-4402-9DF4-F89688AAC4A4}"/>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1861" name="Rectangle 7">
            <a:extLst>
              <a:ext uri="{FF2B5EF4-FFF2-40B4-BE49-F238E27FC236}">
                <a16:creationId xmlns:a16="http://schemas.microsoft.com/office/drawing/2014/main" id="{3EEA98A6-1B98-49FF-A1DF-E1D47E39DF91}"/>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21862" name="Line 9">
            <a:extLst>
              <a:ext uri="{FF2B5EF4-FFF2-40B4-BE49-F238E27FC236}">
                <a16:creationId xmlns:a16="http://schemas.microsoft.com/office/drawing/2014/main" id="{77AAF0A2-7266-4E7C-AB4F-81CBB915A6CF}"/>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1863" name="Text Box 10">
            <a:extLst>
              <a:ext uri="{FF2B5EF4-FFF2-40B4-BE49-F238E27FC236}">
                <a16:creationId xmlns:a16="http://schemas.microsoft.com/office/drawing/2014/main" id="{5FA7263B-4773-46C9-BA75-84943B8CA9AE}"/>
              </a:ext>
            </a:extLst>
          </p:cNvPr>
          <p:cNvSpPr txBox="1">
            <a:spLocks noChangeArrowheads="1"/>
          </p:cNvSpPr>
          <p:nvPr/>
        </p:nvSpPr>
        <p:spPr bwMode="auto">
          <a:xfrm>
            <a:off x="401638" y="2725738"/>
            <a:ext cx="8340725"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3250"/>
              </a:spcBef>
              <a:buClrTx/>
              <a:buFontTx/>
              <a:buNone/>
            </a:pPr>
            <a:r>
              <a:rPr lang="cs-CZ" altLang="en-US" sz="4800" b="1" u="sng">
                <a:solidFill>
                  <a:srgbClr val="00549F"/>
                </a:solidFill>
                <a:latin typeface="Calibri" panose="020F0502020204030204" pitchFamily="34" charset="0"/>
              </a:rPr>
              <a:t>Conclusion</a:t>
            </a:r>
          </a:p>
        </p:txBody>
      </p:sp>
      <p:grpSp>
        <p:nvGrpSpPr>
          <p:cNvPr id="121864" name="Skupina 13">
            <a:extLst>
              <a:ext uri="{FF2B5EF4-FFF2-40B4-BE49-F238E27FC236}">
                <a16:creationId xmlns:a16="http://schemas.microsoft.com/office/drawing/2014/main" id="{1E3B983C-81C4-4CE8-BEA5-BEF3A018B603}"/>
              </a:ext>
            </a:extLst>
          </p:cNvPr>
          <p:cNvGrpSpPr>
            <a:grpSpLocks/>
          </p:cNvGrpSpPr>
          <p:nvPr/>
        </p:nvGrpSpPr>
        <p:grpSpPr bwMode="auto">
          <a:xfrm>
            <a:off x="3203575" y="6477000"/>
            <a:ext cx="5580063" cy="238125"/>
            <a:chOff x="3203848" y="6477000"/>
            <a:chExt cx="5580063" cy="238125"/>
          </a:xfrm>
        </p:grpSpPr>
        <p:sp>
          <p:nvSpPr>
            <p:cNvPr id="121865" name="Line 7">
              <a:extLst>
                <a:ext uri="{FF2B5EF4-FFF2-40B4-BE49-F238E27FC236}">
                  <a16:creationId xmlns:a16="http://schemas.microsoft.com/office/drawing/2014/main" id="{F9FA77A6-82EA-4100-8D92-A4D09807F397}"/>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1866" name="Rectangle 9">
              <a:extLst>
                <a:ext uri="{FF2B5EF4-FFF2-40B4-BE49-F238E27FC236}">
                  <a16:creationId xmlns:a16="http://schemas.microsoft.com/office/drawing/2014/main" id="{69F340ED-DF55-48E4-8E7B-BE666178FCBB}"/>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3668C791-D648-4545-BDBB-33EE94BBF6AF}" type="slidenum">
                <a:rPr lang="cs-CZ" altLang="en-US" sz="900" b="1">
                  <a:solidFill>
                    <a:srgbClr val="0B3D92"/>
                  </a:solidFill>
                  <a:cs typeface="Arial" panose="020B0604020202020204" pitchFamily="34" charset="0"/>
                </a:rPr>
                <a:pPr eaLnBrk="1" hangingPunct="1">
                  <a:spcBef>
                    <a:spcPct val="0"/>
                  </a:spcBef>
                  <a:buClrTx/>
                  <a:buFontTx/>
                  <a:buNone/>
                </a:pPr>
                <a:t>59</a:t>
              </a:fld>
              <a:endParaRPr lang="cs-CZ" altLang="en-US" sz="900" b="1">
                <a:solidFill>
                  <a:srgbClr val="0B3D92"/>
                </a:solidFill>
                <a:cs typeface="Arial" panose="020B0604020202020204" pitchFamily="34" charset="0"/>
              </a:endParaRPr>
            </a:p>
          </p:txBody>
        </p:sp>
        <p:sp>
          <p:nvSpPr>
            <p:cNvPr id="121867" name="Line 10">
              <a:extLst>
                <a:ext uri="{FF2B5EF4-FFF2-40B4-BE49-F238E27FC236}">
                  <a16:creationId xmlns:a16="http://schemas.microsoft.com/office/drawing/2014/main" id="{B347D7B1-339E-41DB-922A-5AAE41DB88F7}"/>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a:extLst>
              <a:ext uri="{FF2B5EF4-FFF2-40B4-BE49-F238E27FC236}">
                <a16:creationId xmlns:a16="http://schemas.microsoft.com/office/drawing/2014/main" id="{2A848A67-B892-485B-A246-0F9C5D004AC0}"/>
              </a:ext>
            </a:extLst>
          </p:cNvPr>
          <p:cNvGrpSpPr>
            <a:grpSpLocks/>
          </p:cNvGrpSpPr>
          <p:nvPr/>
        </p:nvGrpSpPr>
        <p:grpSpPr bwMode="auto">
          <a:xfrm>
            <a:off x="360363" y="476250"/>
            <a:ext cx="8339137" cy="384175"/>
            <a:chOff x="227" y="300"/>
            <a:chExt cx="5253" cy="242"/>
          </a:xfrm>
        </p:grpSpPr>
        <p:sp>
          <p:nvSpPr>
            <p:cNvPr id="13323" name="Line 2">
              <a:extLst>
                <a:ext uri="{FF2B5EF4-FFF2-40B4-BE49-F238E27FC236}">
                  <a16:creationId xmlns:a16="http://schemas.microsoft.com/office/drawing/2014/main" id="{C615E545-A54E-43A8-A383-FDD951BAECC7}"/>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3324" name="Line 3">
              <a:extLst>
                <a:ext uri="{FF2B5EF4-FFF2-40B4-BE49-F238E27FC236}">
                  <a16:creationId xmlns:a16="http://schemas.microsoft.com/office/drawing/2014/main" id="{D1B73B4C-6B29-40DB-B1BF-85A51B7D517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3325" name="Picture 4">
              <a:extLst>
                <a:ext uri="{FF2B5EF4-FFF2-40B4-BE49-F238E27FC236}">
                  <a16:creationId xmlns:a16="http://schemas.microsoft.com/office/drawing/2014/main" id="{9AFF4687-B339-4110-9BAD-AFF34767C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Text Box 5">
            <a:extLst>
              <a:ext uri="{FF2B5EF4-FFF2-40B4-BE49-F238E27FC236}">
                <a16:creationId xmlns:a16="http://schemas.microsoft.com/office/drawing/2014/main" id="{1FF40A27-DC1F-4F3D-B85B-7EA4BEFC8F50}"/>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pic>
        <p:nvPicPr>
          <p:cNvPr id="13316" name="Picture 6">
            <a:extLst>
              <a:ext uri="{FF2B5EF4-FFF2-40B4-BE49-F238E27FC236}">
                <a16:creationId xmlns:a16="http://schemas.microsoft.com/office/drawing/2014/main" id="{B24C6981-3BDA-4AF2-9700-E451A054C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865188"/>
            <a:ext cx="9082088"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Line 7">
            <a:extLst>
              <a:ext uri="{FF2B5EF4-FFF2-40B4-BE49-F238E27FC236}">
                <a16:creationId xmlns:a16="http://schemas.microsoft.com/office/drawing/2014/main" id="{A941CB39-32C0-488F-9311-BE83BC7F1672}"/>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3318" name="Rectangle 8">
            <a:extLst>
              <a:ext uri="{FF2B5EF4-FFF2-40B4-BE49-F238E27FC236}">
                <a16:creationId xmlns:a16="http://schemas.microsoft.com/office/drawing/2014/main" id="{475BA7E5-0BA1-4723-886A-1A4AAC45C6CA}"/>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3319" name="Rectangle 9">
            <a:extLst>
              <a:ext uri="{FF2B5EF4-FFF2-40B4-BE49-F238E27FC236}">
                <a16:creationId xmlns:a16="http://schemas.microsoft.com/office/drawing/2014/main" id="{4BB87B6D-7B42-46AC-8AD2-CBB2AA87B1DF}"/>
              </a:ext>
            </a:extLst>
          </p:cNvPr>
          <p:cNvSpPr>
            <a:spLocks noChangeArrowheads="1"/>
          </p:cNvSpPr>
          <p:nvPr/>
        </p:nvSpPr>
        <p:spPr bwMode="auto">
          <a:xfrm>
            <a:off x="3217863" y="6477000"/>
            <a:ext cx="55800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0A86926-E51B-4E06-B3DC-662827FBCD4F}" type="slidenum">
              <a:rPr lang="cs-CZ" altLang="en-US" sz="900" b="1">
                <a:solidFill>
                  <a:srgbClr val="0B3D92"/>
                </a:solidFill>
                <a:cs typeface="Arial" panose="020B0604020202020204" pitchFamily="34" charset="0"/>
              </a:rPr>
              <a:pPr eaLnBrk="1" hangingPunct="1">
                <a:spcBef>
                  <a:spcPct val="0"/>
                </a:spcBef>
                <a:buClrTx/>
                <a:buFontTx/>
                <a:buNone/>
              </a:pPr>
              <a:t>6</a:t>
            </a:fld>
            <a:endParaRPr lang="cs-CZ" altLang="en-US" sz="900" b="1">
              <a:solidFill>
                <a:srgbClr val="0B3D92"/>
              </a:solidFill>
              <a:cs typeface="Arial" panose="020B0604020202020204" pitchFamily="34" charset="0"/>
            </a:endParaRPr>
          </a:p>
        </p:txBody>
      </p:sp>
      <p:sp>
        <p:nvSpPr>
          <p:cNvPr id="13320" name="Text Box 10">
            <a:extLst>
              <a:ext uri="{FF2B5EF4-FFF2-40B4-BE49-F238E27FC236}">
                <a16:creationId xmlns:a16="http://schemas.microsoft.com/office/drawing/2014/main" id="{8B2F992B-F716-47F2-9B56-1D24B3E90EF5}"/>
              </a:ext>
            </a:extLst>
          </p:cNvPr>
          <p:cNvSpPr txBox="1">
            <a:spLocks noChangeArrowheads="1"/>
          </p:cNvSpPr>
          <p:nvPr/>
        </p:nvSpPr>
        <p:spPr bwMode="auto">
          <a:xfrm>
            <a:off x="306388" y="2292350"/>
            <a:ext cx="8391525"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1pPr>
            <a:lvl2pPr marL="741363" indent="-284163">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
                <a:srgbClr val="0B3D92"/>
              </a:buClr>
              <a:buSzPct val="100000"/>
              <a:buFont typeface="Arial" panose="020B0604020202020204" pitchFamily="34" charset="0"/>
              <a:buChar char="■"/>
            </a:pPr>
            <a:r>
              <a:rPr lang="en-US" altLang="en-US">
                <a:solidFill>
                  <a:srgbClr val="000000"/>
                </a:solidFill>
                <a:latin typeface="Calibri" panose="020F0502020204030204" pitchFamily="34" charset="0"/>
              </a:rPr>
              <a:t>IM will be organized:</a:t>
            </a:r>
          </a:p>
          <a:p>
            <a:pPr lvl="1" algn="just" eaLnBrk="1" hangingPunct="1">
              <a:buClr>
                <a:srgbClr val="0B3D92"/>
              </a:buClr>
              <a:buSzPct val="100000"/>
              <a:buFont typeface="Arial" panose="020B0604020202020204" pitchFamily="34" charset="0"/>
              <a:buChar char="■"/>
            </a:pPr>
            <a:r>
              <a:rPr lang="en-US" altLang="en-US" b="1">
                <a:solidFill>
                  <a:srgbClr val="000000"/>
                </a:solidFill>
                <a:latin typeface="Calibri" panose="020F0502020204030204" pitchFamily="34" charset="0"/>
              </a:rPr>
              <a:t>As a SIDC IM </a:t>
            </a:r>
            <a:r>
              <a:rPr lang="en-US" altLang="en-US">
                <a:solidFill>
                  <a:srgbClr val="000000"/>
                </a:solidFill>
                <a:latin typeface="Calibri" panose="020F0502020204030204" pitchFamily="34" charset="0"/>
              </a:rPr>
              <a:t>allowing an implicit trading within SIDC, or </a:t>
            </a:r>
          </a:p>
          <a:p>
            <a:pPr lvl="1" algn="just" eaLnBrk="1" hangingPunct="1">
              <a:buClr>
                <a:srgbClr val="0B3D92"/>
              </a:buClr>
              <a:buSzPct val="100000"/>
              <a:buFont typeface="Arial" panose="020B0604020202020204" pitchFamily="34" charset="0"/>
              <a:buChar char="■"/>
            </a:pPr>
            <a:r>
              <a:rPr lang="en-US" altLang="en-US" b="1">
                <a:solidFill>
                  <a:srgbClr val="000000"/>
                </a:solidFill>
                <a:latin typeface="Calibri" panose="020F0502020204030204" pitchFamily="34" charset="0"/>
              </a:rPr>
              <a:t>As a Backup IM </a:t>
            </a:r>
            <a:r>
              <a:rPr lang="en-US" altLang="en-US">
                <a:solidFill>
                  <a:srgbClr val="000000"/>
                </a:solidFill>
                <a:latin typeface="Calibri" panose="020F0502020204030204" pitchFamily="34" charset="0"/>
              </a:rPr>
              <a:t>only for the Czech bidding zone, i.e. without the implicit trading – </a:t>
            </a:r>
            <a:r>
              <a:rPr lang="en-US" altLang="en-US" u="sng">
                <a:solidFill>
                  <a:srgbClr val="000000"/>
                </a:solidFill>
                <a:latin typeface="Calibri" panose="020F0502020204030204" pitchFamily="34" charset="0"/>
              </a:rPr>
              <a:t>only in exceptional </a:t>
            </a:r>
            <a:r>
              <a:rPr lang="en-US" altLang="en-US">
                <a:solidFill>
                  <a:srgbClr val="000000"/>
                </a:solidFill>
                <a:latin typeface="Calibri" panose="020F0502020204030204" pitchFamily="34" charset="0"/>
              </a:rPr>
              <a:t>cases when the </a:t>
            </a:r>
            <a:r>
              <a:rPr lang="cs-CZ" altLang="en-US">
                <a:solidFill>
                  <a:srgbClr val="000000"/>
                </a:solidFill>
                <a:latin typeface="Calibri" panose="020F0502020204030204" pitchFamily="34" charset="0"/>
              </a:rPr>
              <a:t>SDIC</a:t>
            </a:r>
            <a:r>
              <a:rPr lang="en-US" altLang="en-US">
                <a:solidFill>
                  <a:srgbClr val="000000"/>
                </a:solidFill>
                <a:latin typeface="Calibri" panose="020F0502020204030204" pitchFamily="34" charset="0"/>
              </a:rPr>
              <a:t> IM is not available and implicit trading cannot be performed</a:t>
            </a:r>
          </a:p>
          <a:p>
            <a:pPr algn="just" eaLnBrk="1" hangingPunct="1">
              <a:buClr>
                <a:srgbClr val="0B3D92"/>
              </a:buClr>
              <a:buSzPct val="100000"/>
              <a:buFont typeface="Arial" panose="020B0604020202020204" pitchFamily="34" charset="0"/>
              <a:buNone/>
            </a:pPr>
            <a:endParaRPr lang="en-US" altLang="en-US">
              <a:solidFill>
                <a:srgbClr val="000000"/>
              </a:solidFill>
              <a:latin typeface="Calibri" panose="020F0502020204030204" pitchFamily="34" charset="0"/>
            </a:endParaRPr>
          </a:p>
          <a:p>
            <a:pPr algn="just" eaLnBrk="1" hangingPunct="1">
              <a:buClr>
                <a:srgbClr val="0B3D92"/>
              </a:buClr>
              <a:buSzPct val="100000"/>
              <a:buFont typeface="Arial" panose="020B0604020202020204" pitchFamily="34" charset="0"/>
              <a:buChar char="■"/>
            </a:pPr>
            <a:r>
              <a:rPr lang="en-US" altLang="en-US">
                <a:solidFill>
                  <a:schemeClr val="tx1"/>
                </a:solidFill>
                <a:latin typeface="Calibri" panose="020F0502020204030204" pitchFamily="34" charset="0"/>
              </a:rPr>
              <a:t>With the integration of the existing local intraday market to the interconnected SIDC, based on the XBID technical solution, cross-border transactions can be realized directly without the need to allocate cross-border capacities </a:t>
            </a:r>
          </a:p>
          <a:p>
            <a:pPr algn="just" eaLnBrk="1" hangingPunct="1">
              <a:buClr>
                <a:srgbClr val="0B3D92"/>
              </a:buClr>
              <a:buSzPct val="100000"/>
              <a:buFont typeface="Arial" panose="020B0604020202020204" pitchFamily="34" charset="0"/>
              <a:buNone/>
            </a:pPr>
            <a:endParaRPr lang="en-US" altLang="en-US">
              <a:solidFill>
                <a:srgbClr val="000000"/>
              </a:solidFill>
              <a:latin typeface="Calibri" panose="020F0502020204030204" pitchFamily="34" charset="0"/>
            </a:endParaRPr>
          </a:p>
        </p:txBody>
      </p:sp>
      <p:sp>
        <p:nvSpPr>
          <p:cNvPr id="13321" name="Rectangle 11">
            <a:extLst>
              <a:ext uri="{FF2B5EF4-FFF2-40B4-BE49-F238E27FC236}">
                <a16:creationId xmlns:a16="http://schemas.microsoft.com/office/drawing/2014/main" id="{2075D9F4-A177-4B53-B361-C057E17C2F4A}"/>
              </a:ext>
            </a:extLst>
          </p:cNvPr>
          <p:cNvSpPr>
            <a:spLocks noChangeArrowheads="1"/>
          </p:cNvSpPr>
          <p:nvPr/>
        </p:nvSpPr>
        <p:spPr bwMode="auto">
          <a:xfrm>
            <a:off x="306388" y="1611313"/>
            <a:ext cx="839152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marL="361950" indent="-361950">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lvl="1" algn="just" eaLnBrk="1" hangingPunct="1">
              <a:spcBef>
                <a:spcPct val="0"/>
              </a:spcBef>
              <a:buClr>
                <a:srgbClr val="0B3D92"/>
              </a:buClr>
              <a:buFont typeface="Arial" panose="020B0604020202020204" pitchFamily="34" charset="0"/>
              <a:buChar char="■"/>
            </a:pPr>
            <a:r>
              <a:rPr lang="en-US" altLang="en-US" sz="1800">
                <a:latin typeface="Calibri" panose="020F0502020204030204" pitchFamily="34" charset="0"/>
              </a:rPr>
              <a:t>The intraday electricity market in the Czech Republic will be </a:t>
            </a:r>
            <a:r>
              <a:rPr lang="en-US" altLang="en-US" sz="1800" b="1">
                <a:latin typeface="Calibri" panose="020F0502020204030204" pitchFamily="34" charset="0"/>
              </a:rPr>
              <a:t>still operated </a:t>
            </a:r>
            <a:br>
              <a:rPr lang="cs-CZ" altLang="en-US" sz="1800" b="1">
                <a:latin typeface="Calibri" panose="020F0502020204030204" pitchFamily="34" charset="0"/>
              </a:rPr>
            </a:br>
            <a:r>
              <a:rPr lang="en-US" altLang="en-US" sz="1800" b="1">
                <a:latin typeface="Calibri" panose="020F0502020204030204" pitchFamily="34" charset="0"/>
              </a:rPr>
              <a:t>within the OTE-COM trading platform</a:t>
            </a:r>
          </a:p>
        </p:txBody>
      </p:sp>
      <p:sp>
        <p:nvSpPr>
          <p:cNvPr id="13322" name="Line 10">
            <a:extLst>
              <a:ext uri="{FF2B5EF4-FFF2-40B4-BE49-F238E27FC236}">
                <a16:creationId xmlns:a16="http://schemas.microsoft.com/office/drawing/2014/main" id="{79CF938E-D20D-44F2-8A35-0BD7BA825A2A}"/>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1">
            <a:extLst>
              <a:ext uri="{FF2B5EF4-FFF2-40B4-BE49-F238E27FC236}">
                <a16:creationId xmlns:a16="http://schemas.microsoft.com/office/drawing/2014/main" id="{E65930A8-9E2A-496D-8B98-952981D10A75}"/>
              </a:ext>
            </a:extLst>
          </p:cNvPr>
          <p:cNvGrpSpPr>
            <a:grpSpLocks/>
          </p:cNvGrpSpPr>
          <p:nvPr/>
        </p:nvGrpSpPr>
        <p:grpSpPr bwMode="auto">
          <a:xfrm>
            <a:off x="360363" y="476250"/>
            <a:ext cx="8339137" cy="384175"/>
            <a:chOff x="227" y="300"/>
            <a:chExt cx="5253" cy="242"/>
          </a:xfrm>
        </p:grpSpPr>
        <p:sp>
          <p:nvSpPr>
            <p:cNvPr id="123918" name="Line 2">
              <a:extLst>
                <a:ext uri="{FF2B5EF4-FFF2-40B4-BE49-F238E27FC236}">
                  <a16:creationId xmlns:a16="http://schemas.microsoft.com/office/drawing/2014/main" id="{18C685CA-4F79-4394-A2AD-B6C2A4B7B004}"/>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3919" name="Line 3">
              <a:extLst>
                <a:ext uri="{FF2B5EF4-FFF2-40B4-BE49-F238E27FC236}">
                  <a16:creationId xmlns:a16="http://schemas.microsoft.com/office/drawing/2014/main" id="{B3CDFAE9-DDE9-44D7-A6A8-0B7471CC20AA}"/>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23920" name="Picture 4">
              <a:extLst>
                <a:ext uri="{FF2B5EF4-FFF2-40B4-BE49-F238E27FC236}">
                  <a16:creationId xmlns:a16="http://schemas.microsoft.com/office/drawing/2014/main" id="{2535DC24-9CA1-4920-B8B0-B38582C4D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3907" name="Text Box 5">
            <a:extLst>
              <a:ext uri="{FF2B5EF4-FFF2-40B4-BE49-F238E27FC236}">
                <a16:creationId xmlns:a16="http://schemas.microsoft.com/office/drawing/2014/main" id="{E7032726-1E9F-4688-A968-F3595D3C7B64}"/>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23908" name="Text Box 6">
            <a:extLst>
              <a:ext uri="{FF2B5EF4-FFF2-40B4-BE49-F238E27FC236}">
                <a16:creationId xmlns:a16="http://schemas.microsoft.com/office/drawing/2014/main" id="{EED4B2C7-8C67-45CF-B326-EE5A2118EF3C}"/>
              </a:ext>
            </a:extLst>
          </p:cNvPr>
          <p:cNvSpPr txBox="1">
            <a:spLocks noChangeArrowheads="1"/>
          </p:cNvSpPr>
          <p:nvPr/>
        </p:nvSpPr>
        <p:spPr bwMode="auto">
          <a:xfrm>
            <a:off x="377825" y="911225"/>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2000"/>
              </a:spcBef>
              <a:buClrTx/>
              <a:buFontTx/>
              <a:buNone/>
            </a:pPr>
            <a:r>
              <a:rPr lang="cs-CZ" altLang="en-US" b="1">
                <a:solidFill>
                  <a:srgbClr val="0B3D92"/>
                </a:solidFill>
                <a:latin typeface="Calibri" panose="020F0502020204030204" pitchFamily="34" charset="0"/>
              </a:rPr>
              <a:t>Questions and Answers</a:t>
            </a:r>
          </a:p>
        </p:txBody>
      </p:sp>
      <p:sp>
        <p:nvSpPr>
          <p:cNvPr id="123909" name="Line 7">
            <a:extLst>
              <a:ext uri="{FF2B5EF4-FFF2-40B4-BE49-F238E27FC236}">
                <a16:creationId xmlns:a16="http://schemas.microsoft.com/office/drawing/2014/main" id="{1448AA23-52CA-4FDE-A3B7-38E55E9C2F4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3910" name="Rectangle 8">
            <a:extLst>
              <a:ext uri="{FF2B5EF4-FFF2-40B4-BE49-F238E27FC236}">
                <a16:creationId xmlns:a16="http://schemas.microsoft.com/office/drawing/2014/main" id="{E095ED5C-44FC-48A6-AC3F-063EEC2B665E}"/>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23911" name="Line 10">
            <a:extLst>
              <a:ext uri="{FF2B5EF4-FFF2-40B4-BE49-F238E27FC236}">
                <a16:creationId xmlns:a16="http://schemas.microsoft.com/office/drawing/2014/main" id="{2FB1FB47-DE87-4457-A235-E8C5CABBB12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3739" name="Text Box 11">
            <a:extLst>
              <a:ext uri="{FF2B5EF4-FFF2-40B4-BE49-F238E27FC236}">
                <a16:creationId xmlns:a16="http://schemas.microsoft.com/office/drawing/2014/main" id="{0CB5EB38-BFAF-46F2-9BD4-7A4C00B32F6D}"/>
              </a:ext>
            </a:extLst>
          </p:cNvPr>
          <p:cNvSpPr txBox="1">
            <a:spLocks noChangeArrowheads="1"/>
          </p:cNvSpPr>
          <p:nvPr/>
        </p:nvSpPr>
        <p:spPr bwMode="auto">
          <a:xfrm>
            <a:off x="611188" y="1504950"/>
            <a:ext cx="7848600" cy="188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B3D92"/>
              </a:buClr>
              <a:buSzPct val="100000"/>
              <a:buFont typeface="Arial" panose="020B0604020202020204" pitchFamily="34" charset="0"/>
              <a:buChar char="■"/>
              <a:defRPr/>
            </a:pPr>
            <a:r>
              <a:rPr lang="cs-CZ" altLang="en-US" sz="2600">
                <a:latin typeface="Calibri" panose="020F0502020204030204" pitchFamily="34" charset="0"/>
              </a:rPr>
              <a:t>…</a:t>
            </a:r>
          </a:p>
          <a:p>
            <a:pPr eaLnBrk="1" hangingPunct="1">
              <a:buClr>
                <a:srgbClr val="0B3D92"/>
              </a:buClr>
              <a:buSzPct val="100000"/>
              <a:buFont typeface="Arial" panose="020B0604020202020204" pitchFamily="34" charset="0"/>
              <a:buChar char="■"/>
              <a:defRPr/>
            </a:pPr>
            <a:r>
              <a:rPr lang="cs-CZ" altLang="en-US" sz="2600">
                <a:latin typeface="Calibri" panose="020F0502020204030204" pitchFamily="34" charset="0"/>
              </a:rPr>
              <a:t>…</a:t>
            </a:r>
          </a:p>
          <a:p>
            <a:pPr eaLnBrk="1" hangingPunct="1">
              <a:buClr>
                <a:srgbClr val="0B3D92"/>
              </a:buClr>
              <a:buSzPct val="100000"/>
              <a:buFont typeface="Arial" panose="020B0604020202020204" pitchFamily="34" charset="0"/>
              <a:buChar char="■"/>
              <a:defRPr/>
            </a:pPr>
            <a:r>
              <a:rPr lang="cs-CZ" altLang="en-US" sz="2600">
                <a:latin typeface="Calibri" panose="020F0502020204030204" pitchFamily="34" charset="0"/>
              </a:rPr>
              <a:t>…</a:t>
            </a:r>
          </a:p>
          <a:p>
            <a:pPr marL="363538" eaLnBrk="1" hangingPunct="1">
              <a:spcBef>
                <a:spcPts val="1625"/>
              </a:spcBef>
              <a:buSzPct val="100000"/>
              <a:defRPr/>
            </a:pPr>
            <a:endParaRPr lang="cs-CZ" altLang="en-US" sz="2600">
              <a:latin typeface="Calibri" panose="020F0502020204030204" pitchFamily="34" charset="0"/>
            </a:endParaRPr>
          </a:p>
        </p:txBody>
      </p:sp>
      <p:sp>
        <p:nvSpPr>
          <p:cNvPr id="123913" name="Rectangle 12">
            <a:extLst>
              <a:ext uri="{FF2B5EF4-FFF2-40B4-BE49-F238E27FC236}">
                <a16:creationId xmlns:a16="http://schemas.microsoft.com/office/drawing/2014/main" id="{7CCB59CB-3145-462B-B69E-49BA73DD6011}"/>
              </a:ext>
            </a:extLst>
          </p:cNvPr>
          <p:cNvSpPr>
            <a:spLocks noChangeArrowheads="1"/>
          </p:cNvSpPr>
          <p:nvPr/>
        </p:nvSpPr>
        <p:spPr bwMode="auto">
          <a:xfrm>
            <a:off x="490538" y="3357563"/>
            <a:ext cx="8307387"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spcBef>
                <a:spcPct val="0"/>
              </a:spcBef>
              <a:buClrTx/>
              <a:buFontTx/>
              <a:buNone/>
            </a:pPr>
            <a:endParaRPr lang="en-US" altLang="en-US" sz="2000">
              <a:latin typeface="Calibri" panose="020F0502020204030204" pitchFamily="34" charset="0"/>
            </a:endParaRPr>
          </a:p>
          <a:p>
            <a:pPr algn="just" eaLnBrk="1" hangingPunct="1">
              <a:spcBef>
                <a:spcPct val="0"/>
              </a:spcBef>
              <a:buClr>
                <a:srgbClr val="0B3D92"/>
              </a:buClr>
              <a:buFont typeface="Arial" panose="020B0604020202020204" pitchFamily="34" charset="0"/>
              <a:buNone/>
            </a:pPr>
            <a:endParaRPr lang="en-US" altLang="en-US" sz="2000">
              <a:latin typeface="Calibri" panose="020F0502020204030204" pitchFamily="34" charset="0"/>
            </a:endParaRPr>
          </a:p>
        </p:txBody>
      </p:sp>
      <p:grpSp>
        <p:nvGrpSpPr>
          <p:cNvPr id="123914" name="Skupina 14">
            <a:extLst>
              <a:ext uri="{FF2B5EF4-FFF2-40B4-BE49-F238E27FC236}">
                <a16:creationId xmlns:a16="http://schemas.microsoft.com/office/drawing/2014/main" id="{5C2A4B91-2954-4CFB-8B5D-2C9044B224F6}"/>
              </a:ext>
            </a:extLst>
          </p:cNvPr>
          <p:cNvGrpSpPr>
            <a:grpSpLocks/>
          </p:cNvGrpSpPr>
          <p:nvPr/>
        </p:nvGrpSpPr>
        <p:grpSpPr bwMode="auto">
          <a:xfrm>
            <a:off x="3203575" y="6477000"/>
            <a:ext cx="5580063" cy="238125"/>
            <a:chOff x="3203848" y="6477000"/>
            <a:chExt cx="5580063" cy="238125"/>
          </a:xfrm>
        </p:grpSpPr>
        <p:sp>
          <p:nvSpPr>
            <p:cNvPr id="123915" name="Line 7">
              <a:extLst>
                <a:ext uri="{FF2B5EF4-FFF2-40B4-BE49-F238E27FC236}">
                  <a16:creationId xmlns:a16="http://schemas.microsoft.com/office/drawing/2014/main" id="{7BB73836-742B-41B2-8ACF-C5A480BB8E63}"/>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3916" name="Rectangle 9">
              <a:extLst>
                <a:ext uri="{FF2B5EF4-FFF2-40B4-BE49-F238E27FC236}">
                  <a16:creationId xmlns:a16="http://schemas.microsoft.com/office/drawing/2014/main" id="{F5DC9BAE-68AC-4B0A-8861-A61C9DFE0D3D}"/>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DFE351F5-AD91-40D8-B104-C0DA9363285F}" type="slidenum">
                <a:rPr lang="cs-CZ" altLang="en-US" sz="900" b="1">
                  <a:solidFill>
                    <a:srgbClr val="0B3D92"/>
                  </a:solidFill>
                  <a:cs typeface="Arial" panose="020B0604020202020204" pitchFamily="34" charset="0"/>
                </a:rPr>
                <a:pPr eaLnBrk="1" hangingPunct="1">
                  <a:spcBef>
                    <a:spcPct val="0"/>
                  </a:spcBef>
                  <a:buClrTx/>
                  <a:buFontTx/>
                  <a:buNone/>
                </a:pPr>
                <a:t>60</a:t>
              </a:fld>
              <a:endParaRPr lang="cs-CZ" altLang="en-US" sz="900" b="1">
                <a:solidFill>
                  <a:srgbClr val="0B3D92"/>
                </a:solidFill>
                <a:cs typeface="Arial" panose="020B0604020202020204" pitchFamily="34" charset="0"/>
              </a:endParaRPr>
            </a:p>
          </p:txBody>
        </p:sp>
        <p:sp>
          <p:nvSpPr>
            <p:cNvPr id="123917" name="Line 10">
              <a:extLst>
                <a:ext uri="{FF2B5EF4-FFF2-40B4-BE49-F238E27FC236}">
                  <a16:creationId xmlns:a16="http://schemas.microsoft.com/office/drawing/2014/main" id="{2B25EDBD-125F-4FC0-BB01-0F9C96F34E5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
            <a:extLst>
              <a:ext uri="{FF2B5EF4-FFF2-40B4-BE49-F238E27FC236}">
                <a16:creationId xmlns:a16="http://schemas.microsoft.com/office/drawing/2014/main" id="{A19965DC-E24F-4295-B4EE-C1809B7ECD1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Thank You for your attention…</a:t>
            </a:r>
          </a:p>
        </p:txBody>
      </p:sp>
      <p:sp>
        <p:nvSpPr>
          <p:cNvPr id="125955" name="Rectangle 2">
            <a:extLst>
              <a:ext uri="{FF2B5EF4-FFF2-40B4-BE49-F238E27FC236}">
                <a16:creationId xmlns:a16="http://schemas.microsoft.com/office/drawing/2014/main" id="{A54244C0-3A6D-49E4-B9C4-33A8BB9C7A61}"/>
              </a:ext>
            </a:extLst>
          </p:cNvPr>
          <p:cNvSpPr>
            <a:spLocks noChangeArrowheads="1"/>
          </p:cNvSpPr>
          <p:nvPr/>
        </p:nvSpPr>
        <p:spPr bwMode="auto">
          <a:xfrm>
            <a:off x="485775" y="1411288"/>
            <a:ext cx="8258175" cy="301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spcBef>
                <a:spcPct val="0"/>
              </a:spcBef>
              <a:buClrTx/>
              <a:buFontTx/>
              <a:buNone/>
            </a:pPr>
            <a:r>
              <a:rPr lang="en-US" altLang="en-US" sz="1600" b="1"/>
              <a:t>OTE, a.s. - Provider of comprehensive services for the Czech electricity and gas market:</a:t>
            </a:r>
          </a:p>
          <a:p>
            <a:pPr>
              <a:spcBef>
                <a:spcPct val="0"/>
              </a:spcBef>
              <a:buSzPct val="80000"/>
              <a:buFont typeface="Wingdings" panose="05000000000000000000" pitchFamily="2" charset="2"/>
              <a:buChar char=""/>
            </a:pPr>
            <a:r>
              <a:rPr lang="en-US" altLang="en-US" sz="1600"/>
              <a:t> Reliable processing and exchange of data and information in the energy sector through the Centre of Data and Information Services, 24 hours a day, 7 days a week.</a:t>
            </a:r>
          </a:p>
          <a:p>
            <a:pPr>
              <a:spcBef>
                <a:spcPct val="0"/>
              </a:spcBef>
              <a:buSzPct val="80000"/>
              <a:buFont typeface="Wingdings" panose="05000000000000000000" pitchFamily="2" charset="2"/>
              <a:buChar char=""/>
            </a:pPr>
            <a:r>
              <a:rPr lang="en-US" altLang="en-US" sz="1600"/>
              <a:t> Organization of the short-term electricity and gas market.</a:t>
            </a:r>
          </a:p>
          <a:p>
            <a:pPr>
              <a:spcBef>
                <a:spcPct val="0"/>
              </a:spcBef>
              <a:buSzPct val="80000"/>
              <a:buFont typeface="Wingdings" panose="05000000000000000000" pitchFamily="2" charset="2"/>
              <a:buChar char=""/>
            </a:pPr>
            <a:r>
              <a:rPr lang="en-US" altLang="en-US" sz="1600"/>
              <a:t> Clearance and financial settlement of imbalances between the contracted and the actual electricity and gas supplies and purchases.</a:t>
            </a:r>
          </a:p>
          <a:p>
            <a:pPr>
              <a:spcBef>
                <a:spcPct val="0"/>
              </a:spcBef>
              <a:buSzPct val="80000"/>
              <a:buFont typeface="Wingdings" panose="05000000000000000000" pitchFamily="2" charset="2"/>
              <a:buChar char=""/>
            </a:pPr>
            <a:r>
              <a:rPr lang="en-US" altLang="en-US" sz="1600"/>
              <a:t> Provision of technical and organizational backup for the change of the electricity and gas supplier.</a:t>
            </a:r>
          </a:p>
          <a:p>
            <a:pPr>
              <a:spcBef>
                <a:spcPct val="0"/>
              </a:spcBef>
              <a:buSzPct val="80000"/>
              <a:buFont typeface="Wingdings" panose="05000000000000000000" pitchFamily="2" charset="2"/>
              <a:buChar char=""/>
            </a:pPr>
            <a:r>
              <a:rPr lang="en-US" altLang="en-US" sz="1600"/>
              <a:t> Administration of the national registry for trading of greenhouse gas emission units and allowances. </a:t>
            </a:r>
          </a:p>
          <a:p>
            <a:pPr>
              <a:spcBef>
                <a:spcPct val="0"/>
              </a:spcBef>
              <a:buClrTx/>
              <a:buFontTx/>
              <a:buNone/>
            </a:pPr>
            <a:endParaRPr lang="en-US" altLang="en-US" sz="1600"/>
          </a:p>
        </p:txBody>
      </p:sp>
      <p:sp>
        <p:nvSpPr>
          <p:cNvPr id="75779" name="Rectangle 3">
            <a:extLst>
              <a:ext uri="{FF2B5EF4-FFF2-40B4-BE49-F238E27FC236}">
                <a16:creationId xmlns:a16="http://schemas.microsoft.com/office/drawing/2014/main" id="{07D0BD25-0D6C-4D3C-91F9-FCC24CFDFB49}"/>
              </a:ext>
            </a:extLst>
          </p:cNvPr>
          <p:cNvSpPr>
            <a:spLocks noChangeArrowheads="1"/>
          </p:cNvSpPr>
          <p:nvPr/>
        </p:nvSpPr>
        <p:spPr bwMode="auto">
          <a:xfrm>
            <a:off x="3492500" y="4540250"/>
            <a:ext cx="25146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SzPct val="100000"/>
              <a:defRPr/>
            </a:pPr>
            <a:r>
              <a:rPr lang="en-US" altLang="en-US" sz="1600" b="1">
                <a:effectLst>
                  <a:outerShdw blurRad="38100" dist="38100" dir="2700000" algn="tl">
                    <a:srgbClr val="C0C0C0"/>
                  </a:outerShdw>
                </a:effectLst>
              </a:rPr>
              <a:t>OTE, a.s.</a:t>
            </a:r>
          </a:p>
          <a:p>
            <a:pPr>
              <a:buSzPct val="100000"/>
              <a:defRPr/>
            </a:pPr>
            <a:r>
              <a:rPr lang="en-US" altLang="en-US" sz="1600" b="1">
                <a:effectLst>
                  <a:outerShdw blurRad="38100" dist="38100" dir="2700000" algn="tl">
                    <a:srgbClr val="C0C0C0"/>
                  </a:outerShdw>
                </a:effectLst>
              </a:rPr>
              <a:t>Sokolovská 192/79</a:t>
            </a:r>
          </a:p>
          <a:p>
            <a:pPr>
              <a:buSzPct val="100000"/>
              <a:defRPr/>
            </a:pPr>
            <a:r>
              <a:rPr lang="en-US" altLang="en-US" sz="1600" b="1">
                <a:effectLst>
                  <a:outerShdw blurRad="38100" dist="38100" dir="2700000" algn="tl">
                    <a:srgbClr val="C0C0C0"/>
                  </a:outerShdw>
                </a:effectLst>
              </a:rPr>
              <a:t>Prague 8</a:t>
            </a:r>
          </a:p>
          <a:p>
            <a:pPr>
              <a:buSzPct val="100000"/>
              <a:defRPr/>
            </a:pPr>
            <a:r>
              <a:rPr lang="en-US" altLang="en-US" sz="1600" b="1">
                <a:effectLst>
                  <a:outerShdw blurRad="38100" dist="38100" dir="2700000" algn="tl">
                    <a:srgbClr val="C0C0C0"/>
                  </a:outerShdw>
                </a:effectLst>
              </a:rPr>
              <a:t>Czech Republic</a:t>
            </a:r>
          </a:p>
          <a:p>
            <a:pPr>
              <a:buSzPct val="100000"/>
              <a:defRPr/>
            </a:pPr>
            <a:r>
              <a:rPr lang="en-US" altLang="en-US" sz="1600" b="1">
                <a:effectLst>
                  <a:outerShdw blurRad="38100" dist="38100" dir="2700000" algn="tl">
                    <a:srgbClr val="C0C0C0"/>
                  </a:outerShdw>
                </a:effectLst>
              </a:rPr>
              <a:t>Tel.: +420 296 579 160</a:t>
            </a:r>
          </a:p>
          <a:p>
            <a:pPr>
              <a:buSzPct val="100000"/>
              <a:defRPr/>
            </a:pPr>
            <a:r>
              <a:rPr lang="en-US" altLang="en-US" sz="1600" b="1">
                <a:effectLst>
                  <a:outerShdw blurRad="38100" dist="38100" dir="2700000" algn="tl">
                    <a:srgbClr val="C0C0C0"/>
                  </a:outerShdw>
                </a:effectLst>
              </a:rPr>
              <a:t>www.ote-cr.cz</a:t>
            </a:r>
          </a:p>
        </p:txBody>
      </p:sp>
      <p:pic>
        <p:nvPicPr>
          <p:cNvPr id="125957" name="Picture 4">
            <a:extLst>
              <a:ext uri="{FF2B5EF4-FFF2-40B4-BE49-F238E27FC236}">
                <a16:creationId xmlns:a16="http://schemas.microsoft.com/office/drawing/2014/main" id="{B0BBF240-07B9-4BC9-A917-6BF5E1CDA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8" name="Text Box 5">
            <a:extLst>
              <a:ext uri="{FF2B5EF4-FFF2-40B4-BE49-F238E27FC236}">
                <a16:creationId xmlns:a16="http://schemas.microsoft.com/office/drawing/2014/main" id="{168AFA3E-2B1F-4E57-BF54-55AFD79D3216}"/>
              </a:ext>
            </a:extLst>
          </p:cNvPr>
          <p:cNvSpPr txBox="1">
            <a:spLocks noChangeArrowheads="1"/>
          </p:cNvSpPr>
          <p:nvPr/>
        </p:nvSpPr>
        <p:spPr bwMode="auto">
          <a:xfrm>
            <a:off x="179388" y="5964238"/>
            <a:ext cx="20891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spcBef>
                <a:spcPct val="0"/>
              </a:spcBef>
              <a:buClrTx/>
              <a:buFontTx/>
              <a:buNone/>
            </a:pPr>
            <a:r>
              <a:rPr lang="cs-CZ" altLang="en-US" sz="1800" b="1">
                <a:solidFill>
                  <a:schemeClr val="bg1"/>
                </a:solidFill>
                <a:hlinkClick r:id="rId4"/>
              </a:rPr>
              <a:t>market@ote-cr.cz</a:t>
            </a:r>
          </a:p>
          <a:p>
            <a:pPr>
              <a:spcBef>
                <a:spcPct val="0"/>
              </a:spcBef>
              <a:buClrTx/>
              <a:buFontTx/>
              <a:buNone/>
            </a:pPr>
            <a:r>
              <a:rPr lang="cs-CZ" altLang="en-US" sz="1800" b="1">
                <a:solidFill>
                  <a:schemeClr val="bg1"/>
                </a:solidFill>
                <a:hlinkClick r:id="rId5"/>
              </a:rPr>
              <a:t>xbid@ote-cr.cz</a:t>
            </a:r>
            <a:r>
              <a:rPr lang="cs-CZ" altLang="en-US" sz="1800" b="1">
                <a:solidFill>
                  <a:schemeClr val="bg1"/>
                </a:solidFill>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a:extLst>
              <a:ext uri="{FF2B5EF4-FFF2-40B4-BE49-F238E27FC236}">
                <a16:creationId xmlns:a16="http://schemas.microsoft.com/office/drawing/2014/main" id="{FE9352E3-4940-431A-BEC9-924747611B32}"/>
              </a:ext>
            </a:extLst>
          </p:cNvPr>
          <p:cNvGrpSpPr>
            <a:grpSpLocks/>
          </p:cNvGrpSpPr>
          <p:nvPr/>
        </p:nvGrpSpPr>
        <p:grpSpPr bwMode="auto">
          <a:xfrm>
            <a:off x="360363" y="476250"/>
            <a:ext cx="8339137" cy="384175"/>
            <a:chOff x="227" y="300"/>
            <a:chExt cx="5253" cy="242"/>
          </a:xfrm>
        </p:grpSpPr>
        <p:sp>
          <p:nvSpPr>
            <p:cNvPr id="15373" name="Line 2">
              <a:extLst>
                <a:ext uri="{FF2B5EF4-FFF2-40B4-BE49-F238E27FC236}">
                  <a16:creationId xmlns:a16="http://schemas.microsoft.com/office/drawing/2014/main" id="{86F7BFE1-48D2-4583-91E7-38B1A9AA55CC}"/>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374" name="Line 3">
              <a:extLst>
                <a:ext uri="{FF2B5EF4-FFF2-40B4-BE49-F238E27FC236}">
                  <a16:creationId xmlns:a16="http://schemas.microsoft.com/office/drawing/2014/main" id="{8C5155F3-F6D2-4023-80F7-4DF848D94F26}"/>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5375" name="Picture 4">
              <a:extLst>
                <a:ext uri="{FF2B5EF4-FFF2-40B4-BE49-F238E27FC236}">
                  <a16:creationId xmlns:a16="http://schemas.microsoft.com/office/drawing/2014/main" id="{C8D757A7-ADF9-4CA7-AA42-836C75CA9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363" name="Text Box 5">
            <a:extLst>
              <a:ext uri="{FF2B5EF4-FFF2-40B4-BE49-F238E27FC236}">
                <a16:creationId xmlns:a16="http://schemas.microsoft.com/office/drawing/2014/main" id="{B714C494-0073-4AC2-95BE-A310C160D9C1}"/>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pic>
        <p:nvPicPr>
          <p:cNvPr id="15364" name="Picture 6">
            <a:extLst>
              <a:ext uri="{FF2B5EF4-FFF2-40B4-BE49-F238E27FC236}">
                <a16:creationId xmlns:a16="http://schemas.microsoft.com/office/drawing/2014/main" id="{4B210751-8BEE-43F2-AC62-7E95E6AE4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854075"/>
            <a:ext cx="9083675" cy="858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8">
            <a:extLst>
              <a:ext uri="{FF2B5EF4-FFF2-40B4-BE49-F238E27FC236}">
                <a16:creationId xmlns:a16="http://schemas.microsoft.com/office/drawing/2014/main" id="{2E616F36-0956-4390-8205-BC4C709E026D}"/>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5366" name="Text Box 10">
            <a:extLst>
              <a:ext uri="{FF2B5EF4-FFF2-40B4-BE49-F238E27FC236}">
                <a16:creationId xmlns:a16="http://schemas.microsoft.com/office/drawing/2014/main" id="{319EB91D-97E3-4D04-AF8A-7D1A1E6716C1}"/>
              </a:ext>
            </a:extLst>
          </p:cNvPr>
          <p:cNvSpPr txBox="1">
            <a:spLocks noChangeArrowheads="1"/>
          </p:cNvSpPr>
          <p:nvPr/>
        </p:nvSpPr>
        <p:spPr bwMode="auto">
          <a:xfrm>
            <a:off x="344488" y="1555750"/>
            <a:ext cx="835342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algn="just" eaLnBrk="1" hangingPunct="1">
              <a:spcBef>
                <a:spcPct val="0"/>
              </a:spcBef>
              <a:buClr>
                <a:srgbClr val="0B3D92"/>
              </a:buClr>
              <a:buFont typeface="Arial" panose="020B0604020202020204" pitchFamily="34" charset="0"/>
              <a:buChar char="■"/>
            </a:pPr>
            <a:r>
              <a:rPr lang="en-US" altLang="en-US" sz="1700">
                <a:solidFill>
                  <a:srgbClr val="222222"/>
                </a:solidFill>
                <a:latin typeface="Calibri" panose="020F0502020204030204" pitchFamily="34" charset="0"/>
              </a:rPr>
              <a:t>OTE-COM will now also display bids </a:t>
            </a:r>
            <a:r>
              <a:rPr lang="en-US" altLang="en-US" sz="1700">
                <a:solidFill>
                  <a:schemeClr val="tx1"/>
                </a:solidFill>
                <a:latin typeface="Calibri" panose="020F0502020204030204" pitchFamily="34" charset="0"/>
              </a:rPr>
              <a:t>from connected market areas* together with bids entered into the OTE system (without distinction of the market of origin)</a:t>
            </a:r>
          </a:p>
          <a:p>
            <a:pPr algn="just" eaLnBrk="1" hangingPunct="1">
              <a:spcBef>
                <a:spcPct val="0"/>
              </a:spcBef>
              <a:buClr>
                <a:srgbClr val="0B3D92"/>
              </a:buClr>
              <a:buFont typeface="Arial" panose="020B0604020202020204" pitchFamily="34" charset="0"/>
              <a:buChar char="■"/>
            </a:pPr>
            <a:r>
              <a:rPr lang="en-US" altLang="en-US" sz="1700">
                <a:solidFill>
                  <a:schemeClr val="tx1"/>
                </a:solidFill>
                <a:latin typeface="Calibri" panose="020F0502020204030204" pitchFamily="34" charset="0"/>
              </a:rPr>
              <a:t>Bids placed in the OTE system will be visible* in connected exchange </a:t>
            </a:r>
            <a:r>
              <a:rPr lang="en-US" altLang="en-US" sz="1700">
                <a:solidFill>
                  <a:srgbClr val="222222"/>
                </a:solidFill>
                <a:latin typeface="Calibri" panose="020F0502020204030204" pitchFamily="34" charset="0"/>
              </a:rPr>
              <a:t>systems.</a:t>
            </a:r>
            <a:r>
              <a:rPr lang="en-US" altLang="en-US" sz="1700">
                <a:latin typeface="Calibri" panose="020F0502020204030204" pitchFamily="34" charset="0"/>
              </a:rPr>
              <a:t> </a:t>
            </a:r>
          </a:p>
        </p:txBody>
      </p:sp>
      <p:sp>
        <p:nvSpPr>
          <p:cNvPr id="15367" name="Text Box 11">
            <a:extLst>
              <a:ext uri="{FF2B5EF4-FFF2-40B4-BE49-F238E27FC236}">
                <a16:creationId xmlns:a16="http://schemas.microsoft.com/office/drawing/2014/main" id="{46800CF7-66CC-4975-B05B-590386D25186}"/>
              </a:ext>
            </a:extLst>
          </p:cNvPr>
          <p:cNvSpPr txBox="1">
            <a:spLocks noChangeArrowheads="1"/>
          </p:cNvSpPr>
          <p:nvPr/>
        </p:nvSpPr>
        <p:spPr bwMode="auto">
          <a:xfrm>
            <a:off x="20638" y="6413500"/>
            <a:ext cx="32194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spcBef>
                <a:spcPct val="0"/>
              </a:spcBef>
              <a:buClrTx/>
              <a:buFontTx/>
              <a:buNone/>
            </a:pPr>
            <a:r>
              <a:rPr lang="en-US" altLang="en-US" sz="1200">
                <a:solidFill>
                  <a:srgbClr val="4597A0"/>
                </a:solidFill>
                <a:latin typeface="Calibri" panose="020F0502020204030204" pitchFamily="34" charset="0"/>
              </a:rPr>
              <a:t>* Only up to a current available cross border </a:t>
            </a:r>
            <a:r>
              <a:rPr lang="cs-CZ" altLang="en-US" sz="1200">
                <a:solidFill>
                  <a:srgbClr val="4597A0"/>
                </a:solidFill>
                <a:latin typeface="Calibri" panose="020F0502020204030204" pitchFamily="34" charset="0"/>
              </a:rPr>
              <a:t>transmission </a:t>
            </a:r>
            <a:r>
              <a:rPr lang="en-US" altLang="en-US" sz="1200">
                <a:solidFill>
                  <a:srgbClr val="4597A0"/>
                </a:solidFill>
                <a:latin typeface="Calibri" panose="020F0502020204030204" pitchFamily="34" charset="0"/>
              </a:rPr>
              <a:t>capacity</a:t>
            </a:r>
          </a:p>
        </p:txBody>
      </p:sp>
      <p:pic>
        <p:nvPicPr>
          <p:cNvPr id="15368" name="Picture 12">
            <a:extLst>
              <a:ext uri="{FF2B5EF4-FFF2-40B4-BE49-F238E27FC236}">
                <a16:creationId xmlns:a16="http://schemas.microsoft.com/office/drawing/2014/main" id="{E666C762-0ADA-4891-9431-00B0A3EE8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2730500"/>
            <a:ext cx="4168775" cy="3379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9" name="Skupina 14">
            <a:extLst>
              <a:ext uri="{FF2B5EF4-FFF2-40B4-BE49-F238E27FC236}">
                <a16:creationId xmlns:a16="http://schemas.microsoft.com/office/drawing/2014/main" id="{F55976D7-38FE-4973-9A36-C6621B855F76}"/>
              </a:ext>
            </a:extLst>
          </p:cNvPr>
          <p:cNvGrpSpPr>
            <a:grpSpLocks/>
          </p:cNvGrpSpPr>
          <p:nvPr/>
        </p:nvGrpSpPr>
        <p:grpSpPr bwMode="auto">
          <a:xfrm>
            <a:off x="3203575" y="6477000"/>
            <a:ext cx="5580063" cy="238125"/>
            <a:chOff x="3203848" y="6477000"/>
            <a:chExt cx="5580063" cy="238125"/>
          </a:xfrm>
        </p:grpSpPr>
        <p:sp>
          <p:nvSpPr>
            <p:cNvPr id="15370" name="Line 7">
              <a:extLst>
                <a:ext uri="{FF2B5EF4-FFF2-40B4-BE49-F238E27FC236}">
                  <a16:creationId xmlns:a16="http://schemas.microsoft.com/office/drawing/2014/main" id="{AF193182-B245-4559-A628-FEC550936A56}"/>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371" name="Rectangle 9">
              <a:extLst>
                <a:ext uri="{FF2B5EF4-FFF2-40B4-BE49-F238E27FC236}">
                  <a16:creationId xmlns:a16="http://schemas.microsoft.com/office/drawing/2014/main" id="{37B93A55-06D5-4704-990C-1124FA6EDFF1}"/>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5D1447DA-0444-4170-9A77-B777AF91E0CB}" type="slidenum">
                <a:rPr lang="cs-CZ" altLang="en-US" sz="900" b="1">
                  <a:solidFill>
                    <a:srgbClr val="0B3D92"/>
                  </a:solidFill>
                  <a:cs typeface="Arial" panose="020B0604020202020204" pitchFamily="34" charset="0"/>
                </a:rPr>
                <a:pPr eaLnBrk="1" hangingPunct="1">
                  <a:spcBef>
                    <a:spcPct val="0"/>
                  </a:spcBef>
                  <a:buClrTx/>
                  <a:buFontTx/>
                  <a:buNone/>
                </a:pPr>
                <a:t>7</a:t>
              </a:fld>
              <a:endParaRPr lang="cs-CZ" altLang="en-US" sz="900" b="1">
                <a:solidFill>
                  <a:srgbClr val="0B3D92"/>
                </a:solidFill>
                <a:cs typeface="Arial" panose="020B0604020202020204" pitchFamily="34" charset="0"/>
              </a:endParaRPr>
            </a:p>
          </p:txBody>
        </p:sp>
        <p:sp>
          <p:nvSpPr>
            <p:cNvPr id="15372" name="Line 10">
              <a:extLst>
                <a:ext uri="{FF2B5EF4-FFF2-40B4-BE49-F238E27FC236}">
                  <a16:creationId xmlns:a16="http://schemas.microsoft.com/office/drawing/2014/main" id="{CB8ECA2D-ACE1-408B-A1CD-C5B1D80B207C}"/>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a:extLst>
              <a:ext uri="{FF2B5EF4-FFF2-40B4-BE49-F238E27FC236}">
                <a16:creationId xmlns:a16="http://schemas.microsoft.com/office/drawing/2014/main" id="{70A67A73-5C07-4057-A8C8-CE3D4F9E1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2219325"/>
            <a:ext cx="6765926" cy="5894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1" name="Group 1">
            <a:extLst>
              <a:ext uri="{FF2B5EF4-FFF2-40B4-BE49-F238E27FC236}">
                <a16:creationId xmlns:a16="http://schemas.microsoft.com/office/drawing/2014/main" id="{C6493539-C0E0-407A-ABC6-AFE206515628}"/>
              </a:ext>
            </a:extLst>
          </p:cNvPr>
          <p:cNvGrpSpPr>
            <a:grpSpLocks/>
          </p:cNvGrpSpPr>
          <p:nvPr/>
        </p:nvGrpSpPr>
        <p:grpSpPr bwMode="auto">
          <a:xfrm>
            <a:off x="360363" y="476250"/>
            <a:ext cx="8339137" cy="384175"/>
            <a:chOff x="227" y="300"/>
            <a:chExt cx="5253" cy="242"/>
          </a:xfrm>
        </p:grpSpPr>
        <p:sp>
          <p:nvSpPr>
            <p:cNvPr id="17423" name="Line 2">
              <a:extLst>
                <a:ext uri="{FF2B5EF4-FFF2-40B4-BE49-F238E27FC236}">
                  <a16:creationId xmlns:a16="http://schemas.microsoft.com/office/drawing/2014/main" id="{A0A93060-B255-40A4-BE47-14F23C49902E}"/>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7424" name="Line 3">
              <a:extLst>
                <a:ext uri="{FF2B5EF4-FFF2-40B4-BE49-F238E27FC236}">
                  <a16:creationId xmlns:a16="http://schemas.microsoft.com/office/drawing/2014/main" id="{C7645832-EB0D-477A-84DF-03D58CADD8E5}"/>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7425" name="Picture 4">
              <a:extLst>
                <a:ext uri="{FF2B5EF4-FFF2-40B4-BE49-F238E27FC236}">
                  <a16:creationId xmlns:a16="http://schemas.microsoft.com/office/drawing/2014/main" id="{0293A9AD-81B4-4626-A3C7-0D98E2344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412" name="Text Box 5">
            <a:extLst>
              <a:ext uri="{FF2B5EF4-FFF2-40B4-BE49-F238E27FC236}">
                <a16:creationId xmlns:a16="http://schemas.microsoft.com/office/drawing/2014/main" id="{F963601C-1B3E-4827-A866-99E251B37506}"/>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pic>
        <p:nvPicPr>
          <p:cNvPr id="17413" name="Picture 6">
            <a:extLst>
              <a:ext uri="{FF2B5EF4-FFF2-40B4-BE49-F238E27FC236}">
                <a16:creationId xmlns:a16="http://schemas.microsoft.com/office/drawing/2014/main" id="{1250F1FA-5037-4852-9EA6-6E2D0086E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815975"/>
            <a:ext cx="7278688" cy="858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Line 7">
            <a:extLst>
              <a:ext uri="{FF2B5EF4-FFF2-40B4-BE49-F238E27FC236}">
                <a16:creationId xmlns:a16="http://schemas.microsoft.com/office/drawing/2014/main" id="{BD7D198D-FAF2-4261-B955-003AF949F9D7}"/>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7415" name="Rectangle 8">
            <a:extLst>
              <a:ext uri="{FF2B5EF4-FFF2-40B4-BE49-F238E27FC236}">
                <a16:creationId xmlns:a16="http://schemas.microsoft.com/office/drawing/2014/main" id="{3896549F-80BF-4CA1-9A1A-5E4BFEB3E135}"/>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7416" name="Line 10">
            <a:extLst>
              <a:ext uri="{FF2B5EF4-FFF2-40B4-BE49-F238E27FC236}">
                <a16:creationId xmlns:a16="http://schemas.microsoft.com/office/drawing/2014/main" id="{8415CA53-EB09-4C75-AA06-14AE630069C5}"/>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5" name="Text Box 11">
            <a:extLst>
              <a:ext uri="{FF2B5EF4-FFF2-40B4-BE49-F238E27FC236}">
                <a16:creationId xmlns:a16="http://schemas.microsoft.com/office/drawing/2014/main" id="{6E76A4EF-D31B-4C78-A6DB-E8A676AFFC4D}"/>
              </a:ext>
            </a:extLst>
          </p:cNvPr>
          <p:cNvSpPr txBox="1">
            <a:spLocks noChangeArrowheads="1"/>
          </p:cNvSpPr>
          <p:nvPr/>
        </p:nvSpPr>
        <p:spPr bwMode="auto">
          <a:xfrm>
            <a:off x="539750" y="1468438"/>
            <a:ext cx="4283075"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1pPr>
            <a:lvl2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2pPr>
            <a:lvl3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3pPr>
            <a:lvl4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4pPr>
            <a:lvl5pPr>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B3D92"/>
              </a:buClr>
              <a:buSzPct val="100000"/>
              <a:buFont typeface="Arial" panose="020B0604020202020204" pitchFamily="34" charset="0"/>
              <a:buChar char="■"/>
              <a:defRPr/>
            </a:pPr>
            <a:r>
              <a:rPr lang="en-US" altLang="en-US" sz="2000" dirty="0">
                <a:latin typeface="Calibri" panose="020F0502020204030204" pitchFamily="34" charset="0"/>
              </a:rPr>
              <a:t>Modifications in OTE-COM </a:t>
            </a:r>
            <a:r>
              <a:rPr lang="en-US" altLang="en-US" sz="2000" b="1" u="sng" dirty="0">
                <a:latin typeface="Calibri" panose="020F0502020204030204" pitchFamily="34" charset="0"/>
              </a:rPr>
              <a:t>concern</a:t>
            </a:r>
            <a:r>
              <a:rPr lang="en-US" altLang="en-US" sz="2000" dirty="0">
                <a:latin typeface="Calibri" panose="020F0502020204030204" pitchFamily="34" charset="0"/>
              </a:rPr>
              <a:t> in particular the following areas:</a:t>
            </a:r>
          </a:p>
          <a:p>
            <a:pPr eaLnBrk="1" hangingPunct="1">
              <a:buClr>
                <a:srgbClr val="0B3D92"/>
              </a:buClr>
              <a:buSzPct val="100000"/>
              <a:buFont typeface="Arial" panose="020B0604020202020204" pitchFamily="34" charset="0"/>
              <a:buNone/>
              <a:defRPr/>
            </a:pPr>
            <a:endParaRPr lang="cs-CZ" altLang="en-US" sz="2600" dirty="0">
              <a:latin typeface="Calibri" panose="020F0502020204030204" pitchFamily="34" charset="0"/>
            </a:endParaRPr>
          </a:p>
          <a:p>
            <a:pPr marL="363538" eaLnBrk="1" hangingPunct="1">
              <a:spcBef>
                <a:spcPts val="1625"/>
              </a:spcBef>
              <a:buSzPct val="100000"/>
              <a:defRPr/>
            </a:pPr>
            <a:endParaRPr lang="cs-CZ" altLang="en-US" sz="2600" dirty="0">
              <a:latin typeface="Calibri" panose="020F0502020204030204" pitchFamily="34" charset="0"/>
            </a:endParaRPr>
          </a:p>
        </p:txBody>
      </p:sp>
      <p:sp>
        <p:nvSpPr>
          <p:cNvPr id="17418" name="Text Box 13">
            <a:extLst>
              <a:ext uri="{FF2B5EF4-FFF2-40B4-BE49-F238E27FC236}">
                <a16:creationId xmlns:a16="http://schemas.microsoft.com/office/drawing/2014/main" id="{FAEF0374-06F5-4EE1-983B-38144E6E8301}"/>
              </a:ext>
            </a:extLst>
          </p:cNvPr>
          <p:cNvSpPr txBox="1">
            <a:spLocks noChangeArrowheads="1"/>
          </p:cNvSpPr>
          <p:nvPr/>
        </p:nvSpPr>
        <p:spPr bwMode="auto">
          <a:xfrm>
            <a:off x="4822825" y="1479550"/>
            <a:ext cx="3781425" cy="381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61950" indent="-361950">
              <a:spcBef>
                <a:spcPts val="8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3200">
                <a:solidFill>
                  <a:srgbClr val="000000"/>
                </a:solidFill>
                <a:latin typeface="Arial" panose="020B060402020202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1950" algn="l"/>
                <a:tab pos="1276350" algn="l"/>
                <a:tab pos="2190750" algn="l"/>
                <a:tab pos="3105150" algn="l"/>
                <a:tab pos="4019550" algn="l"/>
                <a:tab pos="4933950" algn="l"/>
                <a:tab pos="5848350" algn="l"/>
                <a:tab pos="6762750" algn="l"/>
                <a:tab pos="7677150" algn="l"/>
                <a:tab pos="8591550" algn="l"/>
                <a:tab pos="9505950" algn="l"/>
                <a:tab pos="104203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
                <a:srgbClr val="0B3D92"/>
              </a:buClr>
              <a:buFont typeface="Arial" panose="020B0604020202020204" pitchFamily="34" charset="0"/>
              <a:buChar char="■"/>
              <a:defRPr/>
            </a:pPr>
            <a:r>
              <a:rPr lang="en-US" altLang="en-US" sz="2000" dirty="0">
                <a:latin typeface="Calibri" panose="020F0502020204030204" pitchFamily="34" charset="0"/>
              </a:rPr>
              <a:t>Modifications in OTE-COM </a:t>
            </a:r>
            <a:r>
              <a:rPr lang="en-US" altLang="en-US" sz="2000" b="1" u="sng" dirty="0">
                <a:latin typeface="Calibri" panose="020F0502020204030204" pitchFamily="34" charset="0"/>
              </a:rPr>
              <a:t>do not concern</a:t>
            </a:r>
            <a:r>
              <a:rPr lang="en-US" altLang="en-US" sz="2000" dirty="0">
                <a:latin typeface="Calibri" panose="020F0502020204030204" pitchFamily="34" charset="0"/>
              </a:rPr>
              <a:t> for example the following areas:</a:t>
            </a:r>
          </a:p>
          <a:p>
            <a:pPr lvl="1" indent="0" eaLnBrk="1" hangingPunct="1">
              <a:spcBef>
                <a:spcPct val="0"/>
              </a:spcBef>
              <a:buClrTx/>
              <a:buFontTx/>
              <a:buNone/>
              <a:defRPr/>
            </a:pPr>
            <a:endParaRPr lang="en-US" altLang="en-US" sz="1400" dirty="0">
              <a:latin typeface="Calibri" panose="020F0502020204030204" pitchFamily="34" charset="0"/>
            </a:endParaRPr>
          </a:p>
          <a:p>
            <a:pPr marL="742950" lvl="1" eaLnBrk="1" hangingPunct="1">
              <a:spcBef>
                <a:spcPct val="0"/>
              </a:spcBef>
              <a:buClr>
                <a:srgbClr val="0B3D92"/>
              </a:buClr>
              <a:buFont typeface="Wingdings" panose="05000000000000000000" pitchFamily="2" charset="2"/>
              <a:buChar char="§"/>
              <a:defRPr/>
            </a:pPr>
            <a:r>
              <a:rPr lang="en-US" altLang="en-US" sz="1400" dirty="0">
                <a:latin typeface="Calibri" panose="020F0502020204030204" pitchFamily="34" charset="0"/>
              </a:rPr>
              <a:t>Interface of the OTE-COM</a:t>
            </a:r>
          </a:p>
          <a:p>
            <a:pPr marL="742950" lvl="1" eaLnBrk="1" hangingPunct="1">
              <a:spcBef>
                <a:spcPct val="0"/>
              </a:spcBef>
              <a:buClr>
                <a:srgbClr val="0B3D92"/>
              </a:buClr>
              <a:buFont typeface="Wingdings" panose="05000000000000000000" pitchFamily="2" charset="2"/>
              <a:buChar char="§"/>
              <a:defRPr/>
            </a:pPr>
            <a:endParaRPr lang="en-US" altLang="en-US" sz="1400" dirty="0">
              <a:latin typeface="Calibri" panose="020F0502020204030204" pitchFamily="34" charset="0"/>
            </a:endParaRPr>
          </a:p>
          <a:p>
            <a:pPr marL="742950" lvl="1" eaLnBrk="1" hangingPunct="1">
              <a:spcBef>
                <a:spcPct val="0"/>
              </a:spcBef>
              <a:buClr>
                <a:srgbClr val="0B3D92"/>
              </a:buClr>
              <a:buFont typeface="Wingdings" panose="05000000000000000000" pitchFamily="2" charset="2"/>
              <a:buChar char="§"/>
              <a:defRPr/>
            </a:pPr>
            <a:r>
              <a:rPr lang="en-US" altLang="en-US" sz="1400" dirty="0">
                <a:latin typeface="Calibri" panose="020F0502020204030204" pitchFamily="34" charset="0"/>
              </a:rPr>
              <a:t>Log in to OTE-COM</a:t>
            </a:r>
          </a:p>
          <a:p>
            <a:pPr marL="742950" lvl="1" eaLnBrk="1" hangingPunct="1">
              <a:spcBef>
                <a:spcPct val="0"/>
              </a:spcBef>
              <a:buClr>
                <a:srgbClr val="0B3D92"/>
              </a:buClr>
              <a:buFont typeface="Wingdings" panose="05000000000000000000" pitchFamily="2" charset="2"/>
              <a:buChar char="§"/>
              <a:defRPr/>
            </a:pPr>
            <a:endParaRPr lang="en-US" altLang="en-US" sz="1400" dirty="0">
              <a:latin typeface="Calibri" panose="020F0502020204030204" pitchFamily="34" charset="0"/>
            </a:endParaRPr>
          </a:p>
          <a:p>
            <a:pPr marL="742950" lvl="1" eaLnBrk="1" hangingPunct="1">
              <a:spcBef>
                <a:spcPct val="0"/>
              </a:spcBef>
              <a:buClr>
                <a:srgbClr val="0B3D92"/>
              </a:buClr>
              <a:buFont typeface="Wingdings" panose="05000000000000000000" pitchFamily="2" charset="2"/>
              <a:buChar char="§"/>
              <a:defRPr/>
            </a:pPr>
            <a:r>
              <a:rPr lang="en-US" altLang="en-US" sz="1400" dirty="0">
                <a:latin typeface="Calibri" panose="020F0502020204030204" pitchFamily="34" charset="0"/>
              </a:rPr>
              <a:t>Certificates needed for accessing OTE-COM</a:t>
            </a:r>
          </a:p>
          <a:p>
            <a:pPr marL="742950" lvl="1" eaLnBrk="1" hangingPunct="1">
              <a:spcBef>
                <a:spcPct val="0"/>
              </a:spcBef>
              <a:buClr>
                <a:srgbClr val="0B3D92"/>
              </a:buClr>
              <a:buFont typeface="Wingdings" panose="05000000000000000000" pitchFamily="2" charset="2"/>
              <a:buChar char="§"/>
              <a:defRPr/>
            </a:pPr>
            <a:endParaRPr lang="en-US" altLang="en-US" sz="1400" dirty="0">
              <a:latin typeface="Calibri" panose="020F0502020204030204" pitchFamily="34" charset="0"/>
            </a:endParaRPr>
          </a:p>
          <a:p>
            <a:pPr marL="742950" lvl="1" eaLnBrk="1" hangingPunct="1">
              <a:spcBef>
                <a:spcPct val="0"/>
              </a:spcBef>
              <a:buClr>
                <a:srgbClr val="0B3D92"/>
              </a:buClr>
              <a:buFont typeface="Wingdings" panose="05000000000000000000" pitchFamily="2" charset="2"/>
              <a:buChar char="§"/>
              <a:defRPr/>
            </a:pPr>
            <a:r>
              <a:rPr lang="en-US" altLang="en-US" sz="1400" dirty="0">
                <a:latin typeface="Calibri" panose="020F0502020204030204" pitchFamily="34" charset="0"/>
              </a:rPr>
              <a:t>Registration in the OTE</a:t>
            </a:r>
            <a:r>
              <a:rPr lang="cs-CZ" altLang="en-US" sz="1400" dirty="0">
                <a:latin typeface="Calibri" panose="020F0502020204030204" pitchFamily="34" charset="0"/>
              </a:rPr>
              <a:t>‘</a:t>
            </a:r>
            <a:r>
              <a:rPr lang="en-US" altLang="en-US" sz="1400" dirty="0">
                <a:latin typeface="Calibri" panose="020F0502020204030204" pitchFamily="34" charset="0"/>
              </a:rPr>
              <a:t>s syst</a:t>
            </a:r>
            <a:r>
              <a:rPr lang="cs-CZ" altLang="en-US" sz="1400" dirty="0">
                <a:latin typeface="Calibri" panose="020F0502020204030204" pitchFamily="34" charset="0"/>
              </a:rPr>
              <a:t>e</a:t>
            </a:r>
            <a:r>
              <a:rPr lang="en-US" altLang="en-US" sz="1400" dirty="0">
                <a:latin typeface="Calibri" panose="020F0502020204030204" pitchFamily="34" charset="0"/>
              </a:rPr>
              <a:t>m</a:t>
            </a:r>
          </a:p>
          <a:p>
            <a:pPr marL="742950" lvl="1" eaLnBrk="1" hangingPunct="1">
              <a:spcBef>
                <a:spcPct val="0"/>
              </a:spcBef>
              <a:buClr>
                <a:srgbClr val="0B3D92"/>
              </a:buClr>
              <a:buFont typeface="Wingdings" panose="05000000000000000000" pitchFamily="2" charset="2"/>
              <a:buChar char="§"/>
              <a:defRPr/>
            </a:pPr>
            <a:endParaRPr lang="en-US" altLang="en-US" sz="1400" dirty="0">
              <a:latin typeface="Calibri" panose="020F0502020204030204" pitchFamily="34" charset="0"/>
            </a:endParaRPr>
          </a:p>
          <a:p>
            <a:pPr marL="742950" lvl="1" eaLnBrk="1" hangingPunct="1">
              <a:spcBef>
                <a:spcPct val="0"/>
              </a:spcBef>
              <a:buClr>
                <a:srgbClr val="0B3D92"/>
              </a:buClr>
              <a:buFont typeface="Wingdings" panose="05000000000000000000" pitchFamily="2" charset="2"/>
              <a:buChar char="§"/>
              <a:defRPr/>
            </a:pPr>
            <a:r>
              <a:rPr lang="en-US" altLang="en-US" sz="1400" dirty="0">
                <a:latin typeface="Calibri" panose="020F0502020204030204" pitchFamily="34" charset="0"/>
              </a:rPr>
              <a:t>Clearing of trades</a:t>
            </a:r>
          </a:p>
          <a:p>
            <a:pPr lvl="1" indent="0" eaLnBrk="1" hangingPunct="1">
              <a:spcBef>
                <a:spcPct val="0"/>
              </a:spcBef>
              <a:buClrTx/>
              <a:buFontTx/>
              <a:buNone/>
              <a:defRPr/>
            </a:pPr>
            <a:endParaRPr lang="cs-CZ" altLang="en-US" sz="1400" dirty="0">
              <a:latin typeface="Calibri" panose="020F0502020204030204" pitchFamily="34" charset="0"/>
            </a:endParaRPr>
          </a:p>
          <a:p>
            <a:pPr lvl="1" indent="0" eaLnBrk="1" hangingPunct="1">
              <a:spcBef>
                <a:spcPct val="0"/>
              </a:spcBef>
              <a:buClr>
                <a:srgbClr val="0B3D92"/>
              </a:buClr>
              <a:buFont typeface="Arial" panose="020B0604020202020204" pitchFamily="34" charset="0"/>
              <a:buNone/>
              <a:defRPr/>
            </a:pPr>
            <a:endParaRPr lang="cs-CZ" altLang="en-US" sz="1400" dirty="0">
              <a:latin typeface="Calibri" panose="020F0502020204030204" pitchFamily="34" charset="0"/>
            </a:endParaRPr>
          </a:p>
        </p:txBody>
      </p:sp>
      <p:grpSp>
        <p:nvGrpSpPr>
          <p:cNvPr id="17419" name="Skupina 15">
            <a:extLst>
              <a:ext uri="{FF2B5EF4-FFF2-40B4-BE49-F238E27FC236}">
                <a16:creationId xmlns:a16="http://schemas.microsoft.com/office/drawing/2014/main" id="{2F364EC6-A6DB-429B-90F9-84877C3C1880}"/>
              </a:ext>
            </a:extLst>
          </p:cNvPr>
          <p:cNvGrpSpPr>
            <a:grpSpLocks/>
          </p:cNvGrpSpPr>
          <p:nvPr/>
        </p:nvGrpSpPr>
        <p:grpSpPr bwMode="auto">
          <a:xfrm>
            <a:off x="3203575" y="6477000"/>
            <a:ext cx="5580063" cy="238125"/>
            <a:chOff x="3203848" y="6477000"/>
            <a:chExt cx="5580063" cy="238125"/>
          </a:xfrm>
        </p:grpSpPr>
        <p:sp>
          <p:nvSpPr>
            <p:cNvPr id="17420" name="Line 7">
              <a:extLst>
                <a:ext uri="{FF2B5EF4-FFF2-40B4-BE49-F238E27FC236}">
                  <a16:creationId xmlns:a16="http://schemas.microsoft.com/office/drawing/2014/main" id="{26678CB7-2494-4611-A785-9B7356D98EA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7421" name="Rectangle 9">
              <a:extLst>
                <a:ext uri="{FF2B5EF4-FFF2-40B4-BE49-F238E27FC236}">
                  <a16:creationId xmlns:a16="http://schemas.microsoft.com/office/drawing/2014/main" id="{7BC61EAA-339A-4118-AC64-B7D297AA5F8F}"/>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CFCF41DD-9ECE-46B0-8FA5-815190EA378F}" type="slidenum">
                <a:rPr lang="cs-CZ" altLang="en-US" sz="900" b="1">
                  <a:solidFill>
                    <a:srgbClr val="0B3D92"/>
                  </a:solidFill>
                  <a:cs typeface="Arial" panose="020B0604020202020204" pitchFamily="34" charset="0"/>
                </a:rPr>
                <a:pPr eaLnBrk="1" hangingPunct="1">
                  <a:spcBef>
                    <a:spcPct val="0"/>
                  </a:spcBef>
                  <a:buClrTx/>
                  <a:buFontTx/>
                  <a:buNone/>
                </a:pPr>
                <a:t>8</a:t>
              </a:fld>
              <a:endParaRPr lang="cs-CZ" altLang="en-US" sz="900" b="1">
                <a:solidFill>
                  <a:srgbClr val="0B3D92"/>
                </a:solidFill>
                <a:cs typeface="Arial" panose="020B0604020202020204" pitchFamily="34" charset="0"/>
              </a:endParaRPr>
            </a:p>
          </p:txBody>
        </p:sp>
        <p:sp>
          <p:nvSpPr>
            <p:cNvPr id="17422" name="Line 10">
              <a:extLst>
                <a:ext uri="{FF2B5EF4-FFF2-40B4-BE49-F238E27FC236}">
                  <a16:creationId xmlns:a16="http://schemas.microsoft.com/office/drawing/2014/main" id="{540FE510-3246-40DF-8C0D-329E624A7042}"/>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F704A5C0-97E3-4299-B2C2-87986238FDA1}"/>
              </a:ext>
            </a:extLst>
          </p:cNvPr>
          <p:cNvGrpSpPr>
            <a:grpSpLocks/>
          </p:cNvGrpSpPr>
          <p:nvPr/>
        </p:nvGrpSpPr>
        <p:grpSpPr bwMode="auto">
          <a:xfrm>
            <a:off x="360363" y="476250"/>
            <a:ext cx="8339137" cy="384175"/>
            <a:chOff x="227" y="300"/>
            <a:chExt cx="5253" cy="242"/>
          </a:xfrm>
        </p:grpSpPr>
        <p:sp>
          <p:nvSpPr>
            <p:cNvPr id="19468" name="Line 2">
              <a:extLst>
                <a:ext uri="{FF2B5EF4-FFF2-40B4-BE49-F238E27FC236}">
                  <a16:creationId xmlns:a16="http://schemas.microsoft.com/office/drawing/2014/main" id="{67E6417B-D59C-493C-9466-EAC9684B7D71}"/>
                </a:ext>
              </a:extLst>
            </p:cNvPr>
            <p:cNvSpPr>
              <a:spLocks noChangeShapeType="1"/>
            </p:cNvSpPr>
            <p:nvPr/>
          </p:nvSpPr>
          <p:spPr bwMode="auto">
            <a:xfrm>
              <a:off x="947" y="464"/>
              <a:ext cx="4533" cy="0"/>
            </a:xfrm>
            <a:prstGeom prst="line">
              <a:avLst/>
            </a:prstGeom>
            <a:noFill/>
            <a:ln w="76320" cap="sq">
              <a:solidFill>
                <a:srgbClr val="0B3D9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9" name="Line 3">
              <a:extLst>
                <a:ext uri="{FF2B5EF4-FFF2-40B4-BE49-F238E27FC236}">
                  <a16:creationId xmlns:a16="http://schemas.microsoft.com/office/drawing/2014/main" id="{EBBC2E71-6E5F-421A-8FCE-E7B64D644317}"/>
                </a:ext>
              </a:extLst>
            </p:cNvPr>
            <p:cNvSpPr>
              <a:spLocks noChangeShapeType="1"/>
            </p:cNvSpPr>
            <p:nvPr/>
          </p:nvSpPr>
          <p:spPr bwMode="auto">
            <a:xfrm>
              <a:off x="947" y="412"/>
              <a:ext cx="4533" cy="0"/>
            </a:xfrm>
            <a:prstGeom prst="line">
              <a:avLst/>
            </a:prstGeom>
            <a:noFill/>
            <a:ln w="255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9470" name="Picture 4">
              <a:extLst>
                <a:ext uri="{FF2B5EF4-FFF2-40B4-BE49-F238E27FC236}">
                  <a16:creationId xmlns:a16="http://schemas.microsoft.com/office/drawing/2014/main" id="{B980A38F-9495-4B29-8052-6FF9423D0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 y="300"/>
              <a:ext cx="693" cy="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5">
            <a:extLst>
              <a:ext uri="{FF2B5EF4-FFF2-40B4-BE49-F238E27FC236}">
                <a16:creationId xmlns:a16="http://schemas.microsoft.com/office/drawing/2014/main" id="{0373C900-74DE-4B9B-845F-D2C795B6DEFA}"/>
              </a:ext>
            </a:extLst>
          </p:cNvPr>
          <p:cNvSpPr txBox="1">
            <a:spLocks noChangeArrowheads="1"/>
          </p:cNvSpPr>
          <p:nvPr/>
        </p:nvSpPr>
        <p:spPr bwMode="auto">
          <a:xfrm>
            <a:off x="4968875" y="255588"/>
            <a:ext cx="3829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spcBef>
                <a:spcPts val="750"/>
              </a:spcBef>
              <a:buClrTx/>
              <a:buFontTx/>
              <a:buNone/>
            </a:pPr>
            <a:r>
              <a:rPr lang="en-US" altLang="en-US" sz="1200" b="1">
                <a:solidFill>
                  <a:srgbClr val="0B3D92"/>
                </a:solidFill>
                <a:latin typeface="Calibri" panose="020F0502020204030204" pitchFamily="34" charset="0"/>
              </a:rPr>
              <a:t>Overview on modifications in OTE-COM</a:t>
            </a:r>
          </a:p>
        </p:txBody>
      </p:sp>
      <p:sp>
        <p:nvSpPr>
          <p:cNvPr id="19460" name="Line 6">
            <a:extLst>
              <a:ext uri="{FF2B5EF4-FFF2-40B4-BE49-F238E27FC236}">
                <a16:creationId xmlns:a16="http://schemas.microsoft.com/office/drawing/2014/main" id="{413DA42D-7B99-4DFF-8F73-63470023F1AE}"/>
              </a:ext>
            </a:extLst>
          </p:cNvPr>
          <p:cNvSpPr>
            <a:spLocks noChangeShapeType="1"/>
          </p:cNvSpPr>
          <p:nvPr/>
        </p:nvSpPr>
        <p:spPr bwMode="auto">
          <a:xfrm>
            <a:off x="3240088" y="6477000"/>
            <a:ext cx="1587"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1" name="Rectangle 7">
            <a:extLst>
              <a:ext uri="{FF2B5EF4-FFF2-40B4-BE49-F238E27FC236}">
                <a16:creationId xmlns:a16="http://schemas.microsoft.com/office/drawing/2014/main" id="{249DB657-E168-43F5-925C-BD49B258F556}"/>
              </a:ext>
            </a:extLst>
          </p:cNvPr>
          <p:cNvSpPr>
            <a:spLocks noChangeArrowheads="1"/>
          </p:cNvSpPr>
          <p:nvPr/>
        </p:nvSpPr>
        <p:spPr bwMode="auto">
          <a:xfrm>
            <a:off x="323850" y="31432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cs-CZ"/>
          </a:p>
        </p:txBody>
      </p:sp>
      <p:sp>
        <p:nvSpPr>
          <p:cNvPr id="19462" name="Line 9">
            <a:extLst>
              <a:ext uri="{FF2B5EF4-FFF2-40B4-BE49-F238E27FC236}">
                <a16:creationId xmlns:a16="http://schemas.microsoft.com/office/drawing/2014/main" id="{9475061E-076B-4061-8233-89ED90AFC679}"/>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3" name="Text Box 6">
            <a:extLst>
              <a:ext uri="{FF2B5EF4-FFF2-40B4-BE49-F238E27FC236}">
                <a16:creationId xmlns:a16="http://schemas.microsoft.com/office/drawing/2014/main" id="{4F14E0F0-831B-4EA7-AF2C-2BA5453FBAB7}"/>
              </a:ext>
            </a:extLst>
          </p:cNvPr>
          <p:cNvSpPr txBox="1">
            <a:spLocks noChangeArrowheads="1"/>
          </p:cNvSpPr>
          <p:nvPr/>
        </p:nvSpPr>
        <p:spPr bwMode="auto">
          <a:xfrm>
            <a:off x="909638" y="2781300"/>
            <a:ext cx="7788275"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500"/>
              </a:spcBef>
              <a:buClrTx/>
              <a:buFontTx/>
              <a:buNone/>
            </a:pPr>
            <a:r>
              <a:rPr lang="en-US" altLang="en-US" sz="4800" b="1" u="sng">
                <a:solidFill>
                  <a:srgbClr val="00549F"/>
                </a:solidFill>
                <a:latin typeface="Calibri" panose="020F0502020204030204" pitchFamily="34" charset="0"/>
              </a:rPr>
              <a:t>Main Differences of the SIDC IM to the Current IM</a:t>
            </a:r>
          </a:p>
        </p:txBody>
      </p:sp>
      <p:grpSp>
        <p:nvGrpSpPr>
          <p:cNvPr id="19464" name="Skupina 14">
            <a:extLst>
              <a:ext uri="{FF2B5EF4-FFF2-40B4-BE49-F238E27FC236}">
                <a16:creationId xmlns:a16="http://schemas.microsoft.com/office/drawing/2014/main" id="{33BF8910-037F-4814-A2C8-675E238639EB}"/>
              </a:ext>
            </a:extLst>
          </p:cNvPr>
          <p:cNvGrpSpPr>
            <a:grpSpLocks/>
          </p:cNvGrpSpPr>
          <p:nvPr/>
        </p:nvGrpSpPr>
        <p:grpSpPr bwMode="auto">
          <a:xfrm>
            <a:off x="3203575" y="6477000"/>
            <a:ext cx="5580063" cy="238125"/>
            <a:chOff x="3203848" y="6477000"/>
            <a:chExt cx="5580063" cy="238125"/>
          </a:xfrm>
        </p:grpSpPr>
        <p:sp>
          <p:nvSpPr>
            <p:cNvPr id="19465" name="Line 7">
              <a:extLst>
                <a:ext uri="{FF2B5EF4-FFF2-40B4-BE49-F238E27FC236}">
                  <a16:creationId xmlns:a16="http://schemas.microsoft.com/office/drawing/2014/main" id="{B8EEE02F-6D62-4443-9C0B-5B83C895B07A}"/>
                </a:ext>
              </a:extLst>
            </p:cNvPr>
            <p:cNvSpPr>
              <a:spLocks noChangeShapeType="1"/>
            </p:cNvSpPr>
            <p:nvPr/>
          </p:nvSpPr>
          <p:spPr bwMode="auto">
            <a:xfrm>
              <a:off x="3240088"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66" name="Rectangle 9">
              <a:extLst>
                <a:ext uri="{FF2B5EF4-FFF2-40B4-BE49-F238E27FC236}">
                  <a16:creationId xmlns:a16="http://schemas.microsoft.com/office/drawing/2014/main" id="{BF5ACA59-7639-4828-AD96-62A76E0F89C6}"/>
                </a:ext>
              </a:extLst>
            </p:cNvPr>
            <p:cNvSpPr>
              <a:spLocks noChangeArrowheads="1"/>
            </p:cNvSpPr>
            <p:nvPr/>
          </p:nvSpPr>
          <p:spPr bwMode="auto">
            <a:xfrm>
              <a:off x="3203848" y="6480174"/>
              <a:ext cx="558006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1882775" algn="l"/>
                  <a:tab pos="3490913"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cs-CZ" altLang="en-US" sz="900" b="1">
                  <a:solidFill>
                    <a:srgbClr val="0B3D92"/>
                  </a:solidFill>
                  <a:cs typeface="Arial" panose="020B0604020202020204" pitchFamily="34" charset="0"/>
                </a:rPr>
                <a:t>	                Strana: </a:t>
              </a:r>
              <a:fld id="{7822BF59-6035-48F3-91FA-F8CDC109D81B}" type="slidenum">
                <a:rPr lang="cs-CZ" altLang="en-US" sz="900" b="1">
                  <a:solidFill>
                    <a:srgbClr val="0B3D92"/>
                  </a:solidFill>
                  <a:cs typeface="Arial" panose="020B0604020202020204" pitchFamily="34" charset="0"/>
                </a:rPr>
                <a:pPr eaLnBrk="1" hangingPunct="1">
                  <a:spcBef>
                    <a:spcPct val="0"/>
                  </a:spcBef>
                  <a:buClrTx/>
                  <a:buFontTx/>
                  <a:buNone/>
                </a:pPr>
                <a:t>9</a:t>
              </a:fld>
              <a:endParaRPr lang="cs-CZ" altLang="en-US" sz="900" b="1">
                <a:solidFill>
                  <a:srgbClr val="0B3D92"/>
                </a:solidFill>
                <a:cs typeface="Arial" panose="020B0604020202020204" pitchFamily="34" charset="0"/>
              </a:endParaRPr>
            </a:p>
          </p:txBody>
        </p:sp>
        <p:sp>
          <p:nvSpPr>
            <p:cNvPr id="19467" name="Line 10">
              <a:extLst>
                <a:ext uri="{FF2B5EF4-FFF2-40B4-BE49-F238E27FC236}">
                  <a16:creationId xmlns:a16="http://schemas.microsoft.com/office/drawing/2014/main" id="{652C9852-6478-4A51-8959-9E0E2293D0B8}"/>
                </a:ext>
              </a:extLst>
            </p:cNvPr>
            <p:cNvSpPr>
              <a:spLocks noChangeShapeType="1"/>
            </p:cNvSpPr>
            <p:nvPr/>
          </p:nvSpPr>
          <p:spPr bwMode="auto">
            <a:xfrm>
              <a:off x="4895850" y="6477000"/>
              <a:ext cx="1588" cy="238125"/>
            </a:xfrm>
            <a:prstGeom prst="line">
              <a:avLst/>
            </a:prstGeom>
            <a:noFill/>
            <a:ln w="9360" cap="sq">
              <a:solidFill>
                <a:srgbClr val="28AB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29644</TotalTime>
  <Words>5446</Words>
  <Application>Microsoft Office PowerPoint</Application>
  <PresentationFormat>Předvádění na obrazovce (4:3)</PresentationFormat>
  <Paragraphs>858</Paragraphs>
  <Slides>61</Slides>
  <Notes>61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61</vt:i4>
      </vt:variant>
    </vt:vector>
  </HeadingPairs>
  <TitlesOfParts>
    <vt:vector size="68" baseType="lpstr">
      <vt:lpstr>Arial</vt:lpstr>
      <vt:lpstr>Calibri</vt:lpstr>
      <vt:lpstr>inherit</vt:lpstr>
      <vt:lpstr>Times New Roman</vt:lpstr>
      <vt:lpstr>Wingdings</vt:lpstr>
      <vt:lpstr>Office Theme</vt:lpstr>
      <vt:lpstr>Bitmap Image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Radim Stuchlik</dc:creator>
  <cp:lastModifiedBy>Zuzana Vacková, OTE</cp:lastModifiedBy>
  <cp:revision>340</cp:revision>
  <cp:lastPrinted>1601-01-01T00:00:00Z</cp:lastPrinted>
  <dcterms:created xsi:type="dcterms:W3CDTF">2005-07-07T19:37:40Z</dcterms:created>
  <dcterms:modified xsi:type="dcterms:W3CDTF">2019-10-02T13:35:04Z</dcterms:modified>
</cp:coreProperties>
</file>