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1" r:id="rId5"/>
    <p:sldMasterId id="2147484083" r:id="rId6"/>
  </p:sldMasterIdLst>
  <p:notesMasterIdLst>
    <p:notesMasterId r:id="rId37"/>
  </p:notesMasterIdLst>
  <p:handoutMasterIdLst>
    <p:handoutMasterId r:id="rId38"/>
  </p:handoutMasterIdLst>
  <p:sldIdLst>
    <p:sldId id="828" r:id="rId7"/>
    <p:sldId id="313" r:id="rId8"/>
    <p:sldId id="842" r:id="rId9"/>
    <p:sldId id="739" r:id="rId10"/>
    <p:sldId id="818" r:id="rId11"/>
    <p:sldId id="738" r:id="rId12"/>
    <p:sldId id="824" r:id="rId13"/>
    <p:sldId id="819" r:id="rId14"/>
    <p:sldId id="841" r:id="rId15"/>
    <p:sldId id="817" r:id="rId16"/>
    <p:sldId id="816" r:id="rId17"/>
    <p:sldId id="711" r:id="rId18"/>
    <p:sldId id="825" r:id="rId19"/>
    <p:sldId id="815" r:id="rId20"/>
    <p:sldId id="823" r:id="rId21"/>
    <p:sldId id="829" r:id="rId22"/>
    <p:sldId id="830" r:id="rId23"/>
    <p:sldId id="831" r:id="rId24"/>
    <p:sldId id="832" r:id="rId25"/>
    <p:sldId id="833" r:id="rId26"/>
    <p:sldId id="834" r:id="rId27"/>
    <p:sldId id="835" r:id="rId28"/>
    <p:sldId id="840" r:id="rId29"/>
    <p:sldId id="836" r:id="rId30"/>
    <p:sldId id="820" r:id="rId31"/>
    <p:sldId id="848" r:id="rId32"/>
    <p:sldId id="827" r:id="rId33"/>
    <p:sldId id="826" r:id="rId34"/>
    <p:sldId id="821" r:id="rId35"/>
    <p:sldId id="714" r:id="rId36"/>
  </p:sldIdLst>
  <p:sldSz cx="9144000" cy="6858000" type="screen4x3"/>
  <p:notesSz cx="6797675" cy="9874250"/>
  <p:defaultTex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 - 2.8.2019" initials="jh - 2.8." lastIdx="4" clrIdx="0">
    <p:extLst>
      <p:ext uri="{19B8F6BF-5375-455C-9EA6-DF929625EA0E}">
        <p15:presenceInfo xmlns:p15="http://schemas.microsoft.com/office/powerpoint/2012/main" userId="jh - 2.8.2019" providerId="None"/>
      </p:ext>
    </p:extLst>
  </p:cmAuthor>
  <p:cmAuthor id="2" name="Jan Kobliha" initials="JK" lastIdx="3" clrIdx="1">
    <p:extLst>
      <p:ext uri="{19B8F6BF-5375-455C-9EA6-DF929625EA0E}">
        <p15:presenceInfo xmlns:p15="http://schemas.microsoft.com/office/powerpoint/2012/main" userId="Jan Kobliha" providerId="None"/>
      </p:ext>
    </p:extLst>
  </p:cmAuthor>
  <p:cmAuthor id="3" name="OTE2" initials="OTE2" lastIdx="2" clrIdx="2">
    <p:extLst>
      <p:ext uri="{19B8F6BF-5375-455C-9EA6-DF929625EA0E}">
        <p15:presenceInfo xmlns:p15="http://schemas.microsoft.com/office/powerpoint/2012/main" userId="OTE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9900"/>
    <a:srgbClr val="FF0000"/>
    <a:srgbClr val="000000"/>
    <a:srgbClr val="009999"/>
    <a:srgbClr val="0094DE"/>
    <a:srgbClr val="A50021"/>
    <a:srgbClr val="18C6A5"/>
    <a:srgbClr val="008C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4644" autoAdjust="0"/>
  </p:normalViewPr>
  <p:slideViewPr>
    <p:cSldViewPr snapToGrid="0">
      <p:cViewPr varScale="1">
        <p:scale>
          <a:sx n="112" d="100"/>
          <a:sy n="112" d="100"/>
        </p:scale>
        <p:origin x="1446" y="96"/>
      </p:cViewPr>
      <p:guideLst>
        <p:guide orient="horz" pos="2160"/>
        <p:guide pos="2880"/>
      </p:guideLst>
    </p:cSldViewPr>
  </p:slideViewPr>
  <p:outlineViewPr>
    <p:cViewPr>
      <p:scale>
        <a:sx n="100" d="100"/>
        <a:sy n="100" d="100"/>
      </p:scale>
      <p:origin x="0" y="22218"/>
    </p:cViewPr>
  </p:outlineViewPr>
  <p:notesTextViewPr>
    <p:cViewPr>
      <p:scale>
        <a:sx n="100" d="100"/>
        <a:sy n="100" d="100"/>
      </p:scale>
      <p:origin x="0" y="0"/>
    </p:cViewPr>
  </p:notesTextViewPr>
  <p:sorterViewPr>
    <p:cViewPr varScale="1">
      <p:scale>
        <a:sx n="100" d="100"/>
        <a:sy n="100" d="100"/>
      </p:scale>
      <p:origin x="0" y="-394"/>
    </p:cViewPr>
  </p:sorterViewPr>
  <p:notesViewPr>
    <p:cSldViewPr snapToGrid="0">
      <p:cViewPr varScale="1">
        <p:scale>
          <a:sx n="77" d="100"/>
          <a:sy n="77" d="100"/>
        </p:scale>
        <p:origin x="-1440" y="-102"/>
      </p:cViewPr>
      <p:guideLst>
        <p:guide orient="horz" pos="3110"/>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p:cNvSpPr>
            <a:spLocks noGrp="1" noChangeArrowheads="1"/>
          </p:cNvSpPr>
          <p:nvPr>
            <p:ph type="hdr" sz="quarter"/>
          </p:nvPr>
        </p:nvSpPr>
        <p:spPr bwMode="auto">
          <a:xfrm>
            <a:off x="1" y="2"/>
            <a:ext cx="2945445" cy="493713"/>
          </a:xfrm>
          <a:prstGeom prst="rect">
            <a:avLst/>
          </a:prstGeom>
          <a:noFill/>
          <a:ln w="9525">
            <a:noFill/>
            <a:miter lim="800000"/>
            <a:headEnd/>
            <a:tailEnd/>
          </a:ln>
          <a:effectLst/>
        </p:spPr>
        <p:txBody>
          <a:bodyPr vert="horz" wrap="square" lIns="92771" tIns="46386" rIns="92771" bIns="46386" numCol="1" anchor="t" anchorCtr="0" compatLnSpc="1">
            <a:prstTxWarp prst="textNoShape">
              <a:avLst/>
            </a:prstTxWarp>
          </a:bodyPr>
          <a:lstStyle>
            <a:lvl1pPr defTabSz="928288">
              <a:spcBef>
                <a:spcPct val="0"/>
              </a:spcBef>
              <a:buClrTx/>
              <a:defRPr sz="1200">
                <a:latin typeface="Arial" charset="0"/>
              </a:defRPr>
            </a:lvl1pPr>
          </a:lstStyle>
          <a:p>
            <a:pPr>
              <a:defRPr/>
            </a:pPr>
            <a:endParaRPr lang="cs-CZ"/>
          </a:p>
        </p:txBody>
      </p:sp>
      <p:sp>
        <p:nvSpPr>
          <p:cNvPr id="187395" name="Rectangle 3"/>
          <p:cNvSpPr>
            <a:spLocks noGrp="1" noChangeArrowheads="1"/>
          </p:cNvSpPr>
          <p:nvPr>
            <p:ph type="dt" sz="quarter" idx="1"/>
          </p:nvPr>
        </p:nvSpPr>
        <p:spPr bwMode="auto">
          <a:xfrm>
            <a:off x="3850624" y="2"/>
            <a:ext cx="2945445" cy="493713"/>
          </a:xfrm>
          <a:prstGeom prst="rect">
            <a:avLst/>
          </a:prstGeom>
          <a:noFill/>
          <a:ln w="9525">
            <a:noFill/>
            <a:miter lim="800000"/>
            <a:headEnd/>
            <a:tailEnd/>
          </a:ln>
          <a:effectLst/>
        </p:spPr>
        <p:txBody>
          <a:bodyPr vert="horz" wrap="square" lIns="92771" tIns="46386" rIns="92771" bIns="46386" numCol="1" anchor="t" anchorCtr="0" compatLnSpc="1">
            <a:prstTxWarp prst="textNoShape">
              <a:avLst/>
            </a:prstTxWarp>
          </a:bodyPr>
          <a:lstStyle>
            <a:lvl1pPr algn="r" defTabSz="928288">
              <a:spcBef>
                <a:spcPct val="0"/>
              </a:spcBef>
              <a:buClrTx/>
              <a:defRPr sz="1200">
                <a:latin typeface="Arial" charset="0"/>
              </a:defRPr>
            </a:lvl1pPr>
          </a:lstStyle>
          <a:p>
            <a:pPr>
              <a:defRPr/>
            </a:pPr>
            <a:endParaRPr lang="cs-CZ"/>
          </a:p>
        </p:txBody>
      </p:sp>
      <p:sp>
        <p:nvSpPr>
          <p:cNvPr id="187396" name="Rectangle 4"/>
          <p:cNvSpPr>
            <a:spLocks noGrp="1" noChangeArrowheads="1"/>
          </p:cNvSpPr>
          <p:nvPr>
            <p:ph type="ftr" sz="quarter" idx="2"/>
          </p:nvPr>
        </p:nvSpPr>
        <p:spPr bwMode="auto">
          <a:xfrm>
            <a:off x="1" y="9378946"/>
            <a:ext cx="2945445" cy="493713"/>
          </a:xfrm>
          <a:prstGeom prst="rect">
            <a:avLst/>
          </a:prstGeom>
          <a:noFill/>
          <a:ln w="9525">
            <a:noFill/>
            <a:miter lim="800000"/>
            <a:headEnd/>
            <a:tailEnd/>
          </a:ln>
          <a:effectLst/>
        </p:spPr>
        <p:txBody>
          <a:bodyPr vert="horz" wrap="square" lIns="92771" tIns="46386" rIns="92771" bIns="46386" numCol="1" anchor="b" anchorCtr="0" compatLnSpc="1">
            <a:prstTxWarp prst="textNoShape">
              <a:avLst/>
            </a:prstTxWarp>
          </a:bodyPr>
          <a:lstStyle>
            <a:lvl1pPr defTabSz="928288">
              <a:spcBef>
                <a:spcPct val="0"/>
              </a:spcBef>
              <a:buClrTx/>
              <a:defRPr sz="1200">
                <a:latin typeface="Arial" charset="0"/>
              </a:defRPr>
            </a:lvl1pPr>
          </a:lstStyle>
          <a:p>
            <a:pPr>
              <a:defRPr/>
            </a:pPr>
            <a:endParaRPr lang="cs-CZ"/>
          </a:p>
        </p:txBody>
      </p:sp>
      <p:sp>
        <p:nvSpPr>
          <p:cNvPr id="187397" name="Rectangle 5"/>
          <p:cNvSpPr>
            <a:spLocks noGrp="1" noChangeArrowheads="1"/>
          </p:cNvSpPr>
          <p:nvPr>
            <p:ph type="sldNum" sz="quarter" idx="3"/>
          </p:nvPr>
        </p:nvSpPr>
        <p:spPr bwMode="auto">
          <a:xfrm>
            <a:off x="3850624" y="9378946"/>
            <a:ext cx="2945445" cy="493713"/>
          </a:xfrm>
          <a:prstGeom prst="rect">
            <a:avLst/>
          </a:prstGeom>
          <a:noFill/>
          <a:ln w="9525">
            <a:noFill/>
            <a:miter lim="800000"/>
            <a:headEnd/>
            <a:tailEnd/>
          </a:ln>
          <a:effectLst/>
        </p:spPr>
        <p:txBody>
          <a:bodyPr vert="horz" wrap="square" lIns="92771" tIns="46386" rIns="92771" bIns="46386" numCol="1" anchor="b" anchorCtr="0" compatLnSpc="1">
            <a:prstTxWarp prst="textNoShape">
              <a:avLst/>
            </a:prstTxWarp>
          </a:bodyPr>
          <a:lstStyle>
            <a:lvl1pPr algn="r" defTabSz="928288">
              <a:spcBef>
                <a:spcPct val="0"/>
              </a:spcBef>
              <a:buClrTx/>
              <a:defRPr sz="1200">
                <a:latin typeface="Arial" charset="0"/>
              </a:defRPr>
            </a:lvl1pPr>
          </a:lstStyle>
          <a:p>
            <a:pPr>
              <a:defRPr/>
            </a:pPr>
            <a:fld id="{A0B73AC0-1516-47CE-9A45-7C4A5E532EEC}" type="slidenum">
              <a:rPr lang="cs-CZ"/>
              <a:pPr>
                <a:defRPr/>
              </a:pPr>
              <a:t>‹#›</a:t>
            </a:fld>
            <a:endParaRPr lang="cs-CZ"/>
          </a:p>
        </p:txBody>
      </p:sp>
    </p:spTree>
    <p:extLst>
      <p:ext uri="{BB962C8B-B14F-4D97-AF65-F5344CB8AC3E}">
        <p14:creationId xmlns:p14="http://schemas.microsoft.com/office/powerpoint/2010/main" val="3041677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1" y="2"/>
            <a:ext cx="2945445" cy="493713"/>
          </a:xfrm>
          <a:prstGeom prst="rect">
            <a:avLst/>
          </a:prstGeom>
          <a:noFill/>
          <a:ln w="9525">
            <a:noFill/>
            <a:miter lim="800000"/>
            <a:headEnd/>
            <a:tailEnd/>
          </a:ln>
          <a:effectLst/>
        </p:spPr>
        <p:txBody>
          <a:bodyPr vert="horz" wrap="square" lIns="92771" tIns="46386" rIns="92771" bIns="46386" numCol="1" anchor="t" anchorCtr="0" compatLnSpc="1">
            <a:prstTxWarp prst="textNoShape">
              <a:avLst/>
            </a:prstTxWarp>
          </a:bodyPr>
          <a:lstStyle>
            <a:lvl1pPr defTabSz="928288">
              <a:spcBef>
                <a:spcPct val="0"/>
              </a:spcBef>
              <a:buClrTx/>
              <a:defRPr sz="1200">
                <a:latin typeface="Arial" charset="0"/>
              </a:defRPr>
            </a:lvl1pPr>
          </a:lstStyle>
          <a:p>
            <a:pPr>
              <a:defRPr/>
            </a:pPr>
            <a:endParaRPr lang="cs-CZ"/>
          </a:p>
        </p:txBody>
      </p:sp>
      <p:sp>
        <p:nvSpPr>
          <p:cNvPr id="166915" name="Rectangle 3"/>
          <p:cNvSpPr>
            <a:spLocks noGrp="1" noChangeArrowheads="1"/>
          </p:cNvSpPr>
          <p:nvPr>
            <p:ph type="dt" idx="1"/>
          </p:nvPr>
        </p:nvSpPr>
        <p:spPr bwMode="auto">
          <a:xfrm>
            <a:off x="3850624" y="2"/>
            <a:ext cx="2945445" cy="493713"/>
          </a:xfrm>
          <a:prstGeom prst="rect">
            <a:avLst/>
          </a:prstGeom>
          <a:noFill/>
          <a:ln w="9525">
            <a:noFill/>
            <a:miter lim="800000"/>
            <a:headEnd/>
            <a:tailEnd/>
          </a:ln>
          <a:effectLst/>
        </p:spPr>
        <p:txBody>
          <a:bodyPr vert="horz" wrap="square" lIns="92771" tIns="46386" rIns="92771" bIns="46386" numCol="1" anchor="t" anchorCtr="0" compatLnSpc="1">
            <a:prstTxWarp prst="textNoShape">
              <a:avLst/>
            </a:prstTxWarp>
          </a:bodyPr>
          <a:lstStyle>
            <a:lvl1pPr algn="r" defTabSz="928288">
              <a:spcBef>
                <a:spcPct val="0"/>
              </a:spcBef>
              <a:buClrTx/>
              <a:defRPr sz="1200">
                <a:latin typeface="Arial" charset="0"/>
              </a:defRPr>
            </a:lvl1pPr>
          </a:lstStyle>
          <a:p>
            <a:pPr>
              <a:defRPr/>
            </a:pPr>
            <a:endParaRPr lang="cs-CZ"/>
          </a:p>
        </p:txBody>
      </p:sp>
      <p:sp>
        <p:nvSpPr>
          <p:cNvPr id="16388" name="Rectangle 4"/>
          <p:cNvSpPr>
            <a:spLocks noGrp="1" noRot="1" noChangeAspect="1" noChangeArrowheads="1" noTextEdit="1"/>
          </p:cNvSpPr>
          <p:nvPr>
            <p:ph type="sldImg" idx="2"/>
          </p:nvPr>
        </p:nvSpPr>
        <p:spPr bwMode="auto">
          <a:xfrm>
            <a:off x="935038" y="741363"/>
            <a:ext cx="4937125" cy="3702050"/>
          </a:xfrm>
          <a:prstGeom prst="rect">
            <a:avLst/>
          </a:prstGeom>
          <a:noFill/>
          <a:ln w="9525">
            <a:solidFill>
              <a:srgbClr val="000000"/>
            </a:solidFill>
            <a:miter lim="800000"/>
            <a:headEnd/>
            <a:tailEnd/>
          </a:ln>
        </p:spPr>
      </p:sp>
      <p:sp>
        <p:nvSpPr>
          <p:cNvPr id="166917" name="Rectangle 5"/>
          <p:cNvSpPr>
            <a:spLocks noGrp="1" noChangeArrowheads="1"/>
          </p:cNvSpPr>
          <p:nvPr>
            <p:ph type="body" sz="quarter" idx="3"/>
          </p:nvPr>
        </p:nvSpPr>
        <p:spPr bwMode="auto">
          <a:xfrm>
            <a:off x="680093" y="4690269"/>
            <a:ext cx="5437497" cy="4445005"/>
          </a:xfrm>
          <a:prstGeom prst="rect">
            <a:avLst/>
          </a:prstGeom>
          <a:noFill/>
          <a:ln w="9525">
            <a:noFill/>
            <a:miter lim="800000"/>
            <a:headEnd/>
            <a:tailEnd/>
          </a:ln>
          <a:effectLst/>
        </p:spPr>
        <p:txBody>
          <a:bodyPr vert="horz" wrap="square" lIns="92771" tIns="46386" rIns="92771" bIns="46386"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166918" name="Rectangle 6"/>
          <p:cNvSpPr>
            <a:spLocks noGrp="1" noChangeArrowheads="1"/>
          </p:cNvSpPr>
          <p:nvPr>
            <p:ph type="ftr" sz="quarter" idx="4"/>
          </p:nvPr>
        </p:nvSpPr>
        <p:spPr bwMode="auto">
          <a:xfrm>
            <a:off x="1" y="9378946"/>
            <a:ext cx="2945445" cy="493713"/>
          </a:xfrm>
          <a:prstGeom prst="rect">
            <a:avLst/>
          </a:prstGeom>
          <a:noFill/>
          <a:ln w="9525">
            <a:noFill/>
            <a:miter lim="800000"/>
            <a:headEnd/>
            <a:tailEnd/>
          </a:ln>
          <a:effectLst/>
        </p:spPr>
        <p:txBody>
          <a:bodyPr vert="horz" wrap="square" lIns="92771" tIns="46386" rIns="92771" bIns="46386" numCol="1" anchor="b" anchorCtr="0" compatLnSpc="1">
            <a:prstTxWarp prst="textNoShape">
              <a:avLst/>
            </a:prstTxWarp>
          </a:bodyPr>
          <a:lstStyle>
            <a:lvl1pPr defTabSz="928288">
              <a:spcBef>
                <a:spcPct val="0"/>
              </a:spcBef>
              <a:buClrTx/>
              <a:defRPr sz="1200">
                <a:latin typeface="Arial" charset="0"/>
              </a:defRPr>
            </a:lvl1pPr>
          </a:lstStyle>
          <a:p>
            <a:pPr>
              <a:defRPr/>
            </a:pPr>
            <a:endParaRPr lang="cs-CZ"/>
          </a:p>
        </p:txBody>
      </p:sp>
      <p:sp>
        <p:nvSpPr>
          <p:cNvPr id="166919" name="Rectangle 7"/>
          <p:cNvSpPr>
            <a:spLocks noGrp="1" noChangeArrowheads="1"/>
          </p:cNvSpPr>
          <p:nvPr>
            <p:ph type="sldNum" sz="quarter" idx="5"/>
          </p:nvPr>
        </p:nvSpPr>
        <p:spPr bwMode="auto">
          <a:xfrm>
            <a:off x="3850624" y="9378946"/>
            <a:ext cx="2945445" cy="493713"/>
          </a:xfrm>
          <a:prstGeom prst="rect">
            <a:avLst/>
          </a:prstGeom>
          <a:noFill/>
          <a:ln w="9525">
            <a:noFill/>
            <a:miter lim="800000"/>
            <a:headEnd/>
            <a:tailEnd/>
          </a:ln>
          <a:effectLst/>
        </p:spPr>
        <p:txBody>
          <a:bodyPr vert="horz" wrap="square" lIns="92771" tIns="46386" rIns="92771" bIns="46386" numCol="1" anchor="b" anchorCtr="0" compatLnSpc="1">
            <a:prstTxWarp prst="textNoShape">
              <a:avLst/>
            </a:prstTxWarp>
          </a:bodyPr>
          <a:lstStyle>
            <a:lvl1pPr algn="r" defTabSz="928288">
              <a:spcBef>
                <a:spcPct val="0"/>
              </a:spcBef>
              <a:buClrTx/>
              <a:defRPr sz="1200">
                <a:latin typeface="Arial" charset="0"/>
              </a:defRPr>
            </a:lvl1pPr>
          </a:lstStyle>
          <a:p>
            <a:pPr>
              <a:defRPr/>
            </a:pPr>
            <a:fld id="{DCAA187B-9EF3-4551-AE84-24A5A69E89B6}" type="slidenum">
              <a:rPr lang="cs-CZ"/>
              <a:pPr>
                <a:defRPr/>
              </a:pPr>
              <a:t>‹#›</a:t>
            </a:fld>
            <a:endParaRPr lang="cs-CZ"/>
          </a:p>
        </p:txBody>
      </p:sp>
    </p:spTree>
    <p:extLst>
      <p:ext uri="{BB962C8B-B14F-4D97-AF65-F5344CB8AC3E}">
        <p14:creationId xmlns:p14="http://schemas.microsoft.com/office/powerpoint/2010/main" val="1756126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pPr defTabSz="926783"/>
            <a:fld id="{6BD80FB0-E5BB-4F55-A0C8-577F5BC3DC5B}" type="slidenum">
              <a:rPr lang="cs-CZ" smtClean="0"/>
              <a:pPr defTabSz="926783"/>
              <a:t>2</a:t>
            </a:fld>
            <a:endParaRPr lang="cs-CZ" dirty="0"/>
          </a:p>
        </p:txBody>
      </p:sp>
      <p:sp>
        <p:nvSpPr>
          <p:cNvPr id="17411" name="Rectangle 2"/>
          <p:cNvSpPr>
            <a:spLocks noGrp="1" noRot="1" noChangeAspect="1" noChangeArrowheads="1" noTextEdit="1"/>
          </p:cNvSpPr>
          <p:nvPr>
            <p:ph type="sldImg"/>
          </p:nvPr>
        </p:nvSpPr>
        <p:spPr>
          <a:ln/>
        </p:spPr>
      </p:sp>
      <p:sp>
        <p:nvSpPr>
          <p:cNvPr id="17412" name="Rectangle 5"/>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cs-CZ" dirty="0"/>
          </a:p>
        </p:txBody>
      </p:sp>
      <p:sp>
        <p:nvSpPr>
          <p:cNvPr id="4" name="Header Placeholder 3"/>
          <p:cNvSpPr>
            <a:spLocks noGrp="1"/>
          </p:cNvSpPr>
          <p:nvPr>
            <p:ph type="hdr" sz="quarter" idx="10"/>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2"/>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fld id="{575565D4-719E-49C7-815E-3B944E33D7E4}"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8288" rtl="0" eaLnBrk="1" fontAlgn="base" latinLnBrk="0" hangingPunct="1">
                <a:lnSpc>
                  <a:spcPct val="100000"/>
                </a:lnSpc>
                <a:spcBef>
                  <a:spcPct val="0"/>
                </a:spcBef>
                <a:spcAft>
                  <a:spcPct val="0"/>
                </a:spcAft>
                <a:buClrTx/>
                <a:buSzTx/>
                <a:buFontTx/>
                <a:buNone/>
                <a:tabLst/>
                <a:defRPr/>
              </a:pPr>
              <a:t>21</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19630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cs-CZ" dirty="0"/>
          </a:p>
        </p:txBody>
      </p:sp>
      <p:sp>
        <p:nvSpPr>
          <p:cNvPr id="4" name="Header Placeholder 3"/>
          <p:cNvSpPr>
            <a:spLocks noGrp="1"/>
          </p:cNvSpPr>
          <p:nvPr>
            <p:ph type="hdr" sz="quarter" idx="10"/>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2"/>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fld id="{575565D4-719E-49C7-815E-3B944E33D7E4}"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8288" rtl="0" eaLnBrk="1" fontAlgn="base" latinLnBrk="0" hangingPunct="1">
                <a:lnSpc>
                  <a:spcPct val="100000"/>
                </a:lnSpc>
                <a:spcBef>
                  <a:spcPct val="0"/>
                </a:spcBef>
                <a:spcAft>
                  <a:spcPct val="0"/>
                </a:spcAft>
                <a:buClrTx/>
                <a:buSzTx/>
                <a:buFontTx/>
                <a:buNone/>
                <a:tabLst/>
                <a:defRPr/>
              </a:pPr>
              <a:t>22</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75971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cs-CZ" dirty="0"/>
          </a:p>
        </p:txBody>
      </p:sp>
      <p:sp>
        <p:nvSpPr>
          <p:cNvPr id="4" name="Header Placeholder 3"/>
          <p:cNvSpPr>
            <a:spLocks noGrp="1"/>
          </p:cNvSpPr>
          <p:nvPr>
            <p:ph type="hdr" sz="quarter" idx="10"/>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2"/>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fld id="{575565D4-719E-49C7-815E-3B944E33D7E4}"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8288" rtl="0" eaLnBrk="1" fontAlgn="base" latinLnBrk="0" hangingPunct="1">
                <a:lnSpc>
                  <a:spcPct val="100000"/>
                </a:lnSpc>
                <a:spcBef>
                  <a:spcPct val="0"/>
                </a:spcBef>
                <a:spcAft>
                  <a:spcPct val="0"/>
                </a:spcAft>
                <a:buClrTx/>
                <a:buSzTx/>
                <a:buFontTx/>
                <a:buNone/>
                <a:tabLst/>
                <a:defRPr/>
              </a:pPr>
              <a:t>23</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85929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cs-CZ" dirty="0"/>
          </a:p>
        </p:txBody>
      </p:sp>
      <p:sp>
        <p:nvSpPr>
          <p:cNvPr id="4" name="Header Placeholder 3"/>
          <p:cNvSpPr>
            <a:spLocks noGrp="1"/>
          </p:cNvSpPr>
          <p:nvPr>
            <p:ph type="hdr" sz="quarter" idx="10"/>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2"/>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fld id="{575565D4-719E-49C7-815E-3B944E33D7E4}"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8288" rtl="0" eaLnBrk="1" fontAlgn="base" latinLnBrk="0" hangingPunct="1">
                <a:lnSpc>
                  <a:spcPct val="100000"/>
                </a:lnSpc>
                <a:spcBef>
                  <a:spcPct val="0"/>
                </a:spcBef>
                <a:spcAft>
                  <a:spcPct val="0"/>
                </a:spcAft>
                <a:buClrTx/>
                <a:buSzTx/>
                <a:buFontTx/>
                <a:buNone/>
                <a:tabLst/>
                <a:defRPr/>
              </a:pPr>
              <a:t>24</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48267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58" eaLnBrk="0" hangingPunct="0">
              <a:defRPr sz="2000">
                <a:solidFill>
                  <a:schemeClr val="tx1"/>
                </a:solidFill>
                <a:latin typeface="Arial" charset="0"/>
              </a:defRPr>
            </a:lvl1pPr>
            <a:lvl2pPr marL="750467" indent="-288641" defTabSz="926858" eaLnBrk="0" hangingPunct="0">
              <a:defRPr sz="2000">
                <a:solidFill>
                  <a:schemeClr val="tx1"/>
                </a:solidFill>
                <a:latin typeface="Arial" charset="0"/>
              </a:defRPr>
            </a:lvl2pPr>
            <a:lvl3pPr marL="1154566" indent="-230913" defTabSz="926858" eaLnBrk="0" hangingPunct="0">
              <a:defRPr sz="2000">
                <a:solidFill>
                  <a:schemeClr val="tx1"/>
                </a:solidFill>
                <a:latin typeface="Arial" charset="0"/>
              </a:defRPr>
            </a:lvl3pPr>
            <a:lvl4pPr marL="1616390" indent="-230913" defTabSz="926858" eaLnBrk="0" hangingPunct="0">
              <a:defRPr sz="2000">
                <a:solidFill>
                  <a:schemeClr val="tx1"/>
                </a:solidFill>
                <a:latin typeface="Arial" charset="0"/>
              </a:defRPr>
            </a:lvl4pPr>
            <a:lvl5pPr marL="2078216" indent="-230913" defTabSz="926858" eaLnBrk="0" hangingPunct="0">
              <a:defRPr sz="2000">
                <a:solidFill>
                  <a:schemeClr val="tx1"/>
                </a:solidFill>
                <a:latin typeface="Arial" charset="0"/>
              </a:defRPr>
            </a:lvl5pPr>
            <a:lvl6pPr marL="2540042" indent="-230913" defTabSz="926858" eaLnBrk="0" fontAlgn="base" hangingPunct="0">
              <a:spcBef>
                <a:spcPct val="20000"/>
              </a:spcBef>
              <a:spcAft>
                <a:spcPct val="0"/>
              </a:spcAft>
              <a:buClr>
                <a:srgbClr val="0B3D92"/>
              </a:buClr>
              <a:defRPr sz="2000">
                <a:solidFill>
                  <a:schemeClr val="tx1"/>
                </a:solidFill>
                <a:latin typeface="Arial" charset="0"/>
              </a:defRPr>
            </a:lvl6pPr>
            <a:lvl7pPr marL="3001868" indent="-230913" defTabSz="926858" eaLnBrk="0" fontAlgn="base" hangingPunct="0">
              <a:spcBef>
                <a:spcPct val="20000"/>
              </a:spcBef>
              <a:spcAft>
                <a:spcPct val="0"/>
              </a:spcAft>
              <a:buClr>
                <a:srgbClr val="0B3D92"/>
              </a:buClr>
              <a:defRPr sz="2000">
                <a:solidFill>
                  <a:schemeClr val="tx1"/>
                </a:solidFill>
                <a:latin typeface="Arial" charset="0"/>
              </a:defRPr>
            </a:lvl7pPr>
            <a:lvl8pPr marL="3463695" indent="-230913" defTabSz="926858" eaLnBrk="0" fontAlgn="base" hangingPunct="0">
              <a:spcBef>
                <a:spcPct val="20000"/>
              </a:spcBef>
              <a:spcAft>
                <a:spcPct val="0"/>
              </a:spcAft>
              <a:buClr>
                <a:srgbClr val="0B3D92"/>
              </a:buClr>
              <a:defRPr sz="2000">
                <a:solidFill>
                  <a:schemeClr val="tx1"/>
                </a:solidFill>
                <a:latin typeface="Arial" charset="0"/>
              </a:defRPr>
            </a:lvl8pPr>
            <a:lvl9pPr marL="3925520" indent="-230913" defTabSz="92685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AA5139BC-9F40-4BE5-A34E-B084471C64B5}" type="slidenum">
              <a:rPr lang="cs-CZ" sz="1200"/>
              <a:pPr eaLnBrk="1" hangingPunct="1"/>
              <a:t>25</a:t>
            </a:fld>
            <a:endParaRPr lang="cs-CZ"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z="1000" dirty="0"/>
          </a:p>
        </p:txBody>
      </p:sp>
    </p:spTree>
    <p:extLst>
      <p:ext uri="{BB962C8B-B14F-4D97-AF65-F5344CB8AC3E}">
        <p14:creationId xmlns:p14="http://schemas.microsoft.com/office/powerpoint/2010/main" val="2926464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58" eaLnBrk="0" hangingPunct="0">
              <a:defRPr sz="2000">
                <a:solidFill>
                  <a:schemeClr val="tx1"/>
                </a:solidFill>
                <a:latin typeface="Arial" charset="0"/>
              </a:defRPr>
            </a:lvl1pPr>
            <a:lvl2pPr marL="750467" indent="-288641" defTabSz="926858" eaLnBrk="0" hangingPunct="0">
              <a:defRPr sz="2000">
                <a:solidFill>
                  <a:schemeClr val="tx1"/>
                </a:solidFill>
                <a:latin typeface="Arial" charset="0"/>
              </a:defRPr>
            </a:lvl2pPr>
            <a:lvl3pPr marL="1154566" indent="-230913" defTabSz="926858" eaLnBrk="0" hangingPunct="0">
              <a:defRPr sz="2000">
                <a:solidFill>
                  <a:schemeClr val="tx1"/>
                </a:solidFill>
                <a:latin typeface="Arial" charset="0"/>
              </a:defRPr>
            </a:lvl3pPr>
            <a:lvl4pPr marL="1616390" indent="-230913" defTabSz="926858" eaLnBrk="0" hangingPunct="0">
              <a:defRPr sz="2000">
                <a:solidFill>
                  <a:schemeClr val="tx1"/>
                </a:solidFill>
                <a:latin typeface="Arial" charset="0"/>
              </a:defRPr>
            </a:lvl4pPr>
            <a:lvl5pPr marL="2078216" indent="-230913" defTabSz="926858" eaLnBrk="0" hangingPunct="0">
              <a:defRPr sz="2000">
                <a:solidFill>
                  <a:schemeClr val="tx1"/>
                </a:solidFill>
                <a:latin typeface="Arial" charset="0"/>
              </a:defRPr>
            </a:lvl5pPr>
            <a:lvl6pPr marL="2540042" indent="-230913" defTabSz="926858" eaLnBrk="0" fontAlgn="base" hangingPunct="0">
              <a:spcBef>
                <a:spcPct val="20000"/>
              </a:spcBef>
              <a:spcAft>
                <a:spcPct val="0"/>
              </a:spcAft>
              <a:buClr>
                <a:srgbClr val="0B3D92"/>
              </a:buClr>
              <a:defRPr sz="2000">
                <a:solidFill>
                  <a:schemeClr val="tx1"/>
                </a:solidFill>
                <a:latin typeface="Arial" charset="0"/>
              </a:defRPr>
            </a:lvl6pPr>
            <a:lvl7pPr marL="3001868" indent="-230913" defTabSz="926858" eaLnBrk="0" fontAlgn="base" hangingPunct="0">
              <a:spcBef>
                <a:spcPct val="20000"/>
              </a:spcBef>
              <a:spcAft>
                <a:spcPct val="0"/>
              </a:spcAft>
              <a:buClr>
                <a:srgbClr val="0B3D92"/>
              </a:buClr>
              <a:defRPr sz="2000">
                <a:solidFill>
                  <a:schemeClr val="tx1"/>
                </a:solidFill>
                <a:latin typeface="Arial" charset="0"/>
              </a:defRPr>
            </a:lvl7pPr>
            <a:lvl8pPr marL="3463695" indent="-230913" defTabSz="926858" eaLnBrk="0" fontAlgn="base" hangingPunct="0">
              <a:spcBef>
                <a:spcPct val="20000"/>
              </a:spcBef>
              <a:spcAft>
                <a:spcPct val="0"/>
              </a:spcAft>
              <a:buClr>
                <a:srgbClr val="0B3D92"/>
              </a:buClr>
              <a:defRPr sz="2000">
                <a:solidFill>
                  <a:schemeClr val="tx1"/>
                </a:solidFill>
                <a:latin typeface="Arial" charset="0"/>
              </a:defRPr>
            </a:lvl8pPr>
            <a:lvl9pPr marL="3925520" indent="-230913" defTabSz="92685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AA5139BC-9F40-4BE5-A34E-B084471C64B5}" type="slidenum">
              <a:rPr lang="cs-CZ" sz="1200"/>
              <a:pPr eaLnBrk="1" hangingPunct="1"/>
              <a:t>29</a:t>
            </a:fld>
            <a:endParaRPr lang="cs-CZ"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z="1000" dirty="0"/>
          </a:p>
        </p:txBody>
      </p:sp>
    </p:spTree>
    <p:extLst>
      <p:ext uri="{BB962C8B-B14F-4D97-AF65-F5344CB8AC3E}">
        <p14:creationId xmlns:p14="http://schemas.microsoft.com/office/powerpoint/2010/main" val="4043182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p:cNvSpPr>
            <a:spLocks noGrp="1" noRot="1" noChangeAspect="1" noTextEdit="1"/>
          </p:cNvSpPr>
          <p:nvPr>
            <p:ph type="sldImg"/>
          </p:nvPr>
        </p:nvSpPr>
        <p:spPr>
          <a:ln/>
        </p:spPr>
      </p:sp>
      <p:sp>
        <p:nvSpPr>
          <p:cNvPr id="40963"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40964"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58" eaLnBrk="0" hangingPunct="0">
              <a:defRPr sz="2000">
                <a:solidFill>
                  <a:schemeClr val="tx1"/>
                </a:solidFill>
                <a:latin typeface="Arial" charset="0"/>
              </a:defRPr>
            </a:lvl1pPr>
            <a:lvl2pPr marL="750467" indent="-288641" defTabSz="926858" eaLnBrk="0" hangingPunct="0">
              <a:defRPr sz="2000">
                <a:solidFill>
                  <a:schemeClr val="tx1"/>
                </a:solidFill>
                <a:latin typeface="Arial" charset="0"/>
              </a:defRPr>
            </a:lvl2pPr>
            <a:lvl3pPr marL="1154566" indent="-230913" defTabSz="926858" eaLnBrk="0" hangingPunct="0">
              <a:defRPr sz="2000">
                <a:solidFill>
                  <a:schemeClr val="tx1"/>
                </a:solidFill>
                <a:latin typeface="Arial" charset="0"/>
              </a:defRPr>
            </a:lvl3pPr>
            <a:lvl4pPr marL="1616390" indent="-230913" defTabSz="926858" eaLnBrk="0" hangingPunct="0">
              <a:defRPr sz="2000">
                <a:solidFill>
                  <a:schemeClr val="tx1"/>
                </a:solidFill>
                <a:latin typeface="Arial" charset="0"/>
              </a:defRPr>
            </a:lvl4pPr>
            <a:lvl5pPr marL="2078216" indent="-230913" defTabSz="926858" eaLnBrk="0" hangingPunct="0">
              <a:defRPr sz="2000">
                <a:solidFill>
                  <a:schemeClr val="tx1"/>
                </a:solidFill>
                <a:latin typeface="Arial" charset="0"/>
              </a:defRPr>
            </a:lvl5pPr>
            <a:lvl6pPr marL="2540042" indent="-230913" defTabSz="926858" eaLnBrk="0" fontAlgn="base" hangingPunct="0">
              <a:spcBef>
                <a:spcPct val="20000"/>
              </a:spcBef>
              <a:spcAft>
                <a:spcPct val="0"/>
              </a:spcAft>
              <a:buClr>
                <a:srgbClr val="0B3D92"/>
              </a:buClr>
              <a:defRPr sz="2000">
                <a:solidFill>
                  <a:schemeClr val="tx1"/>
                </a:solidFill>
                <a:latin typeface="Arial" charset="0"/>
              </a:defRPr>
            </a:lvl6pPr>
            <a:lvl7pPr marL="3001868" indent="-230913" defTabSz="926858" eaLnBrk="0" fontAlgn="base" hangingPunct="0">
              <a:spcBef>
                <a:spcPct val="20000"/>
              </a:spcBef>
              <a:spcAft>
                <a:spcPct val="0"/>
              </a:spcAft>
              <a:buClr>
                <a:srgbClr val="0B3D92"/>
              </a:buClr>
              <a:defRPr sz="2000">
                <a:solidFill>
                  <a:schemeClr val="tx1"/>
                </a:solidFill>
                <a:latin typeface="Arial" charset="0"/>
              </a:defRPr>
            </a:lvl7pPr>
            <a:lvl8pPr marL="3463695" indent="-230913" defTabSz="926858" eaLnBrk="0" fontAlgn="base" hangingPunct="0">
              <a:spcBef>
                <a:spcPct val="20000"/>
              </a:spcBef>
              <a:spcAft>
                <a:spcPct val="0"/>
              </a:spcAft>
              <a:buClr>
                <a:srgbClr val="0B3D92"/>
              </a:buClr>
              <a:defRPr sz="2000">
                <a:solidFill>
                  <a:schemeClr val="tx1"/>
                </a:solidFill>
                <a:latin typeface="Arial" charset="0"/>
              </a:defRPr>
            </a:lvl8pPr>
            <a:lvl9pPr marL="3925520" indent="-230913" defTabSz="92685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07710418-1D7D-4841-B5AA-8407B4115F2A}" type="slidenum">
              <a:rPr lang="cs-CZ" sz="1200"/>
              <a:pPr eaLnBrk="1" hangingPunct="1"/>
              <a:t>30</a:t>
            </a:fld>
            <a:endParaRPr lang="cs-CZ"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58" eaLnBrk="0" hangingPunct="0">
              <a:defRPr sz="2000">
                <a:solidFill>
                  <a:schemeClr val="tx1"/>
                </a:solidFill>
                <a:latin typeface="Arial" charset="0"/>
              </a:defRPr>
            </a:lvl1pPr>
            <a:lvl2pPr marL="750467" indent="-288641" defTabSz="926858" eaLnBrk="0" hangingPunct="0">
              <a:defRPr sz="2000">
                <a:solidFill>
                  <a:schemeClr val="tx1"/>
                </a:solidFill>
                <a:latin typeface="Arial" charset="0"/>
              </a:defRPr>
            </a:lvl2pPr>
            <a:lvl3pPr marL="1154566" indent="-230913" defTabSz="926858" eaLnBrk="0" hangingPunct="0">
              <a:defRPr sz="2000">
                <a:solidFill>
                  <a:schemeClr val="tx1"/>
                </a:solidFill>
                <a:latin typeface="Arial" charset="0"/>
              </a:defRPr>
            </a:lvl3pPr>
            <a:lvl4pPr marL="1616390" indent="-230913" defTabSz="926858" eaLnBrk="0" hangingPunct="0">
              <a:defRPr sz="2000">
                <a:solidFill>
                  <a:schemeClr val="tx1"/>
                </a:solidFill>
                <a:latin typeface="Arial" charset="0"/>
              </a:defRPr>
            </a:lvl4pPr>
            <a:lvl5pPr marL="2078216" indent="-230913" defTabSz="926858" eaLnBrk="0" hangingPunct="0">
              <a:defRPr sz="2000">
                <a:solidFill>
                  <a:schemeClr val="tx1"/>
                </a:solidFill>
                <a:latin typeface="Arial" charset="0"/>
              </a:defRPr>
            </a:lvl5pPr>
            <a:lvl6pPr marL="2540042" indent="-230913" defTabSz="926858" eaLnBrk="0" fontAlgn="base" hangingPunct="0">
              <a:spcBef>
                <a:spcPct val="20000"/>
              </a:spcBef>
              <a:spcAft>
                <a:spcPct val="0"/>
              </a:spcAft>
              <a:buClr>
                <a:srgbClr val="0B3D92"/>
              </a:buClr>
              <a:defRPr sz="2000">
                <a:solidFill>
                  <a:schemeClr val="tx1"/>
                </a:solidFill>
                <a:latin typeface="Arial" charset="0"/>
              </a:defRPr>
            </a:lvl6pPr>
            <a:lvl7pPr marL="3001868" indent="-230913" defTabSz="926858" eaLnBrk="0" fontAlgn="base" hangingPunct="0">
              <a:spcBef>
                <a:spcPct val="20000"/>
              </a:spcBef>
              <a:spcAft>
                <a:spcPct val="0"/>
              </a:spcAft>
              <a:buClr>
                <a:srgbClr val="0B3D92"/>
              </a:buClr>
              <a:defRPr sz="2000">
                <a:solidFill>
                  <a:schemeClr val="tx1"/>
                </a:solidFill>
                <a:latin typeface="Arial" charset="0"/>
              </a:defRPr>
            </a:lvl7pPr>
            <a:lvl8pPr marL="3463695" indent="-230913" defTabSz="926858" eaLnBrk="0" fontAlgn="base" hangingPunct="0">
              <a:spcBef>
                <a:spcPct val="20000"/>
              </a:spcBef>
              <a:spcAft>
                <a:spcPct val="0"/>
              </a:spcAft>
              <a:buClr>
                <a:srgbClr val="0B3D92"/>
              </a:buClr>
              <a:defRPr sz="2000">
                <a:solidFill>
                  <a:schemeClr val="tx1"/>
                </a:solidFill>
                <a:latin typeface="Arial" charset="0"/>
              </a:defRPr>
            </a:lvl8pPr>
            <a:lvl9pPr marL="3925520" indent="-230913" defTabSz="92685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AA5139BC-9F40-4BE5-A34E-B084471C64B5}" type="slidenum">
              <a:rPr lang="cs-CZ" sz="1200"/>
              <a:pPr eaLnBrk="1" hangingPunct="1"/>
              <a:t>6</a:t>
            </a:fld>
            <a:endParaRPr lang="cs-CZ"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z="1000" dirty="0"/>
          </a:p>
        </p:txBody>
      </p:sp>
    </p:spTree>
    <p:extLst>
      <p:ext uri="{BB962C8B-B14F-4D97-AF65-F5344CB8AC3E}">
        <p14:creationId xmlns:p14="http://schemas.microsoft.com/office/powerpoint/2010/main" val="2865578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858" eaLnBrk="0" hangingPunct="0">
              <a:defRPr sz="2000">
                <a:solidFill>
                  <a:schemeClr val="tx1"/>
                </a:solidFill>
                <a:latin typeface="Arial" charset="0"/>
              </a:defRPr>
            </a:lvl1pPr>
            <a:lvl2pPr marL="750467" indent="-288641" defTabSz="926858" eaLnBrk="0" hangingPunct="0">
              <a:defRPr sz="2000">
                <a:solidFill>
                  <a:schemeClr val="tx1"/>
                </a:solidFill>
                <a:latin typeface="Arial" charset="0"/>
              </a:defRPr>
            </a:lvl2pPr>
            <a:lvl3pPr marL="1154566" indent="-230913" defTabSz="926858" eaLnBrk="0" hangingPunct="0">
              <a:defRPr sz="2000">
                <a:solidFill>
                  <a:schemeClr val="tx1"/>
                </a:solidFill>
                <a:latin typeface="Arial" charset="0"/>
              </a:defRPr>
            </a:lvl3pPr>
            <a:lvl4pPr marL="1616390" indent="-230913" defTabSz="926858" eaLnBrk="0" hangingPunct="0">
              <a:defRPr sz="2000">
                <a:solidFill>
                  <a:schemeClr val="tx1"/>
                </a:solidFill>
                <a:latin typeface="Arial" charset="0"/>
              </a:defRPr>
            </a:lvl4pPr>
            <a:lvl5pPr marL="2078216" indent="-230913" defTabSz="926858" eaLnBrk="0" hangingPunct="0">
              <a:defRPr sz="2000">
                <a:solidFill>
                  <a:schemeClr val="tx1"/>
                </a:solidFill>
                <a:latin typeface="Arial" charset="0"/>
              </a:defRPr>
            </a:lvl5pPr>
            <a:lvl6pPr marL="2540042" indent="-230913" defTabSz="926858" eaLnBrk="0" fontAlgn="base" hangingPunct="0">
              <a:spcBef>
                <a:spcPct val="20000"/>
              </a:spcBef>
              <a:spcAft>
                <a:spcPct val="0"/>
              </a:spcAft>
              <a:buClr>
                <a:srgbClr val="0B3D92"/>
              </a:buClr>
              <a:defRPr sz="2000">
                <a:solidFill>
                  <a:schemeClr val="tx1"/>
                </a:solidFill>
                <a:latin typeface="Arial" charset="0"/>
              </a:defRPr>
            </a:lvl6pPr>
            <a:lvl7pPr marL="3001868" indent="-230913" defTabSz="926858" eaLnBrk="0" fontAlgn="base" hangingPunct="0">
              <a:spcBef>
                <a:spcPct val="20000"/>
              </a:spcBef>
              <a:spcAft>
                <a:spcPct val="0"/>
              </a:spcAft>
              <a:buClr>
                <a:srgbClr val="0B3D92"/>
              </a:buClr>
              <a:defRPr sz="2000">
                <a:solidFill>
                  <a:schemeClr val="tx1"/>
                </a:solidFill>
                <a:latin typeface="Arial" charset="0"/>
              </a:defRPr>
            </a:lvl7pPr>
            <a:lvl8pPr marL="3463695" indent="-230913" defTabSz="926858" eaLnBrk="0" fontAlgn="base" hangingPunct="0">
              <a:spcBef>
                <a:spcPct val="20000"/>
              </a:spcBef>
              <a:spcAft>
                <a:spcPct val="0"/>
              </a:spcAft>
              <a:buClr>
                <a:srgbClr val="0B3D92"/>
              </a:buClr>
              <a:defRPr sz="2000">
                <a:solidFill>
                  <a:schemeClr val="tx1"/>
                </a:solidFill>
                <a:latin typeface="Arial" charset="0"/>
              </a:defRPr>
            </a:lvl8pPr>
            <a:lvl9pPr marL="3925520" indent="-230913" defTabSz="926858" eaLnBrk="0" fontAlgn="base" hangingPunct="0">
              <a:spcBef>
                <a:spcPct val="20000"/>
              </a:spcBef>
              <a:spcAft>
                <a:spcPct val="0"/>
              </a:spcAft>
              <a:buClr>
                <a:srgbClr val="0B3D92"/>
              </a:buClr>
              <a:defRPr sz="2000">
                <a:solidFill>
                  <a:schemeClr val="tx1"/>
                </a:solidFill>
                <a:latin typeface="Arial" charset="0"/>
              </a:defRPr>
            </a:lvl9pPr>
          </a:lstStyle>
          <a:p>
            <a:pPr eaLnBrk="1" hangingPunct="1"/>
            <a:fld id="{AA5139BC-9F40-4BE5-A34E-B084471C64B5}" type="slidenum">
              <a:rPr lang="cs-CZ" sz="1200"/>
              <a:pPr eaLnBrk="1" hangingPunct="1"/>
              <a:t>12</a:t>
            </a:fld>
            <a:endParaRPr lang="cs-CZ"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cs-CZ" dirty="0"/>
          </a:p>
        </p:txBody>
      </p:sp>
      <p:sp>
        <p:nvSpPr>
          <p:cNvPr id="4" name="Header Placeholder 3"/>
          <p:cNvSpPr>
            <a:spLocks noGrp="1"/>
          </p:cNvSpPr>
          <p:nvPr>
            <p:ph type="hdr" sz="quarter" idx="10"/>
          </p:nvPr>
        </p:nvSpPr>
        <p:spPr/>
        <p:txBody>
          <a:bodyPr/>
          <a:lstStyle/>
          <a:p>
            <a:pPr>
              <a:defRPr/>
            </a:pPr>
            <a:endParaRPr lang="cs-CZ"/>
          </a:p>
        </p:txBody>
      </p:sp>
      <p:sp>
        <p:nvSpPr>
          <p:cNvPr id="5" name="Date Placeholder 4"/>
          <p:cNvSpPr>
            <a:spLocks noGrp="1"/>
          </p:cNvSpPr>
          <p:nvPr>
            <p:ph type="dt" idx="11"/>
          </p:nvPr>
        </p:nvSpPr>
        <p:spPr/>
        <p:txBody>
          <a:bodyPr/>
          <a:lstStyle/>
          <a:p>
            <a:pPr>
              <a:defRPr/>
            </a:pPr>
            <a:endParaRPr lang="cs-CZ"/>
          </a:p>
        </p:txBody>
      </p:sp>
      <p:sp>
        <p:nvSpPr>
          <p:cNvPr id="6" name="Footer Placeholder 5"/>
          <p:cNvSpPr>
            <a:spLocks noGrp="1"/>
          </p:cNvSpPr>
          <p:nvPr>
            <p:ph type="ftr" sz="quarter" idx="12"/>
          </p:nvPr>
        </p:nvSpPr>
        <p:spPr/>
        <p:txBody>
          <a:bodyPr/>
          <a:lstStyle/>
          <a:p>
            <a:pPr>
              <a:defRPr/>
            </a:pPr>
            <a:endParaRPr lang="cs-CZ"/>
          </a:p>
        </p:txBody>
      </p:sp>
      <p:sp>
        <p:nvSpPr>
          <p:cNvPr id="7" name="Slide Number Placeholder 6"/>
          <p:cNvSpPr>
            <a:spLocks noGrp="1"/>
          </p:cNvSpPr>
          <p:nvPr>
            <p:ph type="sldNum" sz="quarter" idx="13"/>
          </p:nvPr>
        </p:nvSpPr>
        <p:spPr/>
        <p:txBody>
          <a:bodyPr/>
          <a:lstStyle/>
          <a:p>
            <a:pPr>
              <a:defRPr/>
            </a:pPr>
            <a:fld id="{575565D4-719E-49C7-815E-3B944E33D7E4}" type="slidenum">
              <a:rPr lang="cs-CZ" smtClean="0"/>
              <a:pPr>
                <a:defRPr/>
              </a:pPr>
              <a:t>14</a:t>
            </a:fld>
            <a:endParaRPr lang="cs-CZ"/>
          </a:p>
        </p:txBody>
      </p:sp>
    </p:spTree>
    <p:extLst>
      <p:ext uri="{BB962C8B-B14F-4D97-AF65-F5344CB8AC3E}">
        <p14:creationId xmlns:p14="http://schemas.microsoft.com/office/powerpoint/2010/main" val="422178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cs-CZ" dirty="0"/>
          </a:p>
        </p:txBody>
      </p:sp>
      <p:sp>
        <p:nvSpPr>
          <p:cNvPr id="4" name="Header Placeholder 3"/>
          <p:cNvSpPr>
            <a:spLocks noGrp="1"/>
          </p:cNvSpPr>
          <p:nvPr>
            <p:ph type="hdr" sz="quarter" idx="10"/>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2"/>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fld id="{575565D4-719E-49C7-815E-3B944E33D7E4}"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8288" rtl="0" eaLnBrk="1" fontAlgn="base" latinLnBrk="0" hangingPunct="1">
                <a:lnSpc>
                  <a:spcPct val="100000"/>
                </a:lnSpc>
                <a:spcBef>
                  <a:spcPct val="0"/>
                </a:spcBef>
                <a:spcAft>
                  <a:spcPct val="0"/>
                </a:spcAft>
                <a:buClrTx/>
                <a:buSzTx/>
                <a:buFontTx/>
                <a:buNone/>
                <a:tabLst/>
                <a:defRPr/>
              </a:pPr>
              <a:t>16</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8008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cs-CZ" dirty="0"/>
          </a:p>
        </p:txBody>
      </p:sp>
      <p:sp>
        <p:nvSpPr>
          <p:cNvPr id="4" name="Header Placeholder 3"/>
          <p:cNvSpPr>
            <a:spLocks noGrp="1"/>
          </p:cNvSpPr>
          <p:nvPr>
            <p:ph type="hdr" sz="quarter" idx="10"/>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2"/>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fld id="{575565D4-719E-49C7-815E-3B944E33D7E4}"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8288" rtl="0" eaLnBrk="1" fontAlgn="base" latinLnBrk="0" hangingPunct="1">
                <a:lnSpc>
                  <a:spcPct val="100000"/>
                </a:lnSpc>
                <a:spcBef>
                  <a:spcPct val="0"/>
                </a:spcBef>
                <a:spcAft>
                  <a:spcPct val="0"/>
                </a:spcAft>
                <a:buClrTx/>
                <a:buSzTx/>
                <a:buFontTx/>
                <a:buNone/>
                <a:tabLst/>
                <a:defRPr/>
              </a:pPr>
              <a:t>17</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95329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cs-CZ" dirty="0"/>
          </a:p>
        </p:txBody>
      </p:sp>
      <p:sp>
        <p:nvSpPr>
          <p:cNvPr id="4" name="Header Placeholder 3"/>
          <p:cNvSpPr>
            <a:spLocks noGrp="1"/>
          </p:cNvSpPr>
          <p:nvPr>
            <p:ph type="hdr" sz="quarter" idx="10"/>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2"/>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fld id="{575565D4-719E-49C7-815E-3B944E33D7E4}"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8288" rtl="0" eaLnBrk="1" fontAlgn="base" latinLnBrk="0" hangingPunct="1">
                <a:lnSpc>
                  <a:spcPct val="100000"/>
                </a:lnSpc>
                <a:spcBef>
                  <a:spcPct val="0"/>
                </a:spcBef>
                <a:spcAft>
                  <a:spcPct val="0"/>
                </a:spcAft>
                <a:buClrTx/>
                <a:buSzTx/>
                <a:buFontTx/>
                <a:buNone/>
                <a:tabLst/>
                <a:defRPr/>
              </a:pPr>
              <a:t>18</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7265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cs-CZ" dirty="0"/>
          </a:p>
        </p:txBody>
      </p:sp>
      <p:sp>
        <p:nvSpPr>
          <p:cNvPr id="4" name="Header Placeholder 3"/>
          <p:cNvSpPr>
            <a:spLocks noGrp="1"/>
          </p:cNvSpPr>
          <p:nvPr>
            <p:ph type="hdr" sz="quarter" idx="10"/>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2"/>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fld id="{575565D4-719E-49C7-815E-3B944E33D7E4}"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8288" rtl="0" eaLnBrk="1" fontAlgn="base" latinLnBrk="0" hangingPunct="1">
                <a:lnSpc>
                  <a:spcPct val="100000"/>
                </a:lnSpc>
                <a:spcBef>
                  <a:spcPct val="0"/>
                </a:spcBef>
                <a:spcAft>
                  <a:spcPct val="0"/>
                </a:spcAft>
                <a:buClrTx/>
                <a:buSzTx/>
                <a:buFontTx/>
                <a:buNone/>
                <a:tabLst/>
                <a:defRPr/>
              </a:pPr>
              <a:t>19</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80037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cs-CZ" dirty="0"/>
          </a:p>
        </p:txBody>
      </p:sp>
      <p:sp>
        <p:nvSpPr>
          <p:cNvPr id="4" name="Header Placeholder 3"/>
          <p:cNvSpPr>
            <a:spLocks noGrp="1"/>
          </p:cNvSpPr>
          <p:nvPr>
            <p:ph type="hdr" sz="quarter" idx="10"/>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Date Placeholder 4"/>
          <p:cNvSpPr>
            <a:spLocks noGrp="1"/>
          </p:cNvSpPr>
          <p:nvPr>
            <p:ph type="dt" idx="11"/>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Footer Placeholder 5"/>
          <p:cNvSpPr>
            <a:spLocks noGrp="1"/>
          </p:cNvSpPr>
          <p:nvPr>
            <p:ph type="ftr" sz="quarter" idx="12"/>
          </p:nvPr>
        </p:nvSpPr>
        <p:spPr/>
        <p:txBody>
          <a:bodyPr/>
          <a:lstStyle/>
          <a:p>
            <a:pPr marL="0" marR="0" lvl="0" indent="0" algn="l" defTabSz="928288" rtl="0" eaLnBrk="1" fontAlgn="base" latinLnBrk="0" hangingPunct="1">
              <a:lnSpc>
                <a:spcPct val="100000"/>
              </a:lnSpc>
              <a:spcBef>
                <a:spcPct val="0"/>
              </a:spcBef>
              <a:spcAft>
                <a:spcPct val="0"/>
              </a:spcAft>
              <a:buClrTx/>
              <a:buSzTx/>
              <a:buFontTx/>
              <a:buNone/>
              <a:tabLst/>
              <a:defRPr/>
            </a:pPr>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28288" rtl="0" eaLnBrk="1" fontAlgn="base" latinLnBrk="0" hangingPunct="1">
              <a:lnSpc>
                <a:spcPct val="100000"/>
              </a:lnSpc>
              <a:spcBef>
                <a:spcPct val="0"/>
              </a:spcBef>
              <a:spcAft>
                <a:spcPct val="0"/>
              </a:spcAft>
              <a:buClrTx/>
              <a:buSzTx/>
              <a:buFontTx/>
              <a:buNone/>
              <a:tabLst/>
              <a:defRPr/>
            </a:pPr>
            <a:fld id="{575565D4-719E-49C7-815E-3B944E33D7E4}" type="slidenum">
              <a:rPr kumimoji="0" lang="cs-CZ"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8288" rtl="0" eaLnBrk="1" fontAlgn="base" latinLnBrk="0" hangingPunct="1">
                <a:lnSpc>
                  <a:spcPct val="100000"/>
                </a:lnSpc>
                <a:spcBef>
                  <a:spcPct val="0"/>
                </a:spcBef>
                <a:spcAft>
                  <a:spcPct val="0"/>
                </a:spcAft>
                <a:buClrTx/>
                <a:buSzTx/>
                <a:buFontTx/>
                <a:buNone/>
                <a:tabLst/>
                <a:defRPr/>
              </a:pPr>
              <a:t>20</a:t>
            </a:fld>
            <a:endParaRPr kumimoji="0" lang="cs-CZ"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8602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7151" name="Rectangle 47"/>
          <p:cNvSpPr>
            <a:spLocks noGrp="1" noChangeArrowheads="1"/>
          </p:cNvSpPr>
          <p:nvPr>
            <p:ph type="ctrTitle"/>
          </p:nvPr>
        </p:nvSpPr>
        <p:spPr>
          <a:xfrm>
            <a:off x="1076325" y="3068638"/>
            <a:ext cx="6913563" cy="865187"/>
          </a:xfrm>
        </p:spPr>
        <p:txBody>
          <a:bodyPr anchor="ctr"/>
          <a:lstStyle>
            <a:lvl1pPr>
              <a:defRPr sz="1800"/>
            </a:lvl1pPr>
          </a:lstStyle>
          <a:p>
            <a:r>
              <a:rPr lang="cs-CZ"/>
              <a:t>Klepnutím lze upravit styl předlohy nadpisů.</a:t>
            </a:r>
          </a:p>
        </p:txBody>
      </p:sp>
      <p:sp>
        <p:nvSpPr>
          <p:cNvPr id="47152" name="Rectangle 48"/>
          <p:cNvSpPr>
            <a:spLocks noGrp="1" noChangeArrowheads="1"/>
          </p:cNvSpPr>
          <p:nvPr>
            <p:ph type="subTitle" idx="1"/>
          </p:nvPr>
        </p:nvSpPr>
        <p:spPr>
          <a:xfrm>
            <a:off x="1087438" y="4259263"/>
            <a:ext cx="4968875" cy="1546225"/>
          </a:xfrm>
        </p:spPr>
        <p:txBody>
          <a:bodyPr/>
          <a:lstStyle>
            <a:lvl1pPr marL="0" indent="0">
              <a:buFont typeface="Wingdings" pitchFamily="2" charset="2"/>
              <a:buNone/>
              <a:defRPr sz="1700">
                <a:solidFill>
                  <a:srgbClr val="0B3D92"/>
                </a:solidFill>
              </a:defRPr>
            </a:lvl1pPr>
          </a:lstStyle>
          <a:p>
            <a:r>
              <a:rPr lang="cs-CZ"/>
              <a:t>Klepnutím lze upravit styl předlohy podnadpisů.</a:t>
            </a:r>
          </a:p>
        </p:txBody>
      </p:sp>
      <p:sp>
        <p:nvSpPr>
          <p:cNvPr id="4" name="Rectangle 44"/>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0"/>
              </a:spcBef>
              <a:buClrTx/>
              <a:defRPr sz="1400">
                <a:latin typeface="Verdana" pitchFamily="34" charset="0"/>
              </a:defRPr>
            </a:lvl1pPr>
          </a:lstStyle>
          <a:p>
            <a:pPr>
              <a:defRPr/>
            </a:pPr>
            <a:endParaRPr lang="cs-CZ"/>
          </a:p>
        </p:txBody>
      </p:sp>
      <p:sp>
        <p:nvSpPr>
          <p:cNvPr id="5" name="Rectangle 4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buClrTx/>
              <a:defRPr sz="1400">
                <a:latin typeface="Verdana" pitchFamily="34" charset="0"/>
              </a:defRPr>
            </a:lvl1pPr>
          </a:lstStyle>
          <a:p>
            <a:pPr>
              <a:defRPr/>
            </a:pPr>
            <a:r>
              <a:rPr lang="cs-CZ"/>
              <a:t>© OTE, a.s. 2020 – AVšechna práva vyhrazena – Důvěrné</a:t>
            </a:r>
          </a:p>
        </p:txBody>
      </p:sp>
      <p:sp>
        <p:nvSpPr>
          <p:cNvPr id="6" name="Rectangle 46"/>
          <p:cNvSpPr>
            <a:spLocks noGrp="1" noChangeArrowheads="1"/>
          </p:cNvSpPr>
          <p:nvPr>
            <p:ph type="sldNum" sz="quarter" idx="12"/>
          </p:nvPr>
        </p:nvSpPr>
        <p:spPr bwMode="auto">
          <a:xfrm>
            <a:off x="6553200" y="6243638"/>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buClrTx/>
              <a:defRPr sz="1400">
                <a:latin typeface="Verdana" pitchFamily="34" charset="0"/>
              </a:defRPr>
            </a:lvl1pPr>
          </a:lstStyle>
          <a:p>
            <a:pPr>
              <a:defRPr/>
            </a:pPr>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5945188" y="260350"/>
            <a:ext cx="1849437" cy="4478338"/>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395288" y="260350"/>
            <a:ext cx="5397500" cy="4478338"/>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395288" y="260350"/>
            <a:ext cx="7377112"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46113" y="1281113"/>
            <a:ext cx="3497262" cy="345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295775" y="1281113"/>
            <a:ext cx="3498850" cy="165258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295775" y="3086100"/>
            <a:ext cx="3498850" cy="16525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395288" y="260350"/>
            <a:ext cx="7377112"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46113" y="1281113"/>
            <a:ext cx="3497262" cy="345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295775" y="1281113"/>
            <a:ext cx="3498850" cy="345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395288" y="260350"/>
            <a:ext cx="7377112" cy="838200"/>
          </a:xfrm>
        </p:spPr>
        <p:txBody>
          <a:bodyPr/>
          <a:lstStyle/>
          <a:p>
            <a:r>
              <a:rPr lang="cs-CZ"/>
              <a:t>Klepnutím lze upravit styl předlohy nadpisů.</a:t>
            </a:r>
          </a:p>
        </p:txBody>
      </p:sp>
      <p:sp>
        <p:nvSpPr>
          <p:cNvPr id="3" name="Zástupný symbol pro obsah 2"/>
          <p:cNvSpPr>
            <a:spLocks noGrp="1"/>
          </p:cNvSpPr>
          <p:nvPr>
            <p:ph sz="quarter" idx="1"/>
          </p:nvPr>
        </p:nvSpPr>
        <p:spPr>
          <a:xfrm>
            <a:off x="646113" y="1281113"/>
            <a:ext cx="3497262" cy="165258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295775" y="1281113"/>
            <a:ext cx="3498850" cy="165258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46113" y="3086100"/>
            <a:ext cx="3497262" cy="16525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4295775" y="3086100"/>
            <a:ext cx="3498850" cy="16525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395288" y="260350"/>
            <a:ext cx="7377112" cy="838200"/>
          </a:xfrm>
        </p:spPr>
        <p:txBody>
          <a:bodyPr/>
          <a:lstStyle/>
          <a:p>
            <a:r>
              <a:rPr lang="cs-CZ"/>
              <a:t>Klepnutím lze upravit styl předlohy nadpisů.</a:t>
            </a:r>
          </a:p>
        </p:txBody>
      </p:sp>
      <p:sp>
        <p:nvSpPr>
          <p:cNvPr id="3" name="Zástupný symbol pro tabulku 2"/>
          <p:cNvSpPr>
            <a:spLocks noGrp="1"/>
          </p:cNvSpPr>
          <p:nvPr>
            <p:ph type="tbl" idx="1"/>
          </p:nvPr>
        </p:nvSpPr>
        <p:spPr>
          <a:xfrm>
            <a:off x="646113" y="1281113"/>
            <a:ext cx="7148512" cy="3457575"/>
          </a:xfrm>
        </p:spPr>
        <p:txBody>
          <a:bodyPr/>
          <a:lstStyle/>
          <a:p>
            <a:pPr lvl="0"/>
            <a:endParaRPr lang="cs-CZ"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7151" name="Rectangle 47"/>
          <p:cNvSpPr>
            <a:spLocks noGrp="1" noChangeArrowheads="1"/>
          </p:cNvSpPr>
          <p:nvPr>
            <p:ph type="ctrTitle"/>
          </p:nvPr>
        </p:nvSpPr>
        <p:spPr>
          <a:xfrm>
            <a:off x="1076325" y="3068638"/>
            <a:ext cx="6913563" cy="865187"/>
          </a:xfrm>
        </p:spPr>
        <p:txBody>
          <a:bodyPr anchor="ctr"/>
          <a:lstStyle>
            <a:lvl1pPr>
              <a:defRPr sz="1800"/>
            </a:lvl1pPr>
          </a:lstStyle>
          <a:p>
            <a:r>
              <a:rPr lang="cs-CZ"/>
              <a:t>Klepnutím lze upravit styl předlohy nadpisů.</a:t>
            </a:r>
          </a:p>
        </p:txBody>
      </p:sp>
      <p:sp>
        <p:nvSpPr>
          <p:cNvPr id="47152" name="Rectangle 48"/>
          <p:cNvSpPr>
            <a:spLocks noGrp="1" noChangeArrowheads="1"/>
          </p:cNvSpPr>
          <p:nvPr>
            <p:ph type="subTitle" idx="1"/>
          </p:nvPr>
        </p:nvSpPr>
        <p:spPr>
          <a:xfrm>
            <a:off x="1087438" y="4259263"/>
            <a:ext cx="4968875" cy="1546225"/>
          </a:xfrm>
        </p:spPr>
        <p:txBody>
          <a:bodyPr/>
          <a:lstStyle>
            <a:lvl1pPr marL="0" indent="0">
              <a:buFont typeface="Wingdings" pitchFamily="2" charset="2"/>
              <a:buNone/>
              <a:defRPr sz="1700">
                <a:solidFill>
                  <a:srgbClr val="0B3D92"/>
                </a:solidFill>
              </a:defRPr>
            </a:lvl1pPr>
          </a:lstStyle>
          <a:p>
            <a:r>
              <a:rPr lang="cs-CZ"/>
              <a:t>Klepnutím lze upravit styl předlohy podnadpisů.</a:t>
            </a:r>
          </a:p>
        </p:txBody>
      </p:sp>
      <p:sp>
        <p:nvSpPr>
          <p:cNvPr id="4" name="Rectangle 44"/>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0"/>
              </a:spcBef>
              <a:buClrTx/>
              <a:defRPr sz="1400">
                <a:latin typeface="Verdana" pitchFamily="34" charset="0"/>
              </a:defRPr>
            </a:lvl1pPr>
          </a:lstStyle>
          <a:p>
            <a:pPr>
              <a:defRPr/>
            </a:pPr>
            <a:endParaRPr lang="cs-CZ"/>
          </a:p>
        </p:txBody>
      </p:sp>
      <p:sp>
        <p:nvSpPr>
          <p:cNvPr id="5" name="Rectangle 4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0"/>
              </a:spcBef>
              <a:buClrTx/>
              <a:defRPr sz="1400">
                <a:latin typeface="Verdana" pitchFamily="34" charset="0"/>
              </a:defRPr>
            </a:lvl1pPr>
          </a:lstStyle>
          <a:p>
            <a:pPr>
              <a:defRPr/>
            </a:pPr>
            <a:endParaRPr lang="cs-CZ"/>
          </a:p>
        </p:txBody>
      </p:sp>
      <p:sp>
        <p:nvSpPr>
          <p:cNvPr id="6" name="Rectangle 46"/>
          <p:cNvSpPr>
            <a:spLocks noGrp="1" noChangeArrowheads="1"/>
          </p:cNvSpPr>
          <p:nvPr>
            <p:ph type="sldNum" sz="quarter" idx="12"/>
          </p:nvPr>
        </p:nvSpPr>
        <p:spPr bwMode="auto">
          <a:xfrm>
            <a:off x="6553200" y="6243638"/>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spcBef>
                <a:spcPct val="0"/>
              </a:spcBef>
              <a:buClrTx/>
              <a:defRPr sz="1400">
                <a:latin typeface="Verdana" pitchFamily="34" charset="0"/>
              </a:defRPr>
            </a:lvl1pPr>
          </a:lstStyle>
          <a:p>
            <a:pPr>
              <a:defRPr/>
            </a:pPr>
            <a:endParaRPr lang="cs-CZ"/>
          </a:p>
        </p:txBody>
      </p:sp>
    </p:spTree>
    <p:extLst>
      <p:ext uri="{BB962C8B-B14F-4D97-AF65-F5344CB8AC3E}">
        <p14:creationId xmlns:p14="http://schemas.microsoft.com/office/powerpoint/2010/main" val="52486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61474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Tree>
    <p:extLst>
      <p:ext uri="{BB962C8B-B14F-4D97-AF65-F5344CB8AC3E}">
        <p14:creationId xmlns:p14="http://schemas.microsoft.com/office/powerpoint/2010/main" val="1625800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46113" y="1281113"/>
            <a:ext cx="3497262"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295775" y="1281113"/>
            <a:ext cx="3498850"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72787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984202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Tree>
    <p:extLst>
      <p:ext uri="{BB962C8B-B14F-4D97-AF65-F5344CB8AC3E}">
        <p14:creationId xmlns:p14="http://schemas.microsoft.com/office/powerpoint/2010/main" val="207754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269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extLst>
      <p:ext uri="{BB962C8B-B14F-4D97-AF65-F5344CB8AC3E}">
        <p14:creationId xmlns:p14="http://schemas.microsoft.com/office/powerpoint/2010/main" val="3949581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extLst>
      <p:ext uri="{BB962C8B-B14F-4D97-AF65-F5344CB8AC3E}">
        <p14:creationId xmlns:p14="http://schemas.microsoft.com/office/powerpoint/2010/main" val="2533627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665643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5945188" y="260350"/>
            <a:ext cx="1849437" cy="4478338"/>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395288" y="260350"/>
            <a:ext cx="5397500" cy="4478338"/>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921878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395288" y="260350"/>
            <a:ext cx="7377112"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46113" y="1281113"/>
            <a:ext cx="3497262" cy="345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295775" y="1281113"/>
            <a:ext cx="3498850" cy="165258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295775" y="3086100"/>
            <a:ext cx="3498850" cy="16525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040006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395288" y="260350"/>
            <a:ext cx="7377112"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46113" y="1281113"/>
            <a:ext cx="3497262" cy="345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295775" y="1281113"/>
            <a:ext cx="3498850" cy="345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29010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395288" y="260350"/>
            <a:ext cx="7377112" cy="838200"/>
          </a:xfrm>
        </p:spPr>
        <p:txBody>
          <a:bodyPr/>
          <a:lstStyle/>
          <a:p>
            <a:r>
              <a:rPr lang="cs-CZ"/>
              <a:t>Klepnutím lze upravit styl předlohy nadpisů.</a:t>
            </a:r>
          </a:p>
        </p:txBody>
      </p:sp>
      <p:sp>
        <p:nvSpPr>
          <p:cNvPr id="3" name="Zástupný symbol pro obsah 2"/>
          <p:cNvSpPr>
            <a:spLocks noGrp="1"/>
          </p:cNvSpPr>
          <p:nvPr>
            <p:ph sz="quarter" idx="1"/>
          </p:nvPr>
        </p:nvSpPr>
        <p:spPr>
          <a:xfrm>
            <a:off x="646113" y="1281113"/>
            <a:ext cx="3497262" cy="165258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295775" y="1281113"/>
            <a:ext cx="3498850" cy="1652587"/>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46113" y="3086100"/>
            <a:ext cx="3497262" cy="16525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4295775" y="3086100"/>
            <a:ext cx="3498850" cy="16525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08609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395288" y="260350"/>
            <a:ext cx="7377112" cy="838200"/>
          </a:xfrm>
        </p:spPr>
        <p:txBody>
          <a:bodyPr/>
          <a:lstStyle/>
          <a:p>
            <a:r>
              <a:rPr lang="cs-CZ"/>
              <a:t>Klepnutím lze upravit styl předlohy nadpisů.</a:t>
            </a:r>
          </a:p>
        </p:txBody>
      </p:sp>
      <p:sp>
        <p:nvSpPr>
          <p:cNvPr id="3" name="Zástupný symbol pro tabulku 2"/>
          <p:cNvSpPr>
            <a:spLocks noGrp="1"/>
          </p:cNvSpPr>
          <p:nvPr>
            <p:ph type="tbl" idx="1"/>
          </p:nvPr>
        </p:nvSpPr>
        <p:spPr>
          <a:xfrm>
            <a:off x="646113" y="1281113"/>
            <a:ext cx="7148512" cy="3457575"/>
          </a:xfrm>
        </p:spPr>
        <p:txBody>
          <a:bodyPr/>
          <a:lstStyle/>
          <a:p>
            <a:pPr lvl="0"/>
            <a:endParaRPr lang="cs-CZ" noProof="0"/>
          </a:p>
        </p:txBody>
      </p:sp>
    </p:spTree>
    <p:extLst>
      <p:ext uri="{BB962C8B-B14F-4D97-AF65-F5344CB8AC3E}">
        <p14:creationId xmlns:p14="http://schemas.microsoft.com/office/powerpoint/2010/main" val="121878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46113" y="1281113"/>
            <a:ext cx="3497262"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295775" y="1281113"/>
            <a:ext cx="3498850"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5"/>
          <p:cNvSpPr>
            <a:spLocks noGrp="1" noChangeArrowheads="1"/>
          </p:cNvSpPr>
          <p:nvPr>
            <p:ph type="title"/>
          </p:nvPr>
        </p:nvSpPr>
        <p:spPr bwMode="auto">
          <a:xfrm>
            <a:off x="395288" y="260350"/>
            <a:ext cx="7377112"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Nadpis</a:t>
            </a:r>
          </a:p>
        </p:txBody>
      </p:sp>
      <p:sp>
        <p:nvSpPr>
          <p:cNvPr id="1027" name="Rectangle 46"/>
          <p:cNvSpPr>
            <a:spLocks noGrp="1" noChangeArrowheads="1"/>
          </p:cNvSpPr>
          <p:nvPr>
            <p:ph type="body" idx="1"/>
          </p:nvPr>
        </p:nvSpPr>
        <p:spPr bwMode="auto">
          <a:xfrm>
            <a:off x="646113" y="1281113"/>
            <a:ext cx="7148512"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6132" name="Line 52"/>
          <p:cNvSpPr>
            <a:spLocks noChangeShapeType="1"/>
          </p:cNvSpPr>
          <p:nvPr/>
        </p:nvSpPr>
        <p:spPr bwMode="auto">
          <a:xfrm>
            <a:off x="468313" y="692150"/>
            <a:ext cx="8232775" cy="44450"/>
          </a:xfrm>
          <a:prstGeom prst="line">
            <a:avLst/>
          </a:prstGeom>
          <a:noFill/>
          <a:ln w="76200">
            <a:solidFill>
              <a:srgbClr val="0B3D92"/>
            </a:solidFill>
            <a:round/>
            <a:headEnd/>
            <a:tailEnd/>
          </a:ln>
        </p:spPr>
        <p:txBody>
          <a:bodyPr/>
          <a:lstStyle/>
          <a:p>
            <a:pPr>
              <a:defRPr/>
            </a:pPr>
            <a:endParaRPr lang="cs-CZ"/>
          </a:p>
        </p:txBody>
      </p:sp>
      <p:sp>
        <p:nvSpPr>
          <p:cNvPr id="46133" name="Line 53"/>
          <p:cNvSpPr>
            <a:spLocks noChangeShapeType="1"/>
          </p:cNvSpPr>
          <p:nvPr/>
        </p:nvSpPr>
        <p:spPr bwMode="auto">
          <a:xfrm>
            <a:off x="468313" y="620713"/>
            <a:ext cx="8207375" cy="0"/>
          </a:xfrm>
          <a:prstGeom prst="line">
            <a:avLst/>
          </a:prstGeom>
          <a:noFill/>
          <a:ln w="25400">
            <a:solidFill>
              <a:srgbClr val="28ABB7"/>
            </a:solidFill>
            <a:round/>
            <a:headEnd/>
            <a:tailEnd/>
          </a:ln>
        </p:spPr>
        <p:txBody>
          <a:bodyPr/>
          <a:lstStyle/>
          <a:p>
            <a:pPr>
              <a:defRPr/>
            </a:pPr>
            <a:endParaRPr lang="cs-CZ"/>
          </a:p>
        </p:txBody>
      </p:sp>
      <p:pic>
        <p:nvPicPr>
          <p:cNvPr id="1030" name="Picture 54" descr="OTE_logo_color"/>
          <p:cNvPicPr>
            <a:picLocks noChangeAspect="1" noChangeArrowheads="1"/>
          </p:cNvPicPr>
          <p:nvPr/>
        </p:nvPicPr>
        <p:blipFill>
          <a:blip r:embed="rId17" cstate="print"/>
          <a:srcRect/>
          <a:stretch>
            <a:fillRect/>
          </a:stretch>
        </p:blipFill>
        <p:spPr bwMode="auto">
          <a:xfrm>
            <a:off x="7667625" y="188913"/>
            <a:ext cx="1101725" cy="385762"/>
          </a:xfrm>
          <a:prstGeom prst="rect">
            <a:avLst/>
          </a:prstGeom>
          <a:noFill/>
          <a:ln w="9525">
            <a:noFill/>
            <a:miter lim="800000"/>
            <a:headEnd/>
            <a:tailEnd/>
          </a:ln>
        </p:spPr>
      </p:pic>
      <p:sp>
        <p:nvSpPr>
          <p:cNvPr id="46139" name="Rectangle 59"/>
          <p:cNvSpPr>
            <a:spLocks noChangeArrowheads="1"/>
          </p:cNvSpPr>
          <p:nvPr/>
        </p:nvSpPr>
        <p:spPr bwMode="auto">
          <a:xfrm>
            <a:off x="485775" y="6456363"/>
            <a:ext cx="8278813" cy="214312"/>
          </a:xfrm>
          <a:prstGeom prst="rect">
            <a:avLst/>
          </a:prstGeom>
          <a:solidFill>
            <a:srgbClr val="FFFFFF"/>
          </a:solidFill>
          <a:ln w="9525">
            <a:noFill/>
            <a:miter lim="800000"/>
            <a:headEnd/>
            <a:tailEnd/>
          </a:ln>
          <a:effectLst/>
        </p:spPr>
        <p:txBody>
          <a:bodyPr anchor="ctr">
            <a:spAutoFit/>
          </a:bodyPr>
          <a:lstStyle/>
          <a:p>
            <a:pPr algn="ctr">
              <a:spcBef>
                <a:spcPct val="0"/>
              </a:spcBef>
              <a:buClrTx/>
              <a:tabLst>
                <a:tab pos="1884363" algn="l"/>
                <a:tab pos="3492500" algn="l"/>
              </a:tabLst>
              <a:defRPr/>
            </a:pPr>
            <a:fld id="{4C643A58-4FA9-4C7B-BF73-365CABBBD39D}" type="slidenum">
              <a:rPr lang="cs-CZ" sz="800" b="1">
                <a:solidFill>
                  <a:srgbClr val="0B3D92"/>
                </a:solidFill>
                <a:cs typeface="Arial" charset="0"/>
              </a:rPr>
              <a:pPr algn="ctr">
                <a:spcBef>
                  <a:spcPct val="0"/>
                </a:spcBef>
                <a:buClrTx/>
                <a:tabLst>
                  <a:tab pos="1884363" algn="l"/>
                  <a:tab pos="3492500" algn="l"/>
                </a:tabLst>
                <a:defRPr/>
              </a:pPr>
              <a:t>‹#›</a:t>
            </a:fld>
            <a:r>
              <a:rPr lang="cs-CZ" sz="800" b="1">
                <a:solidFill>
                  <a:srgbClr val="0B3D92"/>
                </a:solidFill>
                <a:cs typeface="Arial" charset="0"/>
              </a:rPr>
              <a:t>                                                      </a:t>
            </a:r>
          </a:p>
        </p:txBody>
      </p:sp>
    </p:spTree>
  </p:cSld>
  <p:clrMap bg1="lt1" tx1="dk1" bg2="lt2" tx2="dk2" accent1="accent1" accent2="accent2" accent3="accent3" accent4="accent4" accent5="accent5" accent6="accent6" hlink="hlink" folHlink="folHlink"/>
  <p:sldLayoutIdLst>
    <p:sldLayoutId id="2147484082" r:id="rId1"/>
    <p:sldLayoutId id="2147484068" r:id="rId2"/>
    <p:sldLayoutId id="2147484069" r:id="rId3"/>
    <p:sldLayoutId id="2147484070" r:id="rId4"/>
    <p:sldLayoutId id="2147484071" r:id="rId5"/>
    <p:sldLayoutId id="2147484072" r:id="rId6"/>
    <p:sldLayoutId id="2147484073" r:id="rId7"/>
    <p:sldLayoutId id="2147484074" r:id="rId8"/>
    <p:sldLayoutId id="2147484075" r:id="rId9"/>
    <p:sldLayoutId id="2147484076" r:id="rId10"/>
    <p:sldLayoutId id="2147484077" r:id="rId11"/>
    <p:sldLayoutId id="2147484078" r:id="rId12"/>
    <p:sldLayoutId id="2147484079" r:id="rId13"/>
    <p:sldLayoutId id="2147484080" r:id="rId14"/>
    <p:sldLayoutId id="2147484081" r:id="rId15"/>
  </p:sldLayoutIdLst>
  <p:hf sldNum="0" hdr="0" dt="0"/>
  <p:txStyles>
    <p:title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p:titleStyle>
    <p:bodyStyle>
      <a:lvl1pPr marL="342900" indent="-342900" algn="l" rtl="0" eaLnBrk="0" fontAlgn="base" hangingPunct="0">
        <a:spcBef>
          <a:spcPct val="20000"/>
        </a:spcBef>
        <a:spcAft>
          <a:spcPct val="0"/>
        </a:spcAft>
        <a:buClr>
          <a:srgbClr val="0B3D92"/>
        </a:buClr>
        <a:buFont typeface="Wingdings" pitchFamily="2" charset="2"/>
        <a:buChar char="q"/>
        <a:defRPr sz="2600">
          <a:solidFill>
            <a:srgbClr val="000000"/>
          </a:solidFill>
          <a:latin typeface="+mn-lt"/>
          <a:ea typeface="+mn-ea"/>
          <a:cs typeface="+mn-cs"/>
        </a:defRPr>
      </a:lvl1pPr>
      <a:lvl2pPr marL="742950" indent="-285750" algn="l" rtl="0" eaLnBrk="0" fontAlgn="base" hangingPunct="0">
        <a:spcBef>
          <a:spcPct val="20000"/>
        </a:spcBef>
        <a:spcAft>
          <a:spcPct val="0"/>
        </a:spcAft>
        <a:buClr>
          <a:srgbClr val="0B3D92"/>
        </a:buClr>
        <a:buFont typeface="Wingdings" pitchFamily="2" charset="2"/>
        <a:buChar char="q"/>
        <a:defRPr sz="2200">
          <a:solidFill>
            <a:srgbClr val="000000"/>
          </a:solidFill>
          <a:latin typeface="+mn-lt"/>
        </a:defRPr>
      </a:lvl2pPr>
      <a:lvl3pPr marL="1143000" indent="-228600" algn="l" rtl="0" eaLnBrk="0" fontAlgn="base" hangingPunct="0">
        <a:spcBef>
          <a:spcPct val="20000"/>
        </a:spcBef>
        <a:spcAft>
          <a:spcPct val="0"/>
        </a:spcAft>
        <a:buClr>
          <a:srgbClr val="0B3D92"/>
        </a:buClr>
        <a:buFont typeface="Wingdings" pitchFamily="2" charset="2"/>
        <a:buChar char="q"/>
        <a:defRPr>
          <a:solidFill>
            <a:srgbClr val="000000"/>
          </a:solidFill>
          <a:latin typeface="+mn-lt"/>
        </a:defRPr>
      </a:lvl3pPr>
      <a:lvl4pPr marL="1600200" indent="-228600" algn="l" rtl="0" eaLnBrk="0" fontAlgn="base" hangingPunct="0">
        <a:spcBef>
          <a:spcPct val="20000"/>
        </a:spcBef>
        <a:spcAft>
          <a:spcPct val="0"/>
        </a:spcAft>
        <a:buClr>
          <a:srgbClr val="0B3D92"/>
        </a:buClr>
        <a:buFont typeface="Wingdings" pitchFamily="2" charset="2"/>
        <a:buChar char="q"/>
        <a:defRPr sz="1200">
          <a:solidFill>
            <a:srgbClr val="000000"/>
          </a:solidFill>
          <a:latin typeface="+mn-lt"/>
        </a:defRPr>
      </a:lvl4pPr>
      <a:lvl5pPr marL="2057400" indent="-228600" algn="l" rtl="0" eaLnBrk="0" fontAlgn="base" hangingPunct="0">
        <a:spcBef>
          <a:spcPct val="20000"/>
        </a:spcBef>
        <a:spcAft>
          <a:spcPct val="0"/>
        </a:spcAft>
        <a:buClr>
          <a:srgbClr val="0B3D92"/>
        </a:buClr>
        <a:buFont typeface="Wingdings" pitchFamily="2" charset="2"/>
        <a:buChar char="q"/>
        <a:defRPr sz="1200" i="1">
          <a:solidFill>
            <a:srgbClr val="000000"/>
          </a:solidFill>
          <a:latin typeface="+mn-lt"/>
        </a:defRPr>
      </a:lvl5pPr>
      <a:lvl6pPr marL="2514600" indent="-228600" algn="l" rtl="0" fontAlgn="base">
        <a:spcBef>
          <a:spcPct val="20000"/>
        </a:spcBef>
        <a:spcAft>
          <a:spcPct val="0"/>
        </a:spcAft>
        <a:buClr>
          <a:srgbClr val="0B3D92"/>
        </a:buClr>
        <a:buFont typeface="Wingdings" pitchFamily="2" charset="2"/>
        <a:buChar char="q"/>
        <a:defRPr sz="1200" i="1">
          <a:solidFill>
            <a:srgbClr val="000000"/>
          </a:solidFill>
          <a:latin typeface="+mn-lt"/>
        </a:defRPr>
      </a:lvl6pPr>
      <a:lvl7pPr marL="2971800" indent="-228600" algn="l" rtl="0" fontAlgn="base">
        <a:spcBef>
          <a:spcPct val="20000"/>
        </a:spcBef>
        <a:spcAft>
          <a:spcPct val="0"/>
        </a:spcAft>
        <a:buClr>
          <a:srgbClr val="0B3D92"/>
        </a:buClr>
        <a:buFont typeface="Wingdings" pitchFamily="2" charset="2"/>
        <a:buChar char="q"/>
        <a:defRPr sz="1200" i="1">
          <a:solidFill>
            <a:srgbClr val="000000"/>
          </a:solidFill>
          <a:latin typeface="+mn-lt"/>
        </a:defRPr>
      </a:lvl7pPr>
      <a:lvl8pPr marL="3429000" indent="-228600" algn="l" rtl="0" fontAlgn="base">
        <a:spcBef>
          <a:spcPct val="20000"/>
        </a:spcBef>
        <a:spcAft>
          <a:spcPct val="0"/>
        </a:spcAft>
        <a:buClr>
          <a:srgbClr val="0B3D92"/>
        </a:buClr>
        <a:buFont typeface="Wingdings" pitchFamily="2" charset="2"/>
        <a:buChar char="q"/>
        <a:defRPr sz="1200" i="1">
          <a:solidFill>
            <a:srgbClr val="000000"/>
          </a:solidFill>
          <a:latin typeface="+mn-lt"/>
        </a:defRPr>
      </a:lvl8pPr>
      <a:lvl9pPr marL="3886200" indent="-228600" algn="l" rtl="0" fontAlgn="base">
        <a:spcBef>
          <a:spcPct val="20000"/>
        </a:spcBef>
        <a:spcAft>
          <a:spcPct val="0"/>
        </a:spcAft>
        <a:buClr>
          <a:srgbClr val="0B3D92"/>
        </a:buClr>
        <a:buFont typeface="Wingdings" pitchFamily="2" charset="2"/>
        <a:buChar char="q"/>
        <a:defRPr sz="1200" i="1">
          <a:solidFill>
            <a:srgbClr val="000000"/>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5"/>
          <p:cNvSpPr>
            <a:spLocks noGrp="1" noChangeArrowheads="1"/>
          </p:cNvSpPr>
          <p:nvPr>
            <p:ph type="title"/>
          </p:nvPr>
        </p:nvSpPr>
        <p:spPr bwMode="auto">
          <a:xfrm>
            <a:off x="395288" y="260350"/>
            <a:ext cx="7377112"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Nadpis</a:t>
            </a:r>
          </a:p>
        </p:txBody>
      </p:sp>
      <p:sp>
        <p:nvSpPr>
          <p:cNvPr id="1027" name="Rectangle 46"/>
          <p:cNvSpPr>
            <a:spLocks noGrp="1" noChangeArrowheads="1"/>
          </p:cNvSpPr>
          <p:nvPr>
            <p:ph type="body" idx="1"/>
          </p:nvPr>
        </p:nvSpPr>
        <p:spPr bwMode="auto">
          <a:xfrm>
            <a:off x="646113" y="1281113"/>
            <a:ext cx="7148512" cy="3457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6132" name="Line 52"/>
          <p:cNvSpPr>
            <a:spLocks noChangeShapeType="1"/>
          </p:cNvSpPr>
          <p:nvPr/>
        </p:nvSpPr>
        <p:spPr bwMode="auto">
          <a:xfrm>
            <a:off x="468313" y="692150"/>
            <a:ext cx="8232775" cy="44450"/>
          </a:xfrm>
          <a:prstGeom prst="line">
            <a:avLst/>
          </a:prstGeom>
          <a:noFill/>
          <a:ln w="76200">
            <a:solidFill>
              <a:srgbClr val="0B3D92"/>
            </a:solidFill>
            <a:round/>
            <a:headEnd/>
            <a:tailEnd/>
          </a:ln>
        </p:spPr>
        <p:txBody>
          <a:bodyPr/>
          <a:lstStyle/>
          <a:p>
            <a:pPr>
              <a:defRPr/>
            </a:pPr>
            <a:endParaRPr lang="cs-CZ"/>
          </a:p>
        </p:txBody>
      </p:sp>
      <p:sp>
        <p:nvSpPr>
          <p:cNvPr id="46133" name="Line 53"/>
          <p:cNvSpPr>
            <a:spLocks noChangeShapeType="1"/>
          </p:cNvSpPr>
          <p:nvPr/>
        </p:nvSpPr>
        <p:spPr bwMode="auto">
          <a:xfrm>
            <a:off x="468313" y="620713"/>
            <a:ext cx="8207375" cy="0"/>
          </a:xfrm>
          <a:prstGeom prst="line">
            <a:avLst/>
          </a:prstGeom>
          <a:noFill/>
          <a:ln w="25400">
            <a:solidFill>
              <a:srgbClr val="28ABB7"/>
            </a:solidFill>
            <a:round/>
            <a:headEnd/>
            <a:tailEnd/>
          </a:ln>
        </p:spPr>
        <p:txBody>
          <a:bodyPr/>
          <a:lstStyle/>
          <a:p>
            <a:pPr>
              <a:defRPr/>
            </a:pPr>
            <a:endParaRPr lang="cs-CZ"/>
          </a:p>
        </p:txBody>
      </p:sp>
      <p:pic>
        <p:nvPicPr>
          <p:cNvPr id="1030" name="Picture 54" descr="OTE_logo_color"/>
          <p:cNvPicPr>
            <a:picLocks noChangeAspect="1" noChangeArrowheads="1"/>
          </p:cNvPicPr>
          <p:nvPr/>
        </p:nvPicPr>
        <p:blipFill>
          <a:blip r:embed="rId17" cstate="print"/>
          <a:srcRect/>
          <a:stretch>
            <a:fillRect/>
          </a:stretch>
        </p:blipFill>
        <p:spPr bwMode="auto">
          <a:xfrm>
            <a:off x="7667625" y="188913"/>
            <a:ext cx="1101725" cy="385762"/>
          </a:xfrm>
          <a:prstGeom prst="rect">
            <a:avLst/>
          </a:prstGeom>
          <a:noFill/>
          <a:ln w="9525">
            <a:noFill/>
            <a:miter lim="800000"/>
            <a:headEnd/>
            <a:tailEnd/>
          </a:ln>
        </p:spPr>
      </p:pic>
      <p:sp>
        <p:nvSpPr>
          <p:cNvPr id="46139" name="Rectangle 59"/>
          <p:cNvSpPr>
            <a:spLocks noChangeArrowheads="1"/>
          </p:cNvSpPr>
          <p:nvPr/>
        </p:nvSpPr>
        <p:spPr bwMode="auto">
          <a:xfrm>
            <a:off x="485775" y="6456363"/>
            <a:ext cx="8278813" cy="214312"/>
          </a:xfrm>
          <a:prstGeom prst="rect">
            <a:avLst/>
          </a:prstGeom>
          <a:solidFill>
            <a:srgbClr val="FFFFFF"/>
          </a:solidFill>
          <a:ln w="9525">
            <a:noFill/>
            <a:miter lim="800000"/>
            <a:headEnd/>
            <a:tailEnd/>
          </a:ln>
          <a:effectLst/>
        </p:spPr>
        <p:txBody>
          <a:bodyPr anchor="ctr">
            <a:spAutoFit/>
          </a:bodyPr>
          <a:lstStyle/>
          <a:p>
            <a:pPr algn="ctr">
              <a:spcBef>
                <a:spcPct val="0"/>
              </a:spcBef>
              <a:buClrTx/>
              <a:tabLst>
                <a:tab pos="1884363" algn="l"/>
                <a:tab pos="3492500" algn="l"/>
              </a:tabLst>
              <a:defRPr/>
            </a:pPr>
            <a:fld id="{4C643A58-4FA9-4C7B-BF73-365CABBBD39D}" type="slidenum">
              <a:rPr lang="cs-CZ" sz="800" b="1">
                <a:solidFill>
                  <a:srgbClr val="0B3D92"/>
                </a:solidFill>
                <a:cs typeface="Arial" charset="0"/>
              </a:rPr>
              <a:pPr algn="ctr">
                <a:spcBef>
                  <a:spcPct val="0"/>
                </a:spcBef>
                <a:buClrTx/>
                <a:tabLst>
                  <a:tab pos="1884363" algn="l"/>
                  <a:tab pos="3492500" algn="l"/>
                </a:tabLst>
                <a:defRPr/>
              </a:pPr>
              <a:t>‹#›</a:t>
            </a:fld>
            <a:r>
              <a:rPr lang="cs-CZ" sz="800" b="1">
                <a:solidFill>
                  <a:srgbClr val="0B3D92"/>
                </a:solidFill>
                <a:cs typeface="Arial" charset="0"/>
              </a:rPr>
              <a:t>                                                      </a:t>
            </a:r>
          </a:p>
        </p:txBody>
      </p:sp>
    </p:spTree>
    <p:extLst>
      <p:ext uri="{BB962C8B-B14F-4D97-AF65-F5344CB8AC3E}">
        <p14:creationId xmlns:p14="http://schemas.microsoft.com/office/powerpoint/2010/main" val="3166403175"/>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Lst>
  <p:txStyles>
    <p:title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p:titleStyle>
    <p:bodyStyle>
      <a:lvl1pPr marL="342900" indent="-342900" algn="l" rtl="0" eaLnBrk="0" fontAlgn="base" hangingPunct="0">
        <a:spcBef>
          <a:spcPct val="20000"/>
        </a:spcBef>
        <a:spcAft>
          <a:spcPct val="0"/>
        </a:spcAft>
        <a:buClr>
          <a:srgbClr val="0B3D92"/>
        </a:buClr>
        <a:buFont typeface="Wingdings" pitchFamily="2" charset="2"/>
        <a:buChar char="q"/>
        <a:defRPr sz="2600">
          <a:solidFill>
            <a:srgbClr val="000000"/>
          </a:solidFill>
          <a:latin typeface="+mn-lt"/>
          <a:ea typeface="+mn-ea"/>
          <a:cs typeface="+mn-cs"/>
        </a:defRPr>
      </a:lvl1pPr>
      <a:lvl2pPr marL="742950" indent="-285750" algn="l" rtl="0" eaLnBrk="0" fontAlgn="base" hangingPunct="0">
        <a:spcBef>
          <a:spcPct val="20000"/>
        </a:spcBef>
        <a:spcAft>
          <a:spcPct val="0"/>
        </a:spcAft>
        <a:buClr>
          <a:srgbClr val="0B3D92"/>
        </a:buClr>
        <a:buFont typeface="Wingdings" pitchFamily="2" charset="2"/>
        <a:buChar char="q"/>
        <a:defRPr sz="2200">
          <a:solidFill>
            <a:srgbClr val="000000"/>
          </a:solidFill>
          <a:latin typeface="+mn-lt"/>
        </a:defRPr>
      </a:lvl2pPr>
      <a:lvl3pPr marL="1143000" indent="-228600" algn="l" rtl="0" eaLnBrk="0" fontAlgn="base" hangingPunct="0">
        <a:spcBef>
          <a:spcPct val="20000"/>
        </a:spcBef>
        <a:spcAft>
          <a:spcPct val="0"/>
        </a:spcAft>
        <a:buClr>
          <a:srgbClr val="0B3D92"/>
        </a:buClr>
        <a:buFont typeface="Wingdings" pitchFamily="2" charset="2"/>
        <a:buChar char="q"/>
        <a:defRPr>
          <a:solidFill>
            <a:srgbClr val="000000"/>
          </a:solidFill>
          <a:latin typeface="+mn-lt"/>
        </a:defRPr>
      </a:lvl3pPr>
      <a:lvl4pPr marL="1600200" indent="-228600" algn="l" rtl="0" eaLnBrk="0" fontAlgn="base" hangingPunct="0">
        <a:spcBef>
          <a:spcPct val="20000"/>
        </a:spcBef>
        <a:spcAft>
          <a:spcPct val="0"/>
        </a:spcAft>
        <a:buClr>
          <a:srgbClr val="0B3D92"/>
        </a:buClr>
        <a:buFont typeface="Wingdings" pitchFamily="2" charset="2"/>
        <a:buChar char="q"/>
        <a:defRPr sz="1200">
          <a:solidFill>
            <a:srgbClr val="000000"/>
          </a:solidFill>
          <a:latin typeface="+mn-lt"/>
        </a:defRPr>
      </a:lvl4pPr>
      <a:lvl5pPr marL="2057400" indent="-228600" algn="l" rtl="0" eaLnBrk="0" fontAlgn="base" hangingPunct="0">
        <a:spcBef>
          <a:spcPct val="20000"/>
        </a:spcBef>
        <a:spcAft>
          <a:spcPct val="0"/>
        </a:spcAft>
        <a:buClr>
          <a:srgbClr val="0B3D92"/>
        </a:buClr>
        <a:buFont typeface="Wingdings" pitchFamily="2" charset="2"/>
        <a:buChar char="q"/>
        <a:defRPr sz="1200" i="1">
          <a:solidFill>
            <a:srgbClr val="000000"/>
          </a:solidFill>
          <a:latin typeface="+mn-lt"/>
        </a:defRPr>
      </a:lvl5pPr>
      <a:lvl6pPr marL="2514600" indent="-228600" algn="l" rtl="0" fontAlgn="base">
        <a:spcBef>
          <a:spcPct val="20000"/>
        </a:spcBef>
        <a:spcAft>
          <a:spcPct val="0"/>
        </a:spcAft>
        <a:buClr>
          <a:srgbClr val="0B3D92"/>
        </a:buClr>
        <a:buFont typeface="Wingdings" pitchFamily="2" charset="2"/>
        <a:buChar char="q"/>
        <a:defRPr sz="1200" i="1">
          <a:solidFill>
            <a:srgbClr val="000000"/>
          </a:solidFill>
          <a:latin typeface="+mn-lt"/>
        </a:defRPr>
      </a:lvl6pPr>
      <a:lvl7pPr marL="2971800" indent="-228600" algn="l" rtl="0" fontAlgn="base">
        <a:spcBef>
          <a:spcPct val="20000"/>
        </a:spcBef>
        <a:spcAft>
          <a:spcPct val="0"/>
        </a:spcAft>
        <a:buClr>
          <a:srgbClr val="0B3D92"/>
        </a:buClr>
        <a:buFont typeface="Wingdings" pitchFamily="2" charset="2"/>
        <a:buChar char="q"/>
        <a:defRPr sz="1200" i="1">
          <a:solidFill>
            <a:srgbClr val="000000"/>
          </a:solidFill>
          <a:latin typeface="+mn-lt"/>
        </a:defRPr>
      </a:lvl7pPr>
      <a:lvl8pPr marL="3429000" indent="-228600" algn="l" rtl="0" fontAlgn="base">
        <a:spcBef>
          <a:spcPct val="20000"/>
        </a:spcBef>
        <a:spcAft>
          <a:spcPct val="0"/>
        </a:spcAft>
        <a:buClr>
          <a:srgbClr val="0B3D92"/>
        </a:buClr>
        <a:buFont typeface="Wingdings" pitchFamily="2" charset="2"/>
        <a:buChar char="q"/>
        <a:defRPr sz="1200" i="1">
          <a:solidFill>
            <a:srgbClr val="000000"/>
          </a:solidFill>
          <a:latin typeface="+mn-lt"/>
        </a:defRPr>
      </a:lvl8pPr>
      <a:lvl9pPr marL="3886200" indent="-228600" algn="l" rtl="0" fontAlgn="base">
        <a:spcBef>
          <a:spcPct val="20000"/>
        </a:spcBef>
        <a:spcAft>
          <a:spcPct val="0"/>
        </a:spcAft>
        <a:buClr>
          <a:srgbClr val="0B3D92"/>
        </a:buClr>
        <a:buFont typeface="Wingdings" pitchFamily="2" charset="2"/>
        <a:buChar char="q"/>
        <a:defRPr sz="1200" i="1">
          <a:solidFill>
            <a:srgbClr val="000000"/>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join.me/apps" TargetMode="External"/><Relationship Id="rId2" Type="http://schemas.openxmlformats.org/officeDocument/2006/relationships/hyperlink" Target="https://www.join.me/"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s://urldefense.proofpoint.com/v2/url?u=http-3A__www.unece.org_fileadmin_DAM_cefact_recommendations_bkup-5Fhtm_add3lm.htm&amp;d=DwMGaQ&amp;c=H50I6Bh8SW87d_bXfZP_8g&amp;r=ic0qVKIu7Jofj1UcVtan2c68n2rC41hvHnEB8wNbfHQ&amp;m=5IF9zuVFMAU_EXUcJ90yr4kmOIUSic6MyNEF3_V3S3I&amp;s=MZjo5Fv2KRH4B34RVZuvAiaBHdljqnEvFDksqYdj4Ck&amp;e="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spot-markets@ote-cr.cz"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spot-markets@ote-cr.cz"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C10E6D-D6A4-43C3-9B81-CE65A48B5461}"/>
              </a:ext>
            </a:extLst>
          </p:cNvPr>
          <p:cNvSpPr>
            <a:spLocks noGrp="1"/>
          </p:cNvSpPr>
          <p:nvPr>
            <p:ph type="title"/>
          </p:nvPr>
        </p:nvSpPr>
        <p:spPr/>
        <p:txBody>
          <a:bodyPr/>
          <a:lstStyle/>
          <a:p>
            <a:r>
              <a:rPr lang="cs-CZ" dirty="0"/>
              <a:t>Webinář</a:t>
            </a:r>
            <a:endParaRPr lang="en-US" dirty="0"/>
          </a:p>
        </p:txBody>
      </p:sp>
      <p:sp>
        <p:nvSpPr>
          <p:cNvPr id="3" name="Zástupný obsah 2">
            <a:extLst>
              <a:ext uri="{FF2B5EF4-FFF2-40B4-BE49-F238E27FC236}">
                <a16:creationId xmlns:a16="http://schemas.microsoft.com/office/drawing/2014/main" id="{01C88722-1526-4334-AED4-13D79C440C2C}"/>
              </a:ext>
            </a:extLst>
          </p:cNvPr>
          <p:cNvSpPr>
            <a:spLocks noGrp="1"/>
          </p:cNvSpPr>
          <p:nvPr>
            <p:ph idx="1"/>
          </p:nvPr>
        </p:nvSpPr>
        <p:spPr>
          <a:xfrm>
            <a:off x="530703" y="1272796"/>
            <a:ext cx="8773095" cy="3457575"/>
          </a:xfrm>
        </p:spPr>
        <p:txBody>
          <a:bodyPr/>
          <a:lstStyle/>
          <a:p>
            <a:r>
              <a:rPr lang="cs-CZ" sz="2000" b="1" dirty="0"/>
              <a:t>Připojení: </a:t>
            </a:r>
          </a:p>
          <a:p>
            <a:pPr marL="0" indent="0">
              <a:buNone/>
            </a:pPr>
            <a:r>
              <a:rPr lang="cs-CZ" sz="2000" b="1" dirty="0">
                <a:hlinkClick r:id="rId2"/>
              </a:rPr>
              <a:t>https://www.join.me/</a:t>
            </a:r>
            <a:r>
              <a:rPr lang="cs-CZ" sz="2000" b="1" dirty="0"/>
              <a:t> </a:t>
            </a:r>
            <a:r>
              <a:rPr lang="cs-CZ" sz="2000" dirty="0"/>
              <a:t>nebo aplikace </a:t>
            </a:r>
            <a:r>
              <a:rPr lang="cs-CZ" sz="2000" b="1" dirty="0">
                <a:hlinkClick r:id="rId3"/>
              </a:rPr>
              <a:t>https://www.join.me/apps</a:t>
            </a:r>
            <a:r>
              <a:rPr lang="cs-CZ" sz="2000" b="1" dirty="0"/>
              <a:t> </a:t>
            </a:r>
          </a:p>
          <a:p>
            <a:endParaRPr lang="cs-CZ" sz="2000" dirty="0"/>
          </a:p>
          <a:p>
            <a:endParaRPr lang="cs-CZ" sz="2000" dirty="0"/>
          </a:p>
          <a:p>
            <a:endParaRPr lang="cs-CZ" sz="2000" dirty="0"/>
          </a:p>
          <a:p>
            <a:endParaRPr lang="cs-CZ" sz="2000" dirty="0"/>
          </a:p>
          <a:p>
            <a:endParaRPr lang="cs-CZ" sz="2000" dirty="0"/>
          </a:p>
          <a:p>
            <a:endParaRPr lang="cs-CZ" sz="2000" dirty="0"/>
          </a:p>
          <a:p>
            <a:r>
              <a:rPr lang="cs-CZ" sz="2000" b="1" dirty="0"/>
              <a:t>Audio:</a:t>
            </a:r>
          </a:p>
          <a:p>
            <a:pPr lvl="1"/>
            <a:r>
              <a:rPr lang="cs-CZ" sz="1800" dirty="0"/>
              <a:t>Připojení </a:t>
            </a:r>
            <a:r>
              <a:rPr lang="cs-CZ" sz="1800" b="1" dirty="0"/>
              <a:t>prostřednictvím aplikace join.me </a:t>
            </a:r>
            <a:r>
              <a:rPr lang="cs-CZ" sz="1800" dirty="0">
                <a:hlinkClick r:id="rId3"/>
              </a:rPr>
              <a:t>https://www.join.me/apps</a:t>
            </a:r>
            <a:r>
              <a:rPr lang="cs-CZ" sz="1800" dirty="0"/>
              <a:t> nebo</a:t>
            </a:r>
          </a:p>
          <a:p>
            <a:pPr lvl="1"/>
            <a:r>
              <a:rPr lang="cs-CZ" sz="1800" dirty="0"/>
              <a:t>Telefonního čísla:  </a:t>
            </a:r>
            <a:r>
              <a:rPr lang="cs-CZ" sz="1800" b="1" dirty="0"/>
              <a:t>+420 228 881 313</a:t>
            </a:r>
            <a:r>
              <a:rPr lang="cs-CZ" sz="1800" dirty="0"/>
              <a:t>, číslo ID poskytnuté emailem </a:t>
            </a:r>
            <a:endParaRPr lang="en-US" sz="1800" dirty="0"/>
          </a:p>
        </p:txBody>
      </p:sp>
      <p:pic>
        <p:nvPicPr>
          <p:cNvPr id="4" name="Obrázek 3">
            <a:extLst>
              <a:ext uri="{FF2B5EF4-FFF2-40B4-BE49-F238E27FC236}">
                <a16:creationId xmlns:a16="http://schemas.microsoft.com/office/drawing/2014/main" id="{CA3045D9-3280-4A74-A9CF-1F8F769BE5F1}"/>
              </a:ext>
            </a:extLst>
          </p:cNvPr>
          <p:cNvPicPr>
            <a:picLocks noChangeAspect="1"/>
          </p:cNvPicPr>
          <p:nvPr/>
        </p:nvPicPr>
        <p:blipFill>
          <a:blip r:embed="rId4"/>
          <a:stretch>
            <a:fillRect/>
          </a:stretch>
        </p:blipFill>
        <p:spPr>
          <a:xfrm>
            <a:off x="624226" y="2081743"/>
            <a:ext cx="2988985" cy="1839680"/>
          </a:xfrm>
          <a:prstGeom prst="rect">
            <a:avLst/>
          </a:prstGeom>
        </p:spPr>
      </p:pic>
      <p:pic>
        <p:nvPicPr>
          <p:cNvPr id="5" name="Obrázek 4">
            <a:extLst>
              <a:ext uri="{FF2B5EF4-FFF2-40B4-BE49-F238E27FC236}">
                <a16:creationId xmlns:a16="http://schemas.microsoft.com/office/drawing/2014/main" id="{FCC3AF47-D371-48A2-B6B9-9B90A5B63B93}"/>
              </a:ext>
            </a:extLst>
          </p:cNvPr>
          <p:cNvPicPr>
            <a:picLocks noChangeAspect="1"/>
          </p:cNvPicPr>
          <p:nvPr/>
        </p:nvPicPr>
        <p:blipFill>
          <a:blip r:embed="rId5"/>
          <a:stretch>
            <a:fillRect/>
          </a:stretch>
        </p:blipFill>
        <p:spPr>
          <a:xfrm>
            <a:off x="5530791" y="2081743"/>
            <a:ext cx="1499494" cy="1772658"/>
          </a:xfrm>
          <a:prstGeom prst="rect">
            <a:avLst/>
          </a:prstGeom>
        </p:spPr>
      </p:pic>
    </p:spTree>
    <p:extLst>
      <p:ext uri="{BB962C8B-B14F-4D97-AF65-F5344CB8AC3E}">
        <p14:creationId xmlns:p14="http://schemas.microsoft.com/office/powerpoint/2010/main" val="3955351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7FE529-51E4-46E0-B1B4-F587FB05F48B}"/>
              </a:ext>
            </a:extLst>
          </p:cNvPr>
          <p:cNvSpPr>
            <a:spLocks noGrp="1"/>
          </p:cNvSpPr>
          <p:nvPr>
            <p:ph type="title"/>
          </p:nvPr>
        </p:nvSpPr>
        <p:spPr>
          <a:xfrm>
            <a:off x="395288" y="873807"/>
            <a:ext cx="7377112" cy="501650"/>
          </a:xfrm>
        </p:spPr>
        <p:txBody>
          <a:bodyPr/>
          <a:lstStyle/>
          <a:p>
            <a:r>
              <a:rPr lang="cs-CZ" sz="1800" dirty="0"/>
              <a:t>Popis změn stávajícího formátu CDSDATA – Element „Data“</a:t>
            </a:r>
            <a:endParaRPr lang="en-US" sz="1800" dirty="0"/>
          </a:p>
        </p:txBody>
      </p:sp>
      <p:sp>
        <p:nvSpPr>
          <p:cNvPr id="3" name="Zástupný obsah 2">
            <a:extLst>
              <a:ext uri="{FF2B5EF4-FFF2-40B4-BE49-F238E27FC236}">
                <a16:creationId xmlns:a16="http://schemas.microsoft.com/office/drawing/2014/main" id="{BF96F6C1-16F1-4C85-B281-E648F29A2D63}"/>
              </a:ext>
            </a:extLst>
          </p:cNvPr>
          <p:cNvSpPr>
            <a:spLocks noGrp="1"/>
          </p:cNvSpPr>
          <p:nvPr>
            <p:ph idx="1"/>
          </p:nvPr>
        </p:nvSpPr>
        <p:spPr>
          <a:xfrm>
            <a:off x="646112" y="1192195"/>
            <a:ext cx="8189879" cy="5824410"/>
          </a:xfrm>
        </p:spPr>
        <p:txBody>
          <a:bodyPr/>
          <a:lstStyle/>
          <a:p>
            <a:r>
              <a:rPr lang="cs-CZ" sz="1600" kern="1200" dirty="0">
                <a:solidFill>
                  <a:schemeClr val="tx1"/>
                </a:solidFill>
                <a:latin typeface="Arial" charset="0"/>
              </a:rPr>
              <a:t>Z pohledu změn je rozhodující část „</a:t>
            </a:r>
            <a:r>
              <a:rPr lang="cs-CZ" sz="1600" kern="1200" dirty="0" err="1">
                <a:solidFill>
                  <a:schemeClr val="tx1"/>
                </a:solidFill>
                <a:latin typeface="Arial" charset="0"/>
              </a:rPr>
              <a:t>Location</a:t>
            </a:r>
            <a:r>
              <a:rPr lang="cs-CZ" sz="1600" kern="1200" dirty="0">
                <a:solidFill>
                  <a:schemeClr val="tx1"/>
                </a:solidFill>
                <a:latin typeface="Arial" charset="0"/>
              </a:rPr>
              <a:t>” s podřízenými segmenty obsahující vlastní měřená data což je část „Data“. Element “</a:t>
            </a:r>
            <a:r>
              <a:rPr lang="cs-CZ" sz="1600" kern="1200" dirty="0" err="1">
                <a:solidFill>
                  <a:schemeClr val="tx1"/>
                </a:solidFill>
                <a:latin typeface="Arial" charset="0"/>
              </a:rPr>
              <a:t>Location</a:t>
            </a:r>
            <a:r>
              <a:rPr lang="cs-CZ" sz="1600" kern="1200" dirty="0">
                <a:solidFill>
                  <a:schemeClr val="tx1"/>
                </a:solidFill>
                <a:latin typeface="Arial" charset="0"/>
              </a:rPr>
              <a:t>”  obsahuje identifikaci druhu zasílaných dat a element Data pak obsahuje samotná data.</a:t>
            </a:r>
          </a:p>
          <a:p>
            <a:r>
              <a:rPr lang="cs-CZ" sz="1600" kern="1200" dirty="0">
                <a:solidFill>
                  <a:schemeClr val="tx1"/>
                </a:solidFill>
                <a:latin typeface="Arial" charset="0"/>
              </a:rPr>
              <a:t>Změna v elementu „Data“ mají největší přínos v efektivnosti přenosu dat při přechodu na 15 minutovou periodu.  </a:t>
            </a:r>
          </a:p>
          <a:p>
            <a:pPr marL="0" lvl="0" indent="0">
              <a:buNone/>
            </a:pPr>
            <a:endParaRPr lang="cs-CZ" sz="1400" kern="1200" dirty="0">
              <a:solidFill>
                <a:schemeClr val="tx1"/>
              </a:solidFill>
              <a:latin typeface="Arial" charset="0"/>
            </a:endParaRPr>
          </a:p>
          <a:p>
            <a:pPr marL="285750" lvl="0" indent="-285750"/>
            <a:endParaRPr lang="cs-CZ" sz="1400" kern="1200" dirty="0">
              <a:solidFill>
                <a:schemeClr val="tx1"/>
              </a:solidFill>
              <a:latin typeface="Arial" charset="0"/>
            </a:endParaRPr>
          </a:p>
          <a:p>
            <a:endParaRPr lang="cs-CZ" sz="1800" kern="1200" dirty="0">
              <a:solidFill>
                <a:schemeClr val="tx1"/>
              </a:solidFill>
              <a:latin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485998448"/>
              </p:ext>
            </p:extLst>
          </p:nvPr>
        </p:nvGraphicFramePr>
        <p:xfrm>
          <a:off x="852488" y="2633243"/>
          <a:ext cx="7777126" cy="3987901"/>
        </p:xfrm>
        <a:graphic>
          <a:graphicData uri="http://schemas.openxmlformats.org/drawingml/2006/table">
            <a:tbl>
              <a:tblPr firstRow="1" bandRow="1">
                <a:tableStyleId>{073A0DAA-6AF3-43AB-8588-CEC1D06C72B9}</a:tableStyleId>
              </a:tblPr>
              <a:tblGrid>
                <a:gridCol w="1664801">
                  <a:extLst>
                    <a:ext uri="{9D8B030D-6E8A-4147-A177-3AD203B41FA5}">
                      <a16:colId xmlns:a16="http://schemas.microsoft.com/office/drawing/2014/main" val="3368349076"/>
                    </a:ext>
                  </a:extLst>
                </a:gridCol>
                <a:gridCol w="2398956">
                  <a:extLst>
                    <a:ext uri="{9D8B030D-6E8A-4147-A177-3AD203B41FA5}">
                      <a16:colId xmlns:a16="http://schemas.microsoft.com/office/drawing/2014/main" val="557316834"/>
                    </a:ext>
                  </a:extLst>
                </a:gridCol>
                <a:gridCol w="3713369">
                  <a:extLst>
                    <a:ext uri="{9D8B030D-6E8A-4147-A177-3AD203B41FA5}">
                      <a16:colId xmlns:a16="http://schemas.microsoft.com/office/drawing/2014/main" val="2515019669"/>
                    </a:ext>
                  </a:extLst>
                </a:gridCol>
              </a:tblGrid>
              <a:tr h="360781">
                <a:tc>
                  <a:txBody>
                    <a:bodyPr/>
                    <a:lstStyle/>
                    <a:p>
                      <a:r>
                        <a:rPr lang="cs-CZ" sz="1400" dirty="0"/>
                        <a:t>Atribut</a:t>
                      </a:r>
                      <a:endParaRPr lang="en-GB" sz="1400" dirty="0"/>
                    </a:p>
                  </a:txBody>
                  <a:tcPr/>
                </a:tc>
                <a:tc>
                  <a:txBody>
                    <a:bodyPr/>
                    <a:lstStyle/>
                    <a:p>
                      <a:r>
                        <a:rPr lang="cs-CZ" sz="1400" dirty="0"/>
                        <a:t>Popis</a:t>
                      </a:r>
                      <a:endParaRPr lang="en-GB" sz="1400" dirty="0"/>
                    </a:p>
                  </a:txBody>
                  <a:tcPr/>
                </a:tc>
                <a:tc>
                  <a:txBody>
                    <a:bodyPr/>
                    <a:lstStyle/>
                    <a:p>
                      <a:r>
                        <a:rPr lang="cs-CZ" sz="1400" dirty="0"/>
                        <a:t>Popis změny</a:t>
                      </a:r>
                      <a:endParaRPr lang="en-GB" sz="1400" dirty="0"/>
                    </a:p>
                  </a:txBody>
                  <a:tcPr/>
                </a:tc>
                <a:extLst>
                  <a:ext uri="{0D108BD9-81ED-4DB2-BD59-A6C34878D82A}">
                    <a16:rowId xmlns:a16="http://schemas.microsoft.com/office/drawing/2014/main" val="3021979660"/>
                  </a:ext>
                </a:extLst>
              </a:tr>
              <a:tr h="563411">
                <a:tc>
                  <a:txBody>
                    <a:bodyPr/>
                    <a:lstStyle/>
                    <a:p>
                      <a:r>
                        <a:rPr lang="cs-CZ" sz="1600" b="1" kern="1200" dirty="0" err="1">
                          <a:solidFill>
                            <a:schemeClr val="dk1"/>
                          </a:solidFill>
                          <a:effectLst/>
                          <a:latin typeface="+mn-lt"/>
                          <a:ea typeface="+mn-ea"/>
                          <a:cs typeface="+mn-cs"/>
                        </a:rPr>
                        <a:t>date-time-from</a:t>
                      </a:r>
                      <a:endParaRPr lang="en-GB" sz="1600" dirty="0"/>
                    </a:p>
                  </a:txBody>
                  <a:tcPr/>
                </a:tc>
                <a:tc>
                  <a:txBody>
                    <a:bodyPr/>
                    <a:lstStyle/>
                    <a:p>
                      <a:r>
                        <a:rPr lang="cs-CZ" sz="1600" kern="1200" dirty="0">
                          <a:solidFill>
                            <a:schemeClr val="dk1"/>
                          </a:solidFill>
                          <a:effectLst/>
                          <a:latin typeface="+mn-lt"/>
                          <a:ea typeface="+mn-ea"/>
                          <a:cs typeface="+mn-cs"/>
                        </a:rPr>
                        <a:t>Počátek periody měření</a:t>
                      </a:r>
                      <a:endParaRPr lang="en-GB" sz="1600" dirty="0"/>
                    </a:p>
                  </a:txBody>
                  <a:tcPr/>
                </a:tc>
                <a:tc>
                  <a:txBody>
                    <a:bodyPr/>
                    <a:lstStyle/>
                    <a:p>
                      <a:r>
                        <a:rPr lang="cs-CZ" sz="1600" kern="1200" dirty="0">
                          <a:solidFill>
                            <a:schemeClr val="dk1"/>
                          </a:solidFill>
                          <a:effectLst/>
                          <a:latin typeface="+mn-lt"/>
                          <a:ea typeface="+mn-ea"/>
                          <a:cs typeface="+mn-cs"/>
                        </a:rPr>
                        <a:t>Nově se čas se uvádí v intervalu </a:t>
                      </a:r>
                      <a:br>
                        <a:rPr lang="cs-CZ" sz="1600" kern="1200" dirty="0">
                          <a:solidFill>
                            <a:schemeClr val="dk1"/>
                          </a:solidFill>
                          <a:effectLst/>
                          <a:latin typeface="+mn-lt"/>
                          <a:ea typeface="+mn-ea"/>
                          <a:cs typeface="+mn-cs"/>
                        </a:rPr>
                      </a:br>
                      <a:r>
                        <a:rPr lang="cs-CZ" sz="1600" kern="1200" dirty="0">
                          <a:solidFill>
                            <a:schemeClr val="dk1"/>
                          </a:solidFill>
                          <a:effectLst/>
                          <a:latin typeface="+mn-lt"/>
                          <a:ea typeface="+mn-ea"/>
                          <a:cs typeface="+mn-cs"/>
                        </a:rPr>
                        <a:t>po 15 minutách.</a:t>
                      </a:r>
                      <a:endParaRPr lang="en-GB" sz="1600" dirty="0"/>
                    </a:p>
                  </a:txBody>
                  <a:tcPr/>
                </a:tc>
                <a:extLst>
                  <a:ext uri="{0D108BD9-81ED-4DB2-BD59-A6C34878D82A}">
                    <a16:rowId xmlns:a16="http://schemas.microsoft.com/office/drawing/2014/main" val="413576897"/>
                  </a:ext>
                </a:extLst>
              </a:tr>
              <a:tr h="563411">
                <a:tc>
                  <a:txBody>
                    <a:bodyPr/>
                    <a:lstStyle/>
                    <a:p>
                      <a:r>
                        <a:rPr lang="cs-CZ" sz="1600" kern="1200" dirty="0" err="1">
                          <a:solidFill>
                            <a:schemeClr val="dk1"/>
                          </a:solidFill>
                          <a:effectLst/>
                          <a:latin typeface="+mn-lt"/>
                          <a:ea typeface="+mn-ea"/>
                          <a:cs typeface="+mn-cs"/>
                        </a:rPr>
                        <a:t>date</a:t>
                      </a:r>
                      <a:r>
                        <a:rPr lang="cs-CZ" sz="1600" kern="1200" dirty="0">
                          <a:solidFill>
                            <a:schemeClr val="dk1"/>
                          </a:solidFill>
                          <a:effectLst/>
                          <a:latin typeface="+mn-lt"/>
                          <a:ea typeface="+mn-ea"/>
                          <a:cs typeface="+mn-cs"/>
                        </a:rPr>
                        <a:t>-</a:t>
                      </a:r>
                      <a:r>
                        <a:rPr lang="cs-CZ" sz="1600" kern="1200" dirty="0" err="1">
                          <a:solidFill>
                            <a:schemeClr val="dk1"/>
                          </a:solidFill>
                          <a:effectLst/>
                          <a:latin typeface="+mn-lt"/>
                          <a:ea typeface="+mn-ea"/>
                          <a:cs typeface="+mn-cs"/>
                        </a:rPr>
                        <a:t>time</a:t>
                      </a:r>
                      <a:r>
                        <a:rPr lang="cs-CZ" sz="1600" kern="1200" dirty="0">
                          <a:solidFill>
                            <a:schemeClr val="dk1"/>
                          </a:solidFill>
                          <a:effectLst/>
                          <a:latin typeface="+mn-lt"/>
                          <a:ea typeface="+mn-ea"/>
                          <a:cs typeface="+mn-cs"/>
                        </a:rPr>
                        <a:t>-to</a:t>
                      </a:r>
                      <a:endParaRPr lang="en-GB" sz="1600" dirty="0"/>
                    </a:p>
                  </a:txBody>
                  <a:tcPr/>
                </a:tc>
                <a:tc>
                  <a:txBody>
                    <a:bodyPr/>
                    <a:lstStyle/>
                    <a:p>
                      <a:r>
                        <a:rPr lang="cs-CZ" sz="1600" kern="1200" dirty="0">
                          <a:solidFill>
                            <a:schemeClr val="dk1"/>
                          </a:solidFill>
                          <a:effectLst/>
                          <a:latin typeface="+mn-lt"/>
                          <a:ea typeface="+mn-ea"/>
                          <a:cs typeface="+mn-cs"/>
                        </a:rPr>
                        <a:t>Konec periody měření</a:t>
                      </a:r>
                      <a:endParaRPr lang="en-GB" sz="1600" b="1" dirty="0"/>
                    </a:p>
                  </a:txBody>
                  <a:tcPr/>
                </a:tc>
                <a:tc>
                  <a:txBody>
                    <a:bodyPr/>
                    <a:lstStyle/>
                    <a:p>
                      <a:r>
                        <a:rPr lang="cs-CZ" sz="1600" kern="1200" dirty="0">
                          <a:solidFill>
                            <a:schemeClr val="dk1"/>
                          </a:solidFill>
                          <a:effectLst/>
                          <a:latin typeface="+mn-lt"/>
                          <a:ea typeface="+mn-ea"/>
                          <a:cs typeface="+mn-cs"/>
                        </a:rPr>
                        <a:t>Nově se atribut do elementu Data neuvádí. </a:t>
                      </a:r>
                      <a:endParaRPr lang="en-GB" sz="1600" dirty="0"/>
                    </a:p>
                  </a:txBody>
                  <a:tcPr/>
                </a:tc>
                <a:extLst>
                  <a:ext uri="{0D108BD9-81ED-4DB2-BD59-A6C34878D82A}">
                    <a16:rowId xmlns:a16="http://schemas.microsoft.com/office/drawing/2014/main" val="862170236"/>
                  </a:ext>
                </a:extLst>
              </a:tr>
              <a:tr h="1037863">
                <a:tc>
                  <a:txBody>
                    <a:bodyPr/>
                    <a:lstStyle/>
                    <a:p>
                      <a:r>
                        <a:rPr lang="cs-CZ" sz="1600" b="1" kern="1200" dirty="0" err="1">
                          <a:solidFill>
                            <a:schemeClr val="dk1"/>
                          </a:solidFill>
                          <a:effectLst/>
                          <a:latin typeface="+mn-lt"/>
                          <a:ea typeface="+mn-ea"/>
                          <a:cs typeface="+mn-cs"/>
                        </a:rPr>
                        <a:t>qty</a:t>
                      </a:r>
                      <a:endParaRPr lang="en-GB" sz="1600" dirty="0"/>
                    </a:p>
                  </a:txBody>
                  <a:tcPr/>
                </a:tc>
                <a:tc>
                  <a:txBody>
                    <a:bodyPr/>
                    <a:lstStyle/>
                    <a:p>
                      <a:r>
                        <a:rPr lang="cs-CZ" sz="1600" kern="1200" dirty="0">
                          <a:solidFill>
                            <a:schemeClr val="dk1"/>
                          </a:solidFill>
                          <a:effectLst/>
                          <a:latin typeface="+mn-lt"/>
                          <a:ea typeface="+mn-ea"/>
                          <a:cs typeface="+mn-cs"/>
                        </a:rPr>
                        <a:t>Množství</a:t>
                      </a:r>
                      <a:endParaRPr lang="en-GB" sz="1600" dirty="0"/>
                    </a:p>
                  </a:txBody>
                  <a:tcPr/>
                </a:tc>
                <a:tc>
                  <a:txBody>
                    <a:bodyPr/>
                    <a:lstStyle/>
                    <a:p>
                      <a:r>
                        <a:rPr lang="cs-CZ" sz="1600" kern="1200" dirty="0">
                          <a:solidFill>
                            <a:schemeClr val="dk1"/>
                          </a:solidFill>
                          <a:effectLst/>
                          <a:latin typeface="+mn-lt"/>
                          <a:ea typeface="+mn-ea"/>
                          <a:cs typeface="+mn-cs"/>
                        </a:rPr>
                        <a:t>Změna v počtu desetinných míst. Nově se např. bude hodnota spotřeby průběhového měření uvádět v kWh </a:t>
                      </a:r>
                      <a:br>
                        <a:rPr lang="cs-CZ" sz="1600" kern="1200" dirty="0">
                          <a:solidFill>
                            <a:schemeClr val="dk1"/>
                          </a:solidFill>
                          <a:effectLst/>
                          <a:latin typeface="+mn-lt"/>
                          <a:ea typeface="+mn-ea"/>
                          <a:cs typeface="+mn-cs"/>
                        </a:rPr>
                      </a:br>
                      <a:r>
                        <a:rPr lang="cs-CZ" sz="1600" kern="1200" dirty="0">
                          <a:solidFill>
                            <a:schemeClr val="dk1"/>
                          </a:solidFill>
                          <a:effectLst/>
                          <a:latin typeface="+mn-lt"/>
                          <a:ea typeface="+mn-ea"/>
                          <a:cs typeface="+mn-cs"/>
                        </a:rPr>
                        <a:t>s přesností na dvě desetinná místa.</a:t>
                      </a:r>
                      <a:endParaRPr lang="en-GB" sz="1600" dirty="0"/>
                    </a:p>
                  </a:txBody>
                  <a:tcPr/>
                </a:tc>
                <a:extLst>
                  <a:ext uri="{0D108BD9-81ED-4DB2-BD59-A6C34878D82A}">
                    <a16:rowId xmlns:a16="http://schemas.microsoft.com/office/drawing/2014/main" val="953475493"/>
                  </a:ext>
                </a:extLst>
              </a:tr>
              <a:tr h="800637">
                <a:tc>
                  <a:txBody>
                    <a:bodyPr/>
                    <a:lstStyle/>
                    <a:p>
                      <a:r>
                        <a:rPr lang="cs-CZ" sz="1600" kern="1200" dirty="0">
                          <a:solidFill>
                            <a:schemeClr val="dk1"/>
                          </a:solidFill>
                          <a:effectLst/>
                          <a:latin typeface="+mn-lt"/>
                          <a:ea typeface="+mn-ea"/>
                          <a:cs typeface="+mn-cs"/>
                        </a:rPr>
                        <a:t>unit</a:t>
                      </a:r>
                      <a:endParaRPr lang="en-GB" sz="1600" dirty="0"/>
                    </a:p>
                  </a:txBody>
                  <a:tcPr/>
                </a:tc>
                <a:tc>
                  <a:txBody>
                    <a:bodyPr/>
                    <a:lstStyle/>
                    <a:p>
                      <a:r>
                        <a:rPr lang="cs-CZ" sz="1600" kern="1200" dirty="0">
                          <a:solidFill>
                            <a:schemeClr val="dk1"/>
                          </a:solidFill>
                          <a:effectLst/>
                          <a:latin typeface="+mn-lt"/>
                          <a:ea typeface="+mn-ea"/>
                          <a:cs typeface="+mn-cs"/>
                        </a:rPr>
                        <a:t>Jednotka</a:t>
                      </a:r>
                      <a:endParaRPr lang="en-GB" sz="1600" dirty="0"/>
                    </a:p>
                  </a:txBody>
                  <a:tcPr/>
                </a:tc>
                <a:tc>
                  <a:txBody>
                    <a:bodyPr/>
                    <a:lstStyle/>
                    <a:p>
                      <a:r>
                        <a:rPr lang="cs-CZ" sz="1600" kern="1200" dirty="0">
                          <a:solidFill>
                            <a:schemeClr val="dk1"/>
                          </a:solidFill>
                          <a:effectLst/>
                          <a:latin typeface="+mn-lt"/>
                          <a:ea typeface="+mn-ea"/>
                          <a:cs typeface="+mn-cs"/>
                        </a:rPr>
                        <a:t>Nově se atribut do elementu Data neuvádí. Atribut „Unit“ je přesunut do elementu „</a:t>
                      </a:r>
                      <a:r>
                        <a:rPr lang="cs-CZ" sz="1600" kern="1200" dirty="0" err="1">
                          <a:solidFill>
                            <a:schemeClr val="dk1"/>
                          </a:solidFill>
                          <a:effectLst/>
                          <a:latin typeface="+mn-lt"/>
                          <a:ea typeface="+mn-ea"/>
                          <a:cs typeface="+mn-cs"/>
                        </a:rPr>
                        <a:t>Location</a:t>
                      </a:r>
                      <a:r>
                        <a:rPr lang="cs-CZ" sz="1600" kern="1200" dirty="0">
                          <a:solidFill>
                            <a:schemeClr val="dk1"/>
                          </a:solidFill>
                          <a:effectLst/>
                          <a:latin typeface="+mn-lt"/>
                          <a:ea typeface="+mn-ea"/>
                          <a:cs typeface="+mn-cs"/>
                        </a:rPr>
                        <a:t>“</a:t>
                      </a:r>
                      <a:endParaRPr lang="en-GB" sz="1600" dirty="0"/>
                    </a:p>
                  </a:txBody>
                  <a:tcPr/>
                </a:tc>
                <a:extLst>
                  <a:ext uri="{0D108BD9-81ED-4DB2-BD59-A6C34878D82A}">
                    <a16:rowId xmlns:a16="http://schemas.microsoft.com/office/drawing/2014/main" val="1318217786"/>
                  </a:ext>
                </a:extLst>
              </a:tr>
              <a:tr h="563411">
                <a:tc>
                  <a:txBody>
                    <a:bodyPr/>
                    <a:lstStyle/>
                    <a:p>
                      <a:r>
                        <a:rPr lang="cs-CZ" sz="1600" b="1" kern="1200" dirty="0">
                          <a:solidFill>
                            <a:schemeClr val="dk1"/>
                          </a:solidFill>
                          <a:effectLst/>
                          <a:latin typeface="+mn-lt"/>
                          <a:ea typeface="+mn-ea"/>
                          <a:cs typeface="+mn-cs"/>
                        </a:rPr>
                        <a:t>status</a:t>
                      </a:r>
                      <a:endParaRPr lang="en-GB" sz="1600" dirty="0"/>
                    </a:p>
                  </a:txBody>
                  <a:tcPr/>
                </a:tc>
                <a:tc>
                  <a:txBody>
                    <a:bodyPr/>
                    <a:lstStyle/>
                    <a:p>
                      <a:r>
                        <a:rPr lang="cs-CZ" sz="1600" kern="1200" dirty="0">
                          <a:solidFill>
                            <a:schemeClr val="dk1"/>
                          </a:solidFill>
                          <a:effectLst/>
                          <a:latin typeface="+mn-lt"/>
                          <a:ea typeface="+mn-ea"/>
                          <a:cs typeface="+mn-cs"/>
                        </a:rPr>
                        <a:t>Status hodnoty</a:t>
                      </a:r>
                      <a:endParaRPr lang="en-GB" sz="1600" dirty="0"/>
                    </a:p>
                  </a:txBody>
                  <a:tcPr/>
                </a:tc>
                <a:tc>
                  <a:txBody>
                    <a:bodyPr/>
                    <a:lstStyle/>
                    <a:p>
                      <a:r>
                        <a:rPr lang="cs-CZ" sz="1600" kern="1200" dirty="0">
                          <a:solidFill>
                            <a:schemeClr val="dk1"/>
                          </a:solidFill>
                          <a:effectLst/>
                          <a:latin typeface="+mn-lt"/>
                          <a:ea typeface="+mn-ea"/>
                          <a:cs typeface="+mn-cs"/>
                        </a:rPr>
                        <a:t>Status hodnoty se do zprávy neuvádí pokud se jedná o platnou hodnotu.</a:t>
                      </a:r>
                      <a:endParaRPr lang="en-GB" sz="1600" dirty="0"/>
                    </a:p>
                  </a:txBody>
                  <a:tcPr/>
                </a:tc>
                <a:extLst>
                  <a:ext uri="{0D108BD9-81ED-4DB2-BD59-A6C34878D82A}">
                    <a16:rowId xmlns:a16="http://schemas.microsoft.com/office/drawing/2014/main" val="3172941615"/>
                  </a:ext>
                </a:extLst>
              </a:tr>
            </a:tbl>
          </a:graphicData>
        </a:graphic>
      </p:graphicFrame>
      <p:sp>
        <p:nvSpPr>
          <p:cNvPr id="5"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a:buClrTx/>
            </a:pPr>
            <a:r>
              <a:rPr lang="cs-CZ" sz="1800" kern="0" dirty="0"/>
              <a:t>Předpokládané úpravy </a:t>
            </a:r>
            <a:r>
              <a:rPr lang="cs-CZ" sz="1800" kern="0" dirty="0" err="1"/>
              <a:t>ext</a:t>
            </a:r>
            <a:r>
              <a:rPr lang="cs-CZ" sz="1800" kern="0" dirty="0"/>
              <a:t>. rozhraní - přechod na 15 min. interval</a:t>
            </a:r>
          </a:p>
        </p:txBody>
      </p:sp>
      <p:sp>
        <p:nvSpPr>
          <p:cNvPr id="6" name="Zástupný symbol pro zápatí 2">
            <a:extLst>
              <a:ext uri="{FF2B5EF4-FFF2-40B4-BE49-F238E27FC236}">
                <a16:creationId xmlns:a16="http://schemas.microsoft.com/office/drawing/2014/main" id="{EF96149D-D256-4756-94E3-F0788F3AAC76}"/>
              </a:ext>
            </a:extLst>
          </p:cNvPr>
          <p:cNvSpPr txBox="1">
            <a:spLocks/>
          </p:cNvSpPr>
          <p:nvPr/>
        </p:nvSpPr>
        <p:spPr>
          <a:xfrm>
            <a:off x="646111" y="6621144"/>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135359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7FE529-51E4-46E0-B1B4-F587FB05F48B}"/>
              </a:ext>
            </a:extLst>
          </p:cNvPr>
          <p:cNvSpPr>
            <a:spLocks noGrp="1"/>
          </p:cNvSpPr>
          <p:nvPr>
            <p:ph type="title"/>
          </p:nvPr>
        </p:nvSpPr>
        <p:spPr>
          <a:xfrm>
            <a:off x="395288" y="862238"/>
            <a:ext cx="7377112" cy="501650"/>
          </a:xfrm>
        </p:spPr>
        <p:txBody>
          <a:bodyPr/>
          <a:lstStyle/>
          <a:p>
            <a:r>
              <a:rPr lang="cs-CZ" sz="1800" dirty="0"/>
              <a:t>Popis změn stávajícího formátu CDSDATA – Element „</a:t>
            </a:r>
            <a:r>
              <a:rPr lang="cs-CZ" sz="1800" dirty="0" err="1"/>
              <a:t>Location</a:t>
            </a:r>
            <a:r>
              <a:rPr lang="cs-CZ" sz="1800" dirty="0"/>
              <a:t>“</a:t>
            </a:r>
            <a:endParaRPr lang="en-US" sz="1800" dirty="0"/>
          </a:p>
        </p:txBody>
      </p:sp>
      <p:sp>
        <p:nvSpPr>
          <p:cNvPr id="3" name="Zástupný obsah 2">
            <a:extLst>
              <a:ext uri="{FF2B5EF4-FFF2-40B4-BE49-F238E27FC236}">
                <a16:creationId xmlns:a16="http://schemas.microsoft.com/office/drawing/2014/main" id="{BF96F6C1-16F1-4C85-B281-E648F29A2D63}"/>
              </a:ext>
            </a:extLst>
          </p:cNvPr>
          <p:cNvSpPr>
            <a:spLocks noGrp="1"/>
          </p:cNvSpPr>
          <p:nvPr>
            <p:ph idx="1"/>
          </p:nvPr>
        </p:nvSpPr>
        <p:spPr>
          <a:xfrm>
            <a:off x="646112" y="1292071"/>
            <a:ext cx="8189879" cy="6002323"/>
          </a:xfrm>
        </p:spPr>
        <p:txBody>
          <a:bodyPr/>
          <a:lstStyle/>
          <a:p>
            <a:r>
              <a:rPr lang="cs-CZ" sz="1600" kern="1200" dirty="0">
                <a:solidFill>
                  <a:schemeClr val="tx1"/>
                </a:solidFill>
                <a:latin typeface="Arial" charset="0"/>
              </a:rPr>
              <a:t>Stávající atributy v elementu „</a:t>
            </a:r>
            <a:r>
              <a:rPr lang="cs-CZ" sz="1600" kern="1200" dirty="0" err="1">
                <a:solidFill>
                  <a:schemeClr val="tx1"/>
                </a:solidFill>
                <a:latin typeface="Arial" charset="0"/>
              </a:rPr>
              <a:t>Location</a:t>
            </a:r>
            <a:r>
              <a:rPr lang="cs-CZ" sz="1600" kern="1200" dirty="0">
                <a:solidFill>
                  <a:schemeClr val="tx1"/>
                </a:solidFill>
                <a:latin typeface="Arial" charset="0"/>
              </a:rPr>
              <a:t>“ jsou beze změny. Do elementu „</a:t>
            </a:r>
            <a:r>
              <a:rPr lang="cs-CZ" sz="1600" kern="1200" dirty="0" err="1">
                <a:solidFill>
                  <a:schemeClr val="tx1"/>
                </a:solidFill>
                <a:latin typeface="Arial" charset="0"/>
              </a:rPr>
              <a:t>Location</a:t>
            </a:r>
            <a:r>
              <a:rPr lang="cs-CZ" sz="1600" kern="1200" dirty="0">
                <a:solidFill>
                  <a:schemeClr val="tx1"/>
                </a:solidFill>
                <a:latin typeface="Arial" charset="0"/>
              </a:rPr>
              <a:t>“ jsou doplněny následující atributy:</a:t>
            </a:r>
          </a:p>
          <a:p>
            <a:pPr marL="0" lvl="0" indent="0">
              <a:buNone/>
            </a:pPr>
            <a:endParaRPr lang="cs-CZ" sz="1400" kern="1200" dirty="0">
              <a:solidFill>
                <a:schemeClr val="tx1"/>
              </a:solidFill>
              <a:latin typeface="Arial" charset="0"/>
            </a:endParaRPr>
          </a:p>
          <a:p>
            <a:pPr marL="0" lvl="0" indent="0">
              <a:buNone/>
            </a:pPr>
            <a:endParaRPr lang="cs-CZ" sz="1400" kern="1200" dirty="0">
              <a:solidFill>
                <a:schemeClr val="tx1"/>
              </a:solidFill>
              <a:latin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842525819"/>
              </p:ext>
            </p:extLst>
          </p:nvPr>
        </p:nvGraphicFramePr>
        <p:xfrm>
          <a:off x="646112" y="2012288"/>
          <a:ext cx="7777126" cy="2016760"/>
        </p:xfrm>
        <a:graphic>
          <a:graphicData uri="http://schemas.openxmlformats.org/drawingml/2006/table">
            <a:tbl>
              <a:tblPr firstRow="1" bandRow="1">
                <a:tableStyleId>{073A0DAA-6AF3-43AB-8588-CEC1D06C72B9}</a:tableStyleId>
              </a:tblPr>
              <a:tblGrid>
                <a:gridCol w="1664801">
                  <a:extLst>
                    <a:ext uri="{9D8B030D-6E8A-4147-A177-3AD203B41FA5}">
                      <a16:colId xmlns:a16="http://schemas.microsoft.com/office/drawing/2014/main" val="3368349076"/>
                    </a:ext>
                  </a:extLst>
                </a:gridCol>
                <a:gridCol w="2398956">
                  <a:extLst>
                    <a:ext uri="{9D8B030D-6E8A-4147-A177-3AD203B41FA5}">
                      <a16:colId xmlns:a16="http://schemas.microsoft.com/office/drawing/2014/main" val="557316834"/>
                    </a:ext>
                  </a:extLst>
                </a:gridCol>
                <a:gridCol w="3713369">
                  <a:extLst>
                    <a:ext uri="{9D8B030D-6E8A-4147-A177-3AD203B41FA5}">
                      <a16:colId xmlns:a16="http://schemas.microsoft.com/office/drawing/2014/main" val="2515019669"/>
                    </a:ext>
                  </a:extLst>
                </a:gridCol>
              </a:tblGrid>
              <a:tr h="370840">
                <a:tc>
                  <a:txBody>
                    <a:bodyPr/>
                    <a:lstStyle/>
                    <a:p>
                      <a:r>
                        <a:rPr lang="cs-CZ" sz="1400" dirty="0"/>
                        <a:t>Atribut</a:t>
                      </a:r>
                      <a:endParaRPr lang="en-GB" sz="1400" dirty="0"/>
                    </a:p>
                  </a:txBody>
                  <a:tcPr/>
                </a:tc>
                <a:tc>
                  <a:txBody>
                    <a:bodyPr/>
                    <a:lstStyle/>
                    <a:p>
                      <a:r>
                        <a:rPr lang="cs-CZ" sz="1400" dirty="0"/>
                        <a:t>Popis</a:t>
                      </a:r>
                      <a:endParaRPr lang="en-GB" sz="1400" dirty="0"/>
                    </a:p>
                  </a:txBody>
                  <a:tcPr/>
                </a:tc>
                <a:tc>
                  <a:txBody>
                    <a:bodyPr/>
                    <a:lstStyle/>
                    <a:p>
                      <a:r>
                        <a:rPr lang="cs-CZ" sz="1400" dirty="0"/>
                        <a:t>Popis změny</a:t>
                      </a:r>
                      <a:endParaRPr lang="en-GB" sz="1400" dirty="0"/>
                    </a:p>
                  </a:txBody>
                  <a:tcPr/>
                </a:tc>
                <a:extLst>
                  <a:ext uri="{0D108BD9-81ED-4DB2-BD59-A6C34878D82A}">
                    <a16:rowId xmlns:a16="http://schemas.microsoft.com/office/drawing/2014/main" val="3021979660"/>
                  </a:ext>
                </a:extLst>
              </a:tr>
              <a:tr h="370840">
                <a:tc>
                  <a:txBody>
                    <a:bodyPr/>
                    <a:lstStyle/>
                    <a:p>
                      <a:r>
                        <a:rPr lang="cs-CZ" sz="1600" b="1" kern="1200" dirty="0">
                          <a:solidFill>
                            <a:schemeClr val="dk1"/>
                          </a:solidFill>
                          <a:effectLst/>
                          <a:latin typeface="+mn-lt"/>
                          <a:ea typeface="+mn-ea"/>
                          <a:cs typeface="+mn-cs"/>
                        </a:rPr>
                        <a:t>unit</a:t>
                      </a:r>
                      <a:endParaRPr lang="en-GB" sz="1600" dirty="0"/>
                    </a:p>
                  </a:txBody>
                  <a:tcPr/>
                </a:tc>
                <a:tc>
                  <a:txBody>
                    <a:bodyPr/>
                    <a:lstStyle/>
                    <a:p>
                      <a:r>
                        <a:rPr lang="cs-CZ" sz="1600" kern="1200" dirty="0">
                          <a:solidFill>
                            <a:schemeClr val="dk1"/>
                          </a:solidFill>
                          <a:effectLst/>
                          <a:latin typeface="+mn-lt"/>
                          <a:ea typeface="+mn-ea"/>
                          <a:cs typeface="+mn-cs"/>
                        </a:rPr>
                        <a:t>Jednotka</a:t>
                      </a:r>
                      <a:endParaRPr lang="en-GB" sz="1600" dirty="0"/>
                    </a:p>
                  </a:txBody>
                  <a:tcPr/>
                </a:tc>
                <a:tc>
                  <a:txBody>
                    <a:bodyPr/>
                    <a:lstStyle/>
                    <a:p>
                      <a:r>
                        <a:rPr lang="cs-CZ" sz="1600" kern="1200" dirty="0">
                          <a:solidFill>
                            <a:schemeClr val="dk1"/>
                          </a:solidFill>
                          <a:effectLst/>
                          <a:latin typeface="+mn-lt"/>
                          <a:ea typeface="+mn-ea"/>
                          <a:cs typeface="+mn-cs"/>
                        </a:rPr>
                        <a:t>Atribut „Unit“ byl přesunut z elementu „Data“. Obsahuje jednotku vztahující se k množství v elementech „Data“.</a:t>
                      </a:r>
                      <a:endParaRPr lang="en-GB" sz="1600" dirty="0"/>
                    </a:p>
                  </a:txBody>
                  <a:tcPr/>
                </a:tc>
                <a:extLst>
                  <a:ext uri="{0D108BD9-81ED-4DB2-BD59-A6C34878D82A}">
                    <a16:rowId xmlns:a16="http://schemas.microsoft.com/office/drawing/2014/main" val="413576897"/>
                  </a:ext>
                </a:extLst>
              </a:tr>
              <a:tr h="370840">
                <a:tc>
                  <a:txBody>
                    <a:bodyPr/>
                    <a:lstStyle/>
                    <a:p>
                      <a:r>
                        <a:rPr lang="cs-CZ" sz="1600" b="1" kern="1200" dirty="0" err="1">
                          <a:solidFill>
                            <a:schemeClr val="dk1"/>
                          </a:solidFill>
                          <a:effectLst/>
                          <a:latin typeface="+mn-lt"/>
                          <a:ea typeface="+mn-ea"/>
                          <a:cs typeface="+mn-cs"/>
                        </a:rPr>
                        <a:t>resolution</a:t>
                      </a:r>
                      <a:endParaRPr lang="en-GB" sz="1600" b="1" dirty="0"/>
                    </a:p>
                  </a:txBody>
                  <a:tcPr/>
                </a:tc>
                <a:tc>
                  <a:txBody>
                    <a:bodyPr/>
                    <a:lstStyle/>
                    <a:p>
                      <a:r>
                        <a:rPr lang="cs-CZ" sz="1600" kern="1200" dirty="0">
                          <a:solidFill>
                            <a:schemeClr val="dk1"/>
                          </a:solidFill>
                          <a:effectLst/>
                          <a:latin typeface="+mn-lt"/>
                          <a:ea typeface="+mn-ea"/>
                          <a:cs typeface="+mn-cs"/>
                        </a:rPr>
                        <a:t>Rozlišení periody</a:t>
                      </a:r>
                      <a:endParaRPr lang="en-GB" sz="1600" b="1" dirty="0"/>
                    </a:p>
                  </a:txBody>
                  <a:tcPr/>
                </a:tc>
                <a:tc>
                  <a:txBody>
                    <a:bodyPr/>
                    <a:lstStyle/>
                    <a:p>
                      <a:r>
                        <a:rPr lang="cs-CZ" sz="1600" kern="1200" dirty="0">
                          <a:solidFill>
                            <a:schemeClr val="dk1"/>
                          </a:solidFill>
                          <a:effectLst/>
                          <a:latin typeface="+mn-lt"/>
                          <a:ea typeface="+mn-ea"/>
                          <a:cs typeface="+mn-cs"/>
                        </a:rPr>
                        <a:t>Nový atribut, který určuje délku periody ("PT15M“ – 15 min perioda, „PT60M“ – 60 min perioda)</a:t>
                      </a:r>
                      <a:endParaRPr lang="en-GB" sz="1600" dirty="0"/>
                    </a:p>
                  </a:txBody>
                  <a:tcPr/>
                </a:tc>
                <a:extLst>
                  <a:ext uri="{0D108BD9-81ED-4DB2-BD59-A6C34878D82A}">
                    <a16:rowId xmlns:a16="http://schemas.microsoft.com/office/drawing/2014/main" val="862170236"/>
                  </a:ext>
                </a:extLst>
              </a:tr>
            </a:tbl>
          </a:graphicData>
        </a:graphic>
      </p:graphicFrame>
      <p:sp>
        <p:nvSpPr>
          <p:cNvPr id="5"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a:buClrTx/>
            </a:pPr>
            <a:r>
              <a:rPr lang="cs-CZ" sz="1800" kern="0" dirty="0"/>
              <a:t>Předpokládané úpravy </a:t>
            </a:r>
            <a:r>
              <a:rPr lang="cs-CZ" sz="1800" kern="0" dirty="0" err="1"/>
              <a:t>ext</a:t>
            </a:r>
            <a:r>
              <a:rPr lang="cs-CZ" sz="1800" kern="0" dirty="0"/>
              <a:t>. rozhraní - přechod na 15 min. interval</a:t>
            </a:r>
          </a:p>
        </p:txBody>
      </p:sp>
      <p:sp>
        <p:nvSpPr>
          <p:cNvPr id="6" name="Zástupný symbol pro zápatí 2">
            <a:extLst>
              <a:ext uri="{FF2B5EF4-FFF2-40B4-BE49-F238E27FC236}">
                <a16:creationId xmlns:a16="http://schemas.microsoft.com/office/drawing/2014/main" id="{508FA71C-C2EF-450B-965E-D024F251AB7C}"/>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3428623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91319" y="863269"/>
            <a:ext cx="7377113" cy="416058"/>
          </a:xfrm>
        </p:spPr>
        <p:txBody>
          <a:bodyPr/>
          <a:lstStyle/>
          <a:p>
            <a:pPr marL="285750" indent="-285750"/>
            <a:r>
              <a:rPr lang="cs-CZ" dirty="0"/>
              <a:t>Popis změn stávajícího formátu CDSDATA – příklad XML</a:t>
            </a:r>
          </a:p>
        </p:txBody>
      </p:sp>
      <p:sp>
        <p:nvSpPr>
          <p:cNvPr id="7172" name="Obdélník 1"/>
          <p:cNvSpPr>
            <a:spLocks noChangeArrowheads="1"/>
          </p:cNvSpPr>
          <p:nvPr/>
        </p:nvSpPr>
        <p:spPr bwMode="auto">
          <a:xfrm>
            <a:off x="491319" y="1353157"/>
            <a:ext cx="865268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Clr>
                <a:srgbClr val="00B0F0"/>
              </a:buClr>
              <a:buFont typeface="Wingdings" panose="05000000000000000000" pitchFamily="2" charset="2"/>
              <a:buChar char="q"/>
            </a:pPr>
            <a:r>
              <a:rPr lang="cs-CZ" sz="1400" b="1" dirty="0"/>
              <a:t>Příklad XML zprávy</a:t>
            </a:r>
            <a:endParaRPr lang="cs-CZ" sz="1400" b="1" dirty="0">
              <a:solidFill>
                <a:srgbClr val="FF0000"/>
              </a:solidFill>
            </a:endParaRPr>
          </a:p>
          <a:p>
            <a:pPr>
              <a:buClr>
                <a:srgbClr val="00B0F0"/>
              </a:buClr>
            </a:pPr>
            <a:endParaRPr lang="cs-CZ" sz="1400" b="1" dirty="0"/>
          </a:p>
          <a:p>
            <a:r>
              <a:rPr lang="cs-CZ" sz="1400" dirty="0"/>
              <a:t>&lt;CDSDATA </a:t>
            </a:r>
            <a:r>
              <a:rPr lang="cs-CZ" sz="1400" dirty="0" err="1"/>
              <a:t>xmlns</a:t>
            </a:r>
            <a:r>
              <a:rPr lang="cs-CZ" sz="1400" dirty="0"/>
              <a:t>="http://www.ote-cr.cz/</a:t>
            </a:r>
            <a:r>
              <a:rPr lang="cs-CZ" sz="1400" dirty="0" err="1"/>
              <a:t>schema</a:t>
            </a:r>
            <a:r>
              <a:rPr lang="cs-CZ" sz="1400" dirty="0"/>
              <a:t>/</a:t>
            </a:r>
            <a:r>
              <a:rPr lang="cs-CZ" sz="1400" dirty="0" err="1"/>
              <a:t>cds</a:t>
            </a:r>
            <a:r>
              <a:rPr lang="cs-CZ" sz="1400" dirty="0"/>
              <a:t>/data" </a:t>
            </a:r>
            <a:r>
              <a:rPr lang="cs-CZ" sz="1400" dirty="0" err="1"/>
              <a:t>xmlns:xsd</a:t>
            </a:r>
            <a:r>
              <a:rPr lang="cs-CZ" sz="1400" dirty="0"/>
              <a:t>="http://www.w3.org/2001/</a:t>
            </a:r>
            <a:r>
              <a:rPr lang="cs-CZ" sz="1400" dirty="0" err="1"/>
              <a:t>XMLSchema</a:t>
            </a:r>
            <a:r>
              <a:rPr lang="cs-CZ" sz="1400" dirty="0"/>
              <a:t>" </a:t>
            </a:r>
            <a:r>
              <a:rPr lang="cs-CZ" sz="1400" dirty="0" err="1"/>
              <a:t>xmlns:xsi</a:t>
            </a:r>
            <a:r>
              <a:rPr lang="cs-CZ" sz="1400" dirty="0"/>
              <a:t>="http://www.w3.org/2001/</a:t>
            </a:r>
            <a:r>
              <a:rPr lang="cs-CZ" sz="1400" dirty="0" err="1"/>
              <a:t>XMLSchema</a:t>
            </a:r>
            <a:r>
              <a:rPr lang="cs-CZ" sz="1400" dirty="0"/>
              <a:t>-instance" </a:t>
            </a:r>
            <a:r>
              <a:rPr lang="cs-CZ" sz="1400" dirty="0" err="1"/>
              <a:t>answer-required</a:t>
            </a:r>
            <a:r>
              <a:rPr lang="cs-CZ" sz="1400" dirty="0"/>
              <a:t>="1" </a:t>
            </a:r>
            <a:r>
              <a:rPr lang="cs-CZ" sz="1400" dirty="0" err="1"/>
              <a:t>date-time</a:t>
            </a:r>
            <a:r>
              <a:rPr lang="cs-CZ" sz="1400" dirty="0"/>
              <a:t>="2020-05-22T05:29:03" </a:t>
            </a:r>
            <a:r>
              <a:rPr lang="cs-CZ" sz="1400" dirty="0" err="1"/>
              <a:t>dtd-release</a:t>
            </a:r>
            <a:r>
              <a:rPr lang="cs-CZ" sz="1400" dirty="0"/>
              <a:t>="1" </a:t>
            </a:r>
            <a:r>
              <a:rPr lang="cs-CZ" sz="1400" dirty="0" err="1"/>
              <a:t>dtd-version</a:t>
            </a:r>
            <a:r>
              <a:rPr lang="cs-CZ" sz="1400" dirty="0"/>
              <a:t>="1" id="M1500000000000000001" </a:t>
            </a:r>
            <a:r>
              <a:rPr lang="cs-CZ" sz="1400" dirty="0" err="1"/>
              <a:t>message-code</a:t>
            </a:r>
            <a:r>
              <a:rPr lang="cs-CZ" sz="1400" dirty="0"/>
              <a:t>="121" </a:t>
            </a:r>
            <a:r>
              <a:rPr lang="cs-CZ" sz="1400" dirty="0" err="1"/>
              <a:t>time</a:t>
            </a:r>
            <a:r>
              <a:rPr lang="cs-CZ" sz="1400" dirty="0"/>
              <a:t>-offset="2"&gt;</a:t>
            </a:r>
          </a:p>
          <a:p>
            <a:r>
              <a:rPr lang="cs-CZ" sz="1400" dirty="0"/>
              <a:t>&lt;</a:t>
            </a:r>
            <a:r>
              <a:rPr lang="cs-CZ" sz="1400" dirty="0" err="1"/>
              <a:t>SenderIdentification</a:t>
            </a:r>
            <a:r>
              <a:rPr lang="cs-CZ" sz="1400" dirty="0"/>
              <a:t> </a:t>
            </a:r>
            <a:r>
              <a:rPr lang="cs-CZ" sz="1400" dirty="0" err="1"/>
              <a:t>coding-scheme</a:t>
            </a:r>
            <a:r>
              <a:rPr lang="cs-CZ" sz="1400" dirty="0"/>
              <a:t>="14" id="8591820000000" /&gt;</a:t>
            </a:r>
          </a:p>
          <a:p>
            <a:r>
              <a:rPr lang="cs-CZ" sz="1400" dirty="0"/>
              <a:t>&lt;</a:t>
            </a:r>
            <a:r>
              <a:rPr lang="cs-CZ" sz="1400" dirty="0" err="1"/>
              <a:t>ReceiverIdentification</a:t>
            </a:r>
            <a:r>
              <a:rPr lang="cs-CZ" sz="1400" dirty="0"/>
              <a:t> </a:t>
            </a:r>
            <a:r>
              <a:rPr lang="cs-CZ" sz="1400" dirty="0" err="1"/>
              <a:t>coding-scheme</a:t>
            </a:r>
            <a:r>
              <a:rPr lang="cs-CZ" sz="1400" dirty="0"/>
              <a:t>="14" id="8591824000007" /&gt;</a:t>
            </a:r>
          </a:p>
          <a:p>
            <a:r>
              <a:rPr lang="cs-CZ" sz="1400" dirty="0"/>
              <a:t>	&lt;</a:t>
            </a:r>
            <a:r>
              <a:rPr lang="cs-CZ" sz="1400" dirty="0" err="1"/>
              <a:t>Location</a:t>
            </a:r>
            <a:r>
              <a:rPr lang="cs-CZ" sz="1400" dirty="0"/>
              <a:t> id="859182400000000001" profile-role="A12" </a:t>
            </a:r>
            <a:r>
              <a:rPr lang="cs-CZ" sz="1400" b="1" dirty="0"/>
              <a:t>unit="KWH" </a:t>
            </a:r>
            <a:r>
              <a:rPr lang="cs-CZ" sz="1400" b="1" dirty="0" err="1"/>
              <a:t>resolution</a:t>
            </a:r>
            <a:r>
              <a:rPr lang="cs-CZ" sz="1400" b="1" dirty="0"/>
              <a:t>="PT15M"</a:t>
            </a:r>
            <a:r>
              <a:rPr lang="cs-CZ" sz="1400" dirty="0"/>
              <a:t>&gt;</a:t>
            </a:r>
          </a:p>
          <a:p>
            <a:pPr lvl="3"/>
            <a:r>
              <a:rPr lang="cs-CZ" sz="1400" dirty="0"/>
              <a:t>&lt;Data </a:t>
            </a:r>
            <a:r>
              <a:rPr lang="cs-CZ" sz="1400" dirty="0" err="1"/>
              <a:t>date-time-from</a:t>
            </a:r>
            <a:r>
              <a:rPr lang="cs-CZ" sz="1400" dirty="0"/>
              <a:t>="2020-05-13T00:00:00" </a:t>
            </a:r>
            <a:r>
              <a:rPr lang="cs-CZ" sz="1400" dirty="0" err="1"/>
              <a:t>qty</a:t>
            </a:r>
            <a:r>
              <a:rPr lang="cs-CZ" sz="1400" dirty="0"/>
              <a:t>="-7</a:t>
            </a:r>
            <a:r>
              <a:rPr lang="cs-CZ" sz="1400" b="1" dirty="0"/>
              <a:t>.25</a:t>
            </a:r>
            <a:r>
              <a:rPr lang="cs-CZ" sz="1400" dirty="0"/>
              <a:t>"/&gt;</a:t>
            </a:r>
          </a:p>
          <a:p>
            <a:pPr lvl="3"/>
            <a:r>
              <a:rPr lang="cs-CZ" sz="1400" dirty="0"/>
              <a:t>&lt;Data </a:t>
            </a:r>
            <a:r>
              <a:rPr lang="cs-CZ" sz="1400" dirty="0" err="1"/>
              <a:t>date-time-from</a:t>
            </a:r>
            <a:r>
              <a:rPr lang="cs-CZ" sz="1400" dirty="0"/>
              <a:t>="2020-05-13T00:15:00" </a:t>
            </a:r>
            <a:r>
              <a:rPr lang="cs-CZ" sz="1400" dirty="0" err="1"/>
              <a:t>qty</a:t>
            </a:r>
            <a:r>
              <a:rPr lang="cs-CZ" sz="1400" dirty="0"/>
              <a:t>="-8</a:t>
            </a:r>
            <a:r>
              <a:rPr lang="cs-CZ" sz="1400" b="1" dirty="0"/>
              <a:t>.30</a:t>
            </a:r>
            <a:r>
              <a:rPr lang="cs-CZ" sz="1400" dirty="0"/>
              <a:t>"/&gt;</a:t>
            </a:r>
          </a:p>
          <a:p>
            <a:pPr lvl="3"/>
            <a:r>
              <a:rPr lang="cs-CZ" sz="1400" dirty="0"/>
              <a:t>&lt;Data </a:t>
            </a:r>
            <a:r>
              <a:rPr lang="cs-CZ" sz="1400" dirty="0" err="1"/>
              <a:t>date-time-from</a:t>
            </a:r>
            <a:r>
              <a:rPr lang="cs-CZ" sz="1400" dirty="0"/>
              <a:t>="2020-05-13T00:30:00" </a:t>
            </a:r>
            <a:r>
              <a:rPr lang="cs-CZ" sz="1400" dirty="0" err="1"/>
              <a:t>qty</a:t>
            </a:r>
            <a:r>
              <a:rPr lang="cs-CZ" sz="1400" dirty="0"/>
              <a:t>="-9</a:t>
            </a:r>
            <a:r>
              <a:rPr lang="cs-CZ" sz="1400" b="1" dirty="0"/>
              <a:t>.25</a:t>
            </a:r>
            <a:r>
              <a:rPr lang="cs-CZ" sz="1400" dirty="0"/>
              <a:t>"/&gt;</a:t>
            </a:r>
          </a:p>
          <a:p>
            <a:pPr lvl="3"/>
            <a:r>
              <a:rPr lang="cs-CZ" sz="1400" dirty="0"/>
              <a:t>&lt;Data </a:t>
            </a:r>
            <a:r>
              <a:rPr lang="cs-CZ" sz="1400" dirty="0" err="1"/>
              <a:t>date-time-from</a:t>
            </a:r>
            <a:r>
              <a:rPr lang="cs-CZ" sz="1400" dirty="0"/>
              <a:t>="2020-05-13T00:45:00" </a:t>
            </a:r>
            <a:r>
              <a:rPr lang="cs-CZ" sz="1400" dirty="0" err="1"/>
              <a:t>qty</a:t>
            </a:r>
            <a:r>
              <a:rPr lang="cs-CZ" sz="1400" dirty="0"/>
              <a:t>="-8</a:t>
            </a:r>
            <a:r>
              <a:rPr lang="cs-CZ" sz="1400" b="1" dirty="0"/>
              <a:t>.25</a:t>
            </a:r>
            <a:r>
              <a:rPr lang="cs-CZ" sz="1400" dirty="0"/>
              <a:t>"/&gt;</a:t>
            </a:r>
          </a:p>
          <a:p>
            <a:pPr lvl="3"/>
            <a:r>
              <a:rPr lang="cs-CZ" sz="1400" dirty="0"/>
              <a:t>&lt;Data </a:t>
            </a:r>
            <a:r>
              <a:rPr lang="cs-CZ" sz="1400" dirty="0" err="1"/>
              <a:t>date-time-from</a:t>
            </a:r>
            <a:r>
              <a:rPr lang="cs-CZ" sz="1400" dirty="0"/>
              <a:t>="2020-05-13T01:00:00" </a:t>
            </a:r>
            <a:r>
              <a:rPr lang="cs-CZ" sz="1400" dirty="0" err="1"/>
              <a:t>qty</a:t>
            </a:r>
            <a:r>
              <a:rPr lang="cs-CZ" sz="1400" dirty="0"/>
              <a:t>="-10</a:t>
            </a:r>
            <a:r>
              <a:rPr lang="cs-CZ" sz="1400" b="1" dirty="0"/>
              <a:t>.40</a:t>
            </a:r>
            <a:r>
              <a:rPr lang="cs-CZ" sz="1400" dirty="0"/>
              <a:t>" </a:t>
            </a:r>
            <a:r>
              <a:rPr lang="cs-CZ" sz="1400" b="1" dirty="0"/>
              <a:t>status="99"</a:t>
            </a:r>
            <a:r>
              <a:rPr lang="cs-CZ" sz="1400" dirty="0"/>
              <a:t>/&gt;</a:t>
            </a:r>
          </a:p>
          <a:p>
            <a:pPr lvl="3"/>
            <a:r>
              <a:rPr lang="cs-CZ" sz="1400" dirty="0"/>
              <a:t>…</a:t>
            </a:r>
          </a:p>
          <a:p>
            <a:pPr lvl="3"/>
            <a:r>
              <a:rPr lang="cs-CZ" sz="1400" dirty="0"/>
              <a:t>…</a:t>
            </a:r>
          </a:p>
          <a:p>
            <a:pPr lvl="3"/>
            <a:r>
              <a:rPr lang="cs-CZ" sz="1400" dirty="0"/>
              <a:t>&lt;Data </a:t>
            </a:r>
            <a:r>
              <a:rPr lang="cs-CZ" sz="1400" dirty="0" err="1"/>
              <a:t>date-time-from</a:t>
            </a:r>
            <a:r>
              <a:rPr lang="cs-CZ" sz="1400" dirty="0"/>
              <a:t>="2020-05-13T23:45:00" </a:t>
            </a:r>
            <a:r>
              <a:rPr lang="cs-CZ" sz="1400" dirty="0" err="1"/>
              <a:t>qty</a:t>
            </a:r>
            <a:r>
              <a:rPr lang="cs-CZ" sz="1400" dirty="0"/>
              <a:t>="-13</a:t>
            </a:r>
            <a:r>
              <a:rPr lang="cs-CZ" sz="1400" b="1" dirty="0"/>
              <a:t>.80</a:t>
            </a:r>
            <a:r>
              <a:rPr lang="cs-CZ" sz="1400" dirty="0"/>
              <a:t>"/&gt;</a:t>
            </a:r>
          </a:p>
          <a:p>
            <a:r>
              <a:rPr lang="cs-CZ" sz="1400" dirty="0"/>
              <a:t>	&lt;/</a:t>
            </a:r>
            <a:r>
              <a:rPr lang="cs-CZ" sz="1400" dirty="0" err="1"/>
              <a:t>Location</a:t>
            </a:r>
            <a:r>
              <a:rPr lang="cs-CZ" sz="1400" dirty="0"/>
              <a:t>&gt;</a:t>
            </a:r>
          </a:p>
          <a:p>
            <a:r>
              <a:rPr lang="cs-CZ" sz="1400" dirty="0"/>
              <a:t>&lt;/CDSDATA&gt;</a:t>
            </a:r>
          </a:p>
        </p:txBody>
      </p:sp>
      <p:sp>
        <p:nvSpPr>
          <p:cNvPr id="4"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a:buClrTx/>
            </a:pPr>
            <a:r>
              <a:rPr lang="cs-CZ" sz="1800" kern="0" dirty="0"/>
              <a:t>Předpokládané úpravy </a:t>
            </a:r>
            <a:r>
              <a:rPr lang="cs-CZ" sz="1800" kern="0" dirty="0" err="1"/>
              <a:t>ext</a:t>
            </a:r>
            <a:r>
              <a:rPr lang="cs-CZ" sz="1800" kern="0" dirty="0"/>
              <a:t>. rozhraní - přechod na 15 min. interval</a:t>
            </a:r>
          </a:p>
        </p:txBody>
      </p:sp>
      <p:sp>
        <p:nvSpPr>
          <p:cNvPr id="5" name="Zástupný symbol pro zápatí 2">
            <a:extLst>
              <a:ext uri="{FF2B5EF4-FFF2-40B4-BE49-F238E27FC236}">
                <a16:creationId xmlns:a16="http://schemas.microsoft.com/office/drawing/2014/main" id="{FFFC8186-2D12-4D6F-BCC5-7DD76024C42A}"/>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3139654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7FE529-51E4-46E0-B1B4-F587FB05F48B}"/>
              </a:ext>
            </a:extLst>
          </p:cNvPr>
          <p:cNvSpPr>
            <a:spLocks noGrp="1"/>
          </p:cNvSpPr>
          <p:nvPr>
            <p:ph type="title"/>
          </p:nvPr>
        </p:nvSpPr>
        <p:spPr>
          <a:xfrm>
            <a:off x="395288" y="862238"/>
            <a:ext cx="7377112" cy="501650"/>
          </a:xfrm>
        </p:spPr>
        <p:txBody>
          <a:bodyPr/>
          <a:lstStyle/>
          <a:p>
            <a:r>
              <a:rPr lang="cs-CZ" sz="1800" dirty="0"/>
              <a:t>Popis změn stávajícího formátu CDSDATA – Dopady do číselníků</a:t>
            </a:r>
            <a:endParaRPr lang="en-US" sz="1800" dirty="0"/>
          </a:p>
        </p:txBody>
      </p:sp>
      <p:sp>
        <p:nvSpPr>
          <p:cNvPr id="3" name="Zástupný obsah 2">
            <a:extLst>
              <a:ext uri="{FF2B5EF4-FFF2-40B4-BE49-F238E27FC236}">
                <a16:creationId xmlns:a16="http://schemas.microsoft.com/office/drawing/2014/main" id="{BF96F6C1-16F1-4C85-B281-E648F29A2D63}"/>
              </a:ext>
            </a:extLst>
          </p:cNvPr>
          <p:cNvSpPr>
            <a:spLocks noGrp="1"/>
          </p:cNvSpPr>
          <p:nvPr>
            <p:ph idx="1"/>
          </p:nvPr>
        </p:nvSpPr>
        <p:spPr>
          <a:xfrm>
            <a:off x="646112" y="1292071"/>
            <a:ext cx="8189879" cy="6002323"/>
          </a:xfrm>
        </p:spPr>
        <p:txBody>
          <a:bodyPr/>
          <a:lstStyle/>
          <a:p>
            <a:pPr marL="0" indent="0">
              <a:buNone/>
            </a:pPr>
            <a:r>
              <a:rPr lang="cs-CZ" sz="1600" kern="1200" dirty="0">
                <a:solidFill>
                  <a:schemeClr val="tx1"/>
                </a:solidFill>
                <a:latin typeface="Arial" charset="0"/>
              </a:rPr>
              <a:t>Rozlišení obsahu a </a:t>
            </a:r>
            <a:r>
              <a:rPr lang="cs-CZ" sz="1600" kern="1200" dirty="0" err="1">
                <a:solidFill>
                  <a:schemeClr val="tx1"/>
                </a:solidFill>
                <a:latin typeface="Arial" charset="0"/>
              </a:rPr>
              <a:t>granularity</a:t>
            </a:r>
            <a:r>
              <a:rPr lang="cs-CZ" sz="1600" kern="1200" dirty="0">
                <a:solidFill>
                  <a:schemeClr val="tx1"/>
                </a:solidFill>
                <a:latin typeface="Arial" charset="0"/>
              </a:rPr>
              <a:t> komunikovaných dat bude prováděno pomocí kombinace role profilu (atribut </a:t>
            </a:r>
            <a:r>
              <a:rPr lang="cs-CZ" sz="1600" i="1" kern="1200" dirty="0">
                <a:solidFill>
                  <a:schemeClr val="tx1"/>
                </a:solidFill>
                <a:latin typeface="Arial" charset="0"/>
              </a:rPr>
              <a:t>profile-role</a:t>
            </a:r>
            <a:r>
              <a:rPr lang="cs-CZ" sz="1600" kern="1200" dirty="0">
                <a:solidFill>
                  <a:schemeClr val="tx1"/>
                </a:solidFill>
                <a:latin typeface="Arial" charset="0"/>
              </a:rPr>
              <a:t>) a rozlišení periody (atribut </a:t>
            </a:r>
            <a:r>
              <a:rPr lang="cs-CZ" sz="1600" i="1" kern="1200" dirty="0" err="1">
                <a:solidFill>
                  <a:schemeClr val="tx1"/>
                </a:solidFill>
                <a:latin typeface="Arial" charset="0"/>
              </a:rPr>
              <a:t>resolution</a:t>
            </a:r>
            <a:r>
              <a:rPr lang="cs-CZ" sz="1600" kern="1200" dirty="0">
                <a:solidFill>
                  <a:schemeClr val="tx1"/>
                </a:solidFill>
                <a:latin typeface="Arial" charset="0"/>
              </a:rPr>
              <a:t>).</a:t>
            </a:r>
          </a:p>
          <a:p>
            <a:pPr marL="0" indent="0">
              <a:buNone/>
            </a:pPr>
            <a:endParaRPr lang="cs-CZ" sz="1600" kern="1200" dirty="0">
              <a:solidFill>
                <a:schemeClr val="tx1"/>
              </a:solidFill>
              <a:latin typeface="Arial" charset="0"/>
            </a:endParaRPr>
          </a:p>
          <a:p>
            <a:r>
              <a:rPr lang="cs-CZ" sz="1600" b="1" kern="1200" dirty="0">
                <a:solidFill>
                  <a:schemeClr val="tx1"/>
                </a:solidFill>
                <a:latin typeface="Arial" charset="0"/>
              </a:rPr>
              <a:t>Role profilů</a:t>
            </a:r>
            <a:r>
              <a:rPr lang="cs-CZ" sz="1600" kern="1200" dirty="0">
                <a:solidFill>
                  <a:schemeClr val="tx1"/>
                </a:solidFill>
                <a:latin typeface="Arial" charset="0"/>
              </a:rPr>
              <a:t> – Stávající číselník rolí profilů zůstane zachován. Data v </a:t>
            </a:r>
            <a:r>
              <a:rPr lang="cs-CZ" sz="1600" kern="1200" dirty="0" err="1">
                <a:solidFill>
                  <a:schemeClr val="tx1"/>
                </a:solidFill>
                <a:latin typeface="Arial" charset="0"/>
              </a:rPr>
              <a:t>granularitě</a:t>
            </a:r>
            <a:r>
              <a:rPr lang="cs-CZ" sz="1600" kern="1200" dirty="0">
                <a:solidFill>
                  <a:schemeClr val="tx1"/>
                </a:solidFill>
                <a:latin typeface="Arial" charset="0"/>
              </a:rPr>
              <a:t> 15 minut i 1 hodina budou zasílána stejnou rolí profilů dle obsahu předávaných dat.</a:t>
            </a:r>
          </a:p>
          <a:p>
            <a:endParaRPr lang="cs-CZ" sz="1600" kern="1200" dirty="0">
              <a:solidFill>
                <a:schemeClr val="tx1"/>
              </a:solidFill>
              <a:latin typeface="Arial" charset="0"/>
            </a:endParaRPr>
          </a:p>
          <a:p>
            <a:r>
              <a:rPr lang="cs-CZ" sz="1600" b="1" kern="1200" dirty="0">
                <a:solidFill>
                  <a:schemeClr val="tx1"/>
                </a:solidFill>
                <a:latin typeface="Arial" charset="0"/>
              </a:rPr>
              <a:t>Atribut </a:t>
            </a:r>
            <a:r>
              <a:rPr lang="cs-CZ" sz="1600" b="1" i="1" kern="1200" dirty="0" err="1">
                <a:solidFill>
                  <a:schemeClr val="tx1"/>
                </a:solidFill>
                <a:latin typeface="Arial" charset="0"/>
              </a:rPr>
              <a:t>resolution</a:t>
            </a:r>
            <a:r>
              <a:rPr lang="cs-CZ" sz="1400" kern="1200" dirty="0">
                <a:solidFill>
                  <a:schemeClr val="tx1"/>
                </a:solidFill>
                <a:latin typeface="Arial" charset="0"/>
              </a:rPr>
              <a:t> – </a:t>
            </a:r>
            <a:r>
              <a:rPr lang="cs-CZ" sz="1600" kern="1200" dirty="0">
                <a:solidFill>
                  <a:schemeClr val="tx1"/>
                </a:solidFill>
                <a:latin typeface="Arial" charset="0"/>
              </a:rPr>
              <a:t>Rozlišení délky časové periody bude prováděno pomocí nového atributu </a:t>
            </a:r>
            <a:r>
              <a:rPr lang="cs-CZ" sz="1600" kern="1200" dirty="0" err="1">
                <a:solidFill>
                  <a:schemeClr val="tx1"/>
                </a:solidFill>
                <a:latin typeface="Arial" charset="0"/>
              </a:rPr>
              <a:t>resolution</a:t>
            </a:r>
            <a:r>
              <a:rPr lang="cs-CZ" sz="1600" kern="1200" dirty="0">
                <a:solidFill>
                  <a:schemeClr val="tx1"/>
                </a:solidFill>
                <a:latin typeface="Arial" charset="0"/>
              </a:rPr>
              <a:t>.</a:t>
            </a:r>
          </a:p>
          <a:p>
            <a:endParaRPr lang="cs-CZ" sz="1600" kern="1200" dirty="0">
              <a:solidFill>
                <a:schemeClr val="tx1"/>
              </a:solidFill>
              <a:latin typeface="Arial" charset="0"/>
            </a:endParaRPr>
          </a:p>
          <a:p>
            <a:endParaRPr lang="cs-CZ" sz="1600" kern="1200" dirty="0">
              <a:solidFill>
                <a:schemeClr val="tx1"/>
              </a:solidFill>
              <a:latin typeface="Arial" charset="0"/>
            </a:endParaRPr>
          </a:p>
          <a:p>
            <a:endParaRPr lang="cs-CZ" sz="1600" kern="1200" dirty="0">
              <a:solidFill>
                <a:schemeClr val="tx1"/>
              </a:solidFill>
              <a:latin typeface="Arial" charset="0"/>
            </a:endParaRPr>
          </a:p>
          <a:p>
            <a:endParaRPr lang="cs-CZ" sz="1600" kern="1200" dirty="0">
              <a:solidFill>
                <a:schemeClr val="tx1"/>
              </a:solidFill>
              <a:latin typeface="Arial" charset="0"/>
            </a:endParaRPr>
          </a:p>
          <a:p>
            <a:endParaRPr lang="cs-CZ" sz="1600" kern="1200" dirty="0">
              <a:solidFill>
                <a:schemeClr val="tx1"/>
              </a:solidFill>
              <a:latin typeface="Arial" charset="0"/>
            </a:endParaRPr>
          </a:p>
          <a:p>
            <a:r>
              <a:rPr lang="cs-CZ" sz="1600" b="1" kern="1200" dirty="0">
                <a:solidFill>
                  <a:schemeClr val="tx1"/>
                </a:solidFill>
                <a:latin typeface="Arial" charset="0"/>
              </a:rPr>
              <a:t>A</a:t>
            </a:r>
            <a:r>
              <a:rPr lang="en-US" sz="1600" b="1" kern="1200" dirty="0" err="1">
                <a:solidFill>
                  <a:schemeClr val="tx1"/>
                </a:solidFill>
                <a:latin typeface="Arial" charset="0"/>
              </a:rPr>
              <a:t>tribut</a:t>
            </a:r>
            <a:r>
              <a:rPr lang="en-US" sz="1600" b="1" kern="1200" dirty="0">
                <a:solidFill>
                  <a:schemeClr val="tx1"/>
                </a:solidFill>
                <a:latin typeface="Arial" charset="0"/>
              </a:rPr>
              <a:t> </a:t>
            </a:r>
            <a:r>
              <a:rPr lang="cs-CZ" sz="1600" b="1" i="1" kern="1200" dirty="0">
                <a:solidFill>
                  <a:schemeClr val="tx1"/>
                </a:solidFill>
                <a:latin typeface="Arial" charset="0"/>
              </a:rPr>
              <a:t>m</a:t>
            </a:r>
            <a:r>
              <a:rPr lang="en-US" sz="1600" b="1" i="1" kern="1200" dirty="0" err="1">
                <a:solidFill>
                  <a:schemeClr val="tx1"/>
                </a:solidFill>
                <a:latin typeface="Arial" charset="0"/>
              </a:rPr>
              <a:t>essage</a:t>
            </a:r>
            <a:r>
              <a:rPr lang="en-US" sz="1600" b="1" i="1" kern="1200" dirty="0">
                <a:solidFill>
                  <a:schemeClr val="tx1"/>
                </a:solidFill>
                <a:latin typeface="Arial" charset="0"/>
              </a:rPr>
              <a:t>-code</a:t>
            </a:r>
            <a:r>
              <a:rPr lang="en-US" sz="1600" kern="1200" dirty="0">
                <a:solidFill>
                  <a:schemeClr val="tx1"/>
                </a:solidFill>
                <a:latin typeface="Arial" charset="0"/>
              </a:rPr>
              <a:t> </a:t>
            </a:r>
            <a:r>
              <a:rPr lang="cs-CZ" sz="1600" kern="1200" dirty="0">
                <a:solidFill>
                  <a:schemeClr val="tx1"/>
                </a:solidFill>
                <a:latin typeface="Arial" charset="0"/>
              </a:rPr>
              <a:t>– </a:t>
            </a:r>
            <a:r>
              <a:rPr lang="en-US" sz="1600" kern="1200" dirty="0">
                <a:solidFill>
                  <a:schemeClr val="tx1"/>
                </a:solidFill>
                <a:latin typeface="Arial" charset="0"/>
              </a:rPr>
              <a:t>Pro </a:t>
            </a:r>
            <a:r>
              <a:rPr lang="en-US" sz="1600" kern="1200" dirty="0" err="1">
                <a:solidFill>
                  <a:schemeClr val="tx1"/>
                </a:solidFill>
                <a:latin typeface="Arial" charset="0"/>
              </a:rPr>
              <a:t>zasílání</a:t>
            </a:r>
            <a:r>
              <a:rPr lang="en-US" sz="1600" kern="1200" dirty="0">
                <a:solidFill>
                  <a:schemeClr val="tx1"/>
                </a:solidFill>
                <a:latin typeface="Arial" charset="0"/>
              </a:rPr>
              <a:t> </a:t>
            </a:r>
            <a:r>
              <a:rPr lang="en-US" sz="1600" kern="1200" dirty="0" err="1">
                <a:solidFill>
                  <a:schemeClr val="tx1"/>
                </a:solidFill>
                <a:latin typeface="Arial" charset="0"/>
              </a:rPr>
              <a:t>zpráv</a:t>
            </a:r>
            <a:r>
              <a:rPr lang="en-US" sz="1600" kern="1200" dirty="0">
                <a:solidFill>
                  <a:schemeClr val="tx1"/>
                </a:solidFill>
                <a:latin typeface="Arial" charset="0"/>
              </a:rPr>
              <a:t> s </a:t>
            </a:r>
            <a:r>
              <a:rPr lang="en-US" sz="1600" kern="1200" dirty="0" err="1">
                <a:solidFill>
                  <a:schemeClr val="tx1"/>
                </a:solidFill>
                <a:latin typeface="Arial" charset="0"/>
              </a:rPr>
              <a:t>profilovými</a:t>
            </a:r>
            <a:r>
              <a:rPr lang="en-US" sz="1600" kern="1200" dirty="0">
                <a:solidFill>
                  <a:schemeClr val="tx1"/>
                </a:solidFill>
                <a:latin typeface="Arial" charset="0"/>
              </a:rPr>
              <a:t> </a:t>
            </a:r>
            <a:r>
              <a:rPr lang="en-US" sz="1600" kern="1200" dirty="0" err="1">
                <a:solidFill>
                  <a:schemeClr val="tx1"/>
                </a:solidFill>
                <a:latin typeface="Arial" charset="0"/>
              </a:rPr>
              <a:t>daty</a:t>
            </a:r>
            <a:r>
              <a:rPr lang="en-US" sz="1600" kern="1200" dirty="0">
                <a:solidFill>
                  <a:schemeClr val="tx1"/>
                </a:solidFill>
                <a:latin typeface="Arial" charset="0"/>
              </a:rPr>
              <a:t> </a:t>
            </a:r>
            <a:r>
              <a:rPr lang="en-US" sz="1600" kern="1200" dirty="0" err="1">
                <a:solidFill>
                  <a:schemeClr val="tx1"/>
                </a:solidFill>
                <a:latin typeface="Arial" charset="0"/>
              </a:rPr>
              <a:t>budou</a:t>
            </a:r>
            <a:r>
              <a:rPr lang="en-US" sz="1600" kern="1200" dirty="0">
                <a:solidFill>
                  <a:schemeClr val="tx1"/>
                </a:solidFill>
                <a:latin typeface="Arial" charset="0"/>
              </a:rPr>
              <a:t> </a:t>
            </a:r>
            <a:r>
              <a:rPr lang="en-US" sz="1600" kern="1200" dirty="0" err="1">
                <a:solidFill>
                  <a:schemeClr val="tx1"/>
                </a:solidFill>
                <a:latin typeface="Arial" charset="0"/>
              </a:rPr>
              <a:t>využity</a:t>
            </a:r>
            <a:r>
              <a:rPr lang="en-US" sz="1600" kern="1200" dirty="0">
                <a:solidFill>
                  <a:schemeClr val="tx1"/>
                </a:solidFill>
                <a:latin typeface="Arial" charset="0"/>
              </a:rPr>
              <a:t> </a:t>
            </a:r>
            <a:r>
              <a:rPr lang="en-US" sz="1600" kern="1200" dirty="0" err="1">
                <a:solidFill>
                  <a:schemeClr val="tx1"/>
                </a:solidFill>
                <a:latin typeface="Arial" charset="0"/>
              </a:rPr>
              <a:t>stávající</a:t>
            </a:r>
            <a:r>
              <a:rPr lang="en-US" sz="1600" kern="1200" dirty="0">
                <a:solidFill>
                  <a:schemeClr val="tx1"/>
                </a:solidFill>
                <a:latin typeface="Arial" charset="0"/>
              </a:rPr>
              <a:t> </a:t>
            </a:r>
            <a:r>
              <a:rPr lang="en-US" sz="1600" kern="1200" dirty="0" err="1">
                <a:solidFill>
                  <a:schemeClr val="tx1"/>
                </a:solidFill>
                <a:latin typeface="Arial" charset="0"/>
              </a:rPr>
              <a:t>kódy</a:t>
            </a:r>
            <a:r>
              <a:rPr lang="en-US" sz="1600" kern="1200" dirty="0">
                <a:solidFill>
                  <a:schemeClr val="tx1"/>
                </a:solidFill>
                <a:latin typeface="Arial" charset="0"/>
              </a:rPr>
              <a:t> </a:t>
            </a:r>
            <a:r>
              <a:rPr lang="en-US" sz="1600" kern="1200" dirty="0" err="1">
                <a:solidFill>
                  <a:schemeClr val="tx1"/>
                </a:solidFill>
                <a:latin typeface="Arial" charset="0"/>
              </a:rPr>
              <a:t>zpráv</a:t>
            </a:r>
            <a:r>
              <a:rPr lang="en-US" sz="1600" kern="1200" dirty="0">
                <a:solidFill>
                  <a:schemeClr val="tx1"/>
                </a:solidFill>
                <a:latin typeface="Arial" charset="0"/>
              </a:rPr>
              <a:t> (</a:t>
            </a:r>
            <a:r>
              <a:rPr lang="en-US" sz="1600" kern="1200" dirty="0" err="1">
                <a:solidFill>
                  <a:schemeClr val="tx1"/>
                </a:solidFill>
                <a:latin typeface="Arial" charset="0"/>
              </a:rPr>
              <a:t>atribut</a:t>
            </a:r>
            <a:r>
              <a:rPr lang="en-US" sz="1600" kern="1200" dirty="0">
                <a:solidFill>
                  <a:schemeClr val="tx1"/>
                </a:solidFill>
                <a:latin typeface="Arial" charset="0"/>
              </a:rPr>
              <a:t> </a:t>
            </a:r>
            <a:r>
              <a:rPr lang="en-US" sz="1600" i="1" kern="1200" dirty="0">
                <a:solidFill>
                  <a:schemeClr val="tx1"/>
                </a:solidFill>
                <a:latin typeface="Arial" charset="0"/>
              </a:rPr>
              <a:t>message-code</a:t>
            </a:r>
            <a:r>
              <a:rPr lang="cs-CZ" sz="1600" kern="1200" dirty="0">
                <a:solidFill>
                  <a:schemeClr val="tx1"/>
                </a:solidFill>
                <a:latin typeface="Arial" charset="0"/>
              </a:rPr>
              <a:t>). </a:t>
            </a:r>
            <a:br>
              <a:rPr lang="cs-CZ" sz="1600" kern="1200" dirty="0">
                <a:solidFill>
                  <a:schemeClr val="tx1"/>
                </a:solidFill>
                <a:latin typeface="Arial" charset="0"/>
              </a:rPr>
            </a:br>
            <a:r>
              <a:rPr lang="cs-CZ" sz="1600" kern="1200" dirty="0">
                <a:solidFill>
                  <a:schemeClr val="tx1"/>
                </a:solidFill>
                <a:latin typeface="Arial" charset="0"/>
              </a:rPr>
              <a:t>Zprávy s požadavky na data zůstanou zachovány. Při sestavení zprávy s opisem dat bude použita časová perioda dat podle období, za které jsou data zasílána. Tedy pro data před dnem D 60 minut, pro data ode dne D dále 15 minut.</a:t>
            </a:r>
            <a:endParaRPr lang="cs-CZ" sz="1400" kern="1200" dirty="0">
              <a:solidFill>
                <a:schemeClr val="tx1"/>
              </a:solidFill>
              <a:latin typeface="Arial"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09459160"/>
              </p:ext>
            </p:extLst>
          </p:nvPr>
        </p:nvGraphicFramePr>
        <p:xfrm>
          <a:off x="1046706" y="3511359"/>
          <a:ext cx="7126288" cy="1320800"/>
        </p:xfrm>
        <a:graphic>
          <a:graphicData uri="http://schemas.openxmlformats.org/drawingml/2006/table">
            <a:tbl>
              <a:tblPr firstRow="1" bandRow="1">
                <a:tableStyleId>{073A0DAA-6AF3-43AB-8588-CEC1D06C72B9}</a:tableStyleId>
              </a:tblPr>
              <a:tblGrid>
                <a:gridCol w="1914208">
                  <a:extLst>
                    <a:ext uri="{9D8B030D-6E8A-4147-A177-3AD203B41FA5}">
                      <a16:colId xmlns:a16="http://schemas.microsoft.com/office/drawing/2014/main" val="3368349076"/>
                    </a:ext>
                  </a:extLst>
                </a:gridCol>
                <a:gridCol w="5212080">
                  <a:extLst>
                    <a:ext uri="{9D8B030D-6E8A-4147-A177-3AD203B41FA5}">
                      <a16:colId xmlns:a16="http://schemas.microsoft.com/office/drawing/2014/main" val="557316834"/>
                    </a:ext>
                  </a:extLst>
                </a:gridCol>
              </a:tblGrid>
              <a:tr h="370840">
                <a:tc>
                  <a:txBody>
                    <a:bodyPr/>
                    <a:lstStyle/>
                    <a:p>
                      <a:r>
                        <a:rPr lang="cs-CZ" sz="1400" dirty="0" err="1"/>
                        <a:t>Resolution</a:t>
                      </a:r>
                      <a:endParaRPr lang="en-GB" sz="1400" dirty="0"/>
                    </a:p>
                  </a:txBody>
                  <a:tcPr/>
                </a:tc>
                <a:tc>
                  <a:txBody>
                    <a:bodyPr/>
                    <a:lstStyle/>
                    <a:p>
                      <a:r>
                        <a:rPr lang="cs-CZ" sz="1400" dirty="0"/>
                        <a:t>Popis</a:t>
                      </a:r>
                      <a:endParaRPr lang="en-GB" sz="1400" dirty="0"/>
                    </a:p>
                  </a:txBody>
                  <a:tcPr/>
                </a:tc>
                <a:extLst>
                  <a:ext uri="{0D108BD9-81ED-4DB2-BD59-A6C34878D82A}">
                    <a16:rowId xmlns:a16="http://schemas.microsoft.com/office/drawing/2014/main" val="3021979660"/>
                  </a:ext>
                </a:extLst>
              </a:tr>
              <a:tr h="370840">
                <a:tc>
                  <a:txBody>
                    <a:bodyPr/>
                    <a:lstStyle/>
                    <a:p>
                      <a:r>
                        <a:rPr lang="cs-CZ" sz="1600" b="1" kern="1200" dirty="0">
                          <a:solidFill>
                            <a:schemeClr val="dk1"/>
                          </a:solidFill>
                          <a:effectLst/>
                          <a:latin typeface="+mn-lt"/>
                          <a:ea typeface="+mn-ea"/>
                          <a:cs typeface="+mn-cs"/>
                        </a:rPr>
                        <a:t>PT15M</a:t>
                      </a:r>
                      <a:endParaRPr lang="en-GB" sz="1600" dirty="0"/>
                    </a:p>
                  </a:txBody>
                  <a:tcPr/>
                </a:tc>
                <a:tc>
                  <a:txBody>
                    <a:bodyPr/>
                    <a:lstStyle/>
                    <a:p>
                      <a:r>
                        <a:rPr lang="cs-CZ" sz="1600" kern="1200" dirty="0">
                          <a:solidFill>
                            <a:schemeClr val="dk1"/>
                          </a:solidFill>
                          <a:effectLst/>
                          <a:latin typeface="+mn-lt"/>
                          <a:ea typeface="+mn-ea"/>
                          <a:cs typeface="+mn-cs"/>
                        </a:rPr>
                        <a:t>Perioda 15 minut</a:t>
                      </a:r>
                      <a:endParaRPr lang="en-GB" sz="1600" dirty="0"/>
                    </a:p>
                  </a:txBody>
                  <a:tcPr/>
                </a:tc>
                <a:extLst>
                  <a:ext uri="{0D108BD9-81ED-4DB2-BD59-A6C34878D82A}">
                    <a16:rowId xmlns:a16="http://schemas.microsoft.com/office/drawing/2014/main" val="413576897"/>
                  </a:ext>
                </a:extLst>
              </a:tr>
              <a:tr h="370840">
                <a:tc>
                  <a:txBody>
                    <a:bodyPr/>
                    <a:lstStyle/>
                    <a:p>
                      <a:r>
                        <a:rPr lang="cs-CZ" sz="1600" b="1" kern="1200" dirty="0">
                          <a:solidFill>
                            <a:schemeClr val="dk1"/>
                          </a:solidFill>
                          <a:effectLst/>
                          <a:latin typeface="+mn-lt"/>
                          <a:ea typeface="+mn-ea"/>
                          <a:cs typeface="+mn-cs"/>
                        </a:rPr>
                        <a:t>PT60M</a:t>
                      </a:r>
                      <a:endParaRPr lang="en-GB" sz="1600" b="1" dirty="0"/>
                    </a:p>
                  </a:txBody>
                  <a:tcPr/>
                </a:tc>
                <a:tc>
                  <a:txBody>
                    <a:bodyPr/>
                    <a:lstStyle/>
                    <a:p>
                      <a:r>
                        <a:rPr lang="cs-CZ" sz="1600" kern="1200" dirty="0">
                          <a:solidFill>
                            <a:schemeClr val="dk1"/>
                          </a:solidFill>
                          <a:effectLst/>
                          <a:latin typeface="+mn-lt"/>
                          <a:ea typeface="+mn-ea"/>
                          <a:cs typeface="+mn-cs"/>
                        </a:rPr>
                        <a:t>Perioda 60 minut (pro profilová data před dnem změny zúčtovací periody)</a:t>
                      </a:r>
                      <a:endParaRPr lang="en-GB" sz="1600" b="1" dirty="0"/>
                    </a:p>
                  </a:txBody>
                  <a:tcPr/>
                </a:tc>
                <a:extLst>
                  <a:ext uri="{0D108BD9-81ED-4DB2-BD59-A6C34878D82A}">
                    <a16:rowId xmlns:a16="http://schemas.microsoft.com/office/drawing/2014/main" val="862170236"/>
                  </a:ext>
                </a:extLst>
              </a:tr>
            </a:tbl>
          </a:graphicData>
        </a:graphic>
      </p:graphicFrame>
      <p:sp>
        <p:nvSpPr>
          <p:cNvPr id="5"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a:buClrTx/>
            </a:pPr>
            <a:r>
              <a:rPr lang="cs-CZ" sz="1800" kern="0" dirty="0"/>
              <a:t>Předpokládané úpravy </a:t>
            </a:r>
            <a:r>
              <a:rPr lang="cs-CZ" sz="1800" kern="0" dirty="0" err="1"/>
              <a:t>ext</a:t>
            </a:r>
            <a:r>
              <a:rPr lang="cs-CZ" sz="1800" kern="0" dirty="0"/>
              <a:t>. rozhraní - přechod na 15 min. interval</a:t>
            </a:r>
          </a:p>
        </p:txBody>
      </p:sp>
      <p:sp>
        <p:nvSpPr>
          <p:cNvPr id="6" name="Zástupný symbol pro zápatí 2">
            <a:extLst>
              <a:ext uri="{FF2B5EF4-FFF2-40B4-BE49-F238E27FC236}">
                <a16:creationId xmlns:a16="http://schemas.microsoft.com/office/drawing/2014/main" id="{8D00DC47-FBA0-4B9C-8752-718CD628649B}"/>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141856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873808"/>
            <a:ext cx="7377112" cy="838200"/>
          </a:xfrm>
        </p:spPr>
        <p:txBody>
          <a:bodyPr/>
          <a:lstStyle/>
          <a:p>
            <a:r>
              <a:rPr lang="cs-CZ" sz="1800" dirty="0"/>
              <a:t>Popis změn stávajícího formátu CDSDATA – obecná doporučení </a:t>
            </a:r>
          </a:p>
        </p:txBody>
      </p:sp>
      <p:sp>
        <p:nvSpPr>
          <p:cNvPr id="6" name="Rounded Rectangle 5"/>
          <p:cNvSpPr/>
          <p:nvPr/>
        </p:nvSpPr>
        <p:spPr bwMode="auto">
          <a:xfrm>
            <a:off x="655320" y="46101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0B3D92"/>
              </a:buClr>
              <a:buSzTx/>
              <a:buFontTx/>
              <a:buNone/>
              <a:tabLst/>
            </a:pPr>
            <a:endParaRPr kumimoji="0" lang="cs-CZ" sz="2000" b="0" i="0" u="none" strike="noStrike" cap="none" normalizeH="0" baseline="0">
              <a:ln>
                <a:noFill/>
              </a:ln>
              <a:solidFill>
                <a:schemeClr val="tx1"/>
              </a:solidFill>
              <a:effectLst/>
              <a:latin typeface="Arial" charset="0"/>
            </a:endParaRPr>
          </a:p>
        </p:txBody>
      </p:sp>
      <p:sp>
        <p:nvSpPr>
          <p:cNvPr id="7" name="Rounded Rectangle 6"/>
          <p:cNvSpPr/>
          <p:nvPr/>
        </p:nvSpPr>
        <p:spPr bwMode="auto">
          <a:xfrm>
            <a:off x="807720" y="47625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0B3D92"/>
              </a:buClr>
              <a:buSzTx/>
              <a:buFontTx/>
              <a:buNone/>
              <a:tabLst/>
            </a:pPr>
            <a:endParaRPr kumimoji="0" lang="cs-CZ" sz="2000" b="0" i="0" u="none" strike="noStrike" cap="none" normalizeH="0" baseline="0">
              <a:ln>
                <a:noFill/>
              </a:ln>
              <a:solidFill>
                <a:schemeClr val="tx1"/>
              </a:solidFill>
              <a:effectLst/>
              <a:latin typeface="Arial" charset="0"/>
            </a:endParaRPr>
          </a:p>
        </p:txBody>
      </p:sp>
      <p:sp>
        <p:nvSpPr>
          <p:cNvPr id="8" name="Zástupný obsah 2">
            <a:extLst>
              <a:ext uri="{FF2B5EF4-FFF2-40B4-BE49-F238E27FC236}">
                <a16:creationId xmlns:a16="http://schemas.microsoft.com/office/drawing/2014/main" id="{BF96F6C1-16F1-4C85-B281-E648F29A2D63}"/>
              </a:ext>
            </a:extLst>
          </p:cNvPr>
          <p:cNvSpPr>
            <a:spLocks noGrp="1"/>
          </p:cNvSpPr>
          <p:nvPr>
            <p:ph idx="1"/>
          </p:nvPr>
        </p:nvSpPr>
        <p:spPr>
          <a:xfrm>
            <a:off x="395288" y="1517649"/>
            <a:ext cx="8189879" cy="4778979"/>
          </a:xfrm>
        </p:spPr>
        <p:txBody>
          <a:bodyPr/>
          <a:lstStyle/>
          <a:p>
            <a:r>
              <a:rPr lang="cs-CZ" sz="1400" b="1" kern="1200" dirty="0">
                <a:solidFill>
                  <a:schemeClr val="tx1"/>
                </a:solidFill>
                <a:latin typeface="Arial" charset="0"/>
              </a:rPr>
              <a:t>Zápis časových řad za delší období</a:t>
            </a:r>
          </a:p>
          <a:p>
            <a:pPr marL="400050" lvl="1" indent="0">
              <a:buNone/>
            </a:pPr>
            <a:r>
              <a:rPr lang="cs-CZ" sz="1400" kern="1200" dirty="0">
                <a:solidFill>
                  <a:schemeClr val="tx1"/>
                </a:solidFill>
                <a:latin typeface="Arial" charset="0"/>
              </a:rPr>
              <a:t>Pokud je v jedné zprávě zasílána časová řada za </a:t>
            </a:r>
            <a:r>
              <a:rPr lang="cs-CZ" sz="1400" b="1" kern="1200" dirty="0">
                <a:solidFill>
                  <a:schemeClr val="tx1"/>
                </a:solidFill>
                <a:latin typeface="Arial" charset="0"/>
              </a:rPr>
              <a:t>delší časové období</a:t>
            </a:r>
            <a:r>
              <a:rPr lang="cs-CZ" sz="1400" kern="1200" dirty="0">
                <a:solidFill>
                  <a:schemeClr val="tx1"/>
                </a:solidFill>
                <a:latin typeface="Arial" charset="0"/>
              </a:rPr>
              <a:t>, uvádět vždy pouze jednou element „</a:t>
            </a:r>
            <a:r>
              <a:rPr lang="cs-CZ" sz="1400" kern="1200" dirty="0" err="1">
                <a:solidFill>
                  <a:schemeClr val="tx1"/>
                </a:solidFill>
                <a:latin typeface="Arial" charset="0"/>
              </a:rPr>
              <a:t>Location</a:t>
            </a:r>
            <a:r>
              <a:rPr lang="cs-CZ" sz="1400" kern="1200" dirty="0">
                <a:solidFill>
                  <a:schemeClr val="tx1"/>
                </a:solidFill>
                <a:latin typeface="Arial" charset="0"/>
              </a:rPr>
              <a:t>“ pro danou kombinaci Role/</a:t>
            </a:r>
            <a:r>
              <a:rPr lang="cs-CZ" sz="1400" kern="1200" dirty="0" err="1">
                <a:solidFill>
                  <a:schemeClr val="tx1"/>
                </a:solidFill>
                <a:latin typeface="Arial" charset="0"/>
              </a:rPr>
              <a:t>EANu</a:t>
            </a:r>
            <a:r>
              <a:rPr lang="cs-CZ" sz="1400" kern="1200" dirty="0">
                <a:solidFill>
                  <a:schemeClr val="tx1"/>
                </a:solidFill>
                <a:latin typeface="Arial" charset="0"/>
              </a:rPr>
              <a:t> a v podřízeném elementu „Data“ uvést celou spojitou zasílanou časovou řadu. </a:t>
            </a:r>
          </a:p>
          <a:p>
            <a:pPr marL="400050" lvl="1" indent="0">
              <a:buNone/>
            </a:pPr>
            <a:r>
              <a:rPr lang="cs-CZ" sz="1400" kern="1200" dirty="0">
                <a:solidFill>
                  <a:schemeClr val="tx1"/>
                </a:solidFill>
                <a:latin typeface="Arial" charset="0"/>
              </a:rPr>
              <a:t>V XML je např. možný zápis i s opakováním elementu „</a:t>
            </a:r>
            <a:r>
              <a:rPr lang="cs-CZ" sz="1400" kern="1200" dirty="0" err="1">
                <a:solidFill>
                  <a:schemeClr val="tx1"/>
                </a:solidFill>
                <a:latin typeface="Arial" charset="0"/>
              </a:rPr>
              <a:t>Location</a:t>
            </a:r>
            <a:r>
              <a:rPr lang="cs-CZ" sz="1400" kern="1200" dirty="0">
                <a:solidFill>
                  <a:schemeClr val="tx1"/>
                </a:solidFill>
                <a:latin typeface="Arial" charset="0"/>
              </a:rPr>
              <a:t>“ pro každou roli/EAN a den měření. Výsledkem je ale velmi neefektivní zpracování dat a zápis z pohledu XML.</a:t>
            </a:r>
          </a:p>
          <a:p>
            <a:r>
              <a:rPr lang="cs-CZ" sz="1400" b="1" kern="1200" dirty="0">
                <a:solidFill>
                  <a:schemeClr val="tx1"/>
                </a:solidFill>
                <a:latin typeface="Arial" charset="0"/>
              </a:rPr>
              <a:t>Agregované zasílání dat</a:t>
            </a:r>
          </a:p>
          <a:p>
            <a:pPr marL="400050" lvl="1" indent="0">
              <a:buNone/>
            </a:pPr>
            <a:r>
              <a:rPr lang="cs-CZ" sz="1400" kern="1200" dirty="0">
                <a:solidFill>
                  <a:schemeClr val="tx1"/>
                </a:solidFill>
                <a:latin typeface="Arial" charset="0"/>
              </a:rPr>
              <a:t>Pro zasílání </a:t>
            </a:r>
            <a:r>
              <a:rPr lang="cs-CZ" sz="1400" b="1" kern="1200" dirty="0">
                <a:solidFill>
                  <a:schemeClr val="tx1"/>
                </a:solidFill>
                <a:latin typeface="Arial" charset="0"/>
              </a:rPr>
              <a:t>větších objemů dat</a:t>
            </a:r>
            <a:r>
              <a:rPr lang="cs-CZ" sz="1400" kern="1200" dirty="0">
                <a:solidFill>
                  <a:schemeClr val="tx1"/>
                </a:solidFill>
                <a:latin typeface="Arial" charset="0"/>
              </a:rPr>
              <a:t> je vhodné využít „agregovaných“ zpráv. Tj. zpráv obsahujících data za více OPM/rolí. Důvodem je zefektivnění komunikace v zasílání dat a následné zpracování.</a:t>
            </a:r>
          </a:p>
          <a:p>
            <a:r>
              <a:rPr lang="cs-CZ" sz="1400" b="1" kern="1200" dirty="0">
                <a:solidFill>
                  <a:schemeClr val="tx1"/>
                </a:solidFill>
                <a:latin typeface="Arial" charset="0"/>
              </a:rPr>
              <a:t>Časy zasílání dat</a:t>
            </a:r>
          </a:p>
          <a:p>
            <a:pPr marL="400050" lvl="1" indent="0">
              <a:buNone/>
            </a:pPr>
            <a:r>
              <a:rPr lang="cs-CZ" sz="1400" kern="1200" dirty="0">
                <a:solidFill>
                  <a:schemeClr val="tx1"/>
                </a:solidFill>
                <a:latin typeface="Arial" charset="0"/>
              </a:rPr>
              <a:t>Při zasílání dat Operátorovi trhu Provozovatel dodržuje zásadu přednostního zasílání dat pro denní vyhodnocení odchylek a RE za předchozí den. Opravná data za ostatní dny a ostatní data a zprávy zasílají Provozovatelé až po 14.00 hodině daného dne.</a:t>
            </a:r>
          </a:p>
          <a:p>
            <a:r>
              <a:rPr lang="cs-CZ" sz="1400" b="1" kern="1200" dirty="0">
                <a:solidFill>
                  <a:schemeClr val="tx1"/>
                </a:solidFill>
                <a:latin typeface="Arial" charset="0"/>
              </a:rPr>
              <a:t>Poskytování dat</a:t>
            </a:r>
          </a:p>
          <a:p>
            <a:pPr marL="400050" lvl="1" indent="0">
              <a:buNone/>
            </a:pPr>
            <a:r>
              <a:rPr lang="cs-CZ" sz="1400" kern="1200" dirty="0">
                <a:solidFill>
                  <a:schemeClr val="tx1"/>
                </a:solidFill>
                <a:latin typeface="Arial" charset="0"/>
              </a:rPr>
              <a:t>Zaslaná data do CS OTE jsou automaticky předána oprávněným účastníkům trhu. Data jsou účastníkům trhu zasílána nastaveným komunikačním kanálem. Zaslaná data  včetně případné verze zúčtování odchylek je možné získat dotazem na data. I tento komunikační scénář bude ovlivněn nárůstem dat na 15 minutovou periodu. Frekvence dotazů by měla zohlednit očekávaný nárůst dat v odpovědi.</a:t>
            </a:r>
          </a:p>
          <a:p>
            <a:endParaRPr lang="cs-CZ" sz="1400" kern="1200" dirty="0">
              <a:solidFill>
                <a:schemeClr val="tx1"/>
              </a:solidFill>
              <a:latin typeface="Arial" charset="0"/>
            </a:endParaRPr>
          </a:p>
        </p:txBody>
      </p:sp>
      <p:sp>
        <p:nvSpPr>
          <p:cNvPr id="9"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a:buClrTx/>
            </a:pPr>
            <a:r>
              <a:rPr lang="cs-CZ" sz="1800" kern="0" dirty="0"/>
              <a:t>Předpokládané úpravy </a:t>
            </a:r>
            <a:r>
              <a:rPr lang="cs-CZ" sz="1800" kern="0" dirty="0" err="1"/>
              <a:t>ext</a:t>
            </a:r>
            <a:r>
              <a:rPr lang="cs-CZ" sz="1800" kern="0" dirty="0"/>
              <a:t>. rozhraní - přechod na 15 min. interval</a:t>
            </a:r>
          </a:p>
        </p:txBody>
      </p:sp>
      <p:sp>
        <p:nvSpPr>
          <p:cNvPr id="10" name="Zástupný symbol pro zápatí 2">
            <a:extLst>
              <a:ext uri="{FF2B5EF4-FFF2-40B4-BE49-F238E27FC236}">
                <a16:creationId xmlns:a16="http://schemas.microsoft.com/office/drawing/2014/main" id="{C5F55F88-3144-4A18-B94E-7141C60C656A}"/>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1477897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7FE529-51E4-46E0-B1B4-F587FB05F48B}"/>
              </a:ext>
            </a:extLst>
          </p:cNvPr>
          <p:cNvSpPr>
            <a:spLocks noGrp="1"/>
          </p:cNvSpPr>
          <p:nvPr>
            <p:ph type="title"/>
          </p:nvPr>
        </p:nvSpPr>
        <p:spPr>
          <a:xfrm>
            <a:off x="427945" y="1029852"/>
            <a:ext cx="8276218" cy="2025863"/>
          </a:xfrm>
        </p:spPr>
        <p:txBody>
          <a:bodyPr/>
          <a:lstStyle/>
          <a:p>
            <a:pPr marL="0" indent="0" algn="ctr">
              <a:buNone/>
            </a:pPr>
            <a:r>
              <a:rPr lang="cs-CZ" sz="4800" b="0" kern="1200" dirty="0">
                <a:solidFill>
                  <a:schemeClr val="tx1"/>
                </a:solidFill>
                <a:latin typeface="Arial" charset="0"/>
                <a:ea typeface="+mn-ea"/>
                <a:cs typeface="+mn-cs"/>
              </a:rPr>
              <a:t>3. Představení návrhu změn v oblasti obchodních dat</a:t>
            </a:r>
          </a:p>
        </p:txBody>
      </p:sp>
      <p:sp>
        <p:nvSpPr>
          <p:cNvPr id="3" name="Zástupný obsah 2">
            <a:extLst>
              <a:ext uri="{FF2B5EF4-FFF2-40B4-BE49-F238E27FC236}">
                <a16:creationId xmlns:a16="http://schemas.microsoft.com/office/drawing/2014/main" id="{BF96F6C1-16F1-4C85-B281-E648F29A2D63}"/>
              </a:ext>
            </a:extLst>
          </p:cNvPr>
          <p:cNvSpPr>
            <a:spLocks noGrp="1"/>
          </p:cNvSpPr>
          <p:nvPr>
            <p:ph idx="1"/>
          </p:nvPr>
        </p:nvSpPr>
        <p:spPr>
          <a:xfrm>
            <a:off x="646112" y="3460830"/>
            <a:ext cx="8189879" cy="2743200"/>
          </a:xfrm>
        </p:spPr>
        <p:txBody>
          <a:bodyPr/>
          <a:lstStyle/>
          <a:p>
            <a:r>
              <a:rPr lang="cs-CZ" sz="2000" kern="1200" dirty="0">
                <a:solidFill>
                  <a:schemeClr val="tx1"/>
                </a:solidFill>
                <a:latin typeface="Arial" charset="0"/>
              </a:rPr>
              <a:t>Představení návrhu úprav specifikace datových výměn pro oblast obchodních dat </a:t>
            </a:r>
          </a:p>
          <a:p>
            <a:pPr marL="0" indent="0">
              <a:buNone/>
            </a:pPr>
            <a:br>
              <a:rPr lang="cs-CZ" sz="1400" kern="1200" dirty="0">
                <a:solidFill>
                  <a:schemeClr val="tx1"/>
                </a:solidFill>
                <a:latin typeface="Arial" charset="0"/>
              </a:rPr>
            </a:br>
            <a:endParaRPr lang="cs-CZ" sz="1400" kern="1200" dirty="0">
              <a:solidFill>
                <a:schemeClr val="tx1"/>
              </a:solidFill>
              <a:latin typeface="Arial" charset="0"/>
            </a:endParaRPr>
          </a:p>
          <a:p>
            <a:endParaRPr lang="cs-CZ" sz="1800" kern="1200" dirty="0">
              <a:solidFill>
                <a:schemeClr val="tx1"/>
              </a:solidFill>
              <a:latin typeface="Arial" charset="0"/>
            </a:endParaRPr>
          </a:p>
        </p:txBody>
      </p:sp>
      <p:sp>
        <p:nvSpPr>
          <p:cNvPr id="4"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a:buClrTx/>
            </a:pPr>
            <a:r>
              <a:rPr lang="cs-CZ" sz="1800" kern="0" dirty="0"/>
              <a:t>Předpokládané úpravy </a:t>
            </a:r>
            <a:r>
              <a:rPr lang="cs-CZ" sz="1800" kern="0" dirty="0" err="1"/>
              <a:t>ext</a:t>
            </a:r>
            <a:r>
              <a:rPr lang="cs-CZ" sz="1800" kern="0" dirty="0"/>
              <a:t>. rozhraní - přechod na 15 min. interval</a:t>
            </a:r>
          </a:p>
        </p:txBody>
      </p:sp>
      <p:sp>
        <p:nvSpPr>
          <p:cNvPr id="5" name="Zástupný symbol pro zápatí 2">
            <a:extLst>
              <a:ext uri="{FF2B5EF4-FFF2-40B4-BE49-F238E27FC236}">
                <a16:creationId xmlns:a16="http://schemas.microsoft.com/office/drawing/2014/main" id="{FB6E62A5-188B-41DF-BDF6-C3FB66A0EA6D}"/>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2442064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873808"/>
            <a:ext cx="7377112" cy="456228"/>
          </a:xfrm>
        </p:spPr>
        <p:txBody>
          <a:bodyPr/>
          <a:lstStyle/>
          <a:p>
            <a:r>
              <a:rPr lang="cs-CZ" sz="1800" dirty="0"/>
              <a:t>Dopady dle jednotlivých agend </a:t>
            </a:r>
          </a:p>
        </p:txBody>
      </p:sp>
      <p:sp>
        <p:nvSpPr>
          <p:cNvPr id="6" name="Rounded Rectangle 5"/>
          <p:cNvSpPr/>
          <p:nvPr/>
        </p:nvSpPr>
        <p:spPr bwMode="auto">
          <a:xfrm>
            <a:off x="655320" y="46101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7" name="Rounded Rectangle 6"/>
          <p:cNvSpPr/>
          <p:nvPr/>
        </p:nvSpPr>
        <p:spPr bwMode="auto">
          <a:xfrm>
            <a:off x="807720" y="47625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8" name="Zástupný obsah 2">
            <a:extLst>
              <a:ext uri="{FF2B5EF4-FFF2-40B4-BE49-F238E27FC236}">
                <a16:creationId xmlns:a16="http://schemas.microsoft.com/office/drawing/2014/main" id="{BF96F6C1-16F1-4C85-B281-E648F29A2D63}"/>
              </a:ext>
            </a:extLst>
          </p:cNvPr>
          <p:cNvSpPr>
            <a:spLocks noGrp="1"/>
          </p:cNvSpPr>
          <p:nvPr>
            <p:ph idx="1"/>
          </p:nvPr>
        </p:nvSpPr>
        <p:spPr>
          <a:xfrm>
            <a:off x="395288" y="1270190"/>
            <a:ext cx="8189879" cy="4849791"/>
          </a:xfrm>
        </p:spPr>
        <p:txBody>
          <a:bodyPr/>
          <a:lstStyle/>
          <a:p>
            <a:r>
              <a:rPr lang="cs-CZ" sz="1600" b="1" kern="1200" dirty="0">
                <a:solidFill>
                  <a:schemeClr val="tx1"/>
                </a:solidFill>
                <a:latin typeface="Arial" charset="0"/>
              </a:rPr>
              <a:t>Blokový trh</a:t>
            </a:r>
          </a:p>
          <a:p>
            <a:pPr marL="800100" lvl="2" indent="0">
              <a:buNone/>
            </a:pPr>
            <a:r>
              <a:rPr lang="cs-CZ" sz="1600" kern="1200" dirty="0">
                <a:solidFill>
                  <a:schemeClr val="tx1"/>
                </a:solidFill>
                <a:latin typeface="Arial" charset="0"/>
              </a:rPr>
              <a:t>V případě stávajících komunikačních scénářů zachován existující formát zpráv, a to beze změn z pohledu potřeb agendy BT. Jedná se o zprávy ISOTEDATA, ISOTEMASTERDATA, ISOTEREQ a RESPONSE. U zprávy ISOTEDATA se však očekávají strukturální změny z důvodu sdílení formátu této zprávy s jinými agendami, které si změny vynucují. </a:t>
            </a:r>
          </a:p>
          <a:p>
            <a:pPr marL="800100" lvl="2" indent="0">
              <a:buNone/>
            </a:pPr>
            <a:endParaRPr lang="cs-CZ" sz="1600" kern="1200" dirty="0">
              <a:solidFill>
                <a:schemeClr val="tx1"/>
              </a:solidFill>
              <a:latin typeface="Arial" charset="0"/>
            </a:endParaRPr>
          </a:p>
          <a:p>
            <a:r>
              <a:rPr lang="cs-CZ" sz="1600" b="1" kern="1200" dirty="0">
                <a:solidFill>
                  <a:schemeClr val="tx1"/>
                </a:solidFill>
                <a:latin typeface="Arial" charset="0"/>
              </a:rPr>
              <a:t>Denní trh</a:t>
            </a:r>
          </a:p>
          <a:p>
            <a:pPr marL="800100" lvl="2" indent="0">
              <a:buNone/>
            </a:pPr>
            <a:r>
              <a:rPr lang="cs-CZ" sz="1600" kern="1200" dirty="0">
                <a:solidFill>
                  <a:schemeClr val="tx1"/>
                </a:solidFill>
                <a:latin typeface="Arial" charset="0"/>
              </a:rPr>
              <a:t>Předpokládané změny nejen s ohledem na potřeby rozlišení 15minutového obchodního intervalu, ale také s ohledem na zrušení nyní známých funkčních omezení. Zásadním funkčním rozšířením, které bude možné po změně rozhraní implementovat, je:</a:t>
            </a:r>
          </a:p>
          <a:p>
            <a:pPr marL="1085850" lvl="2" indent="-285750"/>
            <a:r>
              <a:rPr lang="cs-CZ" sz="1200" kern="1200" dirty="0">
                <a:solidFill>
                  <a:schemeClr val="tx1"/>
                </a:solidFill>
                <a:latin typeface="Arial" charset="0"/>
              </a:rPr>
              <a:t>Možnost zadat nabídky hromadně (obdoba košíku na VDT) v rámci jedné datové zprávy.  </a:t>
            </a:r>
          </a:p>
          <a:p>
            <a:pPr marL="1085850" lvl="2" indent="-285750"/>
            <a:r>
              <a:rPr lang="cs-CZ" sz="1200" kern="1200" dirty="0">
                <a:solidFill>
                  <a:schemeClr val="tx1"/>
                </a:solidFill>
                <a:latin typeface="Arial" charset="0"/>
              </a:rPr>
              <a:t>Možnost zadat propojené blokové nabídky najednou v rámci jedné datové zprávy tak, že v případě neúspěšného zpracování jedné nebo více z propojených blokových nabídek budou systémem odmítnuty všechny propojené blokové nabídky. </a:t>
            </a:r>
          </a:p>
          <a:p>
            <a:pPr marL="800100" lvl="2" indent="0">
              <a:buNone/>
            </a:pPr>
            <a:r>
              <a:rPr lang="cs-CZ" sz="1600" kern="1200" dirty="0">
                <a:solidFill>
                  <a:schemeClr val="tx1"/>
                </a:solidFill>
                <a:latin typeface="Arial" charset="0"/>
              </a:rPr>
              <a:t>Komunikační formát zpráv bude zajišťovat možnost datové výměny prostřednictvím jednoho rozhraní jak v 15min, tak i v 60min. rozlišení.  </a:t>
            </a:r>
          </a:p>
          <a:p>
            <a:pPr marL="800100" lvl="2" indent="0">
              <a:buNone/>
            </a:pPr>
            <a:r>
              <a:rPr lang="cs-CZ" sz="1600" kern="1200" dirty="0">
                <a:solidFill>
                  <a:schemeClr val="tx1"/>
                </a:solidFill>
                <a:latin typeface="Arial" charset="0"/>
              </a:rPr>
              <a:t>Bude odstraněna volba pro vyžádání objemové nedělitelnosti na úrovni 1. segmentu neblokové nabídky. </a:t>
            </a:r>
            <a:endParaRPr lang="cs-CZ" sz="1400" kern="1200" dirty="0">
              <a:solidFill>
                <a:schemeClr val="tx1"/>
              </a:solidFill>
              <a:latin typeface="Arial" charset="0"/>
            </a:endParaRPr>
          </a:p>
          <a:p>
            <a:pPr marL="285750" lvl="0" indent="-285750"/>
            <a:endParaRPr lang="cs-CZ" sz="1400" kern="1200" dirty="0">
              <a:solidFill>
                <a:schemeClr val="tx1"/>
              </a:solidFill>
              <a:latin typeface="Arial" charset="0"/>
            </a:endParaRPr>
          </a:p>
          <a:p>
            <a:endParaRPr lang="cs-CZ" sz="1800" kern="1200" dirty="0">
              <a:solidFill>
                <a:schemeClr val="tx1"/>
              </a:solidFill>
              <a:latin typeface="Arial" charset="0"/>
            </a:endParaRPr>
          </a:p>
        </p:txBody>
      </p:sp>
      <p:sp>
        <p:nvSpPr>
          <p:cNvPr id="9"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cs-CZ" sz="1800" b="1" i="0" u="none" strike="noStrike" kern="0" cap="none" spc="0" normalizeH="0" baseline="0" noProof="0" dirty="0">
                <a:ln>
                  <a:noFill/>
                </a:ln>
                <a:solidFill>
                  <a:srgbClr val="0B3D92"/>
                </a:solidFill>
                <a:effectLst/>
                <a:uLnTx/>
                <a:uFillTx/>
                <a:latin typeface="Arial"/>
                <a:ea typeface="+mj-ea"/>
                <a:cs typeface="+mj-cs"/>
              </a:rPr>
              <a:t>Předpokládané úpravy </a:t>
            </a:r>
            <a:r>
              <a:rPr kumimoji="0" lang="cs-CZ" sz="1800" b="1" i="0" u="none" strike="noStrike" kern="0" cap="none" spc="0" normalizeH="0" baseline="0" noProof="0" dirty="0" err="1">
                <a:ln>
                  <a:noFill/>
                </a:ln>
                <a:solidFill>
                  <a:srgbClr val="0B3D92"/>
                </a:solidFill>
                <a:effectLst/>
                <a:uLnTx/>
                <a:uFillTx/>
                <a:latin typeface="Arial"/>
                <a:ea typeface="+mj-ea"/>
                <a:cs typeface="+mj-cs"/>
              </a:rPr>
              <a:t>ext</a:t>
            </a:r>
            <a:r>
              <a:rPr kumimoji="0" lang="cs-CZ" sz="1800" b="1" i="0" u="none" strike="noStrike" kern="0" cap="none" spc="0" normalizeH="0" baseline="0" noProof="0" dirty="0">
                <a:ln>
                  <a:noFill/>
                </a:ln>
                <a:solidFill>
                  <a:srgbClr val="0B3D92"/>
                </a:solidFill>
                <a:effectLst/>
                <a:uLnTx/>
                <a:uFillTx/>
                <a:latin typeface="Arial"/>
                <a:ea typeface="+mj-ea"/>
                <a:cs typeface="+mj-cs"/>
              </a:rPr>
              <a:t>. rozhraní - přechod na 15 min. interval</a:t>
            </a:r>
          </a:p>
        </p:txBody>
      </p:sp>
      <p:sp>
        <p:nvSpPr>
          <p:cNvPr id="11" name="Zástupný symbol pro zápatí 2">
            <a:extLst>
              <a:ext uri="{FF2B5EF4-FFF2-40B4-BE49-F238E27FC236}">
                <a16:creationId xmlns:a16="http://schemas.microsoft.com/office/drawing/2014/main" id="{FB6E62A5-188B-41DF-BDF6-C3FB66A0EA6D}"/>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3665245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873808"/>
            <a:ext cx="7377112" cy="838200"/>
          </a:xfrm>
        </p:spPr>
        <p:txBody>
          <a:bodyPr/>
          <a:lstStyle/>
          <a:p>
            <a:r>
              <a:rPr lang="cs-CZ" sz="1800" dirty="0"/>
              <a:t>Dopady dle jednotlivých agend </a:t>
            </a:r>
          </a:p>
        </p:txBody>
      </p:sp>
      <p:sp>
        <p:nvSpPr>
          <p:cNvPr id="6" name="Rounded Rectangle 5"/>
          <p:cNvSpPr/>
          <p:nvPr/>
        </p:nvSpPr>
        <p:spPr bwMode="auto">
          <a:xfrm>
            <a:off x="655320" y="46101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7" name="Rounded Rectangle 6"/>
          <p:cNvSpPr/>
          <p:nvPr/>
        </p:nvSpPr>
        <p:spPr bwMode="auto">
          <a:xfrm>
            <a:off x="807720" y="47625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8" name="Zástupný obsah 2">
            <a:extLst>
              <a:ext uri="{FF2B5EF4-FFF2-40B4-BE49-F238E27FC236}">
                <a16:creationId xmlns:a16="http://schemas.microsoft.com/office/drawing/2014/main" id="{BF96F6C1-16F1-4C85-B281-E648F29A2D63}"/>
              </a:ext>
            </a:extLst>
          </p:cNvPr>
          <p:cNvSpPr>
            <a:spLocks noGrp="1"/>
          </p:cNvSpPr>
          <p:nvPr>
            <p:ph idx="1"/>
          </p:nvPr>
        </p:nvSpPr>
        <p:spPr>
          <a:xfrm>
            <a:off x="395288" y="1446837"/>
            <a:ext cx="8189879" cy="4849791"/>
          </a:xfrm>
        </p:spPr>
        <p:txBody>
          <a:bodyPr/>
          <a:lstStyle/>
          <a:p>
            <a:r>
              <a:rPr lang="cs-CZ" sz="1600" b="1" kern="1200" dirty="0">
                <a:solidFill>
                  <a:schemeClr val="tx1"/>
                </a:solidFill>
                <a:latin typeface="Arial" charset="0"/>
              </a:rPr>
              <a:t>Evidence realizačních diagramů</a:t>
            </a:r>
          </a:p>
          <a:p>
            <a:pPr marL="800100" lvl="2" indent="0">
              <a:buNone/>
            </a:pPr>
            <a:r>
              <a:rPr lang="cs-CZ" sz="1600" kern="1200" dirty="0">
                <a:solidFill>
                  <a:schemeClr val="tx1"/>
                </a:solidFill>
                <a:latin typeface="Arial" charset="0"/>
              </a:rPr>
              <a:t>V případě evidence realizačních diagramů se u stávajících komunikačních zpráv očekává přechod na nejnovější verzi ENTSO-E standardu ESS.</a:t>
            </a:r>
          </a:p>
          <a:p>
            <a:pPr marL="800100" lvl="2" indent="0">
              <a:buNone/>
            </a:pPr>
            <a:r>
              <a:rPr lang="cs-CZ" sz="1600" kern="1200" dirty="0">
                <a:solidFill>
                  <a:schemeClr val="tx1"/>
                </a:solidFill>
                <a:latin typeface="Arial" charset="0"/>
              </a:rPr>
              <a:t> </a:t>
            </a:r>
          </a:p>
          <a:p>
            <a:pPr marL="800100" lvl="2" indent="0">
              <a:buNone/>
            </a:pPr>
            <a:r>
              <a:rPr lang="cs-CZ" sz="1600" kern="1200" dirty="0">
                <a:solidFill>
                  <a:schemeClr val="tx1"/>
                </a:solidFill>
                <a:latin typeface="Arial" charset="0"/>
              </a:rPr>
              <a:t> </a:t>
            </a:r>
          </a:p>
          <a:p>
            <a:pPr marL="800100" lvl="2" indent="0">
              <a:buNone/>
            </a:pPr>
            <a:endParaRPr lang="cs-CZ" sz="1600" kern="1200" dirty="0">
              <a:solidFill>
                <a:schemeClr val="tx1"/>
              </a:solidFill>
              <a:latin typeface="Arial" charset="0"/>
            </a:endParaRPr>
          </a:p>
          <a:p>
            <a:pPr marL="800100" lvl="2" indent="0">
              <a:buNone/>
            </a:pPr>
            <a:endParaRPr lang="cs-CZ" sz="1600" kern="1200" dirty="0">
              <a:solidFill>
                <a:schemeClr val="tx1"/>
              </a:solidFill>
              <a:latin typeface="Arial" charset="0"/>
            </a:endParaRPr>
          </a:p>
          <a:p>
            <a:pPr marL="800100" lvl="2" indent="0">
              <a:buNone/>
            </a:pPr>
            <a:endParaRPr lang="cs-CZ" sz="1600" kern="1200" dirty="0">
              <a:solidFill>
                <a:schemeClr val="tx1"/>
              </a:solidFill>
              <a:latin typeface="Arial" charset="0"/>
            </a:endParaRPr>
          </a:p>
          <a:p>
            <a:pPr marL="800100" lvl="2" indent="0">
              <a:buNone/>
            </a:pPr>
            <a:endParaRPr lang="cs-CZ" sz="1600" kern="1200" dirty="0">
              <a:solidFill>
                <a:schemeClr val="tx1"/>
              </a:solidFill>
              <a:latin typeface="Arial" charset="0"/>
            </a:endParaRPr>
          </a:p>
          <a:p>
            <a:r>
              <a:rPr lang="cs-CZ" sz="1600" b="1" kern="1200" dirty="0">
                <a:solidFill>
                  <a:schemeClr val="tx1"/>
                </a:solidFill>
                <a:latin typeface="Arial" charset="0"/>
              </a:rPr>
              <a:t>Zúčtování</a:t>
            </a:r>
          </a:p>
          <a:p>
            <a:pPr marL="800100" lvl="2" indent="0">
              <a:buNone/>
            </a:pPr>
            <a:r>
              <a:rPr lang="cs-CZ" sz="1600" kern="1200" dirty="0">
                <a:solidFill>
                  <a:schemeClr val="tx1"/>
                </a:solidFill>
                <a:latin typeface="Arial" charset="0"/>
              </a:rPr>
              <a:t>V oblasti zúčtování jsou zachovány stávající komunikační scénáře, přičemž ve stávajících formátech zpráv ISOTEDATA, ISOTEREQ a RESPONSE budou provedené nezbytné strukturální změny: </a:t>
            </a:r>
          </a:p>
          <a:p>
            <a:pPr marL="1085850" lvl="2" indent="-285750"/>
            <a:r>
              <a:rPr lang="cs-CZ" sz="1200" kern="1200" dirty="0">
                <a:solidFill>
                  <a:schemeClr val="tx1"/>
                </a:solidFill>
                <a:latin typeface="Arial" charset="0"/>
              </a:rPr>
              <a:t>pro zajištění možnosti datové výměny prostřednictvím jednoho rozhraní jak v 15min tak i v 60min rozlišení, </a:t>
            </a:r>
          </a:p>
          <a:p>
            <a:pPr marL="1085850" lvl="2" indent="-285750"/>
            <a:r>
              <a:rPr lang="cs-CZ" sz="1200" kern="1200" dirty="0">
                <a:solidFill>
                  <a:schemeClr val="tx1"/>
                </a:solidFill>
                <a:latin typeface="Arial" charset="0"/>
              </a:rPr>
              <a:t>pro zajištění poskytnutí výsledků zúčtování odchylek v přesnosti, s jakou budou poskytována data měření (5 desetinných míst v případě </a:t>
            </a:r>
            <a:r>
              <a:rPr lang="cs-CZ" sz="1200" kern="1200" dirty="0" err="1">
                <a:solidFill>
                  <a:schemeClr val="tx1"/>
                </a:solidFill>
                <a:latin typeface="Arial" charset="0"/>
              </a:rPr>
              <a:t>MWh</a:t>
            </a:r>
            <a:r>
              <a:rPr lang="cs-CZ" sz="1200" kern="1200" dirty="0">
                <a:solidFill>
                  <a:schemeClr val="tx1"/>
                </a:solidFill>
                <a:latin typeface="Arial" charset="0"/>
              </a:rPr>
              <a:t>),</a:t>
            </a:r>
          </a:p>
          <a:p>
            <a:pPr marL="1085850" lvl="2" indent="-285750"/>
            <a:r>
              <a:rPr lang="cs-CZ" sz="1200" kern="1200" dirty="0">
                <a:solidFill>
                  <a:schemeClr val="tx1"/>
                </a:solidFill>
                <a:latin typeface="Arial" charset="0"/>
              </a:rPr>
              <a:t>pro zajištění úspornějšího obsahu datových zpráv.</a:t>
            </a:r>
          </a:p>
          <a:p>
            <a:pPr marL="800100" lvl="2" indent="0">
              <a:buNone/>
            </a:pPr>
            <a:endParaRPr lang="cs-CZ" sz="1600" kern="1200" dirty="0">
              <a:solidFill>
                <a:schemeClr val="tx1"/>
              </a:solidFill>
              <a:latin typeface="Arial" charset="0"/>
            </a:endParaRPr>
          </a:p>
          <a:p>
            <a:endParaRPr lang="cs-CZ" sz="1800" kern="1200" dirty="0">
              <a:solidFill>
                <a:schemeClr val="tx1"/>
              </a:solidFill>
              <a:latin typeface="Arial" charset="0"/>
            </a:endParaRPr>
          </a:p>
        </p:txBody>
      </p:sp>
      <p:sp>
        <p:nvSpPr>
          <p:cNvPr id="9"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cs-CZ" sz="1800" b="1" i="0" u="none" strike="noStrike" kern="0" cap="none" spc="0" normalizeH="0" baseline="0" noProof="0" dirty="0">
                <a:ln>
                  <a:noFill/>
                </a:ln>
                <a:solidFill>
                  <a:srgbClr val="0B3D92"/>
                </a:solidFill>
                <a:effectLst/>
                <a:uLnTx/>
                <a:uFillTx/>
                <a:latin typeface="Arial"/>
                <a:ea typeface="+mj-ea"/>
                <a:cs typeface="+mj-cs"/>
              </a:rPr>
              <a:t>Předpokládané úpravy </a:t>
            </a:r>
            <a:r>
              <a:rPr kumimoji="0" lang="cs-CZ" sz="1800" b="1" i="0" u="none" strike="noStrike" kern="0" cap="none" spc="0" normalizeH="0" baseline="0" noProof="0" dirty="0" err="1">
                <a:ln>
                  <a:noFill/>
                </a:ln>
                <a:solidFill>
                  <a:srgbClr val="0B3D92"/>
                </a:solidFill>
                <a:effectLst/>
                <a:uLnTx/>
                <a:uFillTx/>
                <a:latin typeface="Arial"/>
                <a:ea typeface="+mj-ea"/>
                <a:cs typeface="+mj-cs"/>
              </a:rPr>
              <a:t>ext</a:t>
            </a:r>
            <a:r>
              <a:rPr kumimoji="0" lang="cs-CZ" sz="1800" b="1" i="0" u="none" strike="noStrike" kern="0" cap="none" spc="0" normalizeH="0" baseline="0" noProof="0" dirty="0">
                <a:ln>
                  <a:noFill/>
                </a:ln>
                <a:solidFill>
                  <a:srgbClr val="0B3D92"/>
                </a:solidFill>
                <a:effectLst/>
                <a:uLnTx/>
                <a:uFillTx/>
                <a:latin typeface="Arial"/>
                <a:ea typeface="+mj-ea"/>
                <a:cs typeface="+mj-cs"/>
              </a:rPr>
              <a:t>. rozhraní - přechod na 15 min. interval</a:t>
            </a:r>
          </a:p>
        </p:txBody>
      </p:sp>
      <p:graphicFrame>
        <p:nvGraphicFramePr>
          <p:cNvPr id="4" name="Table 3">
            <a:extLst>
              <a:ext uri="{FF2B5EF4-FFF2-40B4-BE49-F238E27FC236}">
                <a16:creationId xmlns:a16="http://schemas.microsoft.com/office/drawing/2014/main" id="{888D6D2A-7B81-4450-8845-3F3E23FAA2E2}"/>
              </a:ext>
            </a:extLst>
          </p:cNvPr>
          <p:cNvGraphicFramePr>
            <a:graphicFrameLocks noGrp="1"/>
          </p:cNvGraphicFramePr>
          <p:nvPr/>
        </p:nvGraphicFramePr>
        <p:xfrm>
          <a:off x="1302098" y="2485448"/>
          <a:ext cx="6917565" cy="1386840"/>
        </p:xfrm>
        <a:graphic>
          <a:graphicData uri="http://schemas.openxmlformats.org/drawingml/2006/table">
            <a:tbl>
              <a:tblPr firstRow="1" firstCol="1" bandRow="1">
                <a:tableStyleId>{5202B0CA-FC54-4496-8BCA-5EF66A818D29}</a:tableStyleId>
              </a:tblPr>
              <a:tblGrid>
                <a:gridCol w="2303549">
                  <a:extLst>
                    <a:ext uri="{9D8B030D-6E8A-4147-A177-3AD203B41FA5}">
                      <a16:colId xmlns:a16="http://schemas.microsoft.com/office/drawing/2014/main" val="1229561526"/>
                    </a:ext>
                  </a:extLst>
                </a:gridCol>
                <a:gridCol w="890982">
                  <a:extLst>
                    <a:ext uri="{9D8B030D-6E8A-4147-A177-3AD203B41FA5}">
                      <a16:colId xmlns:a16="http://schemas.microsoft.com/office/drawing/2014/main" val="2236946252"/>
                    </a:ext>
                  </a:extLst>
                </a:gridCol>
                <a:gridCol w="2742123">
                  <a:extLst>
                    <a:ext uri="{9D8B030D-6E8A-4147-A177-3AD203B41FA5}">
                      <a16:colId xmlns:a16="http://schemas.microsoft.com/office/drawing/2014/main" val="450268808"/>
                    </a:ext>
                  </a:extLst>
                </a:gridCol>
                <a:gridCol w="980911">
                  <a:extLst>
                    <a:ext uri="{9D8B030D-6E8A-4147-A177-3AD203B41FA5}">
                      <a16:colId xmlns:a16="http://schemas.microsoft.com/office/drawing/2014/main" val="120274031"/>
                    </a:ext>
                  </a:extLst>
                </a:gridCol>
              </a:tblGrid>
              <a:tr h="198120">
                <a:tc gridSpan="2">
                  <a:txBody>
                    <a:bodyPr/>
                    <a:lstStyle/>
                    <a:p>
                      <a:pPr algn="ctr">
                        <a:spcAft>
                          <a:spcPts val="0"/>
                        </a:spcAft>
                      </a:pPr>
                      <a:r>
                        <a:rPr lang="cs-CZ" sz="1000">
                          <a:effectLst/>
                        </a:rPr>
                        <a:t>Aktuální stav</a:t>
                      </a:r>
                      <a:endParaRPr lang="cs-CZ" sz="1000">
                        <a:effectLst/>
                        <a:latin typeface="Times New Roman" panose="02020603050405020304" pitchFamily="18" charset="0"/>
                      </a:endParaRPr>
                    </a:p>
                  </a:txBody>
                  <a:tcPr marL="68580" marR="68580" marT="0" marB="0" anchor="ctr"/>
                </a:tc>
                <a:tc hMerge="1">
                  <a:txBody>
                    <a:bodyPr/>
                    <a:lstStyle/>
                    <a:p>
                      <a:endParaRPr lang="cs-CZ"/>
                    </a:p>
                  </a:txBody>
                  <a:tcPr/>
                </a:tc>
                <a:tc gridSpan="2">
                  <a:txBody>
                    <a:bodyPr/>
                    <a:lstStyle/>
                    <a:p>
                      <a:pPr algn="ctr"/>
                      <a:r>
                        <a:rPr lang="cs-CZ" sz="1000">
                          <a:effectLst/>
                        </a:rPr>
                        <a:t>Nový stav</a:t>
                      </a:r>
                      <a:endParaRPr lang="cs-CZ" sz="1000">
                        <a:effectLst/>
                        <a:latin typeface="Times New Roman" panose="02020603050405020304" pitchFamily="18" charset="0"/>
                      </a:endParaRPr>
                    </a:p>
                  </a:txBody>
                  <a:tcPr marL="68580" marR="68580" marT="0" marB="0" anchor="ctr"/>
                </a:tc>
                <a:tc hMerge="1">
                  <a:txBody>
                    <a:bodyPr/>
                    <a:lstStyle/>
                    <a:p>
                      <a:endParaRPr lang="cs-CZ"/>
                    </a:p>
                  </a:txBody>
                  <a:tcPr/>
                </a:tc>
                <a:extLst>
                  <a:ext uri="{0D108BD9-81ED-4DB2-BD59-A6C34878D82A}">
                    <a16:rowId xmlns:a16="http://schemas.microsoft.com/office/drawing/2014/main" val="215171004"/>
                  </a:ext>
                </a:extLst>
              </a:tr>
              <a:tr h="198120">
                <a:tc>
                  <a:txBody>
                    <a:bodyPr/>
                    <a:lstStyle/>
                    <a:p>
                      <a:pPr algn="ctr">
                        <a:lnSpc>
                          <a:spcPct val="110000"/>
                        </a:lnSpc>
                        <a:spcBef>
                          <a:spcPts val="600"/>
                        </a:spcBef>
                        <a:spcAft>
                          <a:spcPts val="0"/>
                        </a:spcAft>
                      </a:pPr>
                      <a:r>
                        <a:rPr lang="cs-CZ" sz="1200">
                          <a:effectLst/>
                        </a:rPr>
                        <a:t>Dokument</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Bef>
                          <a:spcPts val="600"/>
                        </a:spcBef>
                        <a:spcAft>
                          <a:spcPts val="0"/>
                        </a:spcAft>
                      </a:pPr>
                      <a:r>
                        <a:rPr lang="cs-CZ" sz="1200" b="1" dirty="0">
                          <a:effectLst/>
                        </a:rPr>
                        <a:t>Verze</a:t>
                      </a:r>
                      <a:endParaRPr lang="cs-CZ"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Bef>
                          <a:spcPts val="600"/>
                        </a:spcBef>
                        <a:spcAft>
                          <a:spcPts val="0"/>
                        </a:spcAft>
                      </a:pPr>
                      <a:r>
                        <a:rPr lang="cs-CZ" sz="1200" b="1" dirty="0">
                          <a:effectLst/>
                        </a:rPr>
                        <a:t>Dokument</a:t>
                      </a:r>
                      <a:endParaRPr lang="cs-CZ"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Bef>
                          <a:spcPts val="600"/>
                        </a:spcBef>
                        <a:spcAft>
                          <a:spcPts val="0"/>
                        </a:spcAft>
                      </a:pPr>
                      <a:r>
                        <a:rPr lang="cs-CZ" sz="1200" b="1" dirty="0">
                          <a:effectLst/>
                        </a:rPr>
                        <a:t>Verze</a:t>
                      </a:r>
                      <a:endParaRPr lang="cs-CZ" sz="12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608351630"/>
                  </a:ext>
                </a:extLst>
              </a:tr>
              <a:tr h="198120">
                <a:tc>
                  <a:txBody>
                    <a:bodyPr/>
                    <a:lstStyle/>
                    <a:p>
                      <a:pPr>
                        <a:lnSpc>
                          <a:spcPct val="110000"/>
                        </a:lnSpc>
                        <a:spcBef>
                          <a:spcPts val="600"/>
                        </a:spcBef>
                        <a:spcAft>
                          <a:spcPts val="0"/>
                        </a:spcAft>
                      </a:pPr>
                      <a:r>
                        <a:rPr lang="cs-CZ" sz="1200" b="0">
                          <a:effectLst/>
                        </a:rPr>
                        <a:t>AcknowledgementDocument</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Bef>
                          <a:spcPts val="600"/>
                        </a:spcBef>
                        <a:spcAft>
                          <a:spcPts val="0"/>
                        </a:spcAft>
                      </a:pPr>
                      <a:r>
                        <a:rPr lang="cs-CZ" sz="1200">
                          <a:effectLst/>
                        </a:rPr>
                        <a:t>5.0</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0000"/>
                        </a:lnSpc>
                        <a:spcBef>
                          <a:spcPts val="600"/>
                        </a:spcBef>
                        <a:spcAft>
                          <a:spcPts val="0"/>
                        </a:spcAft>
                      </a:pPr>
                      <a:r>
                        <a:rPr lang="cs-CZ" sz="1200">
                          <a:effectLst/>
                        </a:rPr>
                        <a:t>Acknowledgement_MarketDocument</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Bef>
                          <a:spcPts val="600"/>
                        </a:spcBef>
                        <a:spcAft>
                          <a:spcPts val="0"/>
                        </a:spcAft>
                      </a:pPr>
                      <a:r>
                        <a:rPr lang="cs-CZ" sz="1200">
                          <a:effectLst/>
                        </a:rPr>
                        <a:t>8.0</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97583016"/>
                  </a:ext>
                </a:extLst>
              </a:tr>
              <a:tr h="198120">
                <a:tc>
                  <a:txBody>
                    <a:bodyPr/>
                    <a:lstStyle/>
                    <a:p>
                      <a:pPr>
                        <a:lnSpc>
                          <a:spcPct val="110000"/>
                        </a:lnSpc>
                        <a:spcBef>
                          <a:spcPts val="600"/>
                        </a:spcBef>
                        <a:spcAft>
                          <a:spcPts val="0"/>
                        </a:spcAft>
                      </a:pPr>
                      <a:r>
                        <a:rPr lang="cs-CZ" sz="1200" b="0">
                          <a:effectLst/>
                        </a:rPr>
                        <a:t>ScheduleMessage</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Bef>
                          <a:spcPts val="600"/>
                        </a:spcBef>
                        <a:spcAft>
                          <a:spcPts val="0"/>
                        </a:spcAft>
                      </a:pPr>
                      <a:r>
                        <a:rPr lang="cs-CZ" sz="1200">
                          <a:effectLst/>
                        </a:rPr>
                        <a:t>3.1</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0000"/>
                        </a:lnSpc>
                        <a:spcBef>
                          <a:spcPts val="600"/>
                        </a:spcBef>
                        <a:spcAft>
                          <a:spcPts val="0"/>
                        </a:spcAft>
                      </a:pPr>
                      <a:r>
                        <a:rPr lang="cs-CZ" sz="1200" dirty="0">
                          <a:effectLst/>
                        </a:rPr>
                        <a:t>Schedule_MarketDocument</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Bef>
                          <a:spcPts val="600"/>
                        </a:spcBef>
                        <a:spcAft>
                          <a:spcPts val="0"/>
                        </a:spcAft>
                      </a:pPr>
                      <a:r>
                        <a:rPr lang="cs-CZ" sz="1200">
                          <a:effectLst/>
                        </a:rPr>
                        <a:t>5.2</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86482730"/>
                  </a:ext>
                </a:extLst>
              </a:tr>
              <a:tr h="198120">
                <a:tc>
                  <a:txBody>
                    <a:bodyPr/>
                    <a:lstStyle/>
                    <a:p>
                      <a:pPr>
                        <a:lnSpc>
                          <a:spcPct val="110000"/>
                        </a:lnSpc>
                        <a:spcBef>
                          <a:spcPts val="600"/>
                        </a:spcBef>
                        <a:spcAft>
                          <a:spcPts val="0"/>
                        </a:spcAft>
                      </a:pPr>
                      <a:r>
                        <a:rPr lang="cs-CZ" sz="1200" b="0" dirty="0">
                          <a:effectLst/>
                        </a:rPr>
                        <a:t>ConfirmationReport</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Bef>
                          <a:spcPts val="600"/>
                        </a:spcBef>
                        <a:spcAft>
                          <a:spcPts val="0"/>
                        </a:spcAft>
                      </a:pPr>
                      <a:r>
                        <a:rPr lang="cs-CZ" sz="1200" dirty="0">
                          <a:effectLst/>
                        </a:rPr>
                        <a:t>3.1</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0000"/>
                        </a:lnSpc>
                        <a:spcBef>
                          <a:spcPts val="600"/>
                        </a:spcBef>
                        <a:spcAft>
                          <a:spcPts val="0"/>
                        </a:spcAft>
                      </a:pPr>
                      <a:r>
                        <a:rPr lang="cs-CZ" sz="1200">
                          <a:effectLst/>
                        </a:rPr>
                        <a:t>Confirmation_MarketDocument</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Bef>
                          <a:spcPts val="600"/>
                        </a:spcBef>
                        <a:spcAft>
                          <a:spcPts val="0"/>
                        </a:spcAft>
                      </a:pPr>
                      <a:r>
                        <a:rPr lang="cs-CZ" sz="1200">
                          <a:effectLst/>
                        </a:rPr>
                        <a:t>5.1</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61324121"/>
                  </a:ext>
                </a:extLst>
              </a:tr>
              <a:tr h="198120">
                <a:tc>
                  <a:txBody>
                    <a:bodyPr/>
                    <a:lstStyle/>
                    <a:p>
                      <a:pPr>
                        <a:lnSpc>
                          <a:spcPct val="110000"/>
                        </a:lnSpc>
                        <a:spcBef>
                          <a:spcPts val="600"/>
                        </a:spcBef>
                        <a:spcAft>
                          <a:spcPts val="0"/>
                        </a:spcAft>
                      </a:pPr>
                      <a:r>
                        <a:rPr lang="cs-CZ" sz="1200" b="0">
                          <a:effectLst/>
                        </a:rPr>
                        <a:t>AnomalyReport</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Bef>
                          <a:spcPts val="600"/>
                        </a:spcBef>
                        <a:spcAft>
                          <a:spcPts val="0"/>
                        </a:spcAft>
                      </a:pPr>
                      <a:r>
                        <a:rPr lang="cs-CZ" sz="1200">
                          <a:effectLst/>
                        </a:rPr>
                        <a:t>3.1</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0000"/>
                        </a:lnSpc>
                        <a:spcBef>
                          <a:spcPts val="600"/>
                        </a:spcBef>
                        <a:spcAft>
                          <a:spcPts val="0"/>
                        </a:spcAft>
                      </a:pPr>
                      <a:r>
                        <a:rPr lang="cs-CZ" sz="1200">
                          <a:effectLst/>
                        </a:rPr>
                        <a:t>AnomalyReport_MarketDocument</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Bef>
                          <a:spcPts val="600"/>
                        </a:spcBef>
                        <a:spcAft>
                          <a:spcPts val="0"/>
                        </a:spcAft>
                      </a:pPr>
                      <a:r>
                        <a:rPr lang="cs-CZ" sz="1200">
                          <a:effectLst/>
                        </a:rPr>
                        <a:t>5.2</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66357346"/>
                  </a:ext>
                </a:extLst>
              </a:tr>
              <a:tr h="198120">
                <a:tc>
                  <a:txBody>
                    <a:bodyPr/>
                    <a:lstStyle/>
                    <a:p>
                      <a:pPr>
                        <a:lnSpc>
                          <a:spcPct val="110000"/>
                        </a:lnSpc>
                        <a:spcBef>
                          <a:spcPts val="600"/>
                        </a:spcBef>
                        <a:spcAft>
                          <a:spcPts val="0"/>
                        </a:spcAft>
                      </a:pPr>
                      <a:r>
                        <a:rPr lang="cs-CZ" sz="1200" b="0" dirty="0">
                          <a:effectLst/>
                        </a:rPr>
                        <a:t>StatusRequest</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Bef>
                          <a:spcPts val="600"/>
                        </a:spcBef>
                        <a:spcAft>
                          <a:spcPts val="0"/>
                        </a:spcAft>
                      </a:pPr>
                      <a:r>
                        <a:rPr lang="cs-CZ" sz="1200">
                          <a:effectLst/>
                        </a:rPr>
                        <a:t>1.1</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ct val="110000"/>
                        </a:lnSpc>
                        <a:spcBef>
                          <a:spcPts val="600"/>
                        </a:spcBef>
                        <a:spcAft>
                          <a:spcPts val="0"/>
                        </a:spcAft>
                      </a:pPr>
                      <a:r>
                        <a:rPr lang="cs-CZ" sz="1200">
                          <a:effectLst/>
                        </a:rPr>
                        <a:t>StatusRequest_MarketDocument</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lnSpc>
                          <a:spcPct val="110000"/>
                        </a:lnSpc>
                        <a:spcBef>
                          <a:spcPts val="600"/>
                        </a:spcBef>
                        <a:spcAft>
                          <a:spcPts val="0"/>
                        </a:spcAft>
                      </a:pPr>
                      <a:r>
                        <a:rPr lang="cs-CZ" sz="1200" dirty="0">
                          <a:effectLst/>
                        </a:rPr>
                        <a:t>4.0</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21002202"/>
                  </a:ext>
                </a:extLst>
              </a:tr>
            </a:tbl>
          </a:graphicData>
        </a:graphic>
      </p:graphicFrame>
      <p:sp>
        <p:nvSpPr>
          <p:cNvPr id="11" name="Zástupný symbol pro zápatí 2">
            <a:extLst>
              <a:ext uri="{FF2B5EF4-FFF2-40B4-BE49-F238E27FC236}">
                <a16:creationId xmlns:a16="http://schemas.microsoft.com/office/drawing/2014/main" id="{FB6E62A5-188B-41DF-BDF6-C3FB66A0EA6D}"/>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769006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873808"/>
            <a:ext cx="7377112" cy="838200"/>
          </a:xfrm>
        </p:spPr>
        <p:txBody>
          <a:bodyPr/>
          <a:lstStyle/>
          <a:p>
            <a:r>
              <a:rPr lang="cs-CZ" sz="1800" dirty="0"/>
              <a:t>Změny ve stávajícím formátu ISOTEDATA</a:t>
            </a:r>
          </a:p>
        </p:txBody>
      </p:sp>
      <p:sp>
        <p:nvSpPr>
          <p:cNvPr id="6" name="Rounded Rectangle 5"/>
          <p:cNvSpPr/>
          <p:nvPr/>
        </p:nvSpPr>
        <p:spPr bwMode="auto">
          <a:xfrm>
            <a:off x="655320" y="46101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7" name="Rounded Rectangle 6"/>
          <p:cNvSpPr/>
          <p:nvPr/>
        </p:nvSpPr>
        <p:spPr bwMode="auto">
          <a:xfrm>
            <a:off x="807720" y="47625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9"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cs-CZ" sz="1800" b="1" i="0" u="none" strike="noStrike" kern="0" cap="none" spc="0" normalizeH="0" baseline="0" noProof="0" dirty="0">
                <a:ln>
                  <a:noFill/>
                </a:ln>
                <a:solidFill>
                  <a:srgbClr val="0B3D92"/>
                </a:solidFill>
                <a:effectLst/>
                <a:uLnTx/>
                <a:uFillTx/>
                <a:latin typeface="Arial"/>
                <a:ea typeface="+mj-ea"/>
                <a:cs typeface="+mj-cs"/>
              </a:rPr>
              <a:t>Předpokládané úpravy </a:t>
            </a:r>
            <a:r>
              <a:rPr kumimoji="0" lang="cs-CZ" sz="1800" b="1" i="0" u="none" strike="noStrike" kern="0" cap="none" spc="0" normalizeH="0" baseline="0" noProof="0" dirty="0" err="1">
                <a:ln>
                  <a:noFill/>
                </a:ln>
                <a:solidFill>
                  <a:srgbClr val="0B3D92"/>
                </a:solidFill>
                <a:effectLst/>
                <a:uLnTx/>
                <a:uFillTx/>
                <a:latin typeface="Arial"/>
                <a:ea typeface="+mj-ea"/>
                <a:cs typeface="+mj-cs"/>
              </a:rPr>
              <a:t>ext</a:t>
            </a:r>
            <a:r>
              <a:rPr kumimoji="0" lang="cs-CZ" sz="1800" b="1" i="0" u="none" strike="noStrike" kern="0" cap="none" spc="0" normalizeH="0" baseline="0" noProof="0" dirty="0">
                <a:ln>
                  <a:noFill/>
                </a:ln>
                <a:solidFill>
                  <a:srgbClr val="0B3D92"/>
                </a:solidFill>
                <a:effectLst/>
                <a:uLnTx/>
                <a:uFillTx/>
                <a:latin typeface="Arial"/>
                <a:ea typeface="+mj-ea"/>
                <a:cs typeface="+mj-cs"/>
              </a:rPr>
              <a:t>. rozhraní - přechod na 15 min. interval</a:t>
            </a:r>
          </a:p>
        </p:txBody>
      </p:sp>
      <p:sp>
        <p:nvSpPr>
          <p:cNvPr id="13" name="Zástupný obsah 2">
            <a:extLst>
              <a:ext uri="{FF2B5EF4-FFF2-40B4-BE49-F238E27FC236}">
                <a16:creationId xmlns:a16="http://schemas.microsoft.com/office/drawing/2014/main" id="{A9FAA5AE-D8AD-4562-BA26-91418D11A553}"/>
              </a:ext>
            </a:extLst>
          </p:cNvPr>
          <p:cNvSpPr>
            <a:spLocks noGrp="1"/>
          </p:cNvSpPr>
          <p:nvPr>
            <p:ph idx="1"/>
          </p:nvPr>
        </p:nvSpPr>
        <p:spPr>
          <a:xfrm>
            <a:off x="395288" y="1439749"/>
            <a:ext cx="8189879" cy="4849791"/>
          </a:xfrm>
        </p:spPr>
        <p:txBody>
          <a:bodyPr/>
          <a:lstStyle/>
          <a:p>
            <a:pPr marL="0" indent="0">
              <a:buNone/>
            </a:pPr>
            <a:r>
              <a:rPr lang="cs-CZ" sz="1600" b="1" kern="1200" dirty="0">
                <a:solidFill>
                  <a:schemeClr val="tx1"/>
                </a:solidFill>
                <a:latin typeface="Arial" charset="0"/>
              </a:rPr>
              <a:t>Změny v elementu Trade</a:t>
            </a:r>
          </a:p>
          <a:p>
            <a:endParaRPr lang="cs-CZ" sz="1600" b="1" kern="1200" dirty="0">
              <a:solidFill>
                <a:schemeClr val="tx1"/>
              </a:solidFill>
              <a:latin typeface="Arial" charset="0"/>
            </a:endParaRPr>
          </a:p>
          <a:p>
            <a:endParaRPr lang="cs-CZ" sz="1600" b="1" kern="1200" dirty="0">
              <a:solidFill>
                <a:schemeClr val="tx1"/>
              </a:solidFill>
              <a:latin typeface="Arial" charset="0"/>
            </a:endParaRPr>
          </a:p>
          <a:p>
            <a:endParaRPr lang="cs-CZ" sz="1600" b="1" kern="1200" dirty="0">
              <a:solidFill>
                <a:schemeClr val="tx1"/>
              </a:solidFill>
              <a:latin typeface="Arial" charset="0"/>
            </a:endParaRPr>
          </a:p>
          <a:p>
            <a:endParaRPr lang="cs-CZ" sz="1600" b="1" kern="1200" dirty="0">
              <a:solidFill>
                <a:schemeClr val="tx1"/>
              </a:solidFill>
              <a:latin typeface="Arial" charset="0"/>
            </a:endParaRPr>
          </a:p>
          <a:p>
            <a:endParaRPr lang="cs-CZ" sz="1600" b="1" kern="1200" dirty="0">
              <a:solidFill>
                <a:schemeClr val="tx1"/>
              </a:solidFill>
              <a:latin typeface="Arial" charset="0"/>
            </a:endParaRPr>
          </a:p>
          <a:p>
            <a:endParaRPr lang="cs-CZ" sz="1600" b="1" kern="1200" dirty="0">
              <a:solidFill>
                <a:schemeClr val="tx1"/>
              </a:solidFill>
              <a:latin typeface="Arial" charset="0"/>
            </a:endParaRPr>
          </a:p>
          <a:p>
            <a:endParaRPr lang="cs-CZ" sz="1600" b="1" kern="1200" dirty="0">
              <a:solidFill>
                <a:schemeClr val="tx1"/>
              </a:solidFill>
              <a:latin typeface="Arial" charset="0"/>
            </a:endParaRPr>
          </a:p>
          <a:p>
            <a:endParaRPr lang="cs-CZ" sz="1600" b="1" kern="1200" dirty="0">
              <a:solidFill>
                <a:schemeClr val="tx1"/>
              </a:solidFill>
              <a:latin typeface="Arial" charset="0"/>
            </a:endParaRPr>
          </a:p>
          <a:p>
            <a:pPr marL="0" indent="0">
              <a:buNone/>
            </a:pPr>
            <a:endParaRPr lang="cs-CZ" sz="1600" b="1" kern="1200" dirty="0">
              <a:solidFill>
                <a:schemeClr val="tx1"/>
              </a:solidFill>
              <a:latin typeface="Arial" charset="0"/>
            </a:endParaRPr>
          </a:p>
          <a:p>
            <a:pPr marL="0" indent="0">
              <a:buNone/>
            </a:pPr>
            <a:r>
              <a:rPr lang="cs-CZ" sz="1600" b="1" kern="1200" dirty="0">
                <a:solidFill>
                  <a:schemeClr val="tx1"/>
                </a:solidFill>
                <a:latin typeface="Arial" charset="0"/>
              </a:rPr>
              <a:t>Změny v elementu TimeData</a:t>
            </a:r>
          </a:p>
          <a:p>
            <a:pPr marL="285750" lvl="0" indent="-285750"/>
            <a:endParaRPr lang="cs-CZ" sz="1400" kern="1200" dirty="0">
              <a:solidFill>
                <a:schemeClr val="tx1"/>
              </a:solidFill>
              <a:latin typeface="Arial" charset="0"/>
            </a:endParaRPr>
          </a:p>
          <a:p>
            <a:pPr marL="285750" lvl="0" indent="-285750"/>
            <a:endParaRPr lang="cs-CZ" sz="1400" kern="1200" dirty="0">
              <a:solidFill>
                <a:schemeClr val="tx1"/>
              </a:solidFill>
              <a:latin typeface="Arial" charset="0"/>
            </a:endParaRPr>
          </a:p>
          <a:p>
            <a:endParaRPr lang="cs-CZ" sz="1800" kern="1200" dirty="0">
              <a:solidFill>
                <a:schemeClr val="tx1"/>
              </a:solidFill>
              <a:latin typeface="Arial" charset="0"/>
            </a:endParaRPr>
          </a:p>
        </p:txBody>
      </p:sp>
      <p:graphicFrame>
        <p:nvGraphicFramePr>
          <p:cNvPr id="3" name="Table 2">
            <a:extLst>
              <a:ext uri="{FF2B5EF4-FFF2-40B4-BE49-F238E27FC236}">
                <a16:creationId xmlns:a16="http://schemas.microsoft.com/office/drawing/2014/main" id="{8C3DE4B3-19EB-4FB8-9DFB-B347022342EA}"/>
              </a:ext>
            </a:extLst>
          </p:cNvPr>
          <p:cNvGraphicFramePr>
            <a:graphicFrameLocks noGrp="1"/>
          </p:cNvGraphicFramePr>
          <p:nvPr/>
        </p:nvGraphicFramePr>
        <p:xfrm>
          <a:off x="1253447" y="1950974"/>
          <a:ext cx="6657654" cy="2117092"/>
        </p:xfrm>
        <a:graphic>
          <a:graphicData uri="http://schemas.openxmlformats.org/drawingml/2006/table">
            <a:tbl>
              <a:tblPr firstRow="1" firstCol="1" bandRow="1">
                <a:tableStyleId>{5202B0CA-FC54-4496-8BCA-5EF66A818D29}</a:tableStyleId>
              </a:tblPr>
              <a:tblGrid>
                <a:gridCol w="1465707">
                  <a:extLst>
                    <a:ext uri="{9D8B030D-6E8A-4147-A177-3AD203B41FA5}">
                      <a16:colId xmlns:a16="http://schemas.microsoft.com/office/drawing/2014/main" val="3391691406"/>
                    </a:ext>
                  </a:extLst>
                </a:gridCol>
                <a:gridCol w="1917211">
                  <a:extLst>
                    <a:ext uri="{9D8B030D-6E8A-4147-A177-3AD203B41FA5}">
                      <a16:colId xmlns:a16="http://schemas.microsoft.com/office/drawing/2014/main" val="841274137"/>
                    </a:ext>
                  </a:extLst>
                </a:gridCol>
                <a:gridCol w="3274736">
                  <a:extLst>
                    <a:ext uri="{9D8B030D-6E8A-4147-A177-3AD203B41FA5}">
                      <a16:colId xmlns:a16="http://schemas.microsoft.com/office/drawing/2014/main" val="1511974958"/>
                    </a:ext>
                  </a:extLst>
                </a:gridCol>
              </a:tblGrid>
              <a:tr h="0">
                <a:tc>
                  <a:txBody>
                    <a:bodyPr/>
                    <a:lstStyle/>
                    <a:p>
                      <a:pPr algn="ctr">
                        <a:lnSpc>
                          <a:spcPct val="120000"/>
                        </a:lnSpc>
                        <a:spcAft>
                          <a:spcPts val="0"/>
                        </a:spcAft>
                      </a:pPr>
                      <a:r>
                        <a:rPr lang="cs-CZ" sz="1200" dirty="0">
                          <a:effectLst/>
                        </a:rPr>
                        <a:t>Atribut</a:t>
                      </a:r>
                      <a:endParaRPr lang="cs-CZ"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algn="ctr" defTabSz="914400" rtl="0" eaLnBrk="1" latinLnBrk="0" hangingPunct="1">
                        <a:lnSpc>
                          <a:spcPct val="120000"/>
                        </a:lnSpc>
                        <a:spcAft>
                          <a:spcPts val="0"/>
                        </a:spcAft>
                      </a:pPr>
                      <a:r>
                        <a:rPr lang="cs-CZ" sz="1200" kern="1200" dirty="0">
                          <a:effectLst/>
                        </a:rPr>
                        <a:t>Popis</a:t>
                      </a:r>
                      <a:endParaRPr lang="cs-CZ" sz="1200" b="1"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algn="ctr" defTabSz="914400" rtl="0" eaLnBrk="1" latinLnBrk="0" hangingPunct="1">
                        <a:lnSpc>
                          <a:spcPct val="120000"/>
                        </a:lnSpc>
                        <a:spcAft>
                          <a:spcPts val="0"/>
                        </a:spcAft>
                      </a:pPr>
                      <a:r>
                        <a:rPr lang="cs-CZ" sz="1200" kern="1200" dirty="0">
                          <a:effectLst/>
                        </a:rPr>
                        <a:t>Vyznačené změny</a:t>
                      </a:r>
                      <a:endParaRPr lang="cs-CZ" sz="1200" b="1"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3257532895"/>
                  </a:ext>
                </a:extLst>
              </a:tr>
              <a:tr h="0">
                <a:tc>
                  <a:txBody>
                    <a:bodyPr/>
                    <a:lstStyle/>
                    <a:p>
                      <a:pPr>
                        <a:lnSpc>
                          <a:spcPct val="120000"/>
                        </a:lnSpc>
                        <a:spcAft>
                          <a:spcPts val="0"/>
                        </a:spcAft>
                      </a:pPr>
                      <a:r>
                        <a:rPr lang="cs-CZ" sz="1200">
                          <a:effectLst/>
                        </a:rPr>
                        <a:t>external-id</a:t>
                      </a:r>
                      <a:endParaRPr lang="cs-CZ"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a:effectLst/>
                        </a:rPr>
                        <a:t>Id nabídky v systému účastníka trhu</a:t>
                      </a:r>
                      <a:endParaRPr lang="cs-CZ"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dirty="0">
                          <a:effectLst/>
                        </a:rPr>
                        <a:t>Nový atribut, povinný v případě hromadného zadání nabídek.</a:t>
                      </a:r>
                      <a:endParaRPr lang="cs-CZ"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9925907"/>
                  </a:ext>
                </a:extLst>
              </a:tr>
              <a:tr h="0">
                <a:tc>
                  <a:txBody>
                    <a:bodyPr/>
                    <a:lstStyle/>
                    <a:p>
                      <a:pPr>
                        <a:lnSpc>
                          <a:spcPct val="120000"/>
                        </a:lnSpc>
                        <a:spcAft>
                          <a:spcPts val="0"/>
                        </a:spcAft>
                      </a:pPr>
                      <a:r>
                        <a:rPr lang="cs-CZ" sz="1200" dirty="0" err="1">
                          <a:effectLst/>
                        </a:rPr>
                        <a:t>parent</a:t>
                      </a:r>
                      <a:r>
                        <a:rPr lang="cs-CZ" sz="1200" dirty="0">
                          <a:effectLst/>
                        </a:rPr>
                        <a:t>-</a:t>
                      </a:r>
                      <a:r>
                        <a:rPr lang="cs-CZ" sz="1200" dirty="0" err="1">
                          <a:effectLst/>
                        </a:rPr>
                        <a:t>external</a:t>
                      </a:r>
                      <a:r>
                        <a:rPr lang="cs-CZ" sz="1200" dirty="0">
                          <a:effectLst/>
                        </a:rPr>
                        <a:t>-id</a:t>
                      </a:r>
                      <a:endParaRPr lang="cs-CZ"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dirty="0">
                          <a:effectLst/>
                        </a:rPr>
                        <a:t>Id nabídky v systému účastníka trhu týkající se nadřízené blokové propojené nabídky</a:t>
                      </a:r>
                      <a:endParaRPr lang="cs-CZ"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dirty="0">
                          <a:effectLst/>
                        </a:rPr>
                        <a:t>Nový atribut, povinný v případě hromadného zadání blokových propojených nabídek. </a:t>
                      </a:r>
                      <a:endParaRPr lang="cs-CZ"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50993280"/>
                  </a:ext>
                </a:extLst>
              </a:tr>
              <a:tr h="0">
                <a:tc>
                  <a:txBody>
                    <a:bodyPr/>
                    <a:lstStyle/>
                    <a:p>
                      <a:pPr>
                        <a:lnSpc>
                          <a:spcPct val="120000"/>
                        </a:lnSpc>
                        <a:spcAft>
                          <a:spcPts val="0"/>
                        </a:spcAft>
                      </a:pPr>
                      <a:r>
                        <a:rPr lang="cs-CZ" sz="1200">
                          <a:effectLst/>
                        </a:rPr>
                        <a:t>resolution</a:t>
                      </a:r>
                      <a:endParaRPr lang="cs-CZ"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dirty="0">
                          <a:effectLst/>
                        </a:rPr>
                        <a:t>Rozlišení periody</a:t>
                      </a:r>
                      <a:endParaRPr lang="cs-CZ"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dirty="0">
                          <a:effectLst/>
                        </a:rPr>
                        <a:t>Nový atribut, který určuje délku periody ("PT15M“ – 15 min perioda, „PT60M“ – 60 min perioda).</a:t>
                      </a:r>
                      <a:endParaRPr lang="cs-CZ"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85047537"/>
                  </a:ext>
                </a:extLst>
              </a:tr>
            </a:tbl>
          </a:graphicData>
        </a:graphic>
      </p:graphicFrame>
      <p:graphicFrame>
        <p:nvGraphicFramePr>
          <p:cNvPr id="4" name="Table 3">
            <a:extLst>
              <a:ext uri="{FF2B5EF4-FFF2-40B4-BE49-F238E27FC236}">
                <a16:creationId xmlns:a16="http://schemas.microsoft.com/office/drawing/2014/main" id="{05211B7C-5D51-4BD7-936B-D530AA650038}"/>
              </a:ext>
            </a:extLst>
          </p:cNvPr>
          <p:cNvGraphicFramePr>
            <a:graphicFrameLocks noGrp="1"/>
          </p:cNvGraphicFramePr>
          <p:nvPr/>
        </p:nvGraphicFramePr>
        <p:xfrm>
          <a:off x="1253446" y="4874444"/>
          <a:ext cx="6657653" cy="1258635"/>
        </p:xfrm>
        <a:graphic>
          <a:graphicData uri="http://schemas.openxmlformats.org/drawingml/2006/table">
            <a:tbl>
              <a:tblPr firstRow="1" firstCol="1" bandRow="1">
                <a:tableStyleId>{5202B0CA-FC54-4496-8BCA-5EF66A818D29}</a:tableStyleId>
              </a:tblPr>
              <a:tblGrid>
                <a:gridCol w="1606573">
                  <a:extLst>
                    <a:ext uri="{9D8B030D-6E8A-4147-A177-3AD203B41FA5}">
                      <a16:colId xmlns:a16="http://schemas.microsoft.com/office/drawing/2014/main" val="3441074593"/>
                    </a:ext>
                  </a:extLst>
                </a:gridCol>
                <a:gridCol w="1904566">
                  <a:extLst>
                    <a:ext uri="{9D8B030D-6E8A-4147-A177-3AD203B41FA5}">
                      <a16:colId xmlns:a16="http://schemas.microsoft.com/office/drawing/2014/main" val="494691581"/>
                    </a:ext>
                  </a:extLst>
                </a:gridCol>
                <a:gridCol w="3146514">
                  <a:extLst>
                    <a:ext uri="{9D8B030D-6E8A-4147-A177-3AD203B41FA5}">
                      <a16:colId xmlns:a16="http://schemas.microsoft.com/office/drawing/2014/main" val="1526246183"/>
                    </a:ext>
                  </a:extLst>
                </a:gridCol>
              </a:tblGrid>
              <a:tr h="0">
                <a:tc>
                  <a:txBody>
                    <a:bodyPr/>
                    <a:lstStyle/>
                    <a:p>
                      <a:pPr algn="ctr">
                        <a:lnSpc>
                          <a:spcPct val="120000"/>
                        </a:lnSpc>
                        <a:spcAft>
                          <a:spcPts val="0"/>
                        </a:spcAft>
                      </a:pPr>
                      <a:r>
                        <a:rPr lang="cs-CZ" sz="1200" dirty="0">
                          <a:effectLst/>
                        </a:rPr>
                        <a:t>Atribut</a:t>
                      </a:r>
                      <a:endParaRPr lang="cs-CZ"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algn="ctr" defTabSz="914400" rtl="0" eaLnBrk="1" latinLnBrk="0" hangingPunct="1">
                        <a:lnSpc>
                          <a:spcPct val="120000"/>
                        </a:lnSpc>
                        <a:spcAft>
                          <a:spcPts val="0"/>
                        </a:spcAft>
                      </a:pPr>
                      <a:r>
                        <a:rPr lang="cs-CZ" sz="1200" kern="1200" dirty="0">
                          <a:effectLst/>
                        </a:rPr>
                        <a:t>Popis</a:t>
                      </a:r>
                      <a:endParaRPr lang="cs-CZ" sz="1200" b="1"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algn="ctr" defTabSz="914400" rtl="0" eaLnBrk="1" latinLnBrk="0" hangingPunct="1">
                        <a:lnSpc>
                          <a:spcPct val="120000"/>
                        </a:lnSpc>
                        <a:spcAft>
                          <a:spcPts val="0"/>
                        </a:spcAft>
                      </a:pPr>
                      <a:r>
                        <a:rPr lang="cs-CZ" sz="1200" kern="1200" dirty="0">
                          <a:effectLst/>
                        </a:rPr>
                        <a:t>Vyznačené změny</a:t>
                      </a:r>
                      <a:endParaRPr lang="cs-CZ" sz="1200" b="1"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1784649733"/>
                  </a:ext>
                </a:extLst>
              </a:tr>
              <a:tr h="0">
                <a:tc>
                  <a:txBody>
                    <a:bodyPr/>
                    <a:lstStyle/>
                    <a:p>
                      <a:pPr>
                        <a:lnSpc>
                          <a:spcPct val="120000"/>
                        </a:lnSpc>
                        <a:spcAft>
                          <a:spcPts val="0"/>
                        </a:spcAft>
                      </a:pPr>
                      <a:r>
                        <a:rPr lang="cs-CZ" sz="1200" dirty="0" err="1">
                          <a:effectLst/>
                        </a:rPr>
                        <a:t>datetime</a:t>
                      </a:r>
                      <a:endParaRPr lang="cs-CZ"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dirty="0">
                          <a:effectLst/>
                        </a:rPr>
                        <a:t>Datum a čas</a:t>
                      </a:r>
                      <a:endParaRPr lang="cs-CZ"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dirty="0">
                          <a:effectLst/>
                        </a:rPr>
                        <a:t>Stávající atribut, u kterého se mění způsob plnění tak, že bude obsahovat datum a čas v UTC (CCYY-MM-DDThh:mm:ssZ). </a:t>
                      </a:r>
                      <a:endParaRPr lang="cs-CZ"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14987250"/>
                  </a:ext>
                </a:extLst>
              </a:tr>
              <a:tr h="0">
                <a:tc>
                  <a:txBody>
                    <a:bodyPr/>
                    <a:lstStyle/>
                    <a:p>
                      <a:pPr>
                        <a:lnSpc>
                          <a:spcPct val="120000"/>
                        </a:lnSpc>
                        <a:spcAft>
                          <a:spcPts val="0"/>
                        </a:spcAft>
                      </a:pPr>
                      <a:r>
                        <a:rPr lang="cs-CZ" sz="1200">
                          <a:effectLst/>
                        </a:rPr>
                        <a:t>datetime-type</a:t>
                      </a:r>
                      <a:endParaRPr lang="cs-CZ"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a:effectLst/>
                        </a:rPr>
                        <a:t>Příznak zimního/letního času</a:t>
                      </a:r>
                      <a:endParaRPr lang="cs-CZ"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dirty="0">
                          <a:effectLst/>
                        </a:rPr>
                        <a:t>Nově se atribut do elementu Data neuvádí.</a:t>
                      </a:r>
                      <a:endParaRPr lang="cs-CZ"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55850273"/>
                  </a:ext>
                </a:extLst>
              </a:tr>
            </a:tbl>
          </a:graphicData>
        </a:graphic>
      </p:graphicFrame>
      <p:sp>
        <p:nvSpPr>
          <p:cNvPr id="10" name="Zástupný symbol pro zápatí 2">
            <a:extLst>
              <a:ext uri="{FF2B5EF4-FFF2-40B4-BE49-F238E27FC236}">
                <a16:creationId xmlns:a16="http://schemas.microsoft.com/office/drawing/2014/main" id="{FB6E62A5-188B-41DF-BDF6-C3FB66A0EA6D}"/>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3042628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873808"/>
            <a:ext cx="7377112" cy="838200"/>
          </a:xfrm>
        </p:spPr>
        <p:txBody>
          <a:bodyPr/>
          <a:lstStyle/>
          <a:p>
            <a:r>
              <a:rPr lang="cs-CZ" sz="1800" dirty="0"/>
              <a:t>Změny ve stávajícím formátu ISOTEDATA</a:t>
            </a:r>
          </a:p>
        </p:txBody>
      </p:sp>
      <p:sp>
        <p:nvSpPr>
          <p:cNvPr id="6" name="Rounded Rectangle 5"/>
          <p:cNvSpPr/>
          <p:nvPr/>
        </p:nvSpPr>
        <p:spPr bwMode="auto">
          <a:xfrm>
            <a:off x="655320" y="46101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7" name="Rounded Rectangle 6"/>
          <p:cNvSpPr/>
          <p:nvPr/>
        </p:nvSpPr>
        <p:spPr bwMode="auto">
          <a:xfrm>
            <a:off x="807720" y="47625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9"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cs-CZ" sz="1800" b="1" i="0" u="none" strike="noStrike" kern="0" cap="none" spc="0" normalizeH="0" baseline="0" noProof="0" dirty="0">
                <a:ln>
                  <a:noFill/>
                </a:ln>
                <a:solidFill>
                  <a:srgbClr val="0B3D92"/>
                </a:solidFill>
                <a:effectLst/>
                <a:uLnTx/>
                <a:uFillTx/>
                <a:latin typeface="Arial"/>
                <a:ea typeface="+mj-ea"/>
                <a:cs typeface="+mj-cs"/>
              </a:rPr>
              <a:t>Předpokládané úpravy </a:t>
            </a:r>
            <a:r>
              <a:rPr kumimoji="0" lang="cs-CZ" sz="1800" b="1" i="0" u="none" strike="noStrike" kern="0" cap="none" spc="0" normalizeH="0" baseline="0" noProof="0" dirty="0" err="1">
                <a:ln>
                  <a:noFill/>
                </a:ln>
                <a:solidFill>
                  <a:srgbClr val="0B3D92"/>
                </a:solidFill>
                <a:effectLst/>
                <a:uLnTx/>
                <a:uFillTx/>
                <a:latin typeface="Arial"/>
                <a:ea typeface="+mj-ea"/>
                <a:cs typeface="+mj-cs"/>
              </a:rPr>
              <a:t>ext</a:t>
            </a:r>
            <a:r>
              <a:rPr kumimoji="0" lang="cs-CZ" sz="1800" b="1" i="0" u="none" strike="noStrike" kern="0" cap="none" spc="0" normalizeH="0" baseline="0" noProof="0" dirty="0">
                <a:ln>
                  <a:noFill/>
                </a:ln>
                <a:solidFill>
                  <a:srgbClr val="0B3D92"/>
                </a:solidFill>
                <a:effectLst/>
                <a:uLnTx/>
                <a:uFillTx/>
                <a:latin typeface="Arial"/>
                <a:ea typeface="+mj-ea"/>
                <a:cs typeface="+mj-cs"/>
              </a:rPr>
              <a:t>. rozhraní - přechod na 15 min. interval</a:t>
            </a:r>
          </a:p>
        </p:txBody>
      </p:sp>
      <p:sp>
        <p:nvSpPr>
          <p:cNvPr id="13" name="Zástupný obsah 2">
            <a:extLst>
              <a:ext uri="{FF2B5EF4-FFF2-40B4-BE49-F238E27FC236}">
                <a16:creationId xmlns:a16="http://schemas.microsoft.com/office/drawing/2014/main" id="{A9FAA5AE-D8AD-4562-BA26-91418D11A553}"/>
              </a:ext>
            </a:extLst>
          </p:cNvPr>
          <p:cNvSpPr>
            <a:spLocks noGrp="1"/>
          </p:cNvSpPr>
          <p:nvPr>
            <p:ph idx="1"/>
          </p:nvPr>
        </p:nvSpPr>
        <p:spPr>
          <a:xfrm>
            <a:off x="395288" y="1446837"/>
            <a:ext cx="8189879" cy="4849791"/>
          </a:xfrm>
        </p:spPr>
        <p:txBody>
          <a:bodyPr/>
          <a:lstStyle/>
          <a:p>
            <a:pPr marL="0" indent="0">
              <a:buNone/>
            </a:pPr>
            <a:r>
              <a:rPr lang="cs-CZ" sz="1600" b="1" kern="1200" dirty="0">
                <a:solidFill>
                  <a:schemeClr val="tx1"/>
                </a:solidFill>
                <a:latin typeface="Arial" charset="0"/>
              </a:rPr>
              <a:t>Změny v elementu Data</a:t>
            </a:r>
          </a:p>
          <a:p>
            <a:pPr marL="0" lvl="0" indent="0">
              <a:buNone/>
            </a:pPr>
            <a:endParaRPr lang="cs-CZ" sz="1400" kern="1200" dirty="0">
              <a:solidFill>
                <a:schemeClr val="tx1"/>
              </a:solidFill>
              <a:latin typeface="Arial" charset="0"/>
            </a:endParaRPr>
          </a:p>
          <a:p>
            <a:pPr marL="285750" lvl="0" indent="-285750"/>
            <a:endParaRPr lang="cs-CZ" sz="1400" kern="1200" dirty="0">
              <a:solidFill>
                <a:schemeClr val="tx1"/>
              </a:solidFill>
              <a:latin typeface="Arial" charset="0"/>
            </a:endParaRPr>
          </a:p>
          <a:p>
            <a:endParaRPr lang="cs-CZ" sz="1800" kern="1200" dirty="0">
              <a:solidFill>
                <a:schemeClr val="tx1"/>
              </a:solidFill>
              <a:latin typeface="Arial" charset="0"/>
            </a:endParaRPr>
          </a:p>
        </p:txBody>
      </p:sp>
      <p:graphicFrame>
        <p:nvGraphicFramePr>
          <p:cNvPr id="14" name="Table 13">
            <a:extLst>
              <a:ext uri="{FF2B5EF4-FFF2-40B4-BE49-F238E27FC236}">
                <a16:creationId xmlns:a16="http://schemas.microsoft.com/office/drawing/2014/main" id="{9C6D1C4B-93B4-474F-A635-FFC44524E696}"/>
              </a:ext>
            </a:extLst>
          </p:cNvPr>
          <p:cNvGraphicFramePr>
            <a:graphicFrameLocks noGrp="1"/>
          </p:cNvGraphicFramePr>
          <p:nvPr/>
        </p:nvGraphicFramePr>
        <p:xfrm>
          <a:off x="1824689" y="2262743"/>
          <a:ext cx="5627370" cy="2994916"/>
        </p:xfrm>
        <a:graphic>
          <a:graphicData uri="http://schemas.openxmlformats.org/drawingml/2006/table">
            <a:tbl>
              <a:tblPr firstRow="1" firstCol="1" bandRow="1">
                <a:tableStyleId>{5202B0CA-FC54-4496-8BCA-5EF66A818D29}</a:tableStyleId>
              </a:tblPr>
              <a:tblGrid>
                <a:gridCol w="1059180">
                  <a:extLst>
                    <a:ext uri="{9D8B030D-6E8A-4147-A177-3AD203B41FA5}">
                      <a16:colId xmlns:a16="http://schemas.microsoft.com/office/drawing/2014/main" val="2295162906"/>
                    </a:ext>
                  </a:extLst>
                </a:gridCol>
                <a:gridCol w="1296670">
                  <a:extLst>
                    <a:ext uri="{9D8B030D-6E8A-4147-A177-3AD203B41FA5}">
                      <a16:colId xmlns:a16="http://schemas.microsoft.com/office/drawing/2014/main" val="3709856319"/>
                    </a:ext>
                  </a:extLst>
                </a:gridCol>
                <a:gridCol w="3271520">
                  <a:extLst>
                    <a:ext uri="{9D8B030D-6E8A-4147-A177-3AD203B41FA5}">
                      <a16:colId xmlns:a16="http://schemas.microsoft.com/office/drawing/2014/main" val="376995368"/>
                    </a:ext>
                  </a:extLst>
                </a:gridCol>
              </a:tblGrid>
              <a:tr h="0">
                <a:tc>
                  <a:txBody>
                    <a:bodyPr/>
                    <a:lstStyle/>
                    <a:p>
                      <a:pPr algn="ctr">
                        <a:lnSpc>
                          <a:spcPct val="120000"/>
                        </a:lnSpc>
                        <a:spcAft>
                          <a:spcPts val="0"/>
                        </a:spcAft>
                      </a:pPr>
                      <a:r>
                        <a:rPr lang="cs-CZ" sz="1200" dirty="0">
                          <a:effectLst/>
                        </a:rPr>
                        <a:t>Atribut</a:t>
                      </a:r>
                      <a:endParaRPr lang="cs-CZ"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algn="ctr" defTabSz="914400" rtl="0" eaLnBrk="1" latinLnBrk="0" hangingPunct="1">
                        <a:lnSpc>
                          <a:spcPct val="120000"/>
                        </a:lnSpc>
                        <a:spcAft>
                          <a:spcPts val="0"/>
                        </a:spcAft>
                      </a:pPr>
                      <a:r>
                        <a:rPr lang="cs-CZ" sz="1200" kern="1200" dirty="0">
                          <a:effectLst/>
                        </a:rPr>
                        <a:t>Popis</a:t>
                      </a:r>
                      <a:endParaRPr lang="cs-CZ" sz="1200" b="1"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pPr marL="0" algn="ctr" defTabSz="914400" rtl="0" eaLnBrk="1" latinLnBrk="0" hangingPunct="1">
                        <a:lnSpc>
                          <a:spcPct val="120000"/>
                        </a:lnSpc>
                        <a:spcAft>
                          <a:spcPts val="0"/>
                        </a:spcAft>
                      </a:pPr>
                      <a:r>
                        <a:rPr lang="cs-CZ" sz="1200" kern="1200" dirty="0">
                          <a:effectLst/>
                        </a:rPr>
                        <a:t>Vyznačené změny</a:t>
                      </a:r>
                      <a:endParaRPr lang="cs-CZ" sz="1200" b="1" kern="1200" dirty="0">
                        <a:solidFill>
                          <a:schemeClr val="tx1"/>
                        </a:solidFill>
                        <a:effectLst/>
                        <a:latin typeface="Times New Roman" panose="02020603050405020304" pitchFamily="18" charset="0"/>
                        <a:ea typeface="Times New Roman" panose="02020603050405020304" pitchFamily="18" charset="0"/>
                        <a:cs typeface="+mn-cs"/>
                      </a:endParaRPr>
                    </a:p>
                  </a:txBody>
                  <a:tcPr marL="68580" marR="68580" marT="0" marB="0"/>
                </a:tc>
                <a:extLst>
                  <a:ext uri="{0D108BD9-81ED-4DB2-BD59-A6C34878D82A}">
                    <a16:rowId xmlns:a16="http://schemas.microsoft.com/office/drawing/2014/main" val="3845326303"/>
                  </a:ext>
                </a:extLst>
              </a:tr>
              <a:tr h="0">
                <a:tc>
                  <a:txBody>
                    <a:bodyPr/>
                    <a:lstStyle/>
                    <a:p>
                      <a:pPr>
                        <a:lnSpc>
                          <a:spcPct val="120000"/>
                        </a:lnSpc>
                        <a:spcAft>
                          <a:spcPts val="0"/>
                        </a:spcAft>
                      </a:pPr>
                      <a:r>
                        <a:rPr lang="cs-CZ" sz="1200" dirty="0">
                          <a:effectLst/>
                        </a:rPr>
                        <a:t>unit</a:t>
                      </a:r>
                      <a:endParaRPr lang="cs-CZ"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a:effectLst/>
                        </a:rPr>
                        <a:t>Jednotka</a:t>
                      </a:r>
                      <a:endParaRPr lang="cs-CZ"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dirty="0">
                          <a:effectLst/>
                        </a:rPr>
                        <a:t>Nově se atribut do elementu Data neuvádí. Atribut „Unit“ je přesunut do elementu „ProfileData“.</a:t>
                      </a:r>
                    </a:p>
                    <a:p>
                      <a:pPr>
                        <a:lnSpc>
                          <a:spcPct val="120000"/>
                        </a:lnSpc>
                        <a:spcAft>
                          <a:spcPts val="0"/>
                        </a:spcAft>
                      </a:pPr>
                      <a:r>
                        <a:rPr lang="cs-CZ" sz="1200" dirty="0">
                          <a:effectLst/>
                        </a:rPr>
                        <a:t>Výčet možných hodnot (dnes pouze „EUR“ a „MWh“) bude rozšířen o „MAW“ (ve významu Megawatt) a „EUR/MWh“.</a:t>
                      </a:r>
                      <a:endParaRPr lang="cs-CZ"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88046389"/>
                  </a:ext>
                </a:extLst>
              </a:tr>
              <a:tr h="0">
                <a:tc>
                  <a:txBody>
                    <a:bodyPr/>
                    <a:lstStyle/>
                    <a:p>
                      <a:pPr>
                        <a:lnSpc>
                          <a:spcPct val="120000"/>
                        </a:lnSpc>
                        <a:spcAft>
                          <a:spcPts val="0"/>
                        </a:spcAft>
                      </a:pPr>
                      <a:r>
                        <a:rPr lang="cs-CZ" sz="1200">
                          <a:effectLst/>
                        </a:rPr>
                        <a:t>value</a:t>
                      </a:r>
                      <a:endParaRPr lang="cs-CZ"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a:effectLst/>
                        </a:rPr>
                        <a:t>Vlastní hodnota časové řady s významem dle role profilů </a:t>
                      </a:r>
                      <a:endParaRPr lang="cs-CZ"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dirty="0">
                          <a:effectLst/>
                        </a:rPr>
                        <a:t>V případě dat zúčtování se zvýší přesnost pro role profilů ve významu množství – nově technické maximum 5 desetinných míst.</a:t>
                      </a:r>
                      <a:endParaRPr lang="cs-CZ"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92376899"/>
                  </a:ext>
                </a:extLst>
              </a:tr>
              <a:tr h="0">
                <a:tc>
                  <a:txBody>
                    <a:bodyPr/>
                    <a:lstStyle/>
                    <a:p>
                      <a:pPr>
                        <a:lnSpc>
                          <a:spcPct val="120000"/>
                        </a:lnSpc>
                        <a:spcAft>
                          <a:spcPts val="0"/>
                        </a:spcAft>
                      </a:pPr>
                      <a:r>
                        <a:rPr lang="cs-CZ" sz="1200">
                          <a:effectLst/>
                        </a:rPr>
                        <a:t>splitting</a:t>
                      </a:r>
                      <a:endParaRPr lang="cs-CZ"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dirty="0">
                          <a:effectLst/>
                        </a:rPr>
                        <a:t>Příznak objemové dělitelnosti</a:t>
                      </a:r>
                      <a:endParaRPr lang="cs-CZ"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0"/>
                        </a:spcAft>
                      </a:pPr>
                      <a:r>
                        <a:rPr lang="cs-CZ" sz="1200" dirty="0">
                          <a:effectLst/>
                        </a:rPr>
                        <a:t>Nově se atribut do elementu Data neuvádí. </a:t>
                      </a:r>
                      <a:endParaRPr lang="cs-CZ"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65288444"/>
                  </a:ext>
                </a:extLst>
              </a:tr>
            </a:tbl>
          </a:graphicData>
        </a:graphic>
      </p:graphicFrame>
      <p:sp>
        <p:nvSpPr>
          <p:cNvPr id="8" name="Zástupný symbol pro zápatí 2">
            <a:extLst>
              <a:ext uri="{FF2B5EF4-FFF2-40B4-BE49-F238E27FC236}">
                <a16:creationId xmlns:a16="http://schemas.microsoft.com/office/drawing/2014/main" id="{FB6E62A5-188B-41DF-BDF6-C3FB66A0EA6D}"/>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219954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1066800" y="4800600"/>
            <a:ext cx="2362200" cy="609600"/>
          </a:xfrm>
          <a:prstGeom prst="rect">
            <a:avLst/>
          </a:prstGeom>
          <a:noFill/>
          <a:ln w="9525">
            <a:noFill/>
            <a:miter lim="800000"/>
            <a:headEnd/>
            <a:tailEnd/>
          </a:ln>
        </p:spPr>
        <p:txBody>
          <a:bodyPr wrap="none" anchor="ctr"/>
          <a:lstStyle/>
          <a:p>
            <a:pPr>
              <a:spcBef>
                <a:spcPct val="0"/>
              </a:spcBef>
              <a:buClrTx/>
            </a:pPr>
            <a:endParaRPr lang="cs-CZ" sz="1400" dirty="0">
              <a:solidFill>
                <a:srgbClr val="0B3D92"/>
              </a:solidFill>
            </a:endParaRPr>
          </a:p>
        </p:txBody>
      </p:sp>
      <p:sp>
        <p:nvSpPr>
          <p:cNvPr id="3076" name="Rectangle 5"/>
          <p:cNvSpPr>
            <a:spLocks noChangeArrowheads="1"/>
          </p:cNvSpPr>
          <p:nvPr/>
        </p:nvSpPr>
        <p:spPr bwMode="auto">
          <a:xfrm>
            <a:off x="1131888" y="4826000"/>
            <a:ext cx="2362200" cy="574675"/>
          </a:xfrm>
          <a:prstGeom prst="rect">
            <a:avLst/>
          </a:prstGeom>
          <a:noFill/>
          <a:ln w="9525">
            <a:noFill/>
            <a:miter lim="800000"/>
            <a:headEnd/>
            <a:tailEnd/>
          </a:ln>
        </p:spPr>
        <p:txBody>
          <a:bodyPr wrap="none" anchor="ctr"/>
          <a:lstStyle/>
          <a:p>
            <a:pPr>
              <a:spcBef>
                <a:spcPct val="0"/>
              </a:spcBef>
              <a:buClrTx/>
            </a:pPr>
            <a:br>
              <a:rPr lang="cs-CZ" dirty="0">
                <a:solidFill>
                  <a:srgbClr val="0B3D92"/>
                </a:solidFill>
              </a:rPr>
            </a:br>
            <a:br>
              <a:rPr lang="cs-CZ" sz="1800" dirty="0">
                <a:solidFill>
                  <a:srgbClr val="0B3D92"/>
                </a:solidFill>
              </a:rPr>
            </a:br>
            <a:endParaRPr lang="cs-CZ" sz="1800" dirty="0">
              <a:solidFill>
                <a:srgbClr val="0B3D92"/>
              </a:solidFill>
            </a:endParaRPr>
          </a:p>
        </p:txBody>
      </p:sp>
      <p:pic>
        <p:nvPicPr>
          <p:cNvPr id="3077" name="Picture 6" descr="OTE_logo_color"/>
          <p:cNvPicPr>
            <a:picLocks noChangeAspect="1" noChangeArrowheads="1"/>
          </p:cNvPicPr>
          <p:nvPr/>
        </p:nvPicPr>
        <p:blipFill>
          <a:blip r:embed="rId3" cstate="print"/>
          <a:srcRect/>
          <a:stretch>
            <a:fillRect/>
          </a:stretch>
        </p:blipFill>
        <p:spPr bwMode="auto">
          <a:xfrm>
            <a:off x="1066800" y="762000"/>
            <a:ext cx="3733800" cy="1317625"/>
          </a:xfrm>
          <a:prstGeom prst="rect">
            <a:avLst/>
          </a:prstGeom>
          <a:noFill/>
          <a:ln w="9525">
            <a:noFill/>
            <a:miter lim="800000"/>
            <a:headEnd/>
            <a:tailEnd/>
          </a:ln>
        </p:spPr>
      </p:pic>
      <p:sp>
        <p:nvSpPr>
          <p:cNvPr id="7" name="Rectangle 7"/>
          <p:cNvSpPr>
            <a:spLocks noChangeArrowheads="1"/>
          </p:cNvSpPr>
          <p:nvPr/>
        </p:nvSpPr>
        <p:spPr bwMode="auto">
          <a:xfrm>
            <a:off x="1131888" y="4826001"/>
            <a:ext cx="7357019" cy="1229664"/>
          </a:xfrm>
          <a:prstGeom prst="rect">
            <a:avLst/>
          </a:prstGeom>
          <a:solidFill>
            <a:schemeClr val="tx1"/>
          </a:solid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cs-CZ" sz="1400" b="1" i="1" dirty="0">
                <a:solidFill>
                  <a:schemeClr val="bg1"/>
                </a:solidFill>
              </a:rPr>
              <a:t>Jednání  účastníků trhu (ERÚ, OTE, zástupci obchodníků a PPS/PDS/PLDS)</a:t>
            </a:r>
          </a:p>
          <a:p>
            <a:pPr algn="ctr">
              <a:defRPr/>
            </a:pPr>
            <a:r>
              <a:rPr lang="cs-CZ" sz="1400" b="1" i="1" dirty="0">
                <a:solidFill>
                  <a:schemeClr val="bg1"/>
                </a:solidFill>
              </a:rPr>
              <a:t>18. 6. 2020</a:t>
            </a:r>
          </a:p>
          <a:p>
            <a:pPr algn="ctr">
              <a:defRPr/>
            </a:pPr>
            <a:r>
              <a:rPr lang="cs-CZ" sz="1400" b="1" i="1" dirty="0">
                <a:solidFill>
                  <a:schemeClr val="bg1"/>
                </a:solidFill>
              </a:rPr>
              <a:t>OTE, a.s.</a:t>
            </a:r>
          </a:p>
        </p:txBody>
      </p:sp>
      <p:sp>
        <p:nvSpPr>
          <p:cNvPr id="2" name="Nadpis 1"/>
          <p:cNvSpPr>
            <a:spLocks noGrp="1"/>
          </p:cNvSpPr>
          <p:nvPr>
            <p:ph type="ctrTitle"/>
          </p:nvPr>
        </p:nvSpPr>
        <p:spPr>
          <a:xfrm>
            <a:off x="1084098" y="2832164"/>
            <a:ext cx="7404809" cy="1055493"/>
          </a:xfrm>
        </p:spPr>
        <p:txBody>
          <a:bodyPr/>
          <a:lstStyle/>
          <a:p>
            <a:br>
              <a:rPr lang="cs-CZ" sz="2400" dirty="0"/>
            </a:br>
            <a:r>
              <a:rPr lang="cs-CZ" sz="2400" i="1" dirty="0"/>
              <a:t>Předpokládané úpravy externích rozhraní </a:t>
            </a:r>
            <a:br>
              <a:rPr lang="cs-CZ" sz="2400" i="1" dirty="0"/>
            </a:br>
            <a:r>
              <a:rPr lang="cs-CZ" sz="2400" i="1" dirty="0"/>
              <a:t>v souvislosti s přechodem na 15 minutový zúčtovací a obchodní interval v ČR </a:t>
            </a:r>
            <a:br>
              <a:rPr lang="cs-CZ" sz="2400" i="1" dirty="0"/>
            </a:br>
            <a:r>
              <a:rPr lang="cs-CZ" sz="2400" i="1" dirty="0"/>
              <a:t>z pohledu operátora trhu</a:t>
            </a:r>
            <a:br>
              <a:rPr lang="cs-CZ" dirty="0"/>
            </a:br>
            <a:br>
              <a:rPr lang="cs-CZ" dirty="0"/>
            </a:br>
            <a:br>
              <a:rPr lang="cs-CZ" dirty="0"/>
            </a:br>
            <a:endParaRPr lang="cs-CZ" dirty="0"/>
          </a:p>
        </p:txBody>
      </p:sp>
      <p:sp>
        <p:nvSpPr>
          <p:cNvPr id="3" name="Zástupný symbol pro zápatí 2">
            <a:extLst>
              <a:ext uri="{FF2B5EF4-FFF2-40B4-BE49-F238E27FC236}">
                <a16:creationId xmlns:a16="http://schemas.microsoft.com/office/drawing/2014/main" id="{FBE2AD16-16AD-466D-836F-D406B596DA24}"/>
              </a:ext>
            </a:extLst>
          </p:cNvPr>
          <p:cNvSpPr>
            <a:spLocks noGrp="1"/>
          </p:cNvSpPr>
          <p:nvPr>
            <p:ph type="ftr" sz="quarter" idx="11"/>
          </p:nvPr>
        </p:nvSpPr>
        <p:spPr>
          <a:xfrm>
            <a:off x="1806236" y="6323143"/>
            <a:ext cx="5531528" cy="457200"/>
          </a:xfrm>
        </p:spPr>
        <p:txBody>
          <a:bodyPr/>
          <a:lstStyle/>
          <a:p>
            <a:pPr>
              <a:defRPr/>
            </a:pPr>
            <a:r>
              <a:rPr lang="cs-CZ" dirty="0"/>
              <a:t>© OTE, a.s. 2020 – Všechna práva vyhrazena – Důvěrné</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873808"/>
            <a:ext cx="7377112" cy="838200"/>
          </a:xfrm>
        </p:spPr>
        <p:txBody>
          <a:bodyPr/>
          <a:lstStyle/>
          <a:p>
            <a:r>
              <a:rPr lang="cs-CZ" sz="1800" dirty="0"/>
              <a:t>Změny ve stávajícím formátu RESPONSE</a:t>
            </a:r>
          </a:p>
        </p:txBody>
      </p:sp>
      <p:sp>
        <p:nvSpPr>
          <p:cNvPr id="6" name="Rounded Rectangle 5"/>
          <p:cNvSpPr/>
          <p:nvPr/>
        </p:nvSpPr>
        <p:spPr bwMode="auto">
          <a:xfrm>
            <a:off x="655320" y="46101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7" name="Rounded Rectangle 6"/>
          <p:cNvSpPr/>
          <p:nvPr/>
        </p:nvSpPr>
        <p:spPr bwMode="auto">
          <a:xfrm>
            <a:off x="807720" y="47625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9"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cs-CZ" sz="1800" b="1" i="0" u="none" strike="noStrike" kern="0" cap="none" spc="0" normalizeH="0" baseline="0" noProof="0" dirty="0">
                <a:ln>
                  <a:noFill/>
                </a:ln>
                <a:solidFill>
                  <a:srgbClr val="0B3D92"/>
                </a:solidFill>
                <a:effectLst/>
                <a:uLnTx/>
                <a:uFillTx/>
                <a:latin typeface="Arial"/>
                <a:ea typeface="+mj-ea"/>
                <a:cs typeface="+mj-cs"/>
              </a:rPr>
              <a:t>Předpokládané úpravy </a:t>
            </a:r>
            <a:r>
              <a:rPr kumimoji="0" lang="cs-CZ" sz="1800" b="1" i="0" u="none" strike="noStrike" kern="0" cap="none" spc="0" normalizeH="0" baseline="0" noProof="0" dirty="0" err="1">
                <a:ln>
                  <a:noFill/>
                </a:ln>
                <a:solidFill>
                  <a:srgbClr val="0B3D92"/>
                </a:solidFill>
                <a:effectLst/>
                <a:uLnTx/>
                <a:uFillTx/>
                <a:latin typeface="Arial"/>
                <a:ea typeface="+mj-ea"/>
                <a:cs typeface="+mj-cs"/>
              </a:rPr>
              <a:t>ext</a:t>
            </a:r>
            <a:r>
              <a:rPr kumimoji="0" lang="cs-CZ" sz="1800" b="1" i="0" u="none" strike="noStrike" kern="0" cap="none" spc="0" normalizeH="0" baseline="0" noProof="0" dirty="0">
                <a:ln>
                  <a:noFill/>
                </a:ln>
                <a:solidFill>
                  <a:srgbClr val="0B3D92"/>
                </a:solidFill>
                <a:effectLst/>
                <a:uLnTx/>
                <a:uFillTx/>
                <a:latin typeface="Arial"/>
                <a:ea typeface="+mj-ea"/>
                <a:cs typeface="+mj-cs"/>
              </a:rPr>
              <a:t>. rozhraní - přechod na 15 min. interval</a:t>
            </a:r>
          </a:p>
        </p:txBody>
      </p:sp>
      <p:sp>
        <p:nvSpPr>
          <p:cNvPr id="13" name="Zástupný obsah 2">
            <a:extLst>
              <a:ext uri="{FF2B5EF4-FFF2-40B4-BE49-F238E27FC236}">
                <a16:creationId xmlns:a16="http://schemas.microsoft.com/office/drawing/2014/main" id="{A9FAA5AE-D8AD-4562-BA26-91418D11A553}"/>
              </a:ext>
            </a:extLst>
          </p:cNvPr>
          <p:cNvSpPr>
            <a:spLocks noGrp="1"/>
          </p:cNvSpPr>
          <p:nvPr>
            <p:ph idx="1"/>
          </p:nvPr>
        </p:nvSpPr>
        <p:spPr>
          <a:xfrm>
            <a:off x="395288" y="1446837"/>
            <a:ext cx="8189879" cy="4849791"/>
          </a:xfrm>
        </p:spPr>
        <p:txBody>
          <a:bodyPr/>
          <a:lstStyle/>
          <a:p>
            <a:pPr marL="0" indent="0">
              <a:buNone/>
            </a:pPr>
            <a:r>
              <a:rPr lang="cs-CZ" sz="1600" b="1" kern="1200" dirty="0">
                <a:solidFill>
                  <a:schemeClr val="tx1"/>
                </a:solidFill>
                <a:latin typeface="Arial" charset="0"/>
              </a:rPr>
              <a:t>Změny v elementu Reason</a:t>
            </a:r>
          </a:p>
          <a:p>
            <a:pPr marL="0" lvl="0" indent="0">
              <a:buNone/>
            </a:pPr>
            <a:endParaRPr lang="cs-CZ" sz="1400" kern="1200" dirty="0">
              <a:solidFill>
                <a:schemeClr val="tx1"/>
              </a:solidFill>
              <a:latin typeface="Arial" charset="0"/>
            </a:endParaRPr>
          </a:p>
          <a:p>
            <a:pPr marL="285750" lvl="0" indent="-285750"/>
            <a:endParaRPr lang="cs-CZ" sz="1400" kern="1200" dirty="0">
              <a:solidFill>
                <a:schemeClr val="tx1"/>
              </a:solidFill>
              <a:latin typeface="Arial" charset="0"/>
            </a:endParaRPr>
          </a:p>
          <a:p>
            <a:endParaRPr lang="cs-CZ" sz="1800" kern="1200" dirty="0">
              <a:solidFill>
                <a:schemeClr val="tx1"/>
              </a:solidFill>
              <a:latin typeface="Arial" charset="0"/>
            </a:endParaRPr>
          </a:p>
        </p:txBody>
      </p:sp>
      <p:graphicFrame>
        <p:nvGraphicFramePr>
          <p:cNvPr id="3" name="Table 2">
            <a:extLst>
              <a:ext uri="{FF2B5EF4-FFF2-40B4-BE49-F238E27FC236}">
                <a16:creationId xmlns:a16="http://schemas.microsoft.com/office/drawing/2014/main" id="{0D5B2F49-F4DD-48A4-88CA-F341F294468F}"/>
              </a:ext>
            </a:extLst>
          </p:cNvPr>
          <p:cNvGraphicFramePr>
            <a:graphicFrameLocks noGrp="1"/>
          </p:cNvGraphicFramePr>
          <p:nvPr/>
        </p:nvGraphicFramePr>
        <p:xfrm>
          <a:off x="1756019" y="2137055"/>
          <a:ext cx="5709285" cy="839090"/>
        </p:xfrm>
        <a:graphic>
          <a:graphicData uri="http://schemas.openxmlformats.org/drawingml/2006/table">
            <a:tbl>
              <a:tblPr firstRow="1" firstCol="1" bandRow="1">
                <a:tableStyleId>{5202B0CA-FC54-4496-8BCA-5EF66A818D29}</a:tableStyleId>
              </a:tblPr>
              <a:tblGrid>
                <a:gridCol w="971550">
                  <a:extLst>
                    <a:ext uri="{9D8B030D-6E8A-4147-A177-3AD203B41FA5}">
                      <a16:colId xmlns:a16="http://schemas.microsoft.com/office/drawing/2014/main" val="2605661713"/>
                    </a:ext>
                  </a:extLst>
                </a:gridCol>
                <a:gridCol w="1767205">
                  <a:extLst>
                    <a:ext uri="{9D8B030D-6E8A-4147-A177-3AD203B41FA5}">
                      <a16:colId xmlns:a16="http://schemas.microsoft.com/office/drawing/2014/main" val="4191181446"/>
                    </a:ext>
                  </a:extLst>
                </a:gridCol>
                <a:gridCol w="2970530">
                  <a:extLst>
                    <a:ext uri="{9D8B030D-6E8A-4147-A177-3AD203B41FA5}">
                      <a16:colId xmlns:a16="http://schemas.microsoft.com/office/drawing/2014/main" val="1763729783"/>
                    </a:ext>
                  </a:extLst>
                </a:gridCol>
              </a:tblGrid>
              <a:tr h="198120">
                <a:tc>
                  <a:txBody>
                    <a:bodyPr/>
                    <a:lstStyle/>
                    <a:p>
                      <a:pPr algn="ctr">
                        <a:lnSpc>
                          <a:spcPct val="120000"/>
                        </a:lnSpc>
                        <a:spcAft>
                          <a:spcPts val="0"/>
                        </a:spcAft>
                      </a:pPr>
                      <a:r>
                        <a:rPr lang="cs-CZ" sz="1200">
                          <a:effectLst/>
                        </a:rPr>
                        <a:t>Atribut</a:t>
                      </a:r>
                      <a:endParaRPr lang="cs-CZ"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20000"/>
                        </a:lnSpc>
                        <a:spcAft>
                          <a:spcPts val="0"/>
                        </a:spcAft>
                      </a:pPr>
                      <a:r>
                        <a:rPr lang="cs-CZ" sz="1200" dirty="0">
                          <a:effectLst/>
                        </a:rPr>
                        <a:t>Popis</a:t>
                      </a:r>
                      <a:endParaRPr lang="cs-CZ"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lnSpc>
                          <a:spcPct val="120000"/>
                        </a:lnSpc>
                        <a:spcAft>
                          <a:spcPts val="0"/>
                        </a:spcAft>
                      </a:pPr>
                      <a:r>
                        <a:rPr lang="cs-CZ" sz="1200" dirty="0">
                          <a:effectLst/>
                        </a:rPr>
                        <a:t>Vyznačené změny</a:t>
                      </a:r>
                      <a:endParaRPr lang="cs-CZ"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78983280"/>
                  </a:ext>
                </a:extLst>
              </a:tr>
              <a:tr h="198120">
                <a:tc>
                  <a:txBody>
                    <a:bodyPr/>
                    <a:lstStyle/>
                    <a:p>
                      <a:pPr>
                        <a:lnSpc>
                          <a:spcPct val="120000"/>
                        </a:lnSpc>
                        <a:spcAft>
                          <a:spcPts val="700"/>
                        </a:spcAft>
                      </a:pPr>
                      <a:r>
                        <a:rPr lang="cs-CZ" sz="1200" dirty="0">
                          <a:effectLst/>
                        </a:rPr>
                        <a:t>external-id</a:t>
                      </a:r>
                      <a:endParaRPr lang="cs-CZ"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700"/>
                        </a:spcAft>
                      </a:pPr>
                      <a:r>
                        <a:rPr lang="cs-CZ" sz="1200" dirty="0">
                          <a:effectLst/>
                        </a:rPr>
                        <a:t>Id nabídky v systému účastníka trhu</a:t>
                      </a:r>
                      <a:endParaRPr lang="cs-CZ"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20000"/>
                        </a:lnSpc>
                        <a:spcAft>
                          <a:spcPts val="700"/>
                        </a:spcAft>
                      </a:pPr>
                      <a:r>
                        <a:rPr lang="cs-CZ" sz="1200" dirty="0">
                          <a:effectLst/>
                        </a:rPr>
                        <a:t>Nový atribut bude vyplněn v případech, kdy byl vyplněn účastníkem při zadání nabídky.</a:t>
                      </a:r>
                      <a:endParaRPr lang="cs-CZ"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59311182"/>
                  </a:ext>
                </a:extLst>
              </a:tr>
            </a:tbl>
          </a:graphicData>
        </a:graphic>
      </p:graphicFrame>
      <p:sp>
        <p:nvSpPr>
          <p:cNvPr id="8" name="Zástupný symbol pro zápatí 2">
            <a:extLst>
              <a:ext uri="{FF2B5EF4-FFF2-40B4-BE49-F238E27FC236}">
                <a16:creationId xmlns:a16="http://schemas.microsoft.com/office/drawing/2014/main" id="{FB6E62A5-188B-41DF-BDF6-C3FB66A0EA6D}"/>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1945222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873808"/>
            <a:ext cx="7377112" cy="838200"/>
          </a:xfrm>
        </p:spPr>
        <p:txBody>
          <a:bodyPr/>
          <a:lstStyle/>
          <a:p>
            <a:r>
              <a:rPr lang="cs-CZ" sz="1800" dirty="0"/>
              <a:t>Dopady změn do číselníků</a:t>
            </a:r>
          </a:p>
        </p:txBody>
      </p:sp>
      <p:sp>
        <p:nvSpPr>
          <p:cNvPr id="6" name="Rounded Rectangle 5"/>
          <p:cNvSpPr/>
          <p:nvPr/>
        </p:nvSpPr>
        <p:spPr bwMode="auto">
          <a:xfrm>
            <a:off x="655320" y="46101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7" name="Rounded Rectangle 6"/>
          <p:cNvSpPr/>
          <p:nvPr/>
        </p:nvSpPr>
        <p:spPr bwMode="auto">
          <a:xfrm>
            <a:off x="807720" y="47625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9"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cs-CZ" sz="1800" b="1" i="0" u="none" strike="noStrike" kern="0" cap="none" spc="0" normalizeH="0" baseline="0" noProof="0" dirty="0">
                <a:ln>
                  <a:noFill/>
                </a:ln>
                <a:solidFill>
                  <a:srgbClr val="0B3D92"/>
                </a:solidFill>
                <a:effectLst/>
                <a:uLnTx/>
                <a:uFillTx/>
                <a:latin typeface="Arial"/>
                <a:ea typeface="+mj-ea"/>
                <a:cs typeface="+mj-cs"/>
              </a:rPr>
              <a:t>Předpokládané úpravy </a:t>
            </a:r>
            <a:r>
              <a:rPr kumimoji="0" lang="cs-CZ" sz="1800" b="1" i="0" u="none" strike="noStrike" kern="0" cap="none" spc="0" normalizeH="0" baseline="0" noProof="0" dirty="0" err="1">
                <a:ln>
                  <a:noFill/>
                </a:ln>
                <a:solidFill>
                  <a:srgbClr val="0B3D92"/>
                </a:solidFill>
                <a:effectLst/>
                <a:uLnTx/>
                <a:uFillTx/>
                <a:latin typeface="Arial"/>
                <a:ea typeface="+mj-ea"/>
                <a:cs typeface="+mj-cs"/>
              </a:rPr>
              <a:t>ext</a:t>
            </a:r>
            <a:r>
              <a:rPr kumimoji="0" lang="cs-CZ" sz="1800" b="1" i="0" u="none" strike="noStrike" kern="0" cap="none" spc="0" normalizeH="0" baseline="0" noProof="0" dirty="0">
                <a:ln>
                  <a:noFill/>
                </a:ln>
                <a:solidFill>
                  <a:srgbClr val="0B3D92"/>
                </a:solidFill>
                <a:effectLst/>
                <a:uLnTx/>
                <a:uFillTx/>
                <a:latin typeface="Arial"/>
                <a:ea typeface="+mj-ea"/>
                <a:cs typeface="+mj-cs"/>
              </a:rPr>
              <a:t>. rozhraní - přechod na 15 min. interval</a:t>
            </a:r>
          </a:p>
        </p:txBody>
      </p:sp>
      <p:sp>
        <p:nvSpPr>
          <p:cNvPr id="13" name="Zástupný obsah 2">
            <a:extLst>
              <a:ext uri="{FF2B5EF4-FFF2-40B4-BE49-F238E27FC236}">
                <a16:creationId xmlns:a16="http://schemas.microsoft.com/office/drawing/2014/main" id="{A9FAA5AE-D8AD-4562-BA26-91418D11A553}"/>
              </a:ext>
            </a:extLst>
          </p:cNvPr>
          <p:cNvSpPr>
            <a:spLocks noGrp="1"/>
          </p:cNvSpPr>
          <p:nvPr>
            <p:ph idx="1"/>
          </p:nvPr>
        </p:nvSpPr>
        <p:spPr>
          <a:xfrm>
            <a:off x="395288" y="1446837"/>
            <a:ext cx="8189879" cy="4849791"/>
          </a:xfrm>
        </p:spPr>
        <p:txBody>
          <a:bodyPr/>
          <a:lstStyle/>
          <a:p>
            <a:pPr marL="0" indent="0">
              <a:buNone/>
            </a:pPr>
            <a:r>
              <a:rPr lang="cs-CZ" sz="1600" b="1" kern="1200" dirty="0">
                <a:solidFill>
                  <a:schemeClr val="tx1"/>
                </a:solidFill>
                <a:latin typeface="Arial" charset="0"/>
              </a:rPr>
              <a:t>Kódy typu jednotek – atribut </a:t>
            </a:r>
            <a:r>
              <a:rPr lang="cs-CZ" sz="1600" b="1" i="1" kern="1200" dirty="0">
                <a:solidFill>
                  <a:schemeClr val="tx1"/>
                </a:solidFill>
                <a:latin typeface="Arial" charset="0"/>
              </a:rPr>
              <a:t>unit</a:t>
            </a:r>
          </a:p>
          <a:p>
            <a:pPr marL="400050" lvl="1" indent="0">
              <a:buNone/>
            </a:pPr>
            <a:r>
              <a:rPr lang="pl-PL" sz="1200" kern="1200" dirty="0">
                <a:solidFill>
                  <a:schemeClr val="tx1"/>
                </a:solidFill>
                <a:latin typeface="Arial" charset="0"/>
              </a:rPr>
              <a:t>Po přechodu na periodu 15 min budou využívány nové jednotky – MAW a EUR/MWh.</a:t>
            </a:r>
          </a:p>
          <a:p>
            <a:pPr marL="400050" lvl="1" indent="0">
              <a:buNone/>
            </a:pPr>
            <a:endParaRPr lang="cs-CZ" sz="1200" b="1" kern="1200" dirty="0">
              <a:solidFill>
                <a:schemeClr val="tx1"/>
              </a:solidFill>
              <a:latin typeface="Arial" charset="0"/>
            </a:endParaRPr>
          </a:p>
          <a:p>
            <a:pPr marL="0" indent="0">
              <a:buNone/>
            </a:pPr>
            <a:endParaRPr lang="cs-CZ" sz="1600" b="1" kern="1200" dirty="0">
              <a:solidFill>
                <a:schemeClr val="tx1"/>
              </a:solidFill>
              <a:latin typeface="Arial" charset="0"/>
            </a:endParaRPr>
          </a:p>
          <a:p>
            <a:pPr marL="0" indent="0">
              <a:buNone/>
            </a:pPr>
            <a:endParaRPr lang="cs-CZ" sz="1600" b="1" kern="1200" dirty="0">
              <a:solidFill>
                <a:schemeClr val="tx1"/>
              </a:solidFill>
              <a:latin typeface="Arial" charset="0"/>
            </a:endParaRPr>
          </a:p>
          <a:p>
            <a:pPr marL="0" indent="0">
              <a:buNone/>
            </a:pPr>
            <a:endParaRPr lang="cs-CZ" sz="1600" b="1" kern="1200" dirty="0">
              <a:solidFill>
                <a:schemeClr val="tx1"/>
              </a:solidFill>
              <a:latin typeface="Arial" charset="0"/>
            </a:endParaRPr>
          </a:p>
          <a:p>
            <a:pPr marL="0" indent="0">
              <a:buNone/>
            </a:pPr>
            <a:endParaRPr lang="cs-CZ" sz="1600" b="1" kern="1200" dirty="0">
              <a:solidFill>
                <a:schemeClr val="tx1"/>
              </a:solidFill>
              <a:latin typeface="Arial" charset="0"/>
            </a:endParaRPr>
          </a:p>
          <a:p>
            <a:pPr marL="0" lvl="1" indent="0">
              <a:buNone/>
            </a:pPr>
            <a:r>
              <a:rPr lang="cs-CZ" sz="1200" kern="1200" dirty="0">
                <a:solidFill>
                  <a:schemeClr val="tx1"/>
                </a:solidFill>
                <a:latin typeface="Arial" charset="0"/>
                <a:ea typeface="+mn-ea"/>
                <a:cs typeface="+mn-cs"/>
              </a:rPr>
              <a:t>* MAW – dle </a:t>
            </a:r>
            <a:r>
              <a:rPr lang="en-US" sz="1200" kern="1200" dirty="0" err="1">
                <a:solidFill>
                  <a:schemeClr val="tx1"/>
                </a:solidFill>
                <a:latin typeface="Arial" charset="0"/>
                <a:ea typeface="+mn-ea"/>
                <a:cs typeface="+mn-cs"/>
              </a:rPr>
              <a:t>doporučení</a:t>
            </a:r>
            <a:r>
              <a:rPr lang="en-US" sz="1200" kern="1200" dirty="0">
                <a:solidFill>
                  <a:schemeClr val="tx1"/>
                </a:solidFill>
                <a:latin typeface="Arial" charset="0"/>
                <a:ea typeface="+mn-ea"/>
                <a:cs typeface="+mn-cs"/>
              </a:rPr>
              <a:t> UNECE Recommendation N°20 Codes for Units of Measure Used in International Trade </a:t>
            </a:r>
            <a:r>
              <a:rPr lang="cs-CZ" sz="1200" kern="1200" dirty="0">
                <a:solidFill>
                  <a:schemeClr val="tx1"/>
                </a:solidFill>
                <a:latin typeface="Arial" charset="0"/>
                <a:ea typeface="+mn-ea"/>
                <a:cs typeface="+mn-cs"/>
              </a:rPr>
              <a:t>  </a:t>
            </a:r>
            <a:br>
              <a:rPr lang="cs-CZ" sz="1200" kern="1200" dirty="0">
                <a:solidFill>
                  <a:schemeClr val="tx1"/>
                </a:solidFill>
                <a:latin typeface="Arial" charset="0"/>
                <a:ea typeface="+mn-ea"/>
                <a:cs typeface="+mn-cs"/>
              </a:rPr>
            </a:br>
            <a:r>
              <a:rPr lang="cs-CZ" sz="1200" kern="1200" dirty="0">
                <a:solidFill>
                  <a:schemeClr val="tx1"/>
                </a:solidFill>
                <a:latin typeface="Arial" charset="0"/>
                <a:ea typeface="+mn-ea"/>
                <a:cs typeface="+mn-cs"/>
              </a:rPr>
              <a:t>  (</a:t>
            </a:r>
            <a:r>
              <a:rPr lang="cs-CZ" sz="1200" u="sng" dirty="0">
                <a:hlinkClick r:id="rId3"/>
              </a:rPr>
              <a:t>http://www.unece.org/</a:t>
            </a:r>
            <a:r>
              <a:rPr lang="cs-CZ" sz="1200" u="sng" dirty="0" err="1">
                <a:hlinkClick r:id="rId3"/>
              </a:rPr>
              <a:t>fileadmin</a:t>
            </a:r>
            <a:r>
              <a:rPr lang="cs-CZ" sz="1200" u="sng" dirty="0">
                <a:hlinkClick r:id="rId3"/>
              </a:rPr>
              <a:t>/DAM/</a:t>
            </a:r>
            <a:r>
              <a:rPr lang="cs-CZ" sz="1200" u="sng" dirty="0" err="1">
                <a:hlinkClick r:id="rId3"/>
              </a:rPr>
              <a:t>cefact</a:t>
            </a:r>
            <a:r>
              <a:rPr lang="cs-CZ" sz="1200" u="sng" dirty="0">
                <a:hlinkClick r:id="rId3"/>
              </a:rPr>
              <a:t>/</a:t>
            </a:r>
            <a:r>
              <a:rPr lang="cs-CZ" sz="1200" u="sng" dirty="0" err="1">
                <a:hlinkClick r:id="rId3"/>
              </a:rPr>
              <a:t>recommendations</a:t>
            </a:r>
            <a:r>
              <a:rPr lang="cs-CZ" sz="1200" u="sng" dirty="0">
                <a:hlinkClick r:id="rId3"/>
              </a:rPr>
              <a:t>/</a:t>
            </a:r>
            <a:r>
              <a:rPr lang="cs-CZ" sz="1200" u="sng" dirty="0" err="1">
                <a:hlinkClick r:id="rId3"/>
              </a:rPr>
              <a:t>bkup_htm</a:t>
            </a:r>
            <a:r>
              <a:rPr lang="cs-CZ" sz="1200" u="sng" dirty="0">
                <a:hlinkClick r:id="rId3"/>
              </a:rPr>
              <a:t>/add3lm.htm</a:t>
            </a:r>
            <a:r>
              <a:rPr lang="cs-CZ" sz="1200" kern="1200" dirty="0">
                <a:solidFill>
                  <a:schemeClr val="tx1"/>
                </a:solidFill>
                <a:latin typeface="Arial" charset="0"/>
                <a:ea typeface="+mn-ea"/>
                <a:cs typeface="+mn-cs"/>
              </a:rPr>
              <a:t>)</a:t>
            </a:r>
          </a:p>
          <a:p>
            <a:pPr marL="0" lvl="1" indent="0">
              <a:buNone/>
            </a:pPr>
            <a:endParaRPr lang="cs-CZ" sz="1600" b="1" kern="1200" dirty="0">
              <a:solidFill>
                <a:schemeClr val="tx1"/>
              </a:solidFill>
              <a:latin typeface="Arial" charset="0"/>
              <a:ea typeface="+mn-ea"/>
              <a:cs typeface="+mn-cs"/>
            </a:endParaRPr>
          </a:p>
          <a:p>
            <a:pPr marL="0" lvl="1" indent="0">
              <a:buNone/>
            </a:pPr>
            <a:r>
              <a:rPr lang="cs-CZ" sz="1600" b="1" kern="1200" dirty="0">
                <a:solidFill>
                  <a:schemeClr val="tx1"/>
                </a:solidFill>
                <a:latin typeface="Arial" charset="0"/>
                <a:ea typeface="+mn-ea"/>
                <a:cs typeface="+mn-cs"/>
              </a:rPr>
              <a:t>Rozlišení časové periody – atribut </a:t>
            </a:r>
            <a:r>
              <a:rPr lang="cs-CZ" sz="1600" b="1" i="1" kern="1200" dirty="0" err="1">
                <a:solidFill>
                  <a:schemeClr val="tx1"/>
                </a:solidFill>
                <a:latin typeface="Arial" charset="0"/>
                <a:ea typeface="+mn-ea"/>
                <a:cs typeface="+mn-cs"/>
              </a:rPr>
              <a:t>resolution</a:t>
            </a:r>
            <a:endParaRPr lang="cs-CZ" sz="1600" b="1" i="1" kern="1200" dirty="0">
              <a:solidFill>
                <a:schemeClr val="tx1"/>
              </a:solidFill>
              <a:latin typeface="Arial" charset="0"/>
              <a:ea typeface="+mn-ea"/>
              <a:cs typeface="+mn-cs"/>
            </a:endParaRPr>
          </a:p>
          <a:p>
            <a:pPr marL="400050" lvl="1" indent="0">
              <a:buNone/>
            </a:pPr>
            <a:r>
              <a:rPr lang="cs-CZ" sz="1400" kern="1200" dirty="0">
                <a:solidFill>
                  <a:schemeClr val="tx1"/>
                </a:solidFill>
                <a:latin typeface="Arial" charset="0"/>
              </a:rPr>
              <a:t>Nový číselník pro rozlišení délky časové periody.</a:t>
            </a:r>
          </a:p>
          <a:p>
            <a:pPr marL="400050" lvl="1" indent="0">
              <a:buNone/>
            </a:pPr>
            <a:endParaRPr lang="cs-CZ" sz="1400" kern="1200" dirty="0">
              <a:solidFill>
                <a:schemeClr val="tx1"/>
              </a:solidFill>
              <a:latin typeface="Arial" charset="0"/>
            </a:endParaRPr>
          </a:p>
        </p:txBody>
      </p:sp>
      <p:graphicFrame>
        <p:nvGraphicFramePr>
          <p:cNvPr id="4" name="Table 3">
            <a:extLst>
              <a:ext uri="{FF2B5EF4-FFF2-40B4-BE49-F238E27FC236}">
                <a16:creationId xmlns:a16="http://schemas.microsoft.com/office/drawing/2014/main" id="{6C32CFAD-450F-48BB-B036-A6D8C38C4837}"/>
              </a:ext>
            </a:extLst>
          </p:cNvPr>
          <p:cNvGraphicFramePr>
            <a:graphicFrameLocks noGrp="1"/>
          </p:cNvGraphicFramePr>
          <p:nvPr>
            <p:extLst>
              <p:ext uri="{D42A27DB-BD31-4B8C-83A1-F6EECF244321}">
                <p14:modId xmlns:p14="http://schemas.microsoft.com/office/powerpoint/2010/main" val="2196463339"/>
              </p:ext>
            </p:extLst>
          </p:nvPr>
        </p:nvGraphicFramePr>
        <p:xfrm>
          <a:off x="1665605" y="2146765"/>
          <a:ext cx="5812790" cy="931865"/>
        </p:xfrm>
        <a:graphic>
          <a:graphicData uri="http://schemas.openxmlformats.org/drawingml/2006/table">
            <a:tbl>
              <a:tblPr firstRow="1" firstCol="1" bandRow="1">
                <a:tableStyleId>{5202B0CA-FC54-4496-8BCA-5EF66A818D29}</a:tableStyleId>
              </a:tblPr>
              <a:tblGrid>
                <a:gridCol w="1331595">
                  <a:extLst>
                    <a:ext uri="{9D8B030D-6E8A-4147-A177-3AD203B41FA5}">
                      <a16:colId xmlns:a16="http://schemas.microsoft.com/office/drawing/2014/main" val="518018960"/>
                    </a:ext>
                  </a:extLst>
                </a:gridCol>
                <a:gridCol w="4481195">
                  <a:extLst>
                    <a:ext uri="{9D8B030D-6E8A-4147-A177-3AD203B41FA5}">
                      <a16:colId xmlns:a16="http://schemas.microsoft.com/office/drawing/2014/main" val="1147484417"/>
                    </a:ext>
                  </a:extLst>
                </a:gridCol>
              </a:tblGrid>
              <a:tr h="158750">
                <a:tc>
                  <a:txBody>
                    <a:bodyPr/>
                    <a:lstStyle/>
                    <a:p>
                      <a:pPr algn="ctr">
                        <a:lnSpc>
                          <a:spcPct val="110000"/>
                        </a:lnSpc>
                        <a:spcBef>
                          <a:spcPts val="600"/>
                        </a:spcBef>
                        <a:spcAft>
                          <a:spcPts val="0"/>
                        </a:spcAft>
                      </a:pPr>
                      <a:r>
                        <a:rPr lang="cs-CZ" sz="1200">
                          <a:effectLst/>
                        </a:rPr>
                        <a:t>Kód jednotky</a:t>
                      </a:r>
                      <a:endParaRPr lang="cs-CZ" sz="1200">
                        <a:solidFill>
                          <a:schemeClr val="tx1"/>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lnSpc>
                          <a:spcPct val="110000"/>
                        </a:lnSpc>
                        <a:spcBef>
                          <a:spcPts val="600"/>
                        </a:spcBef>
                        <a:spcAft>
                          <a:spcPts val="0"/>
                        </a:spcAft>
                      </a:pPr>
                      <a:r>
                        <a:rPr lang="cs-CZ" sz="1200" dirty="0">
                          <a:effectLst/>
                        </a:rPr>
                        <a:t>Význam jednotky</a:t>
                      </a:r>
                      <a:endParaRPr lang="cs-CZ" sz="12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4201880383"/>
                  </a:ext>
                </a:extLst>
              </a:tr>
              <a:tr h="158750">
                <a:tc>
                  <a:txBody>
                    <a:bodyPr/>
                    <a:lstStyle/>
                    <a:p>
                      <a:pPr>
                        <a:lnSpc>
                          <a:spcPct val="110000"/>
                        </a:lnSpc>
                        <a:spcBef>
                          <a:spcPts val="600"/>
                        </a:spcBef>
                        <a:spcAft>
                          <a:spcPts val="0"/>
                        </a:spcAft>
                      </a:pPr>
                      <a:r>
                        <a:rPr lang="cs-CZ" sz="1200">
                          <a:effectLst/>
                        </a:rPr>
                        <a:t>MWh</a:t>
                      </a:r>
                      <a:endParaRPr lang="cs-CZ"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10000"/>
                        </a:lnSpc>
                        <a:spcBef>
                          <a:spcPts val="600"/>
                        </a:spcBef>
                        <a:spcAft>
                          <a:spcPts val="0"/>
                        </a:spcAft>
                      </a:pPr>
                      <a:r>
                        <a:rPr lang="cs-CZ" sz="1200">
                          <a:effectLst/>
                        </a:rPr>
                        <a:t>Megawatthodina </a:t>
                      </a:r>
                      <a:endParaRPr lang="cs-CZ" sz="12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637420622"/>
                  </a:ext>
                </a:extLst>
              </a:tr>
              <a:tr h="158750">
                <a:tc>
                  <a:txBody>
                    <a:bodyPr/>
                    <a:lstStyle/>
                    <a:p>
                      <a:pPr>
                        <a:lnSpc>
                          <a:spcPct val="110000"/>
                        </a:lnSpc>
                        <a:spcBef>
                          <a:spcPts val="600"/>
                        </a:spcBef>
                        <a:spcAft>
                          <a:spcPts val="0"/>
                        </a:spcAft>
                      </a:pPr>
                      <a:r>
                        <a:rPr lang="cs-CZ" sz="1200">
                          <a:effectLst/>
                        </a:rPr>
                        <a:t>EUR</a:t>
                      </a:r>
                      <a:endParaRPr lang="cs-CZ"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10000"/>
                        </a:lnSpc>
                        <a:spcBef>
                          <a:spcPts val="600"/>
                        </a:spcBef>
                        <a:spcAft>
                          <a:spcPts val="0"/>
                        </a:spcAft>
                      </a:pPr>
                      <a:r>
                        <a:rPr lang="cs-CZ" sz="1200">
                          <a:effectLst/>
                        </a:rPr>
                        <a:t>Euro</a:t>
                      </a:r>
                      <a:endParaRPr lang="cs-CZ" sz="120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488689213"/>
                  </a:ext>
                </a:extLst>
              </a:tr>
              <a:tr h="158750">
                <a:tc>
                  <a:txBody>
                    <a:bodyPr/>
                    <a:lstStyle/>
                    <a:p>
                      <a:pPr>
                        <a:lnSpc>
                          <a:spcPct val="110000"/>
                        </a:lnSpc>
                        <a:spcBef>
                          <a:spcPts val="600"/>
                        </a:spcBef>
                        <a:spcAft>
                          <a:spcPts val="0"/>
                        </a:spcAft>
                      </a:pPr>
                      <a:r>
                        <a:rPr lang="cs-CZ" sz="1200">
                          <a:effectLst/>
                        </a:rPr>
                        <a:t>MAW</a:t>
                      </a:r>
                      <a:endParaRPr lang="cs-CZ"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10000"/>
                        </a:lnSpc>
                        <a:spcBef>
                          <a:spcPts val="600"/>
                        </a:spcBef>
                        <a:spcAft>
                          <a:spcPts val="0"/>
                        </a:spcAft>
                      </a:pPr>
                      <a:r>
                        <a:rPr lang="cs-CZ" sz="1200" dirty="0">
                          <a:effectLst/>
                        </a:rPr>
                        <a:t>Megawatt *</a:t>
                      </a:r>
                      <a:endParaRPr lang="cs-CZ" sz="12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282135677"/>
                  </a:ext>
                </a:extLst>
              </a:tr>
              <a:tr h="158750">
                <a:tc>
                  <a:txBody>
                    <a:bodyPr/>
                    <a:lstStyle/>
                    <a:p>
                      <a:pPr>
                        <a:lnSpc>
                          <a:spcPct val="110000"/>
                        </a:lnSpc>
                        <a:spcBef>
                          <a:spcPts val="600"/>
                        </a:spcBef>
                        <a:spcAft>
                          <a:spcPts val="0"/>
                        </a:spcAft>
                      </a:pPr>
                      <a:r>
                        <a:rPr lang="cs-CZ" sz="1200" dirty="0">
                          <a:effectLst/>
                        </a:rPr>
                        <a:t>EUR/</a:t>
                      </a:r>
                      <a:r>
                        <a:rPr lang="cs-CZ" sz="1200" dirty="0" err="1">
                          <a:effectLst/>
                        </a:rPr>
                        <a:t>MWh</a:t>
                      </a:r>
                      <a:endParaRPr lang="cs-CZ" sz="1200" dirty="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10000"/>
                        </a:lnSpc>
                        <a:spcBef>
                          <a:spcPts val="600"/>
                        </a:spcBef>
                        <a:spcAft>
                          <a:spcPts val="0"/>
                        </a:spcAft>
                      </a:pPr>
                      <a:r>
                        <a:rPr lang="cs-CZ" sz="1200" dirty="0">
                          <a:effectLst/>
                        </a:rPr>
                        <a:t>Eura za megawatthodinu</a:t>
                      </a:r>
                      <a:endParaRPr lang="cs-CZ" sz="12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887483528"/>
                  </a:ext>
                </a:extLst>
              </a:tr>
            </a:tbl>
          </a:graphicData>
        </a:graphic>
      </p:graphicFrame>
      <p:graphicFrame>
        <p:nvGraphicFramePr>
          <p:cNvPr id="8" name="Table 7">
            <a:extLst>
              <a:ext uri="{FF2B5EF4-FFF2-40B4-BE49-F238E27FC236}">
                <a16:creationId xmlns:a16="http://schemas.microsoft.com/office/drawing/2014/main" id="{CFB35E38-03AE-4A43-A776-C5EA13B2D463}"/>
              </a:ext>
            </a:extLst>
          </p:cNvPr>
          <p:cNvGraphicFramePr>
            <a:graphicFrameLocks noGrp="1"/>
          </p:cNvGraphicFramePr>
          <p:nvPr/>
        </p:nvGraphicFramePr>
        <p:xfrm>
          <a:off x="1579690" y="4656681"/>
          <a:ext cx="5984620" cy="772034"/>
        </p:xfrm>
        <a:graphic>
          <a:graphicData uri="http://schemas.openxmlformats.org/drawingml/2006/table">
            <a:tbl>
              <a:tblPr firstRow="1" firstCol="1" bandRow="1">
                <a:tableStyleId>{5202B0CA-FC54-4496-8BCA-5EF66A818D29}</a:tableStyleId>
              </a:tblPr>
              <a:tblGrid>
                <a:gridCol w="1260606">
                  <a:extLst>
                    <a:ext uri="{9D8B030D-6E8A-4147-A177-3AD203B41FA5}">
                      <a16:colId xmlns:a16="http://schemas.microsoft.com/office/drawing/2014/main" val="2739041380"/>
                    </a:ext>
                  </a:extLst>
                </a:gridCol>
                <a:gridCol w="4724014">
                  <a:extLst>
                    <a:ext uri="{9D8B030D-6E8A-4147-A177-3AD203B41FA5}">
                      <a16:colId xmlns:a16="http://schemas.microsoft.com/office/drawing/2014/main" val="4286643580"/>
                    </a:ext>
                  </a:extLst>
                </a:gridCol>
              </a:tblGrid>
              <a:tr h="198120">
                <a:tc>
                  <a:txBody>
                    <a:bodyPr/>
                    <a:lstStyle/>
                    <a:p>
                      <a:pPr algn="ctr">
                        <a:lnSpc>
                          <a:spcPct val="110000"/>
                        </a:lnSpc>
                        <a:spcBef>
                          <a:spcPts val="600"/>
                        </a:spcBef>
                        <a:spcAft>
                          <a:spcPts val="0"/>
                        </a:spcAft>
                      </a:pPr>
                      <a:r>
                        <a:rPr lang="cs-CZ" sz="1200" dirty="0">
                          <a:effectLst/>
                        </a:rPr>
                        <a:t>Resolution</a:t>
                      </a:r>
                      <a:endParaRPr lang="cs-CZ" sz="12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spcAft>
                          <a:spcPts val="0"/>
                        </a:spcAft>
                      </a:pPr>
                      <a:r>
                        <a:rPr lang="cs-CZ" sz="1200" dirty="0">
                          <a:effectLst/>
                        </a:rPr>
                        <a:t>Popis</a:t>
                      </a:r>
                      <a:endParaRPr lang="cs-CZ" sz="1200" dirty="0">
                        <a:solidFill>
                          <a:schemeClr val="tx1"/>
                        </a:solidFill>
                        <a:effectLst/>
                        <a:latin typeface="Times New Roman" panose="02020603050405020304" pitchFamily="18" charset="0"/>
                      </a:endParaRPr>
                    </a:p>
                  </a:txBody>
                  <a:tcPr marL="44450" marR="44450" marT="0" marB="0"/>
                </a:tc>
                <a:extLst>
                  <a:ext uri="{0D108BD9-81ED-4DB2-BD59-A6C34878D82A}">
                    <a16:rowId xmlns:a16="http://schemas.microsoft.com/office/drawing/2014/main" val="1030741840"/>
                  </a:ext>
                </a:extLst>
              </a:tr>
              <a:tr h="158750">
                <a:tc>
                  <a:txBody>
                    <a:bodyPr/>
                    <a:lstStyle/>
                    <a:p>
                      <a:pPr>
                        <a:lnSpc>
                          <a:spcPct val="110000"/>
                        </a:lnSpc>
                        <a:spcBef>
                          <a:spcPts val="600"/>
                        </a:spcBef>
                        <a:spcAft>
                          <a:spcPts val="0"/>
                        </a:spcAft>
                      </a:pPr>
                      <a:r>
                        <a:rPr lang="cs-CZ" sz="1200">
                          <a:effectLst/>
                        </a:rPr>
                        <a:t>PT15M</a:t>
                      </a:r>
                      <a:endParaRPr lang="cs-CZ"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10000"/>
                        </a:lnSpc>
                        <a:spcBef>
                          <a:spcPts val="600"/>
                        </a:spcBef>
                        <a:spcAft>
                          <a:spcPts val="0"/>
                        </a:spcAft>
                      </a:pPr>
                      <a:r>
                        <a:rPr lang="cs-CZ" sz="1200" dirty="0">
                          <a:effectLst/>
                        </a:rPr>
                        <a:t>Perioda 15 minut</a:t>
                      </a:r>
                      <a:endParaRPr lang="cs-CZ" sz="12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618736215"/>
                  </a:ext>
                </a:extLst>
              </a:tr>
              <a:tr h="158750">
                <a:tc>
                  <a:txBody>
                    <a:bodyPr/>
                    <a:lstStyle/>
                    <a:p>
                      <a:pPr>
                        <a:lnSpc>
                          <a:spcPct val="110000"/>
                        </a:lnSpc>
                        <a:spcBef>
                          <a:spcPts val="600"/>
                        </a:spcBef>
                        <a:spcAft>
                          <a:spcPts val="0"/>
                        </a:spcAft>
                      </a:pPr>
                      <a:r>
                        <a:rPr lang="cs-CZ" sz="1200">
                          <a:effectLst/>
                        </a:rPr>
                        <a:t>PT60M</a:t>
                      </a:r>
                      <a:endParaRPr lang="cs-CZ" sz="1200">
                        <a:effectLst/>
                        <a:latin typeface="Times New Roman" panose="02020603050405020304" pitchFamily="18" charset="0"/>
                        <a:ea typeface="Times New Roman" panose="02020603050405020304" pitchFamily="18" charset="0"/>
                      </a:endParaRPr>
                    </a:p>
                  </a:txBody>
                  <a:tcPr marL="44450" marR="44450" marT="0" marB="0"/>
                </a:tc>
                <a:tc>
                  <a:txBody>
                    <a:bodyPr/>
                    <a:lstStyle/>
                    <a:p>
                      <a:pPr>
                        <a:lnSpc>
                          <a:spcPct val="110000"/>
                        </a:lnSpc>
                        <a:spcBef>
                          <a:spcPts val="600"/>
                        </a:spcBef>
                        <a:spcAft>
                          <a:spcPts val="0"/>
                        </a:spcAft>
                      </a:pPr>
                      <a:r>
                        <a:rPr lang="cs-CZ" sz="1200" dirty="0">
                          <a:effectLst/>
                        </a:rPr>
                        <a:t>Perioda 60 minut (pro profilová data před dnem změny zúčtovací periody)</a:t>
                      </a:r>
                      <a:endParaRPr lang="cs-CZ" sz="1200" dirty="0">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1514554221"/>
                  </a:ext>
                </a:extLst>
              </a:tr>
            </a:tbl>
          </a:graphicData>
        </a:graphic>
      </p:graphicFrame>
      <p:sp>
        <p:nvSpPr>
          <p:cNvPr id="10" name="Zástupný symbol pro zápatí 2">
            <a:extLst>
              <a:ext uri="{FF2B5EF4-FFF2-40B4-BE49-F238E27FC236}">
                <a16:creationId xmlns:a16="http://schemas.microsoft.com/office/drawing/2014/main" id="{FB6E62A5-188B-41DF-BDF6-C3FB66A0EA6D}"/>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1458173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873808"/>
            <a:ext cx="7377112" cy="838200"/>
          </a:xfrm>
        </p:spPr>
        <p:txBody>
          <a:bodyPr/>
          <a:lstStyle/>
          <a:p>
            <a:r>
              <a:rPr lang="cs-CZ" sz="1800" dirty="0"/>
              <a:t>Dopady změn do číselníků</a:t>
            </a:r>
          </a:p>
        </p:txBody>
      </p:sp>
      <p:sp>
        <p:nvSpPr>
          <p:cNvPr id="6" name="Rounded Rectangle 5"/>
          <p:cNvSpPr/>
          <p:nvPr/>
        </p:nvSpPr>
        <p:spPr bwMode="auto">
          <a:xfrm>
            <a:off x="655320" y="46101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7" name="Rounded Rectangle 6"/>
          <p:cNvSpPr/>
          <p:nvPr/>
        </p:nvSpPr>
        <p:spPr bwMode="auto">
          <a:xfrm>
            <a:off x="807720" y="47625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9"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cs-CZ" sz="1800" b="1" i="0" u="none" strike="noStrike" kern="0" cap="none" spc="0" normalizeH="0" baseline="0" noProof="0" dirty="0">
                <a:ln>
                  <a:noFill/>
                </a:ln>
                <a:solidFill>
                  <a:srgbClr val="0B3D92"/>
                </a:solidFill>
                <a:effectLst/>
                <a:uLnTx/>
                <a:uFillTx/>
                <a:latin typeface="Arial"/>
                <a:ea typeface="+mj-ea"/>
                <a:cs typeface="+mj-cs"/>
              </a:rPr>
              <a:t>Předpokládané úpravy </a:t>
            </a:r>
            <a:r>
              <a:rPr kumimoji="0" lang="cs-CZ" sz="1800" b="1" i="0" u="none" strike="noStrike" kern="0" cap="none" spc="0" normalizeH="0" baseline="0" noProof="0" dirty="0" err="1">
                <a:ln>
                  <a:noFill/>
                </a:ln>
                <a:solidFill>
                  <a:srgbClr val="0B3D92"/>
                </a:solidFill>
                <a:effectLst/>
                <a:uLnTx/>
                <a:uFillTx/>
                <a:latin typeface="Arial"/>
                <a:ea typeface="+mj-ea"/>
                <a:cs typeface="+mj-cs"/>
              </a:rPr>
              <a:t>ext</a:t>
            </a:r>
            <a:r>
              <a:rPr kumimoji="0" lang="cs-CZ" sz="1800" b="1" i="0" u="none" strike="noStrike" kern="0" cap="none" spc="0" normalizeH="0" baseline="0" noProof="0" dirty="0">
                <a:ln>
                  <a:noFill/>
                </a:ln>
                <a:solidFill>
                  <a:srgbClr val="0B3D92"/>
                </a:solidFill>
                <a:effectLst/>
                <a:uLnTx/>
                <a:uFillTx/>
                <a:latin typeface="Arial"/>
                <a:ea typeface="+mj-ea"/>
                <a:cs typeface="+mj-cs"/>
              </a:rPr>
              <a:t>. rozhraní - přechod na 15 min. interval</a:t>
            </a:r>
          </a:p>
        </p:txBody>
      </p:sp>
      <p:sp>
        <p:nvSpPr>
          <p:cNvPr id="13" name="Zástupný obsah 2">
            <a:extLst>
              <a:ext uri="{FF2B5EF4-FFF2-40B4-BE49-F238E27FC236}">
                <a16:creationId xmlns:a16="http://schemas.microsoft.com/office/drawing/2014/main" id="{A9FAA5AE-D8AD-4562-BA26-91418D11A553}"/>
              </a:ext>
            </a:extLst>
          </p:cNvPr>
          <p:cNvSpPr>
            <a:spLocks noGrp="1"/>
          </p:cNvSpPr>
          <p:nvPr>
            <p:ph idx="1"/>
          </p:nvPr>
        </p:nvSpPr>
        <p:spPr>
          <a:xfrm>
            <a:off x="395288" y="1446837"/>
            <a:ext cx="8189879" cy="4849791"/>
          </a:xfrm>
        </p:spPr>
        <p:txBody>
          <a:bodyPr/>
          <a:lstStyle/>
          <a:p>
            <a:pPr marL="0" indent="0">
              <a:buNone/>
            </a:pPr>
            <a:r>
              <a:rPr lang="cs-CZ" sz="1600" b="1" kern="1200" dirty="0">
                <a:solidFill>
                  <a:schemeClr val="tx1"/>
                </a:solidFill>
                <a:latin typeface="Arial" charset="0"/>
              </a:rPr>
              <a:t>Role profilů – atribut </a:t>
            </a:r>
            <a:r>
              <a:rPr lang="cs-CZ" sz="1600" b="1" i="1" kern="1200" dirty="0">
                <a:solidFill>
                  <a:schemeClr val="tx1"/>
                </a:solidFill>
                <a:latin typeface="Arial" charset="0"/>
              </a:rPr>
              <a:t>profile-role</a:t>
            </a:r>
          </a:p>
          <a:p>
            <a:pPr marL="685800" lvl="1"/>
            <a:r>
              <a:rPr lang="cs-CZ" sz="1600" kern="1200" dirty="0">
                <a:solidFill>
                  <a:schemeClr val="tx1"/>
                </a:solidFill>
                <a:latin typeface="Arial" charset="0"/>
              </a:rPr>
              <a:t>Stávající číselník rolí profilů zůstane zachován. </a:t>
            </a:r>
          </a:p>
          <a:p>
            <a:pPr marL="685800" lvl="1"/>
            <a:r>
              <a:rPr lang="cs-CZ" sz="1600" kern="1200" dirty="0">
                <a:solidFill>
                  <a:schemeClr val="tx1"/>
                </a:solidFill>
                <a:latin typeface="Arial" charset="0"/>
              </a:rPr>
              <a:t>Data v </a:t>
            </a:r>
            <a:r>
              <a:rPr lang="cs-CZ" sz="1600" kern="1200" dirty="0" err="1">
                <a:solidFill>
                  <a:schemeClr val="tx1"/>
                </a:solidFill>
                <a:latin typeface="Arial" charset="0"/>
              </a:rPr>
              <a:t>granularitě</a:t>
            </a:r>
            <a:r>
              <a:rPr lang="cs-CZ" sz="1600" kern="1200" dirty="0">
                <a:solidFill>
                  <a:schemeClr val="tx1"/>
                </a:solidFill>
                <a:latin typeface="Arial" charset="0"/>
              </a:rPr>
              <a:t> 15 minut i 1 hodina budou zasílána stejnou rolí profilů dle obsahu předávaných dat.</a:t>
            </a:r>
          </a:p>
          <a:p>
            <a:pPr marL="400050" lvl="1" indent="0">
              <a:buNone/>
            </a:pPr>
            <a:endParaRPr lang="cs-CZ" sz="1600" b="1" kern="1200" dirty="0">
              <a:solidFill>
                <a:schemeClr val="tx1"/>
              </a:solidFill>
              <a:latin typeface="Arial" charset="0"/>
            </a:endParaRPr>
          </a:p>
          <a:p>
            <a:pPr marL="0" indent="0">
              <a:buNone/>
            </a:pPr>
            <a:r>
              <a:rPr lang="en-US" sz="1600" b="1" kern="1200" dirty="0" err="1">
                <a:solidFill>
                  <a:schemeClr val="tx1"/>
                </a:solidFill>
                <a:latin typeface="Arial" charset="0"/>
              </a:rPr>
              <a:t>Kódy</a:t>
            </a:r>
            <a:r>
              <a:rPr lang="en-US" sz="1600" b="1" kern="1200" dirty="0">
                <a:solidFill>
                  <a:schemeClr val="tx1"/>
                </a:solidFill>
                <a:latin typeface="Arial" charset="0"/>
              </a:rPr>
              <a:t> </a:t>
            </a:r>
            <a:r>
              <a:rPr lang="en-US" sz="1600" b="1" kern="1200" dirty="0" err="1">
                <a:solidFill>
                  <a:schemeClr val="tx1"/>
                </a:solidFill>
                <a:latin typeface="Arial" charset="0"/>
              </a:rPr>
              <a:t>zpráv</a:t>
            </a:r>
            <a:r>
              <a:rPr lang="en-US" sz="1600" b="1" kern="1200" dirty="0">
                <a:solidFill>
                  <a:schemeClr val="tx1"/>
                </a:solidFill>
                <a:latin typeface="Arial" charset="0"/>
              </a:rPr>
              <a:t> s </a:t>
            </a:r>
            <a:r>
              <a:rPr lang="en-US" sz="1600" b="1" kern="1200" dirty="0" err="1">
                <a:solidFill>
                  <a:schemeClr val="tx1"/>
                </a:solidFill>
                <a:latin typeface="Arial" charset="0"/>
              </a:rPr>
              <a:t>profilem</a:t>
            </a:r>
            <a:r>
              <a:rPr lang="en-US" sz="1600" b="1" kern="1200" dirty="0">
                <a:solidFill>
                  <a:schemeClr val="tx1"/>
                </a:solidFill>
                <a:latin typeface="Arial" charset="0"/>
              </a:rPr>
              <a:t> </a:t>
            </a:r>
            <a:r>
              <a:rPr lang="en-US" sz="1600" b="1" kern="1200" dirty="0" err="1">
                <a:solidFill>
                  <a:schemeClr val="tx1"/>
                </a:solidFill>
                <a:latin typeface="Arial" charset="0"/>
              </a:rPr>
              <a:t>hodnot</a:t>
            </a:r>
            <a:r>
              <a:rPr lang="en-US" sz="1600" b="1" kern="1200" dirty="0">
                <a:solidFill>
                  <a:schemeClr val="tx1"/>
                </a:solidFill>
                <a:latin typeface="Arial" charset="0"/>
              </a:rPr>
              <a:t> – </a:t>
            </a:r>
            <a:r>
              <a:rPr lang="en-US" sz="1600" b="1" kern="1200" dirty="0" err="1">
                <a:solidFill>
                  <a:schemeClr val="tx1"/>
                </a:solidFill>
                <a:latin typeface="Arial" charset="0"/>
              </a:rPr>
              <a:t>atribut</a:t>
            </a:r>
            <a:r>
              <a:rPr lang="en-US" sz="1600" b="1" kern="1200" dirty="0">
                <a:solidFill>
                  <a:schemeClr val="tx1"/>
                </a:solidFill>
                <a:latin typeface="Arial" charset="0"/>
              </a:rPr>
              <a:t> </a:t>
            </a:r>
            <a:r>
              <a:rPr lang="en-US" sz="1600" b="1" i="1" kern="1200" dirty="0">
                <a:solidFill>
                  <a:schemeClr val="tx1"/>
                </a:solidFill>
                <a:latin typeface="Arial" charset="0"/>
              </a:rPr>
              <a:t>message-code</a:t>
            </a:r>
          </a:p>
          <a:p>
            <a:pPr marL="685800" lvl="1"/>
            <a:r>
              <a:rPr lang="en-US" sz="1600" kern="1200" dirty="0">
                <a:solidFill>
                  <a:schemeClr val="tx1"/>
                </a:solidFill>
                <a:latin typeface="Arial" charset="0"/>
              </a:rPr>
              <a:t>Pro </a:t>
            </a:r>
            <a:r>
              <a:rPr lang="en-US" sz="1600" kern="1200" dirty="0" err="1">
                <a:solidFill>
                  <a:schemeClr val="tx1"/>
                </a:solidFill>
                <a:latin typeface="Arial" charset="0"/>
              </a:rPr>
              <a:t>zasílání</a:t>
            </a:r>
            <a:r>
              <a:rPr lang="en-US" sz="1600" kern="1200" dirty="0">
                <a:solidFill>
                  <a:schemeClr val="tx1"/>
                </a:solidFill>
                <a:latin typeface="Arial" charset="0"/>
              </a:rPr>
              <a:t> </a:t>
            </a:r>
            <a:r>
              <a:rPr lang="en-US" sz="1600" kern="1200" dirty="0" err="1">
                <a:solidFill>
                  <a:schemeClr val="tx1"/>
                </a:solidFill>
                <a:latin typeface="Arial" charset="0"/>
              </a:rPr>
              <a:t>zpráv</a:t>
            </a:r>
            <a:r>
              <a:rPr lang="en-US" sz="1600" kern="1200" dirty="0">
                <a:solidFill>
                  <a:schemeClr val="tx1"/>
                </a:solidFill>
                <a:latin typeface="Arial" charset="0"/>
              </a:rPr>
              <a:t> s </a:t>
            </a:r>
            <a:r>
              <a:rPr lang="en-US" sz="1600" kern="1200" dirty="0" err="1">
                <a:solidFill>
                  <a:schemeClr val="tx1"/>
                </a:solidFill>
                <a:latin typeface="Arial" charset="0"/>
              </a:rPr>
              <a:t>profilovými</a:t>
            </a:r>
            <a:r>
              <a:rPr lang="en-US" sz="1600" kern="1200" dirty="0">
                <a:solidFill>
                  <a:schemeClr val="tx1"/>
                </a:solidFill>
                <a:latin typeface="Arial" charset="0"/>
              </a:rPr>
              <a:t> </a:t>
            </a:r>
            <a:r>
              <a:rPr lang="en-US" sz="1600" kern="1200" dirty="0" err="1">
                <a:solidFill>
                  <a:schemeClr val="tx1"/>
                </a:solidFill>
                <a:latin typeface="Arial" charset="0"/>
              </a:rPr>
              <a:t>daty</a:t>
            </a:r>
            <a:r>
              <a:rPr lang="en-US" sz="1600" kern="1200" dirty="0">
                <a:solidFill>
                  <a:schemeClr val="tx1"/>
                </a:solidFill>
                <a:latin typeface="Arial" charset="0"/>
              </a:rPr>
              <a:t> </a:t>
            </a:r>
            <a:r>
              <a:rPr lang="en-US" sz="1600" kern="1200" dirty="0" err="1">
                <a:solidFill>
                  <a:schemeClr val="tx1"/>
                </a:solidFill>
                <a:latin typeface="Arial" charset="0"/>
              </a:rPr>
              <a:t>budou</a:t>
            </a:r>
            <a:r>
              <a:rPr lang="en-US" sz="1600" kern="1200" dirty="0">
                <a:solidFill>
                  <a:schemeClr val="tx1"/>
                </a:solidFill>
                <a:latin typeface="Arial" charset="0"/>
              </a:rPr>
              <a:t> </a:t>
            </a:r>
            <a:r>
              <a:rPr lang="en-US" sz="1600" kern="1200" dirty="0" err="1">
                <a:solidFill>
                  <a:schemeClr val="tx1"/>
                </a:solidFill>
                <a:latin typeface="Arial" charset="0"/>
              </a:rPr>
              <a:t>využity</a:t>
            </a:r>
            <a:r>
              <a:rPr lang="en-US" sz="1600" kern="1200" dirty="0">
                <a:solidFill>
                  <a:schemeClr val="tx1"/>
                </a:solidFill>
                <a:latin typeface="Arial" charset="0"/>
              </a:rPr>
              <a:t> </a:t>
            </a:r>
            <a:r>
              <a:rPr lang="en-US" sz="1600" kern="1200" dirty="0" err="1">
                <a:solidFill>
                  <a:schemeClr val="tx1"/>
                </a:solidFill>
                <a:latin typeface="Arial" charset="0"/>
              </a:rPr>
              <a:t>stávající</a:t>
            </a:r>
            <a:r>
              <a:rPr lang="en-US" sz="1600" kern="1200" dirty="0">
                <a:solidFill>
                  <a:schemeClr val="tx1"/>
                </a:solidFill>
                <a:latin typeface="Arial" charset="0"/>
              </a:rPr>
              <a:t> </a:t>
            </a:r>
            <a:r>
              <a:rPr lang="en-US" sz="1600" kern="1200" dirty="0" err="1">
                <a:solidFill>
                  <a:schemeClr val="tx1"/>
                </a:solidFill>
                <a:latin typeface="Arial" charset="0"/>
              </a:rPr>
              <a:t>kódy</a:t>
            </a:r>
            <a:r>
              <a:rPr lang="en-US" sz="1600" kern="1200" dirty="0">
                <a:solidFill>
                  <a:schemeClr val="tx1"/>
                </a:solidFill>
                <a:latin typeface="Arial" charset="0"/>
              </a:rPr>
              <a:t> </a:t>
            </a:r>
            <a:r>
              <a:rPr lang="en-US" sz="1600" kern="1200" dirty="0" err="1">
                <a:solidFill>
                  <a:schemeClr val="tx1"/>
                </a:solidFill>
                <a:latin typeface="Arial" charset="0"/>
              </a:rPr>
              <a:t>zpráv</a:t>
            </a:r>
            <a:r>
              <a:rPr lang="en-US" sz="1600" kern="1200" dirty="0">
                <a:solidFill>
                  <a:schemeClr val="tx1"/>
                </a:solidFill>
                <a:latin typeface="Arial" charset="0"/>
              </a:rPr>
              <a:t> (</a:t>
            </a:r>
            <a:r>
              <a:rPr lang="en-US" sz="1600" kern="1200" dirty="0" err="1">
                <a:solidFill>
                  <a:schemeClr val="tx1"/>
                </a:solidFill>
                <a:latin typeface="Arial" charset="0"/>
              </a:rPr>
              <a:t>atribut</a:t>
            </a:r>
            <a:r>
              <a:rPr lang="en-US" sz="1600" kern="1200" dirty="0">
                <a:solidFill>
                  <a:schemeClr val="tx1"/>
                </a:solidFill>
                <a:latin typeface="Arial" charset="0"/>
              </a:rPr>
              <a:t> </a:t>
            </a:r>
            <a:r>
              <a:rPr lang="en-US" sz="1600" i="1" kern="1200" dirty="0">
                <a:solidFill>
                  <a:schemeClr val="tx1"/>
                </a:solidFill>
                <a:latin typeface="Arial" charset="0"/>
              </a:rPr>
              <a:t>message-code</a:t>
            </a:r>
            <a:r>
              <a:rPr lang="en-US" sz="1600" kern="1200" dirty="0">
                <a:solidFill>
                  <a:schemeClr val="tx1"/>
                </a:solidFill>
                <a:latin typeface="Arial" charset="0"/>
              </a:rPr>
              <a:t>)</a:t>
            </a:r>
            <a:r>
              <a:rPr lang="cs-CZ" sz="1600" kern="1200" dirty="0">
                <a:solidFill>
                  <a:schemeClr val="tx1"/>
                </a:solidFill>
                <a:latin typeface="Arial" charset="0"/>
              </a:rPr>
              <a:t>.</a:t>
            </a:r>
          </a:p>
          <a:p>
            <a:pPr marL="685800" lvl="1"/>
            <a:r>
              <a:rPr lang="cs-CZ" sz="1600" kern="1200" dirty="0">
                <a:solidFill>
                  <a:schemeClr val="tx1"/>
                </a:solidFill>
                <a:latin typeface="Arial" charset="0"/>
              </a:rPr>
              <a:t>Zprávy s požadavky na data zůstanou zachovány. </a:t>
            </a:r>
          </a:p>
          <a:p>
            <a:pPr marL="685800" lvl="1"/>
            <a:r>
              <a:rPr lang="cs-CZ" sz="1600" kern="1200" dirty="0">
                <a:solidFill>
                  <a:schemeClr val="tx1"/>
                </a:solidFill>
                <a:latin typeface="Arial" charset="0"/>
              </a:rPr>
              <a:t>Při sestavení zprávy s opisem dat bude použita časová perioda dat podle období, za které jsou data zasílána. Tedy 60 minut pro data ke dnům dodávky před zavedením nové časové periody a 15 minut pro data dodávky ode dne přechodu na novou časovou</a:t>
            </a:r>
          </a:p>
          <a:p>
            <a:pPr marL="400050" lvl="1" indent="0">
              <a:buNone/>
            </a:pPr>
            <a:endParaRPr lang="cs-CZ" sz="1600" b="1" kern="1200" dirty="0">
              <a:solidFill>
                <a:schemeClr val="tx1"/>
              </a:solidFill>
              <a:latin typeface="Arial" charset="0"/>
            </a:endParaRPr>
          </a:p>
          <a:p>
            <a:pPr marL="400050" lvl="1" indent="0">
              <a:buNone/>
            </a:pPr>
            <a:endParaRPr lang="cs-CZ" sz="1600" kern="1200" dirty="0">
              <a:solidFill>
                <a:schemeClr val="tx1"/>
              </a:solidFill>
              <a:latin typeface="Arial" charset="0"/>
            </a:endParaRPr>
          </a:p>
          <a:p>
            <a:pPr marL="0" indent="0">
              <a:buNone/>
            </a:pPr>
            <a:endParaRPr lang="cs-CZ" sz="1600" b="1" kern="1200" dirty="0">
              <a:solidFill>
                <a:schemeClr val="tx1"/>
              </a:solidFill>
              <a:latin typeface="Arial" charset="0"/>
            </a:endParaRPr>
          </a:p>
          <a:p>
            <a:pPr marL="0" indent="0">
              <a:buNone/>
            </a:pPr>
            <a:endParaRPr lang="cs-CZ" sz="1600" b="1" kern="1200" dirty="0">
              <a:solidFill>
                <a:schemeClr val="tx1"/>
              </a:solidFill>
              <a:latin typeface="Arial" charset="0"/>
            </a:endParaRPr>
          </a:p>
          <a:p>
            <a:pPr marL="0" indent="0">
              <a:buNone/>
            </a:pPr>
            <a:endParaRPr lang="cs-CZ" sz="1600" b="1" kern="1200" dirty="0">
              <a:solidFill>
                <a:schemeClr val="tx1"/>
              </a:solidFill>
              <a:latin typeface="Arial" charset="0"/>
            </a:endParaRPr>
          </a:p>
          <a:p>
            <a:pPr marL="0" indent="0">
              <a:buNone/>
            </a:pPr>
            <a:endParaRPr lang="cs-CZ" sz="1600" b="1" kern="1200" dirty="0">
              <a:solidFill>
                <a:schemeClr val="tx1"/>
              </a:solidFill>
              <a:latin typeface="Arial" charset="0"/>
            </a:endParaRPr>
          </a:p>
          <a:p>
            <a:pPr marL="0" indent="0">
              <a:buNone/>
            </a:pPr>
            <a:endParaRPr lang="cs-CZ" sz="1600" b="1" kern="1200" dirty="0">
              <a:solidFill>
                <a:schemeClr val="tx1"/>
              </a:solidFill>
              <a:latin typeface="Arial" charset="0"/>
            </a:endParaRPr>
          </a:p>
          <a:p>
            <a:pPr marL="0" indent="0">
              <a:buNone/>
            </a:pPr>
            <a:endParaRPr lang="cs-CZ" sz="1600" b="1" kern="1200" dirty="0">
              <a:solidFill>
                <a:schemeClr val="tx1"/>
              </a:solidFill>
              <a:latin typeface="Arial" charset="0"/>
            </a:endParaRPr>
          </a:p>
          <a:p>
            <a:pPr marL="0" lvl="1" indent="0">
              <a:buNone/>
            </a:pPr>
            <a:endParaRPr lang="cs-CZ" sz="1600" b="1" kern="1200" dirty="0">
              <a:solidFill>
                <a:schemeClr val="tx1"/>
              </a:solidFill>
              <a:latin typeface="Arial" charset="0"/>
              <a:ea typeface="+mn-ea"/>
              <a:cs typeface="+mn-cs"/>
            </a:endParaRPr>
          </a:p>
          <a:p>
            <a:pPr marL="0" lvl="1" indent="0">
              <a:buNone/>
            </a:pPr>
            <a:endParaRPr lang="cs-CZ" sz="1600" b="1" kern="1200" dirty="0">
              <a:solidFill>
                <a:schemeClr val="tx1"/>
              </a:solidFill>
              <a:latin typeface="Arial" charset="0"/>
              <a:ea typeface="+mn-ea"/>
              <a:cs typeface="+mn-cs"/>
            </a:endParaRPr>
          </a:p>
          <a:p>
            <a:endParaRPr lang="cs-CZ" sz="1800" kern="1200" dirty="0">
              <a:solidFill>
                <a:schemeClr val="tx1"/>
              </a:solidFill>
              <a:latin typeface="Arial" charset="0"/>
            </a:endParaRPr>
          </a:p>
        </p:txBody>
      </p:sp>
      <p:sp>
        <p:nvSpPr>
          <p:cNvPr id="8" name="Zástupný symbol pro zápatí 2">
            <a:extLst>
              <a:ext uri="{FF2B5EF4-FFF2-40B4-BE49-F238E27FC236}">
                <a16:creationId xmlns:a16="http://schemas.microsoft.com/office/drawing/2014/main" id="{FB6E62A5-188B-41DF-BDF6-C3FB66A0EA6D}"/>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2369809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873808"/>
            <a:ext cx="7377112" cy="838200"/>
          </a:xfrm>
        </p:spPr>
        <p:txBody>
          <a:bodyPr/>
          <a:lstStyle/>
          <a:p>
            <a:r>
              <a:rPr lang="cs-CZ" sz="1800" dirty="0"/>
              <a:t>Ukázky změny</a:t>
            </a:r>
          </a:p>
        </p:txBody>
      </p:sp>
      <p:sp>
        <p:nvSpPr>
          <p:cNvPr id="6" name="Rounded Rectangle 5"/>
          <p:cNvSpPr/>
          <p:nvPr/>
        </p:nvSpPr>
        <p:spPr bwMode="auto">
          <a:xfrm>
            <a:off x="655320" y="46101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7" name="Rounded Rectangle 6"/>
          <p:cNvSpPr/>
          <p:nvPr/>
        </p:nvSpPr>
        <p:spPr bwMode="auto">
          <a:xfrm>
            <a:off x="807720" y="47625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9"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cs-CZ" sz="1800" b="1" i="0" u="none" strike="noStrike" kern="0" cap="none" spc="0" normalizeH="0" baseline="0" noProof="0" dirty="0">
                <a:ln>
                  <a:noFill/>
                </a:ln>
                <a:solidFill>
                  <a:srgbClr val="0B3D92"/>
                </a:solidFill>
                <a:effectLst/>
                <a:uLnTx/>
                <a:uFillTx/>
                <a:latin typeface="Arial"/>
                <a:ea typeface="+mj-ea"/>
                <a:cs typeface="+mj-cs"/>
              </a:rPr>
              <a:t>Předpokládané úpravy </a:t>
            </a:r>
            <a:r>
              <a:rPr kumimoji="0" lang="cs-CZ" sz="1800" b="1" i="0" u="none" strike="noStrike" kern="0" cap="none" spc="0" normalizeH="0" baseline="0" noProof="0" dirty="0" err="1">
                <a:ln>
                  <a:noFill/>
                </a:ln>
                <a:solidFill>
                  <a:srgbClr val="0B3D92"/>
                </a:solidFill>
                <a:effectLst/>
                <a:uLnTx/>
                <a:uFillTx/>
                <a:latin typeface="Arial"/>
                <a:ea typeface="+mj-ea"/>
                <a:cs typeface="+mj-cs"/>
              </a:rPr>
              <a:t>ext</a:t>
            </a:r>
            <a:r>
              <a:rPr kumimoji="0" lang="cs-CZ" sz="1800" b="1" i="0" u="none" strike="noStrike" kern="0" cap="none" spc="0" normalizeH="0" baseline="0" noProof="0" dirty="0">
                <a:ln>
                  <a:noFill/>
                </a:ln>
                <a:solidFill>
                  <a:srgbClr val="0B3D92"/>
                </a:solidFill>
                <a:effectLst/>
                <a:uLnTx/>
                <a:uFillTx/>
                <a:latin typeface="Arial"/>
                <a:ea typeface="+mj-ea"/>
                <a:cs typeface="+mj-cs"/>
              </a:rPr>
              <a:t>. rozhraní - přechod na 15 min. interval</a:t>
            </a:r>
          </a:p>
        </p:txBody>
      </p:sp>
      <p:sp>
        <p:nvSpPr>
          <p:cNvPr id="13" name="Zástupný obsah 2">
            <a:extLst>
              <a:ext uri="{FF2B5EF4-FFF2-40B4-BE49-F238E27FC236}">
                <a16:creationId xmlns:a16="http://schemas.microsoft.com/office/drawing/2014/main" id="{A9FAA5AE-D8AD-4562-BA26-91418D11A553}"/>
              </a:ext>
            </a:extLst>
          </p:cNvPr>
          <p:cNvSpPr>
            <a:spLocks noGrp="1"/>
          </p:cNvSpPr>
          <p:nvPr>
            <p:ph idx="1"/>
          </p:nvPr>
        </p:nvSpPr>
        <p:spPr>
          <a:xfrm>
            <a:off x="395288" y="1446837"/>
            <a:ext cx="8189879" cy="4849791"/>
          </a:xfrm>
        </p:spPr>
        <p:txBody>
          <a:bodyPr/>
          <a:lstStyle/>
          <a:p>
            <a:pPr marL="0" lvl="2" indent="0">
              <a:buNone/>
            </a:pPr>
            <a:r>
              <a:rPr lang="cs-CZ" sz="1600" b="1" kern="1200" dirty="0">
                <a:solidFill>
                  <a:schemeClr val="tx1"/>
                </a:solidFill>
                <a:latin typeface="Arial" charset="0"/>
                <a:ea typeface="+mn-ea"/>
                <a:cs typeface="+mn-cs"/>
              </a:rPr>
              <a:t>Ukázka změn na zprávě ISOTEDATA</a:t>
            </a:r>
          </a:p>
          <a:p>
            <a:pPr marL="0" indent="0">
              <a:buNone/>
            </a:pPr>
            <a:endParaRPr lang="cs-CZ" sz="1600" b="1" kern="1200" dirty="0">
              <a:solidFill>
                <a:schemeClr val="tx1"/>
              </a:solidFill>
              <a:latin typeface="Arial" charset="0"/>
            </a:endParaRPr>
          </a:p>
          <a:p>
            <a:pPr marL="0" indent="0">
              <a:buNone/>
            </a:pPr>
            <a:endParaRPr lang="cs-CZ" sz="1800" kern="1200" dirty="0">
              <a:solidFill>
                <a:schemeClr val="tx1"/>
              </a:solidFill>
              <a:latin typeface="Arial" charset="0"/>
            </a:endParaRPr>
          </a:p>
        </p:txBody>
      </p:sp>
      <p:sp>
        <p:nvSpPr>
          <p:cNvPr id="4" name="TextBox 3">
            <a:extLst>
              <a:ext uri="{FF2B5EF4-FFF2-40B4-BE49-F238E27FC236}">
                <a16:creationId xmlns:a16="http://schemas.microsoft.com/office/drawing/2014/main" id="{7E3C5AC4-08A9-4E4F-A606-492EF22055E7}"/>
              </a:ext>
            </a:extLst>
          </p:cNvPr>
          <p:cNvSpPr txBox="1"/>
          <p:nvPr/>
        </p:nvSpPr>
        <p:spPr>
          <a:xfrm>
            <a:off x="1304818" y="1823815"/>
            <a:ext cx="7183862" cy="4493538"/>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&lt;ISOTEDATA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message-code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="811" </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xmlns:xsi</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="http://www.w3.org/2001/</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XMLSchema</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-instance"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dtd-version</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 </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dtd-release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xmlns</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="http://www.ote‑cr.cz/</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schema</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/market/data" </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answer-required</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="0"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err-reaction</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date‑time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="2020‑04‑13T11:27:53Z" id="76638"&gt;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&lt;</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SenderIdentification</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id="8591824011409"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coding-scheme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="14" /&gt;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&lt;</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ReceiverIdentification</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id="8591824000007"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coding-scheme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="14" /&gt;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&lt;</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Trade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trade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-type="N"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trade-state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="N"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trade-day</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="2020-03-12"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sett‑curr</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="EUR" </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trade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-market-flag="SPT"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Category</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="PBN"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AcceptRatio</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="100"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util</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-flag="1" </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1"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external</a:t>
            </a:r>
            <a:r>
              <a:rPr kumimoji="0" lang="cs-CZ" sz="11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-id="123" </a:t>
            </a:r>
            <a:r>
              <a:rPr kumimoji="0" lang="cs-CZ" sz="1100" b="1"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parent</a:t>
            </a:r>
            <a:r>
              <a:rPr kumimoji="0" lang="cs-CZ" sz="11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cs-CZ" sz="1100" b="1"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external</a:t>
            </a:r>
            <a:r>
              <a:rPr kumimoji="0" lang="cs-CZ" sz="11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-id="456" </a:t>
            </a:r>
            <a:r>
              <a:rPr kumimoji="0" lang="cs-CZ" sz="1100" b="1"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resolution</a:t>
            </a:r>
            <a:r>
              <a:rPr kumimoji="0" lang="cs-CZ" sz="11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="PT15M"</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TimeData</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datetime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="2020-03-10T13:47:45</a:t>
            </a:r>
            <a:r>
              <a:rPr kumimoji="0" lang="cs-CZ" sz="11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Z</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ProfileData</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profile-role="BP01" </a:t>
            </a:r>
            <a:r>
              <a:rPr kumimoji="0" lang="cs-CZ" sz="11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unit="EUR/</a:t>
            </a:r>
            <a:r>
              <a:rPr kumimoji="0" lang="cs-CZ" sz="1100" b="1"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MWh</a:t>
            </a:r>
            <a:r>
              <a:rPr kumimoji="0" lang="cs-CZ" sz="11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&lt;Data period="1"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="5.00"/&gt;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&lt;Data period="2"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="5.00"/&gt;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&lt;Data period="3"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="5.00"/&gt;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&lt;Data period="4"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="5.00"/&gt;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ProfileData</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ProfileData</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profile-role="BC01" </a:t>
            </a:r>
            <a:r>
              <a:rPr kumimoji="0" lang="cs-CZ" sz="11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unit="MAW"</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&lt;Data period="1"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="15</a:t>
            </a:r>
            <a:r>
              <a:rPr kumimoji="0" lang="cs-CZ" sz="11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.00</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&lt;Data period="2"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="15</a:t>
            </a:r>
            <a:r>
              <a:rPr kumimoji="0" lang="cs-CZ" sz="11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.00</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&lt;Data period="3"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="15</a:t>
            </a:r>
            <a:r>
              <a:rPr kumimoji="0" lang="cs-CZ" sz="11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.00</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&lt;Data period="4" </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value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="15</a:t>
            </a:r>
            <a:r>
              <a:rPr kumimoji="0" lang="cs-CZ" sz="1100" b="1"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.00</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ProfileData</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&lt;Comment/&gt;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  &lt;Party id="8591824011607" role="TO"/&gt;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&lt;/</a:t>
            </a:r>
            <a:r>
              <a:rPr kumimoji="0" lang="cs-CZ" sz="1100" b="0" i="0" u="none" strike="noStrike" kern="1200" cap="none" spc="0" normalizeH="0" baseline="0" noProof="0" dirty="0" err="1">
                <a:ln>
                  <a:noFill/>
                </a:ln>
                <a:solidFill>
                  <a:srgbClr val="000000"/>
                </a:solidFill>
                <a:effectLst/>
                <a:uLnTx/>
                <a:uFillTx/>
                <a:latin typeface="Courier New" panose="02070309020205020404" pitchFamily="49" charset="0"/>
                <a:ea typeface="+mn-ea"/>
                <a:cs typeface="Courier New" panose="02070309020205020404" pitchFamily="49" charset="0"/>
              </a:rPr>
              <a:t>Trade</a:t>
            </a: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&gt;</a:t>
            </a:r>
          </a:p>
          <a:p>
            <a:pPr marL="0" marR="0" lvl="0" indent="0" algn="l" defTabSz="914400" rtl="0" eaLnBrk="1" fontAlgn="base" latinLnBrk="0" hangingPunct="1">
              <a:lnSpc>
                <a:spcPct val="100000"/>
              </a:lnSpc>
              <a:spcBef>
                <a:spcPts val="0"/>
              </a:spcBef>
              <a:spcAft>
                <a:spcPct val="0"/>
              </a:spcAft>
              <a:buClr>
                <a:srgbClr val="0B3D92"/>
              </a:buClr>
              <a:buSzTx/>
              <a:buFontTx/>
              <a:buNone/>
              <a:tabLst/>
              <a:defRPr/>
            </a:pPr>
            <a:r>
              <a:rPr kumimoji="0" lang="cs-CZ" sz="1100" b="0" i="0" u="none" strike="noStrike" kern="120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&lt;/ISOTEDATA&gt;</a:t>
            </a:r>
          </a:p>
        </p:txBody>
      </p:sp>
      <p:sp>
        <p:nvSpPr>
          <p:cNvPr id="8" name="Zástupný symbol pro zápatí 2">
            <a:extLst>
              <a:ext uri="{FF2B5EF4-FFF2-40B4-BE49-F238E27FC236}">
                <a16:creationId xmlns:a16="http://schemas.microsoft.com/office/drawing/2014/main" id="{FB6E62A5-188B-41DF-BDF6-C3FB66A0EA6D}"/>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2594493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873808"/>
            <a:ext cx="7377112" cy="838200"/>
          </a:xfrm>
        </p:spPr>
        <p:txBody>
          <a:bodyPr/>
          <a:lstStyle/>
          <a:p>
            <a:r>
              <a:rPr lang="cs-CZ" sz="1800" dirty="0"/>
              <a:t>Ukázky změny</a:t>
            </a:r>
          </a:p>
        </p:txBody>
      </p:sp>
      <p:sp>
        <p:nvSpPr>
          <p:cNvPr id="6" name="Rounded Rectangle 5"/>
          <p:cNvSpPr/>
          <p:nvPr/>
        </p:nvSpPr>
        <p:spPr bwMode="auto">
          <a:xfrm>
            <a:off x="655320" y="46101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7" name="Rounded Rectangle 6"/>
          <p:cNvSpPr/>
          <p:nvPr/>
        </p:nvSpPr>
        <p:spPr bwMode="auto">
          <a:xfrm>
            <a:off x="807720" y="4762500"/>
            <a:ext cx="2446020" cy="107442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0B3D92"/>
              </a:buClr>
              <a:buSzTx/>
              <a:buFontTx/>
              <a:buNone/>
              <a:tabLst/>
              <a:defRPr/>
            </a:pPr>
            <a:endParaRPr kumimoji="0" lang="cs-CZ" sz="2000" b="0" i="0" u="none" strike="noStrike" kern="1200" cap="none" spc="0" normalizeH="0" baseline="0" noProof="0">
              <a:ln>
                <a:noFill/>
              </a:ln>
              <a:solidFill>
                <a:srgbClr val="006699"/>
              </a:solidFill>
              <a:effectLst/>
              <a:uLnTx/>
              <a:uFillTx/>
              <a:latin typeface="Arial" charset="0"/>
              <a:ea typeface="+mn-ea"/>
              <a:cs typeface="+mn-cs"/>
            </a:endParaRPr>
          </a:p>
        </p:txBody>
      </p:sp>
      <p:sp>
        <p:nvSpPr>
          <p:cNvPr id="9"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cs-CZ" sz="1800" b="1" i="0" u="none" strike="noStrike" kern="0" cap="none" spc="0" normalizeH="0" baseline="0" noProof="0" dirty="0">
                <a:ln>
                  <a:noFill/>
                </a:ln>
                <a:solidFill>
                  <a:srgbClr val="0B3D92"/>
                </a:solidFill>
                <a:effectLst/>
                <a:uLnTx/>
                <a:uFillTx/>
                <a:latin typeface="Arial"/>
                <a:ea typeface="+mj-ea"/>
                <a:cs typeface="+mj-cs"/>
              </a:rPr>
              <a:t>Předpokládané úpravy </a:t>
            </a:r>
            <a:r>
              <a:rPr kumimoji="0" lang="cs-CZ" sz="1800" b="1" i="0" u="none" strike="noStrike" kern="0" cap="none" spc="0" normalizeH="0" baseline="0" noProof="0" dirty="0" err="1">
                <a:ln>
                  <a:noFill/>
                </a:ln>
                <a:solidFill>
                  <a:srgbClr val="0B3D92"/>
                </a:solidFill>
                <a:effectLst/>
                <a:uLnTx/>
                <a:uFillTx/>
                <a:latin typeface="Arial"/>
                <a:ea typeface="+mj-ea"/>
                <a:cs typeface="+mj-cs"/>
              </a:rPr>
              <a:t>ext</a:t>
            </a:r>
            <a:r>
              <a:rPr kumimoji="0" lang="cs-CZ" sz="1800" b="1" i="0" u="none" strike="noStrike" kern="0" cap="none" spc="0" normalizeH="0" baseline="0" noProof="0" dirty="0">
                <a:ln>
                  <a:noFill/>
                </a:ln>
                <a:solidFill>
                  <a:srgbClr val="0B3D92"/>
                </a:solidFill>
                <a:effectLst/>
                <a:uLnTx/>
                <a:uFillTx/>
                <a:latin typeface="Arial"/>
                <a:ea typeface="+mj-ea"/>
                <a:cs typeface="+mj-cs"/>
              </a:rPr>
              <a:t>. rozhraní - přechod na 15 min. interval</a:t>
            </a:r>
          </a:p>
        </p:txBody>
      </p:sp>
      <p:sp>
        <p:nvSpPr>
          <p:cNvPr id="13" name="Zástupný obsah 2">
            <a:extLst>
              <a:ext uri="{FF2B5EF4-FFF2-40B4-BE49-F238E27FC236}">
                <a16:creationId xmlns:a16="http://schemas.microsoft.com/office/drawing/2014/main" id="{A9FAA5AE-D8AD-4562-BA26-91418D11A553}"/>
              </a:ext>
            </a:extLst>
          </p:cNvPr>
          <p:cNvSpPr>
            <a:spLocks noGrp="1"/>
          </p:cNvSpPr>
          <p:nvPr>
            <p:ph idx="1"/>
          </p:nvPr>
        </p:nvSpPr>
        <p:spPr>
          <a:xfrm>
            <a:off x="395288" y="1446837"/>
            <a:ext cx="8189879" cy="4849791"/>
          </a:xfrm>
        </p:spPr>
        <p:txBody>
          <a:bodyPr/>
          <a:lstStyle/>
          <a:p>
            <a:pPr marL="0" lvl="2" indent="0">
              <a:buNone/>
            </a:pPr>
            <a:r>
              <a:rPr lang="cs-CZ" sz="1600" b="1" kern="1200" dirty="0">
                <a:solidFill>
                  <a:schemeClr val="tx1"/>
                </a:solidFill>
                <a:latin typeface="Arial" charset="0"/>
                <a:ea typeface="+mn-ea"/>
                <a:cs typeface="+mn-cs"/>
              </a:rPr>
              <a:t>Ukázka změn na zprávě RESPONSE </a:t>
            </a:r>
          </a:p>
          <a:p>
            <a:pPr marL="0" indent="0">
              <a:buNone/>
            </a:pPr>
            <a:endParaRPr lang="cs-CZ" sz="1600" b="1" kern="1200" dirty="0">
              <a:solidFill>
                <a:schemeClr val="tx1"/>
              </a:solidFill>
              <a:latin typeface="Arial" charset="0"/>
            </a:endParaRPr>
          </a:p>
          <a:p>
            <a:pPr marL="0" indent="0">
              <a:buNone/>
            </a:pPr>
            <a:endParaRPr lang="cs-CZ" sz="1600" b="1" kern="1200" dirty="0">
              <a:solidFill>
                <a:schemeClr val="tx1"/>
              </a:solidFill>
              <a:latin typeface="Arial" charset="0"/>
            </a:endParaRPr>
          </a:p>
          <a:p>
            <a:pPr marL="0" indent="0">
              <a:buNone/>
            </a:pPr>
            <a:endParaRPr lang="cs-CZ" sz="1600" b="1" kern="1200" dirty="0">
              <a:solidFill>
                <a:schemeClr val="tx1"/>
              </a:solidFill>
              <a:latin typeface="Arial" charset="0"/>
            </a:endParaRPr>
          </a:p>
          <a:p>
            <a:pPr marL="0" lvl="1" indent="0">
              <a:buNone/>
            </a:pPr>
            <a:endParaRPr lang="cs-CZ" sz="1600" b="1" kern="1200" dirty="0">
              <a:solidFill>
                <a:schemeClr val="tx1"/>
              </a:solidFill>
              <a:latin typeface="Arial" charset="0"/>
              <a:ea typeface="+mn-ea"/>
              <a:cs typeface="+mn-cs"/>
            </a:endParaRPr>
          </a:p>
          <a:p>
            <a:pPr marL="0" lvl="1" indent="0">
              <a:buNone/>
            </a:pPr>
            <a:endParaRPr lang="cs-CZ" sz="1600" b="1" kern="1200" dirty="0">
              <a:solidFill>
                <a:schemeClr val="tx1"/>
              </a:solidFill>
              <a:latin typeface="Arial" charset="0"/>
              <a:ea typeface="+mn-ea"/>
              <a:cs typeface="+mn-cs"/>
            </a:endParaRPr>
          </a:p>
          <a:p>
            <a:endParaRPr lang="cs-CZ" sz="1800" kern="1200" dirty="0">
              <a:solidFill>
                <a:schemeClr val="tx1"/>
              </a:solidFill>
              <a:latin typeface="Arial" charset="0"/>
            </a:endParaRPr>
          </a:p>
        </p:txBody>
      </p:sp>
      <p:pic>
        <p:nvPicPr>
          <p:cNvPr id="3" name="Picture 2">
            <a:extLst>
              <a:ext uri="{FF2B5EF4-FFF2-40B4-BE49-F238E27FC236}">
                <a16:creationId xmlns:a16="http://schemas.microsoft.com/office/drawing/2014/main" id="{5AEB3112-3C51-4A93-A849-B90A87CB9C4F}"/>
              </a:ext>
            </a:extLst>
          </p:cNvPr>
          <p:cNvPicPr>
            <a:picLocks noChangeAspect="1"/>
          </p:cNvPicPr>
          <p:nvPr/>
        </p:nvPicPr>
        <p:blipFill>
          <a:blip r:embed="rId3"/>
          <a:stretch>
            <a:fillRect/>
          </a:stretch>
        </p:blipFill>
        <p:spPr>
          <a:xfrm>
            <a:off x="1878330" y="2380595"/>
            <a:ext cx="5730167" cy="2229505"/>
          </a:xfrm>
          <a:prstGeom prst="rect">
            <a:avLst/>
          </a:prstGeom>
        </p:spPr>
      </p:pic>
      <p:sp>
        <p:nvSpPr>
          <p:cNvPr id="8" name="Zástupný symbol pro zápatí 2">
            <a:extLst>
              <a:ext uri="{FF2B5EF4-FFF2-40B4-BE49-F238E27FC236}">
                <a16:creationId xmlns:a16="http://schemas.microsoft.com/office/drawing/2014/main" id="{FB6E62A5-188B-41DF-BDF6-C3FB66A0EA6D}"/>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292211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Obdélník 1"/>
          <p:cNvSpPr>
            <a:spLocks noChangeArrowheads="1"/>
          </p:cNvSpPr>
          <p:nvPr/>
        </p:nvSpPr>
        <p:spPr bwMode="auto">
          <a:xfrm>
            <a:off x="485775" y="1687830"/>
            <a:ext cx="7997588" cy="467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cs-CZ" sz="4800" dirty="0"/>
              <a:t>4. Odpovědi na otázky k očekávaným změnám v oblastech měřených dat a  obchodních dat, další kroky</a:t>
            </a:r>
          </a:p>
          <a:p>
            <a:pPr algn="ctr"/>
            <a:br>
              <a:rPr lang="cs-CZ" sz="4800" dirty="0"/>
            </a:br>
            <a:endParaRPr lang="cs-CZ" sz="4800" dirty="0"/>
          </a:p>
        </p:txBody>
      </p:sp>
      <p:sp>
        <p:nvSpPr>
          <p:cNvPr id="4"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a:buClrTx/>
            </a:pPr>
            <a:r>
              <a:rPr lang="cs-CZ" sz="1800" kern="0" dirty="0"/>
              <a:t>Předpokládané úpravy </a:t>
            </a:r>
            <a:r>
              <a:rPr lang="cs-CZ" sz="1800" kern="0" dirty="0" err="1"/>
              <a:t>ext</a:t>
            </a:r>
            <a:r>
              <a:rPr lang="cs-CZ" sz="1800" kern="0" dirty="0"/>
              <a:t>. rozhraní - přechod na 15 min. interval</a:t>
            </a:r>
          </a:p>
        </p:txBody>
      </p:sp>
      <p:sp>
        <p:nvSpPr>
          <p:cNvPr id="5" name="Zástupný symbol pro zápatí 2">
            <a:extLst>
              <a:ext uri="{FF2B5EF4-FFF2-40B4-BE49-F238E27FC236}">
                <a16:creationId xmlns:a16="http://schemas.microsoft.com/office/drawing/2014/main" id="{177804A9-79F7-4E49-935A-42E2846D302C}"/>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3335334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CD72A35-F0B9-48BF-ACFE-ABD35BCD7874}"/>
              </a:ext>
            </a:extLst>
          </p:cNvPr>
          <p:cNvSpPr>
            <a:spLocks noGrp="1"/>
          </p:cNvSpPr>
          <p:nvPr>
            <p:ph idx="1"/>
          </p:nvPr>
        </p:nvSpPr>
        <p:spPr/>
        <p:txBody>
          <a:bodyPr/>
          <a:lstStyle/>
          <a:p>
            <a:pPr marL="0" indent="0" algn="ctr">
              <a:buNone/>
            </a:pPr>
            <a:endParaRPr lang="cs-CZ" cap="all" dirty="0">
              <a:effectLst>
                <a:outerShdw blurRad="38100" dist="38100" dir="2700000" algn="tl">
                  <a:srgbClr val="000000">
                    <a:alpha val="43137"/>
                  </a:srgbClr>
                </a:outerShdw>
              </a:effectLst>
            </a:endParaRPr>
          </a:p>
          <a:p>
            <a:pPr marL="0" indent="0" algn="ctr">
              <a:buNone/>
            </a:pPr>
            <a:endParaRPr lang="cs-CZ" cap="all" dirty="0">
              <a:effectLst>
                <a:outerShdw blurRad="38100" dist="38100" dir="2700000" algn="tl">
                  <a:srgbClr val="000000">
                    <a:alpha val="43137"/>
                  </a:srgbClr>
                </a:outerShdw>
              </a:effectLst>
            </a:endParaRPr>
          </a:p>
          <a:p>
            <a:pPr marL="0" indent="0" algn="ctr">
              <a:buNone/>
            </a:pPr>
            <a:endParaRPr lang="cs-CZ" cap="all" dirty="0">
              <a:effectLst>
                <a:outerShdw blurRad="38100" dist="38100" dir="2700000" algn="tl">
                  <a:srgbClr val="000000">
                    <a:alpha val="43137"/>
                  </a:srgbClr>
                </a:outerShdw>
              </a:effectLst>
            </a:endParaRPr>
          </a:p>
          <a:p>
            <a:pPr marL="0" indent="0" algn="ctr">
              <a:buNone/>
            </a:pPr>
            <a:r>
              <a:rPr lang="cs-CZ" cap="all" dirty="0">
                <a:effectLst>
                  <a:outerShdw blurRad="38100" dist="38100" dir="2700000" algn="tl">
                    <a:srgbClr val="000000">
                      <a:alpha val="43137"/>
                    </a:srgbClr>
                  </a:outerShdw>
                </a:effectLst>
              </a:rPr>
              <a:t>Prostor pro dotazy</a:t>
            </a:r>
            <a:endParaRPr lang="en-US" cap="all" dirty="0">
              <a:effectLst>
                <a:outerShdw blurRad="38100" dist="38100" dir="2700000" algn="tl">
                  <a:srgbClr val="000000">
                    <a:alpha val="43137"/>
                  </a:srgbClr>
                </a:outerShdw>
              </a:effectLst>
            </a:endParaRPr>
          </a:p>
        </p:txBody>
      </p:sp>
      <p:sp>
        <p:nvSpPr>
          <p:cNvPr id="4" name="Nadpis 1">
            <a:extLst>
              <a:ext uri="{FF2B5EF4-FFF2-40B4-BE49-F238E27FC236}">
                <a16:creationId xmlns:a16="http://schemas.microsoft.com/office/drawing/2014/main" id="{F2845941-F1B4-45C1-88B2-28AE92AB24E6}"/>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a:buClrTx/>
            </a:pPr>
            <a:r>
              <a:rPr lang="cs-CZ" sz="1800" kern="0" dirty="0"/>
              <a:t>Předpokládané úpravy </a:t>
            </a:r>
            <a:r>
              <a:rPr lang="cs-CZ" sz="1800" kern="0" dirty="0" err="1"/>
              <a:t>ext</a:t>
            </a:r>
            <a:r>
              <a:rPr lang="cs-CZ" sz="1800" kern="0" dirty="0"/>
              <a:t>. rozhraní - přechod na 15 min. interval</a:t>
            </a:r>
          </a:p>
        </p:txBody>
      </p:sp>
    </p:spTree>
    <p:extLst>
      <p:ext uri="{BB962C8B-B14F-4D97-AF65-F5344CB8AC3E}">
        <p14:creationId xmlns:p14="http://schemas.microsoft.com/office/powerpoint/2010/main" val="3979525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0245A187-B827-440D-A51A-BE0EE29C9CD3}"/>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a:buClrTx/>
            </a:pPr>
            <a:r>
              <a:rPr lang="cs-CZ" sz="1800" kern="0" dirty="0"/>
              <a:t>Předpokládané úpravy </a:t>
            </a:r>
            <a:r>
              <a:rPr lang="cs-CZ" sz="1800" kern="0" dirty="0" err="1"/>
              <a:t>ext</a:t>
            </a:r>
            <a:r>
              <a:rPr lang="cs-CZ" sz="1800" kern="0" dirty="0"/>
              <a:t>. rozhraní - přechod na 15 min. interval</a:t>
            </a:r>
          </a:p>
        </p:txBody>
      </p:sp>
      <p:sp>
        <p:nvSpPr>
          <p:cNvPr id="5" name="TextovéPole 4">
            <a:extLst>
              <a:ext uri="{FF2B5EF4-FFF2-40B4-BE49-F238E27FC236}">
                <a16:creationId xmlns:a16="http://schemas.microsoft.com/office/drawing/2014/main" id="{CC37F1F4-FE05-4EB9-9D95-69FFAD131075}"/>
              </a:ext>
            </a:extLst>
          </p:cNvPr>
          <p:cNvSpPr txBox="1"/>
          <p:nvPr/>
        </p:nvSpPr>
        <p:spPr>
          <a:xfrm>
            <a:off x="474724" y="762001"/>
            <a:ext cx="8273988" cy="5386090"/>
          </a:xfrm>
          <a:prstGeom prst="rect">
            <a:avLst/>
          </a:prstGeom>
          <a:noFill/>
        </p:spPr>
        <p:txBody>
          <a:bodyPr wrap="square" rtlCol="0">
            <a:spAutoFit/>
          </a:bodyPr>
          <a:lstStyle/>
          <a:p>
            <a:r>
              <a:rPr lang="cs-CZ" b="1" dirty="0"/>
              <a:t>Další kroky:</a:t>
            </a:r>
          </a:p>
          <a:p>
            <a:pPr marL="342900" indent="-342900">
              <a:buFont typeface="Arial" panose="020B0604020202020204" pitchFamily="34" charset="0"/>
              <a:buChar char="•"/>
            </a:pPr>
            <a:r>
              <a:rPr lang="cs-CZ" dirty="0"/>
              <a:t>16. 6. 2020 – zveřejnění pracovní verze dokumentu Úpravy rozhraní 		Smluvní, trhy a měřená data</a:t>
            </a:r>
          </a:p>
          <a:p>
            <a:pPr marL="342900" indent="-342900">
              <a:buFont typeface="Arial" panose="020B0604020202020204" pitchFamily="34" charset="0"/>
              <a:buChar char="•"/>
            </a:pPr>
            <a:r>
              <a:rPr lang="cs-CZ" dirty="0"/>
              <a:t>18. 6. 2020 – webinář</a:t>
            </a:r>
          </a:p>
          <a:p>
            <a:pPr marL="342900" indent="-342900">
              <a:buFont typeface="Arial" panose="020B0604020202020204" pitchFamily="34" charset="0"/>
              <a:buChar char="•"/>
            </a:pPr>
            <a:r>
              <a:rPr lang="cs-CZ" dirty="0"/>
              <a:t>16. 6. 2020 – 30. 6. 2020 </a:t>
            </a:r>
          </a:p>
          <a:p>
            <a:r>
              <a:rPr lang="cs-CZ" dirty="0"/>
              <a:t>		– komentáře ke zveřejněným dokumentům prosím 		zasílejte na adresu </a:t>
            </a:r>
            <a:r>
              <a:rPr lang="cs-CZ" dirty="0">
                <a:hlinkClick r:id="rId2"/>
              </a:rPr>
              <a:t>spot-markets@ote-cr.cz</a:t>
            </a:r>
            <a:endParaRPr lang="cs-CZ" dirty="0"/>
          </a:p>
          <a:p>
            <a:r>
              <a:rPr lang="cs-CZ" dirty="0"/>
              <a:t>		- u komentáře/dotazu prosím uvádějte :</a:t>
            </a:r>
          </a:p>
          <a:p>
            <a:pPr marL="2628900" lvl="5" indent="-342900">
              <a:buFont typeface="Wingdings" panose="05000000000000000000" pitchFamily="2" charset="2"/>
              <a:buChar char="§"/>
            </a:pPr>
            <a:r>
              <a:rPr lang="cs-CZ" dirty="0"/>
              <a:t>odkaz na relevantní část v dokumentu;</a:t>
            </a:r>
          </a:p>
          <a:p>
            <a:pPr marL="2628900" lvl="5" indent="-342900">
              <a:buFont typeface="Wingdings" panose="05000000000000000000" pitchFamily="2" charset="2"/>
              <a:buChar char="§"/>
            </a:pPr>
            <a:r>
              <a:rPr lang="cs-CZ" dirty="0"/>
              <a:t>společnost; </a:t>
            </a:r>
          </a:p>
          <a:p>
            <a:pPr marL="2628900" lvl="5" indent="-342900">
              <a:buFont typeface="Wingdings" panose="05000000000000000000" pitchFamily="2" charset="2"/>
              <a:buChar char="§"/>
            </a:pPr>
            <a:r>
              <a:rPr lang="cs-CZ" dirty="0"/>
              <a:t>účastníka trhu za kterého je komentář/dotaz vznášen;</a:t>
            </a:r>
          </a:p>
          <a:p>
            <a:pPr marL="2628900" lvl="5" indent="-342900">
              <a:buFont typeface="Wingdings" panose="05000000000000000000" pitchFamily="2" charset="2"/>
              <a:buChar char="§"/>
            </a:pPr>
            <a:r>
              <a:rPr lang="cs-CZ" dirty="0"/>
              <a:t>kontakt na relevantní osobu pro případné vyjasnění položeného komentáře/dotazu.	 </a:t>
            </a:r>
          </a:p>
          <a:p>
            <a:pPr marL="342900" indent="-342900">
              <a:buFont typeface="Arial" panose="020B0604020202020204" pitchFamily="34" charset="0"/>
              <a:buChar char="•"/>
            </a:pPr>
            <a:r>
              <a:rPr lang="cs-CZ" dirty="0"/>
              <a:t>cca 15. 7. 2020 – zveřejnění finální verze dokumentu Úpravy 			rozhraní Smluvní, trhy a měřená data</a:t>
            </a:r>
            <a:endParaRPr lang="en-US" dirty="0"/>
          </a:p>
        </p:txBody>
      </p:sp>
      <p:sp>
        <p:nvSpPr>
          <p:cNvPr id="7" name="Zástupný symbol pro zápatí 2">
            <a:extLst>
              <a:ext uri="{FF2B5EF4-FFF2-40B4-BE49-F238E27FC236}">
                <a16:creationId xmlns:a16="http://schemas.microsoft.com/office/drawing/2014/main" id="{FB6E62A5-188B-41DF-BDF6-C3FB66A0EA6D}"/>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3658187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1">
            <a:extLst>
              <a:ext uri="{FF2B5EF4-FFF2-40B4-BE49-F238E27FC236}">
                <a16:creationId xmlns:a16="http://schemas.microsoft.com/office/drawing/2014/main" id="{709B12D6-16A8-476B-9F69-0E10B94F5B6A}"/>
              </a:ext>
            </a:extLst>
          </p:cNvPr>
          <p:cNvSpPr>
            <a:spLocks noChangeArrowheads="1"/>
          </p:cNvSpPr>
          <p:nvPr/>
        </p:nvSpPr>
        <p:spPr bwMode="auto">
          <a:xfrm>
            <a:off x="485775" y="1687830"/>
            <a:ext cx="7997588"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cs-CZ" sz="4800" dirty="0"/>
              <a:t>5. Různé</a:t>
            </a:r>
          </a:p>
          <a:p>
            <a:pPr marL="914400" indent="-914400">
              <a:buFont typeface="+mj-lt"/>
              <a:buAutoNum type="alphaLcParenR"/>
            </a:pPr>
            <a:r>
              <a:rPr lang="cs-CZ" sz="2800" dirty="0"/>
              <a:t>Komentář ČEPS </a:t>
            </a:r>
          </a:p>
          <a:p>
            <a:pPr marL="914400" indent="-914400">
              <a:buFont typeface="+mj-lt"/>
              <a:buAutoNum type="alphaLcParenR"/>
            </a:pPr>
            <a:r>
              <a:rPr lang="cs-CZ" sz="2800" dirty="0"/>
              <a:t>Komentář ERÚ </a:t>
            </a:r>
          </a:p>
        </p:txBody>
      </p:sp>
      <p:sp>
        <p:nvSpPr>
          <p:cNvPr id="6" name="Nadpis 1">
            <a:extLst>
              <a:ext uri="{FF2B5EF4-FFF2-40B4-BE49-F238E27FC236}">
                <a16:creationId xmlns:a16="http://schemas.microsoft.com/office/drawing/2014/main" id="{0C51C354-8F85-416F-BB97-4E6BF28A93F5}"/>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a:buClrTx/>
            </a:pPr>
            <a:r>
              <a:rPr lang="cs-CZ" sz="1800" kern="0" dirty="0"/>
              <a:t>Předpokládané úpravy </a:t>
            </a:r>
            <a:r>
              <a:rPr lang="cs-CZ" sz="1800" kern="0" dirty="0" err="1"/>
              <a:t>ext</a:t>
            </a:r>
            <a:r>
              <a:rPr lang="cs-CZ" sz="1800" kern="0" dirty="0"/>
              <a:t>. rozhraní - přechod na 15 min. interval</a:t>
            </a:r>
          </a:p>
        </p:txBody>
      </p:sp>
      <p:sp>
        <p:nvSpPr>
          <p:cNvPr id="7" name="Zástupný symbol pro zápatí 2">
            <a:extLst>
              <a:ext uri="{FF2B5EF4-FFF2-40B4-BE49-F238E27FC236}">
                <a16:creationId xmlns:a16="http://schemas.microsoft.com/office/drawing/2014/main" id="{0DD66FA2-27C5-4A8A-A9A8-EF5880514362}"/>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4135349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Obdélník 1"/>
          <p:cNvSpPr>
            <a:spLocks noChangeArrowheads="1"/>
          </p:cNvSpPr>
          <p:nvPr/>
        </p:nvSpPr>
        <p:spPr bwMode="auto">
          <a:xfrm>
            <a:off x="485775" y="1687830"/>
            <a:ext cx="79975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cs-CZ" sz="4800" dirty="0"/>
              <a:t>6. Závěr</a:t>
            </a:r>
          </a:p>
        </p:txBody>
      </p:sp>
      <p:sp>
        <p:nvSpPr>
          <p:cNvPr id="4"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a:buClrTx/>
            </a:pPr>
            <a:r>
              <a:rPr lang="cs-CZ" sz="1800" kern="0" dirty="0"/>
              <a:t>Předpokládané úpravy </a:t>
            </a:r>
            <a:r>
              <a:rPr lang="cs-CZ" sz="1800" kern="0" dirty="0" err="1"/>
              <a:t>ext</a:t>
            </a:r>
            <a:r>
              <a:rPr lang="cs-CZ" sz="1800" kern="0" dirty="0"/>
              <a:t>. rozhraní - přechod na 15 min. interval</a:t>
            </a:r>
          </a:p>
        </p:txBody>
      </p:sp>
      <p:sp>
        <p:nvSpPr>
          <p:cNvPr id="7" name="Zástupný symbol pro zápatí 2">
            <a:extLst>
              <a:ext uri="{FF2B5EF4-FFF2-40B4-BE49-F238E27FC236}">
                <a16:creationId xmlns:a16="http://schemas.microsoft.com/office/drawing/2014/main" id="{D2685566-4FBC-46C4-96C8-1C351312E267}"/>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379093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sah 3">
            <a:extLst>
              <a:ext uri="{FF2B5EF4-FFF2-40B4-BE49-F238E27FC236}">
                <a16:creationId xmlns:a16="http://schemas.microsoft.com/office/drawing/2014/main" id="{2FF1A191-F46F-4D88-A401-5E8EDDFA5416}"/>
              </a:ext>
            </a:extLst>
          </p:cNvPr>
          <p:cNvSpPr txBox="1">
            <a:spLocks noGrp="1"/>
          </p:cNvSpPr>
          <p:nvPr>
            <p:ph idx="1"/>
          </p:nvPr>
        </p:nvSpPr>
        <p:spPr>
          <a:xfrm>
            <a:off x="646113" y="1281113"/>
            <a:ext cx="8057212" cy="2179058"/>
          </a:xfrm>
          <a:prstGeom prst="rect">
            <a:avLst/>
          </a:prstGeom>
          <a:noFill/>
        </p:spPr>
        <p:txBody>
          <a:bodyPr wrap="square" rtlCol="0">
            <a:spAutoFit/>
          </a:bodyPr>
          <a:lstStyle/>
          <a:p>
            <a:pPr marL="0" indent="0" algn="just">
              <a:buClr>
                <a:srgbClr val="00B0F0"/>
              </a:buClr>
              <a:buNone/>
            </a:pPr>
            <a:r>
              <a:rPr lang="cs-CZ" sz="1800" b="1" kern="1200" dirty="0">
                <a:solidFill>
                  <a:schemeClr val="tx1"/>
                </a:solidFill>
                <a:latin typeface="Arial" charset="0"/>
              </a:rPr>
              <a:t>Cíl webináře:</a:t>
            </a:r>
          </a:p>
          <a:p>
            <a:pPr marL="285750" indent="-285750" algn="just">
              <a:buClr>
                <a:srgbClr val="00B0F0"/>
              </a:buClr>
            </a:pPr>
            <a:r>
              <a:rPr lang="cs-CZ" sz="1800" kern="1200" dirty="0">
                <a:solidFill>
                  <a:schemeClr val="tx1"/>
                </a:solidFill>
                <a:latin typeface="Arial" charset="0"/>
              </a:rPr>
              <a:t>Představit základní harmonogram implementace 15 minutové zúčtovací periody</a:t>
            </a:r>
          </a:p>
          <a:p>
            <a:pPr marL="285750" indent="-285750" algn="just">
              <a:buClr>
                <a:srgbClr val="00B0F0"/>
              </a:buClr>
            </a:pPr>
            <a:r>
              <a:rPr lang="cs-CZ" sz="1800" kern="1200" dirty="0">
                <a:solidFill>
                  <a:schemeClr val="tx1"/>
                </a:solidFill>
                <a:latin typeface="Arial" charset="0"/>
              </a:rPr>
              <a:t>Seznámit účastníky trhu s dopady zavedení 15 minutové zúčtovací periody na změny formátů zpráv v oblasti zasílání měřených a obchodních dat</a:t>
            </a:r>
          </a:p>
          <a:p>
            <a:pPr marL="285750" indent="-285750" algn="just">
              <a:buClr>
                <a:srgbClr val="00B0F0"/>
              </a:buClr>
            </a:pPr>
            <a:r>
              <a:rPr lang="cs-CZ" sz="1800" kern="1200" dirty="0">
                <a:solidFill>
                  <a:schemeClr val="tx1"/>
                </a:solidFill>
                <a:latin typeface="Arial" charset="0"/>
              </a:rPr>
              <a:t>Dát možnost účastníkům trhu položit dotazy k předloženým dokumentům</a:t>
            </a:r>
          </a:p>
          <a:p>
            <a:pPr algn="just"/>
            <a:endParaRPr lang="en-US" sz="1400" b="1" dirty="0"/>
          </a:p>
        </p:txBody>
      </p:sp>
      <p:sp>
        <p:nvSpPr>
          <p:cNvPr id="5" name="Nadpis 1">
            <a:extLst>
              <a:ext uri="{FF2B5EF4-FFF2-40B4-BE49-F238E27FC236}">
                <a16:creationId xmlns:a16="http://schemas.microsoft.com/office/drawing/2014/main" id="{434F802A-98AB-4CC9-9A15-2517A7429376}"/>
              </a:ext>
            </a:extLst>
          </p:cNvPr>
          <p:cNvSpPr txBox="1">
            <a:spLocks/>
          </p:cNvSpPr>
          <p:nvPr/>
        </p:nvSpPr>
        <p:spPr bwMode="auto">
          <a:xfrm>
            <a:off x="395288" y="260350"/>
            <a:ext cx="7377112" cy="50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a:buClrTx/>
            </a:pPr>
            <a:r>
              <a:rPr lang="cs-CZ" sz="1800" kern="0" dirty="0"/>
              <a:t>Předpokládané úpravy </a:t>
            </a:r>
            <a:r>
              <a:rPr lang="cs-CZ" sz="1800" kern="0" dirty="0" err="1"/>
              <a:t>ext</a:t>
            </a:r>
            <a:r>
              <a:rPr lang="cs-CZ" sz="1800" kern="0" dirty="0"/>
              <a:t>. rozhraní - přechod na 15 min. interval</a:t>
            </a:r>
          </a:p>
        </p:txBody>
      </p:sp>
      <p:sp>
        <p:nvSpPr>
          <p:cNvPr id="6" name="Zástupný symbol pro zápatí 2">
            <a:extLst>
              <a:ext uri="{FF2B5EF4-FFF2-40B4-BE49-F238E27FC236}">
                <a16:creationId xmlns:a16="http://schemas.microsoft.com/office/drawing/2014/main" id="{413494C7-66C2-4143-A835-9198E1098C92}"/>
              </a:ext>
            </a:extLst>
          </p:cNvPr>
          <p:cNvSpPr txBox="1">
            <a:spLocks/>
          </p:cNvSpPr>
          <p:nvPr/>
        </p:nvSpPr>
        <p:spPr>
          <a:xfrm>
            <a:off x="646113" y="6502141"/>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
        <p:nvSpPr>
          <p:cNvPr id="7" name="TextBox 1">
            <a:extLst>
              <a:ext uri="{FF2B5EF4-FFF2-40B4-BE49-F238E27FC236}">
                <a16:creationId xmlns:a16="http://schemas.microsoft.com/office/drawing/2014/main" id="{9E7F7723-447D-4C0A-8526-9A769030B449}"/>
              </a:ext>
            </a:extLst>
          </p:cNvPr>
          <p:cNvSpPr txBox="1"/>
          <p:nvPr/>
        </p:nvSpPr>
        <p:spPr>
          <a:xfrm>
            <a:off x="646113" y="3688495"/>
            <a:ext cx="8057212" cy="861774"/>
          </a:xfrm>
          <a:prstGeom prst="rect">
            <a:avLst/>
          </a:prstGeom>
          <a:solidFill>
            <a:srgbClr val="DDF7F6"/>
          </a:solidFill>
          <a:ln w="28575">
            <a:solidFill>
              <a:schemeClr val="tx1"/>
            </a:solidFill>
          </a:ln>
        </p:spPr>
        <p:txBody>
          <a:bodyPr wrap="square" rtlCol="0">
            <a:spAutoFit/>
          </a:bodyPr>
          <a:lstStyle/>
          <a:p>
            <a:r>
              <a:rPr lang="cs-CZ" sz="1400" b="1" dirty="0"/>
              <a:t>Jak pokládat otázky</a:t>
            </a:r>
            <a:r>
              <a:rPr lang="en-US" sz="1400" b="1" dirty="0"/>
              <a:t>?</a:t>
            </a:r>
          </a:p>
          <a:p>
            <a:r>
              <a:rPr lang="cs-CZ" sz="1400" dirty="0"/>
              <a:t>Případné dotazy můžete během webináře zasílat na emailovou adresu</a:t>
            </a:r>
            <a:r>
              <a:rPr lang="en-US" sz="1400" dirty="0"/>
              <a:t>: </a:t>
            </a:r>
            <a:r>
              <a:rPr lang="en-US" sz="1400" u="sng" dirty="0">
                <a:hlinkClick r:id="rId2"/>
              </a:rPr>
              <a:t>spot-markets@ote-cr.cz</a:t>
            </a:r>
            <a:endParaRPr lang="en-US" sz="1400" u="sng" dirty="0"/>
          </a:p>
          <a:p>
            <a:r>
              <a:rPr lang="cs-CZ" sz="1400" dirty="0"/>
              <a:t>Dotazy budou zodpovězeny na konci prezentace nebo mailem po skončení Webináře</a:t>
            </a:r>
            <a:r>
              <a:rPr lang="en-US" sz="1600" dirty="0"/>
              <a:t>.</a:t>
            </a:r>
          </a:p>
        </p:txBody>
      </p:sp>
      <p:sp>
        <p:nvSpPr>
          <p:cNvPr id="2" name="Obdélník 1">
            <a:extLst>
              <a:ext uri="{FF2B5EF4-FFF2-40B4-BE49-F238E27FC236}">
                <a16:creationId xmlns:a16="http://schemas.microsoft.com/office/drawing/2014/main" id="{9D8974EB-E200-4707-8DB9-CE20C3BCC4C0}"/>
              </a:ext>
            </a:extLst>
          </p:cNvPr>
          <p:cNvSpPr/>
          <p:nvPr/>
        </p:nvSpPr>
        <p:spPr>
          <a:xfrm>
            <a:off x="646113" y="4725701"/>
            <a:ext cx="8057211" cy="1372683"/>
          </a:xfrm>
          <a:prstGeom prst="rect">
            <a:avLst/>
          </a:prstGeom>
        </p:spPr>
        <p:txBody>
          <a:bodyPr wrap="square">
            <a:spAutoFit/>
          </a:bodyPr>
          <a:lstStyle/>
          <a:p>
            <a:pPr marL="0" indent="0" algn="just">
              <a:buClr>
                <a:srgbClr val="00B0F0"/>
              </a:buClr>
              <a:buNone/>
            </a:pPr>
            <a:endParaRPr lang="cs-CZ" sz="1600" dirty="0"/>
          </a:p>
          <a:p>
            <a:pPr marL="0" indent="0" algn="just">
              <a:buClr>
                <a:srgbClr val="00B0F0"/>
              </a:buClr>
              <a:buNone/>
            </a:pPr>
            <a:r>
              <a:rPr lang="cs-CZ" sz="1600" i="1" dirty="0"/>
              <a:t>Předkládané informace reflektují v současnosti známý vývoj na trhu (zejména legislativní) k červnu 2020 a se znalostí informací platných k tomuto datu. Operátor trhu nemůže v tuto chvíli vyloučit, že harmonogram nebo očekávané změny formátů zpráv doznají změn, a to nejen v důsledku vývoje evropského trhu s elektřinou. </a:t>
            </a:r>
          </a:p>
        </p:txBody>
      </p:sp>
    </p:spTree>
    <p:extLst>
      <p:ext uri="{BB962C8B-B14F-4D97-AF65-F5344CB8AC3E}">
        <p14:creationId xmlns:p14="http://schemas.microsoft.com/office/powerpoint/2010/main" val="180397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6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cs-CZ"/>
          </a:p>
        </p:txBody>
      </p:sp>
      <p:sp>
        <p:nvSpPr>
          <p:cNvPr id="10245" name="Rectangle 6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cs-CZ"/>
          </a:p>
        </p:txBody>
      </p:sp>
      <p:pic>
        <p:nvPicPr>
          <p:cNvPr id="10246" name="Picture 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475" y="4559300"/>
            <a:ext cx="32639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ovéPole 65"/>
          <p:cNvSpPr txBox="1">
            <a:spLocks noChangeArrowheads="1"/>
          </p:cNvSpPr>
          <p:nvPr/>
        </p:nvSpPr>
        <p:spPr bwMode="auto">
          <a:xfrm>
            <a:off x="6049963" y="6524625"/>
            <a:ext cx="22018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20000"/>
              </a:spcBef>
              <a:spcAft>
                <a:spcPct val="0"/>
              </a:spcAft>
              <a:buClr>
                <a:srgbClr val="0B3D92"/>
              </a:buClr>
              <a:defRPr sz="2000">
                <a:solidFill>
                  <a:schemeClr val="tx1"/>
                </a:solidFill>
                <a:latin typeface="Arial" charset="0"/>
              </a:defRPr>
            </a:lvl6pPr>
            <a:lvl7pPr marL="2971800" indent="-228600" eaLnBrk="0" fontAlgn="base" hangingPunct="0">
              <a:spcBef>
                <a:spcPct val="20000"/>
              </a:spcBef>
              <a:spcAft>
                <a:spcPct val="0"/>
              </a:spcAft>
              <a:buClr>
                <a:srgbClr val="0B3D92"/>
              </a:buClr>
              <a:defRPr sz="2000">
                <a:solidFill>
                  <a:schemeClr val="tx1"/>
                </a:solidFill>
                <a:latin typeface="Arial" charset="0"/>
              </a:defRPr>
            </a:lvl7pPr>
            <a:lvl8pPr marL="3429000" indent="-228600" eaLnBrk="0" fontAlgn="base" hangingPunct="0">
              <a:spcBef>
                <a:spcPct val="20000"/>
              </a:spcBef>
              <a:spcAft>
                <a:spcPct val="0"/>
              </a:spcAft>
              <a:buClr>
                <a:srgbClr val="0B3D92"/>
              </a:buClr>
              <a:defRPr sz="2000">
                <a:solidFill>
                  <a:schemeClr val="tx1"/>
                </a:solidFill>
                <a:latin typeface="Arial" charset="0"/>
              </a:defRPr>
            </a:lvl8pPr>
            <a:lvl9pPr marL="3886200" indent="-228600" eaLnBrk="0" fontAlgn="base" hangingPunct="0">
              <a:spcBef>
                <a:spcPct val="20000"/>
              </a:spcBef>
              <a:spcAft>
                <a:spcPct val="0"/>
              </a:spcAft>
              <a:buClr>
                <a:srgbClr val="0B3D92"/>
              </a:buClr>
              <a:defRPr sz="2000">
                <a:solidFill>
                  <a:schemeClr val="tx1"/>
                </a:solidFill>
                <a:latin typeface="Arial" charset="0"/>
              </a:defRPr>
            </a:lvl9pPr>
          </a:lstStyle>
          <a:p>
            <a:pPr eaLnBrk="1" hangingPunct="1"/>
            <a:r>
              <a:rPr lang="cs-CZ" sz="1200" b="1"/>
              <a:t>Přeprava a distribuce plynu</a:t>
            </a:r>
          </a:p>
        </p:txBody>
      </p:sp>
      <p:sp>
        <p:nvSpPr>
          <p:cNvPr id="10251" name="Obdélník 1"/>
          <p:cNvSpPr>
            <a:spLocks noChangeArrowheads="1"/>
          </p:cNvSpPr>
          <p:nvPr/>
        </p:nvSpPr>
        <p:spPr bwMode="auto">
          <a:xfrm>
            <a:off x="4337050" y="723900"/>
            <a:ext cx="2349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endParaRPr lang="cs-CZ"/>
          </a:p>
        </p:txBody>
      </p:sp>
      <p:pic>
        <p:nvPicPr>
          <p:cNvPr id="25" name="Pictur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2" name="Nadpis 1"/>
          <p:cNvSpPr>
            <a:spLocks noGrp="1"/>
          </p:cNvSpPr>
          <p:nvPr>
            <p:ph type="title"/>
          </p:nvPr>
        </p:nvSpPr>
        <p:spPr>
          <a:xfrm>
            <a:off x="395287" y="260350"/>
            <a:ext cx="8278065" cy="4654550"/>
          </a:xfrm>
        </p:spPr>
        <p:txBody>
          <a:bodyPr/>
          <a:lstStyle/>
          <a:p>
            <a:pPr algn="ct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br>
              <a:rPr lang="cs-CZ" dirty="0">
                <a:solidFill>
                  <a:schemeClr val="bg1"/>
                </a:solidFill>
              </a:rPr>
            </a:br>
            <a:endParaRPr lang="cs-CZ" dirty="0">
              <a:solidFill>
                <a:schemeClr val="bg1"/>
              </a:solidFill>
            </a:endParaRPr>
          </a:p>
        </p:txBody>
      </p:sp>
    </p:spTree>
    <p:extLst>
      <p:ext uri="{BB962C8B-B14F-4D97-AF65-F5344CB8AC3E}">
        <p14:creationId xmlns:p14="http://schemas.microsoft.com/office/powerpoint/2010/main" val="364462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7FE529-51E4-46E0-B1B4-F587FB05F48B}"/>
              </a:ext>
            </a:extLst>
          </p:cNvPr>
          <p:cNvSpPr>
            <a:spLocks noGrp="1"/>
          </p:cNvSpPr>
          <p:nvPr>
            <p:ph type="title"/>
          </p:nvPr>
        </p:nvSpPr>
        <p:spPr>
          <a:xfrm>
            <a:off x="395288" y="260350"/>
            <a:ext cx="7377112" cy="501650"/>
          </a:xfrm>
        </p:spPr>
        <p:txBody>
          <a:bodyPr/>
          <a:lstStyle/>
          <a:p>
            <a:pPr marL="0" indent="0">
              <a:buNone/>
            </a:pPr>
            <a:r>
              <a:rPr lang="cs-CZ" sz="1800" dirty="0"/>
              <a:t>Předpokládané úpravy </a:t>
            </a:r>
            <a:r>
              <a:rPr lang="cs-CZ" sz="1800" dirty="0" err="1"/>
              <a:t>ext</a:t>
            </a:r>
            <a:r>
              <a:rPr lang="cs-CZ" sz="1800" dirty="0"/>
              <a:t>. rozhraní - přechod na 15 min. interval</a:t>
            </a:r>
          </a:p>
        </p:txBody>
      </p:sp>
      <p:sp>
        <p:nvSpPr>
          <p:cNvPr id="3" name="Zástupný obsah 2">
            <a:extLst>
              <a:ext uri="{FF2B5EF4-FFF2-40B4-BE49-F238E27FC236}">
                <a16:creationId xmlns:a16="http://schemas.microsoft.com/office/drawing/2014/main" id="{BF96F6C1-16F1-4C85-B281-E648F29A2D63}"/>
              </a:ext>
            </a:extLst>
          </p:cNvPr>
          <p:cNvSpPr>
            <a:spLocks noGrp="1"/>
          </p:cNvSpPr>
          <p:nvPr>
            <p:ph idx="1"/>
          </p:nvPr>
        </p:nvSpPr>
        <p:spPr>
          <a:xfrm>
            <a:off x="646112" y="2278482"/>
            <a:ext cx="8189879" cy="3856796"/>
          </a:xfrm>
        </p:spPr>
        <p:txBody>
          <a:bodyPr/>
          <a:lstStyle/>
          <a:p>
            <a:pPr lvl="0">
              <a:buFont typeface="+mj-lt"/>
              <a:buAutoNum type="arabicPeriod"/>
            </a:pPr>
            <a:r>
              <a:rPr lang="cs-CZ" sz="1800" kern="1200" dirty="0">
                <a:solidFill>
                  <a:schemeClr val="tx1"/>
                </a:solidFill>
                <a:latin typeface="Arial" charset="0"/>
              </a:rPr>
              <a:t>Úvod do problematiky přechodu na 15 minutový zúčtovací interval. </a:t>
            </a:r>
          </a:p>
          <a:p>
            <a:pPr lvl="0">
              <a:buFont typeface="+mj-lt"/>
              <a:buAutoNum type="arabicPeriod"/>
            </a:pPr>
            <a:r>
              <a:rPr lang="cs-CZ" sz="1800" kern="1200" dirty="0">
                <a:solidFill>
                  <a:schemeClr val="tx1"/>
                </a:solidFill>
                <a:latin typeface="Arial" charset="0"/>
              </a:rPr>
              <a:t>Představení návrhu změn formátů zpráv v oblasti zasílání měřených dat průběhových měření.</a:t>
            </a:r>
          </a:p>
          <a:p>
            <a:pPr lvl="0">
              <a:buFont typeface="+mj-lt"/>
              <a:buAutoNum type="arabicPeriod"/>
            </a:pPr>
            <a:r>
              <a:rPr lang="cs-CZ" sz="1800" kern="1200" dirty="0">
                <a:solidFill>
                  <a:schemeClr val="tx1"/>
                </a:solidFill>
                <a:latin typeface="Arial" charset="0"/>
              </a:rPr>
              <a:t>Představení návrhu úprav specifikace datových výměn pro oblast obchodních dat </a:t>
            </a:r>
          </a:p>
          <a:p>
            <a:pPr lvl="0">
              <a:buFont typeface="+mj-lt"/>
              <a:buAutoNum type="arabicPeriod"/>
            </a:pPr>
            <a:r>
              <a:rPr lang="cs-CZ" sz="1800" kern="1200" dirty="0">
                <a:solidFill>
                  <a:schemeClr val="tx1"/>
                </a:solidFill>
                <a:latin typeface="Arial" charset="0"/>
              </a:rPr>
              <a:t>Odpovědi na otázky k očekávaným změnám v oblastech měřených dat a  obchodních dat - prostor pro dotazy účastníků, další kroky</a:t>
            </a:r>
          </a:p>
          <a:p>
            <a:pPr lvl="0">
              <a:buFont typeface="+mj-lt"/>
              <a:buAutoNum type="arabicPeriod"/>
            </a:pPr>
            <a:r>
              <a:rPr lang="cs-CZ" sz="1800" kern="1200" dirty="0">
                <a:solidFill>
                  <a:schemeClr val="tx1"/>
                </a:solidFill>
                <a:latin typeface="Arial" charset="0"/>
              </a:rPr>
              <a:t>Různé</a:t>
            </a:r>
          </a:p>
          <a:p>
            <a:pPr marL="800100" lvl="1" indent="-342900">
              <a:buFont typeface="+mj-lt"/>
              <a:buAutoNum type="alphaLcParenR"/>
            </a:pPr>
            <a:r>
              <a:rPr lang="cs-CZ" sz="1600" kern="1200" dirty="0">
                <a:solidFill>
                  <a:schemeClr val="tx1"/>
                </a:solidFill>
                <a:latin typeface="Arial" charset="0"/>
              </a:rPr>
              <a:t>Komentář ČEPS </a:t>
            </a:r>
          </a:p>
          <a:p>
            <a:pPr marL="800100" lvl="1" indent="-342900">
              <a:buFont typeface="+mj-lt"/>
              <a:buAutoNum type="alphaLcParenR"/>
            </a:pPr>
            <a:r>
              <a:rPr lang="cs-CZ" sz="1600" kern="1200" dirty="0">
                <a:solidFill>
                  <a:schemeClr val="tx1"/>
                </a:solidFill>
                <a:latin typeface="Arial" charset="0"/>
              </a:rPr>
              <a:t>Komentář ERÚ</a:t>
            </a:r>
            <a:r>
              <a:rPr lang="cs-CZ" sz="1400" kern="1200" dirty="0">
                <a:solidFill>
                  <a:schemeClr val="tx1"/>
                </a:solidFill>
                <a:latin typeface="Arial" charset="0"/>
              </a:rPr>
              <a:t> </a:t>
            </a:r>
          </a:p>
          <a:p>
            <a:pPr lvl="0">
              <a:buFont typeface="+mj-lt"/>
              <a:buAutoNum type="arabicPeriod"/>
            </a:pPr>
            <a:r>
              <a:rPr lang="cs-CZ" sz="1800" kern="1200" dirty="0">
                <a:solidFill>
                  <a:schemeClr val="tx1"/>
                </a:solidFill>
                <a:latin typeface="Arial" charset="0"/>
              </a:rPr>
              <a:t>Závěr</a:t>
            </a:r>
            <a:br>
              <a:rPr lang="cs-CZ" sz="1800" kern="1200" dirty="0">
                <a:solidFill>
                  <a:schemeClr val="tx1"/>
                </a:solidFill>
                <a:latin typeface="Arial" charset="0"/>
              </a:rPr>
            </a:br>
            <a:endParaRPr lang="cs-CZ" sz="1800" kern="1200" dirty="0">
              <a:solidFill>
                <a:schemeClr val="tx1"/>
              </a:solidFill>
              <a:latin typeface="Arial" charset="0"/>
            </a:endParaRPr>
          </a:p>
          <a:p>
            <a:pPr marL="285750" lvl="0" indent="-285750"/>
            <a:endParaRPr lang="cs-CZ" sz="1400" kern="1200" dirty="0">
              <a:solidFill>
                <a:schemeClr val="tx1"/>
              </a:solidFill>
              <a:latin typeface="Arial" charset="0"/>
            </a:endParaRPr>
          </a:p>
          <a:p>
            <a:endParaRPr lang="cs-CZ" sz="1800" kern="1200" dirty="0">
              <a:solidFill>
                <a:schemeClr val="tx1"/>
              </a:solidFill>
              <a:latin typeface="Arial" charset="0"/>
            </a:endParaRPr>
          </a:p>
        </p:txBody>
      </p:sp>
      <p:sp>
        <p:nvSpPr>
          <p:cNvPr id="4" name="Rectangle 3"/>
          <p:cNvSpPr/>
          <p:nvPr/>
        </p:nvSpPr>
        <p:spPr>
          <a:xfrm>
            <a:off x="646112" y="1104742"/>
            <a:ext cx="8084231" cy="830997"/>
          </a:xfrm>
          <a:prstGeom prst="rect">
            <a:avLst/>
          </a:prstGeom>
        </p:spPr>
        <p:txBody>
          <a:bodyPr wrap="square">
            <a:spAutoFit/>
          </a:bodyPr>
          <a:lstStyle/>
          <a:p>
            <a:pPr algn="ctr"/>
            <a:r>
              <a:rPr lang="cs-CZ" sz="4800" dirty="0"/>
              <a:t>Agenda </a:t>
            </a:r>
            <a:r>
              <a:rPr lang="cs-CZ" sz="4800" dirty="0" err="1"/>
              <a:t>webináře</a:t>
            </a:r>
            <a:endParaRPr lang="cs-CZ" sz="4800" dirty="0"/>
          </a:p>
        </p:txBody>
      </p:sp>
    </p:spTree>
    <p:extLst>
      <p:ext uri="{BB962C8B-B14F-4D97-AF65-F5344CB8AC3E}">
        <p14:creationId xmlns:p14="http://schemas.microsoft.com/office/powerpoint/2010/main" val="129237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BF96F6C1-16F1-4C85-B281-E648F29A2D63}"/>
              </a:ext>
            </a:extLst>
          </p:cNvPr>
          <p:cNvSpPr>
            <a:spLocks noGrp="1"/>
          </p:cNvSpPr>
          <p:nvPr>
            <p:ph idx="1"/>
          </p:nvPr>
        </p:nvSpPr>
        <p:spPr>
          <a:xfrm>
            <a:off x="669262" y="3460828"/>
            <a:ext cx="8189879" cy="2870522"/>
          </a:xfrm>
        </p:spPr>
        <p:txBody>
          <a:bodyPr/>
          <a:lstStyle/>
          <a:p>
            <a:r>
              <a:rPr lang="cs-CZ" sz="1800" kern="1200" dirty="0">
                <a:solidFill>
                  <a:schemeClr val="tx1"/>
                </a:solidFill>
                <a:latin typeface="Arial" charset="0"/>
              </a:rPr>
              <a:t>Legislativa, </a:t>
            </a:r>
          </a:p>
          <a:p>
            <a:r>
              <a:rPr lang="cs-CZ" sz="1800" kern="1200" dirty="0">
                <a:solidFill>
                  <a:schemeClr val="tx1"/>
                </a:solidFill>
                <a:latin typeface="Arial" charset="0"/>
              </a:rPr>
              <a:t>Termíny</a:t>
            </a:r>
          </a:p>
          <a:p>
            <a:r>
              <a:rPr lang="cs-CZ" sz="1800" kern="1200" dirty="0">
                <a:solidFill>
                  <a:schemeClr val="tx1"/>
                </a:solidFill>
                <a:latin typeface="Arial" charset="0"/>
              </a:rPr>
              <a:t>Předpokládaný harmonogram přechodu</a:t>
            </a:r>
          </a:p>
          <a:p>
            <a:pPr marL="0" lvl="0" indent="0">
              <a:buNone/>
            </a:pPr>
            <a:br>
              <a:rPr lang="cs-CZ" dirty="0"/>
            </a:br>
            <a:endParaRPr lang="cs-CZ" sz="1400" kern="1200" dirty="0">
              <a:solidFill>
                <a:schemeClr val="tx1"/>
              </a:solidFill>
              <a:latin typeface="Arial" charset="0"/>
            </a:endParaRPr>
          </a:p>
          <a:p>
            <a:pPr marL="285750" lvl="0" indent="-285750"/>
            <a:endParaRPr lang="cs-CZ" sz="1400" kern="1200" dirty="0">
              <a:solidFill>
                <a:schemeClr val="tx1"/>
              </a:solidFill>
              <a:latin typeface="Arial" charset="0"/>
            </a:endParaRPr>
          </a:p>
          <a:p>
            <a:endParaRPr lang="cs-CZ" sz="1800" kern="1200" dirty="0">
              <a:solidFill>
                <a:schemeClr val="tx1"/>
              </a:solidFill>
              <a:latin typeface="Arial" charset="0"/>
            </a:endParaRPr>
          </a:p>
        </p:txBody>
      </p:sp>
      <p:sp>
        <p:nvSpPr>
          <p:cNvPr id="4" name="Rectangle 3"/>
          <p:cNvSpPr/>
          <p:nvPr/>
        </p:nvSpPr>
        <p:spPr>
          <a:xfrm>
            <a:off x="484737" y="1037128"/>
            <a:ext cx="8219425" cy="1569660"/>
          </a:xfrm>
          <a:prstGeom prst="rect">
            <a:avLst/>
          </a:prstGeom>
        </p:spPr>
        <p:txBody>
          <a:bodyPr wrap="square">
            <a:spAutoFit/>
          </a:bodyPr>
          <a:lstStyle/>
          <a:p>
            <a:pPr algn="ctr"/>
            <a:r>
              <a:rPr lang="cs-CZ" sz="4800" dirty="0"/>
              <a:t>1. Úvod do problematiky přechodu na 15 minut</a:t>
            </a:r>
          </a:p>
        </p:txBody>
      </p:sp>
      <p:sp>
        <p:nvSpPr>
          <p:cNvPr id="6" name="Nadpis 1">
            <a:extLst>
              <a:ext uri="{FF2B5EF4-FFF2-40B4-BE49-F238E27FC236}">
                <a16:creationId xmlns:a16="http://schemas.microsoft.com/office/drawing/2014/main" id="{387FE529-51E4-46E0-B1B4-F587FB05F48B}"/>
              </a:ext>
            </a:extLst>
          </p:cNvPr>
          <p:cNvSpPr>
            <a:spLocks noGrp="1"/>
          </p:cNvSpPr>
          <p:nvPr>
            <p:ph type="title"/>
          </p:nvPr>
        </p:nvSpPr>
        <p:spPr>
          <a:xfrm>
            <a:off x="395288" y="260350"/>
            <a:ext cx="7377112" cy="501650"/>
          </a:xfrm>
        </p:spPr>
        <p:txBody>
          <a:bodyPr/>
          <a:lstStyle/>
          <a:p>
            <a:pPr marL="0" indent="0">
              <a:buNone/>
            </a:pPr>
            <a:r>
              <a:rPr lang="cs-CZ" sz="1800" dirty="0"/>
              <a:t>Předpokládané úpravy </a:t>
            </a:r>
            <a:r>
              <a:rPr lang="cs-CZ" sz="1800" dirty="0" err="1"/>
              <a:t>ext</a:t>
            </a:r>
            <a:r>
              <a:rPr lang="cs-CZ" sz="1800" dirty="0"/>
              <a:t>. rozhraní - přechod na 15 min. interval</a:t>
            </a:r>
          </a:p>
        </p:txBody>
      </p:sp>
      <p:sp>
        <p:nvSpPr>
          <p:cNvPr id="5" name="Zástupný symbol pro zápatí 2">
            <a:extLst>
              <a:ext uri="{FF2B5EF4-FFF2-40B4-BE49-F238E27FC236}">
                <a16:creationId xmlns:a16="http://schemas.microsoft.com/office/drawing/2014/main" id="{CF36632C-D962-416E-8CBF-FF589C3FFA0A}"/>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3436654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1">
            <a:extLst>
              <a:ext uri="{FF2B5EF4-FFF2-40B4-BE49-F238E27FC236}">
                <a16:creationId xmlns:a16="http://schemas.microsoft.com/office/drawing/2014/main" id="{7314E9EF-81E1-45E1-A647-63E28177E173}"/>
              </a:ext>
            </a:extLst>
          </p:cNvPr>
          <p:cNvSpPr>
            <a:spLocks noChangeArrowheads="1"/>
          </p:cNvSpPr>
          <p:nvPr/>
        </p:nvSpPr>
        <p:spPr bwMode="auto">
          <a:xfrm>
            <a:off x="485775" y="729958"/>
            <a:ext cx="7997588" cy="669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Clr>
                <a:srgbClr val="00B0F0"/>
              </a:buClr>
              <a:buFont typeface="Wingdings" panose="05000000000000000000" pitchFamily="2" charset="2"/>
              <a:buChar char="q"/>
            </a:pPr>
            <a:endParaRPr lang="cs-CZ" sz="1400" dirty="0"/>
          </a:p>
          <a:p>
            <a:pPr algn="just">
              <a:buClr>
                <a:srgbClr val="00B0F0"/>
              </a:buClr>
            </a:pPr>
            <a:r>
              <a:rPr lang="cs-CZ" sz="1800" b="1" dirty="0"/>
              <a:t>Legislativní požadavky</a:t>
            </a:r>
          </a:p>
          <a:p>
            <a:pPr algn="just">
              <a:buClr>
                <a:srgbClr val="00B0F0"/>
              </a:buClr>
            </a:pPr>
            <a:endParaRPr lang="cs-CZ" sz="1800" b="1" dirty="0"/>
          </a:p>
          <a:p>
            <a:pPr marL="285750" indent="-285750" algn="just">
              <a:buClr>
                <a:srgbClr val="00B0F0"/>
              </a:buClr>
              <a:buFont typeface="Wingdings" panose="05000000000000000000" pitchFamily="2" charset="2"/>
              <a:buChar char="q"/>
            </a:pPr>
            <a:r>
              <a:rPr lang="cs-CZ" sz="1800" b="1" dirty="0"/>
              <a:t>Nařízení Komise (EU) 2017/2195</a:t>
            </a:r>
            <a:r>
              <a:rPr lang="cs-CZ" sz="1800" dirty="0"/>
              <a:t>, kterým se stanoví rámcový pokyn pro obchodní zajišťování výkonové rovnováhy v elektroenergetice – povinnost (čl. 53) implementovat do tří let od vstupu nařízení v platnost interval zúčtování odchylek o délce 15 minut</a:t>
            </a:r>
          </a:p>
          <a:p>
            <a:pPr marL="285750" indent="-285750" algn="just">
              <a:buClr>
                <a:srgbClr val="00B0F0"/>
              </a:buClr>
              <a:buFont typeface="Wingdings" panose="05000000000000000000" pitchFamily="2" charset="2"/>
              <a:buChar char="q"/>
            </a:pPr>
            <a:r>
              <a:rPr lang="cs-CZ" sz="1800" b="1" dirty="0"/>
              <a:t>Rozhodnutí ERÚ ze dne 29. 6. 2018 </a:t>
            </a:r>
            <a:r>
              <a:rPr lang="cs-CZ" sz="1800" dirty="0"/>
              <a:t>o udělení výjimky (derogaci) z tohoto požadavku, maximálně však do 1. 1. 2025</a:t>
            </a:r>
          </a:p>
          <a:p>
            <a:pPr marL="285750" indent="-285750" algn="just">
              <a:buClr>
                <a:srgbClr val="00B0F0"/>
              </a:buClr>
              <a:buFont typeface="Wingdings" panose="05000000000000000000" pitchFamily="2" charset="2"/>
              <a:buChar char="q"/>
            </a:pPr>
            <a:r>
              <a:rPr lang="cs-CZ" sz="1800" b="1" dirty="0"/>
              <a:t>Nařízení Evropského parlamentu a rady (EU) 2019/943 </a:t>
            </a:r>
            <a:r>
              <a:rPr lang="cs-CZ" sz="1800" dirty="0"/>
              <a:t>o vnitřním trhu s elektřinou – čl. 8(4)  Od 1. ledna 2021 činí interval zúčtování odchylek 15 minut ve všech oblastech plánování, ledaže regulační orgány udělí obecnou nebo individuální výjimku. Obecné výjimky lze udělit pouze do 31. prosince 2024.</a:t>
            </a:r>
          </a:p>
          <a:p>
            <a:pPr marL="285750" indent="-285750" algn="just">
              <a:buClr>
                <a:srgbClr val="00B0F0"/>
              </a:buClr>
              <a:buFont typeface="Wingdings" panose="05000000000000000000" pitchFamily="2" charset="2"/>
              <a:buChar char="q"/>
            </a:pPr>
            <a:r>
              <a:rPr lang="cs-CZ" sz="1800" dirty="0"/>
              <a:t>Novela </a:t>
            </a:r>
            <a:r>
              <a:rPr lang="cs-CZ" sz="1800" b="1" dirty="0"/>
              <a:t>Vyhlášky o měření </a:t>
            </a:r>
            <a:r>
              <a:rPr lang="cs-CZ" sz="1800" dirty="0"/>
              <a:t>předpokládá zahájení zasílaní měření v 15 minutové </a:t>
            </a:r>
            <a:r>
              <a:rPr lang="cs-CZ" sz="1800" dirty="0" err="1"/>
              <a:t>granularitě</a:t>
            </a:r>
            <a:r>
              <a:rPr lang="cs-CZ" sz="1800" dirty="0"/>
              <a:t> k 1. 7. 2024</a:t>
            </a:r>
          </a:p>
          <a:p>
            <a:pPr marL="285750" indent="-285750" algn="just">
              <a:buClr>
                <a:srgbClr val="00B0F0"/>
              </a:buClr>
              <a:buFont typeface="Wingdings" panose="05000000000000000000" pitchFamily="2" charset="2"/>
              <a:buChar char="q"/>
            </a:pPr>
            <a:r>
              <a:rPr lang="cs-CZ" sz="1800" dirty="0"/>
              <a:t>V rámci diskuse vedené ERÚ bylo rozhodnuto, že </a:t>
            </a:r>
            <a:r>
              <a:rPr lang="cs-CZ" sz="1800" b="1" dirty="0"/>
              <a:t>termín přechodu na 15 minutovou zúčtovací periodu bude k 1. 7. 2024</a:t>
            </a:r>
          </a:p>
          <a:p>
            <a:pPr marL="285750" indent="-285750" algn="just">
              <a:buClr>
                <a:srgbClr val="00B0F0"/>
              </a:buClr>
              <a:buFont typeface="Wingdings" panose="05000000000000000000" pitchFamily="2" charset="2"/>
              <a:buChar char="q"/>
            </a:pPr>
            <a:endParaRPr lang="cs-CZ" sz="1400" dirty="0"/>
          </a:p>
          <a:p>
            <a:pPr marL="285750" indent="-285750" algn="just">
              <a:buClr>
                <a:srgbClr val="00B0F0"/>
              </a:buClr>
              <a:buFont typeface="Wingdings" panose="05000000000000000000" pitchFamily="2" charset="2"/>
              <a:buChar char="q"/>
            </a:pPr>
            <a:endParaRPr lang="cs-CZ" sz="1400" dirty="0"/>
          </a:p>
          <a:p>
            <a:pPr marL="285750" indent="-285750" algn="just">
              <a:buClr>
                <a:srgbClr val="00B0F0"/>
              </a:buClr>
              <a:buFont typeface="Wingdings" panose="05000000000000000000" pitchFamily="2" charset="2"/>
              <a:buChar char="q"/>
            </a:pPr>
            <a:endParaRPr lang="cs-CZ" sz="1400" dirty="0"/>
          </a:p>
          <a:p>
            <a:pPr marL="285750" indent="-285750" algn="just">
              <a:buClr>
                <a:srgbClr val="00B0F0"/>
              </a:buClr>
              <a:buFont typeface="Wingdings" panose="05000000000000000000" pitchFamily="2" charset="2"/>
              <a:buChar char="q"/>
            </a:pPr>
            <a:endParaRPr lang="cs-CZ" sz="1400" dirty="0"/>
          </a:p>
          <a:p>
            <a:pPr marL="285750" indent="-285750">
              <a:buClr>
                <a:srgbClr val="00B0F0"/>
              </a:buClr>
              <a:buFont typeface="Wingdings" panose="05000000000000000000" pitchFamily="2" charset="2"/>
              <a:buChar char="q"/>
            </a:pPr>
            <a:endParaRPr lang="cs-CZ" sz="1400" dirty="0"/>
          </a:p>
        </p:txBody>
      </p:sp>
      <p:sp>
        <p:nvSpPr>
          <p:cNvPr id="6" name="Nadpis 1">
            <a:extLst>
              <a:ext uri="{FF2B5EF4-FFF2-40B4-BE49-F238E27FC236}">
                <a16:creationId xmlns:a16="http://schemas.microsoft.com/office/drawing/2014/main" id="{4FECA1D3-1F3E-4AC0-A326-1CAD98B70934}"/>
              </a:ext>
            </a:extLst>
          </p:cNvPr>
          <p:cNvSpPr txBox="1">
            <a:spLocks/>
          </p:cNvSpPr>
          <p:nvPr/>
        </p:nvSpPr>
        <p:spPr bwMode="auto">
          <a:xfrm>
            <a:off x="395288" y="260350"/>
            <a:ext cx="7377112" cy="50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a:buClrTx/>
            </a:pPr>
            <a:r>
              <a:rPr lang="cs-CZ" sz="1800" kern="0" dirty="0"/>
              <a:t>Předpokládané úpravy </a:t>
            </a:r>
            <a:r>
              <a:rPr lang="cs-CZ" sz="1800" kern="0" dirty="0" err="1"/>
              <a:t>ext</a:t>
            </a:r>
            <a:r>
              <a:rPr lang="cs-CZ" sz="1800" kern="0" dirty="0"/>
              <a:t>. rozhraní - přechod na 15 min. interval</a:t>
            </a:r>
          </a:p>
        </p:txBody>
      </p:sp>
      <p:sp>
        <p:nvSpPr>
          <p:cNvPr id="8" name="Zástupný symbol pro zápatí 2">
            <a:extLst>
              <a:ext uri="{FF2B5EF4-FFF2-40B4-BE49-F238E27FC236}">
                <a16:creationId xmlns:a16="http://schemas.microsoft.com/office/drawing/2014/main" id="{DA654671-7D07-4CA5-B6D0-C22735DCE2E8}"/>
              </a:ext>
            </a:extLst>
          </p:cNvPr>
          <p:cNvSpPr txBox="1">
            <a:spLocks/>
          </p:cNvSpPr>
          <p:nvPr/>
        </p:nvSpPr>
        <p:spPr>
          <a:xfrm>
            <a:off x="646113" y="6502141"/>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218803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288" y="7165457"/>
            <a:ext cx="8485643" cy="369332"/>
          </a:xfrm>
          <a:prstGeom prst="rect">
            <a:avLst/>
          </a:prstGeom>
        </p:spPr>
        <p:txBody>
          <a:bodyPr wrap="square">
            <a:spAutoFit/>
          </a:bodyPr>
          <a:lstStyle/>
          <a:p>
            <a:r>
              <a:rPr lang="cs-CZ" sz="1800" b="1" dirty="0">
                <a:solidFill>
                  <a:srgbClr val="0B3D92"/>
                </a:solidFill>
                <a:latin typeface="+mj-lt"/>
                <a:ea typeface="+mj-ea"/>
                <a:cs typeface="+mj-cs"/>
              </a:rPr>
              <a:t>Předpokládaný harmonogram přechodu na 15 minutovou zúčtovací periodu</a:t>
            </a:r>
          </a:p>
        </p:txBody>
      </p:sp>
      <p:sp>
        <p:nvSpPr>
          <p:cNvPr id="6" name="Nadpis 1">
            <a:extLst>
              <a:ext uri="{FF2B5EF4-FFF2-40B4-BE49-F238E27FC236}">
                <a16:creationId xmlns:a16="http://schemas.microsoft.com/office/drawing/2014/main" id="{387FE529-51E4-46E0-B1B4-F587FB05F48B}"/>
              </a:ext>
            </a:extLst>
          </p:cNvPr>
          <p:cNvSpPr>
            <a:spLocks noGrp="1"/>
          </p:cNvSpPr>
          <p:nvPr>
            <p:ph type="title"/>
          </p:nvPr>
        </p:nvSpPr>
        <p:spPr>
          <a:xfrm>
            <a:off x="395288" y="260350"/>
            <a:ext cx="7377112" cy="501650"/>
          </a:xfrm>
        </p:spPr>
        <p:txBody>
          <a:bodyPr/>
          <a:lstStyle/>
          <a:p>
            <a:pPr marL="0" indent="0">
              <a:buNone/>
            </a:pPr>
            <a:r>
              <a:rPr lang="cs-CZ" sz="1800" dirty="0"/>
              <a:t>Předpokládané úpravy </a:t>
            </a:r>
            <a:r>
              <a:rPr lang="cs-CZ" sz="1800" dirty="0" err="1"/>
              <a:t>ext</a:t>
            </a:r>
            <a:r>
              <a:rPr lang="cs-CZ" sz="1800" dirty="0"/>
              <a:t>. rozhraní - přechod na 15 min. interval</a:t>
            </a:r>
          </a:p>
        </p:txBody>
      </p:sp>
      <p:sp>
        <p:nvSpPr>
          <p:cNvPr id="5" name="Zástupný symbol pro zápatí 2">
            <a:extLst>
              <a:ext uri="{FF2B5EF4-FFF2-40B4-BE49-F238E27FC236}">
                <a16:creationId xmlns:a16="http://schemas.microsoft.com/office/drawing/2014/main" id="{7F9BA0E5-E23F-4F97-AD1F-F7A3BDE1AFA7}"/>
              </a:ext>
            </a:extLst>
          </p:cNvPr>
          <p:cNvSpPr txBox="1">
            <a:spLocks/>
          </p:cNvSpPr>
          <p:nvPr/>
        </p:nvSpPr>
        <p:spPr>
          <a:xfrm>
            <a:off x="646113" y="6502141"/>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pic>
        <p:nvPicPr>
          <p:cNvPr id="2" name="Obrázek 1"/>
          <p:cNvPicPr>
            <a:picLocks noChangeAspect="1"/>
          </p:cNvPicPr>
          <p:nvPr/>
        </p:nvPicPr>
        <p:blipFill>
          <a:blip r:embed="rId2"/>
          <a:stretch>
            <a:fillRect/>
          </a:stretch>
        </p:blipFill>
        <p:spPr>
          <a:xfrm>
            <a:off x="359833" y="863947"/>
            <a:ext cx="8324850" cy="5638194"/>
          </a:xfrm>
          <a:prstGeom prst="rect">
            <a:avLst/>
          </a:prstGeom>
        </p:spPr>
      </p:pic>
      <p:sp>
        <p:nvSpPr>
          <p:cNvPr id="7" name="Obdélník 6"/>
          <p:cNvSpPr/>
          <p:nvPr/>
        </p:nvSpPr>
        <p:spPr bwMode="auto">
          <a:xfrm>
            <a:off x="7742760" y="2381249"/>
            <a:ext cx="450855" cy="17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0B3D92"/>
              </a:buClr>
              <a:buSzTx/>
              <a:buFontTx/>
              <a:buNone/>
              <a:tabLst/>
            </a:pPr>
            <a:endParaRPr kumimoji="0" lang="cs-CZ" sz="2000" b="0" i="0" u="none" strike="noStrike" cap="none" normalizeH="0" baseline="0">
              <a:ln>
                <a:noFill/>
              </a:ln>
              <a:solidFill>
                <a:schemeClr val="tx1"/>
              </a:solidFill>
              <a:effectLst/>
              <a:latin typeface="Arial" charset="0"/>
            </a:endParaRPr>
          </a:p>
        </p:txBody>
      </p:sp>
      <p:sp>
        <p:nvSpPr>
          <p:cNvPr id="8" name="Obdélník 7"/>
          <p:cNvSpPr/>
          <p:nvPr/>
        </p:nvSpPr>
        <p:spPr bwMode="auto">
          <a:xfrm>
            <a:off x="7590750" y="2404533"/>
            <a:ext cx="134691" cy="1248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rgbClr val="0B3D92"/>
              </a:buClr>
              <a:buSzTx/>
              <a:buFontTx/>
              <a:buNone/>
              <a:tabLst/>
            </a:pPr>
            <a:endParaRPr kumimoji="0" lang="cs-CZ"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69767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7FE529-51E4-46E0-B1B4-F587FB05F48B}"/>
              </a:ext>
            </a:extLst>
          </p:cNvPr>
          <p:cNvSpPr>
            <a:spLocks noGrp="1"/>
          </p:cNvSpPr>
          <p:nvPr>
            <p:ph type="title"/>
          </p:nvPr>
        </p:nvSpPr>
        <p:spPr>
          <a:xfrm>
            <a:off x="427945" y="1029852"/>
            <a:ext cx="8276218" cy="2025863"/>
          </a:xfrm>
        </p:spPr>
        <p:txBody>
          <a:bodyPr/>
          <a:lstStyle/>
          <a:p>
            <a:pPr marL="0" indent="0" algn="ctr">
              <a:buNone/>
            </a:pPr>
            <a:r>
              <a:rPr lang="cs-CZ" sz="4800" b="0" kern="1200" dirty="0">
                <a:solidFill>
                  <a:schemeClr val="tx1"/>
                </a:solidFill>
                <a:latin typeface="Arial" charset="0"/>
                <a:ea typeface="+mn-ea"/>
                <a:cs typeface="+mn-cs"/>
              </a:rPr>
              <a:t>2. Představení návrhu změn v oblasti měřených dat</a:t>
            </a:r>
          </a:p>
        </p:txBody>
      </p:sp>
      <p:sp>
        <p:nvSpPr>
          <p:cNvPr id="3" name="Zástupný obsah 2">
            <a:extLst>
              <a:ext uri="{FF2B5EF4-FFF2-40B4-BE49-F238E27FC236}">
                <a16:creationId xmlns:a16="http://schemas.microsoft.com/office/drawing/2014/main" id="{BF96F6C1-16F1-4C85-B281-E648F29A2D63}"/>
              </a:ext>
            </a:extLst>
          </p:cNvPr>
          <p:cNvSpPr>
            <a:spLocks noGrp="1"/>
          </p:cNvSpPr>
          <p:nvPr>
            <p:ph idx="1"/>
          </p:nvPr>
        </p:nvSpPr>
        <p:spPr>
          <a:xfrm>
            <a:off x="646112" y="3460830"/>
            <a:ext cx="8189879" cy="2743200"/>
          </a:xfrm>
        </p:spPr>
        <p:txBody>
          <a:bodyPr/>
          <a:lstStyle/>
          <a:p>
            <a:r>
              <a:rPr lang="cs-CZ" sz="1800" kern="1200" dirty="0">
                <a:solidFill>
                  <a:schemeClr val="tx1"/>
                </a:solidFill>
                <a:latin typeface="Arial" charset="0"/>
              </a:rPr>
              <a:t>Představení návrhu změn formátů zpráv v oblasti zasílání měřených dat průběhových měření. </a:t>
            </a:r>
          </a:p>
          <a:p>
            <a:r>
              <a:rPr lang="cs-CZ" sz="1800" kern="1200" dirty="0">
                <a:solidFill>
                  <a:schemeClr val="tx1"/>
                </a:solidFill>
                <a:latin typeface="Arial" charset="0"/>
              </a:rPr>
              <a:t>Popis změn zpráv a dopadů do číselníků.</a:t>
            </a:r>
          </a:p>
          <a:p>
            <a:r>
              <a:rPr lang="cs-CZ" sz="1800" kern="1200" dirty="0">
                <a:solidFill>
                  <a:schemeClr val="tx1"/>
                </a:solidFill>
                <a:latin typeface="Arial" charset="0"/>
              </a:rPr>
              <a:t>Obecná doporučení pro CDSDATA</a:t>
            </a:r>
          </a:p>
          <a:p>
            <a:pPr marL="0" indent="0">
              <a:buNone/>
            </a:pPr>
            <a:br>
              <a:rPr lang="cs-CZ" sz="1400" kern="1200" dirty="0">
                <a:solidFill>
                  <a:schemeClr val="tx1"/>
                </a:solidFill>
                <a:latin typeface="Arial" charset="0"/>
              </a:rPr>
            </a:br>
            <a:endParaRPr lang="cs-CZ" sz="1400" kern="1200" dirty="0">
              <a:solidFill>
                <a:schemeClr val="tx1"/>
              </a:solidFill>
              <a:latin typeface="Arial" charset="0"/>
            </a:endParaRPr>
          </a:p>
          <a:p>
            <a:endParaRPr lang="cs-CZ" sz="1800" kern="1200" dirty="0">
              <a:solidFill>
                <a:schemeClr val="tx1"/>
              </a:solidFill>
              <a:latin typeface="Arial" charset="0"/>
            </a:endParaRPr>
          </a:p>
        </p:txBody>
      </p:sp>
      <p:sp>
        <p:nvSpPr>
          <p:cNvPr id="4"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a:buClrTx/>
            </a:pPr>
            <a:r>
              <a:rPr lang="cs-CZ" sz="1800" kern="0" dirty="0"/>
              <a:t>Předpokládané úpravy </a:t>
            </a:r>
            <a:r>
              <a:rPr lang="cs-CZ" sz="1800" kern="0" dirty="0" err="1"/>
              <a:t>ext</a:t>
            </a:r>
            <a:r>
              <a:rPr lang="cs-CZ" sz="1800" kern="0" dirty="0"/>
              <a:t>. rozhraní - přechod na 15 min. interval</a:t>
            </a:r>
          </a:p>
        </p:txBody>
      </p:sp>
      <p:sp>
        <p:nvSpPr>
          <p:cNvPr id="5" name="Zástupný symbol pro zápatí 2">
            <a:extLst>
              <a:ext uri="{FF2B5EF4-FFF2-40B4-BE49-F238E27FC236}">
                <a16:creationId xmlns:a16="http://schemas.microsoft.com/office/drawing/2014/main" id="{7E6D0F7A-30DB-4980-BC32-1A14A18A801E}"/>
              </a:ext>
            </a:extLst>
          </p:cNvPr>
          <p:cNvSpPr txBox="1">
            <a:spLocks/>
          </p:cNvSpPr>
          <p:nvPr/>
        </p:nvSpPr>
        <p:spPr>
          <a:xfrm>
            <a:off x="646113" y="6323143"/>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3402349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7FE529-51E4-46E0-B1B4-F587FB05F48B}"/>
              </a:ext>
            </a:extLst>
          </p:cNvPr>
          <p:cNvSpPr>
            <a:spLocks noGrp="1"/>
          </p:cNvSpPr>
          <p:nvPr>
            <p:ph type="title"/>
          </p:nvPr>
        </p:nvSpPr>
        <p:spPr>
          <a:xfrm>
            <a:off x="395288" y="873807"/>
            <a:ext cx="7377112" cy="501650"/>
          </a:xfrm>
        </p:spPr>
        <p:txBody>
          <a:bodyPr/>
          <a:lstStyle/>
          <a:p>
            <a:r>
              <a:rPr lang="cs-CZ" sz="1800" dirty="0"/>
              <a:t>N</a:t>
            </a:r>
            <a:r>
              <a:rPr lang="en-US" sz="1800" dirty="0" err="1"/>
              <a:t>ávrh</a:t>
            </a:r>
            <a:r>
              <a:rPr lang="en-US" sz="1800" dirty="0"/>
              <a:t> </a:t>
            </a:r>
            <a:r>
              <a:rPr lang="en-US" sz="1800" dirty="0" err="1"/>
              <a:t>změn</a:t>
            </a:r>
            <a:r>
              <a:rPr lang="en-US" sz="1800" dirty="0"/>
              <a:t> v </a:t>
            </a:r>
            <a:r>
              <a:rPr lang="en-US" sz="1800" dirty="0" err="1"/>
              <a:t>oblasti</a:t>
            </a:r>
            <a:r>
              <a:rPr lang="en-US" sz="1800" dirty="0"/>
              <a:t> </a:t>
            </a:r>
            <a:r>
              <a:rPr lang="en-US" sz="1800" dirty="0" err="1"/>
              <a:t>měřených</a:t>
            </a:r>
            <a:r>
              <a:rPr lang="en-US" sz="1800" dirty="0"/>
              <a:t> </a:t>
            </a:r>
            <a:r>
              <a:rPr lang="en-US" sz="1800" dirty="0" err="1"/>
              <a:t>dat</a:t>
            </a:r>
            <a:endParaRPr lang="en-US" sz="1800" dirty="0"/>
          </a:p>
        </p:txBody>
      </p:sp>
      <p:sp>
        <p:nvSpPr>
          <p:cNvPr id="3" name="Zástupný obsah 2">
            <a:extLst>
              <a:ext uri="{FF2B5EF4-FFF2-40B4-BE49-F238E27FC236}">
                <a16:creationId xmlns:a16="http://schemas.microsoft.com/office/drawing/2014/main" id="{BF96F6C1-16F1-4C85-B281-E648F29A2D63}"/>
              </a:ext>
            </a:extLst>
          </p:cNvPr>
          <p:cNvSpPr>
            <a:spLocks noGrp="1"/>
          </p:cNvSpPr>
          <p:nvPr>
            <p:ph idx="1"/>
          </p:nvPr>
        </p:nvSpPr>
        <p:spPr>
          <a:xfrm>
            <a:off x="646112" y="1930400"/>
            <a:ext cx="8189879" cy="4385734"/>
          </a:xfrm>
        </p:spPr>
        <p:txBody>
          <a:bodyPr/>
          <a:lstStyle/>
          <a:p>
            <a:r>
              <a:rPr lang="cs-CZ" sz="1600" kern="1200" dirty="0">
                <a:solidFill>
                  <a:schemeClr val="tx1"/>
                </a:solidFill>
                <a:latin typeface="Arial" charset="0"/>
              </a:rPr>
              <a:t>Stávající formát zprávy CDSDATA je využíván pro zasílání dat v granularitě 60 minut. Nově bude tento formát využíván pro zaslání/získání dat na CS OTE v granularitě 15 minut nebo 60 minut.</a:t>
            </a:r>
          </a:p>
          <a:p>
            <a:endParaRPr lang="cs-CZ" sz="1600" kern="1200" dirty="0">
              <a:solidFill>
                <a:schemeClr val="tx1"/>
              </a:solidFill>
              <a:latin typeface="Arial" charset="0"/>
            </a:endParaRPr>
          </a:p>
          <a:p>
            <a:r>
              <a:rPr lang="cs-CZ" sz="1600" kern="1200" dirty="0">
                <a:solidFill>
                  <a:schemeClr val="tx1"/>
                </a:solidFill>
                <a:latin typeface="Arial" charset="0"/>
              </a:rPr>
              <a:t>V souvislosti se zkrácením délky periody dojde k nárůstu počtu komunikovaných hodnot průběhových dat měření a </a:t>
            </a:r>
            <a:r>
              <a:rPr lang="cs-CZ" sz="1600" b="1" kern="1200" dirty="0">
                <a:solidFill>
                  <a:schemeClr val="tx1"/>
                </a:solidFill>
                <a:latin typeface="Arial" charset="0"/>
              </a:rPr>
              <a:t>bez úprav</a:t>
            </a:r>
            <a:r>
              <a:rPr lang="cs-CZ" sz="1600" kern="1200" dirty="0">
                <a:solidFill>
                  <a:schemeClr val="tx1"/>
                </a:solidFill>
                <a:latin typeface="Arial" charset="0"/>
              </a:rPr>
              <a:t> by došlo ke </a:t>
            </a:r>
            <a:r>
              <a:rPr lang="cs-CZ" sz="1600" b="1" kern="1200" dirty="0">
                <a:solidFill>
                  <a:schemeClr val="tx1"/>
                </a:solidFill>
                <a:latin typeface="Arial" charset="0"/>
              </a:rPr>
              <a:t>4 násobnému nárůstu</a:t>
            </a:r>
            <a:r>
              <a:rPr lang="cs-CZ" sz="1600" kern="1200" dirty="0">
                <a:solidFill>
                  <a:schemeClr val="tx1"/>
                </a:solidFill>
                <a:latin typeface="Arial" charset="0"/>
              </a:rPr>
              <a:t> fyzické velikosti zpráv. Z tohoto důvodu byl stávající formát upraven a optimalizován tak, aby došlo ke snížení datové náročnosti a tím i objemu přenášených dat mezi jednotlivými účastníky trhu. </a:t>
            </a:r>
            <a:r>
              <a:rPr lang="cs-CZ" sz="1600" b="1" kern="1200" dirty="0">
                <a:solidFill>
                  <a:schemeClr val="tx1"/>
                </a:solidFill>
                <a:latin typeface="Arial" charset="0"/>
              </a:rPr>
              <a:t>Navržené změny</a:t>
            </a:r>
            <a:r>
              <a:rPr lang="cs-CZ" sz="1600" kern="1200" dirty="0">
                <a:solidFill>
                  <a:schemeClr val="tx1"/>
                </a:solidFill>
                <a:latin typeface="Arial" charset="0"/>
              </a:rPr>
              <a:t> sníží nárůst fyzické velikosti zpráv na </a:t>
            </a:r>
            <a:r>
              <a:rPr lang="cs-CZ" sz="1600" b="1" kern="1200" dirty="0">
                <a:solidFill>
                  <a:schemeClr val="tx1"/>
                </a:solidFill>
                <a:latin typeface="Arial" charset="0"/>
              </a:rPr>
              <a:t>dvojnásobek</a:t>
            </a:r>
            <a:r>
              <a:rPr lang="cs-CZ" sz="1600" kern="1200" dirty="0">
                <a:solidFill>
                  <a:schemeClr val="tx1"/>
                </a:solidFill>
                <a:latin typeface="Arial" charset="0"/>
              </a:rPr>
              <a:t>, a to včetně zvýšení počtu desetinných míst zasílaných dat.</a:t>
            </a:r>
            <a:endParaRPr lang="cs-CZ" sz="1400" kern="1200" dirty="0">
              <a:solidFill>
                <a:schemeClr val="tx1"/>
              </a:solidFill>
              <a:latin typeface="Arial" charset="0"/>
            </a:endParaRPr>
          </a:p>
          <a:p>
            <a:pPr marL="285750" lvl="0" indent="-285750"/>
            <a:endParaRPr lang="cs-CZ" sz="1400" kern="1200" dirty="0">
              <a:solidFill>
                <a:schemeClr val="tx1"/>
              </a:solidFill>
              <a:latin typeface="Arial" charset="0"/>
            </a:endParaRPr>
          </a:p>
          <a:p>
            <a:endParaRPr lang="cs-CZ" sz="1800" kern="1200" dirty="0">
              <a:solidFill>
                <a:schemeClr val="tx1"/>
              </a:solidFill>
              <a:latin typeface="Arial" charset="0"/>
            </a:endParaRPr>
          </a:p>
        </p:txBody>
      </p:sp>
      <p:sp>
        <p:nvSpPr>
          <p:cNvPr id="5" name="Nadpis 1">
            <a:extLst>
              <a:ext uri="{FF2B5EF4-FFF2-40B4-BE49-F238E27FC236}">
                <a16:creationId xmlns:a16="http://schemas.microsoft.com/office/drawing/2014/main" id="{387FE529-51E4-46E0-B1B4-F587FB05F48B}"/>
              </a:ext>
            </a:extLst>
          </p:cNvPr>
          <p:cNvSpPr txBox="1">
            <a:spLocks/>
          </p:cNvSpPr>
          <p:nvPr/>
        </p:nvSpPr>
        <p:spPr bwMode="auto">
          <a:xfrm>
            <a:off x="395288" y="260350"/>
            <a:ext cx="7377112" cy="501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000" b="1">
                <a:solidFill>
                  <a:srgbClr val="0B3D92"/>
                </a:solidFill>
                <a:latin typeface="+mj-lt"/>
                <a:ea typeface="+mj-ea"/>
                <a:cs typeface="+mj-cs"/>
              </a:defRPr>
            </a:lvl1pPr>
            <a:lvl2pPr algn="l" rtl="0" eaLnBrk="0" fontAlgn="base" hangingPunct="0">
              <a:lnSpc>
                <a:spcPct val="90000"/>
              </a:lnSpc>
              <a:spcBef>
                <a:spcPct val="0"/>
              </a:spcBef>
              <a:spcAft>
                <a:spcPct val="0"/>
              </a:spcAft>
              <a:defRPr sz="2000" b="1">
                <a:solidFill>
                  <a:srgbClr val="0B3D92"/>
                </a:solidFill>
                <a:latin typeface="Arial" charset="0"/>
              </a:defRPr>
            </a:lvl2pPr>
            <a:lvl3pPr algn="l" rtl="0" eaLnBrk="0" fontAlgn="base" hangingPunct="0">
              <a:lnSpc>
                <a:spcPct val="90000"/>
              </a:lnSpc>
              <a:spcBef>
                <a:spcPct val="0"/>
              </a:spcBef>
              <a:spcAft>
                <a:spcPct val="0"/>
              </a:spcAft>
              <a:defRPr sz="2000" b="1">
                <a:solidFill>
                  <a:srgbClr val="0B3D92"/>
                </a:solidFill>
                <a:latin typeface="Arial" charset="0"/>
              </a:defRPr>
            </a:lvl3pPr>
            <a:lvl4pPr algn="l" rtl="0" eaLnBrk="0" fontAlgn="base" hangingPunct="0">
              <a:lnSpc>
                <a:spcPct val="90000"/>
              </a:lnSpc>
              <a:spcBef>
                <a:spcPct val="0"/>
              </a:spcBef>
              <a:spcAft>
                <a:spcPct val="0"/>
              </a:spcAft>
              <a:defRPr sz="2000" b="1">
                <a:solidFill>
                  <a:srgbClr val="0B3D92"/>
                </a:solidFill>
                <a:latin typeface="Arial" charset="0"/>
              </a:defRPr>
            </a:lvl4pPr>
            <a:lvl5pPr algn="l" rtl="0" eaLnBrk="0" fontAlgn="base" hangingPunct="0">
              <a:lnSpc>
                <a:spcPct val="90000"/>
              </a:lnSpc>
              <a:spcBef>
                <a:spcPct val="0"/>
              </a:spcBef>
              <a:spcAft>
                <a:spcPct val="0"/>
              </a:spcAft>
              <a:defRPr sz="2000" b="1">
                <a:solidFill>
                  <a:srgbClr val="0B3D92"/>
                </a:solidFill>
                <a:latin typeface="Arial" charset="0"/>
              </a:defRPr>
            </a:lvl5pPr>
            <a:lvl6pPr marL="457200" algn="l" rtl="0" fontAlgn="base">
              <a:lnSpc>
                <a:spcPct val="90000"/>
              </a:lnSpc>
              <a:spcBef>
                <a:spcPct val="0"/>
              </a:spcBef>
              <a:spcAft>
                <a:spcPct val="0"/>
              </a:spcAft>
              <a:defRPr sz="2000" b="1">
                <a:solidFill>
                  <a:srgbClr val="0B3D92"/>
                </a:solidFill>
                <a:latin typeface="Arial" charset="0"/>
              </a:defRPr>
            </a:lvl6pPr>
            <a:lvl7pPr marL="914400" algn="l" rtl="0" fontAlgn="base">
              <a:lnSpc>
                <a:spcPct val="90000"/>
              </a:lnSpc>
              <a:spcBef>
                <a:spcPct val="0"/>
              </a:spcBef>
              <a:spcAft>
                <a:spcPct val="0"/>
              </a:spcAft>
              <a:defRPr sz="2000" b="1">
                <a:solidFill>
                  <a:srgbClr val="0B3D92"/>
                </a:solidFill>
                <a:latin typeface="Arial" charset="0"/>
              </a:defRPr>
            </a:lvl7pPr>
            <a:lvl8pPr marL="1371600" algn="l" rtl="0" fontAlgn="base">
              <a:lnSpc>
                <a:spcPct val="90000"/>
              </a:lnSpc>
              <a:spcBef>
                <a:spcPct val="0"/>
              </a:spcBef>
              <a:spcAft>
                <a:spcPct val="0"/>
              </a:spcAft>
              <a:defRPr sz="2000" b="1">
                <a:solidFill>
                  <a:srgbClr val="0B3D92"/>
                </a:solidFill>
                <a:latin typeface="Arial" charset="0"/>
              </a:defRPr>
            </a:lvl8pPr>
            <a:lvl9pPr marL="1828800" algn="l" rtl="0" fontAlgn="base">
              <a:lnSpc>
                <a:spcPct val="90000"/>
              </a:lnSpc>
              <a:spcBef>
                <a:spcPct val="0"/>
              </a:spcBef>
              <a:spcAft>
                <a:spcPct val="0"/>
              </a:spcAft>
              <a:defRPr sz="2000" b="1">
                <a:solidFill>
                  <a:srgbClr val="0B3D92"/>
                </a:solidFill>
                <a:latin typeface="Arial" charset="0"/>
              </a:defRPr>
            </a:lvl9pPr>
          </a:lstStyle>
          <a:p>
            <a:pPr>
              <a:buClrTx/>
            </a:pPr>
            <a:r>
              <a:rPr lang="cs-CZ" sz="1800" kern="0" dirty="0"/>
              <a:t>Předpokládané úpravy </a:t>
            </a:r>
            <a:r>
              <a:rPr lang="cs-CZ" sz="1800" kern="0" dirty="0" err="1"/>
              <a:t>ext</a:t>
            </a:r>
            <a:r>
              <a:rPr lang="cs-CZ" sz="1800" kern="0" dirty="0"/>
              <a:t>. rozhraní - přechod na 15 min. interval</a:t>
            </a:r>
          </a:p>
        </p:txBody>
      </p:sp>
      <p:sp>
        <p:nvSpPr>
          <p:cNvPr id="6" name="Zástupný symbol pro zápatí 2">
            <a:extLst>
              <a:ext uri="{FF2B5EF4-FFF2-40B4-BE49-F238E27FC236}">
                <a16:creationId xmlns:a16="http://schemas.microsoft.com/office/drawing/2014/main" id="{EF96149D-D256-4756-94E3-F0788F3AAC76}"/>
              </a:ext>
            </a:extLst>
          </p:cNvPr>
          <p:cNvSpPr txBox="1">
            <a:spLocks/>
          </p:cNvSpPr>
          <p:nvPr/>
        </p:nvSpPr>
        <p:spPr>
          <a:xfrm>
            <a:off x="646111" y="6621144"/>
            <a:ext cx="7654508" cy="457200"/>
          </a:xfrm>
          <a:prstGeom prst="rect">
            <a:avLst/>
          </a:prstGeom>
        </p:spPr>
        <p:txBody>
          <a:bodyPr/>
          <a:lstStyle>
            <a:defPPr>
              <a:defRPr lang="en-US"/>
            </a:defPPr>
            <a:lvl1pPr algn="l" rtl="0" fontAlgn="base">
              <a:spcBef>
                <a:spcPct val="20000"/>
              </a:spcBef>
              <a:spcAft>
                <a:spcPct val="0"/>
              </a:spcAft>
              <a:buClr>
                <a:srgbClr val="0B3D92"/>
              </a:buClr>
              <a:defRPr sz="2000" kern="1200">
                <a:solidFill>
                  <a:schemeClr val="tx1"/>
                </a:solidFill>
                <a:latin typeface="Arial" charset="0"/>
                <a:ea typeface="+mn-ea"/>
                <a:cs typeface="+mn-cs"/>
              </a:defRPr>
            </a:lvl1pPr>
            <a:lvl2pPr marL="457200" algn="l" rtl="0" fontAlgn="base">
              <a:spcBef>
                <a:spcPct val="20000"/>
              </a:spcBef>
              <a:spcAft>
                <a:spcPct val="0"/>
              </a:spcAft>
              <a:buClr>
                <a:srgbClr val="0B3D92"/>
              </a:buClr>
              <a:defRPr sz="2000" kern="1200">
                <a:solidFill>
                  <a:schemeClr val="tx1"/>
                </a:solidFill>
                <a:latin typeface="Arial" charset="0"/>
                <a:ea typeface="+mn-ea"/>
                <a:cs typeface="+mn-cs"/>
              </a:defRPr>
            </a:lvl2pPr>
            <a:lvl3pPr marL="914400" algn="l" rtl="0" fontAlgn="base">
              <a:spcBef>
                <a:spcPct val="20000"/>
              </a:spcBef>
              <a:spcAft>
                <a:spcPct val="0"/>
              </a:spcAft>
              <a:buClr>
                <a:srgbClr val="0B3D92"/>
              </a:buClr>
              <a:defRPr sz="2000" kern="1200">
                <a:solidFill>
                  <a:schemeClr val="tx1"/>
                </a:solidFill>
                <a:latin typeface="Arial" charset="0"/>
                <a:ea typeface="+mn-ea"/>
                <a:cs typeface="+mn-cs"/>
              </a:defRPr>
            </a:lvl3pPr>
            <a:lvl4pPr marL="1371600" algn="l" rtl="0" fontAlgn="base">
              <a:spcBef>
                <a:spcPct val="20000"/>
              </a:spcBef>
              <a:spcAft>
                <a:spcPct val="0"/>
              </a:spcAft>
              <a:buClr>
                <a:srgbClr val="0B3D92"/>
              </a:buClr>
              <a:defRPr sz="2000" kern="1200">
                <a:solidFill>
                  <a:schemeClr val="tx1"/>
                </a:solidFill>
                <a:latin typeface="Arial" charset="0"/>
                <a:ea typeface="+mn-ea"/>
                <a:cs typeface="+mn-cs"/>
              </a:defRPr>
            </a:lvl4pPr>
            <a:lvl5pPr marL="1828800" algn="l" rtl="0" fontAlgn="base">
              <a:spcBef>
                <a:spcPct val="20000"/>
              </a:spcBef>
              <a:spcAft>
                <a:spcPct val="0"/>
              </a:spcAft>
              <a:buClr>
                <a:srgbClr val="0B3D92"/>
              </a:buClr>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ctr">
              <a:defRPr/>
            </a:pPr>
            <a:r>
              <a:rPr lang="cs-CZ" sz="1050" dirty="0"/>
              <a:t>© OTE, a.s. 2020 – Všechna práva vyhrazena – Důvěrné</a:t>
            </a:r>
          </a:p>
        </p:txBody>
      </p:sp>
    </p:spTree>
    <p:extLst>
      <p:ext uri="{BB962C8B-B14F-4D97-AF65-F5344CB8AC3E}">
        <p14:creationId xmlns:p14="http://schemas.microsoft.com/office/powerpoint/2010/main" val="1131582910"/>
      </p:ext>
    </p:extLst>
  </p:cSld>
  <p:clrMapOvr>
    <a:masterClrMapping/>
  </p:clrMapOvr>
</p:sld>
</file>

<file path=ppt/theme/theme1.xml><?xml version="1.0" encoding="utf-8"?>
<a:theme xmlns:a="http://schemas.openxmlformats.org/drawingml/2006/main" name="ote">
  <a:themeElements>
    <a:clrScheme name="ote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ote">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0B3D92"/>
          </a:buClr>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0B3D92"/>
          </a:buClr>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ote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ote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ote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ote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ote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ote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ote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ote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ote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te">
  <a:themeElements>
    <a:clrScheme name="ote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ote">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0B3D92"/>
          </a:buClr>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0B3D92"/>
          </a:buClr>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ote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ote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ote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ote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ote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ote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ote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ote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ote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04c783a-96cf-4a0f-a0fc-232f03230527" ContentTypeId="0x0101008BF0FBB838BCD748BD563AED518C571401"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Client File" ma:contentTypeID="0x0101008BF0FBB838BCD748BD563AED518C57140100BA16EA08E0534A4ABDED026F4F2898E0" ma:contentTypeVersion="4" ma:contentTypeDescription="" ma:contentTypeScope="" ma:versionID="99e3dd2bde08e4c71a9fb8b9328ecfbf">
  <xsd:schema xmlns:xsd="http://www.w3.org/2001/XMLSchema" xmlns:xs="http://www.w3.org/2001/XMLSchema" xmlns:p="http://schemas.microsoft.com/office/2006/metadata/properties" xmlns:ns1="http://schemas.microsoft.com/sharepoint/v3" xmlns:ns2="1467fb8b-7944-4202-8e80-6a5cf0d18287" xmlns:ns3="264ae750-5a2e-432f-ac50-7a362b0d89d7" targetNamespace="http://schemas.microsoft.com/office/2006/metadata/properties" ma:root="true" ma:fieldsID="9ba96bbfee568bdc6afa8c74a03cd67f" ns1:_="" ns2:_="" ns3:_="">
    <xsd:import namespace="http://schemas.microsoft.com/sharepoint/v3"/>
    <xsd:import namespace="1467fb8b-7944-4202-8e80-6a5cf0d18287"/>
    <xsd:import namespace="264ae750-5a2e-432f-ac50-7a362b0d89d7"/>
    <xsd:element name="properties">
      <xsd:complexType>
        <xsd:sequence>
          <xsd:element name="documentManagement">
            <xsd:complexType>
              <xsd:all>
                <xsd:element ref="ns2:Author" minOccurs="0"/>
                <xsd:element ref="ns1:PublishedDate" minOccurs="0"/>
                <xsd:element ref="ns2:Document Audience"/>
                <xsd:element ref="ns2:Client Profile File Topic" minOccurs="0"/>
                <xsd:element ref="ns2:Doc CT Language" minOccurs="0"/>
                <xsd:element ref="ns2:Classification"/>
                <xsd:element ref="ns2:Abstract" minOccurs="0"/>
                <xsd:element ref="ns2:Client ID" minOccurs="0"/>
                <xsd:element ref="ns2:i85fc926d10a45efbad452e9e78f262a" minOccurs="0"/>
                <xsd:element ref="ns2:TaxKeywordTaxHTField" minOccurs="0"/>
                <xsd:element ref="ns2:d03104a6d34b444fb9971a4d8e41064a" minOccurs="0"/>
                <xsd:element ref="ns2:TaxCatchAllLabel" minOccurs="0"/>
                <xsd:element ref="ns2:c27c48eb89c94e9295ce19e77ec039af" minOccurs="0"/>
                <xsd:element ref="ns2:TaxCatchAl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edDate" ma:index="3" nillable="true" ma:displayName="Published Date" ma:format="DateOnly" ma:internalName="Published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467fb8b-7944-4202-8e80-6a5cf0d18287" elementFormDefault="qualified">
    <xsd:import namespace="http://schemas.microsoft.com/office/2006/documentManagement/types"/>
    <xsd:import namespace="http://schemas.microsoft.com/office/infopath/2007/PartnerControls"/>
    <xsd:element name="Author" ma:index="2" nillable="true" ma:displayName="Author" ma:description="The name of the CGI approval authority." ma:internalName="AuthorEnsemble" ma:readOnly="false">
      <xsd:simpleType>
        <xsd:restriction base="dms:Text">
          <xsd:maxLength value=""/>
        </xsd:restriction>
      </xsd:simpleType>
    </xsd:element>
    <xsd:element name="Document Audience" ma:index="5" ma:displayName="Document Audience" ma:default="CGI only" ma:description="" ma:internalName="DocumentAudience" ma:readOnly="false">
      <xsd:simpleType>
        <xsd:restriction base="dms:Choice">
          <xsd:enumeration value="CGI only"/>
          <xsd:enumeration value="Approved for client communications"/>
          <xsd:maxLength value=""/>
        </xsd:restriction>
      </xsd:simpleType>
    </xsd:element>
    <xsd:element name="Client Profile File Topic" ma:index="6" nillable="true" ma:displayName="Topic" ma:default="Account Management" ma:description="" ma:internalName="ClientProfileFileTopic" ma:readOnly="false">
      <xsd:simpleType>
        <xsd:restriction base="dms:Choice">
          <xsd:enumeration value="Account Management"/>
          <xsd:maxLength value=""/>
        </xsd:restriction>
      </xsd:simpleType>
    </xsd:element>
    <xsd:element name="Doc CT Language" ma:index="8" nillable="true" ma:displayName="Language" ma:default="English" ma:description="" ma:internalName="DocCTLanguage" ma:readOnly="false">
      <xsd:simpleType>
        <xsd:restriction base="dms:Choice">
          <xsd:enumeration value="English"/>
          <xsd:enumeration value="French"/>
          <xsd:maxLength value=""/>
        </xsd:restriction>
      </xsd:simpleType>
    </xsd:element>
    <xsd:element name="Classification" ma:index="9" ma:displayName="Classification" ma:default="Internal" ma:description="As per information classification policy." ma:internalName="Classification" ma:readOnly="false">
      <xsd:simpleType>
        <xsd:restriction base="dms:Choice">
          <xsd:enumeration value="Internal"/>
          <xsd:enumeration value="Public"/>
          <xsd:enumeration value="Confidential"/>
          <xsd:enumeration value="Highly confidential"/>
          <xsd:maxLength value=""/>
        </xsd:restriction>
      </xsd:simpleType>
    </xsd:element>
    <xsd:element name="Abstract" ma:index="10" nillable="true" ma:displayName="Abstract" ma:description="" ma:internalName="Abstract" ma:readOnly="false">
      <xsd:simpleType>
        <xsd:restriction base="dms:Note">
          <xsd:maxLength value="255"/>
        </xsd:restriction>
      </xsd:simpleType>
    </xsd:element>
    <xsd:element name="Client ID" ma:index="13" nillable="true" ma:displayName="Client ID" ma:description="(PSA-CRM - Sales funnel #)" ma:internalName="ClientID" ma:readOnly="false">
      <xsd:simpleType>
        <xsd:restriction base="dms:Text">
          <xsd:maxLength value="255"/>
        </xsd:restriction>
      </xsd:simpleType>
    </xsd:element>
    <xsd:element name="i85fc926d10a45efbad452e9e78f262a" ma:index="15" nillable="true" ma:taxonomy="true" ma:internalName="i85fc926d10a45efbad452e9e78f262a" ma:taxonomyFieldName="CountryRMJurisdiction" ma:displayName="Country RM Jurisdiction" ma:readOnly="false" ma:fieldId="{285fc926-d10a-45ef-bad4-52e9e78f262a}" ma:sspId="204c783a-96cf-4a0f-a0fc-232f03230527" ma:termSetId="8fe0e76e-13ab-4aa3-aef5-217f3c272257" ma:anchorId="00000000-0000-0000-0000-000000000000" ma:open="false" ma:isKeyword="false">
      <xsd:complexType>
        <xsd:sequence>
          <xsd:element ref="pc:Terms" minOccurs="0" maxOccurs="1"/>
        </xsd:sequence>
      </xsd:complexType>
    </xsd:element>
    <xsd:element name="TaxKeywordTaxHTField" ma:index="16" nillable="true" ma:taxonomy="true" ma:internalName="TaxKeywordTaxHTField" ma:taxonomyFieldName="TaxKeyword" ma:displayName="Enterprise Keywords" ma:readOnly="false" ma:fieldId="{23f27201-bee3-471e-b2e7-b64fd8b7ca38}" ma:taxonomyMulti="true" ma:sspId="204c783a-96cf-4a0f-a0fc-232f03230527" ma:termSetId="00000000-0000-0000-0000-000000000000" ma:anchorId="00000000-0000-0000-0000-000000000000" ma:open="true" ma:isKeyword="true">
      <xsd:complexType>
        <xsd:sequence>
          <xsd:element ref="pc:Terms" minOccurs="0" maxOccurs="1"/>
        </xsd:sequence>
      </xsd:complexType>
    </xsd:element>
    <xsd:element name="d03104a6d34b444fb9971a4d8e41064a" ma:index="17" nillable="true" ma:taxonomy="true" ma:internalName="d03104a6d34b444fb9971a4d8e41064a" ma:taxonomyFieldName="SBUBUContentOwner" ma:displayName="SBU/BU Content Owner" ma:readOnly="false" ma:fieldId="{d03104a6-d34b-444f-b997-1a4d8e41064a}" ma:sspId="204c783a-96cf-4a0f-a0fc-232f03230527" ma:termSetId="d99e8ed4-fc5d-43fa-94ab-5d6ef9c16d49" ma:anchorId="00000000-0000-0000-0000-000000000000" ma:open="false" ma:isKeyword="false">
      <xsd:complexType>
        <xsd:sequence>
          <xsd:element ref="pc:Terms" minOccurs="0" maxOccurs="1"/>
        </xsd:sequence>
      </xsd:complexType>
    </xsd:element>
    <xsd:element name="TaxCatchAllLabel" ma:index="23" nillable="true" ma:displayName="Taxonomy Catch All Column1" ma:description="" ma:hidden="true" ma:list="{18e24ee1-b6ff-420b-bc50-40f1f4ede1f2}" ma:internalName="TaxCatchAllLabel" ma:readOnly="true" ma:showField="CatchAllDataLabel" ma:web="264ae750-5a2e-432f-ac50-7a362b0d89d7">
      <xsd:complexType>
        <xsd:complexContent>
          <xsd:extension base="dms:MultiChoiceLookup">
            <xsd:sequence>
              <xsd:element name="Value" type="dms:Lookup" maxOccurs="unbounded" minOccurs="0" nillable="true"/>
            </xsd:sequence>
          </xsd:extension>
        </xsd:complexContent>
      </xsd:complexType>
    </xsd:element>
    <xsd:element name="c27c48eb89c94e9295ce19e77ec039af" ma:index="24" ma:taxonomy="true" ma:internalName="c27c48eb89c94e9295ce19e77ec039af" ma:taxonomyFieldName="ClientProfileFileDocument" ma:displayName="Document Type" ma:readOnly="false" ma:default="1;#Account plan|62e070d6-1d19-4e7d-ab37-df216d3b7cd9" ma:fieldId="{c27c48eb-89c9-4e92-95ce-19e77ec039af}" ma:sspId="204c783a-96cf-4a0f-a0fc-232f03230527" ma:termSetId="462f9cae-d6b2-4ceb-a226-a9aedfa0d98a" ma:anchorId="d7ea56f0-3cd6-47bf-a699-d3d6de0de2bf" ma:open="false" ma:isKeyword="false">
      <xsd:complexType>
        <xsd:sequence>
          <xsd:element ref="pc:Terms" minOccurs="0" maxOccurs="1"/>
        </xsd:sequence>
      </xsd:complexType>
    </xsd:element>
    <xsd:element name="TaxCatchAll" ma:index="25" nillable="true" ma:displayName="Taxonomy Catch All Column" ma:description="" ma:hidden="true" ma:list="{18e24ee1-b6ff-420b-bc50-40f1f4ede1f2}" ma:internalName="TaxCatchAll" ma:showField="CatchAllData" ma:web="264ae750-5a2e-432f-ac50-7a362b0d89d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4ae750-5a2e-432f-ac50-7a362b0d89d7" elementFormDefault="qualified">
    <xsd:import namespace="http://schemas.microsoft.com/office/2006/documentManagement/types"/>
    <xsd:import namespace="http://schemas.microsoft.com/office/infopath/2007/PartnerControls"/>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C79687-B6FF-494B-976D-AA22EA27B895}">
  <ds:schemaRefs>
    <ds:schemaRef ds:uri="Microsoft.SharePoint.Taxonomy.ContentTypeSync"/>
  </ds:schemaRefs>
</ds:datastoreItem>
</file>

<file path=customXml/itemProps2.xml><?xml version="1.0" encoding="utf-8"?>
<ds:datastoreItem xmlns:ds="http://schemas.openxmlformats.org/officeDocument/2006/customXml" ds:itemID="{AAC2ADA9-116B-410F-A308-0269A79C1847}">
  <ds:schemaRefs>
    <ds:schemaRef ds:uri="http://schemas.microsoft.com/sharepoint/events"/>
  </ds:schemaRefs>
</ds:datastoreItem>
</file>

<file path=customXml/itemProps3.xml><?xml version="1.0" encoding="utf-8"?>
<ds:datastoreItem xmlns:ds="http://schemas.openxmlformats.org/officeDocument/2006/customXml" ds:itemID="{8CC2233F-C150-46AB-868A-BE8D07BE03C2}">
  <ds:schemaRefs>
    <ds:schemaRef ds:uri="http://schemas.microsoft.com/sharepoint/v3/contenttype/forms"/>
  </ds:schemaRefs>
</ds:datastoreItem>
</file>

<file path=customXml/itemProps4.xml><?xml version="1.0" encoding="utf-8"?>
<ds:datastoreItem xmlns:ds="http://schemas.openxmlformats.org/officeDocument/2006/customXml" ds:itemID="{194C31E6-8CC4-417F-9E3D-11A1ECF053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67fb8b-7944-4202-8e80-6a5cf0d18287"/>
    <ds:schemaRef ds:uri="264ae750-5a2e-432f-ac50-7a362b0d89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TotalTime>
  <Words>2655</Words>
  <Application>Microsoft Office PowerPoint</Application>
  <PresentationFormat>Předvádění na obrazovce (4:3)</PresentationFormat>
  <Paragraphs>423</Paragraphs>
  <Slides>30</Slides>
  <Notes>16</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30</vt:i4>
      </vt:variant>
    </vt:vector>
  </HeadingPairs>
  <TitlesOfParts>
    <vt:vector size="37" baseType="lpstr">
      <vt:lpstr>Arial</vt:lpstr>
      <vt:lpstr>Courier New</vt:lpstr>
      <vt:lpstr>Times New Roman</vt:lpstr>
      <vt:lpstr>Verdana</vt:lpstr>
      <vt:lpstr>Wingdings</vt:lpstr>
      <vt:lpstr>ote</vt:lpstr>
      <vt:lpstr>1_ote</vt:lpstr>
      <vt:lpstr>Webinář</vt:lpstr>
      <vt:lpstr> Předpokládané úpravy externích rozhraní  v souvislosti s přechodem na 15 minutový zúčtovací a obchodní interval v ČR  z pohledu operátora trhu   </vt:lpstr>
      <vt:lpstr>Prezentace aplikace PowerPoint</vt:lpstr>
      <vt:lpstr>Předpokládané úpravy ext. rozhraní - přechod na 15 min. interval</vt:lpstr>
      <vt:lpstr>Předpokládané úpravy ext. rozhraní - přechod na 15 min. interval</vt:lpstr>
      <vt:lpstr>Prezentace aplikace PowerPoint</vt:lpstr>
      <vt:lpstr>Předpokládané úpravy ext. rozhraní - přechod na 15 min. interval</vt:lpstr>
      <vt:lpstr>2. Představení návrhu změn v oblasti měřených dat</vt:lpstr>
      <vt:lpstr>Návrh změn v oblasti měřených dat</vt:lpstr>
      <vt:lpstr>Popis změn stávajícího formátu CDSDATA – Element „Data“</vt:lpstr>
      <vt:lpstr>Popis změn stávajícího formátu CDSDATA – Element „Location“</vt:lpstr>
      <vt:lpstr>Popis změn stávajícího formátu CDSDATA – příklad XML</vt:lpstr>
      <vt:lpstr>Popis změn stávajícího formátu CDSDATA – Dopady do číselníků</vt:lpstr>
      <vt:lpstr>Popis změn stávajícího formátu CDSDATA – obecná doporučení </vt:lpstr>
      <vt:lpstr>3. Představení návrhu změn v oblasti obchodních dat</vt:lpstr>
      <vt:lpstr>Dopady dle jednotlivých agend </vt:lpstr>
      <vt:lpstr>Dopady dle jednotlivých agend </vt:lpstr>
      <vt:lpstr>Změny ve stávajícím formátu ISOTEDATA</vt:lpstr>
      <vt:lpstr>Změny ve stávajícím formátu ISOTEDATA</vt:lpstr>
      <vt:lpstr>Změny ve stávajícím formátu RESPONSE</vt:lpstr>
      <vt:lpstr>Dopady změn do číselníků</vt:lpstr>
      <vt:lpstr>Dopady změn do číselníků</vt:lpstr>
      <vt:lpstr>Ukázky změny</vt:lpstr>
      <vt:lpstr>Ukázky změny</vt:lpstr>
      <vt:lpstr>Prezentace aplikace PowerPoint</vt:lpstr>
      <vt:lpstr>Prezentace aplikace PowerPoint</vt:lpstr>
      <vt:lpstr>Prezentace aplikace PowerPoint</vt:lpstr>
      <vt:lpstr>Prezentace aplikace PowerPoint</vt:lpstr>
      <vt:lpstr>Prezentace aplikace PowerPoint</vt:lpstr>
      <vt:lpstr>                      </vt:lpstr>
    </vt:vector>
  </TitlesOfParts>
  <Company>Operátor trhu s elektřinou,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Jarmila Koutníková</dc:creator>
  <cp:lastModifiedBy>Tomáš Tůma</cp:lastModifiedBy>
  <cp:revision>1245</cp:revision>
  <cp:lastPrinted>2019-08-07T06:54:17Z</cp:lastPrinted>
  <dcterms:created xsi:type="dcterms:W3CDTF">2006-02-16T08:59:21Z</dcterms:created>
  <dcterms:modified xsi:type="dcterms:W3CDTF">2020-06-22T12:08:43Z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ContentTypeId">
    <vt:lpwstr>0x0101008BF0FBB838BCD748BD563AED518C57140100BA16EA08E0534A4ABDED026F4F2898E0</vt:lpwstr>
  </property>
</Properties>
</file>