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4"/>
  </p:sldMasterIdLst>
  <p:notesMasterIdLst>
    <p:notesMasterId r:id="rId29"/>
  </p:notesMasterIdLst>
  <p:handoutMasterIdLst>
    <p:handoutMasterId r:id="rId30"/>
  </p:handoutMasterIdLst>
  <p:sldIdLst>
    <p:sldId id="313" r:id="rId5"/>
    <p:sldId id="842" r:id="rId6"/>
    <p:sldId id="818" r:id="rId7"/>
    <p:sldId id="915" r:id="rId8"/>
    <p:sldId id="927" r:id="rId9"/>
    <p:sldId id="926" r:id="rId10"/>
    <p:sldId id="849" r:id="rId11"/>
    <p:sldId id="929" r:id="rId12"/>
    <p:sldId id="930" r:id="rId13"/>
    <p:sldId id="892" r:id="rId14"/>
    <p:sldId id="817" r:id="rId15"/>
    <p:sldId id="816" r:id="rId16"/>
    <p:sldId id="931" r:id="rId17"/>
    <p:sldId id="932" r:id="rId18"/>
    <p:sldId id="815" r:id="rId19"/>
    <p:sldId id="890" r:id="rId20"/>
    <p:sldId id="937" r:id="rId21"/>
    <p:sldId id="856" r:id="rId22"/>
    <p:sldId id="933" r:id="rId23"/>
    <p:sldId id="938" r:id="rId24"/>
    <p:sldId id="821" r:id="rId25"/>
    <p:sldId id="936" r:id="rId26"/>
    <p:sldId id="935" r:id="rId27"/>
    <p:sldId id="714" r:id="rId2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0B3D9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B3D9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B3D9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B3D9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B3D9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2F7585-F722-F74E-1418-527FCE29C939}" name="Kobliha, Jan" initials="KJ" userId="S::jkobliha@ote-cr.cz::9d84861f-e727-4813-b812-1ca37394a600" providerId="AD"/>
  <p188:author id="{2C851AB0-9E04-CCEE-7BFF-ADFCE5E1B4A4}" name="JH" initials="JH" userId="J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H" initials="JH" lastIdx="13" clrIdx="6">
    <p:extLst>
      <p:ext uri="{19B8F6BF-5375-455C-9EA6-DF929625EA0E}">
        <p15:presenceInfo xmlns:p15="http://schemas.microsoft.com/office/powerpoint/2012/main" userId="JH" providerId="None"/>
      </p:ext>
    </p:extLst>
  </p:cmAuthor>
  <p:cmAuthor id="1" name="jh - 2.8.2019" initials="jh - 2.8." lastIdx="4" clrIdx="0">
    <p:extLst>
      <p:ext uri="{19B8F6BF-5375-455C-9EA6-DF929625EA0E}">
        <p15:presenceInfo xmlns:p15="http://schemas.microsoft.com/office/powerpoint/2012/main" userId="jh - 2.8.2019" providerId="None"/>
      </p:ext>
    </p:extLst>
  </p:cmAuthor>
  <p:cmAuthor id="8" name="Vaníček, Vladimír" initials="VVA" lastIdx="1" clrIdx="7">
    <p:extLst>
      <p:ext uri="{19B8F6BF-5375-455C-9EA6-DF929625EA0E}">
        <p15:presenceInfo xmlns:p15="http://schemas.microsoft.com/office/powerpoint/2012/main" userId="Vaníček, Vladimír" providerId="None"/>
      </p:ext>
    </p:extLst>
  </p:cmAuthor>
  <p:cmAuthor id="2" name="Jan Kobliha" initials="JK" lastIdx="3" clrIdx="1">
    <p:extLst>
      <p:ext uri="{19B8F6BF-5375-455C-9EA6-DF929625EA0E}">
        <p15:presenceInfo xmlns:p15="http://schemas.microsoft.com/office/powerpoint/2012/main" userId="Jan Kobliha" providerId="None"/>
      </p:ext>
    </p:extLst>
  </p:cmAuthor>
  <p:cmAuthor id="9" name="CGI VVA" initials="VVA" lastIdx="21" clrIdx="8">
    <p:extLst>
      <p:ext uri="{19B8F6BF-5375-455C-9EA6-DF929625EA0E}">
        <p15:presenceInfo xmlns:p15="http://schemas.microsoft.com/office/powerpoint/2012/main" userId="CGI VVA" providerId="None"/>
      </p:ext>
    </p:extLst>
  </p:cmAuthor>
  <p:cmAuthor id="3" name="OTE2" initials="OTE2" lastIdx="2" clrIdx="2">
    <p:extLst>
      <p:ext uri="{19B8F6BF-5375-455C-9EA6-DF929625EA0E}">
        <p15:presenceInfo xmlns:p15="http://schemas.microsoft.com/office/powerpoint/2012/main" userId="OTE2" providerId="None"/>
      </p:ext>
    </p:extLst>
  </p:cmAuthor>
  <p:cmAuthor id="10" name="Vařeka, Lukáš" initials="VL" lastIdx="2" clrIdx="9">
    <p:extLst>
      <p:ext uri="{19B8F6BF-5375-455C-9EA6-DF929625EA0E}">
        <p15:presenceInfo xmlns:p15="http://schemas.microsoft.com/office/powerpoint/2012/main" userId="S::lukas.vareka@cgi.com::9fd2a603-9915-4be7-8fca-2708cb681bc8" providerId="AD"/>
      </p:ext>
    </p:extLst>
  </p:cmAuthor>
  <p:cmAuthor id="4" name="Pazourek, Květoslav" initials="PK" lastIdx="1" clrIdx="3">
    <p:extLst>
      <p:ext uri="{19B8F6BF-5375-455C-9EA6-DF929625EA0E}">
        <p15:presenceInfo xmlns:p15="http://schemas.microsoft.com/office/powerpoint/2012/main" userId="S-1-5-21-3641078771-3653456904-245653651-13994" providerId="AD"/>
      </p:ext>
    </p:extLst>
  </p:cmAuthor>
  <p:cmAuthor id="11" name="Jareš, Kamil" initials="JK" lastIdx="2" clrIdx="9">
    <p:extLst>
      <p:ext uri="{19B8F6BF-5375-455C-9EA6-DF929625EA0E}">
        <p15:presenceInfo xmlns:p15="http://schemas.microsoft.com/office/powerpoint/2012/main" userId="S::kamil.jares@cgi.com::de338cc0-559d-4305-aa06-8d8d2c96904d" providerId="AD"/>
      </p:ext>
    </p:extLst>
  </p:cmAuthor>
  <p:cmAuthor id="5" name="Olszowski, Pavel" initials="OP" lastIdx="13" clrIdx="4">
    <p:extLst>
      <p:ext uri="{19B8F6BF-5375-455C-9EA6-DF929625EA0E}">
        <p15:presenceInfo xmlns:p15="http://schemas.microsoft.com/office/powerpoint/2012/main" userId="S::pavel.olszowski@cgi.com::da33b42f-7d52-4438-ac43-fcffc872d938" providerId="AD"/>
      </p:ext>
    </p:extLst>
  </p:cmAuthor>
  <p:cmAuthor id="6" name="Gabriel, Martina" initials="GM" lastIdx="2" clrIdx="5">
    <p:extLst>
      <p:ext uri="{19B8F6BF-5375-455C-9EA6-DF929625EA0E}">
        <p15:presenceInfo xmlns:p15="http://schemas.microsoft.com/office/powerpoint/2012/main" userId="S::mgabriel@ote-cr.cz::1cc098a8-2e84-4469-b9a4-f26ec7f20b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C6A5"/>
    <a:srgbClr val="FF0000"/>
    <a:srgbClr val="009999"/>
    <a:srgbClr val="0099FF"/>
    <a:srgbClr val="FFCC99"/>
    <a:srgbClr val="0094DE"/>
    <a:srgbClr val="E6E6E6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t" anchorCtr="0" compatLnSpc="1">
            <a:prstTxWarp prst="textNoShape">
              <a:avLst/>
            </a:prstTxWarp>
          </a:bodyPr>
          <a:lstStyle>
            <a:lvl1pPr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24" y="2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t" anchorCtr="0" compatLnSpc="1">
            <a:prstTxWarp prst="textNoShape">
              <a:avLst/>
            </a:prstTxWarp>
          </a:bodyPr>
          <a:lstStyle>
            <a:lvl1pPr algn="r"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946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b" anchorCtr="0" compatLnSpc="1">
            <a:prstTxWarp prst="textNoShape">
              <a:avLst/>
            </a:prstTxWarp>
          </a:bodyPr>
          <a:lstStyle>
            <a:lvl1pPr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24" y="9378946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b" anchorCtr="0" compatLnSpc="1">
            <a:prstTxWarp prst="textNoShape">
              <a:avLst/>
            </a:prstTxWarp>
          </a:bodyPr>
          <a:lstStyle>
            <a:lvl1pPr algn="r"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fld id="{A0B73AC0-1516-47CE-9A45-7C4A5E532E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67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0T21:24:00.732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0,'10141'10141,"-10139"-10138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0T21:24:13.09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8858 0,'-1'2,"1"0,-1 0,0 0,0-1,0 1,0 0,0-1,-1 1,1 0,0-1,-1 0,1 1,-1-1,1 0,-4 2,-3 4,-84 77,-65 65,121-113,3 2,-37 55,28-31,-100 111,57-97,17-18,-155 154,156-148,-30 32,-116 111,74-77,92-83,-155 160,56-46,-137 170,22-11,187-227,39-49,-56 58,43-52,3 3,-47 70,49-63,-86 93,-28 22,77-93,30-29,-75 62,79-81,23-17,-1 0,2 2,-36 40,24-21,-1-2,-1-1,-2-2,-82 54,92-66,1 0,-36 40,-15 12,18-18,-61 73,45-46,57-63,2 1,0 0,0 1,2 1,-20 39,-35 97,53-122,-1 0,-1-2,-2 0,-37 44,-114 115,85-99,61-66,-84 103,30-22,68-95,0 1,-23 19,25-26,1 1,0-1,0 2,1-1,1 1,-1 1,2-1,-7 13,2 2,-1 0,-2 0,0-2,-33 41,-82 76,42-49,58-60,20-23,1 1,-1 0,1 1,1-1,0 2,0-1,1 1,-8 18,9-16,0-1,-1 0,-1-1,0 1,0-1,-1-1,-10 11,-69 63,47-48,17-12,1 1,-34 51,17-22,-22 34,37-52,-2 0,-39 42,30-41,2 1,1 1,-32 54,9-13,-122 136,76-98,-50 81,-23 27,90-132,36-24,11-30,0-3,-84 64,96-80,-23 26,28-28,-42 34,-19 1,45-33,2 2,-54 48,-153 137,217-190,1 2,2 0,0 2,1 0,-31 44,23-29,-2-2,-2 0,-48 40,34-33,-43 50,60-56,12-13,-1-1,-1-1,-1-1,-1 0,-27 18,39-31,1 1,0 0,0 0,1 0,-1 1,2 0,0 0,-7 14,4-9,0 1,-17 18,-81 65,69-66,14-12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t" anchorCtr="0" compatLnSpc="1">
            <a:prstTxWarp prst="textNoShape">
              <a:avLst/>
            </a:prstTxWarp>
          </a:bodyPr>
          <a:lstStyle>
            <a:lvl1pPr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24" y="2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t" anchorCtr="0" compatLnSpc="1">
            <a:prstTxWarp prst="textNoShape">
              <a:avLst/>
            </a:prstTxWarp>
          </a:bodyPr>
          <a:lstStyle>
            <a:lvl1pPr algn="r"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93" y="4690269"/>
            <a:ext cx="5437497" cy="44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946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b" anchorCtr="0" compatLnSpc="1">
            <a:prstTxWarp prst="textNoShape">
              <a:avLst/>
            </a:prstTxWarp>
          </a:bodyPr>
          <a:lstStyle>
            <a:lvl1pPr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24" y="9378946"/>
            <a:ext cx="294544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6" rIns="92771" bIns="46386" numCol="1" anchor="b" anchorCtr="0" compatLnSpc="1">
            <a:prstTxWarp prst="textNoShape">
              <a:avLst/>
            </a:prstTxWarp>
          </a:bodyPr>
          <a:lstStyle>
            <a:lvl1pPr algn="r" defTabSz="928288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fld id="{DCAA187B-9EF3-4551-AE84-24A5A69E89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26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783"/>
            <a:fld id="{6BD80FB0-E5BB-4F55-A0C8-577F5BC3DC5B}" type="slidenum">
              <a:rPr lang="cs-CZ" smtClean="0"/>
              <a:pPr defTabSz="926783"/>
              <a:t>1</a:t>
            </a:fld>
            <a:endParaRPr 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75565D4-719E-49C7-815E-3B944E33D7E4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55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0467" indent="-288641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5456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16390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821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40042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3001868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63695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925520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39BC-9F40-4BE5-A34E-B084471C64B5}" type="slidenum">
              <a:rPr lang="cs-CZ" sz="1200"/>
              <a:pPr eaLnBrk="1" hangingPunct="1"/>
              <a:t>21</a:t>
            </a:fld>
            <a:endParaRPr 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404318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0467" indent="-288641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5456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16390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821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40042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3001868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63695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925520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39BC-9F40-4BE5-A34E-B084471C64B5}" type="slidenum">
              <a:rPr lang="cs-CZ" sz="1200"/>
              <a:pPr eaLnBrk="1" hangingPunct="1"/>
              <a:t>23</a:t>
            </a:fld>
            <a:endParaRPr 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38479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0467" indent="-288641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5456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16390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821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40042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3001868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63695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925520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710418-1D7D-4841-B5AA-8407B4115F2A}" type="slidenum">
              <a:rPr lang="cs-CZ" sz="1200"/>
              <a:pPr eaLnBrk="1" hangingPunct="1"/>
              <a:t>24</a:t>
            </a:fld>
            <a:endParaRPr 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  <a:cs typeface="Arial" charset="0"/>
              </a:rPr>
              <a:t>Dotaz na CGI: nasazení 30.6., účinnost od 1.7. 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A187B-9EF3-4551-AE84-24A5A69E89B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01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1.12. – rozhraní pro předávání měřených dat, rozhraní již bude umět zpracovat nový atribut „</a:t>
            </a:r>
            <a:r>
              <a:rPr lang="cs-CZ" dirty="0" err="1">
                <a:cs typeface="Arial"/>
              </a:rPr>
              <a:t>resolution</a:t>
            </a:r>
            <a:r>
              <a:rPr lang="cs-CZ" dirty="0">
                <a:cs typeface="Arial"/>
              </a:rPr>
              <a:t>“ (univerzální perioda 15/60)</a:t>
            </a:r>
          </a:p>
          <a:p>
            <a:r>
              <a:rPr lang="cs-CZ" dirty="0">
                <a:cs typeface="Arial" charset="0"/>
              </a:rPr>
              <a:t>U web – neměly by tam být testy jen pro 15 min 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A187B-9EF3-4551-AE84-24A5A69E89B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33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Stávající formát zprávy CDSDATA je využíván pro zasílání dat v </a:t>
            </a:r>
            <a:r>
              <a:rPr lang="cs-CZ" sz="1200" kern="1200" err="1">
                <a:solidFill>
                  <a:schemeClr val="tx1"/>
                </a:solidFill>
                <a:latin typeface="Arial" charset="0"/>
              </a:rPr>
              <a:t>granularitě</a:t>
            </a: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 60 minut. Nově bude tento formát využíván pro zaslání/získání dat na CS OTE v </a:t>
            </a:r>
            <a:r>
              <a:rPr lang="cs-CZ" sz="1200" kern="1200" err="1">
                <a:solidFill>
                  <a:schemeClr val="tx1"/>
                </a:solidFill>
                <a:latin typeface="Arial" charset="0"/>
              </a:rPr>
              <a:t>granularitě</a:t>
            </a: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 15 minut nebo 60 minut.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A187B-9EF3-4551-AE84-24A5A69E89B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08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0467" indent="-288641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5456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16390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821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40042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3001868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63695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925520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39BC-9F40-4BE5-A34E-B084471C64B5}" type="slidenum">
              <a:rPr lang="cs-CZ" sz="1200"/>
              <a:pPr eaLnBrk="1" hangingPunct="1"/>
              <a:t>13</a:t>
            </a:fld>
            <a:endParaRPr 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300519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0467" indent="-288641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5456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16390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78216" indent="-230913" defTabSz="92685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40042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3001868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63695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925520" indent="-230913" defTabSz="92685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139BC-9F40-4BE5-A34E-B084471C64B5}" type="slidenum">
              <a:rPr lang="cs-CZ" sz="1200"/>
              <a:pPr eaLnBrk="1" hangingPunct="1"/>
              <a:t>14</a:t>
            </a:fld>
            <a:endParaRPr 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156309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75565D4-719E-49C7-815E-3B944E33D7E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7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Stávající formát zprávy CDSDATA je využíván pro zasílání dat v </a:t>
            </a:r>
            <a:r>
              <a:rPr lang="cs-CZ" sz="1200" kern="1200" err="1">
                <a:solidFill>
                  <a:schemeClr val="tx1"/>
                </a:solidFill>
                <a:latin typeface="Arial" charset="0"/>
              </a:rPr>
              <a:t>granularitě</a:t>
            </a: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 60 minut. Nově bude tento formát využíván pro zaslání/získání dat na CS OTE v </a:t>
            </a:r>
            <a:r>
              <a:rPr lang="cs-CZ" sz="1200" kern="1200" err="1">
                <a:solidFill>
                  <a:schemeClr val="tx1"/>
                </a:solidFill>
                <a:latin typeface="Arial" charset="0"/>
              </a:rPr>
              <a:t>granularitě</a:t>
            </a: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 15 minut nebo 60 minut.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A187B-9EF3-4551-AE84-24A5A69E89B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0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Stávající formát zprávy CDSDATA je využíván pro zasílání dat v </a:t>
            </a:r>
            <a:r>
              <a:rPr lang="cs-CZ" sz="1200" kern="1200" err="1">
                <a:solidFill>
                  <a:schemeClr val="tx1"/>
                </a:solidFill>
                <a:latin typeface="Arial" charset="0"/>
              </a:rPr>
              <a:t>granularitě</a:t>
            </a: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 60 minut. Nově bude tento formát využíván pro zaslání/získání dat na CS OTE v </a:t>
            </a:r>
            <a:r>
              <a:rPr lang="cs-CZ" sz="1200" kern="1200" err="1">
                <a:solidFill>
                  <a:schemeClr val="tx1"/>
                </a:solidFill>
                <a:latin typeface="Arial" charset="0"/>
              </a:rPr>
              <a:t>granularitě</a:t>
            </a:r>
            <a:r>
              <a:rPr lang="cs-CZ" sz="1200" kern="1200">
                <a:solidFill>
                  <a:schemeClr val="tx1"/>
                </a:solidFill>
                <a:latin typeface="Arial" charset="0"/>
              </a:rPr>
              <a:t> 15 minut nebo 60 minut.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A187B-9EF3-4551-AE84-24A5A69E89B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03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076325" y="3068638"/>
            <a:ext cx="6913563" cy="865187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1087438" y="4259263"/>
            <a:ext cx="4968875" cy="15462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700">
                <a:solidFill>
                  <a:srgbClr val="0B3D9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/>
              <a:t>© OTE, a.s. 2020 – AVšechna práva vyhrazena – Důvěrné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945188" y="260350"/>
            <a:ext cx="1849437" cy="44783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5397500" cy="44783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46113" y="1281113"/>
            <a:ext cx="3497262" cy="345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95775" y="1281113"/>
            <a:ext cx="3498850" cy="16525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295775" y="3086100"/>
            <a:ext cx="3498850" cy="1652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46113" y="1281113"/>
            <a:ext cx="3497262" cy="345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95775" y="1281113"/>
            <a:ext cx="3498850" cy="345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6113" y="1281113"/>
            <a:ext cx="3497262" cy="16525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95775" y="1281113"/>
            <a:ext cx="3498850" cy="16525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46113" y="3086100"/>
            <a:ext cx="3497262" cy="1652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295775" y="3086100"/>
            <a:ext cx="3498850" cy="1652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46113" y="1281113"/>
            <a:ext cx="7148512" cy="3457575"/>
          </a:xfrm>
        </p:spPr>
        <p:txBody>
          <a:bodyPr/>
          <a:lstStyle/>
          <a:p>
            <a:pPr lvl="0"/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6113" y="1281113"/>
            <a:ext cx="3497262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95775" y="1281113"/>
            <a:ext cx="349885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73771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Nadpis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6113" y="1281113"/>
            <a:ext cx="714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468313" y="692150"/>
            <a:ext cx="8232775" cy="44450"/>
          </a:xfrm>
          <a:prstGeom prst="line">
            <a:avLst/>
          </a:prstGeom>
          <a:noFill/>
          <a:ln w="76200">
            <a:solidFill>
              <a:srgbClr val="0B3D9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468313" y="620713"/>
            <a:ext cx="8207375" cy="0"/>
          </a:xfrm>
          <a:prstGeom prst="line">
            <a:avLst/>
          </a:prstGeom>
          <a:noFill/>
          <a:ln w="25400">
            <a:solidFill>
              <a:srgbClr val="28ABB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30" name="Picture 54" descr="OTE_logo_colo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7625" y="188913"/>
            <a:ext cx="11017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485775" y="6456363"/>
            <a:ext cx="8278813" cy="214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tabLst>
                <a:tab pos="1884363" algn="l"/>
                <a:tab pos="3492500" algn="l"/>
              </a:tabLst>
              <a:defRPr/>
            </a:pPr>
            <a:fld id="{4C643A58-4FA9-4C7B-BF73-365CABBBD39D}" type="slidenum">
              <a:rPr lang="cs-CZ" sz="800" b="1">
                <a:solidFill>
                  <a:srgbClr val="0B3D92"/>
                </a:solidFill>
                <a:cs typeface="Arial" charset="0"/>
              </a:rPr>
              <a:pPr algn="ctr">
                <a:spcBef>
                  <a:spcPct val="0"/>
                </a:spcBef>
                <a:buClrTx/>
                <a:tabLst>
                  <a:tab pos="1884363" algn="l"/>
                  <a:tab pos="3492500" algn="l"/>
                </a:tabLst>
                <a:defRPr/>
              </a:pPr>
              <a:t>‹#›</a:t>
            </a:fld>
            <a:r>
              <a:rPr lang="cs-CZ" sz="800" b="1">
                <a:solidFill>
                  <a:srgbClr val="0B3D92"/>
                </a:solidFill>
                <a:cs typeface="Arial" charset="0"/>
              </a:rPr>
              <a:t>                   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B3D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q"/>
        <a:defRPr sz="1200" i="1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lektro@ote-cr.cz" TargetMode="External"/><Relationship Id="rId2" Type="http://schemas.openxmlformats.org/officeDocument/2006/relationships/hyperlink" Target="https://www.ote-cr.cz/cs/dokumentace/dokumentace-elektrina/15min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lektro@ote-cr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te-cr.cz/cs/dokumentace/dokumentace-elektrina/15minu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te-cr.cz/cs/dokumentace/dokumentace-elektrina/15minu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066800" y="48006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endParaRPr lang="cs-CZ" sz="1400">
              <a:solidFill>
                <a:srgbClr val="0B3D92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131888" y="4826000"/>
            <a:ext cx="2362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</a:pPr>
            <a:br>
              <a:rPr lang="cs-CZ">
                <a:solidFill>
                  <a:srgbClr val="0B3D92"/>
                </a:solidFill>
              </a:rPr>
            </a:br>
            <a:br>
              <a:rPr lang="cs-CZ" sz="1800">
                <a:solidFill>
                  <a:srgbClr val="0B3D92"/>
                </a:solidFill>
              </a:rPr>
            </a:br>
            <a:endParaRPr lang="cs-CZ" sz="1800">
              <a:solidFill>
                <a:srgbClr val="0B3D92"/>
              </a:solidFill>
            </a:endParaRPr>
          </a:p>
        </p:txBody>
      </p:sp>
      <p:pic>
        <p:nvPicPr>
          <p:cNvPr id="3077" name="Picture 6" descr="OTE_logo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3733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31888" y="4826001"/>
            <a:ext cx="7357019" cy="1229664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1400" b="1" i="1" dirty="0">
                <a:solidFill>
                  <a:schemeClr val="bg1"/>
                </a:solidFill>
              </a:rPr>
              <a:t>Informační webinář OTE k harmonogramu přechodu na 15 min. zúčtovací periodu v ČR</a:t>
            </a:r>
          </a:p>
          <a:p>
            <a:pPr algn="ctr">
              <a:defRPr/>
            </a:pPr>
            <a:r>
              <a:rPr lang="cs-CZ" sz="1400" b="1" i="1" dirty="0">
                <a:solidFill>
                  <a:schemeClr val="bg1"/>
                </a:solidFill>
              </a:rPr>
              <a:t>a testování přechodu na optimalizovaný formát CDSDATA</a:t>
            </a:r>
          </a:p>
          <a:p>
            <a:pPr algn="ctr">
              <a:defRPr/>
            </a:pPr>
            <a:r>
              <a:rPr lang="cs-CZ" sz="1400" b="1" i="1" dirty="0">
                <a:solidFill>
                  <a:schemeClr val="bg1"/>
                </a:solidFill>
              </a:rPr>
              <a:t>20. 11. 2023</a:t>
            </a:r>
          </a:p>
          <a:p>
            <a:pPr algn="ctr">
              <a:defRPr/>
            </a:pPr>
            <a:r>
              <a:rPr lang="cs-CZ" sz="1400" b="1" i="1" dirty="0">
                <a:solidFill>
                  <a:schemeClr val="bg1"/>
                </a:solidFill>
              </a:rPr>
              <a:t>OTE, a.s.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2149" y="2347103"/>
            <a:ext cx="7656163" cy="1922680"/>
          </a:xfrm>
        </p:spPr>
        <p:txBody>
          <a:bodyPr/>
          <a:lstStyle/>
          <a:p>
            <a:br>
              <a:rPr lang="cs-CZ" sz="2400" dirty="0"/>
            </a:br>
            <a:r>
              <a:rPr lang="cs-CZ" sz="2400" i="1" dirty="0"/>
              <a:t>Testování přechodu na 15 minutový zúčtovací a obchodní interval v ČR v IT systému operátora trhu 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Přechod na optimalizovaný formát CDSDATA od 1.2.2024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E2AD16-16AD-466D-836F-D406B596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6236" y="6323143"/>
            <a:ext cx="5531528" cy="457200"/>
          </a:xfrm>
        </p:spPr>
        <p:txBody>
          <a:bodyPr/>
          <a:lstStyle/>
          <a:p>
            <a:pPr>
              <a:defRPr/>
            </a:pPr>
            <a:r>
              <a:rPr lang="cs-CZ" sz="1100"/>
              <a:t>© OTE, a.s. 2023 – Všechna práva vyhrazena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73807"/>
            <a:ext cx="7377112" cy="501650"/>
          </a:xfrm>
        </p:spPr>
        <p:txBody>
          <a:bodyPr/>
          <a:lstStyle/>
          <a:p>
            <a:r>
              <a:rPr lang="cs-CZ" sz="1800" dirty="0"/>
              <a:t>Optimalizace formátu zpráv CDSDATA od 1.2.2024</a:t>
            </a:r>
            <a:endParaRPr lang="en-US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3" y="1236133"/>
            <a:ext cx="8189879" cy="5136388"/>
          </a:xfrm>
        </p:spPr>
        <p:txBody>
          <a:bodyPr/>
          <a:lstStyle/>
          <a:p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Optimalizovaný formát zprávy CDSDATA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umožní v budoucnu zasílat data z průběhových měření v periodách 15/60 min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Odlišení délky periody je ve zprávě provedeno novým atributem „</a:t>
            </a:r>
            <a:r>
              <a:rPr lang="cs-CZ" sz="1400" b="1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resolution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“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„MSG CODE“ zpráv a „role profilů“ zůstanou zachovány. </a:t>
            </a:r>
          </a:p>
          <a:p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Zasílání neprůběhových měření zprávou CDSDATA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zůstává jako dosud s uvedením data a času počátku a konce intervalu zasílaných dat.</a:t>
            </a: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V souvislosti se zkrácením délky periody by od 1.7.2024 došlo k výraznému nárůstu počtu komunikovaných hodnot průběhových dat měření a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bez úprav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by došlo ke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4 násobnému nárůstu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fyzické velikosti zpráv. Z tohoto důvodu byl stávající formát CDSDATA upraven a optimalizován tak, aby došlo ke snížení datové náročnosti a tím i objemu přenášených dat mezi jednotlivými účastníky trhu.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Navržené změny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významně sníží předpokládaný nárůst fyzické velikosti zpráv.</a:t>
            </a:r>
          </a:p>
          <a:p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Optimalizovaný formát zprávy CDSDATA – v CS OTE bude používán již od 1.2.2024 na PRODUKČNÍM prostředí, </a:t>
            </a:r>
            <a:r>
              <a:rPr lang="cs-CZ" sz="1400" b="1" kern="1200" dirty="0">
                <a:solidFill>
                  <a:srgbClr val="FF0000"/>
                </a:solidFill>
                <a:latin typeface="Arial" charset="0"/>
                <a:cs typeface="Arial"/>
              </a:rPr>
              <a:t>v</a:t>
            </a:r>
            <a:r>
              <a:rPr lang="cs-CZ" sz="1400" b="1" kern="1200" dirty="0">
                <a:solidFill>
                  <a:srgbClr val="FF0000"/>
                </a:solidFill>
                <a:latin typeface="Arial" charset="0"/>
              </a:rPr>
              <a:t> období 1.2.2024-30.6.2024 v něm však budou i nadále předávána průběhová data hodinově.</a:t>
            </a:r>
          </a:p>
          <a:p>
            <a:endParaRPr lang="cs-CZ" sz="1400" b="1" kern="1200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V budoucnu (od 1.7.2024) bude tento optimalizovaný formát zprávy CDSDATA v CS OTE používán pro předávání údajů z průběhového měření v 15minutovém rozlišení. </a:t>
            </a:r>
          </a:p>
          <a:p>
            <a:endParaRPr lang="cs-CZ" sz="14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1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1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6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EF96149D-D256-4756-94E3-F0788F3AAC76}"/>
              </a:ext>
            </a:extLst>
          </p:cNvPr>
          <p:cNvSpPr txBox="1">
            <a:spLocks/>
          </p:cNvSpPr>
          <p:nvPr/>
        </p:nvSpPr>
        <p:spPr>
          <a:xfrm>
            <a:off x="646111" y="6258757"/>
            <a:ext cx="7654508" cy="8195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44998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73807"/>
            <a:ext cx="7377112" cy="501650"/>
          </a:xfrm>
        </p:spPr>
        <p:txBody>
          <a:bodyPr/>
          <a:lstStyle/>
          <a:p>
            <a:r>
              <a:rPr lang="cs-CZ" sz="1800"/>
              <a:t>Popis změn stávajícího formátu CDSDATA – Element „Data“</a:t>
            </a:r>
            <a:endParaRPr lang="en-US" sz="1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2195"/>
            <a:ext cx="8378791" cy="5824410"/>
          </a:xfrm>
        </p:spPr>
        <p:txBody>
          <a:bodyPr/>
          <a:lstStyle/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 pohledu změn je rozhodující část „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Location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” s podřízenými segmenty obsahující vlastní měřená data, což je část „Data“. Element “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Location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” obsahuje identifikaci druhu zasílaných dat a element „Data“ pak obsahuje samotná data.</a:t>
            </a:r>
          </a:p>
          <a:p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Změny v elementu „Data“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budou mít největší přínos v efektivnosti přenosu dat při přechodu na 15minutovou periodu. </a:t>
            </a:r>
            <a:r>
              <a:rPr lang="cs-CZ" sz="1400" b="1" kern="1200" dirty="0">
                <a:solidFill>
                  <a:srgbClr val="FF0000"/>
                </a:solidFill>
                <a:latin typeface="Arial" charset="0"/>
              </a:rPr>
              <a:t>V období 1.2.2024-30.6.2024 budou i nadále předávána data hodinově!  </a:t>
            </a:r>
          </a:p>
          <a:p>
            <a:pPr marL="0" lvl="0" indent="0">
              <a:buNone/>
            </a:pPr>
            <a:endParaRPr lang="cs-CZ" sz="1400" kern="1200" dirty="0">
              <a:solidFill>
                <a:schemeClr val="tx1"/>
              </a:solidFill>
              <a:latin typeface="Arial" charset="0"/>
            </a:endParaRPr>
          </a:p>
          <a:p>
            <a:pPr marL="285750" lvl="0" indent="-285750"/>
            <a:endParaRPr lang="cs-CZ" sz="14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800" kern="12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4912"/>
              </p:ext>
            </p:extLst>
          </p:nvPr>
        </p:nvGraphicFramePr>
        <p:xfrm>
          <a:off x="840658" y="2411361"/>
          <a:ext cx="7648872" cy="4017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6547">
                  <a:extLst>
                    <a:ext uri="{9D8B030D-6E8A-4147-A177-3AD203B41FA5}">
                      <a16:colId xmlns:a16="http://schemas.microsoft.com/office/drawing/2014/main" val="3368349076"/>
                    </a:ext>
                  </a:extLst>
                </a:gridCol>
                <a:gridCol w="2032563">
                  <a:extLst>
                    <a:ext uri="{9D8B030D-6E8A-4147-A177-3AD203B41FA5}">
                      <a16:colId xmlns:a16="http://schemas.microsoft.com/office/drawing/2014/main" val="557316834"/>
                    </a:ext>
                  </a:extLst>
                </a:gridCol>
                <a:gridCol w="4079762">
                  <a:extLst>
                    <a:ext uri="{9D8B030D-6E8A-4147-A177-3AD203B41FA5}">
                      <a16:colId xmlns:a16="http://schemas.microsoft.com/office/drawing/2014/main" val="2515019669"/>
                    </a:ext>
                  </a:extLst>
                </a:gridCol>
              </a:tblGrid>
              <a:tr h="345307">
                <a:tc>
                  <a:txBody>
                    <a:bodyPr/>
                    <a:lstStyle/>
                    <a:p>
                      <a:r>
                        <a:rPr lang="cs-CZ" sz="1400"/>
                        <a:t>Atribut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Popis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Popis změny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979660"/>
                  </a:ext>
                </a:extLst>
              </a:tr>
              <a:tr h="556118"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date-time-from</a:t>
                      </a:r>
                      <a:endParaRPr lang="en-GB" sz="1400" b="1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Počátek periody měření</a:t>
                      </a:r>
                      <a:endParaRPr lang="en-GB" sz="1400" b="0" kern="120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Nově se čas se uvádí v intervalu po 15 minutách.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6897"/>
                  </a:ext>
                </a:extLst>
              </a:tr>
              <a:tr h="3964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 err="1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date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-</a:t>
                      </a:r>
                      <a:r>
                        <a:rPr lang="cs-CZ" sz="1400" b="0" kern="1200" dirty="0" err="1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-to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Konec periody měření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Nově se atribut do elementu Data neuvádí. </a:t>
                      </a:r>
                      <a:endParaRPr lang="en-GB" sz="1400" b="0" kern="120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70236"/>
                  </a:ext>
                </a:extLst>
              </a:tr>
              <a:tr h="1572352">
                <a:tc>
                  <a:txBody>
                    <a:bodyPr/>
                    <a:lstStyle/>
                    <a:p>
                      <a:r>
                        <a:rPr lang="cs-CZ" sz="1400" b="1" kern="1200" dirty="0" err="1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qty</a:t>
                      </a:r>
                      <a:endParaRPr lang="en-GB" sz="1400" b="1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Množství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V období 1.2.2024-30.6.2024 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beze změny v počtu desetinných míst (zůstávají „</a:t>
                      </a:r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celé kWh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).</a:t>
                      </a:r>
                    </a:p>
                    <a:p>
                      <a:pPr marL="0" algn="l" defTabSz="914400" rtl="0" eaLnBrk="1" latinLnBrk="0" hangingPunct="1"/>
                      <a:endParaRPr lang="cs-CZ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Od 1.7.2024 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změna v počtu desetinných míst, kdy se nově bude např. hodnota spotřeby průběhového měření uvádět v </a:t>
                      </a:r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kWh s přesností na dvě desetinná místa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.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75493"/>
                  </a:ext>
                </a:extLst>
              </a:tr>
              <a:tr h="5789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unit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Jednotka</a:t>
                      </a:r>
                      <a:endParaRPr lang="en-GB" sz="1400" b="0" kern="120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Nově se atribut do elementu Data neuvádí. Atribut „Unit“ je přesunut do elementu „</a:t>
                      </a:r>
                      <a:r>
                        <a:rPr lang="cs-CZ" sz="1400" b="0" kern="1200" dirty="0" err="1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Location</a:t>
                      </a:r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“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17786"/>
                  </a:ext>
                </a:extLst>
              </a:tr>
              <a:tr h="5561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status</a:t>
                      </a:r>
                      <a:endParaRPr lang="en-GB" sz="1400" b="1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Status hodnoty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Status hodnoty se do zprávy neuvádí, pokud se jedná o platnou hodnotu (status hodnoty=46).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41615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EF96149D-D256-4756-94E3-F0788F3AAC76}"/>
              </a:ext>
            </a:extLst>
          </p:cNvPr>
          <p:cNvSpPr txBox="1">
            <a:spLocks/>
          </p:cNvSpPr>
          <p:nvPr/>
        </p:nvSpPr>
        <p:spPr>
          <a:xfrm>
            <a:off x="646111" y="6621144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135359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2238"/>
            <a:ext cx="7377112" cy="501650"/>
          </a:xfrm>
        </p:spPr>
        <p:txBody>
          <a:bodyPr/>
          <a:lstStyle/>
          <a:p>
            <a:r>
              <a:rPr lang="cs-CZ" sz="1800"/>
              <a:t>Popis změn stávajícího formátu CDSDATA – Element „</a:t>
            </a:r>
            <a:r>
              <a:rPr lang="cs-CZ" sz="1800" err="1"/>
              <a:t>Location</a:t>
            </a:r>
            <a:r>
              <a:rPr lang="cs-CZ" sz="1800"/>
              <a:t>“</a:t>
            </a:r>
            <a:endParaRPr lang="en-US" sz="1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292072"/>
            <a:ext cx="8189879" cy="4961244"/>
          </a:xfrm>
        </p:spPr>
        <p:txBody>
          <a:bodyPr/>
          <a:lstStyle/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Stávající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atributy v elementu „</a:t>
            </a:r>
            <a:r>
              <a:rPr lang="cs-CZ" sz="1400" b="1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Location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“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jsou beze změny. </a:t>
            </a: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Do elementu „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Location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“ jsou doplněny následující atributy:</a:t>
            </a: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Rozlišení délky časové periody bude prováděno pomocí nového atributu 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resolution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Stávající číselník rolí profilů (atribut profile-role) a </a:t>
            </a:r>
            <a:r>
              <a:rPr lang="en-US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stávající</a:t>
            </a:r>
            <a:r>
              <a:rPr lang="en-US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kódy</a:t>
            </a:r>
            <a:r>
              <a:rPr lang="en-US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zpráv</a:t>
            </a:r>
            <a:r>
              <a:rPr lang="en-US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atribut</a:t>
            </a:r>
            <a:r>
              <a:rPr lang="en-US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message-code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) zůstanou zachovány. </a:t>
            </a: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endParaRPr lang="cs-CZ" sz="1400" kern="1200" dirty="0">
              <a:solidFill>
                <a:schemeClr val="tx1"/>
              </a:solidFill>
              <a:latin typeface="Arial" charset="0"/>
            </a:endParaRPr>
          </a:p>
          <a:p>
            <a:pPr marL="0" lvl="0" indent="0">
              <a:buNone/>
            </a:pPr>
            <a:endParaRPr lang="cs-CZ" sz="1400" kern="12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15204"/>
              </p:ext>
            </p:extLst>
          </p:nvPr>
        </p:nvGraphicFramePr>
        <p:xfrm>
          <a:off x="646112" y="2012288"/>
          <a:ext cx="7777126" cy="147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3368349076"/>
                    </a:ext>
                  </a:extLst>
                </a:gridCol>
                <a:gridCol w="1870255">
                  <a:extLst>
                    <a:ext uri="{9D8B030D-6E8A-4147-A177-3AD203B41FA5}">
                      <a16:colId xmlns:a16="http://schemas.microsoft.com/office/drawing/2014/main" val="557316834"/>
                    </a:ext>
                  </a:extLst>
                </a:gridCol>
                <a:gridCol w="4242070">
                  <a:extLst>
                    <a:ext uri="{9D8B030D-6E8A-4147-A177-3AD203B41FA5}">
                      <a16:colId xmlns:a16="http://schemas.microsoft.com/office/drawing/2014/main" val="251501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Atribut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Popis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Popis změny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97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unit</a:t>
                      </a:r>
                      <a:endParaRPr lang="en-GB" sz="1400" b="1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Jednotka</a:t>
                      </a:r>
                      <a:endParaRPr lang="en-GB" sz="1400" b="0" kern="120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Atribut „Unit“ byl přesunut z elementu „Data“. Obsahuje jednotku vztahující se k množství v elementech „Data“.</a:t>
                      </a:r>
                      <a:endParaRPr lang="en-GB" sz="1400" b="0" kern="120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dirty="0" err="1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resolution</a:t>
                      </a:r>
                      <a:endParaRPr lang="en-GB" sz="1400" b="1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Rozlišení periody</a:t>
                      </a:r>
                      <a:endParaRPr lang="en-GB" sz="1400" b="0" kern="120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0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Nový atribut, který určuje délku periody</a:t>
                      </a:r>
                      <a:endParaRPr lang="en-GB" sz="1400" b="0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70236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508FA71C-C2EF-450B-965E-D024F251AB7C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58AE3857-EF9F-0B40-B586-D7787EECC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08200"/>
              </p:ext>
            </p:extLst>
          </p:nvPr>
        </p:nvGraphicFramePr>
        <p:xfrm>
          <a:off x="646112" y="4241918"/>
          <a:ext cx="7777126" cy="10099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8883">
                  <a:extLst>
                    <a:ext uri="{9D8B030D-6E8A-4147-A177-3AD203B41FA5}">
                      <a16:colId xmlns:a16="http://schemas.microsoft.com/office/drawing/2014/main" val="35638228"/>
                    </a:ext>
                  </a:extLst>
                </a:gridCol>
                <a:gridCol w="6078243">
                  <a:extLst>
                    <a:ext uri="{9D8B030D-6E8A-4147-A177-3AD203B41FA5}">
                      <a16:colId xmlns:a16="http://schemas.microsoft.com/office/drawing/2014/main" val="3635560689"/>
                    </a:ext>
                  </a:extLst>
                </a:gridCol>
              </a:tblGrid>
              <a:tr h="261006">
                <a:tc>
                  <a:txBody>
                    <a:bodyPr/>
                    <a:lstStyle/>
                    <a:p>
                      <a:r>
                        <a:rPr lang="cs-CZ" sz="1400" dirty="0" err="1"/>
                        <a:t>Resolution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Popis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018438"/>
                  </a:ext>
                </a:extLst>
              </a:tr>
              <a:tr h="276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PT15M</a:t>
                      </a:r>
                      <a:endParaRPr lang="en-GB" sz="1400" b="1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Perioda 15 minut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33819"/>
                  </a:ext>
                </a:extLst>
              </a:tr>
              <a:tr h="4003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rgbClr val="0B3D92"/>
                          </a:solidFill>
                          <a:latin typeface="+mj-lt"/>
                          <a:ea typeface="+mj-ea"/>
                          <a:cs typeface="+mj-cs"/>
                        </a:rPr>
                        <a:t>PT60M</a:t>
                      </a:r>
                      <a:endParaRPr lang="en-GB" sz="1400" b="1" kern="1200" dirty="0">
                        <a:solidFill>
                          <a:srgbClr val="0B3D9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Perioda 60 minut (pro profilová data před dnem změny zúčtovací periody)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4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62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19" y="863269"/>
            <a:ext cx="7377113" cy="416058"/>
          </a:xfrm>
        </p:spPr>
        <p:txBody>
          <a:bodyPr/>
          <a:lstStyle/>
          <a:p>
            <a:pPr marL="285750" indent="-285750"/>
            <a:r>
              <a:rPr lang="cs-CZ"/>
              <a:t>Popis změn stávajícího formátu CDSDATA – příklad XML</a:t>
            </a:r>
          </a:p>
        </p:txBody>
      </p:sp>
      <p:sp>
        <p:nvSpPr>
          <p:cNvPr id="7172" name="Obdélník 1"/>
          <p:cNvSpPr>
            <a:spLocks noChangeArrowheads="1"/>
          </p:cNvSpPr>
          <p:nvPr/>
        </p:nvSpPr>
        <p:spPr bwMode="auto">
          <a:xfrm>
            <a:off x="284085" y="1353157"/>
            <a:ext cx="8859915" cy="41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s-CZ" sz="1400" b="1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Příklad XML zprávy – </a:t>
            </a:r>
            <a:r>
              <a:rPr lang="cs-CZ" sz="1400" b="1" dirty="0">
                <a:solidFill>
                  <a:srgbClr val="0B3D92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+mj-cs"/>
              </a:rPr>
              <a:t>platnost do 31.1.2024:</a:t>
            </a:r>
          </a:p>
          <a:p>
            <a:pPr>
              <a:buClr>
                <a:srgbClr val="00B0F0"/>
              </a:buClr>
            </a:pPr>
            <a:endParaRPr lang="cs-CZ" sz="14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&lt;CDSDATA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xmlns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="http://www.ote-cr.cz/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schema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/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cds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/data"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xmlns:xsd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="http://www.w3.org/2001/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XMLSchema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xmlns:xsi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="http://www.w3.org/2001/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XMLSchema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-instance"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answer-required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="2023-11-10T09:12:34"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dtd-release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dtd-version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="1" id=„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priklad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zprávy 121 OLD FORMAT"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message-code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="121"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time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-offset=„1"&gt;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SenderIdentification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coding-scheme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="14" id="8591824123456" /&gt;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ReceiverIdentification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coding-scheme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="14" id="8591824000007" /&gt;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&lt;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Location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id="859182400000000001" profile-role="A12"&gt;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&lt;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Data date-time-from="2023-11-09T01:00:00" date-time-to="2023-11-09T02:00:00" qty="-44" unit="KWH" status=„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99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"/&gt;</a:t>
            </a:r>
            <a:endParaRPr lang="cs-CZ" sz="12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date-time-from="2023-11-09T02:00:00" date-time-to="2023-11-09T03:00:00" qty="-44" unit="KWH" status="46"/&gt;</a:t>
            </a:r>
            <a:endParaRPr lang="cs-CZ" sz="12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date-time-from="2023-11-09T03:00:00" date-time-to="2023-11-09T04:00:00" qty="-43" unit="KWH" status="46"/&gt;</a:t>
            </a:r>
            <a:endParaRPr lang="cs-CZ" sz="12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date-time-from="2023-11-09T04:00:00" date-time-to="2023-11-09T05:00:00" qty="-43" unit="KWH" status="46"/&gt;</a:t>
            </a:r>
            <a:endParaRPr lang="cs-CZ" sz="12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&lt;Data 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="2023-11-09T05:00:00" 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date-time-to="2023-11-09T0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6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:00:00" qty="-41" unit="KWH" status="46"/&gt;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…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…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   </a:t>
            </a:r>
            <a:r>
              <a:rPr lang="en-US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date-time-from="2023-11-09T23:00:00" date-time-to="2023-11-10T00:00:00" qty="-177" unit="KWH" status="46"/&gt;</a:t>
            </a:r>
            <a:endParaRPr lang="cs-CZ" sz="12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    &lt;/</a:t>
            </a:r>
            <a:r>
              <a:rPr lang="cs-CZ" sz="12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Location</a:t>
            </a:r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&gt;</a:t>
            </a:r>
          </a:p>
          <a:p>
            <a:r>
              <a:rPr lang="cs-CZ" sz="12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&lt;/CDSDATA&gt;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FFFC8186-2D12-4D6F-BCC5-7DD76024C42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FDA6784-7D5E-61E0-A6C4-F0A487A9CC3D}"/>
              </a:ext>
            </a:extLst>
          </p:cNvPr>
          <p:cNvCxnSpPr/>
          <p:nvPr/>
        </p:nvCxnSpPr>
        <p:spPr bwMode="auto">
          <a:xfrm>
            <a:off x="-1819922" y="247687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2E01DDCF-FF02-2E16-2364-1587D977155B}"/>
                  </a:ext>
                </a:extLst>
              </p14:cNvPr>
              <p14:cNvContentPartPr/>
              <p14:nvPr/>
            </p14:nvContentPartPr>
            <p14:xfrm>
              <a:off x="2615403" y="1946908"/>
              <a:ext cx="3651840" cy="36518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2E01DDCF-FF02-2E16-2364-1587D97715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763" y="1838908"/>
                <a:ext cx="3759480" cy="38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33338F8-A298-1BF9-C628-E57C460AC6C2}"/>
                  </a:ext>
                </a:extLst>
              </p14:cNvPr>
              <p14:cNvContentPartPr/>
              <p14:nvPr/>
            </p14:nvContentPartPr>
            <p14:xfrm>
              <a:off x="2128683" y="1899748"/>
              <a:ext cx="3188880" cy="352512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33338F8-A298-1BF9-C628-E57C460AC6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4683" y="1791748"/>
                <a:ext cx="3296520" cy="37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7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19" y="863269"/>
            <a:ext cx="7377113" cy="416058"/>
          </a:xfrm>
        </p:spPr>
        <p:txBody>
          <a:bodyPr/>
          <a:lstStyle/>
          <a:p>
            <a:pPr marL="285750" indent="-285750"/>
            <a:r>
              <a:rPr lang="cs-CZ" dirty="0"/>
              <a:t>Popis změn stávajícího formátu CDSDATA – příklad XML</a:t>
            </a:r>
          </a:p>
        </p:txBody>
      </p:sp>
      <p:sp>
        <p:nvSpPr>
          <p:cNvPr id="7172" name="Obdélník 1"/>
          <p:cNvSpPr>
            <a:spLocks noChangeArrowheads="1"/>
          </p:cNvSpPr>
          <p:nvPr/>
        </p:nvSpPr>
        <p:spPr bwMode="auto">
          <a:xfrm>
            <a:off x="491319" y="1353157"/>
            <a:ext cx="8652681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cs-CZ" sz="1400" b="1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Příklad XML zprávy – </a:t>
            </a:r>
            <a:r>
              <a:rPr lang="cs-CZ" sz="1400" b="1" dirty="0">
                <a:solidFill>
                  <a:srgbClr val="0B3D92"/>
                </a:solidFill>
                <a:highlight>
                  <a:srgbClr val="00FF00"/>
                </a:highlight>
                <a:latin typeface="Arial" panose="020B0604020202020204" pitchFamily="34" charset="0"/>
                <a:ea typeface="+mj-ea"/>
                <a:cs typeface="+mj-cs"/>
              </a:rPr>
              <a:t>platnost od 1.2.2024:</a:t>
            </a:r>
          </a:p>
          <a:p>
            <a:pPr>
              <a:buClr>
                <a:srgbClr val="00B0F0"/>
              </a:buClr>
            </a:pPr>
            <a:endParaRPr lang="cs-CZ" sz="14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&lt;CDSDATA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xmlns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="http://www.ote-cr.cz/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schema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/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cds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/data"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xmlns:xsd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="http://www.w3.org/2001/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XMLSchema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xmlns:xsi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="http://www.w3.org/2001/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XMLSchema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-instance"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answer-required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="2024-10-20T05:29:03"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dtd-release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dtd-version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="1" id=„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priklad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zprávy 121 NEW FORMAT"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message-code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="121"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time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-offset="2"&gt;</a:t>
            </a:r>
          </a:p>
          <a:p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SenderIdentification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coding-scheme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="14" id="8591824123456" /&gt;</a:t>
            </a:r>
          </a:p>
          <a:p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ReceiverIdentification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coding-scheme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="14" id="8591824000007" /&gt;</a:t>
            </a:r>
          </a:p>
          <a:p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	&lt;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Location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 id="859182400000000001" profile-role="A12" profile-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version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="99" </a:t>
            </a:r>
            <a:r>
              <a:rPr lang="cs-CZ" sz="1400" b="1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unit="KWH" 	</a:t>
            </a:r>
            <a:r>
              <a:rPr lang="cs-CZ" sz="1400" b="1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resolution</a:t>
            </a:r>
            <a:r>
              <a:rPr lang="cs-CZ" sz="1400" b="1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="PT60M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"&gt;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="2024-10-19T00:00:00"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qty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="-5" </a:t>
            </a:r>
            <a:r>
              <a:rPr lang="cs-CZ" sz="1400" b="1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status="66"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/&gt;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="2024-10-19T01:00:00"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qty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="-23"/&gt;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="2024-10-19T02:00:00"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qty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="-32"/&gt;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="2024-10-19T03:00:00"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qty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="-42"/&gt;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="2024-10-19T04:00:00"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qty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="-10" </a:t>
            </a:r>
            <a:r>
              <a:rPr lang="cs-CZ" sz="1400" b="1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status="99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"/&gt;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…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…</a:t>
            </a:r>
          </a:p>
          <a:p>
            <a:pPr lvl="3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&lt;Data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="2024-10-19T23:00:00" 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qty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="-13"/&gt;</a:t>
            </a:r>
          </a:p>
          <a:p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	&lt;/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Location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&gt;</a:t>
            </a:r>
          </a:p>
          <a:p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&lt;/CDSDATA&gt;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FFFC8186-2D12-4D6F-BCC5-7DD76024C42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127396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73808"/>
            <a:ext cx="7248386" cy="374416"/>
          </a:xfrm>
        </p:spPr>
        <p:txBody>
          <a:bodyPr/>
          <a:lstStyle/>
          <a:p>
            <a:r>
              <a:rPr lang="cs-CZ" sz="1800" dirty="0"/>
              <a:t>Obecná doporučení pro předávání dat ve formátu CDSDATA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55320" y="4610100"/>
            <a:ext cx="2446020" cy="10744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07720" y="4762500"/>
            <a:ext cx="2446020" cy="10744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1052"/>
            <a:ext cx="8189879" cy="5022091"/>
          </a:xfrm>
        </p:spPr>
        <p:txBody>
          <a:bodyPr/>
          <a:lstStyle/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Zápis časových řad za delší období</a:t>
            </a: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Pokud je v jedné zprávě zasílána časová řada za delší časové období, uvádět vždy pouze jednou element „</a:t>
            </a:r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Location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“ pro danou kombinaci Role/</a:t>
            </a:r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EANu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 a v podřízeném elementu „Data“ uvést celou spojitou zasílanou časovou řadu. </a:t>
            </a:r>
            <a:endParaRPr lang="cs-CZ" sz="1200" dirty="0">
              <a:solidFill>
                <a:srgbClr val="0B3D92"/>
              </a:solidFill>
              <a:latin typeface="Arial" panose="020B0604020202020204" pitchFamily="34" charset="0"/>
              <a:ea typeface="+mj-ea"/>
              <a:cs typeface="Arial"/>
            </a:endParaRP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V XML je např. možný zápis i s opakováním elementu „</a:t>
            </a:r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Location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“ pro každou roli/EAN a den měření. Výsledkem je ale velmi neefektivní zpracování dat a zápis z pohledu XML.</a:t>
            </a: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Agregované zasílání dat</a:t>
            </a: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Pro zasílání větších objemů dat je vhodné využít „agregovaných“ zpráv. Tj. zpráv obsahujících data za více OPM/rolí. Důvodem je zefektivnění komunikace v zasílání dat a následné zpracování.</a:t>
            </a: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Poskytování dat</a:t>
            </a: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Zaslaná data do CS OTE jsou automaticky předána oprávněným účastníkům trhu</a:t>
            </a: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Data jsou účastníkům trhu zasílána nastaveným komunikačním kanálem. </a:t>
            </a:r>
            <a:endParaRPr lang="cs-CZ" sz="1200" dirty="0">
              <a:latin typeface="Arial"/>
              <a:ea typeface="+mj-ea"/>
              <a:cs typeface="Arial"/>
            </a:endParaRP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Zaslaná data včetně případné verze zúčtování odchylek je možné získat dotazem na data. </a:t>
            </a:r>
          </a:p>
          <a:p>
            <a:pPr marL="571500" lvl="1" indent="-171450"/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Od 1.2.2024 budou údaje s průběhovým měřením předávána oprávněným účastníkům trhu v novém/optimalizovaném formátu, a to i za období před 1.2.2024.</a:t>
            </a:r>
          </a:p>
          <a:p>
            <a:pPr marL="971550" lvl="2" indent="-171450"/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Msgcode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 121 – předávání údajů s průběhovým měřením (PDS → OTE)</a:t>
            </a:r>
          </a:p>
          <a:p>
            <a:pPr marL="971550" lvl="2" indent="-171450"/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Msgcode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 232 – opis zaslaných průběhových dat /odpověď na </a:t>
            </a:r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request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 na data průběhového měření (OTE → RÚT)</a:t>
            </a:r>
          </a:p>
          <a:p>
            <a:pPr marL="971550" lvl="2" indent="-171450"/>
            <a:r>
              <a:rPr lang="cs-CZ" sz="1200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Msgcode</a:t>
            </a:r>
            <a:r>
              <a:rPr lang="cs-CZ" sz="1200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 131 – dotaz na údaje s průběhovým měřením (PDS → OTE)</a:t>
            </a:r>
          </a:p>
          <a:p>
            <a:pPr marL="971550" lvl="2" indent="-171450"/>
            <a:endParaRPr lang="cs-CZ" sz="1200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pPr marL="971550" lvl="2" indent="-171450"/>
            <a:endParaRPr lang="cs-CZ" sz="1200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pPr marL="400050" lvl="1" indent="0">
              <a:buNone/>
            </a:pPr>
            <a:endParaRPr lang="cs-CZ" sz="120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endParaRPr lang="cs-CZ" sz="14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248386" cy="2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C5F55F88-3144-4A18-B94E-7141C60C656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147789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3" y="859877"/>
            <a:ext cx="8294126" cy="5422854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Příklady XML souborů v optimalizovaném formátu CDSDATA:</a:t>
            </a: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Optimalizovaný formát CDSDATA bude nasazen s účinností od 01.02.2024. </a:t>
            </a:r>
            <a:endParaRPr lang="cs-CZ" sz="1400" b="1" dirty="0">
              <a:solidFill>
                <a:srgbClr val="0B3D92"/>
              </a:solidFill>
              <a:highlight>
                <a:srgbClr val="FFFF00"/>
              </a:highlight>
              <a:latin typeface="Arial" panose="020B0604020202020204" pitchFamily="34" charset="0"/>
              <a:ea typeface="+mj-ea"/>
              <a:cs typeface="Arial"/>
            </a:endParaRPr>
          </a:p>
          <a:p>
            <a:pPr lvl="1"/>
            <a:r>
              <a:rPr lang="cs-CZ" sz="1400" b="1" kern="12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Po nasazení této změny </a:t>
            </a:r>
            <a:r>
              <a:rPr lang="cs-CZ" sz="1400" b="1" kern="1200" dirty="0">
                <a:solidFill>
                  <a:srgbClr val="0B3D92"/>
                </a:solidFill>
                <a:latin typeface="Arial"/>
                <a:ea typeface="+mn-ea"/>
                <a:cs typeface="Arial"/>
              </a:rPr>
              <a:t>(=optimalizovaného formátu CDSDATA) </a:t>
            </a:r>
            <a:r>
              <a:rPr lang="cs-CZ" sz="1400" b="1" kern="12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všechny zprávy CDSDATA odeslané od 01.02.2024 dále musí být v novém formátu !!!</a:t>
            </a:r>
          </a:p>
          <a:p>
            <a:pPr lvl="1"/>
            <a:r>
              <a:rPr lang="cs-CZ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Za období do 30.6.2024 budou zprávy zasílány v novém formátu, ale stále s hodinovým intervalem, tzn. atribut „</a:t>
            </a:r>
            <a:r>
              <a:rPr lang="cs-CZ" sz="1400" b="1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resolution</a:t>
            </a:r>
            <a:r>
              <a:rPr lang="cs-CZ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“ = „PT60M“ </a:t>
            </a:r>
          </a:p>
          <a:p>
            <a:pPr lvl="1"/>
            <a:r>
              <a:rPr lang="cs-CZ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Po 1.2.2024 budou všechny zprávy typu CDSDATA zasílané z CS OTE s </a:t>
            </a:r>
            <a:r>
              <a:rPr lang="cs-CZ" sz="1400" b="1" u="sng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namespace</a:t>
            </a:r>
            <a:r>
              <a:rPr lang="cs-CZ" sz="1400" b="1" u="sng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n0 </a:t>
            </a:r>
            <a:r>
              <a:rPr lang="cs-CZ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(jak je uvedeno v příkladech, u vstupních zpráv do CS OTE není nutné jej přidávat).</a:t>
            </a:r>
          </a:p>
          <a:p>
            <a:pPr marL="457200" lvl="1" indent="0">
              <a:buNone/>
            </a:pPr>
            <a:endParaRPr lang="cs-CZ" sz="1400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0" indent="0">
              <a:buNone/>
            </a:pPr>
            <a:endParaRPr lang="cs-CZ" sz="16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en-US" sz="900" dirty="0">
              <a:solidFill>
                <a:srgbClr val="006699"/>
              </a:solidFill>
              <a:latin typeface="Arial"/>
              <a:ea typeface="+mj-ea"/>
              <a:cs typeface="Arial"/>
            </a:endParaRPr>
          </a:p>
          <a:p>
            <a:endParaRPr lang="cs-CZ" sz="16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2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2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8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EF96149D-D256-4756-94E3-F0788F3AAC76}"/>
              </a:ext>
            </a:extLst>
          </p:cNvPr>
          <p:cNvSpPr txBox="1">
            <a:spLocks/>
          </p:cNvSpPr>
          <p:nvPr/>
        </p:nvSpPr>
        <p:spPr>
          <a:xfrm>
            <a:off x="654988" y="6280128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0209457-2D74-2C73-194F-E45D50394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70524"/>
              </p:ext>
            </p:extLst>
          </p:nvPr>
        </p:nvGraphicFramePr>
        <p:xfrm>
          <a:off x="-227013" y="1646238"/>
          <a:ext cx="5780088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262960" imgH="524880" progId="Package">
                  <p:embed/>
                </p:oleObj>
              </mc:Choice>
              <mc:Fallback>
                <p:oleObj name="Packager Shell Object" showAsIcon="1" r:id="rId3" imgW="226296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7013" y="1646238"/>
                        <a:ext cx="5780088" cy="134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31B531A-4C2A-E010-F17B-68BD0AB26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32403"/>
              </p:ext>
            </p:extLst>
          </p:nvPr>
        </p:nvGraphicFramePr>
        <p:xfrm>
          <a:off x="5261276" y="1821502"/>
          <a:ext cx="1982904" cy="96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768960" imgH="374040" progId="Package">
                  <p:embed/>
                </p:oleObj>
              </mc:Choice>
              <mc:Fallback>
                <p:oleObj name="Packager Shell Object" showAsIcon="1" r:id="rId5" imgW="768960" imgH="374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1276" y="1821502"/>
                        <a:ext cx="1982904" cy="966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AB78C9D5-87FE-61E1-0287-2DAF6C9D2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443959"/>
              </p:ext>
            </p:extLst>
          </p:nvPr>
        </p:nvGraphicFramePr>
        <p:xfrm>
          <a:off x="517525" y="3062288"/>
          <a:ext cx="4230688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7" imgW="1825920" imgH="524880" progId="Package">
                  <p:embed/>
                </p:oleObj>
              </mc:Choice>
              <mc:Fallback>
                <p:oleObj name="Packager Shell Object" showAsIcon="1" r:id="rId7" imgW="182592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525" y="3062288"/>
                        <a:ext cx="4230688" cy="135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EB977E7-E0EF-2571-047C-5652606A1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69313"/>
              </p:ext>
            </p:extLst>
          </p:nvPr>
        </p:nvGraphicFramePr>
        <p:xfrm>
          <a:off x="4059238" y="3063875"/>
          <a:ext cx="50165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1942560" imgH="524880" progId="Package">
                  <p:embed/>
                </p:oleObj>
              </mc:Choice>
              <mc:Fallback>
                <p:oleObj name="Packager Shell Object" showAsIcon="1" r:id="rId9" imgW="1942560" imgH="524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9238" y="3063875"/>
                        <a:ext cx="5016500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5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3" y="859877"/>
            <a:ext cx="8294126" cy="5422854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Seznam zpráv ve formátu CDSDATA - průběhové/neprůběhové </a:t>
            </a:r>
          </a:p>
          <a:p>
            <a:pPr marL="0" indent="0">
              <a:buNone/>
            </a:pPr>
            <a:endParaRPr lang="cs-CZ" sz="1800" b="1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1800" b="1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1800" b="1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1800" b="1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Dopady změn ve formátu CDSDATA od 1.2.2024:</a:t>
            </a: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zprávy průběhové (označené „P“):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Povinně obsahují atribut „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resolution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“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Povinně obsahují pouze atribut „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“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Neobsahují atribut „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date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-</a:t>
            </a:r>
            <a:r>
              <a:rPr lang="cs-CZ" sz="1400" dirty="0" err="1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time</a:t>
            </a:r>
            <a:r>
              <a:rPr lang="cs-CZ" sz="1400" dirty="0">
                <a:solidFill>
                  <a:srgbClr val="0B3D92"/>
                </a:solidFill>
                <a:latin typeface="Arial" panose="020B0604020202020204" pitchFamily="34" charset="0"/>
                <a:ea typeface="+mj-ea"/>
                <a:cs typeface="+mj-cs"/>
              </a:rPr>
              <a:t>-to“</a:t>
            </a:r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zprávy neprůběhové (označené „N“):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neobsahují atribut „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resolution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“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obsahují atribut „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date-time-from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“ i „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date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-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time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-to“</a:t>
            </a: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Dopady ostatních změn (status, jednotka, atd.) platí pro všechny zprávy dle popisu na předchozích snímcích </a:t>
            </a: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V nové struktuře budou od 1.2.2024 zasílány všechny zprávy CDSDATA i při zadávání/dotazu na data před tímto termínem.</a:t>
            </a:r>
          </a:p>
          <a:p>
            <a:r>
              <a:rPr lang="cs-CZ" sz="1400" dirty="0">
                <a:latin typeface="+mj-lt"/>
                <a:ea typeface="+mj-ea"/>
                <a:cs typeface="+mj-cs"/>
              </a:rPr>
              <a:t>Pro testy na SANDBOX bude od 1.12.2023 nová struktura nasazena </a:t>
            </a:r>
            <a:r>
              <a:rPr lang="cs-CZ" sz="1400" u="sng" dirty="0">
                <a:latin typeface="+mj-lt"/>
                <a:ea typeface="+mj-ea"/>
                <a:cs typeface="+mj-cs"/>
              </a:rPr>
              <a:t>pouze</a:t>
            </a:r>
            <a:r>
              <a:rPr lang="cs-CZ" sz="1400" dirty="0">
                <a:latin typeface="+mj-lt"/>
                <a:ea typeface="+mj-ea"/>
                <a:cs typeface="+mj-cs"/>
              </a:rPr>
              <a:t> na zprávy 121, 131 222, 232 (měřená data),124, 133, 235, 236 (data o poskytnuté RE), 135, 271 a 272 (náhradní hodnoty OPM s měřením typu B ) </a:t>
            </a: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pPr marL="457200" lvl="1" indent="0">
              <a:buNone/>
            </a:pPr>
            <a:endParaRPr lang="cs-CZ" sz="1400" b="1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0" indent="0">
              <a:buNone/>
            </a:pPr>
            <a:endParaRPr lang="cs-CZ" sz="16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endParaRPr lang="en-US" sz="900" dirty="0">
              <a:solidFill>
                <a:srgbClr val="006699"/>
              </a:solidFill>
              <a:latin typeface="Arial"/>
              <a:ea typeface="+mj-ea"/>
              <a:cs typeface="Arial"/>
            </a:endParaRPr>
          </a:p>
          <a:p>
            <a:endParaRPr lang="cs-CZ" sz="16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2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2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8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EF96149D-D256-4756-94E3-F0788F3AAC76}"/>
              </a:ext>
            </a:extLst>
          </p:cNvPr>
          <p:cNvSpPr txBox="1">
            <a:spLocks/>
          </p:cNvSpPr>
          <p:nvPr/>
        </p:nvSpPr>
        <p:spPr>
          <a:xfrm>
            <a:off x="654988" y="6280128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C5CB736-6D90-AB76-44F3-4A89706E9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127995"/>
              </p:ext>
            </p:extLst>
          </p:nvPr>
        </p:nvGraphicFramePr>
        <p:xfrm>
          <a:off x="734328" y="140751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92360" progId="Excel.Sheet.12">
                  <p:embed/>
                </p:oleObj>
              </mc:Choice>
              <mc:Fallback>
                <p:oleObj name="Worksheet" showAsIcon="1" r:id="rId3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328" y="140751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ACD88FDE-5543-4571-4322-CDF379609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728" y="1407512"/>
            <a:ext cx="5667028" cy="7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45" y="1029852"/>
            <a:ext cx="8276218" cy="2025863"/>
          </a:xfrm>
        </p:spPr>
        <p:txBody>
          <a:bodyPr/>
          <a:lstStyle/>
          <a:p>
            <a:pPr algn="ctr"/>
            <a:r>
              <a:rPr lang="cs-CZ" sz="4400" b="0" kern="1200" dirty="0"/>
              <a:t>4. Nástroj pro vytvoření XML zprávy pro vkládání údajů s průběhovým měřením v optimalizovaném formátu CDSDATA</a:t>
            </a:r>
            <a:br>
              <a:rPr lang="cs-CZ" sz="48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cs-CZ" sz="4800" b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kern="0"/>
              <a:t>Předpokládané úpravy </a:t>
            </a:r>
            <a:r>
              <a:rPr lang="cs-CZ" sz="1800" kern="0" err="1"/>
              <a:t>ext</a:t>
            </a:r>
            <a:r>
              <a:rPr lang="cs-CZ" sz="1800" kern="0"/>
              <a:t>. rozhraní - přechod na 15 min. interval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7E6D0F7A-30DB-4980-BC32-1A14A18A801E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32448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2238"/>
            <a:ext cx="8440703" cy="981310"/>
          </a:xfrm>
        </p:spPr>
        <p:txBody>
          <a:bodyPr/>
          <a:lstStyle/>
          <a:p>
            <a:r>
              <a:rPr lang="cs-CZ" dirty="0"/>
              <a:t>Nástroj pro vytvoření XML zprávy pro vkládání údajů s průběhovým měřením zprávou s </a:t>
            </a:r>
            <a:r>
              <a:rPr lang="cs-CZ" dirty="0" err="1"/>
              <a:t>msgcode</a:t>
            </a:r>
            <a:r>
              <a:rPr lang="cs-CZ" dirty="0"/>
              <a:t> 121 v optimalizovaném formátu CDSDATA - </a:t>
            </a:r>
            <a:r>
              <a:rPr lang="cs-CZ" sz="1800" dirty="0">
                <a:solidFill>
                  <a:srgbClr val="18C6A5"/>
                </a:solidFill>
              </a:rPr>
              <a:t>v testovacím režimu</a:t>
            </a:r>
            <a:endParaRPr lang="en-US" sz="1800" dirty="0">
              <a:solidFill>
                <a:srgbClr val="18C6A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913376"/>
            <a:ext cx="8189879" cy="4339939"/>
          </a:xfrm>
        </p:spPr>
        <p:txBody>
          <a:bodyPr/>
          <a:lstStyle/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Nástroj pro vytvoření XML zprávy pro vkládání údajů s průběhovým měřením v optimalizovaném formátu CDSDATA</a:t>
            </a: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Pro účastníky byl pro testování připraven skript v MS Excel generující XML (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msgcode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121) v nové struktuře CDSDATA. Skript je dostupný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  <a:hlinkClick r:id="rId2"/>
              </a:rPr>
              <a:t>https://www.ote-cr.cz/cs/dokumentace/dokumentace-elektrina/15minut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 (skript je aktuálně v testovací fázi, případné problémy s jeho funkčností zasílejte na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elektro@ote-cr.cz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):</a:t>
            </a:r>
          </a:p>
          <a:p>
            <a:pPr marL="0" lvl="0" indent="0">
              <a:buNone/>
            </a:pPr>
            <a:endParaRPr lang="cs-CZ" sz="1400" kern="1200" dirty="0">
              <a:solidFill>
                <a:schemeClr val="tx1"/>
              </a:solidFill>
              <a:latin typeface="Arial" charset="0"/>
            </a:endParaRPr>
          </a:p>
          <a:p>
            <a:pPr marL="0" lvl="0" indent="0">
              <a:buNone/>
            </a:pPr>
            <a:r>
              <a:rPr lang="cs-CZ" sz="1400" kern="12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508FA71C-C2EF-450B-965E-D024F251AB7C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9D9634-6E32-D1CD-F1F4-59FC2CCD6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85" y="3429000"/>
            <a:ext cx="5273718" cy="23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4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F1A191-F46F-4D88-A401-5E8EDDFA54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6113" y="1281113"/>
            <a:ext cx="805721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Clr>
                <a:srgbClr val="00B0F0"/>
              </a:buClr>
              <a:buNone/>
            </a:pPr>
            <a:r>
              <a:rPr lang="cs-CZ" sz="1800" b="1" kern="1200" dirty="0">
                <a:solidFill>
                  <a:schemeClr val="tx1"/>
                </a:solidFill>
                <a:latin typeface="Arial"/>
                <a:cs typeface="Arial"/>
              </a:rPr>
              <a:t>Cíl webináře:</a:t>
            </a:r>
          </a:p>
          <a:p>
            <a:pPr marL="285750" indent="-285750" algn="just">
              <a:buClr>
                <a:srgbClr val="00B0F0"/>
              </a:buClr>
            </a:pPr>
            <a:r>
              <a:rPr lang="cs-CZ" sz="1800" kern="1200" dirty="0">
                <a:solidFill>
                  <a:schemeClr val="tx1"/>
                </a:solidFill>
                <a:latin typeface="Arial"/>
                <a:cs typeface="Arial"/>
              </a:rPr>
              <a:t>Shrnout (a připomenout) základní harmonogram implementace 15 minutové zúčtovací periody a plánovaný program testování jednotlivých okruhů týkajících se zavedení 15 minutové zúčtovací periody v ČR</a:t>
            </a:r>
            <a:endParaRPr lang="cs-CZ" sz="1800" kern="1200" dirty="0">
              <a:solidFill>
                <a:schemeClr val="tx1"/>
              </a:solidFill>
              <a:cs typeface="Arial"/>
            </a:endParaRPr>
          </a:p>
          <a:p>
            <a:pPr marL="285750" indent="-285750" algn="just">
              <a:buClr>
                <a:srgbClr val="00B0F0"/>
              </a:buClr>
            </a:pPr>
            <a:r>
              <a:rPr lang="cs-CZ" sz="1800" kern="1200" dirty="0">
                <a:solidFill>
                  <a:schemeClr val="tx1"/>
                </a:solidFill>
                <a:latin typeface="Arial"/>
                <a:cs typeface="Arial"/>
              </a:rPr>
              <a:t>Seznámit účastníky trhu s dopady zavedení optimalizovaného formátu CDSDATA pro zasílání zpráv s údaji o měřených datech</a:t>
            </a:r>
          </a:p>
          <a:p>
            <a:pPr marL="285750" indent="-285750" algn="just">
              <a:buClr>
                <a:srgbClr val="00B0F0"/>
              </a:buClr>
            </a:pPr>
            <a:r>
              <a:rPr lang="cs-CZ" sz="1800" kern="1200" dirty="0">
                <a:solidFill>
                  <a:schemeClr val="tx1"/>
                </a:solidFill>
                <a:latin typeface="Arial"/>
                <a:cs typeface="Arial"/>
              </a:rPr>
              <a:t>Dát možnost účastníkům trhu položit dotazy k předloženým informacím</a:t>
            </a:r>
          </a:p>
          <a:p>
            <a:pPr algn="just"/>
            <a:endParaRPr lang="en-US" sz="1400" b="1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34F802A-98AB-4CC9-9A15-2517A7429376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endParaRPr lang="cs-CZ" sz="1800" kern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413494C7-66C2-4143-A835-9198E1098C92}"/>
              </a:ext>
            </a:extLst>
          </p:cNvPr>
          <p:cNvSpPr txBox="1">
            <a:spLocks/>
          </p:cNvSpPr>
          <p:nvPr/>
        </p:nvSpPr>
        <p:spPr>
          <a:xfrm>
            <a:off x="646113" y="6502141"/>
            <a:ext cx="7654508" cy="45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>
                <a:latin typeface="Arial"/>
                <a:cs typeface="Arial"/>
              </a:rPr>
              <a:t>© OTE, a.s. 2023 – Všechna práva vyhrazena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E7F7723-447D-4C0A-8526-9A769030B449}"/>
              </a:ext>
            </a:extLst>
          </p:cNvPr>
          <p:cNvSpPr txBox="1"/>
          <p:nvPr/>
        </p:nvSpPr>
        <p:spPr>
          <a:xfrm>
            <a:off x="646113" y="3688495"/>
            <a:ext cx="8057212" cy="1286506"/>
          </a:xfrm>
          <a:prstGeom prst="rect">
            <a:avLst/>
          </a:prstGeom>
          <a:solidFill>
            <a:srgbClr val="DDF7F6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400" b="1" dirty="0">
                <a:latin typeface="Arial"/>
                <a:cs typeface="Arial"/>
              </a:rPr>
              <a:t>Jak pokládat otázky</a:t>
            </a:r>
            <a:r>
              <a:rPr lang="en-US" sz="1400" b="1" dirty="0">
                <a:latin typeface="Arial"/>
                <a:cs typeface="Arial"/>
              </a:rPr>
              <a:t>?</a:t>
            </a:r>
          </a:p>
          <a:p>
            <a:r>
              <a:rPr lang="cs-CZ" sz="1400" dirty="0">
                <a:latin typeface="Arial"/>
                <a:cs typeface="Arial"/>
              </a:rPr>
              <a:t>Případné dotazy můžete během webináře zadávat do chatu Teamsů, případně email: elektro@ote-cr.cz.</a:t>
            </a:r>
            <a:endParaRPr lang="en-US" sz="1400" u="sng" dirty="0">
              <a:latin typeface="Arial"/>
              <a:cs typeface="Arial"/>
            </a:endParaRPr>
          </a:p>
          <a:p>
            <a:r>
              <a:rPr lang="cs-CZ" sz="1400" dirty="0">
                <a:latin typeface="Arial"/>
                <a:cs typeface="Arial"/>
              </a:rPr>
              <a:t>Dotazy budou zodpovězeny na konci prezentace nebo mailem (elektro@ote-cr.cz) po skončení Webináře.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D8974EB-E200-4707-8DB9-CE20C3BCC4C0}"/>
              </a:ext>
            </a:extLst>
          </p:cNvPr>
          <p:cNvSpPr/>
          <p:nvPr/>
        </p:nvSpPr>
        <p:spPr>
          <a:xfrm>
            <a:off x="646113" y="5551612"/>
            <a:ext cx="8057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Clr>
                <a:srgbClr val="00B0F0"/>
              </a:buClr>
              <a:buNone/>
            </a:pPr>
            <a:r>
              <a:rPr lang="cs-CZ" sz="1600" i="1" dirty="0"/>
              <a:t>Předkládané informace reflektují v současnosti známý vývoj na trhu (zejména legislativní) k listopadu 2023 a se znalostí informací platných k tomuto datu. </a:t>
            </a:r>
          </a:p>
        </p:txBody>
      </p:sp>
    </p:spTree>
    <p:extLst>
      <p:ext uri="{BB962C8B-B14F-4D97-AF65-F5344CB8AC3E}">
        <p14:creationId xmlns:p14="http://schemas.microsoft.com/office/powerpoint/2010/main" val="18039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73808"/>
            <a:ext cx="7248386" cy="37441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Optimalizace dotazování na systém CS OTE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55320" y="4610100"/>
            <a:ext cx="2446020" cy="10744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07720" y="4762500"/>
            <a:ext cx="2446020" cy="107442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1052"/>
            <a:ext cx="8189879" cy="5022091"/>
          </a:xfrm>
        </p:spPr>
        <p:txBody>
          <a:bodyPr/>
          <a:lstStyle/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Narůstá množství předávaných dat a s tím i zatížení systému CS OTE i IT systémů externích účastníků</a:t>
            </a:r>
          </a:p>
          <a:p>
            <a:endParaRPr lang="cs-CZ" sz="1400" b="1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OTE zvažuje vydání „</a:t>
            </a:r>
            <a:r>
              <a:rPr lang="cs-CZ" sz="1400" b="1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best</a:t>
            </a:r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 </a:t>
            </a:r>
            <a:r>
              <a:rPr lang="cs-CZ" sz="1400" b="1" dirty="0" err="1">
                <a:solidFill>
                  <a:srgbClr val="0B3D92"/>
                </a:solidFill>
                <a:latin typeface="Arial"/>
                <a:ea typeface="+mj-ea"/>
                <a:cs typeface="Arial"/>
              </a:rPr>
              <a:t>practice</a:t>
            </a:r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“ návodu na dotazování na měřená data, aby nedocházelo k přetížení systémů na obou stranách</a:t>
            </a:r>
          </a:p>
          <a:p>
            <a:endParaRPr lang="cs-CZ" sz="1400" b="1" kern="100" dirty="0">
              <a:solidFill>
                <a:srgbClr val="0B3D92"/>
              </a:solidFill>
              <a:effectLst/>
              <a:latin typeface="Arial"/>
              <a:ea typeface="+mj-ea"/>
              <a:cs typeface="Arial"/>
            </a:endParaRPr>
          </a:p>
          <a:p>
            <a:r>
              <a:rPr lang="cs-CZ" sz="1400" b="1" dirty="0">
                <a:solidFill>
                  <a:srgbClr val="0B3D92"/>
                </a:solidFill>
                <a:latin typeface="Arial"/>
                <a:ea typeface="+mj-ea"/>
                <a:cs typeface="Arial"/>
              </a:rPr>
              <a:t>Aktuálně přemýšlíme nad následujícími úpravami a uvítáme podněty na další: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V rámci zprávy informující o provedeném zúčtování bude zasílána informace s časovou značkou běhu agregace →  z této časové značky je možné odlišit, jaká data, která účastník získal opisem z CS OTE, vstoupila do konkrétní verze zúčtování a účastník se tak nemusí dotazovat na data měření v konkrétní verzi, protože </a:t>
            </a:r>
            <a:r>
              <a:rPr lang="cs-CZ" sz="1400" u="sng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dle této časové značky účastník zjistí, jestli (a do jaké verze zúčtování) data, která účastník obdržel v rámci opisu dat, vstoupila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Možnost delta dotazů, tedy dotazu na změnu hodnot měření mezi verzemi zúčtování. Zde by se jednalo o speciální dotaz, který by na základě uvedení: EAN (či zobecněný dotaz) + verze zúčtování + období vrátil aktuální profilové hodnoty v případě, že od uvedené verze došlo k jejich změně. Pokud by ke změně nedošlo, žádná data by nebyla zasílána - probíhá analýza možností nasazení.</a:t>
            </a:r>
          </a:p>
          <a:p>
            <a:r>
              <a:rPr lang="cs-CZ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souvislosti s návrhem „</a:t>
            </a:r>
            <a:r>
              <a:rPr lang="cs-CZ" sz="14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bychom požádali účastníky o zaslání návrhů na zlepšení informačních zpráv systému CS OTE, aby nebylo nutné všechna data dotazovat několikrát a v několika verzích. Podněty zasílejte na </a:t>
            </a:r>
            <a:r>
              <a:rPr lang="cs-CZ" sz="14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elektro@ote-cr.cz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marL="971550" lvl="2" indent="-171450"/>
            <a:endParaRPr lang="cs-CZ" sz="1200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pPr marL="971550" lvl="2" indent="-171450"/>
            <a:endParaRPr lang="cs-CZ" sz="1200" dirty="0">
              <a:solidFill>
                <a:srgbClr val="0B3D92"/>
              </a:solidFill>
              <a:latin typeface="Arial"/>
              <a:ea typeface="+mj-ea"/>
              <a:cs typeface="Arial"/>
            </a:endParaRPr>
          </a:p>
          <a:p>
            <a:pPr marL="400050" lvl="1" indent="0">
              <a:buNone/>
            </a:pPr>
            <a:endParaRPr lang="cs-CZ" sz="120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endParaRPr lang="cs-CZ" sz="14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248386" cy="2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Optimalizace dotazů do CS OTE na měřená data </a:t>
            </a:r>
            <a:endParaRPr lang="cs-CZ" sz="1800" kern="0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C5F55F88-3144-4A18-B94E-7141C60C656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303290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bdélník 1"/>
          <p:cNvSpPr>
            <a:spLocks noChangeArrowheads="1"/>
          </p:cNvSpPr>
          <p:nvPr/>
        </p:nvSpPr>
        <p:spPr bwMode="auto">
          <a:xfrm>
            <a:off x="485775" y="1687830"/>
            <a:ext cx="81433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5. Termíny nasazení optimalizovaného formátu zpráv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D2685566-4FBC-46C4-96C8-1C351312E267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FE16A9-759B-B4EE-62A0-442027878F8C}"/>
              </a:ext>
            </a:extLst>
          </p:cNvPr>
          <p:cNvSpPr txBox="1"/>
          <p:nvPr/>
        </p:nvSpPr>
        <p:spPr>
          <a:xfrm>
            <a:off x="485775" y="5170170"/>
            <a:ext cx="840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rgbClr val="00B0F0"/>
              </a:buClr>
              <a:buNone/>
            </a:pPr>
            <a:r>
              <a:rPr lang="cs-CZ" sz="1200" i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Předkládané informace reflektují v současnosti známý vývoj na trhu (zejména legislativní) k listopadu 2023 a se znalostí informací platných k tomuto datu. Operátor trhu nemůže v tuto chvíli vyloučit, že harmonogram nebo očekávané změny formátů zpráv doznají změn, a to nejen v důsledku vývoje evropského trhu s elektřinou. </a:t>
            </a:r>
          </a:p>
        </p:txBody>
      </p:sp>
    </p:spTree>
    <p:extLst>
      <p:ext uri="{BB962C8B-B14F-4D97-AF65-F5344CB8AC3E}">
        <p14:creationId xmlns:p14="http://schemas.microsoft.com/office/powerpoint/2010/main" val="379093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F6C1-16F1-4C85-B281-E648F29A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892588"/>
            <a:ext cx="7905333" cy="5299967"/>
          </a:xfrm>
        </p:spPr>
        <p:txBody>
          <a:bodyPr/>
          <a:lstStyle/>
          <a:p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Pro testování úpravy struktury zpráv ve formátu CDSDATA nasazovaných k 1.2.2024, bude použito stávající testovací prostředí </a:t>
            </a:r>
            <a:r>
              <a:rPr lang="cs-CZ" sz="1400" b="1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Sandbox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Předpokládaný termín nasazení optimalizovaného formátu zpráv na 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Sandbox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– 30.11.2023 v odpoledních hodinách – </a:t>
            </a:r>
            <a:r>
              <a:rPr lang="cs-CZ" sz="1400" dirty="0">
                <a:solidFill>
                  <a:srgbClr val="0B3D9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17:00 hod – bude upřesněno na vývěsce</a:t>
            </a:r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endParaRPr lang="cs-CZ" sz="1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Od 1.3.2024 budou k dispozici 2 testovací prostředí, která budou v provozu paralelně: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Stávající 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Sandbox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– bude obsahovat hodinové hodnoty</a:t>
            </a:r>
          </a:p>
          <a:p>
            <a:pPr lvl="1"/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Nový Sandbox15 -  bude sloužit k testování dat v 15minutovém rozlišení</a:t>
            </a:r>
          </a:p>
          <a:p>
            <a:pPr marL="457200" lvl="1" indent="0">
              <a:buNone/>
            </a:pP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Přístup k těmto 2 testovacím prostředím bude oddělen – oddělené </a:t>
            </a:r>
            <a:r>
              <a:rPr lang="cs-CZ" sz="1400" dirty="0" err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endpointy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cs-CZ" sz="1400" dirty="0">
                <a:solidFill>
                  <a:srgbClr val="0B3D9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zatím není rozhodnuto, zda bude jiná IP adresa, nebo jen jiný port – bude upřesněno nejpozději do konce ledna 2024, tzn. měsíc předem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endParaRPr lang="cs-CZ" sz="1400" b="1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Nasazení optimalizovaného formátu CDSDATA do PRODUKČNÍHO prostředí </a:t>
            </a:r>
            <a:r>
              <a:rPr lang="cs-CZ" sz="1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bude provedeno dne 31.1.2024 v odpoledních hodinách – </a:t>
            </a:r>
            <a:r>
              <a:rPr lang="cs-CZ" sz="1400" dirty="0">
                <a:solidFill>
                  <a:srgbClr val="0B3D92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přesný čas bude ještě upřesněn </a:t>
            </a:r>
            <a:r>
              <a:rPr lang="cs-CZ" sz="1400" b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→ od nasazení bude nutno komunikovat s CS OTE výhradně v optimalizovaném formátu !</a:t>
            </a:r>
          </a:p>
          <a:p>
            <a:pPr marL="0" lvl="0" indent="0">
              <a:buNone/>
            </a:pPr>
            <a:endParaRPr lang="cs-CZ" sz="1400" kern="1200" dirty="0">
              <a:solidFill>
                <a:schemeClr val="tx1"/>
              </a:solidFill>
              <a:latin typeface="Arial" charset="0"/>
            </a:endParaRPr>
          </a:p>
          <a:p>
            <a:pPr marL="0" lvl="0" indent="0">
              <a:buNone/>
            </a:pPr>
            <a:r>
              <a:rPr lang="cs-CZ" sz="1400" kern="12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 – termíny nasazení</a:t>
            </a:r>
            <a:endParaRPr lang="cs-CZ" sz="1800" kern="0" dirty="0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508FA71C-C2EF-450B-965E-D024F251AB7C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35F363F-A450-F629-4184-626E3FAB9712}"/>
              </a:ext>
            </a:extLst>
          </p:cNvPr>
          <p:cNvSpPr/>
          <p:nvPr/>
        </p:nvSpPr>
        <p:spPr bwMode="auto">
          <a:xfrm>
            <a:off x="8007658" y="3169328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62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bdélník 1"/>
          <p:cNvSpPr>
            <a:spLocks noChangeArrowheads="1"/>
          </p:cNvSpPr>
          <p:nvPr/>
        </p:nvSpPr>
        <p:spPr bwMode="auto">
          <a:xfrm>
            <a:off x="485775" y="1687830"/>
            <a:ext cx="7997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6. Závěr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37711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B3D92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cs-CZ" sz="1800" dirty="0"/>
              <a:t>Optimalizovaný formát CDSDATA od 1.2.2024</a:t>
            </a:r>
            <a:endParaRPr lang="cs-CZ" sz="1800" kern="0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D2685566-4FBC-46C4-96C8-1C351312E267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FE16A9-759B-B4EE-62A0-442027878F8C}"/>
              </a:ext>
            </a:extLst>
          </p:cNvPr>
          <p:cNvSpPr txBox="1"/>
          <p:nvPr/>
        </p:nvSpPr>
        <p:spPr>
          <a:xfrm>
            <a:off x="485775" y="5170170"/>
            <a:ext cx="840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rgbClr val="00B0F0"/>
              </a:buClr>
              <a:buNone/>
            </a:pPr>
            <a:r>
              <a:rPr lang="cs-CZ" sz="1200" i="1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Předkládané informace reflektují v současnosti známý vývoj na trhu (zejména legislativní) k listopadu 2023 a se znalostí informací platných k tomuto datu. Operátor trhu nemůže v tuto chvíli vyloučit, že harmonogram nebo očekávané změny formátů zpráv doznají změn, a to nejen v důsledku vývoje evropského trhu s elektřinou.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1FF98F-CE59-A290-66E5-157341BC0BAA}"/>
              </a:ext>
            </a:extLst>
          </p:cNvPr>
          <p:cNvSpPr txBox="1"/>
          <p:nvPr/>
        </p:nvSpPr>
        <p:spPr>
          <a:xfrm>
            <a:off x="2286000" y="29211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40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Prostor pro dotazy</a:t>
            </a:r>
            <a:endParaRPr lang="en-US" sz="2400">
              <a:solidFill>
                <a:srgbClr val="0B3D9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69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0246" name="Picture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559300"/>
            <a:ext cx="32639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ovéPole 65"/>
          <p:cNvSpPr txBox="1">
            <a:spLocks noChangeArrowheads="1"/>
          </p:cNvSpPr>
          <p:nvPr/>
        </p:nvSpPr>
        <p:spPr bwMode="auto">
          <a:xfrm>
            <a:off x="6049963" y="6524625"/>
            <a:ext cx="220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Přeprava a distribuce plynu</a:t>
            </a:r>
          </a:p>
        </p:txBody>
      </p:sp>
      <p:sp>
        <p:nvSpPr>
          <p:cNvPr id="10251" name="Obdélník 1"/>
          <p:cNvSpPr>
            <a:spLocks noChangeArrowheads="1"/>
          </p:cNvSpPr>
          <p:nvPr/>
        </p:nvSpPr>
        <p:spPr bwMode="auto">
          <a:xfrm>
            <a:off x="4337050" y="723900"/>
            <a:ext cx="234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25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7" y="260350"/>
            <a:ext cx="8278065" cy="4654550"/>
          </a:xfrm>
        </p:spPr>
        <p:txBody>
          <a:bodyPr/>
          <a:lstStyle/>
          <a:p>
            <a:pPr algn="ctr"/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37" y="1037128"/>
            <a:ext cx="8219425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pl-PL" sz="4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Informační webová stránka OTE k přechodu na 15 min. interval</a:t>
            </a:r>
          </a:p>
          <a:p>
            <a:pPr algn="ctr"/>
            <a:endParaRPr lang="pl-PL" sz="4400" dirty="0">
              <a:solidFill>
                <a:srgbClr val="0B3D9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cs-CZ" sz="4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Dokumentace k problematice přechodu na 15minut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501650"/>
          </a:xfrm>
        </p:spPr>
        <p:txBody>
          <a:bodyPr/>
          <a:lstStyle/>
          <a:p>
            <a:pPr marL="0" indent="0">
              <a:buNone/>
            </a:pPr>
            <a:r>
              <a:rPr lang="cs-CZ" sz="1800"/>
              <a:t>Předpokládané úpravy </a:t>
            </a:r>
            <a:r>
              <a:rPr lang="cs-CZ" sz="1800" err="1"/>
              <a:t>ext</a:t>
            </a:r>
            <a:r>
              <a:rPr lang="cs-CZ" sz="1800"/>
              <a:t>. rozhraní - přechod na 15 min. interval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CF36632C-D962-416E-8CBF-FF589C3FFA0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343665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85D0B-2E86-3067-D5AB-BE03F007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41496"/>
            <a:ext cx="7377112" cy="838200"/>
          </a:xfrm>
        </p:spPr>
        <p:txBody>
          <a:bodyPr/>
          <a:lstStyle/>
          <a:p>
            <a:r>
              <a:rPr lang="cs-CZ"/>
              <a:t>Dokumentace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BF93F-2461-0BBC-9C58-7AB01AB6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r>
              <a:rPr lang="cs-CZ" sz="1600" dirty="0">
                <a:hlinkClick r:id="rId2"/>
              </a:rPr>
              <a:t>https://www.ote-cr.cz/cs/dokumentace/dokumentace-elektrina/15minut</a:t>
            </a:r>
            <a:endParaRPr lang="cs-CZ" sz="16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06BFF40-0A46-9914-5D11-FA9C171CC3F0}"/>
              </a:ext>
            </a:extLst>
          </p:cNvPr>
          <p:cNvSpPr txBox="1">
            <a:spLocks/>
          </p:cNvSpPr>
          <p:nvPr/>
        </p:nvSpPr>
        <p:spPr>
          <a:xfrm>
            <a:off x="504711" y="6285325"/>
            <a:ext cx="7654508" cy="45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>
                <a:latin typeface="Arial"/>
                <a:cs typeface="Arial"/>
              </a:rPr>
              <a:t>© OTE, a.s. 2023 – Všechna práva vyhrazena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2145FC-BB8B-D0D3-6505-C8EFBA164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36" y="860863"/>
            <a:ext cx="8062673" cy="50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7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85D0B-2E86-3067-D5AB-BE03F007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41496"/>
            <a:ext cx="7377112" cy="838200"/>
          </a:xfrm>
        </p:spPr>
        <p:txBody>
          <a:bodyPr/>
          <a:lstStyle/>
          <a:p>
            <a:r>
              <a:rPr lang="cs-CZ"/>
              <a:t>Dokumentace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BF93F-2461-0BBC-9C58-7AB01AB6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079697"/>
            <a:ext cx="7730721" cy="5088628"/>
          </a:xfrm>
        </p:spPr>
        <p:txBody>
          <a:bodyPr/>
          <a:lstStyle/>
          <a:p>
            <a:r>
              <a:rPr lang="cs-CZ" sz="1600" dirty="0">
                <a:hlinkClick r:id="rId2"/>
              </a:rPr>
              <a:t>https://www.ote-cr.cz/cs/dokumentace/dokumentace-elektrina/15minut</a:t>
            </a:r>
            <a:endParaRPr lang="cs-CZ" sz="1600" dirty="0"/>
          </a:p>
          <a:p>
            <a:r>
              <a:rPr lang="cs-CZ" sz="1600" kern="1200" dirty="0">
                <a:solidFill>
                  <a:schemeClr val="tx1"/>
                </a:solidFill>
                <a:latin typeface="Arial" charset="0"/>
              </a:rPr>
              <a:t>Technická dokumentace k problematice přechodu na 15.minutový zúčtovací a obchodní interval v CS OTE: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latin typeface="Arial" charset="0"/>
              </a:rPr>
              <a:t>Specifikace XML (XSD šablony)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latin typeface="Arial" charset="0"/>
              </a:rPr>
              <a:t>Formáty zpráv 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latin typeface="Arial" charset="0"/>
              </a:rPr>
              <a:t>Rozhraní webových služeb</a:t>
            </a:r>
          </a:p>
          <a:p>
            <a:pPr lvl="1"/>
            <a:endParaRPr lang="cs-CZ" sz="1200" kern="1200" dirty="0">
              <a:solidFill>
                <a:schemeClr val="tx1"/>
              </a:solidFill>
              <a:latin typeface="Arial" charset="0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endParaRPr lang="cs-CZ" sz="1600" dirty="0">
              <a:hlinkClick r:id="rId2"/>
            </a:endParaRPr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06BFF40-0A46-9914-5D11-FA9C171CC3F0}"/>
              </a:ext>
            </a:extLst>
          </p:cNvPr>
          <p:cNvSpPr txBox="1">
            <a:spLocks/>
          </p:cNvSpPr>
          <p:nvPr/>
        </p:nvSpPr>
        <p:spPr>
          <a:xfrm>
            <a:off x="504711" y="6285325"/>
            <a:ext cx="7654508" cy="45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>
                <a:latin typeface="Arial"/>
                <a:cs typeface="Arial"/>
              </a:rPr>
              <a:t>© OTE, a.s. 2023 – Všechna práva vyhrazena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A38AFF-F377-A760-2298-54B9D06B5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4" y="2657959"/>
            <a:ext cx="74961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37" y="1037128"/>
            <a:ext cx="8219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2. Harmonogram přechodu na 15minutový zúčtovací a obchodní interval v ČR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501650"/>
          </a:xfrm>
        </p:spPr>
        <p:txBody>
          <a:bodyPr/>
          <a:lstStyle/>
          <a:p>
            <a:pPr marL="0" indent="0">
              <a:buNone/>
            </a:pPr>
            <a:r>
              <a:rPr lang="cs-CZ" sz="1800"/>
              <a:t>Předpokládané úpravy </a:t>
            </a:r>
            <a:r>
              <a:rPr lang="cs-CZ" sz="1800" err="1"/>
              <a:t>ext</a:t>
            </a:r>
            <a:r>
              <a:rPr lang="cs-CZ" sz="1800"/>
              <a:t>. rozhraní - přechod na 15 min. interval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CF36632C-D962-416E-8CBF-FF589C3FFA0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397591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7165457"/>
            <a:ext cx="8485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Předpokládaný harmonogram přechodu na 15 minutovou zúčtovací periodu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50165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Harmonogram očekávaných změn – </a:t>
            </a:r>
            <a:r>
              <a:rPr lang="cs-CZ" sz="1800" dirty="0" err="1"/>
              <a:t>GoLive</a:t>
            </a:r>
            <a:r>
              <a:rPr lang="cs-CZ" sz="1800" dirty="0"/>
              <a:t> plán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7F9BA0E5-E23F-4F97-AD1F-F7A3BDE1AFA7}"/>
              </a:ext>
            </a:extLst>
          </p:cNvPr>
          <p:cNvSpPr txBox="1">
            <a:spLocks/>
          </p:cNvSpPr>
          <p:nvPr/>
        </p:nvSpPr>
        <p:spPr>
          <a:xfrm>
            <a:off x="646113" y="6555825"/>
            <a:ext cx="7654508" cy="4035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 dirty="0"/>
              <a:t>© OTE, a.s. 2023 – Všechna práva vyhrazena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7742760" y="2381249"/>
            <a:ext cx="450855" cy="17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7590750" y="2404533"/>
            <a:ext cx="134691" cy="124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7EE7B421-B772-D679-D328-92D907B0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85" y="871009"/>
            <a:ext cx="8069331" cy="609079"/>
          </a:xfrm>
        </p:spPr>
        <p:txBody>
          <a:bodyPr/>
          <a:lstStyle/>
          <a:p>
            <a:pPr marL="0" indent="0">
              <a:buNone/>
            </a:pPr>
            <a:r>
              <a:rPr lang="cs-CZ" sz="1600" kern="1200" dirty="0">
                <a:solidFill>
                  <a:schemeClr val="tx1"/>
                </a:solidFill>
                <a:latin typeface="Arial" charset="0"/>
              </a:rPr>
              <a:t>Předpokládaný </a:t>
            </a:r>
            <a:r>
              <a:rPr lang="cs-CZ" sz="1600" kern="1200" dirty="0" err="1">
                <a:solidFill>
                  <a:schemeClr val="tx1"/>
                </a:solidFill>
                <a:latin typeface="Arial" charset="0"/>
              </a:rPr>
              <a:t>GoLive</a:t>
            </a:r>
            <a:r>
              <a:rPr lang="cs-CZ" sz="1600" kern="1200" dirty="0">
                <a:solidFill>
                  <a:schemeClr val="tx1"/>
                </a:solidFill>
                <a:latin typeface="Arial" charset="0"/>
              </a:rPr>
              <a:t> plán implementace nových funkcionalit v souvislosti s přechodem na 15minutový zúčtovací interval u komodity elektřina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3BDAE84-B7A1-50E7-450F-6BFC4C2F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89" y="1468939"/>
            <a:ext cx="7232611" cy="49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7165457"/>
            <a:ext cx="8485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>
                <a:solidFill>
                  <a:srgbClr val="0B3D92"/>
                </a:solidFill>
                <a:latin typeface="+mj-lt"/>
                <a:ea typeface="+mj-ea"/>
                <a:cs typeface="+mj-cs"/>
              </a:rPr>
              <a:t>Předpokládaný harmonogram přechodu na 15 minutovou zúčtovací periodu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50165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Harmonogram očekávaných změn – plán testů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7F9BA0E5-E23F-4F97-AD1F-F7A3BDE1AFA7}"/>
              </a:ext>
            </a:extLst>
          </p:cNvPr>
          <p:cNvSpPr txBox="1">
            <a:spLocks/>
          </p:cNvSpPr>
          <p:nvPr/>
        </p:nvSpPr>
        <p:spPr>
          <a:xfrm>
            <a:off x="646113" y="6555825"/>
            <a:ext cx="7654508" cy="4035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 dirty="0"/>
              <a:t>© OTE, a.s. 2023 – Všechna práva vyhrazena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7742760" y="2381249"/>
            <a:ext cx="450855" cy="17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7590750" y="2404533"/>
            <a:ext cx="134691" cy="124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7EE7B421-B772-D679-D328-92D907B0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85" y="871009"/>
            <a:ext cx="8069331" cy="369333"/>
          </a:xfrm>
        </p:spPr>
        <p:txBody>
          <a:bodyPr/>
          <a:lstStyle/>
          <a:p>
            <a:pPr marL="0" indent="0">
              <a:buNone/>
            </a:pPr>
            <a:r>
              <a:rPr lang="cs-CZ" sz="1600" kern="1200" dirty="0">
                <a:solidFill>
                  <a:schemeClr val="tx1"/>
                </a:solidFill>
                <a:latin typeface="Arial" charset="0"/>
              </a:rPr>
              <a:t>Předpokládaný plán testů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3FD918-C9E1-D2EB-602A-E8A168EC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89" y="1194325"/>
            <a:ext cx="6349542" cy="52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9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37" y="1037128"/>
            <a:ext cx="82194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0B3D92"/>
                </a:solidFill>
                <a:latin typeface="+mj-lt"/>
                <a:ea typeface="+mj-ea"/>
                <a:cs typeface="+mj-cs"/>
              </a:rPr>
              <a:t>3. Optimalizovaný formát CDSDATA – bude používán v PRODUKČNÍM prostředí CS OTE od 1.2.2024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7FE529-51E4-46E0-B1B4-F587FB05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7377112" cy="50165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Optimalizovaný formát CDSDATA od 1.2.2024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CF36632C-D962-416E-8CBF-FF589C3FFA0A}"/>
              </a:ext>
            </a:extLst>
          </p:cNvPr>
          <p:cNvSpPr txBox="1">
            <a:spLocks/>
          </p:cNvSpPr>
          <p:nvPr/>
        </p:nvSpPr>
        <p:spPr>
          <a:xfrm>
            <a:off x="646113" y="6323143"/>
            <a:ext cx="765450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B3D9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050"/>
              <a:t>© OTE, a.s. 2023 – Všechna práva vyhrazena</a:t>
            </a:r>
          </a:p>
        </p:txBody>
      </p:sp>
    </p:spTree>
    <p:extLst>
      <p:ext uri="{BB962C8B-B14F-4D97-AF65-F5344CB8AC3E}">
        <p14:creationId xmlns:p14="http://schemas.microsoft.com/office/powerpoint/2010/main" val="204080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te">
  <a:themeElements>
    <a:clrScheme name="o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3D9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3D9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te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ppt/theme/themeOverride2.xml><?xml version="1.0" encoding="utf-8"?>
<a:themeOverride xmlns:a="http://schemas.openxmlformats.org/drawingml/2006/main">
  <a:clrScheme name="ote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ppt/theme/themeOverride3.xml><?xml version="1.0" encoding="utf-8"?>
<a:themeOverride xmlns:a="http://schemas.openxmlformats.org/drawingml/2006/main">
  <a:clrScheme name="ote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3ED116490C514089830023ACD50A16" ma:contentTypeVersion="4" ma:contentTypeDescription="Vytvoří nový dokument" ma:contentTypeScope="" ma:versionID="1a4411932c60e7b89926c7d72c3a4ae7">
  <xsd:schema xmlns:xsd="http://www.w3.org/2001/XMLSchema" xmlns:xs="http://www.w3.org/2001/XMLSchema" xmlns:p="http://schemas.microsoft.com/office/2006/metadata/properties" xmlns:ns2="80b42355-f649-425c-ab20-f81a9fa503e1" xmlns:ns3="d09e9300-6039-409f-9b5b-fa764ce8bbd6" targetNamespace="http://schemas.microsoft.com/office/2006/metadata/properties" ma:root="true" ma:fieldsID="d12fe0034571479de936f6ef86ffb7cc" ns2:_="" ns3:_="">
    <xsd:import namespace="80b42355-f649-425c-ab20-f81a9fa503e1"/>
    <xsd:import namespace="d09e9300-6039-409f-9b5b-fa764ce8b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42355-f649-425c-ab20-f81a9fa50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e9300-6039-409f-9b5b-fa764ce8b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39FB3A-DFCE-4BE2-BDFC-B7007B568B6B}">
  <ds:schemaRefs>
    <ds:schemaRef ds:uri="80b42355-f649-425c-ab20-f81a9fa503e1"/>
    <ds:schemaRef ds:uri="d09e9300-6039-409f-9b5b-fa764ce8bb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C2233F-C150-46AB-868A-BE8D07BE0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B4C628-103B-4033-A7A6-DDE8E13298F9}">
  <ds:schemaRefs>
    <ds:schemaRef ds:uri="80b42355-f649-425c-ab20-f81a9fa503e1"/>
    <ds:schemaRef ds:uri="d09e9300-6039-409f-9b5b-fa764ce8bb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3064</Words>
  <Application>Microsoft Office PowerPoint</Application>
  <PresentationFormat>Předvádění na obrazovce (4:3)</PresentationFormat>
  <Paragraphs>338</Paragraphs>
  <Slides>24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ote</vt:lpstr>
      <vt:lpstr>Packager Shell Object</vt:lpstr>
      <vt:lpstr>Worksheet</vt:lpstr>
      <vt:lpstr> Testování přechodu na 15 minutový zúčtovací a obchodní interval v ČR v IT systému operátora trhu   Přechod na optimalizovaný formát CDSDATA od 1.2.2024   </vt:lpstr>
      <vt:lpstr>Prezentace aplikace PowerPoint</vt:lpstr>
      <vt:lpstr>Předpokládané úpravy ext. rozhraní - přechod na 15 min. interval</vt:lpstr>
      <vt:lpstr>Dokumentace</vt:lpstr>
      <vt:lpstr>Dokumentace</vt:lpstr>
      <vt:lpstr>Předpokládané úpravy ext. rozhraní - přechod na 15 min. interval</vt:lpstr>
      <vt:lpstr>Harmonogram očekávaných změn – GoLive plán</vt:lpstr>
      <vt:lpstr>Harmonogram očekávaných změn – plán testů</vt:lpstr>
      <vt:lpstr>Optimalizovaný formát CDSDATA od 1.2.2024</vt:lpstr>
      <vt:lpstr>Optimalizace formátu zpráv CDSDATA od 1.2.2024</vt:lpstr>
      <vt:lpstr>Popis změn stávajícího formátu CDSDATA – Element „Data“</vt:lpstr>
      <vt:lpstr>Popis změn stávajícího formátu CDSDATA – Element „Location“</vt:lpstr>
      <vt:lpstr>Popis změn stávajícího formátu CDSDATA – příklad XML</vt:lpstr>
      <vt:lpstr>Popis změn stávajícího formátu CDSDATA – příklad XML</vt:lpstr>
      <vt:lpstr>Obecná doporučení pro předávání dat ve formátu CDSDATA </vt:lpstr>
      <vt:lpstr>Prezentace aplikace PowerPoint</vt:lpstr>
      <vt:lpstr>Prezentace aplikace PowerPoint</vt:lpstr>
      <vt:lpstr>4. Nástroj pro vytvoření XML zprávy pro vkládání údajů s průběhovým měřením v optimalizovaném formátu CDSDATA </vt:lpstr>
      <vt:lpstr>Nástroj pro vytvoření XML zprávy pro vkládání údajů s průběhovým měřením zprávou s msgcode 121 v optimalizovaném formátu CDSDATA - v testovacím režimu</vt:lpstr>
      <vt:lpstr>Optimalizace dotazování na systém CS OTE</vt:lpstr>
      <vt:lpstr>Prezentace aplikace PowerPoint</vt:lpstr>
      <vt:lpstr>Prezentace aplikace PowerPoint</vt:lpstr>
      <vt:lpstr>Prezentace aplikace PowerPoint</vt:lpstr>
      <vt:lpstr>                      </vt:lpstr>
    </vt:vector>
  </TitlesOfParts>
  <Company>Operátor trhu s elektřinou,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Jarmila Koutníková</dc:creator>
  <cp:keywords/>
  <cp:lastModifiedBy>JH</cp:lastModifiedBy>
  <cp:revision>22</cp:revision>
  <cp:lastPrinted>2019-08-07T06:54:17Z</cp:lastPrinted>
  <dcterms:created xsi:type="dcterms:W3CDTF">2006-02-16T08:59:21Z</dcterms:created>
  <dcterms:modified xsi:type="dcterms:W3CDTF">2023-11-21T13:01:39Z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ContentTypeId">
    <vt:lpwstr>0x010100BF3ED116490C514089830023ACD50A16</vt:lpwstr>
  </property>
  <property fmtid="{D5CDD505-2E9C-101B-9397-08002B2CF9AE}" pid="4" name="ClientProfileFileDocument">
    <vt:lpwstr>1;#Account plan|62e070d6-1d19-4e7d-ab37-df216d3b7cd9</vt:lpwstr>
  </property>
  <property fmtid="{D5CDD505-2E9C-101B-9397-08002B2CF9AE}" pid="5" name="_dlc_DocIdItemGuid">
    <vt:lpwstr>1de35e2e-131d-4b8f-a27c-16c250f2f9d8</vt:lpwstr>
  </property>
  <property fmtid="{D5CDD505-2E9C-101B-9397-08002B2CF9AE}" pid="6" name="TaxKeyword">
    <vt:lpwstr/>
  </property>
  <property fmtid="{D5CDD505-2E9C-101B-9397-08002B2CF9AE}" pid="7" name="CountryRMJurisdiction">
    <vt:lpwstr/>
  </property>
  <property fmtid="{D5CDD505-2E9C-101B-9397-08002B2CF9AE}" pid="8" name="SBUBUContentOwner">
    <vt:lpwstr/>
  </property>
</Properties>
</file>