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45"/>
  </p:notesMasterIdLst>
  <p:sldIdLst>
    <p:sldId id="347" r:id="rId2"/>
    <p:sldId id="367" r:id="rId3"/>
    <p:sldId id="378" r:id="rId4"/>
    <p:sldId id="383" r:id="rId5"/>
    <p:sldId id="384" r:id="rId6"/>
    <p:sldId id="379" r:id="rId7"/>
    <p:sldId id="380" r:id="rId8"/>
    <p:sldId id="385" r:id="rId9"/>
    <p:sldId id="381" r:id="rId10"/>
    <p:sldId id="386" r:id="rId11"/>
    <p:sldId id="387" r:id="rId12"/>
    <p:sldId id="388" r:id="rId13"/>
    <p:sldId id="389" r:id="rId14"/>
    <p:sldId id="419" r:id="rId15"/>
    <p:sldId id="393" r:id="rId16"/>
    <p:sldId id="394" r:id="rId17"/>
    <p:sldId id="395" r:id="rId18"/>
    <p:sldId id="397" r:id="rId19"/>
    <p:sldId id="390" r:id="rId20"/>
    <p:sldId id="391" r:id="rId21"/>
    <p:sldId id="392" r:id="rId22"/>
    <p:sldId id="398" r:id="rId23"/>
    <p:sldId id="399" r:id="rId24"/>
    <p:sldId id="401" r:id="rId25"/>
    <p:sldId id="323" r:id="rId26"/>
    <p:sldId id="402" r:id="rId27"/>
    <p:sldId id="403" r:id="rId28"/>
    <p:sldId id="404" r:id="rId29"/>
    <p:sldId id="416" r:id="rId30"/>
    <p:sldId id="406" r:id="rId31"/>
    <p:sldId id="417" r:id="rId32"/>
    <p:sldId id="405" r:id="rId33"/>
    <p:sldId id="400" r:id="rId34"/>
    <p:sldId id="358" r:id="rId35"/>
    <p:sldId id="361" r:id="rId36"/>
    <p:sldId id="418" r:id="rId37"/>
    <p:sldId id="412" r:id="rId38"/>
    <p:sldId id="414" r:id="rId39"/>
    <p:sldId id="408" r:id="rId40"/>
    <p:sldId id="409" r:id="rId41"/>
    <p:sldId id="413" r:id="rId42"/>
    <p:sldId id="359" r:id="rId43"/>
    <p:sldId id="258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C47147-3786-E477-6720-F6EDF4F14A2B}" name="Brzobohata, Jana" initials="JB" userId="S::jbrzobohata@ote-cr.cz::ff828dcd-2f24-4247-9bb1-ebf3c4f12579" providerId="AD"/>
  <p188:author id="{2613E26A-772E-AC84-768C-A448DC298EB4}" name="Hodanek, Jaroslav" initials="JH" userId="S::JHodanek@ote-cr.cz::da643218-83ba-42a5-99f9-d54e83b38c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9F"/>
    <a:srgbClr val="B76CA4"/>
    <a:srgbClr val="00ADD0"/>
    <a:srgbClr val="007CB9"/>
    <a:srgbClr val="FAB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2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78" y="8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8F53-77AB-4CEF-AD27-DCA9E3D876D1}" type="datetimeFigureOut">
              <a:rPr lang="cs-CZ" smtClean="0"/>
              <a:t>22.04.2026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14DF-CC29-4A0D-A16B-F59E5EF52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75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A243-C188-4699-866E-BAFEB9C77C17}" type="datetime1">
              <a:rPr lang="cs-CZ" smtClean="0"/>
              <a:t>22.04.2026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57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8D62-9426-49D8-A9D8-11EB735D054C}" type="datetime1">
              <a:rPr lang="cs-CZ" smtClean="0"/>
              <a:t>22.04.2026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83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3C7E-027E-9D1C-FB3E-0AF839DF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6DC20-26B6-4288-5CA9-E7C505E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68F5-7D6A-40AB-A031-18C2DDFB1260}" type="datetime1">
              <a:rPr lang="cs-CZ" smtClean="0"/>
              <a:t>22.04.2026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F21E8-1F40-5462-3B1F-D5C3A46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A86E1-82ED-2F33-5E82-3E1AC5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1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69E4-735D-446E-8F77-936205832FF5}" type="datetime1">
              <a:rPr lang="cs-CZ" smtClean="0"/>
              <a:t>22.04.2026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C1AC-0DFB-4C80-B5FB-B8FBBD5AB899}" type="datetime1">
              <a:rPr lang="cs-CZ" smtClean="0"/>
              <a:t>22.04.2026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A30-781D-4D2D-B476-3B1C8527E9A7}" type="datetime1">
              <a:rPr lang="cs-CZ" smtClean="0"/>
              <a:t>22.04.2026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88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5492-06B5-418C-A432-18AAA761C6A7}" type="datetime1">
              <a:rPr lang="cs-CZ" smtClean="0"/>
              <a:t>22.04.2026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85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5382-7D0C-4409-9C42-26D35163416D}" type="datetime1">
              <a:rPr lang="cs-CZ" smtClean="0"/>
              <a:t>22.04.2026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1E0-BD7B-46F4-BC8A-57FB51B3B134}" type="datetime1">
              <a:rPr lang="cs-CZ" smtClean="0"/>
              <a:t>22.04.2026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8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3C7E-027E-9D1C-FB3E-0AF839DF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6DC20-26B6-4288-5CA9-E7C505E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2708-AE03-48B9-BEC2-3261163B2A93}" type="datetime1">
              <a:rPr lang="cs-CZ" smtClean="0"/>
              <a:t>22.04.2026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F21E8-1F40-5462-3B1F-D5C3A46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A86E1-82ED-2F33-5E82-3E1AC5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9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85DC-EA34-4371-A555-15F6D24842F0}" type="datetime1">
              <a:rPr lang="cs-CZ" smtClean="0"/>
              <a:t>22.04.2026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7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0AC9C-54D9-41CA-A059-06A704583383}" type="datetime1">
              <a:rPr lang="cs-CZ" smtClean="0"/>
              <a:t>22.04.2026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C7E8-CB38-4DFE-A45E-B5CF4920613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B564A-F661-F911-085C-6E323B258E5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5890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OTE, a.s. klasifikace: veřejné</a:t>
            </a:r>
          </a:p>
        </p:txBody>
      </p:sp>
    </p:spTree>
    <p:extLst>
      <p:ext uri="{BB962C8B-B14F-4D97-AF65-F5344CB8AC3E}">
        <p14:creationId xmlns:p14="http://schemas.microsoft.com/office/powerpoint/2010/main" val="20801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2.xlsx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e-cr.cz/cs/dokumentace/dokumentace-elektrina/informace-k-zavedeni-flexibility-a-akumulace-v-cs-ote-od-1-8.20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E801-B61B-77E5-AC30-C239EBC4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215B6F9-7497-A884-BDDA-63EE7748D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1483"/>
          <a:stretch/>
        </p:blipFill>
        <p:spPr>
          <a:xfrm>
            <a:off x="0" y="480007"/>
            <a:ext cx="12192000" cy="6364514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6E6ADA71-F8F2-2E10-52C1-CAFBC76939E7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CECD5B8-C145-8591-A6A6-FD9D2DCC842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10" name="Obdélník 8">
                <a:extLst>
                  <a:ext uri="{FF2B5EF4-FFF2-40B4-BE49-F238E27FC236}">
                    <a16:creationId xmlns:a16="http://schemas.microsoft.com/office/drawing/2014/main" id="{995499F9-05DA-6F55-3912-869F6A2453E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2656F0E-965F-815C-CE46-AEEBF37D5D9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3D5C8F9E-A9FD-C962-7E14-924C107933A4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7" name="Obdélník 4">
                <a:extLst>
                  <a:ext uri="{FF2B5EF4-FFF2-40B4-BE49-F238E27FC236}">
                    <a16:creationId xmlns:a16="http://schemas.microsoft.com/office/drawing/2014/main" id="{DB647F92-401C-93C3-4A7C-2252E6F57DE3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496CB0B7-92F7-55BF-61E6-658505665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37BEF5A7-59E1-815F-5815-449AD220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22" y="1570620"/>
            <a:ext cx="5922384" cy="2926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5400" b="1" dirty="0">
                <a:solidFill>
                  <a:schemeClr val="bg1"/>
                </a:solidFill>
                <a:latin typeface="+mn-lt"/>
              </a:rPr>
              <a:t>Akumulace a agregace flexibility v procesech OTE</a:t>
            </a:r>
            <a:br>
              <a:rPr lang="cs-CZ" sz="5400" b="1" dirty="0">
                <a:solidFill>
                  <a:schemeClr val="bg1"/>
                </a:solidFill>
                <a:latin typeface="+mn-lt"/>
              </a:rPr>
            </a:br>
            <a:endParaRPr lang="cs-CZ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E9588D-46E0-ECE2-EEDA-351857F9C24A}"/>
              </a:ext>
            </a:extLst>
          </p:cNvPr>
          <p:cNvSpPr txBox="1">
            <a:spLocks/>
          </p:cNvSpPr>
          <p:nvPr/>
        </p:nvSpPr>
        <p:spPr>
          <a:xfrm>
            <a:off x="1431783" y="4666345"/>
            <a:ext cx="4664217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OTE, a.s.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E9E5A74-3B71-4F8F-1A29-F4067A558141}"/>
              </a:ext>
            </a:extLst>
          </p:cNvPr>
          <p:cNvSpPr txBox="1">
            <a:spLocks/>
          </p:cNvSpPr>
          <p:nvPr/>
        </p:nvSpPr>
        <p:spPr>
          <a:xfrm>
            <a:off x="1427322" y="5455817"/>
            <a:ext cx="6474474" cy="4932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Workshop pro účastníky trhu - 23.4. 2026</a:t>
            </a:r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B94082BB-5262-07F3-9174-9ED5E9FE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9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1921D-A3DB-C332-83FD-B032F9C3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8CC9ACD-D882-78B3-CCE8-FBF247B8E5E3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8F8A6F4-5E3F-A831-72BF-34CCC8E7BD5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DF50B1A-3C36-4F28-4DCE-055FF7A7771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4B1EB73-69C4-C635-52A6-C590A3E30CF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F4B2374-1535-BD4C-5573-F6AA8F7C661B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4FF60B4-2769-60FB-405A-4102DD4A64C3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1BA43B9-1E43-0526-2CBD-8A68BFA43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2564CD-DAA4-4D1F-86AD-A0C2945B959D}"/>
              </a:ext>
            </a:extLst>
          </p:cNvPr>
          <p:cNvSpPr txBox="1"/>
          <p:nvPr/>
        </p:nvSpPr>
        <p:spPr>
          <a:xfrm>
            <a:off x="366895" y="1338961"/>
            <a:ext cx="1165352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OPM bude probíhat novým procesem „přiřazení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 OPM“ (= procesem obdobným dnešnímu procesu změny dodavatele).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 OPM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bude umožněno podat pouze subjektu, který má u OTE v modulu Registrace aktivní činnost „agregátor-elektřina“ nebo „poskytovatel flexibility - elektřina  “.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 OPM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EAN PM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). 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V případě, že se jedná o spárované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budou muset být v žádosti uvedeny oba tyto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jinak nebude žádost přijata (bude kontrolováno !!!)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Typ žádosti – bude obsahovat „AGR -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Důvod pro změnu (A1 – Přiřazení/změna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nebo 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Akce (AGR - Žádost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(EAN-13) – tuto položku bude žádající RÚT muset v žádosti povinně vyplnit. </a:t>
            </a:r>
            <a:endParaRPr lang="cs-CZ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0A75D11-4ACE-5301-637C-2D6F2D75600F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FAE43D8-D557-C306-7436-C713FB94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0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D91AF-9E7A-EB52-4693-A8AC18E2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71353BF-925D-05F4-FA24-EAC7AB55015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9AAA8C0-8BD0-165F-EAE8-E36B9A316DF8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A86E1B7C-9B08-14D6-1AE2-4DBD2E38439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1888D99-0977-E154-0DC3-9582F67D3B5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F6FAB64-23FE-313E-8BB6-722839035E3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D9EFF80-5EF0-4FF2-AD95-D7F24EA2253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1259C58-2CCE-2FB2-B507-241762079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51C15C-4D88-288D-D9CD-B3BAE920427D}"/>
              </a:ext>
            </a:extLst>
          </p:cNvPr>
          <p:cNvSpPr txBox="1"/>
          <p:nvPr/>
        </p:nvSpPr>
        <p:spPr>
          <a:xfrm>
            <a:off x="366895" y="1338961"/>
            <a:ext cx="1165352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 podání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bude kontrolováno, zda je příslušný EAN-18 v dotčeném období registrován v CS OTE. Pokud EAN-18 předávacího místa, ke kterému je podáván změnový požadavek, není registrován v CS OTE, přijetí této žádosti bude odmítnuto a žádajícímu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zaslána příslušná chybová hláška s důvodem odmítnutí.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Termín pro podání žádosti o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– stanoví vyhláška (předpoklad: nejdříve 3 měsíce před a nejpozději v 10.00 hodin desátého pracovního dne před datem požadované účinnosti)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rámci procesu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budou založeny nové role: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rámci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povinné uvést následující role, které budou součástí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workflow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procesu změny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(role AGR)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(role AST)</a:t>
            </a:r>
            <a:endParaRPr lang="cs-CZ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62B230-CEBA-3AA4-ECA3-CA4F13C5F88B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9CA51D1-E4C8-DA38-BC9A-E234E449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11</a:t>
            </a:fld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5CB8C20-B362-056D-A825-6C1612E63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30066"/>
              </p:ext>
            </p:extLst>
          </p:nvPr>
        </p:nvGraphicFramePr>
        <p:xfrm>
          <a:off x="1026543" y="3824256"/>
          <a:ext cx="7263442" cy="1110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007">
                  <a:extLst>
                    <a:ext uri="{9D8B030D-6E8A-4147-A177-3AD203B41FA5}">
                      <a16:colId xmlns:a16="http://schemas.microsoft.com/office/drawing/2014/main" val="3216452641"/>
                    </a:ext>
                  </a:extLst>
                </a:gridCol>
                <a:gridCol w="1277485">
                  <a:extLst>
                    <a:ext uri="{9D8B030D-6E8A-4147-A177-3AD203B41FA5}">
                      <a16:colId xmlns:a16="http://schemas.microsoft.com/office/drawing/2014/main" val="1759265594"/>
                    </a:ext>
                  </a:extLst>
                </a:gridCol>
                <a:gridCol w="4257950">
                  <a:extLst>
                    <a:ext uri="{9D8B030D-6E8A-4147-A177-3AD203B41FA5}">
                      <a16:colId xmlns:a16="http://schemas.microsoft.com/office/drawing/2014/main" val="3350739486"/>
                    </a:ext>
                  </a:extLst>
                </a:gridCol>
              </a:tblGrid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Role účastníka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Druh služby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5540288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AGR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Nový agregátor/PoFl (dále také „AGR“)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84834165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AUX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Původní/nahrazovaný agregátor/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97614187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AST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Nový SZ agregátora (dále také „AST“)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12570494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ASF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Původní SZ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3930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20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1DDBB-B325-BD7B-BC2E-050ABB877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433DB97-46B9-997D-531E-4FCD90D3BF5B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D182C09-C560-F4FB-34D9-8BC85AC846F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DD4F12D-6228-0BDB-DCAB-E944170833A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788D34B-38E0-879B-633F-E2FBCF297FA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8D68F84-35ED-15C7-F19D-155AB42BD58A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103E585D-7A74-A197-2328-C6BD125B962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11C3568E-C444-554C-8269-F78C4DBEB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7AFA00-3DEF-0E9F-6E95-C73E8A199BCD}"/>
              </a:ext>
            </a:extLst>
          </p:cNvPr>
          <p:cNvSpPr txBox="1"/>
          <p:nvPr/>
        </p:nvSpPr>
        <p:spPr>
          <a:xfrm>
            <a:off x="204186" y="1338961"/>
            <a:ext cx="1181622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O podání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EAN-18 PM je ze strany OTE informován žádající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nový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rovněž stávající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stávající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EAN-18 PM se bude muset povinně vyjádřit (nový)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PDS se k žádosti vyjadřovat nebude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(rovněž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dodavatel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se nebude vyjadřovat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k žádosti)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Informaci o přiřazení/změně/zrušení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EAN-18 PM (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kladné vyhodnocení žádosti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obdrží od OTE prostřednictvím msg178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(stejný princip jako u procesu změny dodavatele):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Žádající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(nový)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Stávající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stávající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Příslušný provozovatel PS/DS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Přiřazený dodavatel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Přiřazený SZ odpovědný za odchylku (dodavatele)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Poznámka: EDC bude informováno speciálním způsobem (monitoring změn E01 a E12)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BC38439-22DD-C72F-D00F-8D4C407A6466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224F87E-9124-9CBE-FD29-9B4472EC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12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21C9E68-BD3E-AEB5-4323-C83FB53A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9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E799-BBB8-7D69-8A9C-DFE3E362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5724F1D-03C0-8752-F183-2F2E0B84512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39C9226-396B-7C85-7033-31B7BCF801B3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D6D66B9-ADEF-F105-FA44-03EE868DE64E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B5FD015-6C54-A8B6-4434-0690CF3AE23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E023120-FD53-F446-40BE-D8FA10C25DA3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1DB73BA-E52B-3C64-79D0-BA37A133BAE7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6102407-46B7-4545-B9E9-E1A1030C2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F32C93-B46D-5C31-2ECF-10381FE45FE3}"/>
              </a:ext>
            </a:extLst>
          </p:cNvPr>
          <p:cNvSpPr txBox="1"/>
          <p:nvPr/>
        </p:nvSpPr>
        <p:spPr>
          <a:xfrm>
            <a:off x="-10632" y="1097770"/>
            <a:ext cx="119589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 – komunikační scénáře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Pokud u EAN probíhá jiný proces přiřazení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                                                                                                  zúčastněné strany obdrží informativní zprávu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msg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179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                                                                                                  (stejné jako u změny dodavatele).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Požadavek na pozastavení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 Relevantní akce v rámci scénáře:</a:t>
            </a: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PRTE umožňuje i „přebití“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v případě nesouhlasu stávajícího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(§40c (5) a §40e (5)</a:t>
            </a:r>
            <a:endParaRPr lang="cs-CZ" sz="2000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9C07D02-2B26-095D-015F-B4A2FD040095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22BC622-6DA1-C15D-8EA3-40B44117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13</a:t>
            </a:fld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21A87705-092A-A551-7C22-0D47E69FB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97075"/>
              </p:ext>
            </p:extLst>
          </p:nvPr>
        </p:nvGraphicFramePr>
        <p:xfrm>
          <a:off x="405450" y="1825387"/>
          <a:ext cx="4782467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289">
                  <a:extLst>
                    <a:ext uri="{9D8B030D-6E8A-4147-A177-3AD203B41FA5}">
                      <a16:colId xmlns:a16="http://schemas.microsoft.com/office/drawing/2014/main" val="4085972891"/>
                    </a:ext>
                  </a:extLst>
                </a:gridCol>
                <a:gridCol w="2733371">
                  <a:extLst>
                    <a:ext uri="{9D8B030D-6E8A-4147-A177-3AD203B41FA5}">
                      <a16:colId xmlns:a16="http://schemas.microsoft.com/office/drawing/2014/main" val="488906693"/>
                    </a:ext>
                  </a:extLst>
                </a:gridCol>
                <a:gridCol w="1234807">
                  <a:extLst>
                    <a:ext uri="{9D8B030D-6E8A-4147-A177-3AD203B41FA5}">
                      <a16:colId xmlns:a16="http://schemas.microsoft.com/office/drawing/2014/main" val="2939035935"/>
                    </a:ext>
                  </a:extLst>
                </a:gridCol>
              </a:tblGrid>
              <a:tr h="167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Kód zprávy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290400"/>
                  </a:ext>
                </a:extLst>
              </a:tr>
              <a:tr h="333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Požadavek na změnu dodavatele/agregátora/PoFl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  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742456"/>
                  </a:ext>
                </a:extLst>
              </a:tr>
              <a:tr h="334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241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Potvrzení/chyba při zaslání požadavku na změnu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Z_RESPONSE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143206"/>
                  </a:ext>
                </a:extLst>
              </a:tr>
              <a:tr h="333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246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žádosti o změnu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535251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9E2C0F8F-CC36-2995-9271-B0657DBDC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D2AD612-A2AB-B007-3275-78D422EA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38105"/>
              </p:ext>
            </p:extLst>
          </p:nvPr>
        </p:nvGraphicFramePr>
        <p:xfrm>
          <a:off x="355743" y="3365706"/>
          <a:ext cx="4881880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15">
                  <a:extLst>
                    <a:ext uri="{9D8B030D-6E8A-4147-A177-3AD203B41FA5}">
                      <a16:colId xmlns:a16="http://schemas.microsoft.com/office/drawing/2014/main" val="1507060565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val="409602738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555674471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Kód zprávy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00393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Potvrzení/zamítnutí převzetí odpovědnosti za odchylku ze strany SZ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0668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Potvrzení/chyba při zaslání souhlasu s převzetím odpovědnosti za odchylku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Z_RESPONSE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27721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potvrzení/zamítnutí převzetí odpovědnosti za odchylku ze strany SZ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386159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829EF006-537E-5D7A-DB75-6611ED1DF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44802"/>
              </p:ext>
            </p:extLst>
          </p:nvPr>
        </p:nvGraphicFramePr>
        <p:xfrm>
          <a:off x="5806181" y="3421062"/>
          <a:ext cx="3466465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1665389838"/>
                    </a:ext>
                  </a:extLst>
                </a:gridCol>
                <a:gridCol w="1957705">
                  <a:extLst>
                    <a:ext uri="{9D8B030D-6E8A-4147-A177-3AD203B41FA5}">
                      <a16:colId xmlns:a16="http://schemas.microsoft.com/office/drawing/2014/main" val="1830343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124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Souhlas s přiřazením odpovědnosti za odchylku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425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9535692"/>
                  </a:ext>
                </a:extLst>
              </a:tr>
            </a:tbl>
          </a:graphicData>
        </a:graphic>
      </p:graphicFrame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BD254996-F151-69C3-AB68-2DB4B2FDE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06629"/>
              </p:ext>
            </p:extLst>
          </p:nvPr>
        </p:nvGraphicFramePr>
        <p:xfrm>
          <a:off x="355743" y="4906025"/>
          <a:ext cx="4881880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15">
                  <a:extLst>
                    <a:ext uri="{9D8B030D-6E8A-4147-A177-3AD203B41FA5}">
                      <a16:colId xmlns:a16="http://schemas.microsoft.com/office/drawing/2014/main" val="1940016823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val="226370778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3670738859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Kód zprávy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118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138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Požadavek na pozastavení/ukončení procesu změny dodavatele/agregátora/PoFl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19018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 přijetí/odmítnutí zprávy s požadavkem na pozastavení/ukončení procesu změny dodavatele/agregátora/PoFl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Z_RESPONSE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26609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Opis zprávy s požadavkem na ukončení procesu změny dodavatele/agregátora/PoFl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73327"/>
                  </a:ext>
                </a:extLst>
              </a:tr>
            </a:tbl>
          </a:graphicData>
        </a:graphic>
      </p:graphicFrame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2901EE1C-6685-3C46-646F-5703FD3A5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77490"/>
              </p:ext>
            </p:extLst>
          </p:nvPr>
        </p:nvGraphicFramePr>
        <p:xfrm>
          <a:off x="5832346" y="4932553"/>
          <a:ext cx="4586605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87825693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3263734785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3303495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Důvod 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68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CSA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pozastavení změny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ze strany stávajícího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AR7 Nebyla řádně ukončena stávající smlouva</a:t>
                      </a:r>
                    </a:p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AR8 Disponuje písemným vyjádřením zákazníka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960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CNA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Žádost o ukončení procesu změny agregátora ze strany nového agregátora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13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2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D94C2-05E7-9A15-3F47-EEA15CC2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87E792F-C620-858E-1B22-B89E25B1CD0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ED1617D-373F-D0EF-7436-FA383BD4CF7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A5066BE-274D-82A7-812C-D3F15911CE0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210DE69-A5ED-69E5-5D21-B06D8469105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8D5C6AD-94F1-EEED-8CC2-90478FDDE5B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BBEF0C2-3D87-E120-A478-B633E7D6F881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2F611A6D-6759-98CF-CC1E-597BFA83F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F0214E4-BB2F-BB68-6F4F-53EFDCAA2321}"/>
              </a:ext>
            </a:extLst>
          </p:cNvPr>
          <p:cNvSpPr txBox="1"/>
          <p:nvPr/>
        </p:nvSpPr>
        <p:spPr>
          <a:xfrm>
            <a:off x="-10632" y="1097770"/>
            <a:ext cx="119589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 – komunikační scénáře</a:t>
            </a: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Potvrzení souhlasu zákazníka se změnou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v případě žádosti o pozastavení 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ze strany stávajícího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(§40c (5) a §40e (5) PRTE), tj. „přebití“ nesouhlasu stávajícího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  Relevantní akce v rámci tohoto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F090411-9BB2-E45D-C77D-3E4B39D808B2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828A97E-CA38-35DB-732A-0A6732D0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14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E67F0E0-88A9-C87B-5138-A40B88B2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4F7CA619-A9F0-0B71-FE60-62EA97623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57293"/>
              </p:ext>
            </p:extLst>
          </p:nvPr>
        </p:nvGraphicFramePr>
        <p:xfrm>
          <a:off x="243656" y="5243115"/>
          <a:ext cx="4586605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87825693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3263734785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3303495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Důvod 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68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 souhlasu zákazníka se změnou dodavatele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AR8 Disponuje písemným vyjádřením zákazníka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960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138579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01D7F77-8A7A-BBA1-A6EF-698A54FE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24611"/>
              </p:ext>
            </p:extLst>
          </p:nvPr>
        </p:nvGraphicFramePr>
        <p:xfrm>
          <a:off x="210527" y="2568927"/>
          <a:ext cx="7327659" cy="194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53">
                  <a:extLst>
                    <a:ext uri="{9D8B030D-6E8A-4147-A177-3AD203B41FA5}">
                      <a16:colId xmlns:a16="http://schemas.microsoft.com/office/drawing/2014/main" val="350175262"/>
                    </a:ext>
                  </a:extLst>
                </a:gridCol>
                <a:gridCol w="2442553">
                  <a:extLst>
                    <a:ext uri="{9D8B030D-6E8A-4147-A177-3AD203B41FA5}">
                      <a16:colId xmlns:a16="http://schemas.microsoft.com/office/drawing/2014/main" val="695527485"/>
                    </a:ext>
                  </a:extLst>
                </a:gridCol>
                <a:gridCol w="2442553">
                  <a:extLst>
                    <a:ext uri="{9D8B030D-6E8A-4147-A177-3AD203B41FA5}">
                      <a16:colId xmlns:a16="http://schemas.microsoft.com/office/drawing/2014/main" val="3321213128"/>
                    </a:ext>
                  </a:extLst>
                </a:gridCol>
              </a:tblGrid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Kód zprávy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zprávy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8462812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Potvrzení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556549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Potvrzení přijetí/odmítnutí zprávy s potvrzením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463664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potvrzení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91645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změně dodavatele/agregátora/PoFl na další dotčené subjekty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60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5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5A35-13A2-C45B-BD77-AAB203D3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FE26359-5037-E749-B2DD-AF164A9B502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58DDDBD-BD19-9703-2FEE-CEA57A08EFE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8DC34590-9A73-7C29-CFCE-97960F65255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42BC1C1-8CAD-ED51-4EA3-F205F858C28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ACD42EE-D966-12CA-13C0-4B9CF5DD648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37B44B2-C7B8-082E-8A92-63FFC545FE04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E5CC1D0-EEDD-7C69-BA3D-B20DBC4B2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837ABAE-D462-7FEC-9FBC-43BCCF505BB8}"/>
              </a:ext>
            </a:extLst>
          </p:cNvPr>
          <p:cNvSpPr txBox="1"/>
          <p:nvPr/>
        </p:nvSpPr>
        <p:spPr>
          <a:xfrm>
            <a:off x="178431" y="1097770"/>
            <a:ext cx="11816229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u EAN OPM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(analogicky platí pro změnu SZ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Žádost o přiřazení/změnu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OPM“ bude umožněno podat pouze účastníkovi trhu registrovanému u daného EAN-18 PM v daném období jako „Agregátor/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(služba 0024).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EAN-18 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Všechny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EAN PM (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), u kterých je daný RÚT registrován jako agregátor/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)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Typ žádosti – bude obsahovat „SAC - Přiřazení/změna SZ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/Poskytovatele flexibility“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Akce (</a:t>
            </a:r>
            <a:r>
              <a:rPr lang="pt-BR" sz="1600" dirty="0">
                <a:solidFill>
                  <a:srgbClr val="14549F"/>
                </a:solidFill>
                <a:cs typeface="Calibri Light"/>
              </a:rPr>
              <a:t>ARP - Návrh na změnu subjektu zúčtování agregátora/poskytovatele flexibility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(EAN-13) – v žádosti povinný údaj, přičemž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bude povoleno vyplnit jen takového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, kterého má daný agregátor nastaveného v evidenci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provazeb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!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Podání žádosti o 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u fyzických EAN OPM musí předcházet změna kombinace „agregátor/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a „SZ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v evidenci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provazeb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příslušné období.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Tato žádost bude používána i pro přiřazení/změnu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virtuálních EAN v síti 0100.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cs typeface="Calibri Light"/>
              </a:rPr>
              <a:t>Agregátor musí zajistit, že změna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 musí proběhnout u všech EAN PM tohoto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nějaký EAN PM již nebude poskytovat službu, agregátor u příslušného EAN PM musí nejprve zakrátit službu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až poté podat žádost o změnu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kompletního (zbývajícího) portfolia EAN PM.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D387A56-0B2C-6A41-DA39-54C93A5C43EC}"/>
              </a:ext>
            </a:extLst>
          </p:cNvPr>
          <p:cNvSpPr txBox="1">
            <a:spLocks/>
          </p:cNvSpPr>
          <p:nvPr/>
        </p:nvSpPr>
        <p:spPr>
          <a:xfrm>
            <a:off x="2272684" y="78713"/>
            <a:ext cx="986851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Změna SZ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u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C1960031-A29B-EE56-5B66-785ABE9C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á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18AC21C-6CE2-C8D2-A2C4-38740F0B0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8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74714-CC1B-7E20-9C2C-5F2B67241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4C7CC21-5CF4-97F3-F097-D608AEB34061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29C009B-48BC-4169-33F6-9BFCF5BEFC2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8A8B63A-2617-AF28-26A8-670086EE271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CFFD125-FC5A-B175-FF6E-9D774EE25E4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C598D34-839B-7EB5-8D85-D63233238D4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3A9CA11-B3A0-14F3-FA60-1BAFDE20B00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98467DE-FDB8-CA5E-B3EE-A7D69A4BF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27AA7CD-543A-114B-9AF6-347564E4B449}"/>
              </a:ext>
            </a:extLst>
          </p:cNvPr>
          <p:cNvSpPr txBox="1"/>
          <p:nvPr/>
        </p:nvSpPr>
        <p:spPr>
          <a:xfrm>
            <a:off x="-10632" y="1097770"/>
            <a:ext cx="119589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u EAN-18 PM – komunikační scénáře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02C311B-09BF-92E7-CB07-303DC55789E9}"/>
              </a:ext>
            </a:extLst>
          </p:cNvPr>
          <p:cNvSpPr txBox="1">
            <a:spLocks/>
          </p:cNvSpPr>
          <p:nvPr/>
        </p:nvSpPr>
        <p:spPr>
          <a:xfrm>
            <a:off x="2299318" y="78713"/>
            <a:ext cx="98418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Změna SZ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u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7466F19-6BE0-B691-2E3E-EBC05284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16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BAE5E52-88CC-6184-7EC2-777C33CDD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EFA916B-4152-0864-57BF-25B7FE651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09648"/>
              </p:ext>
            </p:extLst>
          </p:nvPr>
        </p:nvGraphicFramePr>
        <p:xfrm>
          <a:off x="173525" y="1863176"/>
          <a:ext cx="5286241" cy="150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137">
                  <a:extLst>
                    <a:ext uri="{9D8B030D-6E8A-4147-A177-3AD203B41FA5}">
                      <a16:colId xmlns:a16="http://schemas.microsoft.com/office/drawing/2014/main" val="1359192901"/>
                    </a:ext>
                  </a:extLst>
                </a:gridCol>
                <a:gridCol w="3500662">
                  <a:extLst>
                    <a:ext uri="{9D8B030D-6E8A-4147-A177-3AD203B41FA5}">
                      <a16:colId xmlns:a16="http://schemas.microsoft.com/office/drawing/2014/main" val="888166023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1832759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Kód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0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254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přiřazení subjektu zúčtování k OPM nebo Žádost o přiřazení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MASTERDATA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585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255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Odeslání odpovědi (s kódem 255) s informací o korektním přijetí požadavku na přiřazení subjektu zúčtování nebo odeslání chybového hlášení – chyba při příjmu požadavku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07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256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změnového dokladu na přiřazení subjektu zúčtování nebo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893140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68A10E5B-49A8-D4E0-911A-F0BEEC5C5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91038"/>
              </p:ext>
            </p:extLst>
          </p:nvPr>
        </p:nvGraphicFramePr>
        <p:xfrm>
          <a:off x="5878054" y="1863176"/>
          <a:ext cx="5742816" cy="117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5">
                  <a:extLst>
                    <a:ext uri="{9D8B030D-6E8A-4147-A177-3AD203B41FA5}">
                      <a16:colId xmlns:a16="http://schemas.microsoft.com/office/drawing/2014/main" val="1994329271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3840099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29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Návrh na změnu subjektu zúčtování agregátora/poskytovatele flexibility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1497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</a:p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Pozn.: Zasílá se společně s akcí IRP pouze v případě, že je nový SZ shodný se stávajícím dodavatelem nebo pokud SZ provádí zkrácení své služby.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336118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68389E62-34BF-B093-44F9-84CF6B016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55008"/>
              </p:ext>
            </p:extLst>
          </p:nvPr>
        </p:nvGraphicFramePr>
        <p:xfrm>
          <a:off x="173524" y="3759073"/>
          <a:ext cx="5216110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677">
                  <a:extLst>
                    <a:ext uri="{9D8B030D-6E8A-4147-A177-3AD203B41FA5}">
                      <a16:colId xmlns:a16="http://schemas.microsoft.com/office/drawing/2014/main" val="1229663779"/>
                    </a:ext>
                  </a:extLst>
                </a:gridCol>
                <a:gridCol w="2787707">
                  <a:extLst>
                    <a:ext uri="{9D8B030D-6E8A-4147-A177-3AD203B41FA5}">
                      <a16:colId xmlns:a16="http://schemas.microsoft.com/office/drawing/2014/main" val="1030079634"/>
                    </a:ext>
                  </a:extLst>
                </a:gridCol>
                <a:gridCol w="1548726">
                  <a:extLst>
                    <a:ext uri="{9D8B030D-6E8A-4147-A177-3AD203B41FA5}">
                      <a16:colId xmlns:a16="http://schemas.microsoft.com/office/drawing/2014/main" val="314260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Kód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450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274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Potvrzení/zamítnutí převzetí odpovědnosti za odchylku při změně subjektu zúčtování na OPM nebo změně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83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275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Potvrzení/chyba v potvrzení/zamítnutí převzetí odpovědnosti za odchylku při změně subjektu zúčtování na OPM nebo změně subjektu zúčtování agregátora/poskytovatele flexibility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59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276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potvrzení/zamítnutí převzetí odpovědnosti za odchylku při změně subjektu zúčtování na OPM nebo změně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37610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1FB2A037-D9A7-ABE7-AF89-53AD48503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59676"/>
              </p:ext>
            </p:extLst>
          </p:nvPr>
        </p:nvGraphicFramePr>
        <p:xfrm>
          <a:off x="5878053" y="3821344"/>
          <a:ext cx="5742815" cy="7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4">
                  <a:extLst>
                    <a:ext uri="{9D8B030D-6E8A-4147-A177-3AD203B41FA5}">
                      <a16:colId xmlns:a16="http://schemas.microsoft.com/office/drawing/2014/main" val="26009057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868938216"/>
                    </a:ext>
                  </a:extLst>
                </a:gridCol>
              </a:tblGrid>
              <a:tr h="25956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090015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IRC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493594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21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7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3369-0487-D210-756B-B723B0B0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41CD4C4-2A93-2CB5-C819-6C8F8A1DD2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F304BA-151C-179F-F274-A0A6A8D77A4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EBACBFA-5A2C-FA3A-2567-3146CFB7C87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A4C8009-66CB-161B-D459-46E0EE24EA2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7DFDC38-5918-BC5C-6C6A-CE3749C871B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52EABF5-2425-E405-1610-AE9118121B8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4DA8F92-253F-EE02-D6A1-E4BC8A767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5D55D5C-34F8-C79B-2A83-DC5DC926D7C2}"/>
              </a:ext>
            </a:extLst>
          </p:cNvPr>
          <p:cNvSpPr txBox="1"/>
          <p:nvPr/>
        </p:nvSpPr>
        <p:spPr>
          <a:xfrm>
            <a:off x="204186" y="1338961"/>
            <a:ext cx="1181622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prodloužení/zkrácení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u EAN OPM 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Podává ji pouze „Agregátor/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registrovaný u daného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prodloužení/zkrácení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u EAN-18 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EAN PM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). 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V případě, že se jedná o spárované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budou muset být v žádosti uvedeny oba tyto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jinak nebude žádost přijata (bude kontrolováno !!!)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Typ žádosti – bude obsahovat „SAA - Prodloužení/zkrácení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Důvod pro změnu: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P3 – Prodloužení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EAN PM,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Z3 – Zkrácení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EAN PM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Akce (VAA - Žádost o prodloužení/zkrácení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(EAN-13)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AEE3F55-2D8B-3EFD-C751-DE9BCE7DE181}"/>
              </a:ext>
            </a:extLst>
          </p:cNvPr>
          <p:cNvSpPr txBox="1">
            <a:spLocks/>
          </p:cNvSpPr>
          <p:nvPr/>
        </p:nvSpPr>
        <p:spPr>
          <a:xfrm>
            <a:off x="2831977" y="78713"/>
            <a:ext cx="930921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Prodloužení/zkrácení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B770CF4-64CB-6A49-C636-D730229D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17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870B468-71CF-C416-3A92-8ADC7CC6E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E6112-EA43-C11B-E46C-979788EC8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D0E1B24-EDFE-0634-EC83-5A03924B4DC4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01B2AEB-72F4-7BED-28FC-57AA818FB31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E282872-0110-73A1-60E3-118030D8DF8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F3C60AC-CF88-5C2F-04CB-FC03FBFD059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51BAD52-FC83-88DD-0564-0B063FB3C50F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61D3D23-9227-8D41-B78A-F0BD5243A708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6D144298-AA49-AC03-2AE6-6A3B16F3A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11DA5AB-A1E0-E49D-2D90-249C738501F3}"/>
              </a:ext>
            </a:extLst>
          </p:cNvPr>
          <p:cNvSpPr txBox="1"/>
          <p:nvPr/>
        </p:nvSpPr>
        <p:spPr>
          <a:xfrm>
            <a:off x="-10632" y="1097770"/>
            <a:ext cx="119589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Proces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prodloužení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zkrácení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flexibility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u EAN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-18 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PM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– komunikační scénáře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0594BA3-467A-FF2F-4203-40D885E7E6DE}"/>
              </a:ext>
            </a:extLst>
          </p:cNvPr>
          <p:cNvSpPr txBox="1">
            <a:spLocks/>
          </p:cNvSpPr>
          <p:nvPr/>
        </p:nvSpPr>
        <p:spPr>
          <a:xfrm>
            <a:off x="2299318" y="78713"/>
            <a:ext cx="98418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Prodloužení/zkrácení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C4C0301-C353-A624-8400-01D2776A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18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520D63E-2339-C4A7-CEEB-95B5BF658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37B6055-F752-EF61-E322-436FCCD75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86028"/>
              </p:ext>
            </p:extLst>
          </p:nvPr>
        </p:nvGraphicFramePr>
        <p:xfrm>
          <a:off x="173525" y="1863176"/>
          <a:ext cx="5479780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199">
                  <a:extLst>
                    <a:ext uri="{9D8B030D-6E8A-4147-A177-3AD203B41FA5}">
                      <a16:colId xmlns:a16="http://schemas.microsoft.com/office/drawing/2014/main" val="1359192901"/>
                    </a:ext>
                  </a:extLst>
                </a:gridCol>
                <a:gridCol w="3693111">
                  <a:extLst>
                    <a:ext uri="{9D8B030D-6E8A-4147-A177-3AD203B41FA5}">
                      <a16:colId xmlns:a16="http://schemas.microsoft.com/office/drawing/2014/main" val="888166023"/>
                    </a:ext>
                  </a:extLst>
                </a:gridCol>
                <a:gridCol w="1214470">
                  <a:extLst>
                    <a:ext uri="{9D8B030D-6E8A-4147-A177-3AD203B41FA5}">
                      <a16:colId xmlns:a16="http://schemas.microsoft.com/office/drawing/2014/main" val="1832759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Kód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0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Žádost o prodloužení/zkrácení dodávky na OPM nebo Žádost o prodloužení/zkrácení přiřazení agregátora/poskytovatele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585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Potvrzení/chyba v žádosti o prodloužení/zkrácení dodávky či přiřazení agregátora/poskytovatele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RESPONSE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707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Opis prodloužení/zkrácení dodávky či přiřazení agregátora/poskytovatele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893140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158DA7A0-6D46-8BF9-58AF-497464BFC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80772"/>
              </p:ext>
            </p:extLst>
          </p:nvPr>
        </p:nvGraphicFramePr>
        <p:xfrm>
          <a:off x="173524" y="3759073"/>
          <a:ext cx="521611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677">
                  <a:extLst>
                    <a:ext uri="{9D8B030D-6E8A-4147-A177-3AD203B41FA5}">
                      <a16:colId xmlns:a16="http://schemas.microsoft.com/office/drawing/2014/main" val="1229663779"/>
                    </a:ext>
                  </a:extLst>
                </a:gridCol>
                <a:gridCol w="2787707">
                  <a:extLst>
                    <a:ext uri="{9D8B030D-6E8A-4147-A177-3AD203B41FA5}">
                      <a16:colId xmlns:a16="http://schemas.microsoft.com/office/drawing/2014/main" val="1030079634"/>
                    </a:ext>
                  </a:extLst>
                </a:gridCol>
                <a:gridCol w="1548726">
                  <a:extLst>
                    <a:ext uri="{9D8B030D-6E8A-4147-A177-3AD203B41FA5}">
                      <a16:colId xmlns:a16="http://schemas.microsoft.com/office/drawing/2014/main" val="314260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Kód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450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 převzetí odpovědnosti za odchylku při prodloužení/zkrácení dodávky na OPM či přiřazení agregátora/poskytovatele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83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Potvrzení/chyba v potvrzení převzetí odpovědnosti za odchylku při prodloužení/zkrácení dodávky na OPM či přiřazení agregátora/poskytovatele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59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Opis potvrzení převzetí odpovědnosti za odchylku při prodloužení/zkrácení dodávky na OPM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37610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2AB2461F-79BD-D353-15BE-B343342F1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52940"/>
              </p:ext>
            </p:extLst>
          </p:nvPr>
        </p:nvGraphicFramePr>
        <p:xfrm>
          <a:off x="5878053" y="3821344"/>
          <a:ext cx="5742815" cy="7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4">
                  <a:extLst>
                    <a:ext uri="{9D8B030D-6E8A-4147-A177-3AD203B41FA5}">
                      <a16:colId xmlns:a16="http://schemas.microsoft.com/office/drawing/2014/main" val="26009057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868938216"/>
                    </a:ext>
                  </a:extLst>
                </a:gridCol>
              </a:tblGrid>
              <a:tr h="25956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090015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493594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215422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1CCD4699-A96C-ABCB-8004-7639FF08C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69184"/>
              </p:ext>
            </p:extLst>
          </p:nvPr>
        </p:nvGraphicFramePr>
        <p:xfrm>
          <a:off x="5968856" y="1908182"/>
          <a:ext cx="5652012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0007">
                  <a:extLst>
                    <a:ext uri="{9D8B030D-6E8A-4147-A177-3AD203B41FA5}">
                      <a16:colId xmlns:a16="http://schemas.microsoft.com/office/drawing/2014/main" val="735585954"/>
                    </a:ext>
                  </a:extLst>
                </a:gridCol>
                <a:gridCol w="3192005">
                  <a:extLst>
                    <a:ext uri="{9D8B030D-6E8A-4147-A177-3AD203B41FA5}">
                      <a16:colId xmlns:a16="http://schemas.microsoft.com/office/drawing/2014/main" val="2388317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VAA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prodloužení/zkrácení přiřazení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36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69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C610-48D0-52E7-F522-4D910F8F0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99794BB-67A7-BDE2-1AC9-FC43379581D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A379D8F-0351-06CE-70BA-EDA19AA9450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7E6A860-6A2D-EBDE-9C49-A6996AB079A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2D10815-0C56-2988-F58B-3EB6779C39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A964E2A-F821-AD9D-2602-628BC3C2BA9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C84F642-C7B4-CD80-168A-72D695B8730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E299370-6445-5EE8-4C41-56821C03A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0C90056-092D-F862-F3CD-607A2144D8EF}"/>
              </a:ext>
            </a:extLst>
          </p:cNvPr>
          <p:cNvSpPr txBox="1"/>
          <p:nvPr/>
        </p:nvSpPr>
        <p:spPr>
          <a:xfrm>
            <a:off x="204186" y="1338961"/>
            <a:ext cx="1181622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Kromě AK bude umožněno i prostřednictvím webového formuláře na portále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lvl="1"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Podání hromadné žádosti o přiřazení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/poskytovatele flexibility k EAN-18 PM - bude umožněno zaslat více EAN PM v jedné žádosti.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A47EBF4-FA11-6073-D1F8-C2D599C5FF31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EA907DB-AE87-EDC1-0841-12142010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19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7009816-8FCB-76FF-219A-5E03EB4C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6106733-062F-5652-A697-0C1475EF5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" y="2102588"/>
            <a:ext cx="5483525" cy="31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F7992-8BD3-CA6E-A5D6-224490A21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8BB712D-8CA3-AC50-77FC-C1C410EEA0F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B36CE2D-A597-7733-CB81-A0A0541D9A4A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C9A8F9B-12D8-0256-0F2A-F5D7DC02066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23EE79A-F463-0F96-09BD-63E07CD1BF8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896E9FE-048D-8FCF-D151-6C1AF23BB0B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D67C728-FDA6-BEA0-0770-831DDEA7171E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7570AA0-B496-1E9B-20C0-7C60D1312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6C243F6-4391-F7F9-7B60-139145AADA6D}"/>
              </a:ext>
            </a:extLst>
          </p:cNvPr>
          <p:cNvSpPr txBox="1"/>
          <p:nvPr/>
        </p:nvSpPr>
        <p:spPr>
          <a:xfrm>
            <a:off x="269240" y="1294573"/>
            <a:ext cx="11653520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Role OTE v nových procesech od 1.8.2026: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Registrace agregátorů a přímých poskytovatelů flexibility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Správa procesu přiřazení/změny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a SZ odpovědného za odchylku způsobenou poskytováním flexibility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Příjem údajů o výchozím diagramu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 a poskytnuté flexibilitě od EDC a jejich zohlednění ve vyhodnocení odchylek vůči SZ (</a:t>
            </a:r>
            <a:r>
              <a:rPr lang="cs-CZ" sz="2000" dirty="0">
                <a:cs typeface="Calibri Light"/>
              </a:rPr>
              <a:t>vlastní vyhodnocení hodnot </a:t>
            </a:r>
            <a:r>
              <a:rPr lang="cs-CZ" sz="2000" dirty="0" err="1">
                <a:cs typeface="Calibri Light"/>
              </a:rPr>
              <a:t>baseline</a:t>
            </a:r>
            <a:r>
              <a:rPr lang="cs-CZ" sz="2000" dirty="0">
                <a:cs typeface="Calibri Light"/>
              </a:rPr>
              <a:t> a poskytnuté flexibility bude provádět EDC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Úhrada plateb za poskytnutou regulační energii/technickou flexibilitu příslušným poskytovatelům RE, resp. agregátorům či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PoFlům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Úprava DÚF – rozšíření o nové položky pro předávání údajů o poskytnuté flexibilitě (analogie k položkám pro předávání údajů o sdílení elektřiny)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Předávání údajů o akumulované elektřině zpětně dodané do sítě </a:t>
            </a:r>
            <a:r>
              <a:rPr lang="cs-CZ" sz="2000" dirty="0">
                <a:cs typeface="Calibri Light"/>
              </a:rPr>
              <a:t>(vyhodnocení akumulace bude provádět EDC)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Zpřístupnění relevantních údajů (o akumulaci, flexibilitě,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, měření, DÚF, atd.) všem relevantním RÚT dle podmínek stanovených ve vyhlášce o pravidlech trhu s elektřinou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994752-982D-6F78-6E45-79F684C45AA2}"/>
              </a:ext>
            </a:extLst>
          </p:cNvPr>
          <p:cNvSpPr txBox="1">
            <a:spLocks/>
          </p:cNvSpPr>
          <p:nvPr/>
        </p:nvSpPr>
        <p:spPr>
          <a:xfrm>
            <a:off x="1662545" y="78713"/>
            <a:ext cx="104786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Role OTE v nových procesech od 1.8.2026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A1E9275-C77C-03EE-A898-188C8A1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055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A82FF-00F0-D549-C062-0C5D3A47A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97FB60E-0968-226A-8F7B-66684EDD5D50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F3B4421-4751-FD9A-7B81-BB975CE9BA1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9B2BFE0-B10C-5761-7C78-E4A8E7FE670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5F085DF-7241-6A60-7845-8BB913A3A8AF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DB3112E-3A7F-B4B0-49EC-05C7A137327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1334F34-C417-C3BC-B100-6AB980F4DF0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511ED826-0D63-0490-A23D-FCEBACB42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EB62252-518A-7CB5-A051-BE23095C1029}"/>
              </a:ext>
            </a:extLst>
          </p:cNvPr>
          <p:cNvSpPr txBox="1"/>
          <p:nvPr/>
        </p:nvSpPr>
        <p:spPr>
          <a:xfrm>
            <a:off x="204186" y="1338961"/>
            <a:ext cx="11816229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hromadné žádosti o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bude umožněno zaslat více EAN-18 PM v jedné žádosti.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v hromadné žádosti bude uvedeno EAN OPM, které má registrováno v CS OTE i tzv. párové SOPM (typicky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předávacích míst výroben),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bude při podávání žádosti kontrolováno, zda také SOPM je obsaženo v této žádosti.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Pokud minimálně u 1EAN toto nebude splněno (nebo min.1 EAN ze spárovaných bude v žádosti chybět), příslušný EAN bude ze žádosti vyjmut a žádost bude přijata s výhradou a výčtem jaké EAN byly vyjmuty, protože neobsahovaly své spárované EAN.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každé OPM bude založeno unikátní WF ID (obdobně jako je tomu u procesu změny dodavatele) →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 veškerá vyjádření budou muset být i ze strany zúčastněných stran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(především např. subjektu na pozici „nový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provedena ke všem jednotlivým žádostem (jednotlivým ID </a:t>
            </a:r>
            <a:r>
              <a:rPr lang="cs-CZ" b="1" u="sng" dirty="0" err="1">
                <a:solidFill>
                  <a:srgbClr val="14549F"/>
                </a:solidFill>
                <a:cs typeface="Calibri Light"/>
              </a:rPr>
              <a:t>workflow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)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A967A8B-A478-F0A3-A8F7-17AED58D6573}"/>
              </a:ext>
            </a:extLst>
          </p:cNvPr>
          <p:cNvSpPr txBox="1">
            <a:spLocks/>
          </p:cNvSpPr>
          <p:nvPr/>
        </p:nvSpPr>
        <p:spPr>
          <a:xfrm>
            <a:off x="1109709" y="78713"/>
            <a:ext cx="11031487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- hromadně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50681BF-453D-51C4-451D-489B8529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20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11CB182-3379-E0BA-D912-3F55CE247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7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3C6F5-C6E7-05EE-265A-201B0B296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DA4AE28-6371-3CE9-D7D2-B4656ADF20F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70AC9AC-EC29-52C0-4F6B-24BCF156C74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C1496AB-9476-25F1-D26E-754A938F8E6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D686FE7-53D4-168D-24A7-A1326E90DD3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41971F9-6D8E-C72F-8159-5933E35CC07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1A117E5-5A9C-09F2-6350-9DE9085BF304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DFB59517-E5DC-88BC-94B1-A37995F80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67CAA3B-DD58-01DD-730A-792583D76F60}"/>
              </a:ext>
            </a:extLst>
          </p:cNvPr>
          <p:cNvSpPr txBox="1"/>
          <p:nvPr/>
        </p:nvSpPr>
        <p:spPr>
          <a:xfrm>
            <a:off x="204186" y="1338961"/>
            <a:ext cx="11816229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pt-BR" sz="2000" b="1" dirty="0">
                <a:solidFill>
                  <a:srgbClr val="14549F"/>
                </a:solidFill>
                <a:cs typeface="Calibri Light"/>
              </a:rPr>
              <a:t>Dotaz na portfolio agregátora/SZ 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umožní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/Poskytovateli flexibility, případně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získat seznam všech EAN PM, u kterých je daný subjekt registrován jako „Agregátor/Poskytovatel flexibility (služba 0024) nebo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(služba (0021).                                                                                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nový komunikační scénář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(prostřednictvím AK i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prostřednictvím webového formuláře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 na portále CS OTE)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Tento dotaz umožní získat soupis EAN PM, který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pak může daný subjekt použít např. do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žádosti o změnu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za celé portfolio.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Dotaz bude moci poslat pouze agregátor nebo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	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který je na daných EAN PM přiřazen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697EB9A-1CAF-77BB-1B3B-69CB3B68B264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Dotaz na portfolio agregátora/SZ agregátora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854FC0A-50C2-AE14-C1BC-E733CDC8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21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6B26AC5-962F-D3E2-1B1C-7E6AA828F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1203DFA0-984F-B813-B86D-D262C0593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20592"/>
              </p:ext>
            </p:extLst>
          </p:nvPr>
        </p:nvGraphicFramePr>
        <p:xfrm>
          <a:off x="5541243" y="2435034"/>
          <a:ext cx="5845624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983">
                  <a:extLst>
                    <a:ext uri="{9D8B030D-6E8A-4147-A177-3AD203B41FA5}">
                      <a16:colId xmlns:a16="http://schemas.microsoft.com/office/drawing/2014/main" val="3105312611"/>
                    </a:ext>
                  </a:extLst>
                </a:gridCol>
                <a:gridCol w="1329763">
                  <a:extLst>
                    <a:ext uri="{9D8B030D-6E8A-4147-A177-3AD203B41FA5}">
                      <a16:colId xmlns:a16="http://schemas.microsoft.com/office/drawing/2014/main" val="789198199"/>
                    </a:ext>
                  </a:extLst>
                </a:gridCol>
                <a:gridCol w="3242878">
                  <a:extLst>
                    <a:ext uri="{9D8B030D-6E8A-4147-A177-3AD203B41FA5}">
                      <a16:colId xmlns:a16="http://schemas.microsoft.com/office/drawing/2014/main" val="27140471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Kód zprávy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 zprávy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3782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>
                          <a:effectLst/>
                        </a:rPr>
                        <a:t>374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REQUEST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Dotaz na portfolio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4304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>
                          <a:effectLst/>
                        </a:rPr>
                        <a:t>375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Chybová zpráva v dotazu na portfolio agregátora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8526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 dirty="0">
                          <a:effectLst/>
                        </a:rPr>
                        <a:t>376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MASTERDATA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Odpověď s EAN OPM portfolia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4415649"/>
                  </a:ext>
                </a:extLst>
              </a:tr>
            </a:tbl>
          </a:graphicData>
        </a:graphic>
      </p:graphicFrame>
      <p:pic>
        <p:nvPicPr>
          <p:cNvPr id="11" name="Obrázek 10" descr="Obsah obrázku text, snímek obrazovky, číslo, software&#10;&#10;Obsah generovaný pomocí AI může být nesprávný.">
            <a:extLst>
              <a:ext uri="{FF2B5EF4-FFF2-40B4-BE49-F238E27FC236}">
                <a16:creationId xmlns:a16="http://schemas.microsoft.com/office/drawing/2014/main" id="{19A9617C-12FB-013C-F57B-9B288DF4C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82" y="3314756"/>
            <a:ext cx="5357377" cy="30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3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94E51-A2F8-EB20-8722-DAD1CAEA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E30FA41-5A05-0BD6-84C1-934996B9428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E2DE226-BF54-B41B-6681-486A82B471E9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108D627-E8A5-3C00-7286-120C5F01631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1129DA8-BC82-790E-632E-08F9EF30E05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0093699-B9D3-DF91-F2B6-47C56E6886FD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308F667-3C69-8280-8567-E64A916517F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B349B8B-C611-4367-FFCA-09C8B8B1D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63C317-BE65-318B-FD08-F6C1C8EAA7F8}"/>
              </a:ext>
            </a:extLst>
          </p:cNvPr>
          <p:cNvSpPr txBox="1"/>
          <p:nvPr/>
        </p:nvSpPr>
        <p:spPr>
          <a:xfrm>
            <a:off x="204186" y="1338961"/>
            <a:ext cx="1181622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Výběr z kontrol na straně CS OTE u procesu přiřazování/změny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a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existence EAN OPM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EAN PM musí být v CS OTE registrován po celé období, na které je žádost o přiřazení/změnu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na typ měření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– žádost bude možno zaslat jen na EAN PM, které je registrováno s průběhovým měřením po celou dobu, na kterou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 (tzn. pro kategorii měření C4 nebude povoleno).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existence služby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/Poskytovatele flexibility v CS OTE  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bude kontrolováno, zda v celém období, na které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poskytuje daný RÚT službu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0024)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na neexistenci sdílení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- žádost bude možno zaslat jen na EAN PM, u kterého po celou dobu, na kterou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není registrováno sdílení. Pokud OTE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zadetekuje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že daný EAN má přiřazen operand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sg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-id“ alespoň v části období, na které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je to důvodem pro zamítnutí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k takovému EAN. Toto bude kontrolováno rovněž i při vyhodnocení žádosti o přiřazení/změnu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Kontrola, zda je žádost podána na oba spárované EAN 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 při podání žádosti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kontrolováno a vyžadováno, že v žádosti budou uvedeny oba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v případě, že se jedná o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Pro zasílání žádosti prostřednictvím XML bude kontrolováno, zda v XML zprávě jsou v případě spárovaných EAN uvedeny oba 2 EAN (jak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– pokud uvedeny nebudou (v případě spárovaných EAN), bude taková žádost odmítnuta s příslušnou chybovou hláškou.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Změna typu měření v průběhu existence přiřazení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k EAN OPM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při požadavku na změnu typu měření nebude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odregistrováván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agregátor/Poskytovatel flexibility, ale žádost o změnu typu měření na neprůběhové měření bude odmítnuta.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při vyhodnocení žádosti o přiřazení/změnu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nebo žádosti o změnu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– bude kontrolováno, zda na daném EAN PM není registrováno sdílení. Pokud bude sdílení registrováno na daném EAN PM, bude žádost pro daný EAN PM vyhodnocena jako zamítnutá. V případě, že se jedná o spárovaný EAN, tak bude žádost vyhodnocena jako zamítnutá také i pro         spárovaný EAN,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tj.dojde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k zamítnutí žádosti 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i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F723A27-AD71-C51F-A51C-F087DE605B5C}"/>
              </a:ext>
            </a:extLst>
          </p:cNvPr>
          <p:cNvSpPr txBox="1">
            <a:spLocks/>
          </p:cNvSpPr>
          <p:nvPr/>
        </p:nvSpPr>
        <p:spPr>
          <a:xfrm>
            <a:off x="1828800" y="78713"/>
            <a:ext cx="1031239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Výběr z kontrol u procesu změny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83B1E2C-139A-C7A1-0665-A684E017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22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72FAED0-B86E-5D1D-95A5-560F528F6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2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70BA9-9486-996D-CF97-A7561CE8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B51578A-8F8A-5D60-656C-30262489944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AA71602-E849-4C19-9C64-4086AB0933E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B8E59BA-F918-69DB-B2F3-B0987526254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41A6C72-C9B6-B571-5C4B-5D7326016E79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6EEF4E7-C5AB-473C-A877-A6AF27FB34B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3CFEA8A-67D8-152B-577B-59E6302E3D8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56D9824-068A-27A3-7EF8-33FAD6E4A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6D743DC-E204-B119-BF8D-79D7683A7F9E}"/>
              </a:ext>
            </a:extLst>
          </p:cNvPr>
          <p:cNvSpPr txBox="1"/>
          <p:nvPr/>
        </p:nvSpPr>
        <p:spPr>
          <a:xfrm>
            <a:off x="204186" y="1338961"/>
            <a:ext cx="11816229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Aktivace vyhodnocení flexibility v CS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Provádí ji výhradně EDC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splnění všech zákonných podmínek,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přiřazením/registrací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na konkrétní fyzické předávací místo (EAN-18 PM)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přiřazení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 je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 u příslušného EAN 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→ pokud není splněno, EDC nesmí aktivovat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případně od dotčeného dne deaktivuje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jelikož EAN PM nesplňuje podmínky pro poskytování flexibility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Přiřazení/registrace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u jednotlivých „fyzických“ EAN-18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znamená, že u daného EAN PM je pro dotčené období ze strany EDC aktivováno vyhodnocení flexibility, a tedy EDC od stanoveného data aktivace provádí vyhodnocení tzv.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výchozího diagramu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) a vyhodnocení poskytnuté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tímto konkrétním předávacím místem a tyto údaje EDC následně předává do CS OTE →  OTE tyto údaje zohlední ve vyhodnocení odchylek vůči příslušnému SZ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Komunikační scénáře pro aktivaci/deaktivaci flexibility:</a:t>
            </a:r>
            <a:endParaRPr lang="cs-CZ" i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2339A27-910C-6027-815B-1C2E53736481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flexibility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A0C8F99-EC5F-CCA1-8D7A-D1B96546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23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8AC681B-AF0F-4B0C-07E6-431D90D4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A76430E8-323E-3CB5-77A0-4C20E598C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96705"/>
              </p:ext>
            </p:extLst>
          </p:nvPr>
        </p:nvGraphicFramePr>
        <p:xfrm>
          <a:off x="655608" y="5108977"/>
          <a:ext cx="8184552" cy="128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215">
                  <a:extLst>
                    <a:ext uri="{9D8B030D-6E8A-4147-A177-3AD203B41FA5}">
                      <a16:colId xmlns:a16="http://schemas.microsoft.com/office/drawing/2014/main" val="4141916237"/>
                    </a:ext>
                  </a:extLst>
                </a:gridCol>
                <a:gridCol w="3071004">
                  <a:extLst>
                    <a:ext uri="{9D8B030D-6E8A-4147-A177-3AD203B41FA5}">
                      <a16:colId xmlns:a16="http://schemas.microsoft.com/office/drawing/2014/main" val="1649668118"/>
                    </a:ext>
                  </a:extLst>
                </a:gridCol>
                <a:gridCol w="1756195">
                  <a:extLst>
                    <a:ext uri="{9D8B030D-6E8A-4147-A177-3AD203B41FA5}">
                      <a16:colId xmlns:a16="http://schemas.microsoft.com/office/drawing/2014/main" val="2706897089"/>
                    </a:ext>
                  </a:extLst>
                </a:gridCol>
                <a:gridCol w="2046138">
                  <a:extLst>
                    <a:ext uri="{9D8B030D-6E8A-4147-A177-3AD203B41FA5}">
                      <a16:colId xmlns:a16="http://schemas.microsoft.com/office/drawing/2014/main" val="1788212505"/>
                    </a:ext>
                  </a:extLst>
                </a:gridCol>
              </a:tblGrid>
              <a:tr h="26417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</a:rPr>
                        <a:t>Kód zprávy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Slovní popis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XSD šablona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990555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>
                          <a:effectLst/>
                        </a:rPr>
                        <a:t>E18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Registrace flexibility na EAN 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MASTERDATA.xsd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73236"/>
                  </a:ext>
                </a:extLst>
              </a:tr>
              <a:tr h="26417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</a:rPr>
                        <a:t>E19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Hlášení o chybě/potvrzení o přijetí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RESPONSE.xsd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78743"/>
                  </a:ext>
                </a:extLst>
              </a:tr>
              <a:tr h="332929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registraci flexibility u EAN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MASTERDATA.xsd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08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49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119C2-C893-737D-F916-1E434AA83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08A03C3-871E-EB03-FCD2-755BBBB8B31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722AC8A-6B51-343A-506F-81F6410D528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0A419B5-1AED-0D14-EB61-27543050F54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BEDB59C-7434-4950-6079-F3036AFFFD0B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FD4C1F4-A59E-B9B9-5A45-86E644510D2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A325E1D-6FA1-F73B-837D-3CC2486DA568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84B8EB09-F756-6206-F317-EF031C4F3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8E7C99F-3F54-F070-637C-D5F56A46ACC6}"/>
              </a:ext>
            </a:extLst>
          </p:cNvPr>
          <p:cNvSpPr txBox="1"/>
          <p:nvPr/>
        </p:nvSpPr>
        <p:spPr>
          <a:xfrm>
            <a:off x="204186" y="1338961"/>
            <a:ext cx="1181622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Příjem dat o vyhodnocení poskytnuté flexibility v CS OTE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Vznik nových profilů u předávacích míst zahrnutých do vyhodnocení flexibility 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FL**  - profily pro předávání údajů o vyhodnocené flexibilitě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BL** - profily pro předávání údajů o výchozím diagramu (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vytvoření těchto profilů (FL**, BL**) je aktivace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v CS OTE ze strany EDC (a tedy i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 u příslušného EAN PM pro příslušné období):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dodávkový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vygenerován pouze profil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FL11 (flexibilita na dodávce)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BL11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dodávce)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odběrový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vygenerován pouze profil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FL12 (flexibilita na odběru)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BL12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odběru)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Vyhodnocení hodnot na těchto profilech (FL**, BL**) provádí EDC → EDC následně vyhodnocené hodnoty na těchto profilech předává do CS OTE.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3F2F9CD-2835-559B-921A-4A05F7A932B7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Příjem dat o vyhodnocení flexibility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B098F7D-BD07-1EC9-C803-C96403EC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24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D59335E-3752-BBB7-E283-754A3C04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13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751FC-588C-57C6-FB57-76B3A6814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B158751-F887-1B00-0A35-6EE484DDB234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6933E54-C21B-97D6-BD75-1E5C87817CC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F50B228-55E5-C2CE-BE6A-65EDE2581CD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9995509-5A98-683F-C2B2-4D023BDD8ED7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E29EA49-EA97-2860-2E81-59583AA07BCA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00C84BE-EE30-E52A-4A9F-9C90C0C1EEEF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E6FF764-254C-2AEF-5DA6-16D888877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AB3B1372-539B-7F21-E900-6762CA3CD568}"/>
              </a:ext>
            </a:extLst>
          </p:cNvPr>
          <p:cNvSpPr txBox="1">
            <a:spLocks/>
          </p:cNvSpPr>
          <p:nvPr/>
        </p:nvSpPr>
        <p:spPr>
          <a:xfrm>
            <a:off x="802257" y="3039835"/>
            <a:ext cx="812909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Dopady do vyhodnocení odchylek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0126C18F-2E47-7B12-112A-41DCF41E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0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BC2ED-56D8-CACD-FCC8-6AF33D0F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70F53CB-311A-6FC2-44AF-F02C5FAC3C1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9DD32D7-5DE7-E37D-DFEF-9A206D92297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C7B08CA3-203E-D1B1-670A-D3A4B375566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EFE8459-5F31-3B1C-1E8F-C295AABBFC1B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D76175A-DB2C-A9E3-13F4-36495F72577F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F228797-4EB1-1867-DE33-14F8E5A29F4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59EB0BB-33AD-88F6-915F-E4390672C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427660-9EA1-BDBA-4223-CD8A7A54F979}"/>
              </a:ext>
            </a:extLst>
          </p:cNvPr>
          <p:cNvSpPr txBox="1"/>
          <p:nvPr/>
        </p:nvSpPr>
        <p:spPr>
          <a:xfrm>
            <a:off x="204186" y="1338961"/>
            <a:ext cx="1193701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Základní rámec, jak by měl probíhat výpočet odchylek: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– dnešní subjekt zúčtování,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– 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nesoucí odpovědnost za odchylku způsobenou poskytováním flexibility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PS/DS předává údaje o měření ke všem EAN PM do CS OTE a pro EAN PM zapojené do poskytování flexibility či sdílení do IS EDC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EDC předává do CS OTE údaje o vyhodnocení flexibility a zohlednění akumulace pouze pro EAN PM zapojené do těchto činností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Odchylka SZ bude složena ze 2 podmnožin: 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odchylka </a:t>
            </a:r>
            <a:r>
              <a:rPr lang="cs-CZ" sz="1600" b="1" dirty="0" err="1">
                <a:solidFill>
                  <a:srgbClr val="FF0000"/>
                </a:solidFill>
                <a:cs typeface="Calibri Light"/>
              </a:rPr>
              <a:t>SZd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= odchylka dnešního SZ za dodávku/odběr silové elektřiny 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a odchylka </a:t>
            </a:r>
            <a:r>
              <a:rPr lang="cs-CZ" sz="1600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=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za poskytnutou flexibilitu.    </a:t>
            </a:r>
            <a:r>
              <a:rPr lang="cs-CZ" sz="1600" dirty="0">
                <a:cs typeface="Calibri Light"/>
              </a:rPr>
              <a:t>Detailněji bude popsáno na dalších snímcích.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cs typeface="Calibri Light"/>
              </a:rPr>
              <a:t>Každý SZ bude mít 1 výslednou hodnotu odchylky v dané periodě, která bude oceněna zúčtovací cenou</a:t>
            </a:r>
            <a:r>
              <a:rPr lang="cs-CZ" sz="1600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postupem dle vyhlášky o PRTE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prezentace výsledků odchylek ze strany OTE pro subjekty zúčtování bude odděleno,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958673D-681A-0C85-86A8-420B06A43ACC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DDDD8B4-1DD6-1B88-9556-4288B354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26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9C689C5-EFA2-101D-B732-193865AEA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7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2694-17FC-714D-EB0A-C7E4D38DB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95896F9-D561-CD6E-44D2-762AF2D236DC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DC746F-9D56-44C8-9830-E710EFCC323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1E8AC3CF-CDFC-E596-901E-28561D84A4F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B0AD1E6-5CAD-8355-4724-FBC7D102AA87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0B2A085-D092-23F4-20BC-31007596B2B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61025FE-6F92-B9FD-0783-CDE25B2270AE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9D80A91-108D-3A70-3FE0-AC4D8970F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A0E0FC-A188-FDC4-3EEC-1EA7FFB83E4B}"/>
              </a:ext>
            </a:extLst>
          </p:cNvPr>
          <p:cNvSpPr txBox="1"/>
          <p:nvPr/>
        </p:nvSpPr>
        <p:spPr>
          <a:xfrm>
            <a:off x="204186" y="1338961"/>
            <a:ext cx="1181622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u="sng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: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 (princip se proti současnému stavu nemění)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rozdíl mezi skutečnými a sjednanými hodnotami daného SZ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Sjednané hodnoty: zobchodované množství elektřiny na krátkodobých trzích, realizační diagramy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Skutečné hodnoty: údaje z obchodního měření od jednotlivých provozovatelů soustav (PPS/PDS/PLDS). V případě, že je u EAN PM aktivní příznak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“, jsou za skutečné hodnoty považovány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které OTE obdrží od EDC.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Dopady poskytování flexibility: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 případě, že u průběhového měření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není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vstupují do odchylky hodnoty měření (profily A11, A12)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případě, že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je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 a není poskytována žádná flexibilita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hodnoty výchozího diagramu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obdržené od EDC by měly být stejné jako hodnoty, které OTE obdrží jako měření od PDS přímo na profily A11 a A12 – při nesrovnalosti se pro výpočet odchylek považují za „správné“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které OTE obdrží od EDC.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Pokud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od EDC nebudou zaslány, budou stejně jako u sdílení (S11, S12) pro vyhodnocení odchylek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použity hodnoty z profilů A11, A12, pokud by neexistovaly, tak budou použity náhradní hodnoty stanovené postupem popsaným v PRTE.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případě, že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je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 a je poskytována reálně nějaká flexibilita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do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vstupují jako skutečné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hodnoty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obdržené od EDC (tyto hodnoty bude počítat EDC a měl by to být v podstatě rozdíl „měření od PDS“ – „poskytnutá flexibilita na profilech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FLxx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“).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D2E4BFD-32B7-6D87-6FB4-0CFB03888A17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FEE29C9-5C0F-322F-F26C-4965BB7E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27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96F9387-BBDF-180C-57F5-730905DD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34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32CA-67C7-708E-3B1F-81227B6FD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740343C-3998-4DD5-631C-33EB9D0E01F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0ABE85C-644B-E16C-9B7B-38D962993F4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20B310D-D5F6-D8C3-A2A5-E6708A79AE6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899FA51-6EDA-F71A-DD62-9E16007F58C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B8DB965-A3A5-5EF2-A04A-A89B3B936905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716E78A-4CC4-23C7-95D7-4D3DE787FFB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E7DF310-137E-2863-8444-C93CEE467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924D2E-583F-4DC3-A5CD-68F6C43530C7}"/>
              </a:ext>
            </a:extLst>
          </p:cNvPr>
          <p:cNvSpPr txBox="1"/>
          <p:nvPr/>
        </p:nvSpPr>
        <p:spPr>
          <a:xfrm>
            <a:off x="204186" y="1338961"/>
            <a:ext cx="11816229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u="sng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rozdíl mezi skutečnými a sjednanými hodnotami daného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Sjednané hodnoty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: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údaje o množství energie poskytnuté SVR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(dnešní regulační energie), které bude ČEPS předávat na virtuální EAN registrované v síti 0100.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Skutečné hodnoty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: údaje o poskytnuté flexibilitě předané ze strany EDC do OTE na profily FL11 a FL12 ke konkrétním jednotlivým fyzickým EAN PM.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Pokud je u EAN PM aktivní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“, u každého takového fyzického EAN PM by měl být registrován agregátor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se počítá pouze v případě, kdy má daný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aktivovanou flexibilitu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tzn. pokud je tento subjekt registrován jako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0021) u EAN PM, kde je aktivní příznak „SVR-EDC“ nebo pokud je tento subjekt registrován jako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0021) u virtuálního EAN PM registrovaného v síti 0100.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pro výpočet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budou důležité dvě sady dat: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hodnoty o množství energie poskytnuté SVR (dnešní regulační energie), které bude ČEPS předávat na virtuální souhrnné EAN registrované v síti 0100.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Na tyto virtuální souhrnné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pro každého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předávat ČEPS do OTE data (množství a cenu) sumárně po agregačních blocích (bez rozlišení, jakou částí se konkrétní fyzický EAN PM zařízení podílí na celkové dodané sumě RE), agregátor může mít více těchto virtuálních souhrnných EAN v síti 0100 a u každého musí být registrován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může vykonávat službu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pro více virtuálních souhrnných EAN, a to i za více různých agregátorů. Součet energie za všechny virtuální EAN  síti 0100 daného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tedy bude pro účely výpočtu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považován za sjednaná data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hodnoty flexibility předané EDC do OTE na profily FL11 a FL12 ke konkrétním jednotlivým fyzickým EAN PM.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13174B0-D0D3-34DA-DD67-9F0D9015A831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C8076D1F-0647-70DF-9315-569B6F00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28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E7B093E-A40F-54EB-FAF1-40F6E8049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67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DDCB-0BE4-D3A5-2C91-C5BF3B79E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4102750-EEDD-767D-C6FD-D8EF0FC6CB2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D4A750-C2B6-6E4B-0BD0-728E74B7F6A9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4546262-E768-A96B-AAE3-BAEF3EA53F0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0288E3A-7385-58D1-A3A0-304366EC03F9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64DECC6-1B1D-81BB-5C2F-B080E2079C6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3E1C1DE-14A9-C50A-D5BD-5D96ED38AD31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29817540-CB5C-D607-E643-728DE01B4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A0C49E-1138-9225-EA4C-5D43CBFF69D1}"/>
              </a:ext>
            </a:extLst>
          </p:cNvPr>
          <p:cNvSpPr txBox="1"/>
          <p:nvPr/>
        </p:nvSpPr>
        <p:spPr>
          <a:xfrm>
            <a:off x="204186" y="1338961"/>
            <a:ext cx="1193701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Prezentace výsledků odchylek ze strany OTE pro subjekty zúčtování: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prezentace výsledků odchylek ze strany OTE pro subjekty zúčtování bude odděleno,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Níže jsou přiloženy 3 příklady různých situací, jak bude prezentován rozpis výsledků odchylek SZ prostřednictvím portálu OTE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	(údaje prezentované v přiložených excelech jsou smyšlené, slouží pouze pro ilustraci dané situace)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1</a:t>
            </a:r>
            <a:r>
              <a:rPr lang="cs-CZ" i="1" dirty="0"/>
              <a:t>: RÚT 104 je </a:t>
            </a:r>
            <a:r>
              <a:rPr lang="cs-CZ" i="1" dirty="0" err="1"/>
              <a:t>SuperSZ</a:t>
            </a:r>
            <a:r>
              <a:rPr lang="cs-CZ" i="1" dirty="0"/>
              <a:t>, přebírá odpovědnost za odchylku  RÚT 714 a 107.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2</a:t>
            </a:r>
            <a:r>
              <a:rPr lang="cs-CZ" i="1" dirty="0"/>
              <a:t>: RÚT 116 nepřebírá odpovědnost za odchylku žádného SZ a není poskytovatelem flexibility.</a:t>
            </a: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u="sng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u="sng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3</a:t>
            </a:r>
            <a:r>
              <a:rPr lang="cs-CZ" i="1" dirty="0"/>
              <a:t>: RÚT 480 nepřebírá odpovědnost za odchylku za žádného SZ a je poskytovatelem flexibility.</a:t>
            </a: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E2D615E-82F3-9E8C-0DEC-F9D2E27C64A1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9C8BF31-2F4F-9B28-8DF1-184DF5B8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29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1890D17-C634-1E8B-FBF4-98AD4618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00A64BB0-6040-1772-8E55-26B45F163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24293"/>
              </p:ext>
            </p:extLst>
          </p:nvPr>
        </p:nvGraphicFramePr>
        <p:xfrm>
          <a:off x="2742472" y="3202860"/>
          <a:ext cx="7715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772200" imgH="681840" progId="Excel.Sheet.12">
                  <p:embed/>
                </p:oleObj>
              </mc:Choice>
              <mc:Fallback>
                <p:oleObj name="Worksheet" showAsIcon="1" r:id="rId3" imgW="772200" imgH="681840" progId="Excel.Sheet.12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ED6791B7-4FB8-A45D-E534-F53977F4D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2472" y="3202860"/>
                        <a:ext cx="7715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6872E53C-DF27-9ECD-DD73-CFB8B4275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41742"/>
              </p:ext>
            </p:extLst>
          </p:nvPr>
        </p:nvGraphicFramePr>
        <p:xfrm>
          <a:off x="2693589" y="417115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806273" progId="Excel.Sheet.12">
                  <p:embed/>
                </p:oleObj>
              </mc:Choice>
              <mc:Fallback>
                <p:oleObj name="Worksheet" showAsIcon="1" r:id="rId5" imgW="914400" imgH="806273" progId="Excel.Sheet.12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7A2D387C-A67C-814E-8B1C-B7B37B2C2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3589" y="417115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D86DA7B4-204F-7D2C-1079-4B33F4215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0355"/>
              </p:ext>
            </p:extLst>
          </p:nvPr>
        </p:nvGraphicFramePr>
        <p:xfrm>
          <a:off x="2599597" y="547720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806273" progId="Excel.Sheet.12">
                  <p:embed/>
                </p:oleObj>
              </mc:Choice>
              <mc:Fallback>
                <p:oleObj name="Worksheet" showAsIcon="1" r:id="rId6" imgW="914400" imgH="806273" progId="Excel.Sheet.12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911A2876-FD3B-1D59-4731-EEB78FF43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9597" y="547720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A3B21-411A-496B-98AA-90014106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DEFC009-2CD3-5C9A-BC2F-0A70A69FC1BB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50D91D1-435B-C28C-BC6C-89BD13C5990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72645D6-1813-6489-3E74-B01DE3DE843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FBA1424-026D-0722-2895-C4C9D265301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2866B12-35D6-168D-6143-21D02BA66EC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1CAD1AF0-12DF-076A-9422-E2C72D52ECCC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014685D-52D3-577C-3137-566DD969C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191A4DC-B951-1FA4-32F4-AF31A849852A}"/>
              </a:ext>
            </a:extLst>
          </p:cNvPr>
          <p:cNvSpPr txBox="1"/>
          <p:nvPr/>
        </p:nvSpPr>
        <p:spPr>
          <a:xfrm>
            <a:off x="269240" y="1294573"/>
            <a:ext cx="1165352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agregátorů a přímých poskytovatelů flexibility (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) – obecně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Agregátor </a:t>
            </a:r>
            <a:r>
              <a:rPr lang="en-US" sz="2000" b="1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Má licenci na obchodování s elektřinou, pravděpodobně tedy již má s OTE uzavřenou smlouvu o zúčtování odchylek nebo o přístupu do CS OTE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Poskytuje flexibilitu na svých EAN a agreguje flexibilitu na „cizích“ EAN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fontAlgn="base"/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Přímý poskytovatel flexibility </a:t>
            </a:r>
            <a:r>
              <a:rPr lang="en-US" sz="2000" b="1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Nemusí mít žádnou licenci, může se jednat i o společenství, aktivního zákazníka apod.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Poskytuje flexibilitu pouze na svých EAN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fontAlgn="base"/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Uzavírají s OTE Smlouvu o zúčtování regulační energie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Předpokladem je uzavření Rámcové dohody o podmínkách nákupu a poskytování služeb výkonové rovnováhy s ČEPS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Uzavřením smlouvy je v modulu Registrace (v CS OTE) aktivována činnost „Agregátor – elektřina“, resp. „Poskytovatel flexibility – elektřina“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Na základě těchto činností je umožněn přístup do modulu CS OTE (modul CDS) s odpovídajícími službami​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DC9F96A-BB17-7503-97AE-96CE032BA776}"/>
              </a:ext>
            </a:extLst>
          </p:cNvPr>
          <p:cNvSpPr txBox="1">
            <a:spLocks/>
          </p:cNvSpPr>
          <p:nvPr/>
        </p:nvSpPr>
        <p:spPr>
          <a:xfrm>
            <a:off x="2286001" y="78713"/>
            <a:ext cx="9855194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Registrace činností pro agregaci flexibility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AE58B05-CCC7-79AA-949A-813F8A08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49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ACD1F-E670-5E36-9E18-74EFAA9FE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AE2439B-1E27-5F25-1A8F-C44BE971637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0EE43CB-7BBD-A0E9-C061-C566225F0AB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9639632-8915-5F52-BC99-E40455BF45C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FB42394-F153-F199-A127-50555384A4B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887BB4C-F4BC-1CF2-0033-2B6618A9A1E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3F442F8-2D5D-5652-4852-DDD32BDE6AD2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723C0665-8A3E-1DA6-BEC3-7215A9038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1427D2-9E10-5DBB-E45E-09F612A70BD6}"/>
              </a:ext>
            </a:extLst>
          </p:cNvPr>
          <p:cNvSpPr txBox="1"/>
          <p:nvPr/>
        </p:nvSpPr>
        <p:spPr>
          <a:xfrm>
            <a:off x="204186" y="1338961"/>
            <a:ext cx="11816229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CS OTE budou vytvořeny nové profily pro ukládání agregovaných hodnot výchozích diagramů a poskytnuté flexibility pro jednotlivé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procesu vyhodnocování odchylek v CS OTE budou prováděny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mezivýpočty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jejichž hodnoty budou ukládány na nové profily: </a:t>
            </a:r>
          </a:p>
          <a:p>
            <a:pPr>
              <a:spcAft>
                <a:spcPts val="600"/>
              </a:spcAft>
              <a:buSzPct val="100000"/>
            </a:pPr>
            <a:endParaRPr lang="cs-CZ" sz="1600" b="1" u="sng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Agregované součty: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2FEBCB5-3455-4ED6-ED7F-35E9ADB0EB96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DC34B5A-F605-DB8B-A04B-FB134034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30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3DD6DD-C831-2992-0AB5-0A5594C8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3CA7B4D-1D6E-7FA0-EA71-1AEC2D61B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72807"/>
              </p:ext>
            </p:extLst>
          </p:nvPr>
        </p:nvGraphicFramePr>
        <p:xfrm>
          <a:off x="651522" y="2708801"/>
          <a:ext cx="49636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27">
                  <a:extLst>
                    <a:ext uri="{9D8B030D-6E8A-4147-A177-3AD203B41FA5}">
                      <a16:colId xmlns:a16="http://schemas.microsoft.com/office/drawing/2014/main" val="320456894"/>
                    </a:ext>
                  </a:extLst>
                </a:gridCol>
                <a:gridCol w="3746377">
                  <a:extLst>
                    <a:ext uri="{9D8B030D-6E8A-4147-A177-3AD203B41FA5}">
                      <a16:colId xmlns:a16="http://schemas.microsoft.com/office/drawing/2014/main" val="309452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7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BL91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Náhradní hodnoty -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na dodávce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58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BL92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Náhradní hodnoty -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na odběru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0499221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BD61DD9C-62C4-ED01-6954-ED6E66DA1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77674"/>
              </p:ext>
            </p:extLst>
          </p:nvPr>
        </p:nvGraphicFramePr>
        <p:xfrm>
          <a:off x="601708" y="4263889"/>
          <a:ext cx="5061258" cy="202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99">
                  <a:extLst>
                    <a:ext uri="{9D8B030D-6E8A-4147-A177-3AD203B41FA5}">
                      <a16:colId xmlns:a16="http://schemas.microsoft.com/office/drawing/2014/main" val="3635696482"/>
                    </a:ext>
                  </a:extLst>
                </a:gridCol>
                <a:gridCol w="4270159">
                  <a:extLst>
                    <a:ext uri="{9D8B030D-6E8A-4147-A177-3AD203B41FA5}">
                      <a16:colId xmlns:a16="http://schemas.microsoft.com/office/drawing/2014/main" val="3354133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91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ASA7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měření A,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112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ASA8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měření A,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552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ASB7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měření B,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560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ASB8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měření B,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1963211"/>
                  </a:ext>
                </a:extLst>
              </a:tr>
            </a:tbl>
          </a:graphicData>
        </a:graphic>
      </p:graphicFrame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BE87B6B6-9F48-8AA3-3F95-ECBFF5A9D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05983"/>
              </p:ext>
            </p:extLst>
          </p:nvPr>
        </p:nvGraphicFramePr>
        <p:xfrm>
          <a:off x="5794725" y="4263889"/>
          <a:ext cx="6093931" cy="202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680">
                  <a:extLst>
                    <a:ext uri="{9D8B030D-6E8A-4147-A177-3AD203B41FA5}">
                      <a16:colId xmlns:a16="http://schemas.microsoft.com/office/drawing/2014/main" val="260357041"/>
                    </a:ext>
                  </a:extLst>
                </a:gridCol>
                <a:gridCol w="5155251">
                  <a:extLst>
                    <a:ext uri="{9D8B030D-6E8A-4147-A177-3AD203B41FA5}">
                      <a16:colId xmlns:a16="http://schemas.microsoft.com/office/drawing/2014/main" val="1816934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24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ASC7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kat měření C1, C2, C3,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035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ASC8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kat měření C1, C2, C3,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213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FZ3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Agregovaný profil - flexibilita na dodávce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548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FZ4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Agregovaný profil - flexibilita na odběru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401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539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BC9CA-841B-9FB9-2FA1-1B32F7C5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98424E6-93E1-86D6-5F1B-11E6FFDF0BF0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291134E-36B2-71A0-4921-10BD579DCB2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3E892E5-FADF-DF5E-BF5D-29BE66934F0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6813F73-6F75-E0AB-35D7-13C9931F2605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8916A92-750A-7BD0-D74F-E60F8C4A002C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B48D36B-C4FE-43DF-78BF-CC58CF0C7CEC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B7F530F-4BE6-4C93-678A-00E4B7C04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61841012-D103-A30D-8EEE-34FDBDDC7BFF}"/>
              </a:ext>
            </a:extLst>
          </p:cNvPr>
          <p:cNvSpPr txBox="1">
            <a:spLocks/>
          </p:cNvSpPr>
          <p:nvPr/>
        </p:nvSpPr>
        <p:spPr>
          <a:xfrm>
            <a:off x="3664621" y="3039835"/>
            <a:ext cx="526672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Akumulace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C7710D8F-F066-E580-C48A-4A3C6A5F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744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3A287-A31C-29A2-C6CA-2F80D64D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7CDE870-23F1-727E-8F70-BA641818F7CF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A6E1454-0509-1927-58B7-376870E3814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6647C46-B814-2C41-E3ED-72B675C50F07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04B43CA-CE4A-3589-78FD-798EC4DB31E1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17A90F9-6D3E-D003-F387-E0DEDA19024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9D0F769-199D-F159-B519-EE83EBBB782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CE5AAE3-4FEA-E341-007E-5D9668213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01CFB1-40D8-B72B-5C5B-856E2361969B}"/>
              </a:ext>
            </a:extLst>
          </p:cNvPr>
          <p:cNvSpPr txBox="1"/>
          <p:nvPr/>
        </p:nvSpPr>
        <p:spPr>
          <a:xfrm>
            <a:off x="204186" y="1338961"/>
            <a:ext cx="11816229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Aktivace vyhodnocení akumulace v CS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Provádí ji výhradně EDC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splnění všech zákonných podmínek,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přiřazením/registrací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na konkrétní fyzické předávací místo (EAN-18 PM)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přiřazení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v CS OTE je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evidence příslušného EAN PM v CS OTE jako zařízení pro ukládání elektřiny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– toto provádí příslušný provozovatel PS/DS v CS OTE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u příslušného EAN 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registrací atributu „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ZUE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“(zároveň doporučujeme při registraci ZUE uvádět i atributy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zue-pwr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(instalovaný výkon) a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-cap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(kapacita zařízení pro ukládání elektřiny)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EDC bude před potenciální aktivací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dotazem v CS OTE na kmenová data EAN PM ověřovat, zda je výše popsaná podmínka splněna → pokud nebude splněna, EDC nesmí aktivovat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případně od dotčeného dne deaktivuje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jelikož EAN PM nesplňuje podmínky pro vyhodnocování akumulace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Přiřazení/registrace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u jednotlivých „fyzických“ EAN-18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znamená, že u daného EAN PM je pro dotčené období ze strany EDC aktivováno vyhodnocování akumulace, a tedy EDC od stanoveného data aktivace provádí vyhodnocení akumulace → tzn. EDC bude k danému EAN PM předávat do CS OTE údaj o množství elektřiny, která se ze sítě „uložila“ do zařízení pro akumulaci a následně byla ze ZUE vrácena zpět do sítě,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a to vždy za uplynulý kalendářní měsíc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→ 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OTE předá příslušnému PPS/PDS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</a:t>
            </a:r>
            <a:r>
              <a:rPr lang="cs-CZ" dirty="0">
                <a:solidFill>
                  <a:srgbClr val="14549F"/>
                </a:solidFill>
                <a:highlight>
                  <a:srgbClr val="FFFF00"/>
                </a:highlight>
                <a:cs typeface="Calibri Light"/>
              </a:rPr>
              <a:t>a pravděpodobně i dodavateli, zatím v řešení – návrh PRTE toto neupřesňuje)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pouze informaci o aktivaci/deaktivaci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“;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Informaci o množství elektřiny dodané ze ZUE zpět do sítě OTE předávat nebude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96BD43C-57AF-9874-1D62-8B55DF658D35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akumulace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00D4F1E-DDC5-B1FE-98E0-AD54428C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32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945287-855B-E00C-195C-62D1A5ECA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15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A4DFF-E413-135D-A8ED-EB71CFCF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829B24B-49D1-1E84-C949-1CA724B1099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5E18B4B-1B6A-B029-3B77-E57727D5F7B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F119D4CD-43F5-DC52-8EF2-BB6A8AAD1A1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A9C21CB-3D75-1262-3D60-86892DED865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1BBBE8C-0607-6338-E06B-9F96C5B7CF3B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B1C8228-36C7-93BE-32FE-3B71D75B2B4B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8231BB1-5492-5144-3809-6A0CD3843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1DAD6D5-88A9-2465-286C-9164736773CA}"/>
              </a:ext>
            </a:extLst>
          </p:cNvPr>
          <p:cNvSpPr txBox="1"/>
          <p:nvPr/>
        </p:nvSpPr>
        <p:spPr>
          <a:xfrm>
            <a:off x="204186" y="1338961"/>
            <a:ext cx="11816229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Aktivace vyhodnocení akumulace v CS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Komunikační scénáře pro aktivaci/deaktivaci vyhodnocování akumulace v CS OTE: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Obsah zprávy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E13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383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Zprávou E13 bude možné vyhodnocování akumulace i ukončit. Pokud ještě nenastal počátek platnosti, pak je možné evidenci vyhodnocení akumulace v CS OTE plně ukončit, pokud v této zprávě bude uvedeno: „datum do“=“datum od“- 1den. Pokud už došlo k počátku přiřazení, „datum do“ smí být maximálně aktuální den.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E13 používána pro komunikaci s EDC, s ostatními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RÚTy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komunikováno prostřednictvím msg383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Opis msg383 bude z CS OTE zasílán na příslušného </a:t>
            </a:r>
            <a:r>
              <a:rPr lang="cs-CZ" sz="1600" u="sng" dirty="0">
                <a:solidFill>
                  <a:srgbClr val="14549F"/>
                </a:solidFill>
                <a:cs typeface="Calibri Light"/>
              </a:rPr>
              <a:t>PDS/PPS a </a:t>
            </a:r>
            <a:r>
              <a:rPr lang="cs-CZ" sz="1600" u="sng" dirty="0">
                <a:solidFill>
                  <a:srgbClr val="14549F"/>
                </a:solidFill>
                <a:highlight>
                  <a:srgbClr val="FFFF00"/>
                </a:highlight>
                <a:cs typeface="Calibri Light"/>
              </a:rPr>
              <a:t>dodavatele</a:t>
            </a:r>
            <a:r>
              <a:rPr lang="cs-CZ" sz="1600" dirty="0">
                <a:solidFill>
                  <a:srgbClr val="14549F"/>
                </a:solidFill>
                <a:highlight>
                  <a:srgbClr val="FFFF00"/>
                </a:highlight>
                <a:cs typeface="Calibri Light"/>
              </a:rPr>
              <a:t> (pokud bude uvedeno v PRTE)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přiřazené na daném EAN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Předpokládáme, že informace o aktivaci/deaktivaci atributu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bude do CS OTE předávána ze strany IS EDC vždy pro oba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→ z CS OTE pak bude tato informace předávána na dotčené RÚT (PDS/PPS a </a:t>
            </a:r>
            <a:r>
              <a:rPr lang="cs-CZ" sz="1600" dirty="0">
                <a:solidFill>
                  <a:srgbClr val="14549F"/>
                </a:solidFill>
                <a:highlight>
                  <a:srgbClr val="FFFF00"/>
                </a:highlight>
                <a:cs typeface="Calibri Light"/>
              </a:rPr>
              <a:t>dodavatel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). 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F44CDCC-ADB7-2953-5F4D-B0890C1F7918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akumulace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0CB129A-CC52-BF74-18C4-8E03ABB0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33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DB2F979-C7B3-7869-626B-75081C63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9680F48-4A92-5F60-FFE0-5C6D1D425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95484"/>
              </p:ext>
            </p:extLst>
          </p:nvPr>
        </p:nvGraphicFramePr>
        <p:xfrm>
          <a:off x="559250" y="3631547"/>
          <a:ext cx="9680307" cy="91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251">
                  <a:extLst>
                    <a:ext uri="{9D8B030D-6E8A-4147-A177-3AD203B41FA5}">
                      <a16:colId xmlns:a16="http://schemas.microsoft.com/office/drawing/2014/main" val="654480933"/>
                    </a:ext>
                  </a:extLst>
                </a:gridCol>
                <a:gridCol w="3369843">
                  <a:extLst>
                    <a:ext uri="{9D8B030D-6E8A-4147-A177-3AD203B41FA5}">
                      <a16:colId xmlns:a16="http://schemas.microsoft.com/office/drawing/2014/main" val="3713952939"/>
                    </a:ext>
                  </a:extLst>
                </a:gridCol>
                <a:gridCol w="1872136">
                  <a:extLst>
                    <a:ext uri="{9D8B030D-6E8A-4147-A177-3AD203B41FA5}">
                      <a16:colId xmlns:a16="http://schemas.microsoft.com/office/drawing/2014/main" val="769776477"/>
                    </a:ext>
                  </a:extLst>
                </a:gridCol>
                <a:gridCol w="2420077">
                  <a:extLst>
                    <a:ext uri="{9D8B030D-6E8A-4147-A177-3AD203B41FA5}">
                      <a16:colId xmlns:a16="http://schemas.microsoft.com/office/drawing/2014/main" val="1026165991"/>
                    </a:ext>
                  </a:extLst>
                </a:gridCol>
              </a:tblGrid>
              <a:tr h="15481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Atribut v XML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Význam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Struktura</a:t>
                      </a:r>
                      <a:endParaRPr lang="cs-CZ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Příklad</a:t>
                      </a:r>
                      <a:endParaRPr lang="cs-CZ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17926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ext-ui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EAN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859182400610631378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846567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date-from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Datum 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2026-08-01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055509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Datum 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2026-09-30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883619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zue-edc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Příznak aktivace akumulace od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String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505047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442A528F-C92C-1EBE-C3E5-648792B98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65"/>
              </p:ext>
            </p:extLst>
          </p:nvPr>
        </p:nvGraphicFramePr>
        <p:xfrm>
          <a:off x="559250" y="2052458"/>
          <a:ext cx="9680306" cy="114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76">
                  <a:extLst>
                    <a:ext uri="{9D8B030D-6E8A-4147-A177-3AD203B41FA5}">
                      <a16:colId xmlns:a16="http://schemas.microsoft.com/office/drawing/2014/main" val="2366521670"/>
                    </a:ext>
                  </a:extLst>
                </a:gridCol>
                <a:gridCol w="4492646">
                  <a:extLst>
                    <a:ext uri="{9D8B030D-6E8A-4147-A177-3AD203B41FA5}">
                      <a16:colId xmlns:a16="http://schemas.microsoft.com/office/drawing/2014/main" val="4030828137"/>
                    </a:ext>
                  </a:extLst>
                </a:gridCol>
                <a:gridCol w="2010739">
                  <a:extLst>
                    <a:ext uri="{9D8B030D-6E8A-4147-A177-3AD203B41FA5}">
                      <a16:colId xmlns:a16="http://schemas.microsoft.com/office/drawing/2014/main" val="1511508771"/>
                    </a:ext>
                  </a:extLst>
                </a:gridCol>
                <a:gridCol w="1808745">
                  <a:extLst>
                    <a:ext uri="{9D8B030D-6E8A-4147-A177-3AD203B41FA5}">
                      <a16:colId xmlns:a16="http://schemas.microsoft.com/office/drawing/2014/main" val="266855242"/>
                    </a:ext>
                  </a:extLst>
                </a:gridCol>
              </a:tblGrid>
              <a:tr h="1908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Kód zprávy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Slovní popis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XSD šablona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58183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E13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Registrace aktivace akumulace na EAN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MASTERDATA.xsd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32984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Hlášení o chybě/potvrzení o přijetí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RESPONSE.xsd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33645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aktivaci vyhodnocování akumulace u EAN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MASTERDATA.xsd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46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588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6DF9F-0E27-5D6D-B15E-6FEBB614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C35B373-9AF6-4B6F-4554-A04C185D9E69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726EBA5-17C0-C894-A754-491AAEA3474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82E72BD-A6ED-F922-D381-8A28DD2D601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AE95906-BBB6-DD7D-266D-4C4C32B0F1A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0DA8EA8-D309-E410-FCA3-B422B71EE07D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60FBCBC-51D0-5CDD-1043-C691C3CB638A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803C33BB-57A7-4C93-6ED7-78CB45018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41933683-F4D8-F5D1-85BD-B0655DF21A85}"/>
              </a:ext>
            </a:extLst>
          </p:cNvPr>
          <p:cNvSpPr txBox="1">
            <a:spLocks/>
          </p:cNvSpPr>
          <p:nvPr/>
        </p:nvSpPr>
        <p:spPr>
          <a:xfrm>
            <a:off x="3449911" y="3039835"/>
            <a:ext cx="52921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Úpravy DÚF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3A9AF2E8-C5CE-CE0C-9B00-F3A305A9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41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8988A-9429-E745-7549-AF893DEC9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DBE2CB1-681A-ACEE-1797-891A4482E7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AF71F27-987D-BC6E-3F3A-C7231B2587C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F964184-50C3-B4C7-8EFF-A8FECB7CBAC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5C1200F-8C8B-BB53-E9FB-FE6186E0C9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FB48DF7-9AD3-7AB3-D0CB-099880C8182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B0E3EF9-0254-3D16-4EDD-FCD78CF36F5B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16810D4C-D67E-BC0D-97AD-728656578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30436A-6FA1-3653-DF92-86AD8680EFE3}"/>
              </a:ext>
            </a:extLst>
          </p:cNvPr>
          <p:cNvSpPr txBox="1"/>
          <p:nvPr/>
        </p:nvSpPr>
        <p:spPr>
          <a:xfrm>
            <a:off x="61439" y="1182487"/>
            <a:ext cx="1165352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Úpravy DÚF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Význam již existujících atributů (</a:t>
            </a:r>
            <a:r>
              <a:rPr lang="cs-CZ" sz="2000" dirty="0"/>
              <a:t>„</a:t>
            </a:r>
            <a:r>
              <a:rPr lang="cs-CZ" sz="2000" dirty="0" err="1"/>
              <a:t>qty-ash</a:t>
            </a:r>
            <a:r>
              <a:rPr lang="cs-CZ" sz="2000" dirty="0"/>
              <a:t>“, „</a:t>
            </a:r>
            <a:r>
              <a:rPr lang="cs-CZ" sz="2000" dirty="0" err="1"/>
              <a:t>qty-ashVT</a:t>
            </a:r>
            <a:r>
              <a:rPr lang="cs-CZ" sz="2000" dirty="0"/>
              <a:t>“ a „</a:t>
            </a:r>
            <a:r>
              <a:rPr lang="cs-CZ" sz="2000" dirty="0" err="1"/>
              <a:t>qty-ashNT</a:t>
            </a:r>
            <a:r>
              <a:rPr lang="cs-CZ" sz="2000" dirty="0"/>
              <a:t>“)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používaných v DÚF pro předávání informací ohledně </a:t>
            </a:r>
            <a:r>
              <a:rPr lang="cs-CZ" sz="2000" b="1" u="sng" dirty="0">
                <a:solidFill>
                  <a:srgbClr val="FF0000"/>
                </a:solidFill>
                <a:cs typeface="Calibri Light"/>
              </a:rPr>
              <a:t>sdílení elektřiny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a jejich použití zůstává beze změny.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DÚF však bude rozšířen o položky sloužící k předávání údajů zohledňujících poskytnutou flexibilitu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Nové atributy v šabloně CDSIDIS pro předávání informací ohledně </a:t>
            </a:r>
            <a:r>
              <a:rPr lang="cs-CZ" sz="2000" b="1" u="sng" dirty="0">
                <a:solidFill>
                  <a:srgbClr val="FF0000"/>
                </a:solidFill>
                <a:cs typeface="Calibri Light"/>
              </a:rPr>
              <a:t>poskytování flexibility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qty-flex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poskytnuté flexibility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qty-flexVT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poskytnuté flexibility – vysoký tarif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qty-flexNT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- Celkový odběr pro vyúčtování dodávky elektřiny se zohledněním poskytnuté flexibility – nízký tarif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Sdílení elektřiny a poskytování flexibility souběžně není dovoleno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→ pokud bude poskytována v předávacím místě jedna z těchto 2 služeb, v DÚF bude pro druhou službu nutno uvádět nulové údaje.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FCCA3E3-B08C-6874-2C8E-66912D47B31D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Úpravy DÚF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AAC1341-1C27-E4A2-E049-F5637929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151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A547E-BDF0-3DBD-11A6-048AC54B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A472725-E810-F7E6-BD1C-3116BA283625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B2E4460-176D-B9D8-2706-58E58FADB73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DB873A6-6DF8-D3EE-6C2A-B5D18A13405D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349FF10-FE66-4DB1-D766-9CFF9FC652E1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20778EF-1A85-E527-F251-B9E137D5EF56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032C9DD-FCA6-F8B2-E4D6-0F90A31966AF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4B00429-CEA3-F239-5EC0-5D27EB8EA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BC13365F-9F3F-7892-7648-D18410672995}"/>
              </a:ext>
            </a:extLst>
          </p:cNvPr>
          <p:cNvSpPr txBox="1">
            <a:spLocks/>
          </p:cNvSpPr>
          <p:nvPr/>
        </p:nvSpPr>
        <p:spPr>
          <a:xfrm>
            <a:off x="1621766" y="3039835"/>
            <a:ext cx="71203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Informace, dokumentace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E7DAF197-4856-A1F5-8EE6-E2886E8D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800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5F938-5E0D-E6D3-F753-7C08CFB28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31753AA-6937-D389-4ECE-9B9E40B064D0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BB83058-96F6-930B-4E25-38B13318315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AA45ACE5-AB0D-E285-AABA-92006BBD8AF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3429103-793F-A642-C56E-8467267F3BD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2B1218E-9FEC-2AA1-246F-F2E5CA01AB0E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92029969-CC17-E86C-C8FC-FE3CE8A3CC6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B297883-A11E-5A1B-1924-4D2157852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2304E6-E918-378D-F899-FFDD7A215652}"/>
              </a:ext>
            </a:extLst>
          </p:cNvPr>
          <p:cNvSpPr txBox="1"/>
          <p:nvPr/>
        </p:nvSpPr>
        <p:spPr>
          <a:xfrm>
            <a:off x="61439" y="1182487"/>
            <a:ext cx="11653520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Informace k zavedení flexibility a akumulace v CS OTE od 1.8.2026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  <a:hlinkClick r:id="rId3"/>
              </a:rPr>
              <a:t>https://www.ote-cr.cz/cs/dokumentace/dokumentace-elektrina/informace-k-zavedeni-flexibility-a-akumulace-v-cs-ote-od-1-8.2026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Prezentace z dnešního workshopu bude k dispozici na odkazu výše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Informace na webu OTE jsou průběžně aktualizovány (pokud si to situace vyžádá)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A463602-AF86-A375-88F4-FF83701A3251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Podkladová dokumentace – web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4FB65A9F-8108-2DA9-4D00-206D9290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37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DD366C-2B36-8484-0072-D52851731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1" y="2313109"/>
            <a:ext cx="10160863" cy="35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1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6334-82F3-E1FA-392E-45E003DD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75F16A6-71B9-33DD-538A-98C51EF2E39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F36FF03-310A-EFD3-5D83-20D1096FB1B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B57EB84-56D4-2F50-ECAE-39366DA0E65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FDC57D5-68CE-F42F-B3A4-2975A29AC9D8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20F00186-474D-7DE4-E182-9C30674EDA9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E3174231-6C78-9193-94C1-00D347E166E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E6687A6-FB13-B2A3-A24E-D744FCD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04" y="148591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DD5035-CD3D-BA35-03E8-62E3F5C098C5}"/>
              </a:ext>
            </a:extLst>
          </p:cNvPr>
          <p:cNvSpPr txBox="1"/>
          <p:nvPr/>
        </p:nvSpPr>
        <p:spPr>
          <a:xfrm>
            <a:off x="61439" y="1182487"/>
            <a:ext cx="1165352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Předběžný plán přechodu na „ostrý provoz“ v CS OTE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Srpen 2026 -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PM od 1.9.2026 → celý srpen = období určené pro agregátory, aby si zajistili přiřazení ke všem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předávácím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místům pro poskytování flexibility (ať už „virtuální“ souhrnná nebo i jednotlivá „fyzická“ EAN PM)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Vyhodnocování flexibility a příjem dat (výchozí diagram, flexibilita) od EDC – s účinností od dne dodávky 1.9.2026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produkčním CS OTE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bude od 1.8.2026 umožněn proces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k EAN PM, na kterých má být umožněno poskytování SVR a RE od září 2026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→ OTE obdrží od ČEPS seznam „virtuálních souhrnných EAN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PM“s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informací, jaký agregátor má být u těchto EAN PM přiřazen od 1.9.2026 → agregátor musí zajistit odpovědnost za odchylku u všech předmětných EAN PM 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 bude muset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(během srpna,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s účinností od 1.9.2026 či později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):</a:t>
            </a:r>
          </a:p>
          <a:p>
            <a:pPr marL="914400" lvl="1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zajistit u „svých“ virtuálních souhrnných  EAN přiřazení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(včetně potvrzení ze strany SZ) + </a:t>
            </a:r>
          </a:p>
          <a:p>
            <a:pPr marL="914400" lvl="1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zaregistrovat se na pozici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i u všech „svých“ jednotlivých fyzických EAN PM, včetně zajištění přiřazení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to prostřednictvím procesu přiřazení/změny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lvl="2">
              <a:spcAft>
                <a:spcPts val="600"/>
              </a:spcAft>
              <a:buSzPct val="100000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Kdo toto neučiní, nebude schopen od 1.9.2026 poskytovat SVR !!!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Platí pravidlo: jeden Agregátor/POFL může mít pouze jednoho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sz="28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DFAF64D-37EB-794F-1177-701E58919A35}"/>
              </a:ext>
            </a:extLst>
          </p:cNvPr>
          <p:cNvSpPr txBox="1">
            <a:spLocks/>
          </p:cNvSpPr>
          <p:nvPr/>
        </p:nvSpPr>
        <p:spPr>
          <a:xfrm>
            <a:off x="1647645" y="78713"/>
            <a:ext cx="104935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Přechod na „ostrý“ provoz v produkčním CS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68EFAF2-BB59-F963-98BE-2464BD6B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493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A2A8-0972-9ED3-3346-C8D365641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3EA316A-C2F3-96FD-690C-B662E6BB8E0F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C44CE51-8AA8-92A6-C0D8-1AEB9A5B8C3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1B08C85-9026-492F-F94B-5F9D677596A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587D8A6-2C62-B3E1-5157-C7BB71FFA3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2BDAFCA-35E0-4CD4-F2C6-4FA7FB4A18E6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16E3B6B-4447-A446-B0A2-731F015F8836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038CAA25-DE93-7827-EF44-3BCD75226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A31D649E-AF9A-8AD7-4945-6A3ABEA4BC71}"/>
              </a:ext>
            </a:extLst>
          </p:cNvPr>
          <p:cNvSpPr txBox="1">
            <a:spLocks/>
          </p:cNvSpPr>
          <p:nvPr/>
        </p:nvSpPr>
        <p:spPr>
          <a:xfrm>
            <a:off x="2311878" y="3039835"/>
            <a:ext cx="6711351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Informace k testování v testovacím prostředí </a:t>
            </a:r>
            <a:r>
              <a:rPr lang="cs-CZ" sz="4000" b="1" dirty="0" err="1">
                <a:solidFill>
                  <a:srgbClr val="14549F"/>
                </a:solidFill>
                <a:latin typeface="+mn-lt"/>
              </a:rPr>
              <a:t>Sandbox</a:t>
            </a:r>
            <a:endParaRPr lang="cs-CZ" sz="4000" b="1" dirty="0">
              <a:solidFill>
                <a:srgbClr val="14549F"/>
              </a:solidFill>
              <a:latin typeface="+mn-lt"/>
            </a:endParaRP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0AF9F75D-3FC6-3C4B-C684-C81E7CEE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76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635D6-1C15-32E8-F429-ADF1F8D13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60B4BB7-67F9-3E55-C12B-C7E1EB6F11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0FD4B63-501A-F5B8-83D3-6BDCA1179BD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DDC83D8-D0F8-31F8-68CE-5FF2D566AD1A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4E9147F-7FD2-2A14-5647-FFCAB0334C9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2AE1C31-4D31-E5B3-1675-1966D0188E73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CE0DC9D-0B31-1C9E-7B33-EBD4B88A6B12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40E521B-730E-837C-7B23-17B258A30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4A8792-6E2F-6B66-0DE7-A7E66855EA35}"/>
              </a:ext>
            </a:extLst>
          </p:cNvPr>
          <p:cNvSpPr txBox="1"/>
          <p:nvPr/>
        </p:nvSpPr>
        <p:spPr>
          <a:xfrm>
            <a:off x="129397" y="1294573"/>
            <a:ext cx="1200116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 CS OTE budou vytvořeny nové samostatné služby, které bude možné přiřadit k EAN-18: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0024 – „Agregátor/Poskytovatel flexibility“ 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0021 – „SZ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  </a:t>
            </a:r>
            <a:r>
              <a:rPr lang="cs-CZ" sz="2000" b="1" dirty="0">
                <a:solidFill>
                  <a:srgbClr val="FF0000"/>
                </a:solidFill>
                <a:cs typeface="Calibri Light"/>
              </a:rPr>
              <a:t>(pozor: jedná se o jinou službu než dnešní 0011 - „subjekt zúčtování“)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Poznámka: v textu budou dále používány také zkratky: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„Agregátor“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… přímý poskytovatel flexibility)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… 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endParaRPr lang="cs-CZ" sz="16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Tyto služby 0024 – „Agregátor/Poskytovatel flexibility“  a  „0021 – „SZ zúčtování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budou od sebe odděleny a budou předávány při komunikaci CS OTE s jednotlivými RÚTY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	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(ať už formou AK nebo zobrazením údajů přes webové formuláře na portále OTE)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službu „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agregátor/poskytovatel flexibility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bude umožněno přiřadit pouze subjektu, který má u OTE v modulu „Registrace“ aktivovánu činnost „Agregátor-elektřina“ nebo činnost „Poskytovatel flexibility – elektřina“.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na službu „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bude umožněno přiřadit se pouze subjektu, který má v sekci/modulu „Registrace“ aktivovánu činnost „Subjekt zúčtování-elektřina“.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C120F32-CA6D-F46E-2CF1-C57D3B05153B}"/>
              </a:ext>
            </a:extLst>
          </p:cNvPr>
          <p:cNvSpPr txBox="1">
            <a:spLocks/>
          </p:cNvSpPr>
          <p:nvPr/>
        </p:nvSpPr>
        <p:spPr>
          <a:xfrm>
            <a:off x="2858535" y="78713"/>
            <a:ext cx="9282660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Agregace flexibility – obecné předpoklady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2747A7F-95D3-B19C-2CE5-F674351D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008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EB25-3A02-58C4-AAE0-5CF16FF9B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882B5BE-D7CF-BAFE-433B-B336AAABAFFC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1B8F9CE-10B5-CC79-09DD-69B24475C1D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2DD30F8-1FB5-07EA-1B7C-8C85424F91D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C13C374-EA2E-2EBE-B195-E41DF5BC33B3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B5CEF33B-95FE-F208-897B-94FF3C4C3FC7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DDF019C-2010-F39B-9094-E42CB2AD5F97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BF62CE8-1D11-0D2E-6CEB-2A0C34367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AD052EC-680D-8CD4-03B1-B2DFE2FE6972}"/>
              </a:ext>
            </a:extLst>
          </p:cNvPr>
          <p:cNvSpPr txBox="1"/>
          <p:nvPr/>
        </p:nvSpPr>
        <p:spPr>
          <a:xfrm>
            <a:off x="61439" y="1182487"/>
            <a:ext cx="1165352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Informace k testování nových funkcionalit v testovacím prostředí </a:t>
            </a:r>
            <a:r>
              <a:rPr lang="cs-CZ" sz="2800" b="1" dirty="0" err="1">
                <a:solidFill>
                  <a:srgbClr val="14549F"/>
                </a:solidFill>
                <a:cs typeface="Calibri Light"/>
              </a:rPr>
              <a:t>Sandbox</a:t>
            </a: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Testování na </a:t>
            </a:r>
            <a:r>
              <a:rPr lang="cs-CZ" sz="2800" b="1" dirty="0" err="1">
                <a:solidFill>
                  <a:srgbClr val="14549F"/>
                </a:solidFill>
                <a:cs typeface="Calibri Light"/>
              </a:rPr>
              <a:t>Sandboxu</a:t>
            </a:r>
            <a:r>
              <a:rPr lang="cs-CZ" sz="2800" b="1" dirty="0">
                <a:solidFill>
                  <a:srgbClr val="14549F"/>
                </a:solidFill>
                <a:cs typeface="Calibri Light"/>
              </a:rPr>
              <a:t> je umožněno již od 1.4.2026.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33D8C6F-6D2E-5A0B-1633-761ED1CFD732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Informace k testování –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Sandbox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F9155BB1-A38B-D661-F920-A5A49E61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40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8842E96-DF31-A775-2E4C-9C9D53B3A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16" y="1838367"/>
            <a:ext cx="9333538" cy="22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5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01826-4D29-B8E8-48FE-12BDAAD0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81076C8-9848-0F64-4784-A363BF7EAAC4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0FDAAD96-A589-DC96-5AAF-616FEFB20DD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933A301-652E-BABE-6436-913AB1ACACF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4199D0C-87E4-E371-DF29-3C0684EE9CD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BFAB0A8D-31CC-0694-3717-CBCAE6DE90A1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53FAB15-B700-B03D-6A27-7862CD08498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7C3657F-FFC2-F6D5-E667-FAEBC0774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04" y="148591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25F2379-AAD7-D4BA-FE30-74440170C584}"/>
              </a:ext>
            </a:extLst>
          </p:cNvPr>
          <p:cNvSpPr txBox="1"/>
          <p:nvPr/>
        </p:nvSpPr>
        <p:spPr>
          <a:xfrm>
            <a:off x="61439" y="1182487"/>
            <a:ext cx="1165352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Harmonogram plánu testování – termíny připravenosti OTE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OTE vyzývá všechny RÚT, kteří mají zájem se zapojit do testování nových funkcionalit, aby tak učinili co nejdříve.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Dotazy k testování: elektro@ote-cr.cz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115432F-544A-91AF-38BA-12DB56AA0086}"/>
              </a:ext>
            </a:extLst>
          </p:cNvPr>
          <p:cNvSpPr txBox="1">
            <a:spLocks/>
          </p:cNvSpPr>
          <p:nvPr/>
        </p:nvSpPr>
        <p:spPr>
          <a:xfrm>
            <a:off x="1647645" y="78713"/>
            <a:ext cx="104935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Informace k testování v prostředí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Sandbox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3CE0012-67FD-6253-9EE9-1B3251F8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41</a:t>
            </a:fld>
            <a:endParaRPr lang="cs-CZ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58583C4-7FD8-916C-E87C-E728A07DA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28624"/>
              </p:ext>
            </p:extLst>
          </p:nvPr>
        </p:nvGraphicFramePr>
        <p:xfrm>
          <a:off x="336429" y="1711556"/>
          <a:ext cx="10826151" cy="356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4491">
                  <a:extLst>
                    <a:ext uri="{9D8B030D-6E8A-4147-A177-3AD203B41FA5}">
                      <a16:colId xmlns:a16="http://schemas.microsoft.com/office/drawing/2014/main" val="2560105087"/>
                    </a:ext>
                  </a:extLst>
                </a:gridCol>
                <a:gridCol w="2501660">
                  <a:extLst>
                    <a:ext uri="{9D8B030D-6E8A-4147-A177-3AD203B41FA5}">
                      <a16:colId xmlns:a16="http://schemas.microsoft.com/office/drawing/2014/main" val="5108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Oblast k testování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Termín připravenosti OTE k testování na testovacím prostředí OTE (Sandbox)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17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Monitoring služeb a TKD pro EDC (rozšíření o detekci nových atributů a služeb)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0162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Dotaz EDC na (nové) TKD a (nové) služby v CS OTE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75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Registrace flexibility (aktivace/deaktivace příznaku) + opisy na všechny dotčené 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RÚTy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848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Registrace akumulace (aktivace/deaktivace příznaku) + opisy na všechny dotčené 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RÚTy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787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Předávání dat o vyhodnocené flexibilitě a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(příjem od EDC, předání z CS OTE relevantním účastníkům), příjem dat o sjednané flexibilitě od ČEPS na virtuální souhrnné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EANy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6290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Předávání dat o vyhodnocené akumulaci (příjem od EDC, předání z CS OTE relevantním účastníkům)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01.05.2026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524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Procesy změny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agregátora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 změny SZ, prodloužení/zkrácení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agregátora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PoFla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+ propad do okamžitého monitoringu pro EDC, spuštění okamžitého monitoringu pro EDC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15.05.2026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3007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Výpočet odchylek, příprava reportů na kontrolu výsledků odchylek (interní procesy OTE – červen, testy s RÚT – červenec 2026)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Červen 2026 - Červenec 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7294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79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7445-7CD8-E9D7-DF2B-697B29BD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B01800A-7B9C-A702-4336-D66CB3B4F7FF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65261A0-17B0-5317-46C8-E0D91C474C1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7DA28E4-5437-3960-2815-181ADC5263A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B1B0BE9-EFBB-20E9-A07A-75FC1CDA7B2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69EA2946-4266-3BCA-383C-C90E3D5BFC13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ED807518-37E0-B07F-FBAB-25CA6F909797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222BB033-6FB7-46F1-6580-59DD887E6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8BC4ECD0-08E8-133C-326D-59E691F32C61}"/>
              </a:ext>
            </a:extLst>
          </p:cNvPr>
          <p:cNvSpPr txBox="1">
            <a:spLocks/>
          </p:cNvSpPr>
          <p:nvPr/>
        </p:nvSpPr>
        <p:spPr>
          <a:xfrm>
            <a:off x="1447799" y="3073400"/>
            <a:ext cx="6928449" cy="812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14549F"/>
                </a:solidFill>
                <a:latin typeface="+mn-lt"/>
              </a:rPr>
              <a:t>DĚKUJEME ZA POZORNOST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A85FBC4-3903-7ABC-5C6C-1CF1DE9D9915}"/>
              </a:ext>
            </a:extLst>
          </p:cNvPr>
          <p:cNvSpPr txBox="1">
            <a:spLocks/>
          </p:cNvSpPr>
          <p:nvPr/>
        </p:nvSpPr>
        <p:spPr>
          <a:xfrm>
            <a:off x="1431783" y="3995125"/>
            <a:ext cx="4664217" cy="1090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14549F"/>
                </a:solidFill>
                <a:latin typeface="+mn-lt"/>
              </a:rPr>
              <a:t>OTE, a.s. 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14549F"/>
                </a:solidFill>
                <a:latin typeface="+mn-lt"/>
              </a:rPr>
              <a:t>Kontaktní email: elektro@ote-cr.cz</a:t>
            </a:r>
          </a:p>
          <a:p>
            <a:pPr>
              <a:lnSpc>
                <a:spcPct val="100000"/>
              </a:lnSpc>
            </a:pPr>
            <a:endParaRPr lang="cs-CZ" sz="2400" b="1" dirty="0">
              <a:solidFill>
                <a:srgbClr val="14549F"/>
              </a:solidFill>
              <a:latin typeface="+mn-lt"/>
            </a:endParaRPr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FD8A5145-DEB5-735C-6377-3D9E571B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99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1483"/>
          <a:stretch/>
        </p:blipFill>
        <p:spPr>
          <a:xfrm>
            <a:off x="-2381" y="539523"/>
            <a:ext cx="12192000" cy="6364514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15" name="Skupina 14"/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20" name="Obdélník 8"/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17" name="Obdélník 4"/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729109" y="183594"/>
                <a:ext cx="82114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4000" b="1" dirty="0">
                    <a:solidFill>
                      <a:schemeClr val="bg1"/>
                    </a:solidFill>
                  </a:rPr>
                  <a:t>Spojujeme trhy a příležitosti</a:t>
                </a:r>
              </a:p>
            </p:txBody>
          </p:sp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9A49D6A0-9003-A8E3-3649-6648D97BE30B}"/>
              </a:ext>
            </a:extLst>
          </p:cNvPr>
          <p:cNvSpPr txBox="1">
            <a:spLocks/>
          </p:cNvSpPr>
          <p:nvPr/>
        </p:nvSpPr>
        <p:spPr>
          <a:xfrm>
            <a:off x="879894" y="1945717"/>
            <a:ext cx="8065697" cy="433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r>
              <a:rPr lang="cs-CZ" sz="4000" baseline="30000" dirty="0">
                <a:solidFill>
                  <a:schemeClr val="bg1"/>
                </a:solidFill>
                <a:latin typeface="+mn-lt"/>
              </a:rPr>
              <a:t>JSME OPERÁTOREM TRHU S ELEKTŘINOU A PLYNEM.</a:t>
            </a: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r>
              <a:rPr lang="cs-CZ" sz="4000" baseline="30000" dirty="0">
                <a:solidFill>
                  <a:schemeClr val="bg1"/>
                </a:solidFill>
                <a:latin typeface="+mn-lt"/>
              </a:rPr>
              <a:t>SPOJUJEME TRHY A PŘÍLEŽITOSTI.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1F0C56-42C8-383F-2844-371E2DF1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6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45E3D-C520-6674-8F7F-32BC36EF7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16752FB-DB35-9EA5-4A43-F56E15A2C90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86855DD-8E7E-FD04-DAF5-22C918BBFAF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2E788C18-2987-DA46-05EC-5BE1E8767E6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5D602EA-C9A9-5203-A3B5-F2A3D651631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08ED092-4407-F08B-1685-87D6616C17F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1EE015A-00B2-B088-4FEC-7C9CF648F30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98C2E3C-9E6F-77C5-1E15-1300B6F5A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CE6EE7-C55D-51AB-264A-5D55077A8A60}"/>
              </a:ext>
            </a:extLst>
          </p:cNvPr>
          <p:cNvSpPr txBox="1"/>
          <p:nvPr/>
        </p:nvSpPr>
        <p:spPr>
          <a:xfrm>
            <a:off x="269240" y="1294573"/>
            <a:ext cx="1165352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CCD458B-BA41-2964-6D79-6C507890CF6B}"/>
              </a:ext>
            </a:extLst>
          </p:cNvPr>
          <p:cNvSpPr txBox="1">
            <a:spLocks/>
          </p:cNvSpPr>
          <p:nvPr/>
        </p:nvSpPr>
        <p:spPr>
          <a:xfrm>
            <a:off x="2858535" y="78713"/>
            <a:ext cx="9282660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Agregace flexibility – obecné předpoklady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F07237F-4315-C925-6089-E4574515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5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898C287-19C6-A8DE-48BA-925E22643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9" y="1857248"/>
            <a:ext cx="9963509" cy="32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1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B4E9-C8DC-4D39-0715-E2D42ADB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816628F-90E0-D0FD-CA93-85FE87270B4E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AA320DE-05C0-6281-AF5A-6B51AB41E2D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112CDA37-E7ED-581B-C14B-1B170BDDCB9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D1EBBBB-4E62-F91B-EB21-CA7CD927D1C3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3AA0555-DE5A-1E7E-E5E0-0CC6D8A17A4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99BCDD6-CBF3-660A-E3F5-7438F10B075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7E3F92CB-9222-2551-A54C-96633D977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9104E72-BF45-3899-5EA9-927D5CAFEE69}"/>
              </a:ext>
            </a:extLst>
          </p:cNvPr>
          <p:cNvSpPr txBox="1"/>
          <p:nvPr/>
        </p:nvSpPr>
        <p:spPr>
          <a:xfrm>
            <a:off x="269240" y="1294573"/>
            <a:ext cx="116535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Úvodní registrace činnosti agregátorů a přímých poskytovatelů flexibility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 v CS OTE v modulu Registrace (provádí OTE) – nezbytný předpoklad pro umožnění evidence poskytování flexibility v CS OTE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Pokud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bude chtít aktivně poskytovat flexibilitu na konkrétních předávacích místech (EAN OPM), bude mít povinnost se ke každému takovému EAN-18 (= identifikátor příslušného předávacího místa) zaregistrovat na pozici „agregátor/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(obdobně jako se dnes příslušný subjekt registruje k EAN-18 v roli např. dodavatele elektřiny“ →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musí mít v CS OTE pro dané období, ve kterém chce aktivně poskytovat flexibilitu na konkrétních předávacích místech (EAN-18), u všech těchto EAN-18 registrovaný i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subjekt zúčtování nesoucí odpovědnost za odchylku způsobenou poskytováním flexibility (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)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bude mít v CS OTE rovněž registrován minimálně 1 virtuální souhrnný EAN-18 v síti 0100 (ČEPS) pro předávání údajů o poskytnuté SVR (regulační energii) a následně libovolné množství jednotlivých „fyzických“ EAN-18 v libovolných distribučních soustavách, prostřednictvím kterých bude tento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poskytovat flexibilitu.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FF0000"/>
                </a:solidFill>
                <a:cs typeface="Calibri Light"/>
              </a:rPr>
              <a:t>	Zásadní podmínkou je, že agregátor musí zajistit, že u všech těchto EAN-18 (jak virtuálních 	souhrnných, tak  	fyzických) musí být pro dané období registrován stejný </a:t>
            </a:r>
            <a:r>
              <a:rPr lang="cs-CZ" sz="2000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sz="2000" b="1" dirty="0">
                <a:solidFill>
                  <a:srgbClr val="FF0000"/>
                </a:solidFill>
                <a:cs typeface="Calibri Light"/>
              </a:rPr>
              <a:t> nesoucí odpovědnost 	za odchylku způsobenou poskytováním flexibility.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22541EE-F9AE-E92D-9913-F12AF7492C45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Agregátora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PoFla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B7160FD-4DDA-AEDF-1000-A0E44BCE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7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A40C-5636-1060-608B-2AF48C33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1C652AF-9445-9855-155D-37389148955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BD2DD85-4D70-7EB5-A3E5-9FAFCAF6947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B35BC07-E1B6-3724-5374-CCBDEB375AF2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E70F3E-460B-D3B4-2407-1550A237CDD0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2134AC30-5E6A-D097-89C3-18F4E5A8BE4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95C02C4-EB81-6E2A-AAF0-CF6490D8E9F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4453100-174D-99C5-8CF4-F6351ED8E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5ACEEEC-7553-00CD-C265-453A8F2D4D4A}"/>
              </a:ext>
            </a:extLst>
          </p:cNvPr>
          <p:cNvSpPr txBox="1"/>
          <p:nvPr/>
        </p:nvSpPr>
        <p:spPr>
          <a:xfrm>
            <a:off x="269240" y="1294573"/>
            <a:ext cx="1165352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„Virtuální“ souhrnný EAN-18 v síti 0100 (ČEPS)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 nebo Poskytovatel flexibility registrovaný u OTE bude mít v síti 0100 (ČEPS) vytvořen minimálně jeden virtuální EAN PM (EAN-18) pro předávání údajů o poskytnuté SVR (regulační energii).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registraci takového virtuálního EAN PM v síti 0100 zajišťuje ČEPS, která zároveň k tomuto virtuálnímu EAN PM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při prvotní registraci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přiřadí příslušného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nebo Poskytovatele flexibility na pozici „Agregátor/Poskytovatel flexibility“ (služba 0024).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	Registrační zpráva (msg111) bude pro tyto účely rozšířena o nový atribut „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ps-agr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(agregátor/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 registraci tohoto EAN-18 ČEPS vždy vyzve příslušného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, aby si k tomuto souhrnnému EAN-18 zajistil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nesoucího odpovědnost za odchylku způsobenou poskytováním flexibility  → a to prostřednictvím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procesu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Poté, co bude nastavena tato základní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provazba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„agregátor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na virtuálním EAN-18, tak bude v CS OTE umožněno, aby se agregátor přiřadil k jednotlivým „fyzickým“ EAN-18 v libovolných distribučních soustavách, prostřednictvím kterých bude tento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poskytovat flexibilitu.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Pokud bude agregátor nebo poskytovatel flexibility registrován u více virtuálních souhrnných EAN-18, tak zajistí, že u všech těchto virtuálních souhrnných EAN PM bude ve stejném období registrován stejný SZ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(služba 0021).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21E975A-2B26-5870-B3AD-1BE12EC349DC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2E27E82-B38D-F2BC-EDAD-9B44E8E6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43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A25C-7B63-FB7D-6AA6-CCAF7BCDE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814CA53-53F4-014F-8B27-7FC1D2E678B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0E02E6F-53FD-5D94-4EE8-18901AC4DED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C446BDC1-A114-9AD7-A13B-B2E9BD8447F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AE3EB8A-D4F6-7259-19BD-0E7D45A914A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B7DCD7E-1B8C-9863-5AEE-470842CC91D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CD75531-EC43-AF7A-B8BA-42A5AB197E4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5422A794-AC2B-A27B-1F17-AC20EB221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993912-387C-77D7-7A4A-EBD507DCECB0}"/>
              </a:ext>
            </a:extLst>
          </p:cNvPr>
          <p:cNvSpPr txBox="1"/>
          <p:nvPr/>
        </p:nvSpPr>
        <p:spPr>
          <a:xfrm>
            <a:off x="269240" y="1294573"/>
            <a:ext cx="1165352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„Virtuální“ souhrnný EAN-18 v síti 0100 (ČEPS)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 virtuálnímu souhrnnému EAN PM v síti 0100 bude umožněno jako službu 0021 (SZ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zaregistrovat jakýkoliv existující SZ pouze v případě, kdy nebude vytvořena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provazba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„agregátor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na virtuálním souhrnném EAN-18 (např. z minulosti).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již příslušný „Agregátor/Poskytovatel flexibility“ (služba 0024) bude mít v CDS vytvořenu tuto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provazbu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změna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provazby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(tzn. pokud agregátor bude chtít změnit svého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bude umožněna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vždy nejdříve od následujícího dne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to pouze prostřednictvím procesu změny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virtuálním souhrnném EAN-18 → případná změna kombinace „agregátor +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pak bude muset proběhnout u všech virtuálních souhrnných EAN-18 daného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Existence této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provazby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„agregátor +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u virtuálního souhrnného EAN-18 daného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je nezbytnou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podmínkou pro umožnění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jednotlivým fyzických předávacím místům poskytujícím flexibilitu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Virtuální“ souhrnný EAN-18 v síti 0100 (ČEPS)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bude sloužit jako evidenční místo, na které bude ČEPS předávat údaje o poskytnuté RE (technické flexibilitě) a ceně této aktivované služby → OTE bude na základě těchto údajů provádět úhradu plateb za poskytnutou RE příslušným agregátorům/přímým poskytovatelům flexibility.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cs typeface="Calibri Light"/>
              </a:rPr>
              <a:t>Úhrada za poskytnutou RE tedy nebude prováděna na základě dat na jednotlivých fyzických EAN-18 v DS.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2C4E2B2-67D2-06DE-4A1C-93C757E2A360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84D651E-0114-2D2B-B46A-42B8F792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48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2CBAA-B799-DA85-C044-D8677372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827F69C-0A9C-9507-F77C-F2092B06A80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B8022D8-8BD8-5637-EED9-7DBBC7C93B6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D2D08BD-52F1-3A0C-DEA5-8D375B8956B2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29ECF17-9461-AD38-0476-385B05E15F30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DA371A8-8EDB-C3ED-004E-F9C3DF8357D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D52CB6C-A26A-9BD4-D74D-8972AF7F00CC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C9691EE-D786-CB63-2669-F350203F5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B2F131-6338-C9F5-3319-9884B1FFD326}"/>
              </a:ext>
            </a:extLst>
          </p:cNvPr>
          <p:cNvSpPr txBox="1"/>
          <p:nvPr/>
        </p:nvSpPr>
        <p:spPr>
          <a:xfrm>
            <a:off x="366895" y="1338961"/>
            <a:ext cx="1165352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Jednotlivá „fyzická“ předávací místa (EAN-18) v jednotlivých distribučních soustavách či přenosové soustavě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může být registrován u libovolného počtu jednotlivých „fyzických“ EAN-18 →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U těchto jednotlivých „fyzických“ EAN-18 bude registrován dodavatel,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provozovatel DS 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nově také „agregátor/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a „SZ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u těchto jednotlivých „fyzických“ EAN-18 po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ze strany EDC aktivováno vyhodnocení flexibility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aktivací nového atributu „SVR-EDC“),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bude EDC od stanoveného data aktivace provádět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vyhodnocení tzv. výchozího diagramu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) a vyhodnocení poskytnuté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tímto konkrétním předávacím místem a tyto údaje bude EDC následně předávat do CS OTE →  OTE tyto údaje zohlední ve vyhodnocení odchylek vůči příslušnému SZ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EDC bude provádět i případnou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deaktivaci atributu „SVR-EDC“ v CS OTE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v případě, kdy příslušné předávací místo bude vyřazeno z poskytování flexibility (např. z důvodu nesplnění podmínek vůči EDC, chybějícího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či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EAN-18, nesplnění podmínek pro poskytování flexibility dle vyhlášky o pravidlech trhu s elektřinou, atd.)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cs typeface="Calibri Light"/>
              </a:rPr>
              <a:t>Zásadní podmínkou je, že agregátor musí u všech „svých“ EAN-18 (jak „virtuálních“ souhrnných, tak  „fyzických“) pro dané období zajistit registraci stejného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 nesoucího odpovědnost za odchylku způsobenou poskytováním flexibility.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4B7FA04-7899-0375-5075-083DAB66A701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7871FD7-EE81-EA60-2A02-EE813F8B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369448"/>
      </p:ext>
    </p:extLst>
  </p:cSld>
  <p:clrMapOvr>
    <a:masterClrMapping/>
  </p:clrMapOvr>
</p:sld>
</file>

<file path=ppt/theme/theme1.xml><?xml version="1.0" encoding="utf-8"?>
<a:theme xmlns:a="http://schemas.openxmlformats.org/drawingml/2006/main" name="OTE světlý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E světlý" id="{E153A94C-2725-4D20-9100-C393359D95FD}" vid="{F1745E69-8C57-46F1-AE3B-979E5AAD8E5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OTE světlý</Template>
  <TotalTime>6918</TotalTime>
  <Words>7293</Words>
  <Application>Microsoft Office PowerPoint</Application>
  <PresentationFormat>Widescreen</PresentationFormat>
  <Paragraphs>764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Aptos</vt:lpstr>
      <vt:lpstr>Aptos Narrow</vt:lpstr>
      <vt:lpstr>Arial</vt:lpstr>
      <vt:lpstr>Calibri</vt:lpstr>
      <vt:lpstr>Calibri Light</vt:lpstr>
      <vt:lpstr>Times New Roman</vt:lpstr>
      <vt:lpstr>OTE světlý</vt:lpstr>
      <vt:lpstr>Worksheet</vt:lpstr>
      <vt:lpstr>Akumulace a agregace flexibility v procesech OTE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OTE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Dvorakova, Zuzana</dc:creator>
  <cp:lastModifiedBy>Cerny, Frantisek</cp:lastModifiedBy>
  <cp:revision>51</cp:revision>
  <dcterms:created xsi:type="dcterms:W3CDTF">2025-10-06T07:03:17Z</dcterms:created>
  <dcterms:modified xsi:type="dcterms:W3CDTF">2026-04-22T13:11:50Z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cb89f78-7e3b-4e0d-a778-9e37b0938fcd_Enabled">
    <vt:lpwstr>true</vt:lpwstr>
  </property>
  <property fmtid="{D5CDD505-2E9C-101B-9397-08002B2CF9AE}" pid="3" name="MSIP_Label_6cb89f78-7e3b-4e0d-a778-9e37b0938fcd_SetDate">
    <vt:lpwstr>2026-04-22T13:11:42Z</vt:lpwstr>
  </property>
  <property fmtid="{D5CDD505-2E9C-101B-9397-08002B2CF9AE}" pid="4" name="MSIP_Label_6cb89f78-7e3b-4e0d-a778-9e37b0938fcd_Method">
    <vt:lpwstr>Privileged</vt:lpwstr>
  </property>
  <property fmtid="{D5CDD505-2E9C-101B-9397-08002B2CF9AE}" pid="5" name="MSIP_Label_6cb89f78-7e3b-4e0d-a778-9e37b0938fcd_Name">
    <vt:lpwstr>Veřejné</vt:lpwstr>
  </property>
  <property fmtid="{D5CDD505-2E9C-101B-9397-08002B2CF9AE}" pid="6" name="MSIP_Label_6cb89f78-7e3b-4e0d-a778-9e37b0938fcd_SiteId">
    <vt:lpwstr>263c8376-a803-4f83-adbe-3bad507fd215</vt:lpwstr>
  </property>
  <property fmtid="{D5CDD505-2E9C-101B-9397-08002B2CF9AE}" pid="7" name="MSIP_Label_6cb89f78-7e3b-4e0d-a778-9e37b0938fcd_ActionId">
    <vt:lpwstr>13b2a47b-5586-41f0-a908-0761e6296b85</vt:lpwstr>
  </property>
  <property fmtid="{D5CDD505-2E9C-101B-9397-08002B2CF9AE}" pid="8" name="MSIP_Label_6cb89f78-7e3b-4e0d-a778-9e37b0938fcd_ContentBits">
    <vt:lpwstr>1</vt:lpwstr>
  </property>
  <property fmtid="{D5CDD505-2E9C-101B-9397-08002B2CF9AE}" pid="9" name="MSIP_Label_6cb89f78-7e3b-4e0d-a778-9e37b0938fcd_Tag">
    <vt:lpwstr>10, 0, 1, 1</vt:lpwstr>
  </property>
  <property fmtid="{D5CDD505-2E9C-101B-9397-08002B2CF9AE}" pid="10" name="ClassificationContentMarkingHeaderLocations">
    <vt:lpwstr>OTE světlý:8</vt:lpwstr>
  </property>
  <property fmtid="{D5CDD505-2E9C-101B-9397-08002B2CF9AE}" pid="11" name="ClassificationContentMarkingHeaderText">
    <vt:lpwstr>OTE, a.s. klasifikace: veřejné</vt:lpwstr>
  </property>
</Properties>
</file>