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7"/>
  </p:notesMasterIdLst>
  <p:handoutMasterIdLst>
    <p:handoutMasterId r:id="rId8"/>
  </p:handoutMasterIdLst>
  <p:sldIdLst>
    <p:sldId id="313" r:id="rId2"/>
    <p:sldId id="638" r:id="rId3"/>
    <p:sldId id="640" r:id="rId4"/>
    <p:sldId id="639" r:id="rId5"/>
    <p:sldId id="628" r:id="rId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lr>
        <a:srgbClr val="0B3D92"/>
      </a:buClr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rgbClr val="0B3D92"/>
      </a:buClr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rgbClr val="0B3D92"/>
      </a:buClr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rgbClr val="0B3D92"/>
      </a:buClr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rgbClr val="0B3D92"/>
      </a:buClr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94DE"/>
    <a:srgbClr val="FF9900"/>
    <a:srgbClr val="009999"/>
    <a:srgbClr val="18C6A5"/>
    <a:srgbClr val="008CD2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65049" autoAdjust="0"/>
  </p:normalViewPr>
  <p:slideViewPr>
    <p:cSldViewPr snapToGrid="0">
      <p:cViewPr varScale="1">
        <p:scale>
          <a:sx n="70" d="100"/>
          <a:sy n="70" d="100"/>
        </p:scale>
        <p:origin x="-1224" y="-108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222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-1440" y="-102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t" anchorCtr="0" compatLnSpc="1">
            <a:prstTxWarp prst="textNoShape">
              <a:avLst/>
            </a:prstTxWarp>
          </a:bodyPr>
          <a:lstStyle>
            <a:lvl1pPr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623" y="0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t" anchorCtr="0" compatLnSpc="1">
            <a:prstTxWarp prst="textNoShape">
              <a:avLst/>
            </a:prstTxWarp>
          </a:bodyPr>
          <a:lstStyle>
            <a:lvl1pPr algn="r"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706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b" anchorCtr="0" compatLnSpc="1">
            <a:prstTxWarp prst="textNoShape">
              <a:avLst/>
            </a:prstTxWarp>
          </a:bodyPr>
          <a:lstStyle>
            <a:lvl1pPr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7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623" y="9428706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b" anchorCtr="0" compatLnSpc="1">
            <a:prstTxWarp prst="textNoShape">
              <a:avLst/>
            </a:prstTxWarp>
          </a:bodyPr>
          <a:lstStyle>
            <a:lvl1pPr algn="r"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fld id="{A0B73AC0-1516-47CE-9A45-7C4A5E532EE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2784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t" anchorCtr="0" compatLnSpc="1">
            <a:prstTxWarp prst="textNoShape">
              <a:avLst/>
            </a:prstTxWarp>
          </a:bodyPr>
          <a:lstStyle>
            <a:lvl1pPr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623" y="0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t" anchorCtr="0" compatLnSpc="1">
            <a:prstTxWarp prst="textNoShape">
              <a:avLst/>
            </a:prstTxWarp>
          </a:bodyPr>
          <a:lstStyle>
            <a:lvl1pPr algn="r"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6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90" y="4715153"/>
            <a:ext cx="5437497" cy="446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166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706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b" anchorCtr="0" compatLnSpc="1">
            <a:prstTxWarp prst="textNoShape">
              <a:avLst/>
            </a:prstTxWarp>
          </a:bodyPr>
          <a:lstStyle>
            <a:lvl1pPr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6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623" y="9428706"/>
            <a:ext cx="29454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87" tIns="46392" rIns="92787" bIns="46392" numCol="1" anchor="b" anchorCtr="0" compatLnSpc="1">
            <a:prstTxWarp prst="textNoShape">
              <a:avLst/>
            </a:prstTxWarp>
          </a:bodyPr>
          <a:lstStyle>
            <a:lvl1pPr algn="r" defTabSz="928440">
              <a:spcBef>
                <a:spcPct val="0"/>
              </a:spcBef>
              <a:buClrTx/>
              <a:defRPr sz="1200">
                <a:latin typeface="Arial" charset="0"/>
              </a:defRPr>
            </a:lvl1pPr>
          </a:lstStyle>
          <a:p>
            <a:pPr>
              <a:defRPr/>
            </a:pPr>
            <a:fld id="{DCAA187B-9EF3-4551-AE84-24A5A69E89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439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6934"/>
            <a:fld id="{6BD80FB0-E5BB-4F55-A0C8-577F5BC3DC5B}" type="slidenum">
              <a:rPr lang="cs-CZ" smtClean="0"/>
              <a:pPr defTabSz="926934"/>
              <a:t>1</a:t>
            </a:fld>
            <a:endParaRPr lang="cs-CZ" dirty="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dirty="0" smtClean="0"/>
          </a:p>
          <a:p>
            <a:pPr eaLnBrk="1" hangingPunct="1"/>
            <a:endParaRPr lang="cs-CZ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6934"/>
            <a:fld id="{0E9962D2-312E-4427-9523-A49DFFF72F7F}" type="slidenum">
              <a:rPr lang="cs-CZ" smtClean="0"/>
              <a:pPr defTabSz="926934"/>
              <a:t>5</a:t>
            </a:fld>
            <a:endParaRPr lang="cs-CZ" dirty="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5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1076325" y="3068638"/>
            <a:ext cx="6913563" cy="865187"/>
          </a:xfrm>
        </p:spPr>
        <p:txBody>
          <a:bodyPr anchor="ctr"/>
          <a:lstStyle>
            <a:lvl1pPr>
              <a:defRPr sz="18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4715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1087438" y="4259263"/>
            <a:ext cx="4968875" cy="15462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700">
                <a:solidFill>
                  <a:srgbClr val="0B3D92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defRPr sz="1400">
                <a:latin typeface="Verdana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defRPr sz="1400">
                <a:latin typeface="Verdana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defRPr sz="1400">
                <a:latin typeface="Verdana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5945188" y="260350"/>
            <a:ext cx="1849437" cy="4478338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95288" y="260350"/>
            <a:ext cx="5397500" cy="4478338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7377112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46113" y="1281113"/>
            <a:ext cx="3497262" cy="345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295775" y="1281113"/>
            <a:ext cx="3498850" cy="165258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295775" y="3086100"/>
            <a:ext cx="3498850" cy="165258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7377112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46113" y="1281113"/>
            <a:ext cx="3497262" cy="345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95775" y="1281113"/>
            <a:ext cx="3498850" cy="345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395288" y="260350"/>
            <a:ext cx="7377112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46113" y="1281113"/>
            <a:ext cx="3497262" cy="165258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295775" y="1281113"/>
            <a:ext cx="3498850" cy="165258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46113" y="3086100"/>
            <a:ext cx="3497262" cy="165258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295775" y="3086100"/>
            <a:ext cx="3498850" cy="1652588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7377112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46113" y="1281113"/>
            <a:ext cx="7148512" cy="3457575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46113" y="1281113"/>
            <a:ext cx="3497262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295775" y="1281113"/>
            <a:ext cx="3498850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260350"/>
            <a:ext cx="73771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Nadpis</a:t>
            </a:r>
          </a:p>
        </p:txBody>
      </p:sp>
      <p:sp>
        <p:nvSpPr>
          <p:cNvPr id="1027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6113" y="1281113"/>
            <a:ext cx="714851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6132" name="Line 52"/>
          <p:cNvSpPr>
            <a:spLocks noChangeShapeType="1"/>
          </p:cNvSpPr>
          <p:nvPr/>
        </p:nvSpPr>
        <p:spPr bwMode="auto">
          <a:xfrm>
            <a:off x="468313" y="692150"/>
            <a:ext cx="8232775" cy="44450"/>
          </a:xfrm>
          <a:prstGeom prst="line">
            <a:avLst/>
          </a:prstGeom>
          <a:noFill/>
          <a:ln w="76200">
            <a:solidFill>
              <a:srgbClr val="0B3D9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6133" name="Line 53"/>
          <p:cNvSpPr>
            <a:spLocks noChangeShapeType="1"/>
          </p:cNvSpPr>
          <p:nvPr/>
        </p:nvSpPr>
        <p:spPr bwMode="auto">
          <a:xfrm>
            <a:off x="468313" y="620713"/>
            <a:ext cx="8207375" cy="0"/>
          </a:xfrm>
          <a:prstGeom prst="line">
            <a:avLst/>
          </a:prstGeom>
          <a:noFill/>
          <a:ln w="25400">
            <a:solidFill>
              <a:srgbClr val="28ABB7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1030" name="Picture 54" descr="OTE_logo_color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667625" y="188913"/>
            <a:ext cx="1101725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139" name="Rectangle 59"/>
          <p:cNvSpPr>
            <a:spLocks noChangeArrowheads="1"/>
          </p:cNvSpPr>
          <p:nvPr/>
        </p:nvSpPr>
        <p:spPr bwMode="auto">
          <a:xfrm>
            <a:off x="485775" y="6456363"/>
            <a:ext cx="8278813" cy="2143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0"/>
              </a:spcBef>
              <a:buClrTx/>
              <a:tabLst>
                <a:tab pos="1884363" algn="l"/>
                <a:tab pos="3492500" algn="l"/>
              </a:tabLst>
              <a:defRPr/>
            </a:pPr>
            <a:fld id="{4C643A58-4FA9-4C7B-BF73-365CABBBD39D}" type="slidenum">
              <a:rPr lang="cs-CZ" sz="800" b="1">
                <a:solidFill>
                  <a:srgbClr val="0B3D92"/>
                </a:solidFill>
                <a:cs typeface="Arial" charset="0"/>
              </a:rPr>
              <a:pPr algn="ctr">
                <a:spcBef>
                  <a:spcPct val="0"/>
                </a:spcBef>
                <a:buClrTx/>
                <a:tabLst>
                  <a:tab pos="1884363" algn="l"/>
                  <a:tab pos="3492500" algn="l"/>
                </a:tabLst>
                <a:defRPr/>
              </a:pPr>
              <a:t>‹#›</a:t>
            </a:fld>
            <a:r>
              <a:rPr lang="cs-CZ" sz="800" b="1">
                <a:solidFill>
                  <a:srgbClr val="0B3D92"/>
                </a:solidFill>
                <a:cs typeface="Arial" charset="0"/>
              </a:rPr>
              <a:t>                                                    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  <p:sldLayoutId id="2147484079" r:id="rId13"/>
    <p:sldLayoutId id="2147484080" r:id="rId14"/>
    <p:sldLayoutId id="2147484081" r:id="rId1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B3D9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22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12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1200" i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1200" i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1200" i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1200" i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q"/>
        <a:defRPr sz="1200" i="1">
          <a:solidFill>
            <a:srgbClr val="000000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31888" y="2834943"/>
            <a:ext cx="7797800" cy="1439863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>
                <a:solidFill>
                  <a:schemeClr val="tx1"/>
                </a:solidFill>
              </a:rPr>
              <a:t>Základní informace ke změně </a:t>
            </a:r>
            <a:r>
              <a:rPr lang="pl-PL" sz="2400" smtClean="0">
                <a:solidFill>
                  <a:schemeClr val="tx1"/>
                </a:solidFill>
              </a:rPr>
              <a:t>dodavatele </a:t>
            </a:r>
            <a:r>
              <a:rPr lang="pl-PL" sz="2400" smtClean="0">
                <a:solidFill>
                  <a:schemeClr val="tx1"/>
                </a:solidFill>
              </a:rPr>
              <a:t>elektřiny pro rok 2011</a:t>
            </a:r>
            <a:r>
              <a:rPr lang="cs-CZ" sz="1600" dirty="0" smtClean="0">
                <a:solidFill>
                  <a:schemeClr val="tx1"/>
                </a:solidFill>
              </a:rPr>
              <a:t/>
            </a:r>
            <a:br>
              <a:rPr lang="cs-CZ" sz="1600" dirty="0" smtClean="0">
                <a:solidFill>
                  <a:schemeClr val="tx1"/>
                </a:solidFill>
              </a:rPr>
            </a:br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1131888" y="4826000"/>
            <a:ext cx="2362200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</a:pPr>
            <a:r>
              <a:rPr lang="cs-CZ">
                <a:solidFill>
                  <a:srgbClr val="0B3D92"/>
                </a:solidFill>
              </a:rPr>
              <a:t/>
            </a:r>
            <a:br>
              <a:rPr lang="cs-CZ">
                <a:solidFill>
                  <a:srgbClr val="0B3D92"/>
                </a:solidFill>
              </a:rPr>
            </a:br>
            <a:r>
              <a:rPr lang="cs-CZ" sz="1800">
                <a:solidFill>
                  <a:srgbClr val="0B3D92"/>
                </a:solidFill>
              </a:rPr>
              <a:t/>
            </a:r>
            <a:br>
              <a:rPr lang="cs-CZ" sz="1800">
                <a:solidFill>
                  <a:srgbClr val="0B3D92"/>
                </a:solidFill>
              </a:rPr>
            </a:br>
            <a:endParaRPr lang="cs-CZ" sz="1800">
              <a:solidFill>
                <a:srgbClr val="0B3D92"/>
              </a:solidFill>
            </a:endParaRPr>
          </a:p>
        </p:txBody>
      </p:sp>
      <p:pic>
        <p:nvPicPr>
          <p:cNvPr id="3077" name="Picture 6" descr="OTE_logo_col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762000"/>
            <a:ext cx="3733800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258887" y="5214807"/>
            <a:ext cx="6842125" cy="935037"/>
          </a:xfrm>
          <a:prstGeom prst="rect">
            <a:avLst/>
          </a:prstGeom>
          <a:solidFill>
            <a:srgbClr val="E67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cs-CZ" sz="1400" b="1" cap="all" dirty="0" smtClean="0">
                <a:solidFill>
                  <a:srgbClr val="000000"/>
                </a:solidFill>
                <a:latin typeface="Arial" pitchFamily="34" charset="0"/>
              </a:rPr>
              <a:t>www.ote-cr.cz </a:t>
            </a:r>
            <a:endParaRPr lang="cs-CZ" sz="1400" b="1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dirty="0" smtClean="0"/>
              <a:t>Časová osa změny dodavatele pro OPM s </a:t>
            </a:r>
            <a:r>
              <a:rPr lang="cs-CZ" sz="1600" dirty="0" smtClean="0"/>
              <a:t>měřením </a:t>
            </a:r>
            <a:r>
              <a:rPr lang="cs-CZ" sz="1600" dirty="0" smtClean="0"/>
              <a:t>„A“ a „B“</a:t>
            </a:r>
            <a:endParaRPr lang="cs-CZ" sz="1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41" y="1101061"/>
            <a:ext cx="7534275" cy="481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625362" y="6457889"/>
            <a:ext cx="25186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/>
              <a:t>Připraveno ve spolupráci s ERÚ</a:t>
            </a:r>
            <a:endParaRPr lang="cs-CZ" sz="1200" b="1" dirty="0"/>
          </a:p>
        </p:txBody>
      </p:sp>
    </p:spTree>
    <p:extLst>
      <p:ext uri="{BB962C8B-B14F-4D97-AF65-F5344CB8AC3E}">
        <p14:creationId xmlns:p14="http://schemas.microsoft.com/office/powerpoint/2010/main" val="366532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dirty="0" smtClean="0"/>
              <a:t>Časová osa změny dodavatele pro OPM s </a:t>
            </a:r>
            <a:r>
              <a:rPr lang="cs-CZ" sz="1600" dirty="0" smtClean="0"/>
              <a:t>měřením </a:t>
            </a:r>
            <a:r>
              <a:rPr lang="cs-CZ" sz="1600" dirty="0" smtClean="0"/>
              <a:t>„C“</a:t>
            </a:r>
            <a:endParaRPr lang="cs-CZ" sz="16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6625362" y="6457889"/>
            <a:ext cx="25186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smtClean="0"/>
              <a:t>Připraveno ve spolupráci s ERÚ</a:t>
            </a:r>
            <a:endParaRPr lang="cs-CZ" sz="1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047750"/>
            <a:ext cx="714375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0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dirty="0" smtClean="0"/>
              <a:t>Užitečné odkazy</a:t>
            </a:r>
            <a:endParaRPr lang="cs-CZ" sz="1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6112" y="1281113"/>
            <a:ext cx="8375057" cy="3457575"/>
          </a:xfrm>
        </p:spPr>
        <p:txBody>
          <a:bodyPr/>
          <a:lstStyle/>
          <a:p>
            <a:r>
              <a:rPr lang="cs-CZ" sz="1600" b="1" dirty="0" smtClean="0">
                <a:solidFill>
                  <a:schemeClr val="tx1"/>
                </a:solidFill>
              </a:rPr>
              <a:t>Pravidla trhu s elektřinou</a:t>
            </a:r>
          </a:p>
          <a:p>
            <a:pPr marL="0" indent="0">
              <a:buNone/>
            </a:pPr>
            <a:r>
              <a:rPr lang="cs-CZ" sz="1600" b="1" dirty="0">
                <a:solidFill>
                  <a:schemeClr val="tx1"/>
                </a:solidFill>
              </a:rPr>
              <a:t>	</a:t>
            </a:r>
            <a:r>
              <a:rPr lang="cs-CZ" sz="1600" dirty="0">
                <a:solidFill>
                  <a:schemeClr val="tx1"/>
                </a:solidFill>
              </a:rPr>
              <a:t> http://</a:t>
            </a:r>
            <a:r>
              <a:rPr lang="cs-CZ" sz="1600" dirty="0" smtClean="0">
                <a:solidFill>
                  <a:schemeClr val="tx1"/>
                </a:solidFill>
              </a:rPr>
              <a:t>www.eru.cz/dias-browse_articles.php?parentId=91&amp;deep=off&amp;type= </a:t>
            </a:r>
            <a:endParaRPr lang="cs-CZ" sz="1600" dirty="0" smtClean="0">
              <a:solidFill>
                <a:schemeClr val="tx1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Informace </a:t>
            </a:r>
            <a:r>
              <a:rPr lang="cs-CZ" sz="1600" b="1" dirty="0" smtClean="0">
                <a:solidFill>
                  <a:schemeClr val="tx1"/>
                </a:solidFill>
              </a:rPr>
              <a:t>ERÚ ke změně dodavatele elektřiny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	http</a:t>
            </a:r>
            <a:r>
              <a:rPr lang="cs-CZ" sz="1600" dirty="0">
                <a:solidFill>
                  <a:schemeClr val="tx1"/>
                </a:solidFill>
              </a:rPr>
              <a:t>://</a:t>
            </a:r>
            <a:r>
              <a:rPr lang="cs-CZ" sz="1600" dirty="0" smtClean="0">
                <a:solidFill>
                  <a:schemeClr val="tx1"/>
                </a:solidFill>
              </a:rPr>
              <a:t>www.eru.cz/dias-browse_articles.php?parentId=157 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Statistika změn dodavatele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 http://</a:t>
            </a:r>
            <a:r>
              <a:rPr lang="cs-CZ" sz="1600" dirty="0" smtClean="0">
                <a:solidFill>
                  <a:schemeClr val="tx1"/>
                </a:solidFill>
              </a:rPr>
              <a:t>www.ote-cr.cz/statistika/mesicni-zprava-elektrina/zmeny-dodavatele 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Celkový počet </a:t>
            </a:r>
            <a:r>
              <a:rPr lang="cs-CZ" sz="1600" b="1" dirty="0">
                <a:solidFill>
                  <a:schemeClr val="tx1"/>
                </a:solidFill>
              </a:rPr>
              <a:t>odběrných a předávacích míst (OPM) jednotlivých </a:t>
            </a:r>
            <a:r>
              <a:rPr lang="cs-CZ" sz="1600" b="1" dirty="0" smtClean="0">
                <a:solidFill>
                  <a:schemeClr val="tx1"/>
                </a:solidFill>
              </a:rPr>
              <a:t>dodavatelů</a:t>
            </a:r>
            <a:endParaRPr lang="cs-CZ" sz="12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 http://</a:t>
            </a:r>
            <a:r>
              <a:rPr lang="cs-CZ" sz="1600" dirty="0" smtClean="0">
                <a:solidFill>
                  <a:schemeClr val="tx1"/>
                </a:solidFill>
              </a:rPr>
              <a:t>www.ote-cr.cz/statistika/mesicni-zprava-elektrina/pocty-opm-dodavatelu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Roční zpráva o trhu </a:t>
            </a:r>
            <a:r>
              <a:rPr lang="cs-CZ" sz="1600" dirty="0" smtClean="0">
                <a:solidFill>
                  <a:schemeClr val="tx1"/>
                </a:solidFill>
              </a:rPr>
              <a:t>(Technická zpráva)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	http</a:t>
            </a:r>
            <a:r>
              <a:rPr lang="cs-CZ" sz="1600" dirty="0">
                <a:solidFill>
                  <a:schemeClr val="tx1"/>
                </a:solidFill>
              </a:rPr>
              <a:t>://</a:t>
            </a:r>
            <a:r>
              <a:rPr lang="cs-CZ" sz="1600" dirty="0" smtClean="0">
                <a:solidFill>
                  <a:schemeClr val="tx1"/>
                </a:solidFill>
              </a:rPr>
              <a:t>www.ote-cr.cz/o-spolecnosti/vyrocni-zpravy 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24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ovéPole 2"/>
          <p:cNvSpPr txBox="1">
            <a:spLocks noChangeArrowheads="1"/>
          </p:cNvSpPr>
          <p:nvPr/>
        </p:nvSpPr>
        <p:spPr bwMode="auto">
          <a:xfrm>
            <a:off x="217488" y="5921375"/>
            <a:ext cx="14557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600">
                <a:solidFill>
                  <a:schemeClr val="bg1"/>
                </a:solidFill>
              </a:rPr>
              <a:t>ote@ote-cr.cz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te">
  <a:themeElements>
    <a:clrScheme name="ote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o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B3D92"/>
          </a:buClr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B3D92"/>
          </a:buClr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te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e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e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11725</TotalTime>
  <Words>55</Words>
  <Application>Microsoft Office PowerPoint</Application>
  <PresentationFormat>Předvádění na obrazovce (4:3)</PresentationFormat>
  <Paragraphs>23</Paragraphs>
  <Slides>5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ote</vt:lpstr>
      <vt:lpstr>Základní informace ke změně dodavatele elektřiny pro rok 2011 </vt:lpstr>
      <vt:lpstr>Časová osa změny dodavatele pro OPM s měřením „A“ a „B“</vt:lpstr>
      <vt:lpstr>Časová osa změny dodavatele pro OPM s měřením „C“</vt:lpstr>
      <vt:lpstr>Užitečné odkazy</vt:lpstr>
      <vt:lpstr>Prezentace aplikace PowerPoint</vt:lpstr>
    </vt:vector>
  </TitlesOfParts>
  <Company>Operátor trhu s elektřinou,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Jarmila Koutníková</dc:creator>
  <cp:lastModifiedBy>OTE</cp:lastModifiedBy>
  <cp:revision>576</cp:revision>
  <cp:lastPrinted>1601-01-01T00:00:00Z</cp:lastPrinted>
  <dcterms:created xsi:type="dcterms:W3CDTF">2006-02-16T08:59:21Z</dcterms:created>
  <dcterms:modified xsi:type="dcterms:W3CDTF">2011-01-03T08:48:20Z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