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9" r:id="rId4"/>
  </p:sldMasterIdLst>
  <p:notesMasterIdLst>
    <p:notesMasterId r:id="rId30"/>
  </p:notesMasterIdLst>
  <p:sldIdLst>
    <p:sldId id="347" r:id="rId5"/>
    <p:sldId id="367" r:id="rId6"/>
    <p:sldId id="420" r:id="rId7"/>
    <p:sldId id="421" r:id="rId8"/>
    <p:sldId id="422" r:id="rId9"/>
    <p:sldId id="423" r:id="rId10"/>
    <p:sldId id="424" r:id="rId11"/>
    <p:sldId id="425" r:id="rId12"/>
    <p:sldId id="437" r:id="rId13"/>
    <p:sldId id="426" r:id="rId14"/>
    <p:sldId id="427" r:id="rId15"/>
    <p:sldId id="428" r:id="rId16"/>
    <p:sldId id="429" r:id="rId17"/>
    <p:sldId id="430" r:id="rId18"/>
    <p:sldId id="431" r:id="rId19"/>
    <p:sldId id="432" r:id="rId20"/>
    <p:sldId id="434" r:id="rId21"/>
    <p:sldId id="438" r:id="rId22"/>
    <p:sldId id="435" r:id="rId23"/>
    <p:sldId id="439" r:id="rId24"/>
    <p:sldId id="440" r:id="rId25"/>
    <p:sldId id="442" r:id="rId26"/>
    <p:sldId id="441" r:id="rId27"/>
    <p:sldId id="359" r:id="rId28"/>
    <p:sldId id="258" r:id="rId2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BC47147-3786-E477-6720-F6EDF4F14A2B}" name="Brzobohata, Jana" initials="JB" userId="S::jbrzobohata@ote-cr.cz::ff828dcd-2f24-4247-9bb1-ebf3c4f12579" providerId="AD"/>
  <p188:author id="{2613E26A-772E-AC84-768C-A448DC298EB4}" name="Hodanek, Jaroslav" initials="JH" userId="S::JHodanek@ote-cr.cz::da643218-83ba-42a5-99f9-d54e83b38c2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9978"/>
    <a:srgbClr val="CCF0E5"/>
    <a:srgbClr val="D6BBDF"/>
    <a:srgbClr val="B76CA4"/>
    <a:srgbClr val="14549F"/>
    <a:srgbClr val="00ADD0"/>
    <a:srgbClr val="007CB9"/>
    <a:srgbClr val="FAB2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082" autoAdjust="0"/>
    <p:restoredTop sz="94660" autoAdjust="0"/>
  </p:normalViewPr>
  <p:slideViewPr>
    <p:cSldViewPr snapToGrid="0">
      <p:cViewPr varScale="1">
        <p:scale>
          <a:sx n="111" d="100"/>
          <a:sy n="111" d="100"/>
        </p:scale>
        <p:origin x="126" y="4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microsoft.com/office/2018/10/relationships/authors" Target="author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28F53-77AB-4CEF-AD27-DCA9E3D876D1}" type="datetimeFigureOut">
              <a:rPr lang="cs-CZ" smtClean="0"/>
              <a:t>16.07.2026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B614DF-CC29-4A0D-A16B-F59E5EF529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9756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B614DF-CC29-4A0D-A16B-F59E5EF52981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0353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4A243-C188-4699-866E-BAFEB9C77C17}" type="datetime1">
              <a:rPr lang="cs-CZ" smtClean="0"/>
              <a:t>16.07.2026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9448800" y="6538912"/>
            <a:ext cx="2743200" cy="365125"/>
          </a:xfrm>
          <a:prstGeom prst="rect">
            <a:avLst/>
          </a:prstGeom>
        </p:spPr>
        <p:txBody>
          <a:bodyPr/>
          <a:lstStyle/>
          <a:p>
            <a:fld id="{FDABC7E8-CB38-4DFE-A45E-B5CF492061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2571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8D62-9426-49D8-A9D8-11EB735D054C}" type="datetime1">
              <a:rPr lang="cs-CZ" smtClean="0"/>
              <a:t>16.07.2026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9448800" y="6538912"/>
            <a:ext cx="2743200" cy="365125"/>
          </a:xfrm>
          <a:prstGeom prst="rect">
            <a:avLst/>
          </a:prstGeom>
        </p:spPr>
        <p:txBody>
          <a:bodyPr/>
          <a:lstStyle/>
          <a:p>
            <a:fld id="{FDABC7E8-CB38-4DFE-A45E-B5CF492061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0831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113C7E-027E-9D1C-FB3E-0AF839DFB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0E6DC20-26B6-4288-5CA9-E7C505E1D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468F5-7D6A-40AB-A031-18C2DDFB1260}" type="datetime1">
              <a:rPr lang="cs-CZ" smtClean="0"/>
              <a:t>16.07.2026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0AF21E8-1F40-5462-3B1F-D5C3A4697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3BA86E1-82ED-2F33-5E82-3E1AC544E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38912"/>
            <a:ext cx="2743200" cy="365125"/>
          </a:xfrm>
          <a:prstGeom prst="rect">
            <a:avLst/>
          </a:prstGeom>
        </p:spPr>
        <p:txBody>
          <a:bodyPr/>
          <a:lstStyle/>
          <a:p>
            <a:fld id="{FDABC7E8-CB38-4DFE-A45E-B5CF4920613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3138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D69E4-735D-446E-8F77-936205832FF5}" type="datetime1">
              <a:rPr lang="cs-CZ" smtClean="0"/>
              <a:t>16.07.2026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9448800" y="6538912"/>
            <a:ext cx="2743200" cy="365125"/>
          </a:xfrm>
          <a:prstGeom prst="rect">
            <a:avLst/>
          </a:prstGeom>
        </p:spPr>
        <p:txBody>
          <a:bodyPr/>
          <a:lstStyle/>
          <a:p>
            <a:fld id="{FDABC7E8-CB38-4DFE-A45E-B5CF492061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554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AC1AC-0DFB-4C80-B5FB-B8FBBD5AB899}" type="datetime1">
              <a:rPr lang="cs-CZ" smtClean="0"/>
              <a:t>16.07.2026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9448800" y="6538912"/>
            <a:ext cx="2743200" cy="365125"/>
          </a:xfrm>
          <a:prstGeom prst="rect">
            <a:avLst/>
          </a:prstGeom>
        </p:spPr>
        <p:txBody>
          <a:bodyPr/>
          <a:lstStyle/>
          <a:p>
            <a:fld id="{FDABC7E8-CB38-4DFE-A45E-B5CF492061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5399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2DA30-781D-4D2D-B476-3B1C8527E9A7}" type="datetime1">
              <a:rPr lang="cs-CZ" smtClean="0"/>
              <a:t>16.07.2026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9448800" y="6538912"/>
            <a:ext cx="2743200" cy="365125"/>
          </a:xfrm>
          <a:prstGeom prst="rect">
            <a:avLst/>
          </a:prstGeom>
        </p:spPr>
        <p:txBody>
          <a:bodyPr/>
          <a:lstStyle/>
          <a:p>
            <a:fld id="{FDABC7E8-CB38-4DFE-A45E-B5CF492061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9888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45492-06B5-418C-A432-18AAA761C6A7}" type="datetime1">
              <a:rPr lang="cs-CZ" smtClean="0"/>
              <a:t>16.07.2026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9448800" y="6538912"/>
            <a:ext cx="2743200" cy="365125"/>
          </a:xfrm>
          <a:prstGeom prst="rect">
            <a:avLst/>
          </a:prstGeom>
        </p:spPr>
        <p:txBody>
          <a:bodyPr/>
          <a:lstStyle/>
          <a:p>
            <a:fld id="{FDABC7E8-CB38-4DFE-A45E-B5CF492061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7854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5382-7D0C-4409-9C42-26D35163416D}" type="datetime1">
              <a:rPr lang="cs-CZ" smtClean="0"/>
              <a:t>16.07.2026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9448800" y="6538912"/>
            <a:ext cx="2743200" cy="365125"/>
          </a:xfrm>
          <a:prstGeom prst="rect">
            <a:avLst/>
          </a:prstGeom>
        </p:spPr>
        <p:txBody>
          <a:bodyPr/>
          <a:lstStyle/>
          <a:p>
            <a:fld id="{FDABC7E8-CB38-4DFE-A45E-B5CF492061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4389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DA1E0-BD7B-46F4-BC8A-57FB51B3B134}" type="datetime1">
              <a:rPr lang="cs-CZ" smtClean="0"/>
              <a:t>16.07.2026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9448800" y="6538912"/>
            <a:ext cx="2743200" cy="365125"/>
          </a:xfrm>
          <a:prstGeom prst="rect">
            <a:avLst/>
          </a:prstGeom>
        </p:spPr>
        <p:txBody>
          <a:bodyPr/>
          <a:lstStyle/>
          <a:p>
            <a:fld id="{FDABC7E8-CB38-4DFE-A45E-B5CF492061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9281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113C7E-027E-9D1C-FB3E-0AF839DFB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0E6DC20-26B6-4288-5CA9-E7C505E1D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92708-AE03-48B9-BEC2-3261163B2A93}" type="datetime1">
              <a:rPr lang="cs-CZ" smtClean="0"/>
              <a:t>16.07.2026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0AF21E8-1F40-5462-3B1F-D5C3A4697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3BA86E1-82ED-2F33-5E82-3E1AC544E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38912"/>
            <a:ext cx="2743200" cy="365125"/>
          </a:xfrm>
          <a:prstGeom prst="rect">
            <a:avLst/>
          </a:prstGeom>
        </p:spPr>
        <p:txBody>
          <a:bodyPr/>
          <a:lstStyle/>
          <a:p>
            <a:fld id="{FDABC7E8-CB38-4DFE-A45E-B5CF492061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3095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C85DC-EA34-4371-A555-15F6D24842F0}" type="datetime1">
              <a:rPr lang="cs-CZ" smtClean="0"/>
              <a:t>16.07.2026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9448800" y="6538912"/>
            <a:ext cx="2743200" cy="365125"/>
          </a:xfrm>
          <a:prstGeom prst="rect">
            <a:avLst/>
          </a:prstGeom>
        </p:spPr>
        <p:txBody>
          <a:bodyPr/>
          <a:lstStyle/>
          <a:p>
            <a:fld id="{FDABC7E8-CB38-4DFE-A45E-B5CF492061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9782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0AC9C-54D9-41CA-A059-06A704583383}" type="datetime1">
              <a:rPr lang="cs-CZ" smtClean="0"/>
              <a:t>16.07.2026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9448800" y="65389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BC7E8-CB38-4DFE-A45E-B5CF49206134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DB564A-F661-F911-085C-6E323B258E50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63500" y="63500"/>
            <a:ext cx="158908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cs-CZ" sz="1000">
                <a:solidFill>
                  <a:srgbClr val="000000">
                    <a:alpha val="50000"/>
                  </a:srgbClr>
                </a:solidFill>
                <a:latin typeface="Aptos" panose="020B0004020202020204" pitchFamily="34" charset="0"/>
              </a:rPr>
              <a:t>OTE, a.s. klasifikace: veřejné</a:t>
            </a:r>
          </a:p>
        </p:txBody>
      </p:sp>
    </p:spTree>
    <p:extLst>
      <p:ext uri="{BB962C8B-B14F-4D97-AF65-F5344CB8AC3E}">
        <p14:creationId xmlns:p14="http://schemas.microsoft.com/office/powerpoint/2010/main" val="2080185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68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2.xlsx"/><Relationship Id="rId3" Type="http://schemas.openxmlformats.org/officeDocument/2006/relationships/hyperlink" Target="https://www.ote-cr.cz/cs/dokumentace/dokumentace-elektrina/agregace-flexibility-aktualizovano-29-5-2026.pptx" TargetMode="External"/><Relationship Id="rId7" Type="http://schemas.openxmlformats.org/officeDocument/2006/relationships/image" Target="../media/image2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package" Target="../embeddings/Microsoft_Excel_Worksheet1.xlsx"/><Relationship Id="rId5" Type="http://schemas.openxmlformats.org/officeDocument/2006/relationships/image" Target="../media/image22.emf"/><Relationship Id="rId4" Type="http://schemas.openxmlformats.org/officeDocument/2006/relationships/package" Target="../embeddings/Microsoft_Excel_Worksheet.xlsx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D4E801-B61B-77E5-AC30-C239EBC44D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>
            <a:extLst>
              <a:ext uri="{FF2B5EF4-FFF2-40B4-BE49-F238E27FC236}">
                <a16:creationId xmlns:a16="http://schemas.microsoft.com/office/drawing/2014/main" id="{5215B6F9-7497-A884-BDDA-63EE7748DE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3" r="11483"/>
          <a:stretch/>
        </p:blipFill>
        <p:spPr>
          <a:xfrm>
            <a:off x="0" y="480007"/>
            <a:ext cx="12192000" cy="6364514"/>
          </a:xfrm>
          <a:prstGeom prst="rect">
            <a:avLst/>
          </a:prstGeom>
        </p:spPr>
      </p:pic>
      <p:grpSp>
        <p:nvGrpSpPr>
          <p:cNvPr id="4" name="Skupina 3">
            <a:extLst>
              <a:ext uri="{FF2B5EF4-FFF2-40B4-BE49-F238E27FC236}">
                <a16:creationId xmlns:a16="http://schemas.microsoft.com/office/drawing/2014/main" id="{6E6ADA71-F8F2-2E10-52C1-CAFBC76939E7}"/>
              </a:ext>
            </a:extLst>
          </p:cNvPr>
          <p:cNvGrpSpPr/>
          <p:nvPr/>
        </p:nvGrpSpPr>
        <p:grpSpPr>
          <a:xfrm>
            <a:off x="0" y="0"/>
            <a:ext cx="12194381" cy="6576046"/>
            <a:chOff x="0" y="0"/>
            <a:chExt cx="12194381" cy="6576046"/>
          </a:xfrm>
        </p:grpSpPr>
        <p:grpSp>
          <p:nvGrpSpPr>
            <p:cNvPr id="5" name="Skupina 4">
              <a:extLst>
                <a:ext uri="{FF2B5EF4-FFF2-40B4-BE49-F238E27FC236}">
                  <a16:creationId xmlns:a16="http://schemas.microsoft.com/office/drawing/2014/main" id="{6CECD5B8-C145-8591-A6A6-FD9D2DCC842F}"/>
                </a:ext>
              </a:extLst>
            </p:cNvPr>
            <p:cNvGrpSpPr/>
            <p:nvPr/>
          </p:nvGrpSpPr>
          <p:grpSpPr>
            <a:xfrm>
              <a:off x="10882313" y="6283658"/>
              <a:ext cx="1309686" cy="292388"/>
              <a:chOff x="10882313" y="6283658"/>
              <a:chExt cx="1309686" cy="292388"/>
            </a:xfrm>
          </p:grpSpPr>
          <p:sp>
            <p:nvSpPr>
              <p:cNvPr id="10" name="Obdélník 8">
                <a:extLst>
                  <a:ext uri="{FF2B5EF4-FFF2-40B4-BE49-F238E27FC236}">
                    <a16:creationId xmlns:a16="http://schemas.microsoft.com/office/drawing/2014/main" id="{995499F9-05DA-6F55-3912-869F6A2453E4}"/>
                  </a:ext>
                </a:extLst>
              </p:cNvPr>
              <p:cNvSpPr/>
              <p:nvPr/>
            </p:nvSpPr>
            <p:spPr>
              <a:xfrm>
                <a:off x="10882313" y="6316662"/>
                <a:ext cx="1309686" cy="257176"/>
              </a:xfrm>
              <a:custGeom>
                <a:avLst/>
                <a:gdLst>
                  <a:gd name="connsiteX0" fmla="*/ 0 w 1259681"/>
                  <a:gd name="connsiteY0" fmla="*/ 0 h 257176"/>
                  <a:gd name="connsiteX1" fmla="*/ 1259681 w 1259681"/>
                  <a:gd name="connsiteY1" fmla="*/ 0 h 257176"/>
                  <a:gd name="connsiteX2" fmla="*/ 1259681 w 1259681"/>
                  <a:gd name="connsiteY2" fmla="*/ 257176 h 257176"/>
                  <a:gd name="connsiteX3" fmla="*/ 0 w 1259681"/>
                  <a:gd name="connsiteY3" fmla="*/ 257176 h 257176"/>
                  <a:gd name="connsiteX4" fmla="*/ 0 w 1259681"/>
                  <a:gd name="connsiteY4" fmla="*/ 0 h 257176"/>
                  <a:gd name="connsiteX0" fmla="*/ 50005 w 1309686"/>
                  <a:gd name="connsiteY0" fmla="*/ 0 h 257176"/>
                  <a:gd name="connsiteX1" fmla="*/ 1309686 w 1309686"/>
                  <a:gd name="connsiteY1" fmla="*/ 0 h 257176"/>
                  <a:gd name="connsiteX2" fmla="*/ 1309686 w 1309686"/>
                  <a:gd name="connsiteY2" fmla="*/ 257176 h 257176"/>
                  <a:gd name="connsiteX3" fmla="*/ 50005 w 1309686"/>
                  <a:gd name="connsiteY3" fmla="*/ 257176 h 257176"/>
                  <a:gd name="connsiteX4" fmla="*/ 0 w 1309686"/>
                  <a:gd name="connsiteY4" fmla="*/ 123826 h 257176"/>
                  <a:gd name="connsiteX5" fmla="*/ 50005 w 1309686"/>
                  <a:gd name="connsiteY5" fmla="*/ 0 h 257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9686" h="257176">
                    <a:moveTo>
                      <a:pt x="50005" y="0"/>
                    </a:moveTo>
                    <a:lnTo>
                      <a:pt x="1309686" y="0"/>
                    </a:lnTo>
                    <a:lnTo>
                      <a:pt x="1309686" y="257176"/>
                    </a:lnTo>
                    <a:lnTo>
                      <a:pt x="50005" y="257176"/>
                    </a:lnTo>
                    <a:cubicBezTo>
                      <a:pt x="49212" y="216695"/>
                      <a:pt x="793" y="164307"/>
                      <a:pt x="0" y="123826"/>
                    </a:cubicBezTo>
                    <a:lnTo>
                      <a:pt x="50005" y="0"/>
                    </a:lnTo>
                    <a:close/>
                  </a:path>
                </a:pathLst>
              </a:custGeom>
              <a:solidFill>
                <a:srgbClr val="FAB2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B2656F0E-965F-815C-CE46-AEEBF37D5D9D}"/>
                  </a:ext>
                </a:extLst>
              </p:cNvPr>
              <p:cNvSpPr txBox="1"/>
              <p:nvPr/>
            </p:nvSpPr>
            <p:spPr>
              <a:xfrm>
                <a:off x="10906125" y="6283658"/>
                <a:ext cx="121380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300" b="1" dirty="0">
                    <a:solidFill>
                      <a:schemeClr val="bg1"/>
                    </a:solidFill>
                  </a:rPr>
                  <a:t>www.ote-cr.cz</a:t>
                </a:r>
              </a:p>
            </p:txBody>
          </p:sp>
        </p:grpSp>
        <p:grpSp>
          <p:nvGrpSpPr>
            <p:cNvPr id="6" name="Skupina 5">
              <a:extLst>
                <a:ext uri="{FF2B5EF4-FFF2-40B4-BE49-F238E27FC236}">
                  <a16:creationId xmlns:a16="http://schemas.microsoft.com/office/drawing/2014/main" id="{3D5C8F9E-A9FD-C962-7E14-924C107933A4}"/>
                </a:ext>
              </a:extLst>
            </p:cNvPr>
            <p:cNvGrpSpPr/>
            <p:nvPr/>
          </p:nvGrpSpPr>
          <p:grpSpPr>
            <a:xfrm>
              <a:off x="0" y="0"/>
              <a:ext cx="12194381" cy="1090613"/>
              <a:chOff x="-2382" y="0"/>
              <a:chExt cx="12194381" cy="1090613"/>
            </a:xfrm>
          </p:grpSpPr>
          <p:sp>
            <p:nvSpPr>
              <p:cNvPr id="7" name="Obdélník 4">
                <a:extLst>
                  <a:ext uri="{FF2B5EF4-FFF2-40B4-BE49-F238E27FC236}">
                    <a16:creationId xmlns:a16="http://schemas.microsoft.com/office/drawing/2014/main" id="{DB647F92-401C-93C3-4A7C-2252E6F57DE3}"/>
                  </a:ext>
                </a:extLst>
              </p:cNvPr>
              <p:cNvSpPr/>
              <p:nvPr/>
            </p:nvSpPr>
            <p:spPr>
              <a:xfrm>
                <a:off x="-2382" y="0"/>
                <a:ext cx="12194381" cy="1090613"/>
              </a:xfrm>
              <a:custGeom>
                <a:avLst/>
                <a:gdLst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0 w 12192000"/>
                  <a:gd name="connsiteY3" fmla="*/ 151447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723900 w 12192000"/>
                  <a:gd name="connsiteY4" fmla="*/ 771525 h 1514475"/>
                  <a:gd name="connsiteX5" fmla="*/ 0 w 12192000"/>
                  <a:gd name="connsiteY5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19050 w 12192000"/>
                  <a:gd name="connsiteY4" fmla="*/ 695325 h 1514475"/>
                  <a:gd name="connsiteX5" fmla="*/ 0 w 12192000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0656 w 12194381"/>
                  <a:gd name="connsiteY3" fmla="*/ 1495425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3037 w 12194381"/>
                  <a:gd name="connsiteY3" fmla="*/ 13073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10787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940594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78755 w 12194381"/>
                  <a:gd name="connsiteY3" fmla="*/ 1090613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971550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  <a:gd name="connsiteX0" fmla="*/ 2381 w 12203906"/>
                  <a:gd name="connsiteY0" fmla="*/ 0 h 1090613"/>
                  <a:gd name="connsiteX1" fmla="*/ 12194381 w 12203906"/>
                  <a:gd name="connsiteY1" fmla="*/ 0 h 1090613"/>
                  <a:gd name="connsiteX2" fmla="*/ 12203906 w 12203906"/>
                  <a:gd name="connsiteY2" fmla="*/ 695325 h 1090613"/>
                  <a:gd name="connsiteX3" fmla="*/ 1478755 w 12203906"/>
                  <a:gd name="connsiteY3" fmla="*/ 1090613 h 1090613"/>
                  <a:gd name="connsiteX4" fmla="*/ 0 w 12203906"/>
                  <a:gd name="connsiteY4" fmla="*/ 692943 h 1090613"/>
                  <a:gd name="connsiteX5" fmla="*/ 2381 w 12203906"/>
                  <a:gd name="connsiteY5" fmla="*/ 0 h 1090613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752475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94381" h="1090613">
                    <a:moveTo>
                      <a:pt x="2381" y="0"/>
                    </a:moveTo>
                    <a:lnTo>
                      <a:pt x="12194381" y="0"/>
                    </a:lnTo>
                    <a:lnTo>
                      <a:pt x="12194381" y="752475"/>
                    </a:lnTo>
                    <a:lnTo>
                      <a:pt x="1478755" y="1090613"/>
                    </a:lnTo>
                    <a:lnTo>
                      <a:pt x="0" y="692943"/>
                    </a:lnTo>
                    <a:cubicBezTo>
                      <a:pt x="794" y="461962"/>
                      <a:pt x="1587" y="230981"/>
                      <a:pt x="2381" y="0"/>
                    </a:cubicBezTo>
                    <a:close/>
                  </a:path>
                </a:pathLst>
              </a:custGeom>
              <a:solidFill>
                <a:srgbClr val="007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9" name="Obrázek 8">
                <a:extLst>
                  <a:ext uri="{FF2B5EF4-FFF2-40B4-BE49-F238E27FC236}">
                    <a16:creationId xmlns:a16="http://schemas.microsoft.com/office/drawing/2014/main" id="{496CB0B7-92F7-55BF-61E6-6585056650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29401" y="222217"/>
                <a:ext cx="1511811" cy="646177"/>
              </a:xfrm>
              <a:prstGeom prst="rect">
                <a:avLst/>
              </a:prstGeom>
            </p:spPr>
          </p:pic>
        </p:grpSp>
      </p:grpSp>
      <p:sp>
        <p:nvSpPr>
          <p:cNvPr id="13" name="Nadpis 1">
            <a:extLst>
              <a:ext uri="{FF2B5EF4-FFF2-40B4-BE49-F238E27FC236}">
                <a16:creationId xmlns:a16="http://schemas.microsoft.com/office/drawing/2014/main" id="{37BEF5A7-59E1-815F-5815-449AD2201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22" y="1570620"/>
            <a:ext cx="7518270" cy="292673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sz="4000" b="1" u="sng" dirty="0">
                <a:solidFill>
                  <a:schemeClr val="bg1"/>
                </a:solidFill>
                <a:latin typeface="+mn-lt"/>
              </a:rPr>
              <a:t>Flexibilita</a:t>
            </a:r>
            <a:r>
              <a:rPr lang="cs-CZ" sz="5400" b="1" u="sng" dirty="0">
                <a:solidFill>
                  <a:schemeClr val="bg1"/>
                </a:solidFill>
                <a:latin typeface="+mn-lt"/>
              </a:rPr>
              <a:t> </a:t>
            </a:r>
            <a:r>
              <a:rPr lang="cs-CZ" sz="4000" b="1" u="sng" dirty="0">
                <a:solidFill>
                  <a:schemeClr val="bg1"/>
                </a:solidFill>
                <a:latin typeface="+mn-lt"/>
              </a:rPr>
              <a:t>z pohledu OTE</a:t>
            </a:r>
            <a:br>
              <a:rPr lang="cs-CZ" sz="4000" b="1" dirty="0">
                <a:solidFill>
                  <a:schemeClr val="bg1"/>
                </a:solidFill>
                <a:latin typeface="+mn-lt"/>
              </a:rPr>
            </a:br>
            <a:r>
              <a:rPr lang="cs-CZ" sz="2400" b="1" dirty="0">
                <a:solidFill>
                  <a:schemeClr val="bg1"/>
                </a:solidFill>
              </a:rPr>
              <a:t>Průvodce přiřazení </a:t>
            </a:r>
            <a:r>
              <a:rPr lang="cs-CZ" sz="2400" b="1" dirty="0" err="1">
                <a:solidFill>
                  <a:schemeClr val="bg1"/>
                </a:solidFill>
              </a:rPr>
              <a:t>agregátora</a:t>
            </a:r>
            <a:r>
              <a:rPr lang="cs-CZ" sz="2400" b="1" dirty="0">
                <a:solidFill>
                  <a:schemeClr val="bg1"/>
                </a:solidFill>
              </a:rPr>
              <a:t> k EAN PM v CS OTE</a:t>
            </a:r>
            <a:br>
              <a:rPr lang="cs-CZ" sz="2400" b="1" dirty="0">
                <a:solidFill>
                  <a:schemeClr val="bg1"/>
                </a:solidFill>
              </a:rPr>
            </a:br>
            <a:r>
              <a:rPr lang="cs-CZ" sz="2400" b="1" dirty="0">
                <a:solidFill>
                  <a:schemeClr val="bg1"/>
                </a:solidFill>
              </a:rPr>
              <a:t>(průvodce krok po kroku)</a:t>
            </a:r>
            <a:br>
              <a:rPr lang="cs-CZ" sz="4000" b="1" dirty="0">
                <a:solidFill>
                  <a:schemeClr val="bg1"/>
                </a:solidFill>
              </a:rPr>
            </a:br>
            <a:br>
              <a:rPr lang="cs-CZ" sz="5400" b="1" dirty="0">
                <a:solidFill>
                  <a:schemeClr val="bg1"/>
                </a:solidFill>
                <a:latin typeface="+mn-lt"/>
              </a:rPr>
            </a:br>
            <a:endParaRPr lang="cs-CZ" sz="1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8E9588D-46E0-ECE2-EEDA-351857F9C24A}"/>
              </a:ext>
            </a:extLst>
          </p:cNvPr>
          <p:cNvSpPr txBox="1">
            <a:spLocks/>
          </p:cNvSpPr>
          <p:nvPr/>
        </p:nvSpPr>
        <p:spPr>
          <a:xfrm>
            <a:off x="1431783" y="4666345"/>
            <a:ext cx="4664217" cy="7783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2400" b="1" dirty="0">
                <a:solidFill>
                  <a:schemeClr val="bg1"/>
                </a:solidFill>
                <a:latin typeface="+mn-lt"/>
              </a:rPr>
              <a:t>OTE, a.s. -</a:t>
            </a:r>
            <a:r>
              <a:rPr lang="cs-CZ" sz="2400" b="1" dirty="0">
                <a:solidFill>
                  <a:schemeClr val="bg1"/>
                </a:solidFill>
              </a:rPr>
              <a:t> 17.7.2026</a:t>
            </a:r>
            <a:endParaRPr lang="cs-CZ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1E9E5A74-3B71-4F8F-1A29-F4067A558141}"/>
              </a:ext>
            </a:extLst>
          </p:cNvPr>
          <p:cNvSpPr txBox="1">
            <a:spLocks/>
          </p:cNvSpPr>
          <p:nvPr/>
        </p:nvSpPr>
        <p:spPr>
          <a:xfrm>
            <a:off x="1427322" y="5455817"/>
            <a:ext cx="6474474" cy="49329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cs-CZ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Zástupný symbol pro číslo snímku 16">
            <a:extLst>
              <a:ext uri="{FF2B5EF4-FFF2-40B4-BE49-F238E27FC236}">
                <a16:creationId xmlns:a16="http://schemas.microsoft.com/office/drawing/2014/main" id="{B94082BB-5262-07F3-9174-9ED5E9FE1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BC7E8-CB38-4DFE-A45E-B5CF49206134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897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1CD3A5-D9A2-BC4E-D760-FF4BFAD8D0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2092931E-E842-BD65-505C-7530C315EC08}"/>
              </a:ext>
            </a:extLst>
          </p:cNvPr>
          <p:cNvGrpSpPr/>
          <p:nvPr/>
        </p:nvGrpSpPr>
        <p:grpSpPr>
          <a:xfrm>
            <a:off x="0" y="7157"/>
            <a:ext cx="12202632" cy="6568889"/>
            <a:chOff x="-10633" y="7157"/>
            <a:chExt cx="12202632" cy="6568889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271299C5-C6C9-D5C2-A294-91230A58D48A}"/>
                </a:ext>
              </a:extLst>
            </p:cNvPr>
            <p:cNvGrpSpPr/>
            <p:nvPr/>
          </p:nvGrpSpPr>
          <p:grpSpPr>
            <a:xfrm>
              <a:off x="10882313" y="6283658"/>
              <a:ext cx="1309686" cy="292388"/>
              <a:chOff x="10882313" y="6283658"/>
              <a:chExt cx="1309686" cy="292388"/>
            </a:xfrm>
          </p:grpSpPr>
          <p:sp>
            <p:nvSpPr>
              <p:cNvPr id="8" name="Obdélník 8">
                <a:extLst>
                  <a:ext uri="{FF2B5EF4-FFF2-40B4-BE49-F238E27FC236}">
                    <a16:creationId xmlns:a16="http://schemas.microsoft.com/office/drawing/2014/main" id="{7CBE7486-4017-B3D3-8423-52A03BAC4BFF}"/>
                  </a:ext>
                </a:extLst>
              </p:cNvPr>
              <p:cNvSpPr/>
              <p:nvPr/>
            </p:nvSpPr>
            <p:spPr>
              <a:xfrm>
                <a:off x="10882313" y="6316662"/>
                <a:ext cx="1309686" cy="257176"/>
              </a:xfrm>
              <a:custGeom>
                <a:avLst/>
                <a:gdLst>
                  <a:gd name="connsiteX0" fmla="*/ 0 w 1259681"/>
                  <a:gd name="connsiteY0" fmla="*/ 0 h 257176"/>
                  <a:gd name="connsiteX1" fmla="*/ 1259681 w 1259681"/>
                  <a:gd name="connsiteY1" fmla="*/ 0 h 257176"/>
                  <a:gd name="connsiteX2" fmla="*/ 1259681 w 1259681"/>
                  <a:gd name="connsiteY2" fmla="*/ 257176 h 257176"/>
                  <a:gd name="connsiteX3" fmla="*/ 0 w 1259681"/>
                  <a:gd name="connsiteY3" fmla="*/ 257176 h 257176"/>
                  <a:gd name="connsiteX4" fmla="*/ 0 w 1259681"/>
                  <a:gd name="connsiteY4" fmla="*/ 0 h 257176"/>
                  <a:gd name="connsiteX0" fmla="*/ 50005 w 1309686"/>
                  <a:gd name="connsiteY0" fmla="*/ 0 h 257176"/>
                  <a:gd name="connsiteX1" fmla="*/ 1309686 w 1309686"/>
                  <a:gd name="connsiteY1" fmla="*/ 0 h 257176"/>
                  <a:gd name="connsiteX2" fmla="*/ 1309686 w 1309686"/>
                  <a:gd name="connsiteY2" fmla="*/ 257176 h 257176"/>
                  <a:gd name="connsiteX3" fmla="*/ 50005 w 1309686"/>
                  <a:gd name="connsiteY3" fmla="*/ 257176 h 257176"/>
                  <a:gd name="connsiteX4" fmla="*/ 0 w 1309686"/>
                  <a:gd name="connsiteY4" fmla="*/ 123826 h 257176"/>
                  <a:gd name="connsiteX5" fmla="*/ 50005 w 1309686"/>
                  <a:gd name="connsiteY5" fmla="*/ 0 h 257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9686" h="257176">
                    <a:moveTo>
                      <a:pt x="50005" y="0"/>
                    </a:moveTo>
                    <a:lnTo>
                      <a:pt x="1309686" y="0"/>
                    </a:lnTo>
                    <a:lnTo>
                      <a:pt x="1309686" y="257176"/>
                    </a:lnTo>
                    <a:lnTo>
                      <a:pt x="50005" y="257176"/>
                    </a:lnTo>
                    <a:cubicBezTo>
                      <a:pt x="49212" y="216695"/>
                      <a:pt x="793" y="164307"/>
                      <a:pt x="0" y="123826"/>
                    </a:cubicBezTo>
                    <a:lnTo>
                      <a:pt x="50005" y="0"/>
                    </a:lnTo>
                    <a:close/>
                  </a:path>
                </a:pathLst>
              </a:custGeom>
              <a:solidFill>
                <a:srgbClr val="FAB2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7F87EC3A-0A7B-614B-70D9-0DF058E5AC02}"/>
                  </a:ext>
                </a:extLst>
              </p:cNvPr>
              <p:cNvSpPr txBox="1"/>
              <p:nvPr/>
            </p:nvSpPr>
            <p:spPr>
              <a:xfrm>
                <a:off x="10906125" y="6283658"/>
                <a:ext cx="121380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300" b="1" dirty="0">
                    <a:solidFill>
                      <a:schemeClr val="bg1"/>
                    </a:solidFill>
                  </a:rPr>
                  <a:t>www.ote-cr.cz</a:t>
                </a:r>
              </a:p>
            </p:txBody>
          </p:sp>
        </p:grpSp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7C7E86B9-48F2-B2A9-87B9-8061CD21CFF9}"/>
                </a:ext>
              </a:extLst>
            </p:cNvPr>
            <p:cNvGrpSpPr/>
            <p:nvPr/>
          </p:nvGrpSpPr>
          <p:grpSpPr>
            <a:xfrm>
              <a:off x="-10633" y="7157"/>
              <a:ext cx="12173093" cy="1090613"/>
              <a:chOff x="-13015" y="7157"/>
              <a:chExt cx="12173093" cy="1090613"/>
            </a:xfrm>
          </p:grpSpPr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2923B5DF-A9C5-9D39-9A88-1C2248D20B14}"/>
                  </a:ext>
                </a:extLst>
              </p:cNvPr>
              <p:cNvSpPr/>
              <p:nvPr/>
            </p:nvSpPr>
            <p:spPr>
              <a:xfrm>
                <a:off x="-13015" y="7157"/>
                <a:ext cx="12173093" cy="1090613"/>
              </a:xfrm>
              <a:custGeom>
                <a:avLst/>
                <a:gdLst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0 w 12192000"/>
                  <a:gd name="connsiteY3" fmla="*/ 151447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723900 w 12192000"/>
                  <a:gd name="connsiteY4" fmla="*/ 771525 h 1514475"/>
                  <a:gd name="connsiteX5" fmla="*/ 0 w 12192000"/>
                  <a:gd name="connsiteY5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19050 w 12192000"/>
                  <a:gd name="connsiteY4" fmla="*/ 695325 h 1514475"/>
                  <a:gd name="connsiteX5" fmla="*/ 0 w 12192000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0656 w 12194381"/>
                  <a:gd name="connsiteY3" fmla="*/ 1495425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3037 w 12194381"/>
                  <a:gd name="connsiteY3" fmla="*/ 13073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10787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940594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78755 w 12194381"/>
                  <a:gd name="connsiteY3" fmla="*/ 1090613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971550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  <a:gd name="connsiteX0" fmla="*/ 2381 w 12203906"/>
                  <a:gd name="connsiteY0" fmla="*/ 0 h 1090613"/>
                  <a:gd name="connsiteX1" fmla="*/ 12194381 w 12203906"/>
                  <a:gd name="connsiteY1" fmla="*/ 0 h 1090613"/>
                  <a:gd name="connsiteX2" fmla="*/ 12203906 w 12203906"/>
                  <a:gd name="connsiteY2" fmla="*/ 695325 h 1090613"/>
                  <a:gd name="connsiteX3" fmla="*/ 1478755 w 12203906"/>
                  <a:gd name="connsiteY3" fmla="*/ 1090613 h 1090613"/>
                  <a:gd name="connsiteX4" fmla="*/ 0 w 12203906"/>
                  <a:gd name="connsiteY4" fmla="*/ 692943 h 1090613"/>
                  <a:gd name="connsiteX5" fmla="*/ 2381 w 12203906"/>
                  <a:gd name="connsiteY5" fmla="*/ 0 h 1090613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752475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94381" h="1090613">
                    <a:moveTo>
                      <a:pt x="2381" y="0"/>
                    </a:moveTo>
                    <a:lnTo>
                      <a:pt x="12194381" y="0"/>
                    </a:lnTo>
                    <a:lnTo>
                      <a:pt x="12194381" y="752475"/>
                    </a:lnTo>
                    <a:lnTo>
                      <a:pt x="1478755" y="1090613"/>
                    </a:lnTo>
                    <a:lnTo>
                      <a:pt x="0" y="692943"/>
                    </a:lnTo>
                    <a:cubicBezTo>
                      <a:pt x="794" y="461962"/>
                      <a:pt x="1587" y="230981"/>
                      <a:pt x="2381" y="0"/>
                    </a:cubicBezTo>
                    <a:close/>
                  </a:path>
                </a:pathLst>
              </a:custGeom>
              <a:solidFill>
                <a:srgbClr val="007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7" name="Obrázek 6">
                <a:extLst>
                  <a:ext uri="{FF2B5EF4-FFF2-40B4-BE49-F238E27FC236}">
                    <a16:creationId xmlns:a16="http://schemas.microsoft.com/office/drawing/2014/main" id="{79F55CFA-AA3C-57E2-6052-6806306403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33708" y="156140"/>
                <a:ext cx="1511811" cy="646177"/>
              </a:xfrm>
              <a:prstGeom prst="rect">
                <a:avLst/>
              </a:prstGeom>
            </p:spPr>
          </p:pic>
        </p:grpSp>
      </p:grpSp>
      <p:sp>
        <p:nvSpPr>
          <p:cNvPr id="6" name="Nadpis 1">
            <a:extLst>
              <a:ext uri="{FF2B5EF4-FFF2-40B4-BE49-F238E27FC236}">
                <a16:creationId xmlns:a16="http://schemas.microsoft.com/office/drawing/2014/main" id="{533E8039-F725-B888-1DB9-8320076C1427}"/>
              </a:ext>
            </a:extLst>
          </p:cNvPr>
          <p:cNvSpPr txBox="1">
            <a:spLocks/>
          </p:cNvSpPr>
          <p:nvPr/>
        </p:nvSpPr>
        <p:spPr>
          <a:xfrm>
            <a:off x="3174520" y="78713"/>
            <a:ext cx="8966673" cy="7783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4000" b="1" dirty="0">
                <a:solidFill>
                  <a:schemeClr val="bg1"/>
                </a:solidFill>
                <a:latin typeface="+mn-lt"/>
              </a:rPr>
              <a:t>OTE – Registrace </a:t>
            </a:r>
            <a:r>
              <a:rPr lang="cs-CZ" sz="4000" b="1" dirty="0" err="1">
                <a:solidFill>
                  <a:schemeClr val="bg1"/>
                </a:solidFill>
                <a:latin typeface="+mn-lt"/>
              </a:rPr>
              <a:t>SZa</a:t>
            </a:r>
            <a:r>
              <a:rPr lang="cs-CZ" sz="4000" b="1" dirty="0">
                <a:solidFill>
                  <a:schemeClr val="bg1"/>
                </a:solidFill>
                <a:latin typeface="+mn-lt"/>
              </a:rPr>
              <a:t> – souhrnný </a:t>
            </a:r>
            <a:r>
              <a:rPr lang="cs-CZ" sz="4000" b="1" dirty="0" err="1">
                <a:solidFill>
                  <a:schemeClr val="bg1"/>
                </a:solidFill>
                <a:latin typeface="+mn-lt"/>
              </a:rPr>
              <a:t>EAN</a:t>
            </a:r>
            <a:endParaRPr lang="cs-CZ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Zástupný symbol pro číslo snímku 14">
            <a:extLst>
              <a:ext uri="{FF2B5EF4-FFF2-40B4-BE49-F238E27FC236}">
                <a16:creationId xmlns:a16="http://schemas.microsoft.com/office/drawing/2014/main" id="{97164199-DCA6-427A-53A1-97308782C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BC7E8-CB38-4DFE-A45E-B5CF49206134}" type="slidenum">
              <a:rPr lang="cs-CZ" smtClean="0"/>
              <a:t>10</a:t>
            </a:fld>
            <a:endParaRPr lang="cs-CZ"/>
          </a:p>
        </p:txBody>
      </p:sp>
      <p:sp>
        <p:nvSpPr>
          <p:cNvPr id="101" name="TextovéPole 100">
            <a:extLst>
              <a:ext uri="{FF2B5EF4-FFF2-40B4-BE49-F238E27FC236}">
                <a16:creationId xmlns:a16="http://schemas.microsoft.com/office/drawing/2014/main" id="{BA2E236A-7EB3-654B-DD6D-3BB46FFA588D}"/>
              </a:ext>
            </a:extLst>
          </p:cNvPr>
          <p:cNvSpPr txBox="1"/>
          <p:nvPr/>
        </p:nvSpPr>
        <p:spPr>
          <a:xfrm>
            <a:off x="499371" y="1979218"/>
            <a:ext cx="473099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cs-CZ"/>
            </a:defPPr>
            <a:lvl1pPr marL="285750" indent="-285750">
              <a:buFont typeface="Arial" panose="020B0604020202020204" pitchFamily="34" charset="0"/>
              <a:buChar char="•"/>
              <a:defRPr sz="1600">
                <a:solidFill>
                  <a:srgbClr val="14549F"/>
                </a:solidFill>
                <a:cs typeface="Calibri Light"/>
              </a:defRPr>
            </a:lvl1pPr>
          </a:lstStyle>
          <a:p>
            <a:r>
              <a:rPr lang="en-US" dirty="0"/>
              <a:t>Po </a:t>
            </a:r>
            <a:r>
              <a:rPr lang="en-US" dirty="0" err="1"/>
              <a:t>vyplnění</a:t>
            </a:r>
            <a:r>
              <a:rPr lang="en-US" dirty="0"/>
              <a:t> </a:t>
            </a:r>
            <a:r>
              <a:rPr lang="en-US" dirty="0" err="1"/>
              <a:t>všech</a:t>
            </a:r>
            <a:r>
              <a:rPr lang="en-US" dirty="0"/>
              <a:t> </a:t>
            </a:r>
            <a:r>
              <a:rPr lang="en-US" dirty="0" err="1"/>
              <a:t>položek</a:t>
            </a:r>
            <a:r>
              <a:rPr lang="en-US" dirty="0"/>
              <a:t> </a:t>
            </a:r>
            <a:r>
              <a:rPr lang="en-US" dirty="0" err="1"/>
              <a:t>formuláře</a:t>
            </a:r>
            <a:r>
              <a:rPr lang="cs-CZ" dirty="0"/>
              <a:t> „Změna SZ </a:t>
            </a:r>
            <a:r>
              <a:rPr lang="cs-CZ" dirty="0" err="1"/>
              <a:t>agregátora</a:t>
            </a:r>
            <a:r>
              <a:rPr lang="cs-CZ" dirty="0"/>
              <a:t>/Poskytovatele FL“ je třeba odeslat </a:t>
            </a:r>
            <a:r>
              <a:rPr lang="en-US" dirty="0"/>
              <a:t> </a:t>
            </a:r>
            <a:r>
              <a:rPr lang="en-US" dirty="0" err="1"/>
              <a:t>žádost</a:t>
            </a:r>
            <a:r>
              <a:rPr lang="en-US" dirty="0"/>
              <a:t> </a:t>
            </a:r>
            <a:r>
              <a:rPr lang="en-US" dirty="0" err="1"/>
              <a:t>tlačítkem</a:t>
            </a:r>
            <a:r>
              <a:rPr lang="en-US" dirty="0"/>
              <a:t> „</a:t>
            </a:r>
            <a:r>
              <a:rPr lang="en-US" dirty="0" err="1"/>
              <a:t>Odeslat</a:t>
            </a:r>
            <a:r>
              <a:rPr lang="en-US" dirty="0"/>
              <a:t>“ v </a:t>
            </a:r>
            <a:r>
              <a:rPr lang="en-US" dirty="0" err="1"/>
              <a:t>pravém</a:t>
            </a:r>
            <a:r>
              <a:rPr lang="en-US" dirty="0"/>
              <a:t> </a:t>
            </a:r>
            <a:r>
              <a:rPr lang="en-US" dirty="0" err="1"/>
              <a:t>dolním</a:t>
            </a:r>
            <a:r>
              <a:rPr lang="en-US" dirty="0"/>
              <a:t> </a:t>
            </a:r>
            <a:r>
              <a:rPr lang="en-US" dirty="0" err="1"/>
              <a:t>roh</a:t>
            </a:r>
            <a:r>
              <a:rPr lang="cs-CZ" dirty="0"/>
              <a:t>u.</a:t>
            </a:r>
            <a:endParaRPr lang="en-US" dirty="0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D3082442-CF59-6C54-CA1B-D0FC8D9B62A5}"/>
              </a:ext>
            </a:extLst>
          </p:cNvPr>
          <p:cNvSpPr/>
          <p:nvPr/>
        </p:nvSpPr>
        <p:spPr>
          <a:xfrm>
            <a:off x="302605" y="802361"/>
            <a:ext cx="2177160" cy="64617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cap="rnd">
            <a:solidFill>
              <a:srgbClr val="CCF0E5"/>
            </a:solidFill>
            <a:beve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Registrace subjektu zúčtování </a:t>
            </a:r>
            <a:r>
              <a:rPr lang="cs-CZ" sz="1400" dirty="0" err="1">
                <a:solidFill>
                  <a:schemeClr val="tx1"/>
                </a:solidFill>
              </a:rPr>
              <a:t>agregátora</a:t>
            </a:r>
            <a:r>
              <a:rPr lang="cs-CZ" sz="1400" dirty="0">
                <a:solidFill>
                  <a:schemeClr val="tx1"/>
                </a:solidFill>
              </a:rPr>
              <a:t> / </a:t>
            </a:r>
            <a:r>
              <a:rPr lang="cs-CZ" sz="1400" dirty="0" err="1">
                <a:solidFill>
                  <a:schemeClr val="tx1"/>
                </a:solidFill>
              </a:rPr>
              <a:t>PoFl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369AEA2E-9EEF-4127-787F-717714F5D474}"/>
              </a:ext>
            </a:extLst>
          </p:cNvPr>
          <p:cNvSpPr/>
          <p:nvPr/>
        </p:nvSpPr>
        <p:spPr>
          <a:xfrm>
            <a:off x="134709" y="684314"/>
            <a:ext cx="416974" cy="353384"/>
          </a:xfrm>
          <a:prstGeom prst="ellipse">
            <a:avLst/>
          </a:prstGeom>
          <a:solidFill>
            <a:srgbClr val="D6BBD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chemeClr val="tx1"/>
                </a:solidFill>
              </a:rPr>
              <a:t>3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7C51F6BD-D10D-D7DD-5F9E-C99FD662EC8A}"/>
              </a:ext>
            </a:extLst>
          </p:cNvPr>
          <p:cNvSpPr txBox="1"/>
          <p:nvPr/>
        </p:nvSpPr>
        <p:spPr>
          <a:xfrm>
            <a:off x="480851" y="3008616"/>
            <a:ext cx="1130283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en-US" sz="1600" kern="100" dirty="0" err="1">
                <a:solidFill>
                  <a:srgbClr val="004E8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Pokud</a:t>
            </a:r>
            <a:r>
              <a:rPr lang="en-US" sz="1600" kern="100" dirty="0">
                <a:solidFill>
                  <a:srgbClr val="004E8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600" kern="100" dirty="0" err="1">
                <a:solidFill>
                  <a:srgbClr val="004E8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agr</a:t>
            </a:r>
            <a:r>
              <a:rPr lang="en-US" sz="1600" kern="100" dirty="0">
                <a:solidFill>
                  <a:srgbClr val="004E8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/</a:t>
            </a:r>
            <a:r>
              <a:rPr lang="en-US" sz="1600" kern="100" dirty="0" err="1">
                <a:solidFill>
                  <a:srgbClr val="004E8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PoFl</a:t>
            </a:r>
            <a:r>
              <a:rPr lang="en-US" sz="1600" kern="100" dirty="0">
                <a:solidFill>
                  <a:srgbClr val="004E8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600" b="1" kern="100" dirty="0">
                <a:solidFill>
                  <a:srgbClr val="004E8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 </a:t>
            </a:r>
            <a:r>
              <a:rPr lang="en-US" sz="1600" b="1" kern="100" dirty="0" err="1">
                <a:solidFill>
                  <a:srgbClr val="004E8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žádosti</a:t>
            </a:r>
            <a:r>
              <a:rPr lang="en-US" sz="1600" b="1" kern="100" dirty="0">
                <a:solidFill>
                  <a:srgbClr val="004E8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o </a:t>
            </a:r>
            <a:r>
              <a:rPr lang="cs-CZ" sz="1600" b="1" kern="100" dirty="0">
                <a:solidFill>
                  <a:srgbClr val="004E8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přiřazení </a:t>
            </a:r>
            <a:r>
              <a:rPr lang="en-US" sz="1600" b="1" kern="100" dirty="0">
                <a:solidFill>
                  <a:srgbClr val="004E8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</a:t>
            </a:r>
            <a:r>
              <a:rPr lang="cs-CZ" sz="1600" b="1" kern="100" dirty="0">
                <a:solidFill>
                  <a:srgbClr val="004E8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Z</a:t>
            </a:r>
            <a:r>
              <a:rPr lang="en-US" sz="1600" b="1" kern="100" dirty="0" err="1">
                <a:solidFill>
                  <a:srgbClr val="004E8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agregátora</a:t>
            </a:r>
            <a:r>
              <a:rPr lang="cs-CZ" sz="1600" b="1" kern="100" dirty="0">
                <a:solidFill>
                  <a:srgbClr val="004E8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uvede</a:t>
            </a:r>
            <a:r>
              <a:rPr lang="en-US" sz="1600" b="1" kern="100" dirty="0">
                <a:solidFill>
                  <a:srgbClr val="004E8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600" b="1" kern="100" dirty="0" err="1">
                <a:solidFill>
                  <a:srgbClr val="004E8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sebe</a:t>
            </a:r>
            <a:r>
              <a:rPr lang="cs-CZ" sz="1600" kern="100" dirty="0">
                <a:solidFill>
                  <a:srgbClr val="004E8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tj. bude zároveň agregátorem i </a:t>
            </a:r>
            <a:r>
              <a:rPr lang="cs-CZ" sz="1600" kern="100" dirty="0" err="1">
                <a:solidFill>
                  <a:srgbClr val="004E8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SZagregátora</a:t>
            </a:r>
            <a:r>
              <a:rPr lang="cs-CZ" sz="1600" kern="100" dirty="0">
                <a:solidFill>
                  <a:srgbClr val="004E8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cs-CZ" sz="1600" b="1" kern="100" dirty="0">
                <a:solidFill>
                  <a:srgbClr val="004E8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kontrolu/ověření, zda je u EAN PM v daném období přiřazen </a:t>
            </a:r>
            <a:r>
              <a:rPr lang="cs-CZ" sz="1600" b="1" kern="100" dirty="0" err="1">
                <a:solidFill>
                  <a:srgbClr val="004E8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SZa</a:t>
            </a:r>
            <a:r>
              <a:rPr lang="cs-CZ" sz="1600" kern="100" dirty="0">
                <a:solidFill>
                  <a:srgbClr val="004E8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je možné provést na portále CS OTE v </a:t>
            </a:r>
            <a:r>
              <a:rPr lang="cs-CZ" sz="1600" b="1" kern="100" dirty="0">
                <a:solidFill>
                  <a:srgbClr val="004E8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sekci CDS / OPM / Výpis portfolia </a:t>
            </a:r>
            <a:r>
              <a:rPr lang="cs-CZ" sz="1600" b="1" kern="100" dirty="0" err="1">
                <a:solidFill>
                  <a:srgbClr val="004E8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agregátora</a:t>
            </a:r>
            <a:r>
              <a:rPr lang="cs-CZ" sz="1600" b="1" kern="100" dirty="0">
                <a:solidFill>
                  <a:srgbClr val="004E8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/SZ </a:t>
            </a:r>
            <a:r>
              <a:rPr lang="cs-CZ" sz="1600" b="1" kern="100" dirty="0" err="1">
                <a:solidFill>
                  <a:srgbClr val="004E8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agregátora</a:t>
            </a:r>
            <a:r>
              <a:rPr lang="cs-CZ" sz="1600" kern="100" dirty="0">
                <a:solidFill>
                  <a:srgbClr val="004E8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(pro případ kontroly pouze virtuálních EAN filtr u sloupce „Síť“ nastavit na 0100). V případě, že je přiřazena kombinace agregátor + SZ agregátor, je to uvedeno v příslušných sloupcích, vizte níže (</a:t>
            </a:r>
            <a:r>
              <a:rPr lang="cs-CZ" sz="1600" kern="1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modře OK</a:t>
            </a:r>
            <a:r>
              <a:rPr lang="cs-CZ" sz="1600" kern="100" dirty="0">
                <a:solidFill>
                  <a:srgbClr val="004E8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cs-CZ" sz="1600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červeně NOK</a:t>
            </a:r>
            <a:r>
              <a:rPr lang="cs-CZ" sz="1600" kern="100" dirty="0">
                <a:solidFill>
                  <a:srgbClr val="004E8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): 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71855731-35A7-74FC-5FD8-A82BFF12D8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0368" y="961802"/>
            <a:ext cx="5916559" cy="2034833"/>
          </a:xfrm>
          <a:prstGeom prst="rect">
            <a:avLst/>
          </a:prstGeom>
        </p:spPr>
      </p:pic>
      <p:pic>
        <p:nvPicPr>
          <p:cNvPr id="24" name="Obrázek 23">
            <a:extLst>
              <a:ext uri="{FF2B5EF4-FFF2-40B4-BE49-F238E27FC236}">
                <a16:creationId xmlns:a16="http://schemas.microsoft.com/office/drawing/2014/main" id="{064615D8-D94E-7167-0C85-C9B6B8B28A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317" y="4085834"/>
            <a:ext cx="6584830" cy="2575553"/>
          </a:xfrm>
          <a:prstGeom prst="rect">
            <a:avLst/>
          </a:prstGeom>
        </p:spPr>
      </p:pic>
      <p:sp>
        <p:nvSpPr>
          <p:cNvPr id="30" name="TextovéPole 29">
            <a:extLst>
              <a:ext uri="{FF2B5EF4-FFF2-40B4-BE49-F238E27FC236}">
                <a16:creationId xmlns:a16="http://schemas.microsoft.com/office/drawing/2014/main" id="{6EA14401-DE29-14CC-6D50-3C7AE4203DB7}"/>
              </a:ext>
            </a:extLst>
          </p:cNvPr>
          <p:cNvSpPr txBox="1"/>
          <p:nvPr/>
        </p:nvSpPr>
        <p:spPr>
          <a:xfrm>
            <a:off x="7657856" y="4451681"/>
            <a:ext cx="3761117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u="sng" dirty="0">
                <a:solidFill>
                  <a:srgbClr val="14549F"/>
                </a:solidFill>
                <a:cs typeface="Calibri Light"/>
              </a:rPr>
              <a:t>Poznámka:</a:t>
            </a:r>
          </a:p>
          <a:p>
            <a:r>
              <a:rPr lang="en-US" sz="1600" dirty="0" err="1">
                <a:solidFill>
                  <a:srgbClr val="14549F"/>
                </a:solidFill>
                <a:cs typeface="Calibri Light"/>
              </a:rPr>
              <a:t>Pokud</a:t>
            </a:r>
            <a:r>
              <a:rPr lang="en-US" sz="1600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sz="1600" dirty="0" err="1">
                <a:solidFill>
                  <a:srgbClr val="14549F"/>
                </a:solidFill>
                <a:cs typeface="Calibri Light"/>
              </a:rPr>
              <a:t>agregátor</a:t>
            </a:r>
            <a:r>
              <a:rPr lang="en-US" sz="1600" dirty="0">
                <a:solidFill>
                  <a:srgbClr val="14549F"/>
                </a:solidFill>
                <a:cs typeface="Calibri Light"/>
              </a:rPr>
              <a:t>/</a:t>
            </a:r>
            <a:r>
              <a:rPr lang="en-US" sz="1600" dirty="0" err="1">
                <a:solidFill>
                  <a:srgbClr val="14549F"/>
                </a:solidFill>
                <a:cs typeface="Calibri Light"/>
              </a:rPr>
              <a:t>PoFl</a:t>
            </a:r>
            <a:r>
              <a:rPr lang="en-US" sz="1600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sz="1600" b="1" dirty="0">
                <a:solidFill>
                  <a:srgbClr val="14549F"/>
                </a:solidFill>
                <a:cs typeface="Calibri Light"/>
              </a:rPr>
              <a:t>v </a:t>
            </a:r>
            <a:r>
              <a:rPr lang="en-US" sz="1600" b="1" dirty="0" err="1">
                <a:solidFill>
                  <a:srgbClr val="14549F"/>
                </a:solidFill>
                <a:cs typeface="Calibri Light"/>
              </a:rPr>
              <a:t>žádosti</a:t>
            </a:r>
            <a:r>
              <a:rPr lang="en-US" sz="1600" b="1" dirty="0">
                <a:solidFill>
                  <a:srgbClr val="14549F"/>
                </a:solidFill>
                <a:cs typeface="Calibri Light"/>
              </a:rPr>
              <a:t> o </a:t>
            </a:r>
            <a:r>
              <a:rPr lang="cs-CZ" sz="1600" b="1" dirty="0">
                <a:solidFill>
                  <a:srgbClr val="14549F"/>
                </a:solidFill>
                <a:cs typeface="Calibri Light"/>
              </a:rPr>
              <a:t>přiřazení </a:t>
            </a:r>
            <a:r>
              <a:rPr lang="en-US" sz="1600" b="1" dirty="0">
                <a:solidFill>
                  <a:srgbClr val="14549F"/>
                </a:solidFill>
                <a:cs typeface="Calibri Light"/>
              </a:rPr>
              <a:t>S</a:t>
            </a:r>
            <a:r>
              <a:rPr lang="cs-CZ" sz="1600" b="1" dirty="0">
                <a:solidFill>
                  <a:srgbClr val="14549F"/>
                </a:solidFill>
                <a:cs typeface="Calibri Light"/>
              </a:rPr>
              <a:t>Z</a:t>
            </a:r>
            <a:r>
              <a:rPr lang="en-US" sz="1600" b="1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sz="1600" b="1" dirty="0">
                <a:solidFill>
                  <a:srgbClr val="14549F"/>
                </a:solidFill>
                <a:cs typeface="Calibri Light"/>
              </a:rPr>
              <a:t> uvede jiný subjekt</a:t>
            </a:r>
            <a:r>
              <a:rPr lang="en-US" sz="1600" b="1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sz="1600" b="1" dirty="0" err="1">
                <a:solidFill>
                  <a:srgbClr val="14549F"/>
                </a:solidFill>
                <a:cs typeface="Calibri Light"/>
              </a:rPr>
              <a:t>než</a:t>
            </a:r>
            <a:r>
              <a:rPr lang="en-US" sz="1600" b="1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sz="1600" b="1" dirty="0" err="1">
                <a:solidFill>
                  <a:srgbClr val="14549F"/>
                </a:solidFill>
                <a:cs typeface="Calibri Light"/>
              </a:rPr>
              <a:t>sebe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, po podání této žádosti ze strany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 musí tuto žádost o přiřazení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SZagregátora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 k virtuálnímu (souhrnnému) EAN-18  následně </a:t>
            </a:r>
            <a:r>
              <a:rPr lang="cs-CZ" sz="1600" b="1" dirty="0">
                <a:solidFill>
                  <a:srgbClr val="14549F"/>
                </a:solidFill>
                <a:cs typeface="Calibri Light"/>
              </a:rPr>
              <a:t>potvrdit příslušný </a:t>
            </a:r>
            <a:r>
              <a:rPr lang="cs-CZ" sz="1600" b="1" dirty="0" err="1">
                <a:solidFill>
                  <a:srgbClr val="14549F"/>
                </a:solidFill>
                <a:cs typeface="Calibri Light"/>
              </a:rPr>
              <a:t>SZagregátora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. </a:t>
            </a:r>
          </a:p>
          <a:p>
            <a:r>
              <a:rPr lang="cs-CZ" sz="1600" dirty="0">
                <a:solidFill>
                  <a:srgbClr val="14549F"/>
                </a:solidFill>
                <a:cs typeface="Calibri Light"/>
              </a:rPr>
              <a:t>Viz následující snímek:</a:t>
            </a:r>
            <a:endParaRPr lang="en-US" sz="1600" dirty="0">
              <a:solidFill>
                <a:srgbClr val="14549F"/>
              </a:solidFill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365528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B7F3CE-FE62-F270-AF73-5DBBFFFDE4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57819763-29A9-7EAF-FC51-DDF882503E05}"/>
              </a:ext>
            </a:extLst>
          </p:cNvPr>
          <p:cNvGrpSpPr/>
          <p:nvPr/>
        </p:nvGrpSpPr>
        <p:grpSpPr>
          <a:xfrm>
            <a:off x="0" y="7157"/>
            <a:ext cx="12202632" cy="6568889"/>
            <a:chOff x="-10633" y="7157"/>
            <a:chExt cx="12202632" cy="6568889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26740798-8FD3-023A-A43A-CCA6CC2B1892}"/>
                </a:ext>
              </a:extLst>
            </p:cNvPr>
            <p:cNvGrpSpPr/>
            <p:nvPr/>
          </p:nvGrpSpPr>
          <p:grpSpPr>
            <a:xfrm>
              <a:off x="10882313" y="6283658"/>
              <a:ext cx="1309686" cy="292388"/>
              <a:chOff x="10882313" y="6283658"/>
              <a:chExt cx="1309686" cy="292388"/>
            </a:xfrm>
          </p:grpSpPr>
          <p:sp>
            <p:nvSpPr>
              <p:cNvPr id="8" name="Obdélník 8">
                <a:extLst>
                  <a:ext uri="{FF2B5EF4-FFF2-40B4-BE49-F238E27FC236}">
                    <a16:creationId xmlns:a16="http://schemas.microsoft.com/office/drawing/2014/main" id="{59E62704-E75D-8EFE-97CE-27F718FCF526}"/>
                  </a:ext>
                </a:extLst>
              </p:cNvPr>
              <p:cNvSpPr/>
              <p:nvPr/>
            </p:nvSpPr>
            <p:spPr>
              <a:xfrm>
                <a:off x="10882313" y="6316662"/>
                <a:ext cx="1309686" cy="257176"/>
              </a:xfrm>
              <a:custGeom>
                <a:avLst/>
                <a:gdLst>
                  <a:gd name="connsiteX0" fmla="*/ 0 w 1259681"/>
                  <a:gd name="connsiteY0" fmla="*/ 0 h 257176"/>
                  <a:gd name="connsiteX1" fmla="*/ 1259681 w 1259681"/>
                  <a:gd name="connsiteY1" fmla="*/ 0 h 257176"/>
                  <a:gd name="connsiteX2" fmla="*/ 1259681 w 1259681"/>
                  <a:gd name="connsiteY2" fmla="*/ 257176 h 257176"/>
                  <a:gd name="connsiteX3" fmla="*/ 0 w 1259681"/>
                  <a:gd name="connsiteY3" fmla="*/ 257176 h 257176"/>
                  <a:gd name="connsiteX4" fmla="*/ 0 w 1259681"/>
                  <a:gd name="connsiteY4" fmla="*/ 0 h 257176"/>
                  <a:gd name="connsiteX0" fmla="*/ 50005 w 1309686"/>
                  <a:gd name="connsiteY0" fmla="*/ 0 h 257176"/>
                  <a:gd name="connsiteX1" fmla="*/ 1309686 w 1309686"/>
                  <a:gd name="connsiteY1" fmla="*/ 0 h 257176"/>
                  <a:gd name="connsiteX2" fmla="*/ 1309686 w 1309686"/>
                  <a:gd name="connsiteY2" fmla="*/ 257176 h 257176"/>
                  <a:gd name="connsiteX3" fmla="*/ 50005 w 1309686"/>
                  <a:gd name="connsiteY3" fmla="*/ 257176 h 257176"/>
                  <a:gd name="connsiteX4" fmla="*/ 0 w 1309686"/>
                  <a:gd name="connsiteY4" fmla="*/ 123826 h 257176"/>
                  <a:gd name="connsiteX5" fmla="*/ 50005 w 1309686"/>
                  <a:gd name="connsiteY5" fmla="*/ 0 h 257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9686" h="257176">
                    <a:moveTo>
                      <a:pt x="50005" y="0"/>
                    </a:moveTo>
                    <a:lnTo>
                      <a:pt x="1309686" y="0"/>
                    </a:lnTo>
                    <a:lnTo>
                      <a:pt x="1309686" y="257176"/>
                    </a:lnTo>
                    <a:lnTo>
                      <a:pt x="50005" y="257176"/>
                    </a:lnTo>
                    <a:cubicBezTo>
                      <a:pt x="49212" y="216695"/>
                      <a:pt x="793" y="164307"/>
                      <a:pt x="0" y="123826"/>
                    </a:cubicBezTo>
                    <a:lnTo>
                      <a:pt x="50005" y="0"/>
                    </a:lnTo>
                    <a:close/>
                  </a:path>
                </a:pathLst>
              </a:custGeom>
              <a:solidFill>
                <a:srgbClr val="FAB2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1973F959-7FB9-DAE0-C5D6-658CC23A8A6A}"/>
                  </a:ext>
                </a:extLst>
              </p:cNvPr>
              <p:cNvSpPr txBox="1"/>
              <p:nvPr/>
            </p:nvSpPr>
            <p:spPr>
              <a:xfrm>
                <a:off x="10906125" y="6283658"/>
                <a:ext cx="121380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300" b="1">
                    <a:solidFill>
                      <a:schemeClr val="bg1"/>
                    </a:solidFill>
                  </a:rPr>
                  <a:t>www.ote-cr.cz</a:t>
                </a:r>
              </a:p>
            </p:txBody>
          </p:sp>
        </p:grpSp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0508BACC-3932-5CCF-D7D7-D0408AA4BFCC}"/>
                </a:ext>
              </a:extLst>
            </p:cNvPr>
            <p:cNvGrpSpPr/>
            <p:nvPr/>
          </p:nvGrpSpPr>
          <p:grpSpPr>
            <a:xfrm>
              <a:off x="-10633" y="7157"/>
              <a:ext cx="12173093" cy="1090613"/>
              <a:chOff x="-13015" y="7157"/>
              <a:chExt cx="12173093" cy="1090613"/>
            </a:xfrm>
          </p:grpSpPr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005F419D-ADBE-6FFD-9E35-13B314150130}"/>
                  </a:ext>
                </a:extLst>
              </p:cNvPr>
              <p:cNvSpPr/>
              <p:nvPr/>
            </p:nvSpPr>
            <p:spPr>
              <a:xfrm>
                <a:off x="-13015" y="7157"/>
                <a:ext cx="12173093" cy="1090613"/>
              </a:xfrm>
              <a:custGeom>
                <a:avLst/>
                <a:gdLst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0 w 12192000"/>
                  <a:gd name="connsiteY3" fmla="*/ 151447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723900 w 12192000"/>
                  <a:gd name="connsiteY4" fmla="*/ 771525 h 1514475"/>
                  <a:gd name="connsiteX5" fmla="*/ 0 w 12192000"/>
                  <a:gd name="connsiteY5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19050 w 12192000"/>
                  <a:gd name="connsiteY4" fmla="*/ 695325 h 1514475"/>
                  <a:gd name="connsiteX5" fmla="*/ 0 w 12192000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0656 w 12194381"/>
                  <a:gd name="connsiteY3" fmla="*/ 1495425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3037 w 12194381"/>
                  <a:gd name="connsiteY3" fmla="*/ 13073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10787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940594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78755 w 12194381"/>
                  <a:gd name="connsiteY3" fmla="*/ 1090613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971550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  <a:gd name="connsiteX0" fmla="*/ 2381 w 12203906"/>
                  <a:gd name="connsiteY0" fmla="*/ 0 h 1090613"/>
                  <a:gd name="connsiteX1" fmla="*/ 12194381 w 12203906"/>
                  <a:gd name="connsiteY1" fmla="*/ 0 h 1090613"/>
                  <a:gd name="connsiteX2" fmla="*/ 12203906 w 12203906"/>
                  <a:gd name="connsiteY2" fmla="*/ 695325 h 1090613"/>
                  <a:gd name="connsiteX3" fmla="*/ 1478755 w 12203906"/>
                  <a:gd name="connsiteY3" fmla="*/ 1090613 h 1090613"/>
                  <a:gd name="connsiteX4" fmla="*/ 0 w 12203906"/>
                  <a:gd name="connsiteY4" fmla="*/ 692943 h 1090613"/>
                  <a:gd name="connsiteX5" fmla="*/ 2381 w 12203906"/>
                  <a:gd name="connsiteY5" fmla="*/ 0 h 1090613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752475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94381" h="1090613">
                    <a:moveTo>
                      <a:pt x="2381" y="0"/>
                    </a:moveTo>
                    <a:lnTo>
                      <a:pt x="12194381" y="0"/>
                    </a:lnTo>
                    <a:lnTo>
                      <a:pt x="12194381" y="752475"/>
                    </a:lnTo>
                    <a:lnTo>
                      <a:pt x="1478755" y="1090613"/>
                    </a:lnTo>
                    <a:lnTo>
                      <a:pt x="0" y="692943"/>
                    </a:lnTo>
                    <a:cubicBezTo>
                      <a:pt x="794" y="461962"/>
                      <a:pt x="1587" y="230981"/>
                      <a:pt x="2381" y="0"/>
                    </a:cubicBezTo>
                    <a:close/>
                  </a:path>
                </a:pathLst>
              </a:custGeom>
              <a:solidFill>
                <a:srgbClr val="007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7" name="Obrázek 6">
                <a:extLst>
                  <a:ext uri="{FF2B5EF4-FFF2-40B4-BE49-F238E27FC236}">
                    <a16:creationId xmlns:a16="http://schemas.microsoft.com/office/drawing/2014/main" id="{652FD189-C4FC-61EF-487F-9A67BEA2D6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33708" y="156140"/>
                <a:ext cx="1511811" cy="646177"/>
              </a:xfrm>
              <a:prstGeom prst="rect">
                <a:avLst/>
              </a:prstGeom>
            </p:spPr>
          </p:pic>
        </p:grpSp>
      </p:grpSp>
      <p:sp>
        <p:nvSpPr>
          <p:cNvPr id="6" name="Nadpis 1">
            <a:extLst>
              <a:ext uri="{FF2B5EF4-FFF2-40B4-BE49-F238E27FC236}">
                <a16:creationId xmlns:a16="http://schemas.microsoft.com/office/drawing/2014/main" id="{618CD888-298A-D583-2B36-737B7BF31AD0}"/>
              </a:ext>
            </a:extLst>
          </p:cNvPr>
          <p:cNvSpPr txBox="1">
            <a:spLocks/>
          </p:cNvSpPr>
          <p:nvPr/>
        </p:nvSpPr>
        <p:spPr>
          <a:xfrm>
            <a:off x="3174520" y="78713"/>
            <a:ext cx="8966673" cy="7783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4000" b="1">
                <a:solidFill>
                  <a:schemeClr val="bg1"/>
                </a:solidFill>
                <a:latin typeface="+mn-lt"/>
              </a:rPr>
              <a:t>OTE – Potvrzení  </a:t>
            </a:r>
            <a:r>
              <a:rPr lang="cs-CZ" sz="4000" b="1" err="1">
                <a:solidFill>
                  <a:schemeClr val="bg1"/>
                </a:solidFill>
                <a:latin typeface="+mn-lt"/>
              </a:rPr>
              <a:t>SZa</a:t>
            </a:r>
            <a:r>
              <a:rPr lang="cs-CZ" sz="4000" b="1">
                <a:solidFill>
                  <a:schemeClr val="bg1"/>
                </a:solidFill>
                <a:latin typeface="+mn-lt"/>
              </a:rPr>
              <a:t> – souhrnný </a:t>
            </a:r>
            <a:r>
              <a:rPr lang="cs-CZ" sz="4000" b="1" err="1">
                <a:solidFill>
                  <a:schemeClr val="bg1"/>
                </a:solidFill>
                <a:latin typeface="+mn-lt"/>
              </a:rPr>
              <a:t>EAN</a:t>
            </a:r>
            <a:endParaRPr lang="cs-CZ" sz="4000" b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Zástupný symbol pro číslo snímku 14">
            <a:extLst>
              <a:ext uri="{FF2B5EF4-FFF2-40B4-BE49-F238E27FC236}">
                <a16:creationId xmlns:a16="http://schemas.microsoft.com/office/drawing/2014/main" id="{51C271F5-93AF-AA43-20A4-FFA970FE6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BC7E8-CB38-4DFE-A45E-B5CF49206134}" type="slidenum">
              <a:rPr lang="cs-CZ" smtClean="0"/>
              <a:t>11</a:t>
            </a:fld>
            <a:endParaRPr lang="cs-CZ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D202DC8D-07A1-545B-FBF9-EAA8CEF424FD}"/>
              </a:ext>
            </a:extLst>
          </p:cNvPr>
          <p:cNvSpPr/>
          <p:nvPr/>
        </p:nvSpPr>
        <p:spPr>
          <a:xfrm>
            <a:off x="499371" y="802317"/>
            <a:ext cx="2110170" cy="67715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cap="rnd">
            <a:solidFill>
              <a:srgbClr val="CCF0E5"/>
            </a:solidFill>
            <a:beve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Potvrzení ze strany </a:t>
            </a:r>
            <a:r>
              <a:rPr lang="cs-CZ" sz="1400" dirty="0" err="1">
                <a:solidFill>
                  <a:schemeClr val="tx1"/>
                </a:solidFill>
              </a:rPr>
              <a:t>SZa</a:t>
            </a:r>
            <a:r>
              <a:rPr lang="cs-CZ" sz="1400" dirty="0">
                <a:solidFill>
                  <a:schemeClr val="tx1"/>
                </a:solidFill>
              </a:rPr>
              <a:t> – souhrnný EAN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8" name="Ovál 17">
            <a:extLst>
              <a:ext uri="{FF2B5EF4-FFF2-40B4-BE49-F238E27FC236}">
                <a16:creationId xmlns:a16="http://schemas.microsoft.com/office/drawing/2014/main" id="{3A97F1CD-8D7B-24DD-A10B-4A7BA1E6B164}"/>
              </a:ext>
            </a:extLst>
          </p:cNvPr>
          <p:cNvSpPr/>
          <p:nvPr/>
        </p:nvSpPr>
        <p:spPr>
          <a:xfrm>
            <a:off x="362463" y="701228"/>
            <a:ext cx="404144" cy="370326"/>
          </a:xfrm>
          <a:prstGeom prst="ellipse">
            <a:avLst/>
          </a:prstGeom>
          <a:solidFill>
            <a:srgbClr val="D6BBD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>
                <a:solidFill>
                  <a:schemeClr val="tx1"/>
                </a:solidFill>
              </a:rPr>
              <a:t>4</a:t>
            </a:r>
            <a:endParaRPr lang="en-US" sz="1600" b="1">
              <a:solidFill>
                <a:schemeClr val="tx1"/>
              </a:solidFill>
            </a:endParaRPr>
          </a:p>
        </p:txBody>
      </p:sp>
      <p:grpSp>
        <p:nvGrpSpPr>
          <p:cNvPr id="10" name="Group 5323">
            <a:extLst>
              <a:ext uri="{FF2B5EF4-FFF2-40B4-BE49-F238E27FC236}">
                <a16:creationId xmlns:a16="http://schemas.microsoft.com/office/drawing/2014/main" id="{968F9D0C-2FD3-D3CE-4237-1AE43DF6778D}"/>
              </a:ext>
            </a:extLst>
          </p:cNvPr>
          <p:cNvGrpSpPr/>
          <p:nvPr/>
        </p:nvGrpSpPr>
        <p:grpSpPr>
          <a:xfrm>
            <a:off x="5529943" y="1325755"/>
            <a:ext cx="5721829" cy="4717176"/>
            <a:chOff x="0" y="0"/>
            <a:chExt cx="5776702" cy="4924498"/>
          </a:xfrm>
        </p:grpSpPr>
        <p:sp>
          <p:nvSpPr>
            <p:cNvPr id="11" name="Rectangle 801">
              <a:extLst>
                <a:ext uri="{FF2B5EF4-FFF2-40B4-BE49-F238E27FC236}">
                  <a16:creationId xmlns:a16="http://schemas.microsoft.com/office/drawing/2014/main" id="{6FD0CC87-67AF-157F-0785-C705D46F7776}"/>
                </a:ext>
              </a:extLst>
            </p:cNvPr>
            <p:cNvSpPr/>
            <p:nvPr/>
          </p:nvSpPr>
          <p:spPr>
            <a:xfrm>
              <a:off x="5734558" y="3172206"/>
              <a:ext cx="42144" cy="18993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l"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en-US" sz="1100" kern="100">
                  <a:solidFill>
                    <a:srgbClr val="004E84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</a:p>
          </p:txBody>
        </p:sp>
        <p:sp>
          <p:nvSpPr>
            <p:cNvPr id="12" name="Shape 6175">
              <a:extLst>
                <a:ext uri="{FF2B5EF4-FFF2-40B4-BE49-F238E27FC236}">
                  <a16:creationId xmlns:a16="http://schemas.microsoft.com/office/drawing/2014/main" id="{5081E8DD-ABA3-0D4C-F752-0A072EE0E82C}"/>
                </a:ext>
              </a:extLst>
            </p:cNvPr>
            <p:cNvSpPr/>
            <p:nvPr/>
          </p:nvSpPr>
          <p:spPr>
            <a:xfrm>
              <a:off x="305" y="3292603"/>
              <a:ext cx="5734177" cy="9144"/>
            </a:xfrm>
            <a:custGeom>
              <a:avLst/>
              <a:gdLst/>
              <a:ahLst/>
              <a:cxnLst/>
              <a:rect l="0" t="0" r="0" b="0"/>
              <a:pathLst>
                <a:path w="5734177" h="9144">
                  <a:moveTo>
                    <a:pt x="0" y="0"/>
                  </a:moveTo>
                  <a:lnTo>
                    <a:pt x="5734177" y="0"/>
                  </a:lnTo>
                  <a:lnTo>
                    <a:pt x="5734177" y="9144"/>
                  </a:lnTo>
                  <a:lnTo>
                    <a:pt x="0" y="9144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4E8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Rectangle 803">
              <a:extLst>
                <a:ext uri="{FF2B5EF4-FFF2-40B4-BE49-F238E27FC236}">
                  <a16:creationId xmlns:a16="http://schemas.microsoft.com/office/drawing/2014/main" id="{FAA1ABEB-E412-A214-445A-578E7109C635}"/>
                </a:ext>
              </a:extLst>
            </p:cNvPr>
            <p:cNvSpPr/>
            <p:nvPr/>
          </p:nvSpPr>
          <p:spPr>
            <a:xfrm>
              <a:off x="2484755" y="4734561"/>
              <a:ext cx="42143" cy="18993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l"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en-US" sz="1100" kern="100">
                  <a:solidFill>
                    <a:srgbClr val="004E84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</a:p>
          </p:txBody>
        </p:sp>
        <p:sp>
          <p:nvSpPr>
            <p:cNvPr id="16" name="Shape 6176">
              <a:extLst>
                <a:ext uri="{FF2B5EF4-FFF2-40B4-BE49-F238E27FC236}">
                  <a16:creationId xmlns:a16="http://schemas.microsoft.com/office/drawing/2014/main" id="{A593DF60-D741-D8D2-B0A2-8CE1C4FF8B35}"/>
                </a:ext>
              </a:extLst>
            </p:cNvPr>
            <p:cNvSpPr/>
            <p:nvPr/>
          </p:nvSpPr>
          <p:spPr>
            <a:xfrm>
              <a:off x="305" y="4854957"/>
              <a:ext cx="2484374" cy="9144"/>
            </a:xfrm>
            <a:custGeom>
              <a:avLst/>
              <a:gdLst/>
              <a:ahLst/>
              <a:cxnLst/>
              <a:rect l="0" t="0" r="0" b="0"/>
              <a:pathLst>
                <a:path w="2484374" h="9144">
                  <a:moveTo>
                    <a:pt x="0" y="0"/>
                  </a:moveTo>
                  <a:lnTo>
                    <a:pt x="2484374" y="0"/>
                  </a:lnTo>
                  <a:lnTo>
                    <a:pt x="2484374" y="9144"/>
                  </a:lnTo>
                  <a:lnTo>
                    <a:pt x="0" y="9144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4E8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pic>
          <p:nvPicPr>
            <p:cNvPr id="17" name="Picture 845">
              <a:extLst>
                <a:ext uri="{FF2B5EF4-FFF2-40B4-BE49-F238E27FC236}">
                  <a16:creationId xmlns:a16="http://schemas.microsoft.com/office/drawing/2014/main" id="{4D1EDED9-B28C-0F78-96A9-F1EA0D5E0657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5724525" cy="3273426"/>
            </a:xfrm>
            <a:prstGeom prst="rect">
              <a:avLst/>
            </a:prstGeom>
          </p:spPr>
        </p:pic>
        <p:pic>
          <p:nvPicPr>
            <p:cNvPr id="19" name="Picture 847">
              <a:extLst>
                <a:ext uri="{FF2B5EF4-FFF2-40B4-BE49-F238E27FC236}">
                  <a16:creationId xmlns:a16="http://schemas.microsoft.com/office/drawing/2014/main" id="{FADF578D-80B2-344D-7A2B-9496BA4A84C6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0" y="3429255"/>
              <a:ext cx="2485136" cy="1404620"/>
            </a:xfrm>
            <a:prstGeom prst="rect">
              <a:avLst/>
            </a:prstGeom>
          </p:spPr>
        </p:pic>
      </p:grp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7CB040CF-E71B-5843-0803-57FE9FB42675}"/>
              </a:ext>
            </a:extLst>
          </p:cNvPr>
          <p:cNvSpPr txBox="1"/>
          <p:nvPr/>
        </p:nvSpPr>
        <p:spPr>
          <a:xfrm>
            <a:off x="240706" y="1717731"/>
            <a:ext cx="5001420" cy="42313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marR="479425" indent="-285750" algn="just">
              <a:lnSpc>
                <a:spcPct val="107000"/>
              </a:lnSpc>
              <a:spcAft>
                <a:spcPts val="15"/>
              </a:spcAft>
              <a:buFont typeface="Arial" panose="020B0604020202020204" pitchFamily="34" charset="0"/>
              <a:buChar char="•"/>
            </a:pPr>
            <a:r>
              <a:rPr lang="en-US" sz="1400" kern="100" dirty="0" err="1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Pokud</a:t>
            </a:r>
            <a:r>
              <a:rPr lang="en-US" sz="1400" kern="100" dirty="0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400" b="1" kern="100" dirty="0" err="1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agregátor</a:t>
            </a:r>
            <a:r>
              <a:rPr lang="en-US" sz="1400" b="1" kern="100" dirty="0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/</a:t>
            </a:r>
            <a:r>
              <a:rPr lang="en-US" sz="1400" b="1" kern="100" dirty="0" err="1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PoFl</a:t>
            </a:r>
            <a:r>
              <a:rPr lang="en-US" sz="1400" b="1" kern="100" dirty="0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v </a:t>
            </a:r>
            <a:r>
              <a:rPr lang="en-US" sz="1400" b="1" kern="100" dirty="0" err="1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žádosti</a:t>
            </a:r>
            <a:r>
              <a:rPr lang="en-US" sz="1400" b="1" kern="100" dirty="0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 </a:t>
            </a:r>
            <a:r>
              <a:rPr lang="cs-CZ" sz="1400" b="1" kern="100" dirty="0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přiřazení </a:t>
            </a:r>
            <a:r>
              <a:rPr lang="en-US" sz="1400" b="1" kern="100" dirty="0" err="1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Szagregátora</a:t>
            </a:r>
            <a:r>
              <a:rPr lang="cs-CZ" sz="1400" b="1" kern="100" dirty="0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jiný subjekt</a:t>
            </a:r>
            <a:r>
              <a:rPr lang="en-US" sz="1400" b="1" kern="100" dirty="0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400" b="1" kern="100" dirty="0" err="1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než</a:t>
            </a:r>
            <a:r>
              <a:rPr lang="en-US" sz="1400" b="1" kern="100" dirty="0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400" b="1" kern="100" dirty="0" err="1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sebe</a:t>
            </a:r>
            <a:r>
              <a:rPr lang="en-US" sz="1400" kern="100" dirty="0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pak se </a:t>
            </a:r>
            <a:r>
              <a:rPr lang="en-US" sz="1400" kern="100" dirty="0" err="1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tento</a:t>
            </a:r>
            <a:r>
              <a:rPr lang="en-US" sz="1400" kern="100" dirty="0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400" kern="100" dirty="0" err="1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SZagregátora</a:t>
            </a:r>
            <a:r>
              <a:rPr lang="en-US" sz="1400" kern="100" dirty="0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400" kern="100" dirty="0" err="1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musí</a:t>
            </a:r>
            <a:r>
              <a:rPr lang="en-US" sz="1400" kern="100" dirty="0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k </a:t>
            </a:r>
            <a:r>
              <a:rPr lang="en-US" sz="1400" kern="100" dirty="0" err="1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žádosti</a:t>
            </a:r>
            <a:r>
              <a:rPr lang="en-US" sz="1400" kern="100" dirty="0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 </a:t>
            </a:r>
            <a:r>
              <a:rPr lang="cs-CZ" sz="1400" kern="100" dirty="0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přiřazení</a:t>
            </a:r>
            <a:r>
              <a:rPr lang="en-US" sz="1400" kern="100" dirty="0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400" kern="100" dirty="0" err="1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agregátora</a:t>
            </a:r>
            <a:r>
              <a:rPr lang="en-US" sz="1400" kern="100" dirty="0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400" kern="100" dirty="0" err="1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vyjádřit</a:t>
            </a:r>
            <a:r>
              <a:rPr lang="en-US" sz="1400" kern="100" dirty="0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</a:t>
            </a:r>
            <a:r>
              <a:rPr lang="en-US" sz="1400" kern="100" dirty="0" err="1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zda</a:t>
            </a:r>
            <a:r>
              <a:rPr lang="en-US" sz="1400" kern="100" dirty="0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 </a:t>
            </a:r>
            <a:r>
              <a:rPr lang="en-US" sz="1400" kern="100" dirty="0" err="1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převzetím</a:t>
            </a:r>
            <a:r>
              <a:rPr lang="en-US" sz="1400" kern="100" dirty="0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400" kern="100" dirty="0" err="1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odpovědnosti</a:t>
            </a:r>
            <a:r>
              <a:rPr lang="en-US" sz="1400" kern="100" dirty="0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za </a:t>
            </a:r>
            <a:r>
              <a:rPr lang="en-US" sz="1400" kern="100" dirty="0" err="1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odchylku</a:t>
            </a:r>
            <a:r>
              <a:rPr lang="en-US" sz="1400" kern="100" dirty="0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u </a:t>
            </a:r>
            <a:r>
              <a:rPr lang="en-US" sz="1400" kern="100" dirty="0" err="1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daného</a:t>
            </a:r>
            <a:r>
              <a:rPr lang="en-US" sz="1400" kern="100" dirty="0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EAN PM </a:t>
            </a:r>
            <a:r>
              <a:rPr lang="en-US" sz="1400" kern="100" dirty="0" err="1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souhlasí</a:t>
            </a:r>
            <a:r>
              <a:rPr lang="en-US" sz="1400" kern="100" dirty="0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/</a:t>
            </a:r>
            <a:r>
              <a:rPr lang="en-US" sz="1400" kern="100" dirty="0" err="1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nesouhlasí</a:t>
            </a:r>
            <a:r>
              <a:rPr lang="en-US" sz="1400" kern="100" dirty="0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). </a:t>
            </a:r>
            <a:endParaRPr lang="cs-CZ" sz="1400" kern="100" dirty="0">
              <a:solidFill>
                <a:srgbClr val="004E84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514350" marR="479425" indent="-285750" algn="just">
              <a:lnSpc>
                <a:spcPct val="107000"/>
              </a:lnSpc>
              <a:spcAft>
                <a:spcPts val="15"/>
              </a:spcAft>
              <a:buFont typeface="Arial" panose="020B0604020202020204" pitchFamily="34" charset="0"/>
              <a:buChar char="•"/>
            </a:pPr>
            <a:endParaRPr lang="cs-CZ" sz="1400" kern="100" dirty="0">
              <a:solidFill>
                <a:srgbClr val="004E84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514350" marR="479425" indent="-285750" algn="just">
              <a:lnSpc>
                <a:spcPct val="107000"/>
              </a:lnSpc>
              <a:spcAft>
                <a:spcPts val="15"/>
              </a:spcAft>
              <a:buFont typeface="Arial" panose="020B0604020202020204" pitchFamily="34" charset="0"/>
              <a:buChar char="•"/>
            </a:pPr>
            <a:r>
              <a:rPr lang="en-US" sz="1400" kern="100" dirty="0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Toto </a:t>
            </a:r>
            <a:r>
              <a:rPr lang="en-US" sz="1400" kern="100" dirty="0" err="1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vyjádření</a:t>
            </a:r>
            <a:r>
              <a:rPr lang="en-US" sz="1400" kern="100" dirty="0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SZ</a:t>
            </a:r>
            <a:r>
              <a:rPr lang="cs-CZ" sz="1400" kern="100" dirty="0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en-US" sz="1400" kern="100" dirty="0" err="1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gregátora</a:t>
            </a:r>
            <a:r>
              <a:rPr lang="en-US" sz="1400" kern="100" dirty="0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400" kern="100" dirty="0" err="1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může</a:t>
            </a:r>
            <a:r>
              <a:rPr lang="en-US" sz="1400" kern="100" dirty="0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400" kern="100" dirty="0" err="1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podat</a:t>
            </a:r>
            <a:r>
              <a:rPr lang="en-US" sz="1400" kern="100" dirty="0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400" kern="100" dirty="0" err="1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buď</a:t>
            </a:r>
            <a:r>
              <a:rPr lang="en-US" sz="1400" kern="100" dirty="0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400" kern="100" dirty="0" err="1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prostřednictvím</a:t>
            </a:r>
            <a:r>
              <a:rPr lang="en-US" sz="1400" kern="100" dirty="0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400" kern="100" dirty="0" err="1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automatické</a:t>
            </a:r>
            <a:r>
              <a:rPr lang="en-US" sz="1400" kern="100" dirty="0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400" kern="100" dirty="0" err="1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komunikace</a:t>
            </a:r>
            <a:r>
              <a:rPr lang="en-US" sz="1400" kern="100" dirty="0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</a:t>
            </a:r>
            <a:r>
              <a:rPr lang="en-US" sz="1400" kern="100" dirty="0" err="1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msgcode</a:t>
            </a:r>
            <a:r>
              <a:rPr lang="en-US" sz="1400" kern="100" dirty="0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180), </a:t>
            </a:r>
            <a:r>
              <a:rPr lang="en-US" sz="1400" kern="100" dirty="0" err="1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případně</a:t>
            </a:r>
            <a:r>
              <a:rPr lang="en-US" sz="1400" kern="100" dirty="0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400" kern="100" dirty="0" err="1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prostřednictvím</a:t>
            </a:r>
            <a:r>
              <a:rPr lang="en-US" sz="1400" kern="100" dirty="0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400" kern="100" dirty="0" err="1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webového</a:t>
            </a:r>
            <a:r>
              <a:rPr lang="en-US" sz="1400" kern="100" dirty="0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400" kern="100" dirty="0" err="1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formuláře</a:t>
            </a:r>
            <a:r>
              <a:rPr lang="en-US" sz="1400" kern="100" dirty="0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400" kern="100" dirty="0" err="1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</a:t>
            </a:r>
            <a:r>
              <a:rPr lang="en-US" sz="1400" kern="100" dirty="0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400" kern="100" dirty="0" err="1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portále</a:t>
            </a:r>
            <a:r>
              <a:rPr lang="en-US" sz="1400" kern="100" dirty="0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CS OTE</a:t>
            </a:r>
            <a:r>
              <a:rPr lang="cs-CZ" sz="1400" kern="100" dirty="0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</a:p>
          <a:p>
            <a:pPr marL="234950" marR="479425" indent="-6350" algn="just">
              <a:lnSpc>
                <a:spcPct val="107000"/>
              </a:lnSpc>
              <a:spcAft>
                <a:spcPts val="15"/>
              </a:spcAft>
              <a:buNone/>
            </a:pPr>
            <a:endParaRPr lang="cs-CZ" sz="1400" kern="100" dirty="0">
              <a:solidFill>
                <a:srgbClr val="004E8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514350" marR="479425" indent="-285750" algn="just">
              <a:lnSpc>
                <a:spcPct val="107000"/>
              </a:lnSpc>
              <a:spcAft>
                <a:spcPts val="15"/>
              </a:spcAft>
              <a:buFont typeface="Arial" panose="020B0604020202020204" pitchFamily="34" charset="0"/>
              <a:buChar char="•"/>
            </a:pPr>
            <a:r>
              <a:rPr lang="cs-CZ" sz="1400" kern="100" dirty="0">
                <a:solidFill>
                  <a:srgbClr val="004E8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</a:t>
            </a:r>
            <a:r>
              <a:rPr lang="en-US" sz="1400" kern="100" dirty="0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400" kern="100" dirty="0" err="1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sekci</a:t>
            </a:r>
            <a:r>
              <a:rPr lang="en-US" sz="1400" kern="100" dirty="0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400" b="1" kern="100" dirty="0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CDS / </a:t>
            </a:r>
            <a:r>
              <a:rPr lang="en-US" sz="1400" b="1" kern="100" dirty="0" err="1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Žádosti</a:t>
            </a:r>
            <a:r>
              <a:rPr lang="en-US" sz="1400" b="1" kern="100" dirty="0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 </a:t>
            </a:r>
            <a:r>
              <a:rPr lang="en-US" sz="1400" b="1" kern="100" dirty="0" err="1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změnu</a:t>
            </a:r>
            <a:r>
              <a:rPr lang="en-US" sz="1400" b="1" kern="100" dirty="0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400" b="1" kern="100" dirty="0" err="1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služby</a:t>
            </a:r>
            <a:r>
              <a:rPr lang="en-US" sz="1400" b="1" kern="100" dirty="0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400" b="1" kern="100" dirty="0" err="1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</a:t>
            </a:r>
            <a:r>
              <a:rPr lang="en-US" sz="1400" b="1" kern="100" dirty="0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OPM / </a:t>
            </a:r>
            <a:r>
              <a:rPr lang="en-US" sz="1400" b="1" kern="100" dirty="0" err="1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Žádosti</a:t>
            </a:r>
            <a:r>
              <a:rPr lang="en-US" sz="1400" b="1" kern="100" dirty="0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 </a:t>
            </a:r>
            <a:r>
              <a:rPr lang="en-US" sz="1400" b="1" kern="100" dirty="0" err="1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změnu</a:t>
            </a:r>
            <a:r>
              <a:rPr lang="en-US" sz="1400" b="1" kern="100" dirty="0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400" b="1" kern="100" dirty="0" err="1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služby</a:t>
            </a:r>
            <a:r>
              <a:rPr lang="en-US" sz="1400" b="1" kern="100" dirty="0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400" b="1" kern="100" dirty="0" err="1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</a:t>
            </a:r>
            <a:r>
              <a:rPr lang="en-US" sz="1400" b="1" kern="100" dirty="0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OPM →</a:t>
            </a:r>
            <a:r>
              <a:rPr lang="en-US" sz="1400" kern="100" dirty="0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400" kern="100" dirty="0" err="1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vyplnit</a:t>
            </a:r>
            <a:r>
              <a:rPr lang="en-US" sz="1400" kern="100" dirty="0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400" kern="100" dirty="0" err="1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výběrová</a:t>
            </a:r>
            <a:r>
              <a:rPr lang="en-US" sz="1400" kern="100" dirty="0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400" kern="100" dirty="0" err="1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kritéria</a:t>
            </a:r>
            <a:r>
              <a:rPr lang="en-US" sz="1400" kern="100" dirty="0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(datum od-do je </a:t>
            </a:r>
            <a:r>
              <a:rPr lang="en-US" sz="1400" kern="100" dirty="0" err="1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povinné</a:t>
            </a:r>
            <a:r>
              <a:rPr lang="en-US" sz="1400" kern="100" dirty="0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), </a:t>
            </a:r>
            <a:r>
              <a:rPr lang="en-US" sz="1400" kern="100" dirty="0" err="1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doporučujeme</a:t>
            </a:r>
            <a:r>
              <a:rPr lang="en-US" sz="1400" kern="100" dirty="0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Status </a:t>
            </a:r>
            <a:r>
              <a:rPr lang="en-US" sz="1400" kern="100" dirty="0" err="1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žádosti</a:t>
            </a:r>
            <a:r>
              <a:rPr lang="en-US" sz="1400" kern="100" dirty="0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400" kern="100" dirty="0" err="1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zvolit</a:t>
            </a:r>
            <a:r>
              <a:rPr lang="en-US" sz="1400" kern="100" dirty="0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„</a:t>
            </a:r>
            <a:r>
              <a:rPr lang="en-US" sz="1400" b="1" kern="100" dirty="0" err="1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Návrh</a:t>
            </a:r>
            <a:r>
              <a:rPr lang="en-US" sz="1400" kern="100" dirty="0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“, </a:t>
            </a:r>
            <a:r>
              <a:rPr lang="en-US" sz="1400" kern="100" dirty="0" err="1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následně</a:t>
            </a:r>
            <a:r>
              <a:rPr lang="en-US" sz="1400" kern="100" dirty="0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v </a:t>
            </a:r>
            <a:r>
              <a:rPr lang="en-US" sz="1400" kern="100" dirty="0" err="1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levém</a:t>
            </a:r>
            <a:r>
              <a:rPr lang="en-US" sz="1400" kern="100" dirty="0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rohu </a:t>
            </a:r>
            <a:r>
              <a:rPr lang="en-US" sz="1400" kern="100" dirty="0" err="1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příslušného</a:t>
            </a:r>
            <a:r>
              <a:rPr lang="en-US" sz="1400" kern="100" dirty="0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400" kern="100" dirty="0" err="1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řádku</a:t>
            </a:r>
            <a:r>
              <a:rPr lang="en-US" sz="1400" kern="100" dirty="0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400" b="1" kern="100" dirty="0" err="1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žádost</a:t>
            </a:r>
            <a:r>
              <a:rPr lang="en-US" sz="1400" b="1" kern="100" dirty="0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400" b="1" kern="100" dirty="0" err="1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označit</a:t>
            </a:r>
            <a:r>
              <a:rPr lang="en-US" sz="1400" kern="100" dirty="0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po </a:t>
            </a:r>
            <a:r>
              <a:rPr lang="en-US" sz="1400" kern="100" dirty="0" err="1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stisknutí</a:t>
            </a:r>
            <a:r>
              <a:rPr lang="en-US" sz="1400" kern="100" dirty="0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400" kern="100" dirty="0" err="1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tlačítka</a:t>
            </a:r>
            <a:r>
              <a:rPr lang="en-US" sz="1400" kern="100" dirty="0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„</a:t>
            </a:r>
            <a:r>
              <a:rPr lang="en-US" sz="1400" b="1" kern="100" dirty="0" err="1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Vložit</a:t>
            </a:r>
            <a:r>
              <a:rPr lang="en-US" sz="1400" b="1" kern="100" dirty="0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400" b="1" kern="100" dirty="0" err="1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vyjádření</a:t>
            </a:r>
            <a:r>
              <a:rPr lang="en-US" sz="1400" kern="100" dirty="0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“ v </a:t>
            </a:r>
            <a:r>
              <a:rPr lang="en-US" sz="1400" kern="100" dirty="0" err="1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pravém</a:t>
            </a:r>
            <a:r>
              <a:rPr lang="en-US" sz="1400" kern="100" dirty="0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400" kern="100" dirty="0" err="1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dolním</a:t>
            </a:r>
            <a:r>
              <a:rPr lang="en-US" sz="1400" kern="100" dirty="0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rohu </a:t>
            </a:r>
            <a:r>
              <a:rPr lang="en-US" sz="1400" kern="100" dirty="0" err="1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vložit</a:t>
            </a:r>
            <a:r>
              <a:rPr lang="en-US" sz="1400" kern="100" dirty="0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400" kern="100" dirty="0" err="1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vyjádření</a:t>
            </a:r>
            <a:r>
              <a:rPr lang="en-US" sz="1400" kern="100" dirty="0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k </a:t>
            </a:r>
            <a:r>
              <a:rPr lang="en-US" sz="1400" kern="100" dirty="0" err="1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žádosti</a:t>
            </a:r>
            <a:r>
              <a:rPr lang="en-US" sz="1400" kern="100" dirty="0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z </a:t>
            </a:r>
            <a:r>
              <a:rPr lang="en-US" sz="1400" kern="100" dirty="0" err="1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pozice</a:t>
            </a:r>
            <a:r>
              <a:rPr lang="en-US" sz="1400" kern="100" dirty="0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</a:t>
            </a:r>
            <a:r>
              <a:rPr lang="cs-CZ" sz="1400" kern="100" dirty="0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</a:t>
            </a:r>
            <a:r>
              <a:rPr lang="en-US" sz="1400" kern="100" dirty="0" err="1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agregátora</a:t>
            </a:r>
            <a:r>
              <a:rPr lang="cs-CZ" sz="1400" kern="100" dirty="0">
                <a:solidFill>
                  <a:srgbClr val="004E8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1400" kern="100" dirty="0">
              <a:solidFill>
                <a:srgbClr val="004E84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292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947BF0-2014-7160-3738-44BFC60D7A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331944EA-CC5B-DFF7-8966-B519CCC9EEF2}"/>
              </a:ext>
            </a:extLst>
          </p:cNvPr>
          <p:cNvGrpSpPr/>
          <p:nvPr/>
        </p:nvGrpSpPr>
        <p:grpSpPr>
          <a:xfrm>
            <a:off x="0" y="7157"/>
            <a:ext cx="12202632" cy="6568889"/>
            <a:chOff x="-10633" y="7157"/>
            <a:chExt cx="12202632" cy="6568889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D38E3B70-27AE-9426-FF81-0D9B0B6296F7}"/>
                </a:ext>
              </a:extLst>
            </p:cNvPr>
            <p:cNvGrpSpPr/>
            <p:nvPr/>
          </p:nvGrpSpPr>
          <p:grpSpPr>
            <a:xfrm>
              <a:off x="10882313" y="6283658"/>
              <a:ext cx="1309686" cy="292388"/>
              <a:chOff x="10882313" y="6283658"/>
              <a:chExt cx="1309686" cy="292388"/>
            </a:xfrm>
          </p:grpSpPr>
          <p:sp>
            <p:nvSpPr>
              <p:cNvPr id="8" name="Obdélník 8">
                <a:extLst>
                  <a:ext uri="{FF2B5EF4-FFF2-40B4-BE49-F238E27FC236}">
                    <a16:creationId xmlns:a16="http://schemas.microsoft.com/office/drawing/2014/main" id="{1A3ABE72-C1CD-429A-5BEF-0BCD7D4BD4DA}"/>
                  </a:ext>
                </a:extLst>
              </p:cNvPr>
              <p:cNvSpPr/>
              <p:nvPr/>
            </p:nvSpPr>
            <p:spPr>
              <a:xfrm>
                <a:off x="10882313" y="6316662"/>
                <a:ext cx="1309686" cy="257176"/>
              </a:xfrm>
              <a:custGeom>
                <a:avLst/>
                <a:gdLst>
                  <a:gd name="connsiteX0" fmla="*/ 0 w 1259681"/>
                  <a:gd name="connsiteY0" fmla="*/ 0 h 257176"/>
                  <a:gd name="connsiteX1" fmla="*/ 1259681 w 1259681"/>
                  <a:gd name="connsiteY1" fmla="*/ 0 h 257176"/>
                  <a:gd name="connsiteX2" fmla="*/ 1259681 w 1259681"/>
                  <a:gd name="connsiteY2" fmla="*/ 257176 h 257176"/>
                  <a:gd name="connsiteX3" fmla="*/ 0 w 1259681"/>
                  <a:gd name="connsiteY3" fmla="*/ 257176 h 257176"/>
                  <a:gd name="connsiteX4" fmla="*/ 0 w 1259681"/>
                  <a:gd name="connsiteY4" fmla="*/ 0 h 257176"/>
                  <a:gd name="connsiteX0" fmla="*/ 50005 w 1309686"/>
                  <a:gd name="connsiteY0" fmla="*/ 0 h 257176"/>
                  <a:gd name="connsiteX1" fmla="*/ 1309686 w 1309686"/>
                  <a:gd name="connsiteY1" fmla="*/ 0 h 257176"/>
                  <a:gd name="connsiteX2" fmla="*/ 1309686 w 1309686"/>
                  <a:gd name="connsiteY2" fmla="*/ 257176 h 257176"/>
                  <a:gd name="connsiteX3" fmla="*/ 50005 w 1309686"/>
                  <a:gd name="connsiteY3" fmla="*/ 257176 h 257176"/>
                  <a:gd name="connsiteX4" fmla="*/ 0 w 1309686"/>
                  <a:gd name="connsiteY4" fmla="*/ 123826 h 257176"/>
                  <a:gd name="connsiteX5" fmla="*/ 50005 w 1309686"/>
                  <a:gd name="connsiteY5" fmla="*/ 0 h 257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9686" h="257176">
                    <a:moveTo>
                      <a:pt x="50005" y="0"/>
                    </a:moveTo>
                    <a:lnTo>
                      <a:pt x="1309686" y="0"/>
                    </a:lnTo>
                    <a:lnTo>
                      <a:pt x="1309686" y="257176"/>
                    </a:lnTo>
                    <a:lnTo>
                      <a:pt x="50005" y="257176"/>
                    </a:lnTo>
                    <a:cubicBezTo>
                      <a:pt x="49212" y="216695"/>
                      <a:pt x="793" y="164307"/>
                      <a:pt x="0" y="123826"/>
                    </a:cubicBezTo>
                    <a:lnTo>
                      <a:pt x="50005" y="0"/>
                    </a:lnTo>
                    <a:close/>
                  </a:path>
                </a:pathLst>
              </a:custGeom>
              <a:solidFill>
                <a:srgbClr val="FAB2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D607C804-54AB-6858-9C12-EBA13977CE97}"/>
                  </a:ext>
                </a:extLst>
              </p:cNvPr>
              <p:cNvSpPr txBox="1"/>
              <p:nvPr/>
            </p:nvSpPr>
            <p:spPr>
              <a:xfrm>
                <a:off x="10906125" y="6283658"/>
                <a:ext cx="121380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300" b="1" dirty="0">
                    <a:solidFill>
                      <a:schemeClr val="bg1"/>
                    </a:solidFill>
                  </a:rPr>
                  <a:t>www.ote-cr.cz</a:t>
                </a:r>
              </a:p>
            </p:txBody>
          </p:sp>
        </p:grpSp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44BDA78E-21BD-2D5F-65BC-F1451C671E1A}"/>
                </a:ext>
              </a:extLst>
            </p:cNvPr>
            <p:cNvGrpSpPr/>
            <p:nvPr/>
          </p:nvGrpSpPr>
          <p:grpSpPr>
            <a:xfrm>
              <a:off x="-10633" y="7157"/>
              <a:ext cx="12173093" cy="1090613"/>
              <a:chOff x="-13015" y="7157"/>
              <a:chExt cx="12173093" cy="1090613"/>
            </a:xfrm>
          </p:grpSpPr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9F65ECF9-FA11-85C5-96B8-0D0BB45B43F0}"/>
                  </a:ext>
                </a:extLst>
              </p:cNvPr>
              <p:cNvSpPr/>
              <p:nvPr/>
            </p:nvSpPr>
            <p:spPr>
              <a:xfrm>
                <a:off x="-13015" y="7157"/>
                <a:ext cx="12173093" cy="1090613"/>
              </a:xfrm>
              <a:custGeom>
                <a:avLst/>
                <a:gdLst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0 w 12192000"/>
                  <a:gd name="connsiteY3" fmla="*/ 151447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723900 w 12192000"/>
                  <a:gd name="connsiteY4" fmla="*/ 771525 h 1514475"/>
                  <a:gd name="connsiteX5" fmla="*/ 0 w 12192000"/>
                  <a:gd name="connsiteY5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19050 w 12192000"/>
                  <a:gd name="connsiteY4" fmla="*/ 695325 h 1514475"/>
                  <a:gd name="connsiteX5" fmla="*/ 0 w 12192000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0656 w 12194381"/>
                  <a:gd name="connsiteY3" fmla="*/ 1495425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3037 w 12194381"/>
                  <a:gd name="connsiteY3" fmla="*/ 13073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10787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940594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78755 w 12194381"/>
                  <a:gd name="connsiteY3" fmla="*/ 1090613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971550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  <a:gd name="connsiteX0" fmla="*/ 2381 w 12203906"/>
                  <a:gd name="connsiteY0" fmla="*/ 0 h 1090613"/>
                  <a:gd name="connsiteX1" fmla="*/ 12194381 w 12203906"/>
                  <a:gd name="connsiteY1" fmla="*/ 0 h 1090613"/>
                  <a:gd name="connsiteX2" fmla="*/ 12203906 w 12203906"/>
                  <a:gd name="connsiteY2" fmla="*/ 695325 h 1090613"/>
                  <a:gd name="connsiteX3" fmla="*/ 1478755 w 12203906"/>
                  <a:gd name="connsiteY3" fmla="*/ 1090613 h 1090613"/>
                  <a:gd name="connsiteX4" fmla="*/ 0 w 12203906"/>
                  <a:gd name="connsiteY4" fmla="*/ 692943 h 1090613"/>
                  <a:gd name="connsiteX5" fmla="*/ 2381 w 12203906"/>
                  <a:gd name="connsiteY5" fmla="*/ 0 h 1090613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752475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94381" h="1090613">
                    <a:moveTo>
                      <a:pt x="2381" y="0"/>
                    </a:moveTo>
                    <a:lnTo>
                      <a:pt x="12194381" y="0"/>
                    </a:lnTo>
                    <a:lnTo>
                      <a:pt x="12194381" y="752475"/>
                    </a:lnTo>
                    <a:lnTo>
                      <a:pt x="1478755" y="1090613"/>
                    </a:lnTo>
                    <a:lnTo>
                      <a:pt x="0" y="692943"/>
                    </a:lnTo>
                    <a:cubicBezTo>
                      <a:pt x="794" y="461962"/>
                      <a:pt x="1587" y="230981"/>
                      <a:pt x="2381" y="0"/>
                    </a:cubicBezTo>
                    <a:close/>
                  </a:path>
                </a:pathLst>
              </a:custGeom>
              <a:solidFill>
                <a:srgbClr val="007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7" name="Obrázek 6">
                <a:extLst>
                  <a:ext uri="{FF2B5EF4-FFF2-40B4-BE49-F238E27FC236}">
                    <a16:creationId xmlns:a16="http://schemas.microsoft.com/office/drawing/2014/main" id="{D760942F-0845-EB04-A38B-1F47C580E0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33708" y="156140"/>
                <a:ext cx="1511811" cy="646177"/>
              </a:xfrm>
              <a:prstGeom prst="rect">
                <a:avLst/>
              </a:prstGeom>
            </p:spPr>
          </p:pic>
        </p:grpSp>
      </p:grpSp>
      <p:sp>
        <p:nvSpPr>
          <p:cNvPr id="6" name="Nadpis 1">
            <a:extLst>
              <a:ext uri="{FF2B5EF4-FFF2-40B4-BE49-F238E27FC236}">
                <a16:creationId xmlns:a16="http://schemas.microsoft.com/office/drawing/2014/main" id="{73EE48A2-F960-EF52-5014-0D195ECF0639}"/>
              </a:ext>
            </a:extLst>
          </p:cNvPr>
          <p:cNvSpPr txBox="1">
            <a:spLocks/>
          </p:cNvSpPr>
          <p:nvPr/>
        </p:nvSpPr>
        <p:spPr>
          <a:xfrm>
            <a:off x="3174520" y="78713"/>
            <a:ext cx="8966673" cy="7783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3600" b="1" dirty="0">
                <a:solidFill>
                  <a:schemeClr val="bg1"/>
                </a:solidFill>
                <a:latin typeface="+mn-lt"/>
              </a:rPr>
              <a:t>OTE – Registrace AGR/</a:t>
            </a:r>
            <a:r>
              <a:rPr lang="cs-CZ" sz="3600" b="1" dirty="0" err="1">
                <a:solidFill>
                  <a:schemeClr val="bg1"/>
                </a:solidFill>
                <a:latin typeface="+mn-lt"/>
              </a:rPr>
              <a:t>PoFl</a:t>
            </a:r>
            <a:r>
              <a:rPr lang="cs-CZ" sz="3600" b="1" dirty="0">
                <a:solidFill>
                  <a:schemeClr val="bg1"/>
                </a:solidFill>
                <a:latin typeface="+mn-lt"/>
              </a:rPr>
              <a:t>– fyzický </a:t>
            </a:r>
            <a:r>
              <a:rPr lang="cs-CZ" sz="3600" b="1" dirty="0" err="1">
                <a:solidFill>
                  <a:schemeClr val="bg1"/>
                </a:solidFill>
                <a:latin typeface="+mn-lt"/>
              </a:rPr>
              <a:t>EAN</a:t>
            </a:r>
            <a:endParaRPr lang="cs-CZ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Zástupný symbol pro číslo snímku 14">
            <a:extLst>
              <a:ext uri="{FF2B5EF4-FFF2-40B4-BE49-F238E27FC236}">
                <a16:creationId xmlns:a16="http://schemas.microsoft.com/office/drawing/2014/main" id="{FD044200-80B5-BA45-F5E9-EFF6ABB32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BC7E8-CB38-4DFE-A45E-B5CF49206134}" type="slidenum">
              <a:rPr lang="cs-CZ" smtClean="0"/>
              <a:t>12</a:t>
            </a:fld>
            <a:endParaRPr lang="cs-CZ"/>
          </a:p>
        </p:txBody>
      </p:sp>
      <p:sp>
        <p:nvSpPr>
          <p:cNvPr id="101" name="TextovéPole 100">
            <a:extLst>
              <a:ext uri="{FF2B5EF4-FFF2-40B4-BE49-F238E27FC236}">
                <a16:creationId xmlns:a16="http://schemas.microsoft.com/office/drawing/2014/main" id="{7232C117-5E35-7E7F-3E63-8C4AAFDBCF8E}"/>
              </a:ext>
            </a:extLst>
          </p:cNvPr>
          <p:cNvSpPr txBox="1"/>
          <p:nvPr/>
        </p:nvSpPr>
        <p:spPr>
          <a:xfrm>
            <a:off x="484381" y="1498776"/>
            <a:ext cx="1122323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14549F"/>
                </a:solidFill>
                <a:cs typeface="Calibri Light"/>
              </a:rPr>
              <a:t>Registraci AGR/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PoFl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 pro jednotlivé fyzické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EAN</a:t>
            </a:r>
            <a:r>
              <a:rPr lang="en-US" sz="1600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sz="1600" dirty="0" err="1">
                <a:solidFill>
                  <a:srgbClr val="14549F"/>
                </a:solidFill>
                <a:cs typeface="Calibri Light"/>
              </a:rPr>
              <a:t>agregátor</a:t>
            </a:r>
            <a:r>
              <a:rPr lang="en-US" sz="1600" dirty="0">
                <a:solidFill>
                  <a:srgbClr val="14549F"/>
                </a:solidFill>
                <a:cs typeface="Calibri Light"/>
              </a:rPr>
              <a:t>/</a:t>
            </a:r>
            <a:r>
              <a:rPr lang="en-US" sz="1600" dirty="0" err="1">
                <a:solidFill>
                  <a:srgbClr val="14549F"/>
                </a:solidFill>
                <a:cs typeface="Calibri Light"/>
              </a:rPr>
              <a:t>PoFl</a:t>
            </a:r>
            <a:r>
              <a:rPr lang="en-US" sz="1600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může provádět až poté, co si zajistí přiřazení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Sza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 k souhrnným (virtuálním) EAN-18 v síti 0100 – viz předchozí snímky.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>
              <a:solidFill>
                <a:srgbClr val="14549F"/>
              </a:solidFill>
              <a:cs typeface="Calibri Light"/>
            </a:endParaRP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cs-CZ" sz="1600" b="1" u="sng" dirty="0">
                <a:solidFill>
                  <a:srgbClr val="14549F"/>
                </a:solidFill>
                <a:cs typeface="Calibri Light"/>
              </a:rPr>
              <a:t>A</a:t>
            </a:r>
            <a:r>
              <a:rPr lang="en-US" sz="1600" b="1" u="sng" dirty="0" err="1">
                <a:solidFill>
                  <a:srgbClr val="14549F"/>
                </a:solidFill>
                <a:cs typeface="Calibri Light"/>
              </a:rPr>
              <a:t>gregátor</a:t>
            </a:r>
            <a:r>
              <a:rPr lang="en-US" sz="1600" b="1" u="sng" dirty="0">
                <a:solidFill>
                  <a:srgbClr val="14549F"/>
                </a:solidFill>
                <a:cs typeface="Calibri Light"/>
              </a:rPr>
              <a:t>/</a:t>
            </a:r>
            <a:r>
              <a:rPr lang="en-US" sz="1600" b="1" u="sng" dirty="0" err="1">
                <a:solidFill>
                  <a:srgbClr val="14549F"/>
                </a:solidFill>
                <a:cs typeface="Calibri Light"/>
              </a:rPr>
              <a:t>PoFl</a:t>
            </a:r>
            <a:r>
              <a:rPr lang="cs-CZ" sz="1600" b="1" u="sng" dirty="0">
                <a:solidFill>
                  <a:srgbClr val="14549F"/>
                </a:solidFill>
                <a:cs typeface="Calibri Light"/>
              </a:rPr>
              <a:t> podává žádost o přiřazení/změnu </a:t>
            </a:r>
            <a:r>
              <a:rPr lang="cs-CZ" sz="1600" b="1" u="sng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sz="1600" b="1" u="sng" dirty="0">
                <a:solidFill>
                  <a:srgbClr val="14549F"/>
                </a:solidFill>
                <a:cs typeface="Calibri Light"/>
              </a:rPr>
              <a:t> k fyzickým EAN-18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, přičemž může využít 2 způsoby:</a:t>
            </a:r>
          </a:p>
          <a:p>
            <a:pPr marL="742950" lvl="1" indent="-285750" algn="just" fontAlgn="base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14549F"/>
                </a:solidFill>
                <a:cs typeface="Calibri Light"/>
              </a:rPr>
              <a:t>prostřednictvím</a:t>
            </a:r>
            <a:r>
              <a:rPr lang="en-US" sz="1600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žádosti </a:t>
            </a:r>
            <a:r>
              <a:rPr lang="en-US" sz="1600" dirty="0">
                <a:solidFill>
                  <a:srgbClr val="14549F"/>
                </a:solidFill>
                <a:cs typeface="Calibri Light"/>
              </a:rPr>
              <a:t>o </a:t>
            </a:r>
            <a:r>
              <a:rPr lang="en-US" sz="1600" dirty="0" err="1">
                <a:solidFill>
                  <a:srgbClr val="14549F"/>
                </a:solidFill>
                <a:cs typeface="Calibri Light"/>
              </a:rPr>
              <a:t>změnu</a:t>
            </a:r>
            <a:r>
              <a:rPr lang="en-US" sz="1600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sz="1600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en-US" sz="1600" dirty="0">
                <a:solidFill>
                  <a:srgbClr val="14549F"/>
                </a:solidFill>
                <a:cs typeface="Calibri Light"/>
              </a:rPr>
              <a:t>, </a:t>
            </a:r>
            <a:r>
              <a:rPr lang="en-US" sz="1600" dirty="0" err="1">
                <a:solidFill>
                  <a:srgbClr val="14549F"/>
                </a:solidFill>
                <a:cs typeface="Calibri Light"/>
              </a:rPr>
              <a:t>kterou</a:t>
            </a:r>
            <a:r>
              <a:rPr lang="en-US" sz="1600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sz="1600" dirty="0" err="1">
                <a:solidFill>
                  <a:srgbClr val="14549F"/>
                </a:solidFill>
                <a:cs typeface="Calibri Light"/>
              </a:rPr>
              <a:t>lze</a:t>
            </a:r>
            <a:r>
              <a:rPr lang="en-US" sz="1600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sz="1600" dirty="0" err="1">
                <a:solidFill>
                  <a:srgbClr val="14549F"/>
                </a:solidFill>
                <a:cs typeface="Calibri Light"/>
              </a:rPr>
              <a:t>podat</a:t>
            </a:r>
            <a:r>
              <a:rPr lang="en-US" sz="1600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pomocí</a:t>
            </a:r>
            <a:r>
              <a:rPr lang="en-US" sz="1600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sz="1600" dirty="0" err="1">
                <a:solidFill>
                  <a:srgbClr val="14549F"/>
                </a:solidFill>
                <a:cs typeface="Calibri Light"/>
              </a:rPr>
              <a:t>automatické</a:t>
            </a:r>
            <a:r>
              <a:rPr lang="en-US" sz="1600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sz="1600" dirty="0" err="1">
                <a:solidFill>
                  <a:srgbClr val="14549F"/>
                </a:solidFill>
                <a:cs typeface="Calibri Light"/>
              </a:rPr>
              <a:t>komunikace</a:t>
            </a:r>
            <a:r>
              <a:rPr lang="en-US" sz="1600" dirty="0">
                <a:solidFill>
                  <a:srgbClr val="14549F"/>
                </a:solidFill>
                <a:cs typeface="Calibri Light"/>
              </a:rPr>
              <a:t> (</a:t>
            </a:r>
            <a:r>
              <a:rPr lang="en-US" sz="1600" dirty="0" err="1">
                <a:solidFill>
                  <a:srgbClr val="14549F"/>
                </a:solidFill>
                <a:cs typeface="Calibri Light"/>
              </a:rPr>
              <a:t>msgcode</a:t>
            </a:r>
            <a:r>
              <a:rPr lang="en-US" sz="1600" dirty="0">
                <a:solidFill>
                  <a:srgbClr val="14549F"/>
                </a:solidFill>
                <a:cs typeface="Calibri Light"/>
              </a:rPr>
              <a:t> 141),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sz="1600" dirty="0" err="1">
                <a:solidFill>
                  <a:srgbClr val="14549F"/>
                </a:solidFill>
                <a:cs typeface="Calibri Light"/>
              </a:rPr>
              <a:t>přičemž</a:t>
            </a:r>
            <a:r>
              <a:rPr lang="en-US" sz="1600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sz="1600" dirty="0" err="1">
                <a:solidFill>
                  <a:srgbClr val="14549F"/>
                </a:solidFill>
                <a:cs typeface="Calibri Light"/>
              </a:rPr>
              <a:t>tuto</a:t>
            </a:r>
            <a:r>
              <a:rPr lang="en-US" sz="1600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sz="1600" dirty="0" err="1">
                <a:solidFill>
                  <a:srgbClr val="14549F"/>
                </a:solidFill>
                <a:cs typeface="Calibri Light"/>
              </a:rPr>
              <a:t>žádost</a:t>
            </a:r>
            <a:r>
              <a:rPr lang="en-US" sz="1600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sz="1600" dirty="0" err="1">
                <a:solidFill>
                  <a:srgbClr val="14549F"/>
                </a:solidFill>
                <a:cs typeface="Calibri Light"/>
              </a:rPr>
              <a:t>následně</a:t>
            </a:r>
            <a:r>
              <a:rPr lang="en-US" sz="1600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sz="1600" dirty="0" err="1">
                <a:solidFill>
                  <a:srgbClr val="14549F"/>
                </a:solidFill>
                <a:cs typeface="Calibri Light"/>
              </a:rPr>
              <a:t>musí</a:t>
            </a:r>
            <a:r>
              <a:rPr lang="en-US" sz="1600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sz="1600" dirty="0" err="1">
                <a:solidFill>
                  <a:srgbClr val="14549F"/>
                </a:solidFill>
                <a:cs typeface="Calibri Light"/>
              </a:rPr>
              <a:t>příslušný</a:t>
            </a:r>
            <a:r>
              <a:rPr lang="en-US" sz="1600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sz="1600" dirty="0" err="1">
                <a:solidFill>
                  <a:srgbClr val="14549F"/>
                </a:solidFill>
                <a:cs typeface="Calibri Light"/>
              </a:rPr>
              <a:t>SZagregátora</a:t>
            </a:r>
            <a:r>
              <a:rPr lang="en-US" sz="1600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sz="1600" dirty="0" err="1">
                <a:solidFill>
                  <a:srgbClr val="14549F"/>
                </a:solidFill>
                <a:cs typeface="Calibri Light"/>
              </a:rPr>
              <a:t>potvrdit</a:t>
            </a:r>
            <a:r>
              <a:rPr lang="en-US" sz="1600" dirty="0">
                <a:solidFill>
                  <a:srgbClr val="14549F"/>
                </a:solidFill>
                <a:cs typeface="Calibri Light"/>
              </a:rPr>
              <a:t> (</a:t>
            </a:r>
            <a:r>
              <a:rPr lang="en-US" sz="1600" dirty="0" err="1">
                <a:solidFill>
                  <a:srgbClr val="14549F"/>
                </a:solidFill>
                <a:cs typeface="Calibri Light"/>
              </a:rPr>
              <a:t>msgcode</a:t>
            </a:r>
            <a:r>
              <a:rPr lang="en-US" sz="1600" dirty="0">
                <a:solidFill>
                  <a:srgbClr val="14549F"/>
                </a:solidFill>
                <a:cs typeface="Calibri Light"/>
              </a:rPr>
              <a:t> 180), </a:t>
            </a:r>
            <a:r>
              <a:rPr lang="en-US" sz="1600" dirty="0" err="1">
                <a:solidFill>
                  <a:srgbClr val="14549F"/>
                </a:solidFill>
                <a:cs typeface="Calibri Light"/>
              </a:rPr>
              <a:t>případně</a:t>
            </a:r>
            <a:r>
              <a:rPr lang="en-US" sz="1600" dirty="0">
                <a:solidFill>
                  <a:srgbClr val="14549F"/>
                </a:solidFill>
                <a:cs typeface="Calibri Light"/>
              </a:rPr>
              <a:t> </a:t>
            </a:r>
            <a:endParaRPr lang="cs-CZ" sz="1600" dirty="0">
              <a:solidFill>
                <a:srgbClr val="14549F"/>
              </a:solidFill>
              <a:cs typeface="Calibri Light"/>
            </a:endParaRPr>
          </a:p>
          <a:p>
            <a:pPr marL="742950" lvl="1" indent="-285750" algn="just" fontAlgn="base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14549F"/>
                </a:solidFill>
                <a:cs typeface="Calibri Light"/>
              </a:rPr>
              <a:t>prostřednictvím</a:t>
            </a:r>
            <a:r>
              <a:rPr lang="en-US" sz="1600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sz="1600" dirty="0" err="1">
                <a:solidFill>
                  <a:srgbClr val="14549F"/>
                </a:solidFill>
                <a:cs typeface="Calibri Light"/>
              </a:rPr>
              <a:t>webového</a:t>
            </a:r>
            <a:r>
              <a:rPr lang="en-US" sz="1600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sz="1600" dirty="0" err="1">
                <a:solidFill>
                  <a:srgbClr val="14549F"/>
                </a:solidFill>
                <a:cs typeface="Calibri Light"/>
              </a:rPr>
              <a:t>formuláře</a:t>
            </a:r>
            <a:r>
              <a:rPr lang="en-US" sz="1600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sz="1600" dirty="0" err="1">
                <a:solidFill>
                  <a:srgbClr val="14549F"/>
                </a:solidFill>
                <a:cs typeface="Calibri Light"/>
              </a:rPr>
              <a:t>na</a:t>
            </a:r>
            <a:r>
              <a:rPr lang="en-US" sz="1600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sz="1600" dirty="0" err="1">
                <a:solidFill>
                  <a:srgbClr val="14549F"/>
                </a:solidFill>
                <a:cs typeface="Calibri Light"/>
              </a:rPr>
              <a:t>portále</a:t>
            </a:r>
            <a:r>
              <a:rPr lang="en-US" sz="1600" dirty="0">
                <a:solidFill>
                  <a:srgbClr val="14549F"/>
                </a:solidFill>
                <a:cs typeface="Calibri Light"/>
              </a:rPr>
              <a:t> CS OTE v </a:t>
            </a:r>
            <a:r>
              <a:rPr lang="en-US" sz="1600" dirty="0" err="1">
                <a:solidFill>
                  <a:srgbClr val="14549F"/>
                </a:solidFill>
                <a:cs typeface="Calibri Light"/>
              </a:rPr>
              <a:t>sekci</a:t>
            </a:r>
            <a:r>
              <a:rPr lang="en-US" sz="1600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sz="1600" b="1" dirty="0">
                <a:solidFill>
                  <a:srgbClr val="14549F"/>
                </a:solidFill>
                <a:cs typeface="Calibri Light"/>
              </a:rPr>
              <a:t>CDS / </a:t>
            </a:r>
            <a:r>
              <a:rPr lang="en-US" sz="1600" b="1" dirty="0" err="1">
                <a:solidFill>
                  <a:srgbClr val="14549F"/>
                </a:solidFill>
                <a:cs typeface="Calibri Light"/>
              </a:rPr>
              <a:t>Žádosti</a:t>
            </a:r>
            <a:r>
              <a:rPr lang="en-US" sz="1600" b="1" dirty="0">
                <a:solidFill>
                  <a:srgbClr val="14549F"/>
                </a:solidFill>
                <a:cs typeface="Calibri Light"/>
              </a:rPr>
              <a:t> o </a:t>
            </a:r>
            <a:r>
              <a:rPr lang="en-US" sz="1600" b="1" dirty="0" err="1">
                <a:solidFill>
                  <a:srgbClr val="14549F"/>
                </a:solidFill>
                <a:cs typeface="Calibri Light"/>
              </a:rPr>
              <a:t>změnu</a:t>
            </a:r>
            <a:r>
              <a:rPr lang="en-US" sz="1600" b="1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sz="1600" b="1" dirty="0" err="1">
                <a:solidFill>
                  <a:srgbClr val="14549F"/>
                </a:solidFill>
                <a:cs typeface="Calibri Light"/>
              </a:rPr>
              <a:t>služby</a:t>
            </a:r>
            <a:r>
              <a:rPr lang="en-US" sz="1600" b="1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sz="1600" b="1" dirty="0" err="1">
                <a:solidFill>
                  <a:srgbClr val="14549F"/>
                </a:solidFill>
                <a:cs typeface="Calibri Light"/>
              </a:rPr>
              <a:t>na</a:t>
            </a:r>
            <a:r>
              <a:rPr lang="en-US" sz="1600" b="1" dirty="0">
                <a:solidFill>
                  <a:srgbClr val="14549F"/>
                </a:solidFill>
                <a:cs typeface="Calibri Light"/>
              </a:rPr>
              <a:t> OPM / </a:t>
            </a:r>
            <a:r>
              <a:rPr lang="en-US" sz="1600" b="1" dirty="0" err="1">
                <a:solidFill>
                  <a:srgbClr val="14549F"/>
                </a:solidFill>
                <a:cs typeface="Calibri Light"/>
              </a:rPr>
              <a:t>Žádosti</a:t>
            </a:r>
            <a:r>
              <a:rPr lang="en-US" sz="1600" b="1" dirty="0">
                <a:solidFill>
                  <a:srgbClr val="14549F"/>
                </a:solidFill>
                <a:cs typeface="Calibri Light"/>
              </a:rPr>
              <a:t> o </a:t>
            </a:r>
            <a:r>
              <a:rPr lang="en-US" sz="1600" b="1" dirty="0" err="1">
                <a:solidFill>
                  <a:srgbClr val="14549F"/>
                </a:solidFill>
                <a:cs typeface="Calibri Light"/>
              </a:rPr>
              <a:t>změnu</a:t>
            </a:r>
            <a:r>
              <a:rPr lang="en-US" sz="1600" b="1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sz="1600" b="1" dirty="0" err="1">
                <a:solidFill>
                  <a:srgbClr val="14549F"/>
                </a:solidFill>
                <a:cs typeface="Calibri Light"/>
              </a:rPr>
              <a:t>služby</a:t>
            </a:r>
            <a:r>
              <a:rPr lang="en-US" sz="1600" b="1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sz="1600" b="1" dirty="0" err="1">
                <a:solidFill>
                  <a:srgbClr val="14549F"/>
                </a:solidFill>
                <a:cs typeface="Calibri Light"/>
              </a:rPr>
              <a:t>na</a:t>
            </a:r>
            <a:r>
              <a:rPr lang="en-US" sz="1600" b="1" dirty="0">
                <a:solidFill>
                  <a:srgbClr val="14549F"/>
                </a:solidFill>
                <a:cs typeface="Calibri Light"/>
              </a:rPr>
              <a:t> OPM</a:t>
            </a:r>
            <a:r>
              <a:rPr lang="en-US" sz="1600" dirty="0">
                <a:solidFill>
                  <a:srgbClr val="14549F"/>
                </a:solidFill>
                <a:cs typeface="Calibri Light"/>
              </a:rPr>
              <a:t> →v </a:t>
            </a:r>
            <a:r>
              <a:rPr lang="en-US" sz="1600" dirty="0" err="1">
                <a:solidFill>
                  <a:srgbClr val="14549F"/>
                </a:solidFill>
                <a:cs typeface="Calibri Light"/>
              </a:rPr>
              <a:t>pravém</a:t>
            </a:r>
            <a:r>
              <a:rPr lang="en-US" sz="1600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sz="1600" dirty="0" err="1">
                <a:solidFill>
                  <a:srgbClr val="14549F"/>
                </a:solidFill>
                <a:cs typeface="Calibri Light"/>
              </a:rPr>
              <a:t>horním</a:t>
            </a:r>
            <a:r>
              <a:rPr lang="en-US" sz="1600" dirty="0">
                <a:solidFill>
                  <a:srgbClr val="14549F"/>
                </a:solidFill>
                <a:cs typeface="Calibri Light"/>
              </a:rPr>
              <a:t> rohu </a:t>
            </a:r>
            <a:r>
              <a:rPr lang="en-US" sz="1600" dirty="0" err="1">
                <a:solidFill>
                  <a:srgbClr val="14549F"/>
                </a:solidFill>
                <a:cs typeface="Calibri Light"/>
              </a:rPr>
              <a:t>tlačítko</a:t>
            </a:r>
            <a:r>
              <a:rPr lang="en-US" sz="1600" dirty="0">
                <a:solidFill>
                  <a:srgbClr val="14549F"/>
                </a:solidFill>
                <a:cs typeface="Calibri Light"/>
              </a:rPr>
              <a:t> „</a:t>
            </a:r>
            <a:r>
              <a:rPr lang="en-US" sz="1600" b="1" dirty="0" err="1">
                <a:solidFill>
                  <a:srgbClr val="14549F"/>
                </a:solidFill>
                <a:cs typeface="Calibri Light"/>
              </a:rPr>
              <a:t>Vytvořit</a:t>
            </a:r>
            <a:r>
              <a:rPr lang="en-US" sz="1600" b="1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sz="1600" b="1" dirty="0" err="1">
                <a:solidFill>
                  <a:srgbClr val="14549F"/>
                </a:solidFill>
                <a:cs typeface="Calibri Light"/>
              </a:rPr>
              <a:t>novou</a:t>
            </a:r>
            <a:r>
              <a:rPr lang="en-US" sz="1600" b="1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sz="1600" b="1" dirty="0" err="1">
                <a:solidFill>
                  <a:srgbClr val="14549F"/>
                </a:solidFill>
                <a:cs typeface="Calibri Light"/>
              </a:rPr>
              <a:t>žádost</a:t>
            </a:r>
            <a:r>
              <a:rPr lang="en-US" sz="1600" dirty="0">
                <a:solidFill>
                  <a:srgbClr val="14549F"/>
                </a:solidFill>
                <a:cs typeface="Calibri Light"/>
              </a:rPr>
              <a:t>“ a </a:t>
            </a:r>
            <a:r>
              <a:rPr lang="en-US" sz="1600" dirty="0" err="1">
                <a:solidFill>
                  <a:srgbClr val="14549F"/>
                </a:solidFill>
                <a:cs typeface="Calibri Light"/>
              </a:rPr>
              <a:t>zvolit</a:t>
            </a:r>
            <a:r>
              <a:rPr lang="en-US" sz="1600" dirty="0">
                <a:solidFill>
                  <a:srgbClr val="14549F"/>
                </a:solidFill>
                <a:cs typeface="Calibri Light"/>
              </a:rPr>
              <a:t> „ </a:t>
            </a:r>
            <a:r>
              <a:rPr lang="en-US" sz="1600" b="1" dirty="0" err="1">
                <a:solidFill>
                  <a:srgbClr val="14549F"/>
                </a:solidFill>
                <a:cs typeface="Calibri Light"/>
              </a:rPr>
              <a:t>Změna</a:t>
            </a:r>
            <a:r>
              <a:rPr lang="en-US" sz="1600" b="1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sz="1600" b="1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en-US" sz="1600" b="1" dirty="0">
                <a:solidFill>
                  <a:srgbClr val="14549F"/>
                </a:solidFill>
                <a:cs typeface="Calibri Light"/>
              </a:rPr>
              <a:t>/</a:t>
            </a:r>
            <a:r>
              <a:rPr lang="en-US" sz="1600" b="1" dirty="0" err="1">
                <a:solidFill>
                  <a:srgbClr val="14549F"/>
                </a:solidFill>
                <a:cs typeface="Calibri Light"/>
              </a:rPr>
              <a:t>Poskytovatele</a:t>
            </a:r>
            <a:r>
              <a:rPr lang="en-US" sz="1600" b="1" dirty="0">
                <a:solidFill>
                  <a:srgbClr val="14549F"/>
                </a:solidFill>
                <a:cs typeface="Calibri Light"/>
              </a:rPr>
              <a:t> Fl</a:t>
            </a:r>
            <a:r>
              <a:rPr lang="en-US" sz="1600" dirty="0">
                <a:solidFill>
                  <a:srgbClr val="14549F"/>
                </a:solidFill>
                <a:cs typeface="Calibri Light"/>
              </a:rPr>
              <a:t>“. </a:t>
            </a:r>
            <a:endParaRPr lang="cs-CZ" sz="1600" dirty="0">
              <a:solidFill>
                <a:srgbClr val="14549F"/>
              </a:solidFill>
              <a:cs typeface="Calibri 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>
              <a:solidFill>
                <a:srgbClr val="14549F"/>
              </a:solidFill>
              <a:cs typeface="Calibri 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>
              <a:solidFill>
                <a:srgbClr val="14549F"/>
              </a:solidFill>
              <a:cs typeface="Calibri 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>
              <a:solidFill>
                <a:srgbClr val="14549F"/>
              </a:solidFill>
              <a:cs typeface="Calibri Light"/>
            </a:endParaRPr>
          </a:p>
          <a:p>
            <a:endParaRPr lang="cs-CZ" sz="1600" dirty="0">
              <a:solidFill>
                <a:srgbClr val="14549F"/>
              </a:solidFill>
              <a:cs typeface="Calibri Light"/>
            </a:endParaRPr>
          </a:p>
          <a:p>
            <a:endParaRPr lang="cs-CZ" sz="1600" dirty="0">
              <a:solidFill>
                <a:srgbClr val="14549F"/>
              </a:solidFill>
              <a:cs typeface="Calibri Light"/>
            </a:endParaRPr>
          </a:p>
          <a:p>
            <a:r>
              <a:rPr lang="en-US" sz="1600" dirty="0">
                <a:solidFill>
                  <a:srgbClr val="14549F"/>
                </a:solidFill>
                <a:cs typeface="Calibri Light"/>
              </a:rPr>
              <a:t>. </a:t>
            </a:r>
          </a:p>
          <a:p>
            <a:pPr algn="just" fontAlgn="base"/>
            <a:endParaRPr lang="en-US" sz="1600" dirty="0">
              <a:solidFill>
                <a:srgbClr val="14549F"/>
              </a:solidFill>
              <a:cs typeface="Calibri Light"/>
            </a:endParaRP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C9FED93B-109B-C5D2-0DD8-C3496DDA746D}"/>
              </a:ext>
            </a:extLst>
          </p:cNvPr>
          <p:cNvSpPr/>
          <p:nvPr/>
        </p:nvSpPr>
        <p:spPr>
          <a:xfrm>
            <a:off x="499372" y="821619"/>
            <a:ext cx="2110170" cy="67715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cap="rnd">
            <a:solidFill>
              <a:srgbClr val="CCF0E5"/>
            </a:solidFill>
            <a:beve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Registrace AGR/</a:t>
            </a:r>
            <a:r>
              <a:rPr lang="cs-CZ" sz="1400" dirty="0" err="1">
                <a:solidFill>
                  <a:schemeClr val="tx1"/>
                </a:solidFill>
              </a:rPr>
              <a:t>PoFl</a:t>
            </a:r>
            <a:r>
              <a:rPr lang="cs-CZ" sz="1400" dirty="0">
                <a:solidFill>
                  <a:schemeClr val="tx1"/>
                </a:solidFill>
              </a:rPr>
              <a:t> a </a:t>
            </a:r>
            <a:r>
              <a:rPr lang="cs-CZ" sz="1400" dirty="0" err="1">
                <a:solidFill>
                  <a:schemeClr val="tx1"/>
                </a:solidFill>
              </a:rPr>
              <a:t>SZa</a:t>
            </a:r>
            <a:r>
              <a:rPr lang="cs-CZ" sz="1400" dirty="0">
                <a:solidFill>
                  <a:schemeClr val="tx1"/>
                </a:solidFill>
              </a:rPr>
              <a:t> na fyzické </a:t>
            </a:r>
            <a:r>
              <a:rPr lang="cs-CZ" sz="1400" dirty="0" err="1">
                <a:solidFill>
                  <a:schemeClr val="tx1"/>
                </a:solidFill>
              </a:rPr>
              <a:t>EAN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10982604-523A-2BB7-9B4D-5493E7BAA3C2}"/>
              </a:ext>
            </a:extLst>
          </p:cNvPr>
          <p:cNvSpPr/>
          <p:nvPr/>
        </p:nvSpPr>
        <p:spPr>
          <a:xfrm>
            <a:off x="322022" y="667126"/>
            <a:ext cx="404144" cy="370327"/>
          </a:xfrm>
          <a:prstGeom prst="ellipse">
            <a:avLst/>
          </a:prstGeom>
          <a:solidFill>
            <a:srgbClr val="D6BBD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chemeClr val="tx1"/>
                </a:solidFill>
              </a:rPr>
              <a:t>5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AB6B6FC7-9A13-687F-AD9D-2CE8EC00A005}"/>
              </a:ext>
            </a:extLst>
          </p:cNvPr>
          <p:cNvSpPr txBox="1"/>
          <p:nvPr/>
        </p:nvSpPr>
        <p:spPr>
          <a:xfrm>
            <a:off x="499372" y="5784043"/>
            <a:ext cx="106083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14549F"/>
                </a:solidFill>
                <a:cs typeface="Calibri Light"/>
              </a:rPr>
              <a:t>Termín pro podání žádosti o přiřazení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/poskytovatele flexibility – stanoví vyhláška (předpoklad: nejdříve 3 měsíce před a </a:t>
            </a:r>
            <a:r>
              <a:rPr lang="cs-CZ" sz="1600" b="1" dirty="0">
                <a:solidFill>
                  <a:srgbClr val="14549F"/>
                </a:solidFill>
                <a:cs typeface="Calibri Light"/>
              </a:rPr>
              <a:t>nejpozději v 10.00 hodin desátého pracovního dne před datem požadované účinnosti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)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6A779FE6-8F9A-ABA8-B20D-02D098D27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060" y="3530457"/>
            <a:ext cx="8839169" cy="225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783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6603E9-E53C-EF7B-4775-A6CA75FA8C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211551DD-00E6-0793-79B1-707079724283}"/>
              </a:ext>
            </a:extLst>
          </p:cNvPr>
          <p:cNvGrpSpPr/>
          <p:nvPr/>
        </p:nvGrpSpPr>
        <p:grpSpPr>
          <a:xfrm>
            <a:off x="0" y="7157"/>
            <a:ext cx="12202632" cy="6568889"/>
            <a:chOff x="-10633" y="7157"/>
            <a:chExt cx="12202632" cy="6568889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D0EF84E0-111E-26F6-DAC0-EC2F8851F274}"/>
                </a:ext>
              </a:extLst>
            </p:cNvPr>
            <p:cNvGrpSpPr/>
            <p:nvPr/>
          </p:nvGrpSpPr>
          <p:grpSpPr>
            <a:xfrm>
              <a:off x="10882313" y="6283658"/>
              <a:ext cx="1309686" cy="292388"/>
              <a:chOff x="10882313" y="6283658"/>
              <a:chExt cx="1309686" cy="292388"/>
            </a:xfrm>
          </p:grpSpPr>
          <p:sp>
            <p:nvSpPr>
              <p:cNvPr id="8" name="Obdélník 8">
                <a:extLst>
                  <a:ext uri="{FF2B5EF4-FFF2-40B4-BE49-F238E27FC236}">
                    <a16:creationId xmlns:a16="http://schemas.microsoft.com/office/drawing/2014/main" id="{E64D2893-621F-9E19-465B-FAE6750A7488}"/>
                  </a:ext>
                </a:extLst>
              </p:cNvPr>
              <p:cNvSpPr/>
              <p:nvPr/>
            </p:nvSpPr>
            <p:spPr>
              <a:xfrm>
                <a:off x="10882313" y="6316662"/>
                <a:ext cx="1309686" cy="257176"/>
              </a:xfrm>
              <a:custGeom>
                <a:avLst/>
                <a:gdLst>
                  <a:gd name="connsiteX0" fmla="*/ 0 w 1259681"/>
                  <a:gd name="connsiteY0" fmla="*/ 0 h 257176"/>
                  <a:gd name="connsiteX1" fmla="*/ 1259681 w 1259681"/>
                  <a:gd name="connsiteY1" fmla="*/ 0 h 257176"/>
                  <a:gd name="connsiteX2" fmla="*/ 1259681 w 1259681"/>
                  <a:gd name="connsiteY2" fmla="*/ 257176 h 257176"/>
                  <a:gd name="connsiteX3" fmla="*/ 0 w 1259681"/>
                  <a:gd name="connsiteY3" fmla="*/ 257176 h 257176"/>
                  <a:gd name="connsiteX4" fmla="*/ 0 w 1259681"/>
                  <a:gd name="connsiteY4" fmla="*/ 0 h 257176"/>
                  <a:gd name="connsiteX0" fmla="*/ 50005 w 1309686"/>
                  <a:gd name="connsiteY0" fmla="*/ 0 h 257176"/>
                  <a:gd name="connsiteX1" fmla="*/ 1309686 w 1309686"/>
                  <a:gd name="connsiteY1" fmla="*/ 0 h 257176"/>
                  <a:gd name="connsiteX2" fmla="*/ 1309686 w 1309686"/>
                  <a:gd name="connsiteY2" fmla="*/ 257176 h 257176"/>
                  <a:gd name="connsiteX3" fmla="*/ 50005 w 1309686"/>
                  <a:gd name="connsiteY3" fmla="*/ 257176 h 257176"/>
                  <a:gd name="connsiteX4" fmla="*/ 0 w 1309686"/>
                  <a:gd name="connsiteY4" fmla="*/ 123826 h 257176"/>
                  <a:gd name="connsiteX5" fmla="*/ 50005 w 1309686"/>
                  <a:gd name="connsiteY5" fmla="*/ 0 h 257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9686" h="257176">
                    <a:moveTo>
                      <a:pt x="50005" y="0"/>
                    </a:moveTo>
                    <a:lnTo>
                      <a:pt x="1309686" y="0"/>
                    </a:lnTo>
                    <a:lnTo>
                      <a:pt x="1309686" y="257176"/>
                    </a:lnTo>
                    <a:lnTo>
                      <a:pt x="50005" y="257176"/>
                    </a:lnTo>
                    <a:cubicBezTo>
                      <a:pt x="49212" y="216695"/>
                      <a:pt x="793" y="164307"/>
                      <a:pt x="0" y="123826"/>
                    </a:cubicBezTo>
                    <a:lnTo>
                      <a:pt x="50005" y="0"/>
                    </a:lnTo>
                    <a:close/>
                  </a:path>
                </a:pathLst>
              </a:custGeom>
              <a:solidFill>
                <a:srgbClr val="FAB2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9B7D1191-9676-F2C4-3E31-D02EDB0167BE}"/>
                  </a:ext>
                </a:extLst>
              </p:cNvPr>
              <p:cNvSpPr txBox="1"/>
              <p:nvPr/>
            </p:nvSpPr>
            <p:spPr>
              <a:xfrm>
                <a:off x="10906125" y="6283658"/>
                <a:ext cx="121380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300" b="1" dirty="0">
                    <a:solidFill>
                      <a:schemeClr val="bg1"/>
                    </a:solidFill>
                  </a:rPr>
                  <a:t>www.ote-cr.cz</a:t>
                </a:r>
              </a:p>
            </p:txBody>
          </p:sp>
        </p:grpSp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6E86DC3B-3D65-4C95-1306-E5ACB829931F}"/>
                </a:ext>
              </a:extLst>
            </p:cNvPr>
            <p:cNvGrpSpPr/>
            <p:nvPr/>
          </p:nvGrpSpPr>
          <p:grpSpPr>
            <a:xfrm>
              <a:off x="-10633" y="7157"/>
              <a:ext cx="12173093" cy="1090613"/>
              <a:chOff x="-13015" y="7157"/>
              <a:chExt cx="12173093" cy="1090613"/>
            </a:xfrm>
          </p:grpSpPr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363C954E-728E-3826-7A9B-CB86AF4E928B}"/>
                  </a:ext>
                </a:extLst>
              </p:cNvPr>
              <p:cNvSpPr/>
              <p:nvPr/>
            </p:nvSpPr>
            <p:spPr>
              <a:xfrm>
                <a:off x="-13015" y="7157"/>
                <a:ext cx="12173093" cy="1090613"/>
              </a:xfrm>
              <a:custGeom>
                <a:avLst/>
                <a:gdLst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0 w 12192000"/>
                  <a:gd name="connsiteY3" fmla="*/ 151447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723900 w 12192000"/>
                  <a:gd name="connsiteY4" fmla="*/ 771525 h 1514475"/>
                  <a:gd name="connsiteX5" fmla="*/ 0 w 12192000"/>
                  <a:gd name="connsiteY5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19050 w 12192000"/>
                  <a:gd name="connsiteY4" fmla="*/ 695325 h 1514475"/>
                  <a:gd name="connsiteX5" fmla="*/ 0 w 12192000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0656 w 12194381"/>
                  <a:gd name="connsiteY3" fmla="*/ 1495425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3037 w 12194381"/>
                  <a:gd name="connsiteY3" fmla="*/ 13073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10787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940594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78755 w 12194381"/>
                  <a:gd name="connsiteY3" fmla="*/ 1090613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971550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  <a:gd name="connsiteX0" fmla="*/ 2381 w 12203906"/>
                  <a:gd name="connsiteY0" fmla="*/ 0 h 1090613"/>
                  <a:gd name="connsiteX1" fmla="*/ 12194381 w 12203906"/>
                  <a:gd name="connsiteY1" fmla="*/ 0 h 1090613"/>
                  <a:gd name="connsiteX2" fmla="*/ 12203906 w 12203906"/>
                  <a:gd name="connsiteY2" fmla="*/ 695325 h 1090613"/>
                  <a:gd name="connsiteX3" fmla="*/ 1478755 w 12203906"/>
                  <a:gd name="connsiteY3" fmla="*/ 1090613 h 1090613"/>
                  <a:gd name="connsiteX4" fmla="*/ 0 w 12203906"/>
                  <a:gd name="connsiteY4" fmla="*/ 692943 h 1090613"/>
                  <a:gd name="connsiteX5" fmla="*/ 2381 w 12203906"/>
                  <a:gd name="connsiteY5" fmla="*/ 0 h 1090613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752475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94381" h="1090613">
                    <a:moveTo>
                      <a:pt x="2381" y="0"/>
                    </a:moveTo>
                    <a:lnTo>
                      <a:pt x="12194381" y="0"/>
                    </a:lnTo>
                    <a:lnTo>
                      <a:pt x="12194381" y="752475"/>
                    </a:lnTo>
                    <a:lnTo>
                      <a:pt x="1478755" y="1090613"/>
                    </a:lnTo>
                    <a:lnTo>
                      <a:pt x="0" y="692943"/>
                    </a:lnTo>
                    <a:cubicBezTo>
                      <a:pt x="794" y="461962"/>
                      <a:pt x="1587" y="230981"/>
                      <a:pt x="2381" y="0"/>
                    </a:cubicBezTo>
                    <a:close/>
                  </a:path>
                </a:pathLst>
              </a:custGeom>
              <a:solidFill>
                <a:srgbClr val="007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7" name="Obrázek 6">
                <a:extLst>
                  <a:ext uri="{FF2B5EF4-FFF2-40B4-BE49-F238E27FC236}">
                    <a16:creationId xmlns:a16="http://schemas.microsoft.com/office/drawing/2014/main" id="{04103CB1-9456-C0A8-9DBB-271DF315EA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33708" y="156140"/>
                <a:ext cx="1511811" cy="646177"/>
              </a:xfrm>
              <a:prstGeom prst="rect">
                <a:avLst/>
              </a:prstGeom>
            </p:spPr>
          </p:pic>
        </p:grpSp>
      </p:grpSp>
      <p:sp>
        <p:nvSpPr>
          <p:cNvPr id="6" name="Nadpis 1">
            <a:extLst>
              <a:ext uri="{FF2B5EF4-FFF2-40B4-BE49-F238E27FC236}">
                <a16:creationId xmlns:a16="http://schemas.microsoft.com/office/drawing/2014/main" id="{C4D9A584-6982-68E6-0720-6380D67873C0}"/>
              </a:ext>
            </a:extLst>
          </p:cNvPr>
          <p:cNvSpPr txBox="1">
            <a:spLocks/>
          </p:cNvSpPr>
          <p:nvPr/>
        </p:nvSpPr>
        <p:spPr>
          <a:xfrm>
            <a:off x="3174520" y="78713"/>
            <a:ext cx="8966673" cy="7783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3600" b="1" dirty="0">
                <a:solidFill>
                  <a:schemeClr val="bg1"/>
                </a:solidFill>
                <a:latin typeface="+mn-lt"/>
              </a:rPr>
              <a:t>OTE – Registrace AGR/</a:t>
            </a:r>
            <a:r>
              <a:rPr lang="cs-CZ" sz="3600" b="1" dirty="0" err="1">
                <a:solidFill>
                  <a:schemeClr val="bg1"/>
                </a:solidFill>
                <a:latin typeface="+mn-lt"/>
              </a:rPr>
              <a:t>PoFl</a:t>
            </a:r>
            <a:r>
              <a:rPr lang="cs-CZ" sz="3600" b="1" dirty="0">
                <a:solidFill>
                  <a:schemeClr val="bg1"/>
                </a:solidFill>
                <a:latin typeface="+mn-lt"/>
              </a:rPr>
              <a:t>– fyzický </a:t>
            </a:r>
            <a:r>
              <a:rPr lang="cs-CZ" sz="3600" b="1" dirty="0" err="1">
                <a:solidFill>
                  <a:schemeClr val="bg1"/>
                </a:solidFill>
                <a:latin typeface="+mn-lt"/>
              </a:rPr>
              <a:t>EAN</a:t>
            </a:r>
            <a:endParaRPr lang="cs-CZ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Zástupný symbol pro číslo snímku 14">
            <a:extLst>
              <a:ext uri="{FF2B5EF4-FFF2-40B4-BE49-F238E27FC236}">
                <a16:creationId xmlns:a16="http://schemas.microsoft.com/office/drawing/2014/main" id="{762F429B-8823-9C7E-8042-CD9A40B08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BC7E8-CB38-4DFE-A45E-B5CF49206134}" type="slidenum">
              <a:rPr lang="cs-CZ" smtClean="0"/>
              <a:t>13</a:t>
            </a:fld>
            <a:endParaRPr lang="cs-CZ"/>
          </a:p>
        </p:txBody>
      </p:sp>
      <p:sp>
        <p:nvSpPr>
          <p:cNvPr id="101" name="TextovéPole 100">
            <a:extLst>
              <a:ext uri="{FF2B5EF4-FFF2-40B4-BE49-F238E27FC236}">
                <a16:creationId xmlns:a16="http://schemas.microsoft.com/office/drawing/2014/main" id="{7F902A90-3129-7667-6009-BF944C57F4C4}"/>
              </a:ext>
            </a:extLst>
          </p:cNvPr>
          <p:cNvSpPr txBox="1"/>
          <p:nvPr/>
        </p:nvSpPr>
        <p:spPr>
          <a:xfrm>
            <a:off x="524094" y="1757739"/>
            <a:ext cx="465175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14549F"/>
                </a:solidFill>
                <a:cs typeface="Calibri Light"/>
              </a:rPr>
              <a:t>Agregátor/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PoFl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 n</a:t>
            </a:r>
            <a:r>
              <a:rPr lang="en-US" sz="1600" dirty="0" err="1">
                <a:solidFill>
                  <a:srgbClr val="14549F"/>
                </a:solidFill>
                <a:cs typeface="Calibri Light"/>
              </a:rPr>
              <a:t>ásledně</a:t>
            </a:r>
            <a:r>
              <a:rPr lang="en-US" sz="1600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sz="1600" dirty="0" err="1">
                <a:solidFill>
                  <a:srgbClr val="14549F"/>
                </a:solidFill>
                <a:cs typeface="Calibri Light"/>
              </a:rPr>
              <a:t>ve</a:t>
            </a:r>
            <a:r>
              <a:rPr lang="en-US" sz="1600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sz="1600" dirty="0" err="1">
                <a:solidFill>
                  <a:srgbClr val="14549F"/>
                </a:solidFill>
                <a:cs typeface="Calibri Light"/>
              </a:rPr>
              <a:t>formuláři</a:t>
            </a:r>
            <a:r>
              <a:rPr lang="en-US" sz="1600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sz="1600" dirty="0" err="1">
                <a:solidFill>
                  <a:srgbClr val="14549F"/>
                </a:solidFill>
                <a:cs typeface="Calibri Light"/>
              </a:rPr>
              <a:t>žádosti</a:t>
            </a:r>
            <a:r>
              <a:rPr lang="en-US" sz="1600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„</a:t>
            </a:r>
            <a:r>
              <a:rPr lang="en-US" sz="1600" b="1" dirty="0" err="1">
                <a:solidFill>
                  <a:srgbClr val="14549F"/>
                </a:solidFill>
                <a:cs typeface="Calibri Light"/>
              </a:rPr>
              <a:t>Změna</a:t>
            </a:r>
            <a:r>
              <a:rPr lang="en-US" sz="1600" b="1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sz="1600" b="1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en-US" sz="1600" b="1" dirty="0">
                <a:solidFill>
                  <a:srgbClr val="14549F"/>
                </a:solidFill>
                <a:cs typeface="Calibri Light"/>
              </a:rPr>
              <a:t>/</a:t>
            </a:r>
            <a:r>
              <a:rPr lang="en-US" sz="1600" b="1" dirty="0" err="1">
                <a:solidFill>
                  <a:srgbClr val="14549F"/>
                </a:solidFill>
                <a:cs typeface="Calibri Light"/>
              </a:rPr>
              <a:t>Poskytovatele</a:t>
            </a:r>
            <a:r>
              <a:rPr lang="en-US" sz="1600" b="1" dirty="0">
                <a:solidFill>
                  <a:srgbClr val="14549F"/>
                </a:solidFill>
                <a:cs typeface="Calibri Light"/>
              </a:rPr>
              <a:t> Fl</a:t>
            </a:r>
            <a:r>
              <a:rPr lang="en-US" sz="1600" dirty="0">
                <a:solidFill>
                  <a:srgbClr val="14549F"/>
                </a:solidFill>
                <a:cs typeface="Calibri Light"/>
              </a:rPr>
              <a:t>“ </a:t>
            </a:r>
            <a:r>
              <a:rPr lang="en-US" sz="1600" dirty="0" err="1">
                <a:solidFill>
                  <a:srgbClr val="14549F"/>
                </a:solidFill>
                <a:cs typeface="Calibri Light"/>
              </a:rPr>
              <a:t>vypln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í</a:t>
            </a:r>
            <a:r>
              <a:rPr lang="en-US" sz="1600" dirty="0">
                <a:solidFill>
                  <a:srgbClr val="14549F"/>
                </a:solidFill>
                <a:cs typeface="Calibri Light"/>
              </a:rPr>
              <a:t> EAN OPM (</a:t>
            </a:r>
            <a:r>
              <a:rPr lang="en-US" sz="1600" dirty="0" err="1">
                <a:solidFill>
                  <a:srgbClr val="14549F"/>
                </a:solidFill>
                <a:cs typeface="Calibri Light"/>
              </a:rPr>
              <a:t>možno</a:t>
            </a:r>
            <a:r>
              <a:rPr lang="en-US" sz="1600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sz="1600" dirty="0" err="1">
                <a:solidFill>
                  <a:srgbClr val="14549F"/>
                </a:solidFill>
                <a:cs typeface="Calibri Light"/>
              </a:rPr>
              <a:t>uvést</a:t>
            </a:r>
            <a:r>
              <a:rPr lang="en-US" sz="1600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sz="1600" dirty="0" err="1">
                <a:solidFill>
                  <a:srgbClr val="14549F"/>
                </a:solidFill>
                <a:cs typeface="Calibri Light"/>
              </a:rPr>
              <a:t>více</a:t>
            </a:r>
            <a:r>
              <a:rPr lang="en-US" sz="1600" dirty="0">
                <a:solidFill>
                  <a:srgbClr val="14549F"/>
                </a:solidFill>
                <a:cs typeface="Calibri Light"/>
              </a:rPr>
              <a:t> EAN, </a:t>
            </a:r>
            <a:r>
              <a:rPr lang="en-US" sz="1600" b="1" u="sng" dirty="0">
                <a:solidFill>
                  <a:srgbClr val="FF0000"/>
                </a:solidFill>
                <a:cs typeface="Calibri Light"/>
              </a:rPr>
              <a:t>v </a:t>
            </a:r>
            <a:r>
              <a:rPr lang="en-US" sz="1600" b="1" u="sng" dirty="0" err="1">
                <a:solidFill>
                  <a:srgbClr val="FF0000"/>
                </a:solidFill>
                <a:cs typeface="Calibri Light"/>
              </a:rPr>
              <a:t>případě</a:t>
            </a:r>
            <a:r>
              <a:rPr lang="en-US" sz="1600" b="1" u="sng" dirty="0">
                <a:solidFill>
                  <a:srgbClr val="FF0000"/>
                </a:solidFill>
                <a:cs typeface="Calibri Light"/>
              </a:rPr>
              <a:t> </a:t>
            </a:r>
            <a:r>
              <a:rPr lang="en-US" sz="1600" b="1" u="sng" dirty="0" err="1">
                <a:solidFill>
                  <a:srgbClr val="FF0000"/>
                </a:solidFill>
                <a:cs typeface="Calibri Light"/>
              </a:rPr>
              <a:t>spárovaných</a:t>
            </a:r>
            <a:r>
              <a:rPr lang="en-US" sz="1600" b="1" u="sng" dirty="0">
                <a:solidFill>
                  <a:srgbClr val="FF0000"/>
                </a:solidFill>
                <a:cs typeface="Calibri Light"/>
              </a:rPr>
              <a:t> EAN</a:t>
            </a:r>
            <a:r>
              <a:rPr lang="en-US" sz="1600" b="1" dirty="0">
                <a:solidFill>
                  <a:srgbClr val="FF0000"/>
                </a:solidFill>
                <a:cs typeface="Calibri Light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cs typeface="Calibri Light"/>
              </a:rPr>
              <a:t>vždy</a:t>
            </a:r>
            <a:r>
              <a:rPr lang="en-US" sz="1600" b="1" dirty="0">
                <a:solidFill>
                  <a:srgbClr val="FF0000"/>
                </a:solidFill>
                <a:cs typeface="Calibri Light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cs typeface="Calibri Light"/>
              </a:rPr>
              <a:t>nutno</a:t>
            </a:r>
            <a:r>
              <a:rPr lang="en-US" sz="1600" b="1" dirty="0">
                <a:solidFill>
                  <a:srgbClr val="FF0000"/>
                </a:solidFill>
                <a:cs typeface="Calibri Light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cs typeface="Calibri Light"/>
              </a:rPr>
              <a:t>uvést</a:t>
            </a:r>
            <a:r>
              <a:rPr lang="en-US" sz="1600" b="1" dirty="0">
                <a:solidFill>
                  <a:srgbClr val="FF0000"/>
                </a:solidFill>
                <a:cs typeface="Calibri Light"/>
              </a:rPr>
              <a:t> oba </a:t>
            </a:r>
            <a:r>
              <a:rPr lang="en-US" sz="1600" b="1" dirty="0" err="1">
                <a:solidFill>
                  <a:srgbClr val="FF0000"/>
                </a:solidFill>
                <a:cs typeface="Calibri Light"/>
              </a:rPr>
              <a:t>EANy</a:t>
            </a:r>
            <a:r>
              <a:rPr lang="en-US" sz="1600" b="1" dirty="0">
                <a:solidFill>
                  <a:srgbClr val="FF0000"/>
                </a:solidFill>
                <a:cs typeface="Calibri Light"/>
              </a:rPr>
              <a:t>, </a:t>
            </a:r>
            <a:r>
              <a:rPr lang="en-US" sz="1600" b="1" dirty="0" err="1">
                <a:solidFill>
                  <a:srgbClr val="FF0000"/>
                </a:solidFill>
                <a:cs typeface="Calibri Light"/>
              </a:rPr>
              <a:t>jinak</a:t>
            </a:r>
            <a:r>
              <a:rPr lang="en-US" sz="1600" b="1" dirty="0">
                <a:solidFill>
                  <a:srgbClr val="FF0000"/>
                </a:solidFill>
                <a:cs typeface="Calibri Light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cs typeface="Calibri Light"/>
              </a:rPr>
              <a:t>bude</a:t>
            </a:r>
            <a:r>
              <a:rPr lang="en-US" sz="1600" b="1" dirty="0">
                <a:solidFill>
                  <a:srgbClr val="FF0000"/>
                </a:solidFill>
                <a:cs typeface="Calibri Light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cs typeface="Calibri Light"/>
              </a:rPr>
              <a:t>žádost</a:t>
            </a:r>
            <a:r>
              <a:rPr lang="en-US" sz="1600" b="1" dirty="0">
                <a:solidFill>
                  <a:srgbClr val="FF0000"/>
                </a:solidFill>
                <a:cs typeface="Calibri Light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cs typeface="Calibri Light"/>
              </a:rPr>
              <a:t>odmítnuta</a:t>
            </a:r>
            <a:r>
              <a:rPr lang="en-US" sz="1600" dirty="0">
                <a:solidFill>
                  <a:srgbClr val="FF0000"/>
                </a:solidFill>
                <a:cs typeface="Calibri Light"/>
              </a:rPr>
              <a:t>), </a:t>
            </a:r>
            <a:r>
              <a:rPr lang="en-US" sz="1600" dirty="0">
                <a:solidFill>
                  <a:srgbClr val="14549F"/>
                </a:solidFill>
                <a:cs typeface="Calibri Light"/>
              </a:rPr>
              <a:t>EAN-13 </a:t>
            </a:r>
            <a:r>
              <a:rPr lang="en-US" sz="1600" dirty="0" err="1">
                <a:solidFill>
                  <a:srgbClr val="14549F"/>
                </a:solidFill>
                <a:cs typeface="Calibri Light"/>
              </a:rPr>
              <a:t>SZagregátora</a:t>
            </a:r>
            <a:r>
              <a:rPr lang="en-US" sz="1600" dirty="0">
                <a:solidFill>
                  <a:srgbClr val="14549F"/>
                </a:solidFill>
                <a:cs typeface="Calibri Light"/>
              </a:rPr>
              <a:t> a 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„</a:t>
            </a:r>
            <a:r>
              <a:rPr lang="en-US" sz="1600" dirty="0">
                <a:solidFill>
                  <a:srgbClr val="14549F"/>
                </a:solidFill>
                <a:cs typeface="Calibri Light"/>
              </a:rPr>
              <a:t>datum od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“</a:t>
            </a:r>
            <a:r>
              <a:rPr lang="en-US" sz="1600" dirty="0">
                <a:solidFill>
                  <a:srgbClr val="14549F"/>
                </a:solidFill>
                <a:cs typeface="Calibri Light"/>
              </a:rPr>
              <a:t>+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“</a:t>
            </a:r>
            <a:r>
              <a:rPr lang="en-US" sz="1600" dirty="0">
                <a:solidFill>
                  <a:srgbClr val="14549F"/>
                </a:solidFill>
                <a:cs typeface="Calibri Light"/>
              </a:rPr>
              <a:t>datum do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“</a:t>
            </a:r>
            <a:r>
              <a:rPr lang="en-US" sz="1600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sz="1600" dirty="0" err="1">
                <a:solidFill>
                  <a:srgbClr val="14549F"/>
                </a:solidFill>
                <a:cs typeface="Calibri Light"/>
              </a:rPr>
              <a:t>požadovaného</a:t>
            </a:r>
            <a:r>
              <a:rPr lang="en-US" sz="1600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sz="1600" dirty="0" err="1">
                <a:solidFill>
                  <a:srgbClr val="14549F"/>
                </a:solidFill>
                <a:cs typeface="Calibri Light"/>
              </a:rPr>
              <a:t>přiřazení</a:t>
            </a:r>
            <a:r>
              <a:rPr lang="en-US" sz="1600" dirty="0">
                <a:solidFill>
                  <a:srgbClr val="14549F"/>
                </a:solidFill>
                <a:cs typeface="Calibri Light"/>
              </a:rPr>
              <a:t>. </a:t>
            </a:r>
            <a:r>
              <a:rPr lang="en-US" sz="1600" dirty="0" err="1">
                <a:solidFill>
                  <a:srgbClr val="14549F"/>
                </a:solidFill>
                <a:cs typeface="Calibri Light"/>
              </a:rPr>
              <a:t>Následně</a:t>
            </a:r>
            <a:r>
              <a:rPr lang="en-US" sz="1600" dirty="0">
                <a:solidFill>
                  <a:srgbClr val="14549F"/>
                </a:solidFill>
                <a:cs typeface="Calibri Light"/>
              </a:rPr>
              <a:t> v </a:t>
            </a:r>
            <a:r>
              <a:rPr lang="en-US" sz="1600" dirty="0" err="1">
                <a:solidFill>
                  <a:srgbClr val="14549F"/>
                </a:solidFill>
                <a:cs typeface="Calibri Light"/>
              </a:rPr>
              <a:t>pravém</a:t>
            </a:r>
            <a:r>
              <a:rPr lang="en-US" sz="1600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sz="1600" dirty="0" err="1">
                <a:solidFill>
                  <a:srgbClr val="14549F"/>
                </a:solidFill>
                <a:cs typeface="Calibri Light"/>
              </a:rPr>
              <a:t>dolním</a:t>
            </a:r>
            <a:r>
              <a:rPr lang="en-US" sz="1600" dirty="0">
                <a:solidFill>
                  <a:srgbClr val="14549F"/>
                </a:solidFill>
                <a:cs typeface="Calibri Light"/>
              </a:rPr>
              <a:t> rohu </a:t>
            </a:r>
            <a:r>
              <a:rPr lang="en-US" sz="1600" dirty="0" err="1">
                <a:solidFill>
                  <a:srgbClr val="14549F"/>
                </a:solidFill>
                <a:cs typeface="Calibri Light"/>
              </a:rPr>
              <a:t>tlačítkem</a:t>
            </a:r>
            <a:r>
              <a:rPr lang="en-US" sz="1600" dirty="0">
                <a:solidFill>
                  <a:srgbClr val="14549F"/>
                </a:solidFill>
                <a:cs typeface="Calibri Light"/>
              </a:rPr>
              <a:t> „</a:t>
            </a:r>
            <a:r>
              <a:rPr lang="en-US" sz="1600" b="1" dirty="0" err="1">
                <a:solidFill>
                  <a:srgbClr val="14549F"/>
                </a:solidFill>
                <a:cs typeface="Calibri Light"/>
              </a:rPr>
              <a:t>Odeslat</a:t>
            </a:r>
            <a:r>
              <a:rPr lang="en-US" sz="1600" dirty="0">
                <a:solidFill>
                  <a:srgbClr val="14549F"/>
                </a:solidFill>
                <a:cs typeface="Calibri Light"/>
              </a:rPr>
              <a:t>“ </a:t>
            </a:r>
            <a:r>
              <a:rPr lang="en-US" sz="1600" dirty="0" err="1">
                <a:solidFill>
                  <a:srgbClr val="14549F"/>
                </a:solidFill>
                <a:cs typeface="Calibri Light"/>
              </a:rPr>
              <a:t>žádost</a:t>
            </a:r>
            <a:r>
              <a:rPr lang="en-US" sz="1600" dirty="0">
                <a:solidFill>
                  <a:srgbClr val="14549F"/>
                </a:solidFill>
                <a:cs typeface="Calibri Light"/>
              </a:rPr>
              <a:t> o </a:t>
            </a:r>
            <a:r>
              <a:rPr lang="en-US" sz="1600" dirty="0" err="1">
                <a:solidFill>
                  <a:srgbClr val="14549F"/>
                </a:solidFill>
                <a:cs typeface="Calibri Light"/>
              </a:rPr>
              <a:t>změnu</a:t>
            </a:r>
            <a:r>
              <a:rPr lang="en-US" sz="1600" dirty="0">
                <a:solidFill>
                  <a:srgbClr val="14549F"/>
                </a:solidFill>
                <a:cs typeface="Calibri Light"/>
              </a:rPr>
              <a:t>/</a:t>
            </a:r>
            <a:r>
              <a:rPr lang="en-US" sz="1600" dirty="0" err="1">
                <a:solidFill>
                  <a:srgbClr val="14549F"/>
                </a:solidFill>
                <a:cs typeface="Calibri Light"/>
              </a:rPr>
              <a:t>přiřazení</a:t>
            </a:r>
            <a:r>
              <a:rPr lang="en-US" sz="1600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sz="1600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en-US" sz="1600" dirty="0">
                <a:solidFill>
                  <a:srgbClr val="14549F"/>
                </a:solidFill>
                <a:cs typeface="Calibri Light"/>
              </a:rPr>
              <a:t> pod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á do CS OTE</a:t>
            </a:r>
            <a:r>
              <a:rPr lang="en-US" sz="1600" dirty="0">
                <a:solidFill>
                  <a:srgbClr val="14549F"/>
                </a:solidFill>
                <a:cs typeface="Calibri Light"/>
              </a:rPr>
              <a:t>. 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6FBF7CA7-51CC-877D-6E31-942D3D78A378}"/>
              </a:ext>
            </a:extLst>
          </p:cNvPr>
          <p:cNvSpPr/>
          <p:nvPr/>
        </p:nvSpPr>
        <p:spPr>
          <a:xfrm>
            <a:off x="499372" y="821619"/>
            <a:ext cx="2110170" cy="67715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cap="rnd">
            <a:solidFill>
              <a:srgbClr val="CCF0E5"/>
            </a:solidFill>
            <a:beve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Registrace AGR/</a:t>
            </a:r>
            <a:r>
              <a:rPr lang="cs-CZ" sz="1400" dirty="0" err="1">
                <a:solidFill>
                  <a:schemeClr val="tx1"/>
                </a:solidFill>
              </a:rPr>
              <a:t>PoFl</a:t>
            </a:r>
            <a:r>
              <a:rPr lang="cs-CZ" sz="1400" dirty="0">
                <a:solidFill>
                  <a:schemeClr val="tx1"/>
                </a:solidFill>
              </a:rPr>
              <a:t> a </a:t>
            </a:r>
            <a:r>
              <a:rPr lang="cs-CZ" sz="1400" dirty="0" err="1">
                <a:solidFill>
                  <a:schemeClr val="tx1"/>
                </a:solidFill>
              </a:rPr>
              <a:t>SZa</a:t>
            </a:r>
            <a:r>
              <a:rPr lang="cs-CZ" sz="1400" dirty="0">
                <a:solidFill>
                  <a:schemeClr val="tx1"/>
                </a:solidFill>
              </a:rPr>
              <a:t> na fyzické </a:t>
            </a:r>
            <a:r>
              <a:rPr lang="cs-CZ" sz="1400" dirty="0" err="1">
                <a:solidFill>
                  <a:schemeClr val="tx1"/>
                </a:solidFill>
              </a:rPr>
              <a:t>EAN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70264153-50F6-CA2E-FA58-76AB62F46C92}"/>
              </a:ext>
            </a:extLst>
          </p:cNvPr>
          <p:cNvSpPr/>
          <p:nvPr/>
        </p:nvSpPr>
        <p:spPr>
          <a:xfrm>
            <a:off x="322022" y="667126"/>
            <a:ext cx="404144" cy="370327"/>
          </a:xfrm>
          <a:prstGeom prst="ellipse">
            <a:avLst/>
          </a:prstGeom>
          <a:solidFill>
            <a:srgbClr val="D6BBD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chemeClr val="tx1"/>
                </a:solidFill>
              </a:rPr>
              <a:t>5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25ABBD06-0B9C-F036-A76C-1C669BBD2762}"/>
              </a:ext>
            </a:extLst>
          </p:cNvPr>
          <p:cNvSpPr txBox="1"/>
          <p:nvPr/>
        </p:nvSpPr>
        <p:spPr>
          <a:xfrm>
            <a:off x="524094" y="4882098"/>
            <a:ext cx="1045785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14549F"/>
                </a:solidFill>
                <a:cs typeface="Calibri Light"/>
              </a:rPr>
              <a:t>Žádost</a:t>
            </a:r>
            <a:r>
              <a:rPr lang="en-US" sz="1600" dirty="0">
                <a:solidFill>
                  <a:srgbClr val="14549F"/>
                </a:solidFill>
                <a:cs typeface="Calibri Light"/>
              </a:rPr>
              <a:t> o </a:t>
            </a:r>
            <a:r>
              <a:rPr lang="en-US" sz="1600" dirty="0" err="1">
                <a:solidFill>
                  <a:srgbClr val="14549F"/>
                </a:solidFill>
                <a:cs typeface="Calibri Light"/>
              </a:rPr>
              <a:t>změnu</a:t>
            </a:r>
            <a:r>
              <a:rPr lang="en-US" sz="1600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sz="1600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en-US" sz="1600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sz="1600" dirty="0" err="1">
                <a:solidFill>
                  <a:srgbClr val="14549F"/>
                </a:solidFill>
                <a:cs typeface="Calibri Light"/>
              </a:rPr>
              <a:t>musí</a:t>
            </a:r>
            <a:r>
              <a:rPr lang="en-US" sz="1600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sz="1600" dirty="0" err="1">
                <a:solidFill>
                  <a:srgbClr val="14549F"/>
                </a:solidFill>
                <a:cs typeface="Calibri Light"/>
              </a:rPr>
              <a:t>být</a:t>
            </a:r>
            <a:r>
              <a:rPr lang="en-US" sz="1600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sz="1600" dirty="0" err="1">
                <a:solidFill>
                  <a:srgbClr val="14549F"/>
                </a:solidFill>
                <a:cs typeface="Calibri Light"/>
              </a:rPr>
              <a:t>podána</a:t>
            </a:r>
            <a:r>
              <a:rPr lang="en-US" sz="1600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sz="1600" dirty="0" err="1">
                <a:solidFill>
                  <a:srgbClr val="14549F"/>
                </a:solidFill>
                <a:cs typeface="Calibri Light"/>
              </a:rPr>
              <a:t>ke</a:t>
            </a:r>
            <a:r>
              <a:rPr lang="en-US" sz="1600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sz="1600" dirty="0" err="1">
                <a:solidFill>
                  <a:srgbClr val="14549F"/>
                </a:solidFill>
                <a:cs typeface="Calibri Light"/>
              </a:rPr>
              <a:t>všem</a:t>
            </a:r>
            <a:r>
              <a:rPr lang="en-US" sz="1600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sz="1600" dirty="0" err="1">
                <a:solidFill>
                  <a:srgbClr val="14549F"/>
                </a:solidFill>
                <a:cs typeface="Calibri Light"/>
              </a:rPr>
              <a:t>jednotlivým</a:t>
            </a:r>
            <a:r>
              <a:rPr lang="en-US" sz="1600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sz="1600" dirty="0" err="1">
                <a:solidFill>
                  <a:srgbClr val="14549F"/>
                </a:solidFill>
                <a:cs typeface="Calibri Light"/>
              </a:rPr>
              <a:t>fyzickým</a:t>
            </a:r>
            <a:r>
              <a:rPr lang="en-US" sz="1600" dirty="0">
                <a:solidFill>
                  <a:srgbClr val="14549F"/>
                </a:solidFill>
                <a:cs typeface="Calibri Light"/>
              </a:rPr>
              <a:t> EAN-18 </a:t>
            </a:r>
            <a:r>
              <a:rPr lang="en-US" sz="1600" dirty="0" err="1">
                <a:solidFill>
                  <a:srgbClr val="14549F"/>
                </a:solidFill>
                <a:cs typeface="Calibri Light"/>
              </a:rPr>
              <a:t>předávacích</a:t>
            </a:r>
            <a:r>
              <a:rPr lang="en-US" sz="1600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sz="1600" dirty="0" err="1">
                <a:solidFill>
                  <a:srgbClr val="14549F"/>
                </a:solidFill>
                <a:cs typeface="Calibri Light"/>
              </a:rPr>
              <a:t>míst</a:t>
            </a:r>
            <a:r>
              <a:rPr lang="en-US" sz="1600" dirty="0">
                <a:solidFill>
                  <a:srgbClr val="14549F"/>
                </a:solidFill>
                <a:cs typeface="Calibri Light"/>
              </a:rPr>
              <a:t>, </a:t>
            </a:r>
            <a:r>
              <a:rPr lang="en-US" sz="1600" dirty="0" err="1">
                <a:solidFill>
                  <a:srgbClr val="14549F"/>
                </a:solidFill>
                <a:cs typeface="Calibri Light"/>
              </a:rPr>
              <a:t>která</a:t>
            </a:r>
            <a:r>
              <a:rPr lang="en-US" sz="1600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sz="1600" dirty="0" err="1">
                <a:solidFill>
                  <a:srgbClr val="14549F"/>
                </a:solidFill>
                <a:cs typeface="Calibri Light"/>
              </a:rPr>
              <a:t>budou</a:t>
            </a:r>
            <a:r>
              <a:rPr lang="en-US" sz="1600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sz="1600" dirty="0" err="1">
                <a:solidFill>
                  <a:srgbClr val="14549F"/>
                </a:solidFill>
                <a:cs typeface="Calibri Light"/>
              </a:rPr>
              <a:t>poskytovat</a:t>
            </a:r>
            <a:r>
              <a:rPr lang="en-US" sz="1600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sz="1600" dirty="0" err="1">
                <a:solidFill>
                  <a:srgbClr val="14549F"/>
                </a:solidFill>
                <a:cs typeface="Calibri Light"/>
              </a:rPr>
              <a:t>flexibilitu</a:t>
            </a:r>
            <a:r>
              <a:rPr lang="en-US" sz="1600" dirty="0">
                <a:solidFill>
                  <a:srgbClr val="14549F"/>
                </a:solidFill>
                <a:cs typeface="Calibri Light"/>
              </a:rPr>
              <a:t>, </a:t>
            </a:r>
            <a:r>
              <a:rPr lang="en-US" sz="1600" dirty="0" err="1">
                <a:solidFill>
                  <a:srgbClr val="14549F"/>
                </a:solidFill>
                <a:cs typeface="Calibri Light"/>
              </a:rPr>
              <a:t>přičemž</a:t>
            </a:r>
            <a:r>
              <a:rPr lang="en-US" sz="1600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sz="1600" b="1" dirty="0" err="1">
                <a:solidFill>
                  <a:srgbClr val="14549F"/>
                </a:solidFill>
                <a:cs typeface="Calibri Light"/>
              </a:rPr>
              <a:t>musí</a:t>
            </a:r>
            <a:r>
              <a:rPr lang="en-US" sz="1600" b="1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sz="1600" b="1" dirty="0" err="1">
                <a:solidFill>
                  <a:srgbClr val="14549F"/>
                </a:solidFill>
                <a:cs typeface="Calibri Light"/>
              </a:rPr>
              <a:t>být</a:t>
            </a:r>
            <a:r>
              <a:rPr lang="en-US" sz="1600" b="1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sz="1600" b="1" dirty="0" err="1">
                <a:solidFill>
                  <a:srgbClr val="14549F"/>
                </a:solidFill>
                <a:cs typeface="Calibri Light"/>
              </a:rPr>
              <a:t>splněna</a:t>
            </a:r>
            <a:r>
              <a:rPr lang="en-US" sz="1600" b="1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sz="1600" b="1" dirty="0" err="1">
                <a:solidFill>
                  <a:srgbClr val="14549F"/>
                </a:solidFill>
                <a:cs typeface="Calibri Light"/>
              </a:rPr>
              <a:t>podmínka</a:t>
            </a:r>
            <a:r>
              <a:rPr lang="en-US" sz="1600" b="1" dirty="0">
                <a:solidFill>
                  <a:srgbClr val="14549F"/>
                </a:solidFill>
                <a:cs typeface="Calibri Light"/>
              </a:rPr>
              <a:t>, </a:t>
            </a:r>
            <a:r>
              <a:rPr lang="en-US" sz="1600" b="1" dirty="0" err="1">
                <a:solidFill>
                  <a:srgbClr val="14549F"/>
                </a:solidFill>
                <a:cs typeface="Calibri Light"/>
              </a:rPr>
              <a:t>že</a:t>
            </a:r>
            <a:r>
              <a:rPr lang="en-US" sz="1600" b="1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sz="1600" b="1" dirty="0" err="1">
                <a:solidFill>
                  <a:srgbClr val="14549F"/>
                </a:solidFill>
                <a:cs typeface="Calibri Light"/>
              </a:rPr>
              <a:t>kombinace</a:t>
            </a:r>
            <a:r>
              <a:rPr lang="en-US" sz="1600" b="1" dirty="0">
                <a:solidFill>
                  <a:srgbClr val="14549F"/>
                </a:solidFill>
                <a:cs typeface="Calibri Light"/>
              </a:rPr>
              <a:t> „</a:t>
            </a:r>
            <a:r>
              <a:rPr lang="en-US" sz="1600" b="1" dirty="0" err="1">
                <a:solidFill>
                  <a:srgbClr val="14549F"/>
                </a:solidFill>
                <a:cs typeface="Calibri Light"/>
              </a:rPr>
              <a:t>agregátor</a:t>
            </a:r>
            <a:r>
              <a:rPr lang="en-US" sz="1600" b="1" dirty="0">
                <a:solidFill>
                  <a:srgbClr val="14549F"/>
                </a:solidFill>
                <a:cs typeface="Calibri Light"/>
              </a:rPr>
              <a:t> + SZ </a:t>
            </a:r>
            <a:r>
              <a:rPr lang="en-US" sz="1600" b="1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en-US" sz="1600" b="1" dirty="0">
                <a:solidFill>
                  <a:srgbClr val="14549F"/>
                </a:solidFill>
                <a:cs typeface="Calibri Light"/>
              </a:rPr>
              <a:t>“ je u </a:t>
            </a:r>
            <a:r>
              <a:rPr lang="en-US" sz="1600" b="1" dirty="0" err="1">
                <a:solidFill>
                  <a:srgbClr val="14549F"/>
                </a:solidFill>
                <a:cs typeface="Calibri Light"/>
              </a:rPr>
              <a:t>všech</a:t>
            </a:r>
            <a:r>
              <a:rPr lang="en-US" sz="1600" b="1" dirty="0">
                <a:solidFill>
                  <a:srgbClr val="14549F"/>
                </a:solidFill>
                <a:cs typeface="Calibri Light"/>
              </a:rPr>
              <a:t> EAN PM </a:t>
            </a:r>
            <a:r>
              <a:rPr lang="en-US" sz="1600" b="1" dirty="0" err="1">
                <a:solidFill>
                  <a:srgbClr val="14549F"/>
                </a:solidFill>
                <a:cs typeface="Calibri Light"/>
              </a:rPr>
              <a:t>stejná</a:t>
            </a:r>
            <a:r>
              <a:rPr lang="en-US" sz="1600" b="1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sz="1600" b="1" dirty="0" err="1">
                <a:solidFill>
                  <a:srgbClr val="14549F"/>
                </a:solidFill>
                <a:cs typeface="Calibri Light"/>
              </a:rPr>
              <a:t>ve</a:t>
            </a:r>
            <a:r>
              <a:rPr lang="en-US" sz="1600" b="1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sz="1600" b="1" dirty="0" err="1">
                <a:solidFill>
                  <a:srgbClr val="14549F"/>
                </a:solidFill>
                <a:cs typeface="Calibri Light"/>
              </a:rPr>
              <a:t>stejném</a:t>
            </a:r>
            <a:r>
              <a:rPr lang="en-US" sz="1600" b="1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sz="1600" b="1" dirty="0" err="1">
                <a:solidFill>
                  <a:srgbClr val="14549F"/>
                </a:solidFill>
                <a:cs typeface="Calibri Light"/>
              </a:rPr>
              <a:t>období</a:t>
            </a:r>
            <a:r>
              <a:rPr lang="en-US" sz="1600" b="1" dirty="0">
                <a:solidFill>
                  <a:srgbClr val="14549F"/>
                </a:solidFill>
                <a:cs typeface="Calibri Light"/>
              </a:rPr>
              <a:t> a </a:t>
            </a:r>
            <a:r>
              <a:rPr lang="en-US" sz="1600" b="1" dirty="0" err="1">
                <a:solidFill>
                  <a:srgbClr val="14549F"/>
                </a:solidFill>
                <a:cs typeface="Calibri Light"/>
              </a:rPr>
              <a:t>shoduje</a:t>
            </a:r>
            <a:r>
              <a:rPr lang="en-US" sz="1600" b="1" dirty="0">
                <a:solidFill>
                  <a:srgbClr val="14549F"/>
                </a:solidFill>
                <a:cs typeface="Calibri Light"/>
              </a:rPr>
              <a:t> se s </a:t>
            </a:r>
            <a:r>
              <a:rPr lang="en-US" sz="1600" b="1" dirty="0" err="1">
                <a:solidFill>
                  <a:srgbClr val="14549F"/>
                </a:solidFill>
                <a:cs typeface="Calibri Light"/>
              </a:rPr>
              <a:t>kombinací</a:t>
            </a:r>
            <a:r>
              <a:rPr lang="en-US" sz="1600" b="1" dirty="0">
                <a:solidFill>
                  <a:srgbClr val="14549F"/>
                </a:solidFill>
                <a:cs typeface="Calibri Light"/>
              </a:rPr>
              <a:t> „</a:t>
            </a:r>
            <a:r>
              <a:rPr lang="en-US" sz="1600" b="1" dirty="0" err="1">
                <a:solidFill>
                  <a:srgbClr val="14549F"/>
                </a:solidFill>
                <a:cs typeface="Calibri Light"/>
              </a:rPr>
              <a:t>agregátor</a:t>
            </a:r>
            <a:r>
              <a:rPr lang="en-US" sz="1600" b="1" dirty="0">
                <a:solidFill>
                  <a:srgbClr val="14549F"/>
                </a:solidFill>
                <a:cs typeface="Calibri Light"/>
              </a:rPr>
              <a:t> + SZ </a:t>
            </a:r>
            <a:r>
              <a:rPr lang="en-US" sz="1600" b="1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en-US" sz="1600" b="1" dirty="0">
                <a:solidFill>
                  <a:srgbClr val="14549F"/>
                </a:solidFill>
                <a:cs typeface="Calibri Light"/>
              </a:rPr>
              <a:t>“ </a:t>
            </a:r>
            <a:r>
              <a:rPr lang="en-US" sz="1600" b="1" dirty="0" err="1">
                <a:solidFill>
                  <a:srgbClr val="14549F"/>
                </a:solidFill>
                <a:cs typeface="Calibri Light"/>
              </a:rPr>
              <a:t>registrovanou</a:t>
            </a:r>
            <a:r>
              <a:rPr lang="en-US" sz="1600" b="1" dirty="0">
                <a:solidFill>
                  <a:srgbClr val="14549F"/>
                </a:solidFill>
                <a:cs typeface="Calibri Light"/>
              </a:rPr>
              <a:t> v </a:t>
            </a:r>
            <a:r>
              <a:rPr lang="en-US" sz="1600" b="1" dirty="0" err="1">
                <a:solidFill>
                  <a:srgbClr val="14549F"/>
                </a:solidFill>
                <a:cs typeface="Calibri Light"/>
              </a:rPr>
              <a:t>daném</a:t>
            </a:r>
            <a:r>
              <a:rPr lang="en-US" sz="1600" b="1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sz="1600" b="1" dirty="0" err="1">
                <a:solidFill>
                  <a:srgbClr val="14549F"/>
                </a:solidFill>
                <a:cs typeface="Calibri Light"/>
              </a:rPr>
              <a:t>období</a:t>
            </a:r>
            <a:r>
              <a:rPr lang="en-US" sz="1600" b="1" dirty="0">
                <a:solidFill>
                  <a:srgbClr val="14549F"/>
                </a:solidFill>
                <a:cs typeface="Calibri Light"/>
              </a:rPr>
              <a:t> u </a:t>
            </a:r>
            <a:r>
              <a:rPr lang="en-US" sz="1600" b="1" dirty="0" err="1">
                <a:solidFill>
                  <a:srgbClr val="14549F"/>
                </a:solidFill>
                <a:cs typeface="Calibri Light"/>
              </a:rPr>
              <a:t>virtuálních</a:t>
            </a:r>
            <a:r>
              <a:rPr lang="en-US" sz="1600" b="1" dirty="0">
                <a:solidFill>
                  <a:srgbClr val="14549F"/>
                </a:solidFill>
                <a:cs typeface="Calibri Light"/>
              </a:rPr>
              <a:t> (</a:t>
            </a:r>
            <a:r>
              <a:rPr lang="en-US" sz="1600" b="1" dirty="0" err="1">
                <a:solidFill>
                  <a:srgbClr val="14549F"/>
                </a:solidFill>
                <a:cs typeface="Calibri Light"/>
              </a:rPr>
              <a:t>souhrnných</a:t>
            </a:r>
            <a:r>
              <a:rPr lang="en-US" sz="1600" b="1" dirty="0">
                <a:solidFill>
                  <a:srgbClr val="14549F"/>
                </a:solidFill>
                <a:cs typeface="Calibri Light"/>
              </a:rPr>
              <a:t>) EAN-18 </a:t>
            </a:r>
            <a:r>
              <a:rPr lang="en-US" sz="1600" b="1" dirty="0" err="1">
                <a:solidFill>
                  <a:srgbClr val="14549F"/>
                </a:solidFill>
                <a:cs typeface="Calibri Light"/>
              </a:rPr>
              <a:t>tohoto</a:t>
            </a:r>
            <a:r>
              <a:rPr lang="en-US" sz="1600" b="1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sz="1600" b="1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en-US" sz="1600" b="1" dirty="0">
                <a:solidFill>
                  <a:srgbClr val="14549F"/>
                </a:solidFill>
                <a:cs typeface="Calibri Light"/>
              </a:rPr>
              <a:t>/</a:t>
            </a:r>
            <a:r>
              <a:rPr lang="en-US" sz="1600" b="1" dirty="0" err="1">
                <a:solidFill>
                  <a:srgbClr val="14549F"/>
                </a:solidFill>
                <a:cs typeface="Calibri Light"/>
              </a:rPr>
              <a:t>PoFla</a:t>
            </a:r>
            <a:r>
              <a:rPr lang="en-US" sz="1600" b="1" dirty="0">
                <a:solidFill>
                  <a:srgbClr val="14549F"/>
                </a:solidFill>
                <a:cs typeface="Calibri Light"/>
              </a:rPr>
              <a:t> v </a:t>
            </a:r>
            <a:r>
              <a:rPr lang="en-US" sz="1600" b="1" dirty="0" err="1">
                <a:solidFill>
                  <a:srgbClr val="14549F"/>
                </a:solidFill>
                <a:cs typeface="Calibri Light"/>
              </a:rPr>
              <a:t>síti</a:t>
            </a:r>
            <a:r>
              <a:rPr lang="en-US" sz="1600" b="1" dirty="0">
                <a:solidFill>
                  <a:srgbClr val="14549F"/>
                </a:solidFill>
                <a:cs typeface="Calibri Light"/>
              </a:rPr>
              <a:t> 0100</a:t>
            </a:r>
            <a:r>
              <a:rPr lang="en-US" sz="1600" dirty="0">
                <a:solidFill>
                  <a:srgbClr val="14549F"/>
                </a:solidFill>
                <a:cs typeface="Calibri Light"/>
              </a:rPr>
              <a:t>. </a:t>
            </a:r>
          </a:p>
          <a:p>
            <a:endParaRPr lang="en-US" sz="1600" dirty="0">
              <a:solidFill>
                <a:srgbClr val="14549F"/>
              </a:solidFill>
              <a:cs typeface="Calibri Light"/>
            </a:endParaRPr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79C1099F-3C3F-6C1C-F62D-38689B61A7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5371" y="988590"/>
            <a:ext cx="6721345" cy="3652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4175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76BDFD-CCB4-BDB7-6022-678EFF82FB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062A3A98-9139-277C-1CB5-EAA407DB12EC}"/>
              </a:ext>
            </a:extLst>
          </p:cNvPr>
          <p:cNvGrpSpPr/>
          <p:nvPr/>
        </p:nvGrpSpPr>
        <p:grpSpPr>
          <a:xfrm>
            <a:off x="0" y="7157"/>
            <a:ext cx="12202632" cy="6568889"/>
            <a:chOff x="-10633" y="7157"/>
            <a:chExt cx="12202632" cy="6568889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2581B203-C67A-1167-8653-7703C64CDAA6}"/>
                </a:ext>
              </a:extLst>
            </p:cNvPr>
            <p:cNvGrpSpPr/>
            <p:nvPr/>
          </p:nvGrpSpPr>
          <p:grpSpPr>
            <a:xfrm>
              <a:off x="10882313" y="6283658"/>
              <a:ext cx="1309686" cy="292388"/>
              <a:chOff x="10882313" y="6283658"/>
              <a:chExt cx="1309686" cy="292388"/>
            </a:xfrm>
          </p:grpSpPr>
          <p:sp>
            <p:nvSpPr>
              <p:cNvPr id="8" name="Obdélník 8">
                <a:extLst>
                  <a:ext uri="{FF2B5EF4-FFF2-40B4-BE49-F238E27FC236}">
                    <a16:creationId xmlns:a16="http://schemas.microsoft.com/office/drawing/2014/main" id="{00A11CF4-C31A-3B02-B7D8-63FA2285BD31}"/>
                  </a:ext>
                </a:extLst>
              </p:cNvPr>
              <p:cNvSpPr/>
              <p:nvPr/>
            </p:nvSpPr>
            <p:spPr>
              <a:xfrm>
                <a:off x="10882313" y="6316662"/>
                <a:ext cx="1309686" cy="257176"/>
              </a:xfrm>
              <a:custGeom>
                <a:avLst/>
                <a:gdLst>
                  <a:gd name="connsiteX0" fmla="*/ 0 w 1259681"/>
                  <a:gd name="connsiteY0" fmla="*/ 0 h 257176"/>
                  <a:gd name="connsiteX1" fmla="*/ 1259681 w 1259681"/>
                  <a:gd name="connsiteY1" fmla="*/ 0 h 257176"/>
                  <a:gd name="connsiteX2" fmla="*/ 1259681 w 1259681"/>
                  <a:gd name="connsiteY2" fmla="*/ 257176 h 257176"/>
                  <a:gd name="connsiteX3" fmla="*/ 0 w 1259681"/>
                  <a:gd name="connsiteY3" fmla="*/ 257176 h 257176"/>
                  <a:gd name="connsiteX4" fmla="*/ 0 w 1259681"/>
                  <a:gd name="connsiteY4" fmla="*/ 0 h 257176"/>
                  <a:gd name="connsiteX0" fmla="*/ 50005 w 1309686"/>
                  <a:gd name="connsiteY0" fmla="*/ 0 h 257176"/>
                  <a:gd name="connsiteX1" fmla="*/ 1309686 w 1309686"/>
                  <a:gd name="connsiteY1" fmla="*/ 0 h 257176"/>
                  <a:gd name="connsiteX2" fmla="*/ 1309686 w 1309686"/>
                  <a:gd name="connsiteY2" fmla="*/ 257176 h 257176"/>
                  <a:gd name="connsiteX3" fmla="*/ 50005 w 1309686"/>
                  <a:gd name="connsiteY3" fmla="*/ 257176 h 257176"/>
                  <a:gd name="connsiteX4" fmla="*/ 0 w 1309686"/>
                  <a:gd name="connsiteY4" fmla="*/ 123826 h 257176"/>
                  <a:gd name="connsiteX5" fmla="*/ 50005 w 1309686"/>
                  <a:gd name="connsiteY5" fmla="*/ 0 h 257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9686" h="257176">
                    <a:moveTo>
                      <a:pt x="50005" y="0"/>
                    </a:moveTo>
                    <a:lnTo>
                      <a:pt x="1309686" y="0"/>
                    </a:lnTo>
                    <a:lnTo>
                      <a:pt x="1309686" y="257176"/>
                    </a:lnTo>
                    <a:lnTo>
                      <a:pt x="50005" y="257176"/>
                    </a:lnTo>
                    <a:cubicBezTo>
                      <a:pt x="49212" y="216695"/>
                      <a:pt x="793" y="164307"/>
                      <a:pt x="0" y="123826"/>
                    </a:cubicBezTo>
                    <a:lnTo>
                      <a:pt x="50005" y="0"/>
                    </a:lnTo>
                    <a:close/>
                  </a:path>
                </a:pathLst>
              </a:custGeom>
              <a:solidFill>
                <a:srgbClr val="FAB2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1755FA9E-0B8F-408E-ABC2-227EFD68C5AD}"/>
                  </a:ext>
                </a:extLst>
              </p:cNvPr>
              <p:cNvSpPr txBox="1"/>
              <p:nvPr/>
            </p:nvSpPr>
            <p:spPr>
              <a:xfrm>
                <a:off x="10906125" y="6283658"/>
                <a:ext cx="121380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300" b="1" dirty="0">
                    <a:solidFill>
                      <a:schemeClr val="bg1"/>
                    </a:solidFill>
                  </a:rPr>
                  <a:t>www.ote-cr.cz</a:t>
                </a:r>
              </a:p>
            </p:txBody>
          </p:sp>
        </p:grpSp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6C872B6F-67F7-2EBB-2194-3A3FA8E6B4DA}"/>
                </a:ext>
              </a:extLst>
            </p:cNvPr>
            <p:cNvGrpSpPr/>
            <p:nvPr/>
          </p:nvGrpSpPr>
          <p:grpSpPr>
            <a:xfrm>
              <a:off x="-10633" y="7157"/>
              <a:ext cx="12173093" cy="1090613"/>
              <a:chOff x="-13015" y="7157"/>
              <a:chExt cx="12173093" cy="1090613"/>
            </a:xfrm>
          </p:grpSpPr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C9C5E1EF-08E8-6D4A-3CB4-89DBC6F70113}"/>
                  </a:ext>
                </a:extLst>
              </p:cNvPr>
              <p:cNvSpPr/>
              <p:nvPr/>
            </p:nvSpPr>
            <p:spPr>
              <a:xfrm>
                <a:off x="-13015" y="7157"/>
                <a:ext cx="12173093" cy="1090613"/>
              </a:xfrm>
              <a:custGeom>
                <a:avLst/>
                <a:gdLst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0 w 12192000"/>
                  <a:gd name="connsiteY3" fmla="*/ 151447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723900 w 12192000"/>
                  <a:gd name="connsiteY4" fmla="*/ 771525 h 1514475"/>
                  <a:gd name="connsiteX5" fmla="*/ 0 w 12192000"/>
                  <a:gd name="connsiteY5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19050 w 12192000"/>
                  <a:gd name="connsiteY4" fmla="*/ 695325 h 1514475"/>
                  <a:gd name="connsiteX5" fmla="*/ 0 w 12192000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0656 w 12194381"/>
                  <a:gd name="connsiteY3" fmla="*/ 1495425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3037 w 12194381"/>
                  <a:gd name="connsiteY3" fmla="*/ 13073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10787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940594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78755 w 12194381"/>
                  <a:gd name="connsiteY3" fmla="*/ 1090613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971550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  <a:gd name="connsiteX0" fmla="*/ 2381 w 12203906"/>
                  <a:gd name="connsiteY0" fmla="*/ 0 h 1090613"/>
                  <a:gd name="connsiteX1" fmla="*/ 12194381 w 12203906"/>
                  <a:gd name="connsiteY1" fmla="*/ 0 h 1090613"/>
                  <a:gd name="connsiteX2" fmla="*/ 12203906 w 12203906"/>
                  <a:gd name="connsiteY2" fmla="*/ 695325 h 1090613"/>
                  <a:gd name="connsiteX3" fmla="*/ 1478755 w 12203906"/>
                  <a:gd name="connsiteY3" fmla="*/ 1090613 h 1090613"/>
                  <a:gd name="connsiteX4" fmla="*/ 0 w 12203906"/>
                  <a:gd name="connsiteY4" fmla="*/ 692943 h 1090613"/>
                  <a:gd name="connsiteX5" fmla="*/ 2381 w 12203906"/>
                  <a:gd name="connsiteY5" fmla="*/ 0 h 1090613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752475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94381" h="1090613">
                    <a:moveTo>
                      <a:pt x="2381" y="0"/>
                    </a:moveTo>
                    <a:lnTo>
                      <a:pt x="12194381" y="0"/>
                    </a:lnTo>
                    <a:lnTo>
                      <a:pt x="12194381" y="752475"/>
                    </a:lnTo>
                    <a:lnTo>
                      <a:pt x="1478755" y="1090613"/>
                    </a:lnTo>
                    <a:lnTo>
                      <a:pt x="0" y="692943"/>
                    </a:lnTo>
                    <a:cubicBezTo>
                      <a:pt x="794" y="461962"/>
                      <a:pt x="1587" y="230981"/>
                      <a:pt x="2381" y="0"/>
                    </a:cubicBezTo>
                    <a:close/>
                  </a:path>
                </a:pathLst>
              </a:custGeom>
              <a:solidFill>
                <a:srgbClr val="007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7" name="Obrázek 6">
                <a:extLst>
                  <a:ext uri="{FF2B5EF4-FFF2-40B4-BE49-F238E27FC236}">
                    <a16:creationId xmlns:a16="http://schemas.microsoft.com/office/drawing/2014/main" id="{0C06397E-86FA-BE34-05DA-CFBD09E493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33708" y="156140"/>
                <a:ext cx="1511811" cy="646177"/>
              </a:xfrm>
              <a:prstGeom prst="rect">
                <a:avLst/>
              </a:prstGeom>
            </p:spPr>
          </p:pic>
        </p:grpSp>
      </p:grpSp>
      <p:sp>
        <p:nvSpPr>
          <p:cNvPr id="6" name="Nadpis 1">
            <a:extLst>
              <a:ext uri="{FF2B5EF4-FFF2-40B4-BE49-F238E27FC236}">
                <a16:creationId xmlns:a16="http://schemas.microsoft.com/office/drawing/2014/main" id="{C9512E2D-0869-3A60-4DD5-BC33B205D2A5}"/>
              </a:ext>
            </a:extLst>
          </p:cNvPr>
          <p:cNvSpPr txBox="1">
            <a:spLocks/>
          </p:cNvSpPr>
          <p:nvPr/>
        </p:nvSpPr>
        <p:spPr>
          <a:xfrm>
            <a:off x="3174520" y="78713"/>
            <a:ext cx="8966673" cy="7783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3600" b="1" dirty="0">
                <a:solidFill>
                  <a:schemeClr val="bg1"/>
                </a:solidFill>
              </a:rPr>
              <a:t>OTE – Potvrzení  </a:t>
            </a:r>
            <a:r>
              <a:rPr lang="cs-CZ" sz="3600" b="1" dirty="0" err="1">
                <a:solidFill>
                  <a:schemeClr val="bg1"/>
                </a:solidFill>
              </a:rPr>
              <a:t>SZa</a:t>
            </a:r>
            <a:r>
              <a:rPr lang="cs-CZ" sz="3600" b="1" dirty="0">
                <a:solidFill>
                  <a:schemeClr val="bg1"/>
                </a:solidFill>
              </a:rPr>
              <a:t> – fyzický </a:t>
            </a:r>
            <a:r>
              <a:rPr lang="cs-CZ" sz="3600" b="1" dirty="0" err="1">
                <a:solidFill>
                  <a:schemeClr val="bg1"/>
                </a:solidFill>
              </a:rPr>
              <a:t>EAN</a:t>
            </a:r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15" name="Zástupný symbol pro číslo snímku 14">
            <a:extLst>
              <a:ext uri="{FF2B5EF4-FFF2-40B4-BE49-F238E27FC236}">
                <a16:creationId xmlns:a16="http://schemas.microsoft.com/office/drawing/2014/main" id="{07A962B1-FD17-6FEA-F0AC-F559F6571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BC7E8-CB38-4DFE-A45E-B5CF49206134}" type="slidenum">
              <a:rPr lang="cs-CZ" smtClean="0"/>
              <a:t>14</a:t>
            </a:fld>
            <a:endParaRPr lang="cs-CZ"/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0B9E3A6C-1ACE-2015-DA89-D5D0D63E90EC}"/>
              </a:ext>
            </a:extLst>
          </p:cNvPr>
          <p:cNvSpPr/>
          <p:nvPr/>
        </p:nvSpPr>
        <p:spPr>
          <a:xfrm>
            <a:off x="443500" y="857043"/>
            <a:ext cx="2136978" cy="6407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cap="rnd">
            <a:solidFill>
              <a:srgbClr val="CCF0E5"/>
            </a:solidFill>
            <a:beve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Potvrzení ze strany </a:t>
            </a:r>
            <a:r>
              <a:rPr lang="cs-CZ" sz="1400" dirty="0" err="1">
                <a:solidFill>
                  <a:schemeClr val="tx1"/>
                </a:solidFill>
              </a:rPr>
              <a:t>SZa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8" name="Ovál 17">
            <a:extLst>
              <a:ext uri="{FF2B5EF4-FFF2-40B4-BE49-F238E27FC236}">
                <a16:creationId xmlns:a16="http://schemas.microsoft.com/office/drawing/2014/main" id="{539D33E3-F724-00A5-396C-99D684D9A9D9}"/>
              </a:ext>
            </a:extLst>
          </p:cNvPr>
          <p:cNvSpPr/>
          <p:nvPr/>
        </p:nvSpPr>
        <p:spPr>
          <a:xfrm>
            <a:off x="292957" y="745834"/>
            <a:ext cx="409279" cy="350430"/>
          </a:xfrm>
          <a:prstGeom prst="ellipse">
            <a:avLst/>
          </a:prstGeom>
          <a:solidFill>
            <a:srgbClr val="D6BBD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chemeClr val="tx1"/>
                </a:solidFill>
              </a:rPr>
              <a:t>6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640305C0-0204-40FB-F6AD-5DDE7A2FF11E}"/>
              </a:ext>
            </a:extLst>
          </p:cNvPr>
          <p:cNvSpPr txBox="1"/>
          <p:nvPr/>
        </p:nvSpPr>
        <p:spPr>
          <a:xfrm>
            <a:off x="292957" y="1706929"/>
            <a:ext cx="5001420" cy="42313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marR="479425" indent="-285750" algn="just">
              <a:lnSpc>
                <a:spcPct val="107000"/>
              </a:lnSpc>
              <a:spcAft>
                <a:spcPts val="15"/>
              </a:spcAft>
              <a:buFont typeface="Arial" panose="020B0604020202020204" pitchFamily="34" charset="0"/>
              <a:buChar char="•"/>
            </a:pPr>
            <a:r>
              <a:rPr lang="en-US" sz="1400" b="1" kern="100" dirty="0" err="1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Pokud</a:t>
            </a:r>
            <a:r>
              <a:rPr lang="en-US" sz="1400" b="1" kern="100" dirty="0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400" b="1" kern="100" dirty="0" err="1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agregátor</a:t>
            </a:r>
            <a:r>
              <a:rPr lang="en-US" sz="1400" b="1" kern="100" dirty="0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/</a:t>
            </a:r>
            <a:r>
              <a:rPr lang="en-US" sz="1400" b="1" kern="100" dirty="0" err="1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PoFl</a:t>
            </a:r>
            <a:r>
              <a:rPr lang="en-US" sz="1400" b="1" kern="100" dirty="0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v </a:t>
            </a:r>
            <a:r>
              <a:rPr lang="en-US" sz="1400" b="1" kern="100" dirty="0" err="1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žádosti</a:t>
            </a:r>
            <a:r>
              <a:rPr lang="en-US" sz="1400" b="1" kern="100" dirty="0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 </a:t>
            </a:r>
            <a:r>
              <a:rPr lang="en-US" sz="1400" b="1" kern="100" dirty="0" err="1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změnu</a:t>
            </a:r>
            <a:r>
              <a:rPr lang="en-US" sz="1400" b="1" kern="100" dirty="0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400" b="1" kern="100" dirty="0" err="1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agregátora</a:t>
            </a:r>
            <a:r>
              <a:rPr lang="en-US" sz="1400" b="1" kern="100" dirty="0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400" b="1" kern="100" dirty="0" err="1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uvedl</a:t>
            </a:r>
            <a:r>
              <a:rPr lang="en-US" sz="1400" b="1" kern="100" dirty="0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400" b="1" kern="100" dirty="0" err="1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jiného</a:t>
            </a:r>
            <a:r>
              <a:rPr lang="en-US" sz="1400" b="1" kern="100" dirty="0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400" b="1" kern="100" dirty="0" err="1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SZagregátora</a:t>
            </a:r>
            <a:r>
              <a:rPr lang="en-US" sz="1400" b="1" kern="100" dirty="0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400" b="1" kern="100" dirty="0" err="1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než</a:t>
            </a:r>
            <a:r>
              <a:rPr lang="en-US" sz="1400" b="1" kern="100" dirty="0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400" b="1" kern="100" dirty="0" err="1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sebe</a:t>
            </a:r>
            <a:r>
              <a:rPr lang="en-US" sz="1400" kern="100" dirty="0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pak se </a:t>
            </a:r>
            <a:r>
              <a:rPr lang="en-US" sz="1400" kern="100" dirty="0" err="1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tento</a:t>
            </a:r>
            <a:r>
              <a:rPr lang="en-US" sz="1400" kern="100" dirty="0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400" kern="100" dirty="0" err="1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SZagregátora</a:t>
            </a:r>
            <a:r>
              <a:rPr lang="en-US" sz="1400" kern="100" dirty="0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400" kern="100" dirty="0" err="1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musí</a:t>
            </a:r>
            <a:r>
              <a:rPr lang="en-US" sz="1400" kern="100" dirty="0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k </a:t>
            </a:r>
            <a:r>
              <a:rPr lang="en-US" sz="1400" kern="100" dirty="0" err="1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žádosti</a:t>
            </a:r>
            <a:r>
              <a:rPr lang="en-US" sz="1400" kern="100" dirty="0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 </a:t>
            </a:r>
            <a:r>
              <a:rPr lang="en-US" sz="1400" kern="100" dirty="0" err="1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změnu</a:t>
            </a:r>
            <a:r>
              <a:rPr lang="en-US" sz="1400" kern="100" dirty="0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400" kern="100" dirty="0" err="1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agregátora</a:t>
            </a:r>
            <a:r>
              <a:rPr lang="en-US" sz="1400" kern="100" dirty="0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400" kern="100" dirty="0" err="1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vyjádřit</a:t>
            </a:r>
            <a:r>
              <a:rPr lang="en-US" sz="1400" kern="100" dirty="0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</a:t>
            </a:r>
            <a:r>
              <a:rPr lang="en-US" sz="1400" kern="100" dirty="0" err="1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zda</a:t>
            </a:r>
            <a:r>
              <a:rPr lang="en-US" sz="1400" kern="100" dirty="0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 </a:t>
            </a:r>
            <a:r>
              <a:rPr lang="en-US" sz="1400" kern="100" dirty="0" err="1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převzetím</a:t>
            </a:r>
            <a:r>
              <a:rPr lang="en-US" sz="1400" kern="100" dirty="0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400" kern="100" dirty="0" err="1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odpovědnosti</a:t>
            </a:r>
            <a:r>
              <a:rPr lang="en-US" sz="1400" kern="100" dirty="0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za </a:t>
            </a:r>
            <a:r>
              <a:rPr lang="en-US" sz="1400" kern="100" dirty="0" err="1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odchylku</a:t>
            </a:r>
            <a:r>
              <a:rPr lang="en-US" sz="1400" kern="100" dirty="0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u </a:t>
            </a:r>
            <a:r>
              <a:rPr lang="en-US" sz="1400" kern="100" dirty="0" err="1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daného</a:t>
            </a:r>
            <a:r>
              <a:rPr lang="en-US" sz="1400" kern="100" dirty="0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EAN PM </a:t>
            </a:r>
            <a:r>
              <a:rPr lang="en-US" sz="1400" kern="100" dirty="0" err="1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souhlasí</a:t>
            </a:r>
            <a:r>
              <a:rPr lang="en-US" sz="1400" kern="100" dirty="0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/</a:t>
            </a:r>
            <a:r>
              <a:rPr lang="en-US" sz="1400" kern="100" dirty="0" err="1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nesouhlasí</a:t>
            </a:r>
            <a:r>
              <a:rPr lang="en-US" sz="1400" kern="100" dirty="0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).</a:t>
            </a:r>
            <a:endParaRPr lang="cs-CZ" sz="1400" kern="100" dirty="0">
              <a:solidFill>
                <a:srgbClr val="004E84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514350" marR="479425" indent="-285750" algn="just">
              <a:lnSpc>
                <a:spcPct val="107000"/>
              </a:lnSpc>
              <a:spcAft>
                <a:spcPts val="15"/>
              </a:spcAft>
              <a:buFont typeface="Arial" panose="020B0604020202020204" pitchFamily="34" charset="0"/>
              <a:buChar char="•"/>
            </a:pPr>
            <a:endParaRPr lang="cs-CZ" sz="1400" kern="100" dirty="0">
              <a:solidFill>
                <a:srgbClr val="004E8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514350" marR="479425" indent="-285750" algn="just">
              <a:lnSpc>
                <a:spcPct val="107000"/>
              </a:lnSpc>
              <a:spcAft>
                <a:spcPts val="15"/>
              </a:spcAft>
              <a:buFont typeface="Arial" panose="020B0604020202020204" pitchFamily="34" charset="0"/>
              <a:buChar char="•"/>
            </a:pPr>
            <a:r>
              <a:rPr lang="en-US" sz="1400" kern="100" dirty="0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Toto </a:t>
            </a:r>
            <a:r>
              <a:rPr lang="en-US" sz="1400" kern="100" dirty="0" err="1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vyjádření</a:t>
            </a:r>
            <a:r>
              <a:rPr lang="en-US" sz="1400" kern="100" dirty="0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SZ </a:t>
            </a:r>
            <a:r>
              <a:rPr lang="en-US" sz="1400" kern="100" dirty="0" err="1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agregátora</a:t>
            </a:r>
            <a:r>
              <a:rPr lang="en-US" sz="1400" kern="100" dirty="0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400" kern="100" dirty="0" err="1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může</a:t>
            </a:r>
            <a:r>
              <a:rPr lang="en-US" sz="1400" kern="100" dirty="0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400" kern="100" dirty="0" err="1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podat</a:t>
            </a:r>
            <a:r>
              <a:rPr lang="en-US" sz="1400" kern="100" dirty="0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400" kern="100" dirty="0" err="1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buď</a:t>
            </a:r>
            <a:r>
              <a:rPr lang="en-US" sz="1400" kern="100" dirty="0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400" kern="100" dirty="0" err="1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prostřednictvím</a:t>
            </a:r>
            <a:r>
              <a:rPr lang="en-US" sz="1400" kern="100" dirty="0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400" kern="100" dirty="0" err="1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automatické</a:t>
            </a:r>
            <a:r>
              <a:rPr lang="en-US" sz="1400" kern="100" dirty="0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400" kern="100" dirty="0" err="1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komunikace</a:t>
            </a:r>
            <a:r>
              <a:rPr lang="en-US" sz="1400" kern="100" dirty="0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</a:t>
            </a:r>
            <a:r>
              <a:rPr lang="en-US" sz="1400" kern="100" dirty="0" err="1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msgcode</a:t>
            </a:r>
            <a:r>
              <a:rPr lang="en-US" sz="1400" kern="100" dirty="0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180), </a:t>
            </a:r>
            <a:r>
              <a:rPr lang="en-US" sz="1400" kern="100" dirty="0" err="1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případně</a:t>
            </a:r>
            <a:r>
              <a:rPr lang="en-US" sz="1400" kern="100" dirty="0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400" kern="100" dirty="0" err="1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prostřednictvím</a:t>
            </a:r>
            <a:r>
              <a:rPr lang="en-US" sz="1400" kern="100" dirty="0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400" kern="100" dirty="0" err="1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webového</a:t>
            </a:r>
            <a:r>
              <a:rPr lang="en-US" sz="1400" kern="100" dirty="0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400" kern="100" dirty="0" err="1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formuláře</a:t>
            </a:r>
            <a:r>
              <a:rPr lang="en-US" sz="1400" kern="100" dirty="0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400" kern="100" dirty="0" err="1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</a:t>
            </a:r>
            <a:r>
              <a:rPr lang="en-US" sz="1400" kern="100" dirty="0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400" kern="100" dirty="0" err="1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portále</a:t>
            </a:r>
            <a:r>
              <a:rPr lang="en-US" sz="1400" kern="100" dirty="0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CS OTE</a:t>
            </a:r>
            <a:r>
              <a:rPr lang="cs-CZ" sz="1400" kern="100" dirty="0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</a:p>
          <a:p>
            <a:pPr marL="514350" marR="479425" indent="-285750" algn="just">
              <a:lnSpc>
                <a:spcPct val="107000"/>
              </a:lnSpc>
              <a:spcAft>
                <a:spcPts val="15"/>
              </a:spcAft>
              <a:buFont typeface="Arial" panose="020B0604020202020204" pitchFamily="34" charset="0"/>
              <a:buChar char="•"/>
            </a:pPr>
            <a:endParaRPr lang="cs-CZ" sz="1400" kern="100" dirty="0">
              <a:solidFill>
                <a:srgbClr val="004E8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514350" marR="479425" indent="-285750" algn="just">
              <a:lnSpc>
                <a:spcPct val="107000"/>
              </a:lnSpc>
              <a:spcAft>
                <a:spcPts val="15"/>
              </a:spcAft>
              <a:buFont typeface="Arial" panose="020B0604020202020204" pitchFamily="34" charset="0"/>
              <a:buChar char="•"/>
            </a:pPr>
            <a:r>
              <a:rPr lang="cs-CZ" sz="1400" kern="100" dirty="0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</a:t>
            </a:r>
            <a:r>
              <a:rPr lang="en-US" sz="1400" kern="100" dirty="0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400" kern="100" dirty="0" err="1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sekci</a:t>
            </a:r>
            <a:r>
              <a:rPr lang="en-US" sz="1400" kern="100" dirty="0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400" b="1" kern="100" dirty="0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CDS / </a:t>
            </a:r>
            <a:r>
              <a:rPr lang="en-US" sz="1400" b="1" kern="100" dirty="0" err="1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Žádosti</a:t>
            </a:r>
            <a:r>
              <a:rPr lang="en-US" sz="1400" b="1" kern="100" dirty="0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 </a:t>
            </a:r>
            <a:r>
              <a:rPr lang="en-US" sz="1400" b="1" kern="100" dirty="0" err="1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změnu</a:t>
            </a:r>
            <a:r>
              <a:rPr lang="en-US" sz="1400" b="1" kern="100" dirty="0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400" b="1" kern="100" dirty="0" err="1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služby</a:t>
            </a:r>
            <a:r>
              <a:rPr lang="en-US" sz="1400" b="1" kern="100" dirty="0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400" b="1" kern="100" dirty="0" err="1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</a:t>
            </a:r>
            <a:r>
              <a:rPr lang="en-US" sz="1400" b="1" kern="100" dirty="0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OPM / </a:t>
            </a:r>
            <a:r>
              <a:rPr lang="en-US" sz="1400" b="1" kern="100" dirty="0" err="1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Žádosti</a:t>
            </a:r>
            <a:r>
              <a:rPr lang="en-US" sz="1400" b="1" kern="100" dirty="0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 </a:t>
            </a:r>
            <a:r>
              <a:rPr lang="en-US" sz="1400" b="1" kern="100" dirty="0" err="1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změnu</a:t>
            </a:r>
            <a:r>
              <a:rPr lang="en-US" sz="1400" b="1" kern="100" dirty="0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400" b="1" kern="100" dirty="0" err="1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služby</a:t>
            </a:r>
            <a:r>
              <a:rPr lang="en-US" sz="1400" b="1" kern="100" dirty="0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400" b="1" kern="100" dirty="0" err="1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</a:t>
            </a:r>
            <a:r>
              <a:rPr lang="en-US" sz="1400" b="1" kern="100" dirty="0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OPM →</a:t>
            </a:r>
            <a:r>
              <a:rPr lang="en-US" sz="1400" kern="100" dirty="0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400" kern="100" dirty="0" err="1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vyplnit</a:t>
            </a:r>
            <a:r>
              <a:rPr lang="en-US" sz="1400" kern="100" dirty="0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400" kern="100" dirty="0" err="1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výběrová</a:t>
            </a:r>
            <a:r>
              <a:rPr lang="en-US" sz="1400" kern="100" dirty="0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400" kern="100" dirty="0" err="1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kritéria</a:t>
            </a:r>
            <a:r>
              <a:rPr lang="en-US" sz="1400" kern="100" dirty="0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(datum od-do je </a:t>
            </a:r>
            <a:r>
              <a:rPr lang="en-US" sz="1400" kern="100" dirty="0" err="1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povinné</a:t>
            </a:r>
            <a:r>
              <a:rPr lang="en-US" sz="1400" kern="100" dirty="0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), </a:t>
            </a:r>
            <a:r>
              <a:rPr lang="en-US" sz="1400" kern="100" dirty="0" err="1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doporučujeme</a:t>
            </a:r>
            <a:r>
              <a:rPr lang="en-US" sz="1400" kern="100" dirty="0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Status </a:t>
            </a:r>
            <a:r>
              <a:rPr lang="en-US" sz="1400" kern="100" dirty="0" err="1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žádosti</a:t>
            </a:r>
            <a:r>
              <a:rPr lang="en-US" sz="1400" kern="100" dirty="0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400" kern="100" dirty="0" err="1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zvolit</a:t>
            </a:r>
            <a:r>
              <a:rPr lang="en-US" sz="1400" kern="100" dirty="0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„</a:t>
            </a:r>
            <a:r>
              <a:rPr lang="en-US" sz="1400" b="1" kern="100" dirty="0" err="1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Návrh</a:t>
            </a:r>
            <a:r>
              <a:rPr lang="en-US" sz="1400" kern="100" dirty="0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“, </a:t>
            </a:r>
            <a:r>
              <a:rPr lang="en-US" sz="1400" kern="100" dirty="0" err="1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následně</a:t>
            </a:r>
            <a:r>
              <a:rPr lang="en-US" sz="1400" kern="100" dirty="0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v </a:t>
            </a:r>
            <a:r>
              <a:rPr lang="en-US" sz="1400" kern="100" dirty="0" err="1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levém</a:t>
            </a:r>
            <a:r>
              <a:rPr lang="en-US" sz="1400" kern="100" dirty="0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rohu </a:t>
            </a:r>
            <a:r>
              <a:rPr lang="en-US" sz="1400" kern="100" dirty="0" err="1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příslušného</a:t>
            </a:r>
            <a:r>
              <a:rPr lang="en-US" sz="1400" kern="100" dirty="0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400" kern="100" dirty="0" err="1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řádku</a:t>
            </a:r>
            <a:r>
              <a:rPr lang="en-US" sz="1400" kern="100" dirty="0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400" b="1" kern="100" dirty="0" err="1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žádost</a:t>
            </a:r>
            <a:r>
              <a:rPr lang="en-US" sz="1400" b="1" kern="100" dirty="0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400" b="1" kern="100" dirty="0" err="1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označit</a:t>
            </a:r>
            <a:r>
              <a:rPr lang="en-US" sz="1400" kern="100" dirty="0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po </a:t>
            </a:r>
            <a:r>
              <a:rPr lang="en-US" sz="1400" kern="100" dirty="0" err="1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stisknutí</a:t>
            </a:r>
            <a:r>
              <a:rPr lang="en-US" sz="1400" kern="100" dirty="0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400" kern="100" dirty="0" err="1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tlačítka</a:t>
            </a:r>
            <a:r>
              <a:rPr lang="en-US" sz="1400" kern="100" dirty="0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„</a:t>
            </a:r>
            <a:r>
              <a:rPr lang="en-US" sz="1400" b="1" kern="100" dirty="0" err="1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Vložit</a:t>
            </a:r>
            <a:r>
              <a:rPr lang="en-US" sz="1400" b="1" kern="100" dirty="0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400" b="1" kern="100" dirty="0" err="1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vyjádření</a:t>
            </a:r>
            <a:r>
              <a:rPr lang="en-US" sz="1400" kern="100" dirty="0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“ v </a:t>
            </a:r>
            <a:r>
              <a:rPr lang="en-US" sz="1400" kern="100" dirty="0" err="1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pravém</a:t>
            </a:r>
            <a:r>
              <a:rPr lang="en-US" sz="1400" kern="100" dirty="0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400" kern="100" dirty="0" err="1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dolním</a:t>
            </a:r>
            <a:r>
              <a:rPr lang="en-US" sz="1400" kern="100" dirty="0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rohu </a:t>
            </a:r>
            <a:r>
              <a:rPr lang="en-US" sz="1400" kern="100" dirty="0" err="1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vložit</a:t>
            </a:r>
            <a:r>
              <a:rPr lang="en-US" sz="1400" kern="100" dirty="0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400" kern="100" dirty="0" err="1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vyjádření</a:t>
            </a:r>
            <a:r>
              <a:rPr lang="en-US" sz="1400" kern="100" dirty="0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k </a:t>
            </a:r>
            <a:r>
              <a:rPr lang="en-US" sz="1400" kern="100" dirty="0" err="1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žádosti</a:t>
            </a:r>
            <a:r>
              <a:rPr lang="en-US" sz="1400" kern="100" dirty="0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z </a:t>
            </a:r>
            <a:r>
              <a:rPr lang="en-US" sz="1400" kern="100" dirty="0" err="1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pozice</a:t>
            </a:r>
            <a:r>
              <a:rPr lang="en-US" sz="1400" kern="100" dirty="0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400" kern="100" dirty="0" err="1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SZagregátora</a:t>
            </a:r>
            <a:r>
              <a:rPr lang="en-US" sz="1400" kern="100" dirty="0">
                <a:solidFill>
                  <a:srgbClr val="004E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</a:p>
        </p:txBody>
      </p:sp>
      <p:grpSp>
        <p:nvGrpSpPr>
          <p:cNvPr id="21" name="Group 5323">
            <a:extLst>
              <a:ext uri="{FF2B5EF4-FFF2-40B4-BE49-F238E27FC236}">
                <a16:creationId xmlns:a16="http://schemas.microsoft.com/office/drawing/2014/main" id="{8E9CDA13-9AD9-1F70-BD94-D978079B40C0}"/>
              </a:ext>
            </a:extLst>
          </p:cNvPr>
          <p:cNvGrpSpPr/>
          <p:nvPr/>
        </p:nvGrpSpPr>
        <p:grpSpPr>
          <a:xfrm>
            <a:off x="5116655" y="1281609"/>
            <a:ext cx="5776291" cy="4923928"/>
            <a:chOff x="0" y="0"/>
            <a:chExt cx="5776702" cy="4924498"/>
          </a:xfrm>
        </p:grpSpPr>
        <p:sp>
          <p:nvSpPr>
            <p:cNvPr id="22" name="Rectangle 801">
              <a:extLst>
                <a:ext uri="{FF2B5EF4-FFF2-40B4-BE49-F238E27FC236}">
                  <a16:creationId xmlns:a16="http://schemas.microsoft.com/office/drawing/2014/main" id="{7665E31C-C097-1009-3AFC-95820A5306AB}"/>
                </a:ext>
              </a:extLst>
            </p:cNvPr>
            <p:cNvSpPr/>
            <p:nvPr/>
          </p:nvSpPr>
          <p:spPr>
            <a:xfrm>
              <a:off x="5734558" y="3172206"/>
              <a:ext cx="42144" cy="18993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l"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en-US" sz="1100" kern="100">
                  <a:solidFill>
                    <a:srgbClr val="004E84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</a:p>
          </p:txBody>
        </p:sp>
        <p:sp>
          <p:nvSpPr>
            <p:cNvPr id="23" name="Shape 6175">
              <a:extLst>
                <a:ext uri="{FF2B5EF4-FFF2-40B4-BE49-F238E27FC236}">
                  <a16:creationId xmlns:a16="http://schemas.microsoft.com/office/drawing/2014/main" id="{98B243BA-A61A-27E3-B82D-3E543202BE18}"/>
                </a:ext>
              </a:extLst>
            </p:cNvPr>
            <p:cNvSpPr/>
            <p:nvPr/>
          </p:nvSpPr>
          <p:spPr>
            <a:xfrm>
              <a:off x="305" y="3292603"/>
              <a:ext cx="5734177" cy="9144"/>
            </a:xfrm>
            <a:custGeom>
              <a:avLst/>
              <a:gdLst/>
              <a:ahLst/>
              <a:cxnLst/>
              <a:rect l="0" t="0" r="0" b="0"/>
              <a:pathLst>
                <a:path w="5734177" h="9144">
                  <a:moveTo>
                    <a:pt x="0" y="0"/>
                  </a:moveTo>
                  <a:lnTo>
                    <a:pt x="5734177" y="0"/>
                  </a:lnTo>
                  <a:lnTo>
                    <a:pt x="5734177" y="9144"/>
                  </a:lnTo>
                  <a:lnTo>
                    <a:pt x="0" y="9144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4E8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Rectangle 803">
              <a:extLst>
                <a:ext uri="{FF2B5EF4-FFF2-40B4-BE49-F238E27FC236}">
                  <a16:creationId xmlns:a16="http://schemas.microsoft.com/office/drawing/2014/main" id="{C966B534-C333-1E42-0ED7-5D30991FBBEC}"/>
                </a:ext>
              </a:extLst>
            </p:cNvPr>
            <p:cNvSpPr/>
            <p:nvPr/>
          </p:nvSpPr>
          <p:spPr>
            <a:xfrm>
              <a:off x="2484755" y="4734561"/>
              <a:ext cx="42143" cy="18993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l"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en-US" sz="1100" kern="100">
                  <a:solidFill>
                    <a:srgbClr val="004E84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</a:p>
          </p:txBody>
        </p:sp>
        <p:sp>
          <p:nvSpPr>
            <p:cNvPr id="25" name="Shape 6176">
              <a:extLst>
                <a:ext uri="{FF2B5EF4-FFF2-40B4-BE49-F238E27FC236}">
                  <a16:creationId xmlns:a16="http://schemas.microsoft.com/office/drawing/2014/main" id="{76897DC3-7A74-5EA0-1117-E156B73976E0}"/>
                </a:ext>
              </a:extLst>
            </p:cNvPr>
            <p:cNvSpPr/>
            <p:nvPr/>
          </p:nvSpPr>
          <p:spPr>
            <a:xfrm>
              <a:off x="305" y="4854957"/>
              <a:ext cx="2484374" cy="9144"/>
            </a:xfrm>
            <a:custGeom>
              <a:avLst/>
              <a:gdLst/>
              <a:ahLst/>
              <a:cxnLst/>
              <a:rect l="0" t="0" r="0" b="0"/>
              <a:pathLst>
                <a:path w="2484374" h="9144">
                  <a:moveTo>
                    <a:pt x="0" y="0"/>
                  </a:moveTo>
                  <a:lnTo>
                    <a:pt x="2484374" y="0"/>
                  </a:lnTo>
                  <a:lnTo>
                    <a:pt x="2484374" y="9144"/>
                  </a:lnTo>
                  <a:lnTo>
                    <a:pt x="0" y="9144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4E8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pic>
          <p:nvPicPr>
            <p:cNvPr id="26" name="Picture 845">
              <a:extLst>
                <a:ext uri="{FF2B5EF4-FFF2-40B4-BE49-F238E27FC236}">
                  <a16:creationId xmlns:a16="http://schemas.microsoft.com/office/drawing/2014/main" id="{5F2008D8-2465-7F39-D977-76D373D25F9D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5724525" cy="3273426"/>
            </a:xfrm>
            <a:prstGeom prst="rect">
              <a:avLst/>
            </a:prstGeom>
          </p:spPr>
        </p:pic>
        <p:pic>
          <p:nvPicPr>
            <p:cNvPr id="27" name="Picture 847">
              <a:extLst>
                <a:ext uri="{FF2B5EF4-FFF2-40B4-BE49-F238E27FC236}">
                  <a16:creationId xmlns:a16="http://schemas.microsoft.com/office/drawing/2014/main" id="{04BBCC44-7EAC-4750-15B5-F90848B5F169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0" y="3429255"/>
              <a:ext cx="2485136" cy="14046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778919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0D9828-0A71-F2C9-45DD-759E2BC21C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2CF1A40B-7469-7353-D3C3-B3E249FF8B3D}"/>
              </a:ext>
            </a:extLst>
          </p:cNvPr>
          <p:cNvGrpSpPr/>
          <p:nvPr/>
        </p:nvGrpSpPr>
        <p:grpSpPr>
          <a:xfrm>
            <a:off x="0" y="7157"/>
            <a:ext cx="12202632" cy="6568889"/>
            <a:chOff x="-10633" y="7157"/>
            <a:chExt cx="12202632" cy="6568889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CF386094-557D-ECF6-1F74-C12EE5890F62}"/>
                </a:ext>
              </a:extLst>
            </p:cNvPr>
            <p:cNvGrpSpPr/>
            <p:nvPr/>
          </p:nvGrpSpPr>
          <p:grpSpPr>
            <a:xfrm>
              <a:off x="10882313" y="6283658"/>
              <a:ext cx="1309686" cy="292388"/>
              <a:chOff x="10882313" y="6283658"/>
              <a:chExt cx="1309686" cy="292388"/>
            </a:xfrm>
          </p:grpSpPr>
          <p:sp>
            <p:nvSpPr>
              <p:cNvPr id="8" name="Obdélník 8">
                <a:extLst>
                  <a:ext uri="{FF2B5EF4-FFF2-40B4-BE49-F238E27FC236}">
                    <a16:creationId xmlns:a16="http://schemas.microsoft.com/office/drawing/2014/main" id="{9A37AF3F-1585-0FB0-3959-BA9D887B6954}"/>
                  </a:ext>
                </a:extLst>
              </p:cNvPr>
              <p:cNvSpPr/>
              <p:nvPr/>
            </p:nvSpPr>
            <p:spPr>
              <a:xfrm>
                <a:off x="10882313" y="6316662"/>
                <a:ext cx="1309686" cy="257176"/>
              </a:xfrm>
              <a:custGeom>
                <a:avLst/>
                <a:gdLst>
                  <a:gd name="connsiteX0" fmla="*/ 0 w 1259681"/>
                  <a:gd name="connsiteY0" fmla="*/ 0 h 257176"/>
                  <a:gd name="connsiteX1" fmla="*/ 1259681 w 1259681"/>
                  <a:gd name="connsiteY1" fmla="*/ 0 h 257176"/>
                  <a:gd name="connsiteX2" fmla="*/ 1259681 w 1259681"/>
                  <a:gd name="connsiteY2" fmla="*/ 257176 h 257176"/>
                  <a:gd name="connsiteX3" fmla="*/ 0 w 1259681"/>
                  <a:gd name="connsiteY3" fmla="*/ 257176 h 257176"/>
                  <a:gd name="connsiteX4" fmla="*/ 0 w 1259681"/>
                  <a:gd name="connsiteY4" fmla="*/ 0 h 257176"/>
                  <a:gd name="connsiteX0" fmla="*/ 50005 w 1309686"/>
                  <a:gd name="connsiteY0" fmla="*/ 0 h 257176"/>
                  <a:gd name="connsiteX1" fmla="*/ 1309686 w 1309686"/>
                  <a:gd name="connsiteY1" fmla="*/ 0 h 257176"/>
                  <a:gd name="connsiteX2" fmla="*/ 1309686 w 1309686"/>
                  <a:gd name="connsiteY2" fmla="*/ 257176 h 257176"/>
                  <a:gd name="connsiteX3" fmla="*/ 50005 w 1309686"/>
                  <a:gd name="connsiteY3" fmla="*/ 257176 h 257176"/>
                  <a:gd name="connsiteX4" fmla="*/ 0 w 1309686"/>
                  <a:gd name="connsiteY4" fmla="*/ 123826 h 257176"/>
                  <a:gd name="connsiteX5" fmla="*/ 50005 w 1309686"/>
                  <a:gd name="connsiteY5" fmla="*/ 0 h 257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9686" h="257176">
                    <a:moveTo>
                      <a:pt x="50005" y="0"/>
                    </a:moveTo>
                    <a:lnTo>
                      <a:pt x="1309686" y="0"/>
                    </a:lnTo>
                    <a:lnTo>
                      <a:pt x="1309686" y="257176"/>
                    </a:lnTo>
                    <a:lnTo>
                      <a:pt x="50005" y="257176"/>
                    </a:lnTo>
                    <a:cubicBezTo>
                      <a:pt x="49212" y="216695"/>
                      <a:pt x="793" y="164307"/>
                      <a:pt x="0" y="123826"/>
                    </a:cubicBezTo>
                    <a:lnTo>
                      <a:pt x="50005" y="0"/>
                    </a:lnTo>
                    <a:close/>
                  </a:path>
                </a:pathLst>
              </a:custGeom>
              <a:solidFill>
                <a:srgbClr val="FAB2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87D4D4F3-9CB0-591D-280D-686E30B71CE0}"/>
                  </a:ext>
                </a:extLst>
              </p:cNvPr>
              <p:cNvSpPr txBox="1"/>
              <p:nvPr/>
            </p:nvSpPr>
            <p:spPr>
              <a:xfrm>
                <a:off x="10906125" y="6283658"/>
                <a:ext cx="121380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300" b="1" dirty="0">
                    <a:solidFill>
                      <a:schemeClr val="bg1"/>
                    </a:solidFill>
                  </a:rPr>
                  <a:t>www.ote-cr.cz</a:t>
                </a:r>
              </a:p>
            </p:txBody>
          </p:sp>
        </p:grpSp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8B29A93A-30E7-CAFC-740F-EC0AFE14E6D9}"/>
                </a:ext>
              </a:extLst>
            </p:cNvPr>
            <p:cNvGrpSpPr/>
            <p:nvPr/>
          </p:nvGrpSpPr>
          <p:grpSpPr>
            <a:xfrm>
              <a:off x="-10633" y="7157"/>
              <a:ext cx="12173093" cy="1090613"/>
              <a:chOff x="-13015" y="7157"/>
              <a:chExt cx="12173093" cy="1090613"/>
            </a:xfrm>
          </p:grpSpPr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5D788D41-5006-B919-F1A4-27755FC3230A}"/>
                  </a:ext>
                </a:extLst>
              </p:cNvPr>
              <p:cNvSpPr/>
              <p:nvPr/>
            </p:nvSpPr>
            <p:spPr>
              <a:xfrm>
                <a:off x="-13015" y="7157"/>
                <a:ext cx="12173093" cy="1090613"/>
              </a:xfrm>
              <a:custGeom>
                <a:avLst/>
                <a:gdLst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0 w 12192000"/>
                  <a:gd name="connsiteY3" fmla="*/ 151447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723900 w 12192000"/>
                  <a:gd name="connsiteY4" fmla="*/ 771525 h 1514475"/>
                  <a:gd name="connsiteX5" fmla="*/ 0 w 12192000"/>
                  <a:gd name="connsiteY5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19050 w 12192000"/>
                  <a:gd name="connsiteY4" fmla="*/ 695325 h 1514475"/>
                  <a:gd name="connsiteX5" fmla="*/ 0 w 12192000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0656 w 12194381"/>
                  <a:gd name="connsiteY3" fmla="*/ 1495425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3037 w 12194381"/>
                  <a:gd name="connsiteY3" fmla="*/ 13073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10787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940594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78755 w 12194381"/>
                  <a:gd name="connsiteY3" fmla="*/ 1090613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971550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  <a:gd name="connsiteX0" fmla="*/ 2381 w 12203906"/>
                  <a:gd name="connsiteY0" fmla="*/ 0 h 1090613"/>
                  <a:gd name="connsiteX1" fmla="*/ 12194381 w 12203906"/>
                  <a:gd name="connsiteY1" fmla="*/ 0 h 1090613"/>
                  <a:gd name="connsiteX2" fmla="*/ 12203906 w 12203906"/>
                  <a:gd name="connsiteY2" fmla="*/ 695325 h 1090613"/>
                  <a:gd name="connsiteX3" fmla="*/ 1478755 w 12203906"/>
                  <a:gd name="connsiteY3" fmla="*/ 1090613 h 1090613"/>
                  <a:gd name="connsiteX4" fmla="*/ 0 w 12203906"/>
                  <a:gd name="connsiteY4" fmla="*/ 692943 h 1090613"/>
                  <a:gd name="connsiteX5" fmla="*/ 2381 w 12203906"/>
                  <a:gd name="connsiteY5" fmla="*/ 0 h 1090613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752475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94381" h="1090613">
                    <a:moveTo>
                      <a:pt x="2381" y="0"/>
                    </a:moveTo>
                    <a:lnTo>
                      <a:pt x="12194381" y="0"/>
                    </a:lnTo>
                    <a:lnTo>
                      <a:pt x="12194381" y="752475"/>
                    </a:lnTo>
                    <a:lnTo>
                      <a:pt x="1478755" y="1090613"/>
                    </a:lnTo>
                    <a:lnTo>
                      <a:pt x="0" y="692943"/>
                    </a:lnTo>
                    <a:cubicBezTo>
                      <a:pt x="794" y="461962"/>
                      <a:pt x="1587" y="230981"/>
                      <a:pt x="2381" y="0"/>
                    </a:cubicBezTo>
                    <a:close/>
                  </a:path>
                </a:pathLst>
              </a:custGeom>
              <a:solidFill>
                <a:srgbClr val="007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7" name="Obrázek 6">
                <a:extLst>
                  <a:ext uri="{FF2B5EF4-FFF2-40B4-BE49-F238E27FC236}">
                    <a16:creationId xmlns:a16="http://schemas.microsoft.com/office/drawing/2014/main" id="{DAE73595-9E30-9499-7D53-2A52ADC449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33708" y="156140"/>
                <a:ext cx="1511811" cy="646177"/>
              </a:xfrm>
              <a:prstGeom prst="rect">
                <a:avLst/>
              </a:prstGeom>
            </p:spPr>
          </p:pic>
        </p:grpSp>
      </p:grpSp>
      <p:sp>
        <p:nvSpPr>
          <p:cNvPr id="6" name="Nadpis 1">
            <a:extLst>
              <a:ext uri="{FF2B5EF4-FFF2-40B4-BE49-F238E27FC236}">
                <a16:creationId xmlns:a16="http://schemas.microsoft.com/office/drawing/2014/main" id="{B0463FC0-D7FD-28B3-C4C0-2E607E139CA0}"/>
              </a:ext>
            </a:extLst>
          </p:cNvPr>
          <p:cNvSpPr txBox="1">
            <a:spLocks/>
          </p:cNvSpPr>
          <p:nvPr/>
        </p:nvSpPr>
        <p:spPr>
          <a:xfrm>
            <a:off x="3174520" y="78713"/>
            <a:ext cx="8966673" cy="7783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3600" b="1" dirty="0">
                <a:solidFill>
                  <a:schemeClr val="bg1"/>
                </a:solidFill>
              </a:rPr>
              <a:t>OTE – Portfolio subjektu</a:t>
            </a:r>
          </a:p>
        </p:txBody>
      </p:sp>
      <p:sp>
        <p:nvSpPr>
          <p:cNvPr id="15" name="Zástupný symbol pro číslo snímku 14">
            <a:extLst>
              <a:ext uri="{FF2B5EF4-FFF2-40B4-BE49-F238E27FC236}">
                <a16:creationId xmlns:a16="http://schemas.microsoft.com/office/drawing/2014/main" id="{FB0B2436-9A6F-1EB5-1905-DE5D8E6AE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BC7E8-CB38-4DFE-A45E-B5CF49206134}" type="slidenum">
              <a:rPr lang="cs-CZ" smtClean="0"/>
              <a:t>15</a:t>
            </a:fld>
            <a:endParaRPr lang="cs-CZ"/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3AF53FCB-3213-CC7D-6BC8-976AAFEA457F}"/>
              </a:ext>
            </a:extLst>
          </p:cNvPr>
          <p:cNvSpPr txBox="1"/>
          <p:nvPr/>
        </p:nvSpPr>
        <p:spPr>
          <a:xfrm>
            <a:off x="292956" y="1706929"/>
            <a:ext cx="11036895" cy="23872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479425" algn="just">
              <a:lnSpc>
                <a:spcPct val="107000"/>
              </a:lnSpc>
              <a:spcAft>
                <a:spcPts val="15"/>
              </a:spcAft>
            </a:pPr>
            <a:r>
              <a:rPr lang="cs-CZ" sz="1400" b="1" kern="100" dirty="0">
                <a:solidFill>
                  <a:srgbClr val="004E8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Kontrola ověření, u jakých EAN PM figuruje RÚT v roli </a:t>
            </a:r>
            <a:r>
              <a:rPr lang="cs-CZ" sz="1400" b="1" kern="100" dirty="0" err="1">
                <a:solidFill>
                  <a:srgbClr val="004E8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agregátora</a:t>
            </a:r>
            <a:r>
              <a:rPr lang="cs-CZ" sz="1400" b="1" kern="100" dirty="0">
                <a:solidFill>
                  <a:srgbClr val="004E8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/</a:t>
            </a:r>
            <a:r>
              <a:rPr lang="cs-CZ" sz="1400" b="1" kern="100" dirty="0" err="1">
                <a:solidFill>
                  <a:srgbClr val="004E8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PoFla</a:t>
            </a:r>
            <a:r>
              <a:rPr lang="cs-CZ" sz="1400" b="1" kern="100" dirty="0">
                <a:solidFill>
                  <a:srgbClr val="004E8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či SZ </a:t>
            </a:r>
            <a:r>
              <a:rPr lang="cs-CZ" sz="1400" b="1" kern="100" dirty="0" err="1">
                <a:solidFill>
                  <a:srgbClr val="004E8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agregátora</a:t>
            </a:r>
            <a:endParaRPr lang="cs-CZ" sz="1400" b="1" kern="100" dirty="0">
              <a:solidFill>
                <a:srgbClr val="004E8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514350" marR="479425" indent="-285750" algn="just">
              <a:lnSpc>
                <a:spcPct val="107000"/>
              </a:lnSpc>
              <a:spcAft>
                <a:spcPts val="15"/>
              </a:spcAft>
              <a:buFont typeface="Arial" panose="020B0604020202020204" pitchFamily="34" charset="0"/>
              <a:buChar char="•"/>
            </a:pPr>
            <a:r>
              <a:rPr lang="en-US" sz="1400" b="1" kern="100" dirty="0" err="1">
                <a:solidFill>
                  <a:srgbClr val="004E8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Agregátor</a:t>
            </a:r>
            <a:r>
              <a:rPr lang="en-US" sz="1400" b="1" kern="100" dirty="0">
                <a:solidFill>
                  <a:srgbClr val="004E8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/</a:t>
            </a:r>
            <a:r>
              <a:rPr lang="en-US" sz="1400" b="1" kern="100" dirty="0" err="1">
                <a:solidFill>
                  <a:srgbClr val="004E8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PoFl</a:t>
            </a:r>
            <a:r>
              <a:rPr lang="en-US" sz="1400" b="1" kern="100" dirty="0">
                <a:solidFill>
                  <a:srgbClr val="004E8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400" b="1" kern="100" dirty="0" err="1">
                <a:solidFill>
                  <a:srgbClr val="004E8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či</a:t>
            </a:r>
            <a:r>
              <a:rPr lang="en-US" sz="1400" b="1" kern="100" dirty="0">
                <a:solidFill>
                  <a:srgbClr val="004E8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400" b="1" kern="100" dirty="0" err="1">
                <a:solidFill>
                  <a:srgbClr val="004E8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SZagregátora</a:t>
            </a:r>
            <a:r>
              <a:rPr lang="en-US" sz="1400" b="1" kern="100" dirty="0">
                <a:solidFill>
                  <a:srgbClr val="004E8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400" kern="100" dirty="0" err="1">
                <a:solidFill>
                  <a:srgbClr val="004E8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si</a:t>
            </a:r>
            <a:r>
              <a:rPr lang="en-US" sz="1400" kern="100" dirty="0">
                <a:solidFill>
                  <a:srgbClr val="004E8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400" kern="100" dirty="0" err="1">
                <a:solidFill>
                  <a:srgbClr val="004E8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může</a:t>
            </a:r>
            <a:r>
              <a:rPr lang="en-US" sz="1400" kern="100" dirty="0">
                <a:solidFill>
                  <a:srgbClr val="004E8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400" kern="100" dirty="0" err="1">
                <a:solidFill>
                  <a:srgbClr val="004E8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provést</a:t>
            </a:r>
            <a:r>
              <a:rPr lang="en-US" sz="1400" kern="100" dirty="0">
                <a:solidFill>
                  <a:srgbClr val="004E8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400" kern="100" dirty="0" err="1">
                <a:solidFill>
                  <a:srgbClr val="004E8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kontrolu</a:t>
            </a:r>
            <a:r>
              <a:rPr lang="en-US" sz="1400" kern="100" dirty="0">
                <a:solidFill>
                  <a:srgbClr val="004E8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/</a:t>
            </a:r>
            <a:r>
              <a:rPr lang="en-US" sz="1400" kern="100" dirty="0" err="1">
                <a:solidFill>
                  <a:srgbClr val="004E8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ověření</a:t>
            </a:r>
            <a:r>
              <a:rPr lang="en-US" sz="1400" kern="100" dirty="0">
                <a:solidFill>
                  <a:srgbClr val="004E8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1400" kern="100" dirty="0" err="1">
                <a:solidFill>
                  <a:srgbClr val="004E8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zda</a:t>
            </a:r>
            <a:r>
              <a:rPr lang="en-US" sz="1400" kern="100" dirty="0">
                <a:solidFill>
                  <a:srgbClr val="004E8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je u EAN PM v </a:t>
            </a:r>
            <a:r>
              <a:rPr lang="en-US" sz="1400" kern="100" dirty="0" err="1">
                <a:solidFill>
                  <a:srgbClr val="004E8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daném</a:t>
            </a:r>
            <a:r>
              <a:rPr lang="en-US" sz="1400" kern="100" dirty="0">
                <a:solidFill>
                  <a:srgbClr val="004E8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400" kern="100" dirty="0" err="1">
                <a:solidFill>
                  <a:srgbClr val="004E8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období</a:t>
            </a:r>
            <a:r>
              <a:rPr lang="en-US" sz="1400" kern="100" dirty="0">
                <a:solidFill>
                  <a:srgbClr val="004E8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400" kern="100" dirty="0" err="1">
                <a:solidFill>
                  <a:srgbClr val="004E8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přiřazen</a:t>
            </a:r>
            <a:r>
              <a:rPr lang="en-US" sz="1400" kern="100" dirty="0">
                <a:solidFill>
                  <a:srgbClr val="004E8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400" kern="100" dirty="0" err="1">
                <a:solidFill>
                  <a:srgbClr val="004E8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jako</a:t>
            </a:r>
            <a:r>
              <a:rPr lang="en-US" sz="1400" kern="100" dirty="0">
                <a:solidFill>
                  <a:srgbClr val="004E8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400" kern="100" dirty="0" err="1">
                <a:solidFill>
                  <a:srgbClr val="004E8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agregátor</a:t>
            </a:r>
            <a:r>
              <a:rPr lang="en-US" sz="1400" kern="100" dirty="0">
                <a:solidFill>
                  <a:srgbClr val="004E8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400" kern="100" dirty="0" err="1">
                <a:solidFill>
                  <a:srgbClr val="004E8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či</a:t>
            </a:r>
            <a:r>
              <a:rPr lang="en-US" sz="1400" kern="100" dirty="0">
                <a:solidFill>
                  <a:srgbClr val="004E8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400" kern="100" dirty="0" err="1">
                <a:solidFill>
                  <a:srgbClr val="004E8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SZa</a:t>
            </a:r>
            <a:r>
              <a:rPr lang="en-US" sz="1400" kern="100" dirty="0">
                <a:solidFill>
                  <a:srgbClr val="004E8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400" kern="100" dirty="0" err="1">
                <a:solidFill>
                  <a:srgbClr val="004E8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např</a:t>
            </a:r>
            <a:r>
              <a:rPr lang="en-US" sz="1400" kern="100" dirty="0">
                <a:solidFill>
                  <a:srgbClr val="004E8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US" sz="1400" kern="100" dirty="0" err="1">
                <a:solidFill>
                  <a:srgbClr val="004E8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prostřednictv</a:t>
            </a:r>
            <a:r>
              <a:rPr lang="cs-CZ" sz="1400" kern="100" dirty="0">
                <a:solidFill>
                  <a:srgbClr val="004E8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í</a:t>
            </a:r>
            <a:r>
              <a:rPr lang="en-US" sz="1400" kern="100" dirty="0">
                <a:solidFill>
                  <a:srgbClr val="004E8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 </a:t>
            </a:r>
            <a:r>
              <a:rPr lang="en-US" sz="1400" kern="100" dirty="0" err="1">
                <a:solidFill>
                  <a:srgbClr val="004E8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dotazu</a:t>
            </a:r>
            <a:r>
              <a:rPr lang="en-US" sz="1400" kern="100" dirty="0">
                <a:solidFill>
                  <a:srgbClr val="004E8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400" kern="100" dirty="0" err="1">
                <a:solidFill>
                  <a:srgbClr val="004E8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na</a:t>
            </a:r>
            <a:r>
              <a:rPr lang="en-US" sz="1400" kern="100" dirty="0">
                <a:solidFill>
                  <a:srgbClr val="004E8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portfolio </a:t>
            </a:r>
            <a:r>
              <a:rPr lang="en-US" sz="1400" kern="100" dirty="0" err="1">
                <a:solidFill>
                  <a:srgbClr val="004E8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agregátora</a:t>
            </a:r>
            <a:r>
              <a:rPr lang="en-US" sz="1400" kern="100" dirty="0">
                <a:solidFill>
                  <a:srgbClr val="004E8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/SZ </a:t>
            </a:r>
            <a:r>
              <a:rPr lang="en-US" sz="1400" kern="100" dirty="0" err="1">
                <a:solidFill>
                  <a:srgbClr val="004E8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agregátora</a:t>
            </a:r>
            <a:r>
              <a:rPr lang="en-US" sz="1400" kern="100" dirty="0">
                <a:solidFill>
                  <a:srgbClr val="004E8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400" kern="100" dirty="0" err="1">
                <a:solidFill>
                  <a:srgbClr val="004E8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prostřednictvím</a:t>
            </a:r>
            <a:r>
              <a:rPr lang="en-US" sz="1400" kern="100" dirty="0">
                <a:solidFill>
                  <a:srgbClr val="004E8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400" kern="100" dirty="0" err="1">
                <a:solidFill>
                  <a:srgbClr val="004E8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webového</a:t>
            </a:r>
            <a:r>
              <a:rPr lang="en-US" sz="1400" kern="100" dirty="0">
                <a:solidFill>
                  <a:srgbClr val="004E8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400" kern="100" dirty="0" err="1">
                <a:solidFill>
                  <a:srgbClr val="004E8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formuláře</a:t>
            </a:r>
            <a:r>
              <a:rPr lang="en-US" sz="1400" kern="100" dirty="0">
                <a:solidFill>
                  <a:srgbClr val="004E8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400" kern="100" dirty="0" err="1">
                <a:solidFill>
                  <a:srgbClr val="004E8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na</a:t>
            </a:r>
            <a:r>
              <a:rPr lang="en-US" sz="1400" kern="100" dirty="0">
                <a:solidFill>
                  <a:srgbClr val="004E8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400" kern="100" dirty="0" err="1">
                <a:solidFill>
                  <a:srgbClr val="004E8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portále</a:t>
            </a:r>
            <a:r>
              <a:rPr lang="en-US" sz="1400" kern="100" dirty="0">
                <a:solidFill>
                  <a:srgbClr val="004E8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CS OTE v </a:t>
            </a:r>
            <a:r>
              <a:rPr lang="en-US" sz="1400" kern="100" dirty="0" err="1">
                <a:solidFill>
                  <a:srgbClr val="004E8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sekci</a:t>
            </a:r>
            <a:r>
              <a:rPr lang="en-US" sz="1400" kern="100" dirty="0">
                <a:solidFill>
                  <a:srgbClr val="004E8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400" b="1" kern="100" dirty="0">
                <a:solidFill>
                  <a:srgbClr val="004E8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CDS / OPM / </a:t>
            </a:r>
            <a:r>
              <a:rPr lang="cs-CZ" sz="1400" b="1" kern="100" dirty="0">
                <a:solidFill>
                  <a:srgbClr val="004E8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„</a:t>
            </a:r>
            <a:r>
              <a:rPr lang="en-US" sz="1400" b="1" kern="100" dirty="0" err="1">
                <a:solidFill>
                  <a:srgbClr val="004E8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Výpis</a:t>
            </a:r>
            <a:r>
              <a:rPr lang="en-US" sz="1400" b="1" kern="100" dirty="0">
                <a:solidFill>
                  <a:srgbClr val="004E8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400" b="1" kern="100" dirty="0" err="1">
                <a:solidFill>
                  <a:srgbClr val="004E8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portfolia</a:t>
            </a:r>
            <a:r>
              <a:rPr lang="en-US" sz="1400" b="1" kern="100" dirty="0">
                <a:solidFill>
                  <a:srgbClr val="004E8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400" b="1" kern="100" dirty="0" err="1">
                <a:solidFill>
                  <a:srgbClr val="004E8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agregátora</a:t>
            </a:r>
            <a:r>
              <a:rPr lang="en-US" sz="1400" b="1" kern="100" dirty="0">
                <a:solidFill>
                  <a:srgbClr val="004E8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/SZ </a:t>
            </a:r>
            <a:r>
              <a:rPr lang="en-US" sz="1400" b="1" kern="100" dirty="0" err="1">
                <a:solidFill>
                  <a:srgbClr val="004E8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agregátora</a:t>
            </a:r>
            <a:r>
              <a:rPr lang="cs-CZ" sz="1400" b="1" kern="100" dirty="0">
                <a:solidFill>
                  <a:srgbClr val="004E8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“</a:t>
            </a:r>
            <a:r>
              <a:rPr lang="en-US" sz="1400" kern="100" dirty="0">
                <a:solidFill>
                  <a:srgbClr val="004E8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cs-CZ" sz="1400" kern="100" dirty="0">
              <a:solidFill>
                <a:srgbClr val="004E8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34950" marR="479425" indent="-6350" algn="just">
              <a:lnSpc>
                <a:spcPct val="107000"/>
              </a:lnSpc>
              <a:spcAft>
                <a:spcPts val="15"/>
              </a:spcAft>
            </a:pPr>
            <a:endParaRPr lang="cs-CZ" sz="1400" kern="100" dirty="0">
              <a:solidFill>
                <a:srgbClr val="004E8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514350" marR="479425" indent="-285750" algn="just">
              <a:lnSpc>
                <a:spcPct val="107000"/>
              </a:lnSpc>
              <a:spcAft>
                <a:spcPts val="15"/>
              </a:spcAft>
              <a:buFont typeface="Arial" panose="020B0604020202020204" pitchFamily="34" charset="0"/>
              <a:buChar char="•"/>
            </a:pPr>
            <a:r>
              <a:rPr lang="cs-CZ" sz="1400" kern="100" dirty="0">
                <a:solidFill>
                  <a:srgbClr val="004E8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Přihlášený RÚT si prostřednictvím tohoto dotazu může zobrazit, zda u konkrétního EAN PM figuruje v roli </a:t>
            </a:r>
            <a:r>
              <a:rPr lang="cs-CZ" sz="1400" kern="100" dirty="0" err="1">
                <a:solidFill>
                  <a:srgbClr val="004E8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agregátora</a:t>
            </a:r>
            <a:r>
              <a:rPr lang="cs-CZ" sz="1400" kern="100" dirty="0">
                <a:solidFill>
                  <a:srgbClr val="004E8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/</a:t>
            </a:r>
            <a:r>
              <a:rPr lang="cs-CZ" sz="1400" kern="100" dirty="0" err="1">
                <a:solidFill>
                  <a:srgbClr val="004E8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PoFla</a:t>
            </a:r>
            <a:r>
              <a:rPr lang="cs-CZ" sz="1400" kern="100" dirty="0">
                <a:solidFill>
                  <a:srgbClr val="004E8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či SZ </a:t>
            </a:r>
            <a:r>
              <a:rPr lang="cs-CZ" sz="1400" kern="100" dirty="0" err="1">
                <a:solidFill>
                  <a:srgbClr val="004E8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agregátora</a:t>
            </a:r>
            <a:r>
              <a:rPr lang="cs-CZ" sz="1400" b="1" kern="100" dirty="0">
                <a:solidFill>
                  <a:srgbClr val="004E8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případně zobrazit si celé portfolio všech „svých“ EAN PM, u kterých je registrován v roli </a:t>
            </a:r>
            <a:r>
              <a:rPr lang="cs-CZ" sz="1400" b="1" kern="100" dirty="0" err="1">
                <a:solidFill>
                  <a:srgbClr val="004E8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agregátora</a:t>
            </a:r>
            <a:r>
              <a:rPr lang="cs-CZ" sz="1400" b="1" kern="100" dirty="0">
                <a:solidFill>
                  <a:srgbClr val="004E8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/</a:t>
            </a:r>
            <a:r>
              <a:rPr lang="cs-CZ" sz="1400" b="1" kern="100" dirty="0" err="1">
                <a:solidFill>
                  <a:srgbClr val="004E8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PoFla</a:t>
            </a:r>
            <a:r>
              <a:rPr lang="cs-CZ" sz="1400" b="1" kern="100" dirty="0">
                <a:solidFill>
                  <a:srgbClr val="004E8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či SZ </a:t>
            </a:r>
            <a:r>
              <a:rPr lang="cs-CZ" sz="1400" b="1" kern="100" dirty="0" err="1">
                <a:solidFill>
                  <a:srgbClr val="004E8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agregátora</a:t>
            </a:r>
            <a:r>
              <a:rPr lang="cs-CZ" sz="1400" b="1" kern="100" dirty="0">
                <a:solidFill>
                  <a:srgbClr val="004E8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pPr marL="514350" marR="479425" indent="-285750" algn="just">
              <a:lnSpc>
                <a:spcPct val="107000"/>
              </a:lnSpc>
              <a:spcAft>
                <a:spcPts val="15"/>
              </a:spcAft>
              <a:buFont typeface="Arial" panose="020B0604020202020204" pitchFamily="34" charset="0"/>
              <a:buChar char="•"/>
            </a:pPr>
            <a:r>
              <a:rPr lang="cs-CZ" sz="1400" kern="100" dirty="0">
                <a:solidFill>
                  <a:srgbClr val="004E8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Tento výpis seznamu EAN PM pak může použít pro případnou hromadnou změnu např. SZ </a:t>
            </a:r>
            <a:r>
              <a:rPr lang="cs-CZ" sz="1400" kern="100" dirty="0" err="1">
                <a:solidFill>
                  <a:srgbClr val="004E8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Agregátora</a:t>
            </a:r>
            <a:r>
              <a:rPr lang="cs-CZ" sz="1400" kern="100" dirty="0">
                <a:solidFill>
                  <a:srgbClr val="004E8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(aby do žádosti uvedl všechna příslušná EAN PM), případně ověření, zda příslušná změna proběhla u všech EAN PM (viz </a:t>
            </a:r>
            <a:r>
              <a:rPr lang="cs-CZ" sz="1400" kern="1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OK</a:t>
            </a:r>
            <a:r>
              <a:rPr lang="cs-CZ" sz="1400" kern="100" dirty="0">
                <a:solidFill>
                  <a:srgbClr val="004E8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či </a:t>
            </a:r>
            <a:r>
              <a:rPr lang="cs-CZ" sz="1400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NOK</a:t>
            </a:r>
            <a:r>
              <a:rPr lang="cs-CZ" sz="1400" kern="100" dirty="0">
                <a:solidFill>
                  <a:srgbClr val="004E8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).</a:t>
            </a:r>
          </a:p>
          <a:p>
            <a:pPr marL="228600" marR="479425" algn="just">
              <a:lnSpc>
                <a:spcPct val="107000"/>
              </a:lnSpc>
              <a:spcAft>
                <a:spcPts val="15"/>
              </a:spcAft>
            </a:pPr>
            <a:endParaRPr lang="cs-CZ" sz="1400" kern="100" dirty="0">
              <a:solidFill>
                <a:srgbClr val="004E8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E6F34D1F-041A-EC3E-F361-D70488AB14F0}"/>
              </a:ext>
            </a:extLst>
          </p:cNvPr>
          <p:cNvSpPr/>
          <p:nvPr/>
        </p:nvSpPr>
        <p:spPr>
          <a:xfrm>
            <a:off x="407001" y="780901"/>
            <a:ext cx="2136978" cy="6757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cap="rnd">
            <a:solidFill>
              <a:srgbClr val="CCF0E5"/>
            </a:solidFill>
            <a:beve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Portfolio subjektu (AGR/</a:t>
            </a:r>
            <a:r>
              <a:rPr lang="cs-CZ" sz="1400" dirty="0" err="1">
                <a:solidFill>
                  <a:schemeClr val="tx1"/>
                </a:solidFill>
              </a:rPr>
              <a:t>PoFl</a:t>
            </a:r>
            <a:r>
              <a:rPr lang="cs-CZ" sz="1400" dirty="0">
                <a:solidFill>
                  <a:schemeClr val="tx1"/>
                </a:solidFill>
              </a:rPr>
              <a:t>/</a:t>
            </a:r>
            <a:r>
              <a:rPr lang="cs-CZ" sz="1400" dirty="0" err="1">
                <a:solidFill>
                  <a:schemeClr val="tx1"/>
                </a:solidFill>
              </a:rPr>
              <a:t>SZa</a:t>
            </a:r>
            <a:r>
              <a:rPr lang="cs-CZ" sz="1400" dirty="0">
                <a:solidFill>
                  <a:schemeClr val="tx1"/>
                </a:solidFill>
              </a:rPr>
              <a:t>)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D17CBC7D-CDB3-0D09-B45E-99E0EB0E6F4D}"/>
              </a:ext>
            </a:extLst>
          </p:cNvPr>
          <p:cNvSpPr/>
          <p:nvPr/>
        </p:nvSpPr>
        <p:spPr>
          <a:xfrm>
            <a:off x="292957" y="630579"/>
            <a:ext cx="409279" cy="369583"/>
          </a:xfrm>
          <a:prstGeom prst="ellipse">
            <a:avLst/>
          </a:prstGeom>
          <a:solidFill>
            <a:srgbClr val="D6BBD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chemeClr val="tx1"/>
                </a:solidFill>
              </a:rPr>
              <a:t>7</a:t>
            </a:r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DEA37B3D-AAE6-E944-D4C3-4004A605EF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149" y="3854299"/>
            <a:ext cx="6952954" cy="271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9045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F4FC34-EF83-7E2A-7171-62D432BD7F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8B21F703-7AF2-E26B-0AA7-6DB1B1D2B919}"/>
              </a:ext>
            </a:extLst>
          </p:cNvPr>
          <p:cNvGrpSpPr/>
          <p:nvPr/>
        </p:nvGrpSpPr>
        <p:grpSpPr>
          <a:xfrm>
            <a:off x="0" y="7157"/>
            <a:ext cx="12202632" cy="6568889"/>
            <a:chOff x="-10633" y="7157"/>
            <a:chExt cx="12202632" cy="6568889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7EE1B8B5-DE9D-EBF2-935A-EFE6E98CB0F1}"/>
                </a:ext>
              </a:extLst>
            </p:cNvPr>
            <p:cNvGrpSpPr/>
            <p:nvPr/>
          </p:nvGrpSpPr>
          <p:grpSpPr>
            <a:xfrm>
              <a:off x="10882313" y="6283658"/>
              <a:ext cx="1309686" cy="292388"/>
              <a:chOff x="10882313" y="6283658"/>
              <a:chExt cx="1309686" cy="292388"/>
            </a:xfrm>
          </p:grpSpPr>
          <p:sp>
            <p:nvSpPr>
              <p:cNvPr id="8" name="Obdélník 8">
                <a:extLst>
                  <a:ext uri="{FF2B5EF4-FFF2-40B4-BE49-F238E27FC236}">
                    <a16:creationId xmlns:a16="http://schemas.microsoft.com/office/drawing/2014/main" id="{74105F64-EA25-B2A7-3B4E-84489B617BFC}"/>
                  </a:ext>
                </a:extLst>
              </p:cNvPr>
              <p:cNvSpPr/>
              <p:nvPr/>
            </p:nvSpPr>
            <p:spPr>
              <a:xfrm>
                <a:off x="10882313" y="6316662"/>
                <a:ext cx="1309686" cy="257176"/>
              </a:xfrm>
              <a:custGeom>
                <a:avLst/>
                <a:gdLst>
                  <a:gd name="connsiteX0" fmla="*/ 0 w 1259681"/>
                  <a:gd name="connsiteY0" fmla="*/ 0 h 257176"/>
                  <a:gd name="connsiteX1" fmla="*/ 1259681 w 1259681"/>
                  <a:gd name="connsiteY1" fmla="*/ 0 h 257176"/>
                  <a:gd name="connsiteX2" fmla="*/ 1259681 w 1259681"/>
                  <a:gd name="connsiteY2" fmla="*/ 257176 h 257176"/>
                  <a:gd name="connsiteX3" fmla="*/ 0 w 1259681"/>
                  <a:gd name="connsiteY3" fmla="*/ 257176 h 257176"/>
                  <a:gd name="connsiteX4" fmla="*/ 0 w 1259681"/>
                  <a:gd name="connsiteY4" fmla="*/ 0 h 257176"/>
                  <a:gd name="connsiteX0" fmla="*/ 50005 w 1309686"/>
                  <a:gd name="connsiteY0" fmla="*/ 0 h 257176"/>
                  <a:gd name="connsiteX1" fmla="*/ 1309686 w 1309686"/>
                  <a:gd name="connsiteY1" fmla="*/ 0 h 257176"/>
                  <a:gd name="connsiteX2" fmla="*/ 1309686 w 1309686"/>
                  <a:gd name="connsiteY2" fmla="*/ 257176 h 257176"/>
                  <a:gd name="connsiteX3" fmla="*/ 50005 w 1309686"/>
                  <a:gd name="connsiteY3" fmla="*/ 257176 h 257176"/>
                  <a:gd name="connsiteX4" fmla="*/ 0 w 1309686"/>
                  <a:gd name="connsiteY4" fmla="*/ 123826 h 257176"/>
                  <a:gd name="connsiteX5" fmla="*/ 50005 w 1309686"/>
                  <a:gd name="connsiteY5" fmla="*/ 0 h 257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9686" h="257176">
                    <a:moveTo>
                      <a:pt x="50005" y="0"/>
                    </a:moveTo>
                    <a:lnTo>
                      <a:pt x="1309686" y="0"/>
                    </a:lnTo>
                    <a:lnTo>
                      <a:pt x="1309686" y="257176"/>
                    </a:lnTo>
                    <a:lnTo>
                      <a:pt x="50005" y="257176"/>
                    </a:lnTo>
                    <a:cubicBezTo>
                      <a:pt x="49212" y="216695"/>
                      <a:pt x="793" y="164307"/>
                      <a:pt x="0" y="123826"/>
                    </a:cubicBezTo>
                    <a:lnTo>
                      <a:pt x="50005" y="0"/>
                    </a:lnTo>
                    <a:close/>
                  </a:path>
                </a:pathLst>
              </a:custGeom>
              <a:solidFill>
                <a:srgbClr val="FAB2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1D39A4C7-EBD9-4A1E-BB60-1B729388BAA8}"/>
                  </a:ext>
                </a:extLst>
              </p:cNvPr>
              <p:cNvSpPr txBox="1"/>
              <p:nvPr/>
            </p:nvSpPr>
            <p:spPr>
              <a:xfrm>
                <a:off x="10906125" y="6283658"/>
                <a:ext cx="121380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300" b="1" dirty="0">
                    <a:solidFill>
                      <a:schemeClr val="bg1"/>
                    </a:solidFill>
                  </a:rPr>
                  <a:t>www.ote-cr.cz</a:t>
                </a:r>
              </a:p>
            </p:txBody>
          </p:sp>
        </p:grpSp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8428A204-76FE-365F-4476-5E12011E0500}"/>
                </a:ext>
              </a:extLst>
            </p:cNvPr>
            <p:cNvGrpSpPr/>
            <p:nvPr/>
          </p:nvGrpSpPr>
          <p:grpSpPr>
            <a:xfrm>
              <a:off x="-10633" y="7157"/>
              <a:ext cx="12173093" cy="1090613"/>
              <a:chOff x="-13015" y="7157"/>
              <a:chExt cx="12173093" cy="1090613"/>
            </a:xfrm>
          </p:grpSpPr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BB30B8D6-04B1-B393-B64A-D73EB4FE82FB}"/>
                  </a:ext>
                </a:extLst>
              </p:cNvPr>
              <p:cNvSpPr/>
              <p:nvPr/>
            </p:nvSpPr>
            <p:spPr>
              <a:xfrm>
                <a:off x="-13015" y="7157"/>
                <a:ext cx="12173093" cy="1090613"/>
              </a:xfrm>
              <a:custGeom>
                <a:avLst/>
                <a:gdLst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0 w 12192000"/>
                  <a:gd name="connsiteY3" fmla="*/ 151447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723900 w 12192000"/>
                  <a:gd name="connsiteY4" fmla="*/ 771525 h 1514475"/>
                  <a:gd name="connsiteX5" fmla="*/ 0 w 12192000"/>
                  <a:gd name="connsiteY5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19050 w 12192000"/>
                  <a:gd name="connsiteY4" fmla="*/ 695325 h 1514475"/>
                  <a:gd name="connsiteX5" fmla="*/ 0 w 12192000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0656 w 12194381"/>
                  <a:gd name="connsiteY3" fmla="*/ 1495425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3037 w 12194381"/>
                  <a:gd name="connsiteY3" fmla="*/ 13073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10787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940594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78755 w 12194381"/>
                  <a:gd name="connsiteY3" fmla="*/ 1090613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971550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  <a:gd name="connsiteX0" fmla="*/ 2381 w 12203906"/>
                  <a:gd name="connsiteY0" fmla="*/ 0 h 1090613"/>
                  <a:gd name="connsiteX1" fmla="*/ 12194381 w 12203906"/>
                  <a:gd name="connsiteY1" fmla="*/ 0 h 1090613"/>
                  <a:gd name="connsiteX2" fmla="*/ 12203906 w 12203906"/>
                  <a:gd name="connsiteY2" fmla="*/ 695325 h 1090613"/>
                  <a:gd name="connsiteX3" fmla="*/ 1478755 w 12203906"/>
                  <a:gd name="connsiteY3" fmla="*/ 1090613 h 1090613"/>
                  <a:gd name="connsiteX4" fmla="*/ 0 w 12203906"/>
                  <a:gd name="connsiteY4" fmla="*/ 692943 h 1090613"/>
                  <a:gd name="connsiteX5" fmla="*/ 2381 w 12203906"/>
                  <a:gd name="connsiteY5" fmla="*/ 0 h 1090613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752475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94381" h="1090613">
                    <a:moveTo>
                      <a:pt x="2381" y="0"/>
                    </a:moveTo>
                    <a:lnTo>
                      <a:pt x="12194381" y="0"/>
                    </a:lnTo>
                    <a:lnTo>
                      <a:pt x="12194381" y="752475"/>
                    </a:lnTo>
                    <a:lnTo>
                      <a:pt x="1478755" y="1090613"/>
                    </a:lnTo>
                    <a:lnTo>
                      <a:pt x="0" y="692943"/>
                    </a:lnTo>
                    <a:cubicBezTo>
                      <a:pt x="794" y="461962"/>
                      <a:pt x="1587" y="230981"/>
                      <a:pt x="2381" y="0"/>
                    </a:cubicBezTo>
                    <a:close/>
                  </a:path>
                </a:pathLst>
              </a:custGeom>
              <a:solidFill>
                <a:srgbClr val="007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7" name="Obrázek 6">
                <a:extLst>
                  <a:ext uri="{FF2B5EF4-FFF2-40B4-BE49-F238E27FC236}">
                    <a16:creationId xmlns:a16="http://schemas.microsoft.com/office/drawing/2014/main" id="{646125F3-EDC3-EC49-1452-E6706286BF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33708" y="156140"/>
                <a:ext cx="1511811" cy="646177"/>
              </a:xfrm>
              <a:prstGeom prst="rect">
                <a:avLst/>
              </a:prstGeom>
            </p:spPr>
          </p:pic>
        </p:grpSp>
      </p:grpSp>
      <p:sp>
        <p:nvSpPr>
          <p:cNvPr id="6" name="Nadpis 1">
            <a:extLst>
              <a:ext uri="{FF2B5EF4-FFF2-40B4-BE49-F238E27FC236}">
                <a16:creationId xmlns:a16="http://schemas.microsoft.com/office/drawing/2014/main" id="{D6A1C1C0-73EE-AD55-3E9C-759838CC3A17}"/>
              </a:ext>
            </a:extLst>
          </p:cNvPr>
          <p:cNvSpPr txBox="1">
            <a:spLocks/>
          </p:cNvSpPr>
          <p:nvPr/>
        </p:nvSpPr>
        <p:spPr>
          <a:xfrm>
            <a:off x="3174520" y="78713"/>
            <a:ext cx="8966673" cy="7783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3600" b="1" dirty="0">
                <a:solidFill>
                  <a:schemeClr val="bg1"/>
                </a:solidFill>
              </a:rPr>
              <a:t>OTE – </a:t>
            </a:r>
            <a:r>
              <a:rPr lang="cs-CZ" sz="3600" b="1">
                <a:solidFill>
                  <a:schemeClr val="bg1"/>
                </a:solidFill>
              </a:rPr>
              <a:t>Aktivace flexibility</a:t>
            </a:r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15" name="Zástupný symbol pro číslo snímku 14">
            <a:extLst>
              <a:ext uri="{FF2B5EF4-FFF2-40B4-BE49-F238E27FC236}">
                <a16:creationId xmlns:a16="http://schemas.microsoft.com/office/drawing/2014/main" id="{E82A84DD-F268-A687-14DC-CF46553AB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BC7E8-CB38-4DFE-A45E-B5CF49206134}" type="slidenum">
              <a:rPr lang="cs-CZ" smtClean="0"/>
              <a:t>16</a:t>
            </a:fld>
            <a:endParaRPr lang="cs-CZ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35D0926D-E043-A70F-2784-30763CA660EE}"/>
              </a:ext>
            </a:extLst>
          </p:cNvPr>
          <p:cNvSpPr/>
          <p:nvPr/>
        </p:nvSpPr>
        <p:spPr>
          <a:xfrm>
            <a:off x="530877" y="855247"/>
            <a:ext cx="2292589" cy="756009"/>
          </a:xfrm>
          <a:prstGeom prst="rect">
            <a:avLst/>
          </a:prstGeom>
          <a:solidFill>
            <a:srgbClr val="CCF0E5"/>
          </a:solidFill>
          <a:ln cap="rnd">
            <a:solidFill>
              <a:srgbClr val="CCF0E5"/>
            </a:solidFill>
            <a:beve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EDC – aktivace flexibility (</a:t>
            </a:r>
            <a:r>
              <a:rPr lang="cs-CZ" sz="1400" dirty="0" err="1">
                <a:solidFill>
                  <a:schemeClr val="tx1"/>
                </a:solidFill>
              </a:rPr>
              <a:t>svr-edc</a:t>
            </a:r>
            <a:r>
              <a:rPr lang="cs-CZ" sz="1400" dirty="0">
                <a:solidFill>
                  <a:schemeClr val="tx1"/>
                </a:solidFill>
              </a:rPr>
              <a:t>)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01A7229A-FE87-95EE-1457-7D5597C3213C}"/>
              </a:ext>
            </a:extLst>
          </p:cNvPr>
          <p:cNvSpPr/>
          <p:nvPr/>
        </p:nvSpPr>
        <p:spPr>
          <a:xfrm>
            <a:off x="351054" y="725877"/>
            <a:ext cx="471302" cy="41345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</a:rPr>
              <a:t>F1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B802A5B8-97CE-A179-5E91-0064A7BBC7F6}"/>
              </a:ext>
            </a:extLst>
          </p:cNvPr>
          <p:cNvSpPr txBox="1"/>
          <p:nvPr/>
        </p:nvSpPr>
        <p:spPr>
          <a:xfrm>
            <a:off x="461208" y="1941384"/>
            <a:ext cx="10798974" cy="4170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14549F"/>
                </a:solidFill>
                <a:cs typeface="Calibri Light"/>
              </a:rPr>
              <a:t>Aktivaci vyhodnocení flexibility provádí výhradně EDC 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po splnění všech zákonných podmínek, a to </a:t>
            </a:r>
            <a:r>
              <a:rPr lang="cs-CZ" sz="1600" b="1" dirty="0">
                <a:solidFill>
                  <a:srgbClr val="14549F"/>
                </a:solidFill>
                <a:cs typeface="Calibri Light"/>
              </a:rPr>
              <a:t>přiřazením/registrací atributu „</a:t>
            </a:r>
            <a:r>
              <a:rPr lang="cs-CZ" sz="1600" b="1" dirty="0" err="1">
                <a:solidFill>
                  <a:srgbClr val="14549F"/>
                </a:solidFill>
                <a:cs typeface="Calibri Light"/>
              </a:rPr>
              <a:t>svr-edc</a:t>
            </a:r>
            <a:r>
              <a:rPr lang="cs-CZ" sz="1600" b="1" dirty="0">
                <a:solidFill>
                  <a:srgbClr val="14549F"/>
                </a:solidFill>
                <a:cs typeface="Calibri Light"/>
              </a:rPr>
              <a:t>“ na konkrétní fyzické předávací místo (EAN-18 PM).</a:t>
            </a:r>
          </a:p>
          <a:p>
            <a:pPr marL="285750" indent="-2857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14549F"/>
                </a:solidFill>
                <a:cs typeface="Calibri Light"/>
              </a:rPr>
              <a:t>Jednou z podmínek (kromě stavu zařízení a jejich certifikace) pro přiřazení atributu „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svr-edc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“  je </a:t>
            </a:r>
            <a:r>
              <a:rPr lang="cs-CZ" sz="1600" b="1" dirty="0">
                <a:solidFill>
                  <a:srgbClr val="14549F"/>
                </a:solidFill>
                <a:cs typeface="Calibri Light"/>
              </a:rPr>
              <a:t>přiřazení </a:t>
            </a:r>
            <a:r>
              <a:rPr lang="cs-CZ" sz="1600" b="1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sz="1600" b="1" dirty="0">
                <a:solidFill>
                  <a:srgbClr val="14549F"/>
                </a:solidFill>
                <a:cs typeface="Calibri Light"/>
              </a:rPr>
              <a:t>/</a:t>
            </a:r>
            <a:r>
              <a:rPr lang="cs-CZ" sz="1600" b="1" dirty="0" err="1">
                <a:solidFill>
                  <a:srgbClr val="14549F"/>
                </a:solidFill>
                <a:cs typeface="Calibri Light"/>
              </a:rPr>
              <a:t>PoFla</a:t>
            </a:r>
            <a:r>
              <a:rPr lang="cs-CZ" sz="1600" b="1" dirty="0">
                <a:solidFill>
                  <a:srgbClr val="14549F"/>
                </a:solidFill>
                <a:cs typeface="Calibri Light"/>
              </a:rPr>
              <a:t> a </a:t>
            </a:r>
            <a:r>
              <a:rPr lang="cs-CZ" sz="1600" b="1" dirty="0" err="1">
                <a:solidFill>
                  <a:srgbClr val="14549F"/>
                </a:solidFill>
                <a:cs typeface="Calibri Light"/>
              </a:rPr>
              <a:t>SZagregátora</a:t>
            </a:r>
            <a:r>
              <a:rPr lang="cs-CZ" sz="1600" b="1" dirty="0">
                <a:solidFill>
                  <a:srgbClr val="14549F"/>
                </a:solidFill>
                <a:cs typeface="Calibri Light"/>
              </a:rPr>
              <a:t>  u příslušného EAN PM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 v CS OTE→ pokud není splněno, EDC nesmí aktivovat příznak „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svr-edc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“, případně od dotčeného dne deaktivuje příznak „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svr-edc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“, jelikož EAN PM nesplňuje podmínky pro poskytování flexibility. </a:t>
            </a:r>
          </a:p>
          <a:p>
            <a:pPr marL="285750" indent="-2857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14549F"/>
                </a:solidFill>
                <a:cs typeface="Calibri Light"/>
              </a:rPr>
              <a:t>Přiřazení/registrace atributu „</a:t>
            </a:r>
            <a:r>
              <a:rPr lang="cs-CZ" sz="1600" b="1" dirty="0" err="1">
                <a:solidFill>
                  <a:srgbClr val="14549F"/>
                </a:solidFill>
                <a:cs typeface="Calibri Light"/>
              </a:rPr>
              <a:t>svr-edc</a:t>
            </a:r>
            <a:r>
              <a:rPr lang="cs-CZ" sz="1600" b="1" dirty="0">
                <a:solidFill>
                  <a:srgbClr val="14549F"/>
                </a:solidFill>
                <a:cs typeface="Calibri Light"/>
              </a:rPr>
              <a:t>“ u jednotlivých „fyzických“ EAN-18 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po přiřazení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/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PoFla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 a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SZagregátora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 znamená, že u daného EAN PM je pro dotčené období ze strany EDC aktivováno vyhodnocení flexibility, a tedy EDC od stanoveného data aktivace provádí vyhodnocení tzv. </a:t>
            </a:r>
            <a:r>
              <a:rPr lang="cs-CZ" sz="1600" b="1" dirty="0">
                <a:solidFill>
                  <a:srgbClr val="14549F"/>
                </a:solidFill>
                <a:cs typeface="Calibri Light"/>
              </a:rPr>
              <a:t>výchozího diagramu (</a:t>
            </a:r>
            <a:r>
              <a:rPr lang="cs-CZ" sz="1600" b="1" dirty="0" err="1">
                <a:solidFill>
                  <a:srgbClr val="14549F"/>
                </a:solidFill>
                <a:cs typeface="Calibri Light"/>
              </a:rPr>
              <a:t>baseline</a:t>
            </a:r>
            <a:r>
              <a:rPr lang="cs-CZ" sz="1600" b="1" dirty="0">
                <a:solidFill>
                  <a:srgbClr val="14549F"/>
                </a:solidFill>
                <a:cs typeface="Calibri Light"/>
              </a:rPr>
              <a:t>) a vyhodnocení poskytnuté flexibility 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tímto konkrétním předávacím místem a tyto údaje EDC následně předává do CS OTE →  OTE tyto údaje zohlední ve vyhodnocení odchylek vůči příslušnému SZ.</a:t>
            </a:r>
          </a:p>
          <a:p>
            <a:pPr marL="285750" indent="-2857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14549F"/>
                </a:solidFill>
                <a:cs typeface="Calibri Light"/>
              </a:rPr>
              <a:t>EDC bude provádět i případnou </a:t>
            </a:r>
            <a:r>
              <a:rPr lang="cs-CZ" sz="1600" b="1" dirty="0">
                <a:solidFill>
                  <a:srgbClr val="14549F"/>
                </a:solidFill>
                <a:cs typeface="Calibri Light"/>
              </a:rPr>
              <a:t>deaktivaci atributu „SVR-EDC“ v CS OTE 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v případě, kdy příslušné předávací místo bude vyřazeno z poskytování flexibility (např. z důvodu nesplnění podmínek vůči EDC, chybějícího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 či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SZagregátora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 u EAN-18, nesplnění podmínek pro poskytování flexibility dle vyhlášky o pravidlech trhu s elektřinou, atd.).</a:t>
            </a:r>
          </a:p>
          <a:p>
            <a:pPr>
              <a:spcAft>
                <a:spcPts val="600"/>
              </a:spcAft>
              <a:buSzPct val="100000"/>
            </a:pPr>
            <a:endParaRPr lang="cs-CZ" sz="1600" dirty="0">
              <a:solidFill>
                <a:srgbClr val="14549F"/>
              </a:solidFill>
              <a:cs typeface="Calibri Light"/>
            </a:endParaRPr>
          </a:p>
          <a:p>
            <a:pPr marL="285750" indent="-2857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14549F"/>
                </a:solidFill>
                <a:cs typeface="Calibri Light"/>
              </a:rPr>
              <a:t>Informaci o registraci / změně / zrušení flexibility bude OTE poskytovat ve zprávě 389 na jednotlivé subjekty. </a:t>
            </a:r>
          </a:p>
        </p:txBody>
      </p:sp>
    </p:spTree>
    <p:extLst>
      <p:ext uri="{BB962C8B-B14F-4D97-AF65-F5344CB8AC3E}">
        <p14:creationId xmlns:p14="http://schemas.microsoft.com/office/powerpoint/2010/main" val="12747000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04DD50-1BB5-1E15-A298-86B91DEF20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7A906AF1-C87A-6C95-F548-02C528040B3F}"/>
              </a:ext>
            </a:extLst>
          </p:cNvPr>
          <p:cNvGrpSpPr/>
          <p:nvPr/>
        </p:nvGrpSpPr>
        <p:grpSpPr>
          <a:xfrm>
            <a:off x="0" y="7157"/>
            <a:ext cx="12202632" cy="6568889"/>
            <a:chOff x="-10633" y="7157"/>
            <a:chExt cx="12202632" cy="6568889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62B05362-F43C-E662-3DE2-04D9985F4EE7}"/>
                </a:ext>
              </a:extLst>
            </p:cNvPr>
            <p:cNvGrpSpPr/>
            <p:nvPr/>
          </p:nvGrpSpPr>
          <p:grpSpPr>
            <a:xfrm>
              <a:off x="10882313" y="6283658"/>
              <a:ext cx="1309686" cy="292388"/>
              <a:chOff x="10882313" y="6283658"/>
              <a:chExt cx="1309686" cy="292388"/>
            </a:xfrm>
          </p:grpSpPr>
          <p:sp>
            <p:nvSpPr>
              <p:cNvPr id="8" name="Obdélník 8">
                <a:extLst>
                  <a:ext uri="{FF2B5EF4-FFF2-40B4-BE49-F238E27FC236}">
                    <a16:creationId xmlns:a16="http://schemas.microsoft.com/office/drawing/2014/main" id="{5A6803E5-7631-4010-7B10-C874D3C12EA1}"/>
                  </a:ext>
                </a:extLst>
              </p:cNvPr>
              <p:cNvSpPr/>
              <p:nvPr/>
            </p:nvSpPr>
            <p:spPr>
              <a:xfrm>
                <a:off x="10882313" y="6316662"/>
                <a:ext cx="1309686" cy="257176"/>
              </a:xfrm>
              <a:custGeom>
                <a:avLst/>
                <a:gdLst>
                  <a:gd name="connsiteX0" fmla="*/ 0 w 1259681"/>
                  <a:gd name="connsiteY0" fmla="*/ 0 h 257176"/>
                  <a:gd name="connsiteX1" fmla="*/ 1259681 w 1259681"/>
                  <a:gd name="connsiteY1" fmla="*/ 0 h 257176"/>
                  <a:gd name="connsiteX2" fmla="*/ 1259681 w 1259681"/>
                  <a:gd name="connsiteY2" fmla="*/ 257176 h 257176"/>
                  <a:gd name="connsiteX3" fmla="*/ 0 w 1259681"/>
                  <a:gd name="connsiteY3" fmla="*/ 257176 h 257176"/>
                  <a:gd name="connsiteX4" fmla="*/ 0 w 1259681"/>
                  <a:gd name="connsiteY4" fmla="*/ 0 h 257176"/>
                  <a:gd name="connsiteX0" fmla="*/ 50005 w 1309686"/>
                  <a:gd name="connsiteY0" fmla="*/ 0 h 257176"/>
                  <a:gd name="connsiteX1" fmla="*/ 1309686 w 1309686"/>
                  <a:gd name="connsiteY1" fmla="*/ 0 h 257176"/>
                  <a:gd name="connsiteX2" fmla="*/ 1309686 w 1309686"/>
                  <a:gd name="connsiteY2" fmla="*/ 257176 h 257176"/>
                  <a:gd name="connsiteX3" fmla="*/ 50005 w 1309686"/>
                  <a:gd name="connsiteY3" fmla="*/ 257176 h 257176"/>
                  <a:gd name="connsiteX4" fmla="*/ 0 w 1309686"/>
                  <a:gd name="connsiteY4" fmla="*/ 123826 h 257176"/>
                  <a:gd name="connsiteX5" fmla="*/ 50005 w 1309686"/>
                  <a:gd name="connsiteY5" fmla="*/ 0 h 257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9686" h="257176">
                    <a:moveTo>
                      <a:pt x="50005" y="0"/>
                    </a:moveTo>
                    <a:lnTo>
                      <a:pt x="1309686" y="0"/>
                    </a:lnTo>
                    <a:lnTo>
                      <a:pt x="1309686" y="257176"/>
                    </a:lnTo>
                    <a:lnTo>
                      <a:pt x="50005" y="257176"/>
                    </a:lnTo>
                    <a:cubicBezTo>
                      <a:pt x="49212" y="216695"/>
                      <a:pt x="793" y="164307"/>
                      <a:pt x="0" y="123826"/>
                    </a:cubicBezTo>
                    <a:lnTo>
                      <a:pt x="50005" y="0"/>
                    </a:lnTo>
                    <a:close/>
                  </a:path>
                </a:pathLst>
              </a:custGeom>
              <a:solidFill>
                <a:srgbClr val="FAB2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DF22BCA5-F30B-5E90-4B97-975DEFBC61EA}"/>
                  </a:ext>
                </a:extLst>
              </p:cNvPr>
              <p:cNvSpPr txBox="1"/>
              <p:nvPr/>
            </p:nvSpPr>
            <p:spPr>
              <a:xfrm>
                <a:off x="10906125" y="6283658"/>
                <a:ext cx="121380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300" b="1">
                    <a:solidFill>
                      <a:schemeClr val="bg1"/>
                    </a:solidFill>
                  </a:rPr>
                  <a:t>www.ote-cr.cz</a:t>
                </a:r>
              </a:p>
            </p:txBody>
          </p:sp>
        </p:grpSp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82A4B494-0CCB-A755-0151-33F548917E3A}"/>
                </a:ext>
              </a:extLst>
            </p:cNvPr>
            <p:cNvGrpSpPr/>
            <p:nvPr/>
          </p:nvGrpSpPr>
          <p:grpSpPr>
            <a:xfrm>
              <a:off x="-10633" y="7157"/>
              <a:ext cx="12173093" cy="1090613"/>
              <a:chOff x="-13015" y="7157"/>
              <a:chExt cx="12173093" cy="1090613"/>
            </a:xfrm>
          </p:grpSpPr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AC00F297-EB34-67DA-FED0-DC48F0E0A855}"/>
                  </a:ext>
                </a:extLst>
              </p:cNvPr>
              <p:cNvSpPr/>
              <p:nvPr/>
            </p:nvSpPr>
            <p:spPr>
              <a:xfrm>
                <a:off x="-13015" y="7157"/>
                <a:ext cx="12173093" cy="1090613"/>
              </a:xfrm>
              <a:custGeom>
                <a:avLst/>
                <a:gdLst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0 w 12192000"/>
                  <a:gd name="connsiteY3" fmla="*/ 151447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723900 w 12192000"/>
                  <a:gd name="connsiteY4" fmla="*/ 771525 h 1514475"/>
                  <a:gd name="connsiteX5" fmla="*/ 0 w 12192000"/>
                  <a:gd name="connsiteY5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19050 w 12192000"/>
                  <a:gd name="connsiteY4" fmla="*/ 695325 h 1514475"/>
                  <a:gd name="connsiteX5" fmla="*/ 0 w 12192000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0656 w 12194381"/>
                  <a:gd name="connsiteY3" fmla="*/ 1495425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3037 w 12194381"/>
                  <a:gd name="connsiteY3" fmla="*/ 13073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10787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940594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78755 w 12194381"/>
                  <a:gd name="connsiteY3" fmla="*/ 1090613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971550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  <a:gd name="connsiteX0" fmla="*/ 2381 w 12203906"/>
                  <a:gd name="connsiteY0" fmla="*/ 0 h 1090613"/>
                  <a:gd name="connsiteX1" fmla="*/ 12194381 w 12203906"/>
                  <a:gd name="connsiteY1" fmla="*/ 0 h 1090613"/>
                  <a:gd name="connsiteX2" fmla="*/ 12203906 w 12203906"/>
                  <a:gd name="connsiteY2" fmla="*/ 695325 h 1090613"/>
                  <a:gd name="connsiteX3" fmla="*/ 1478755 w 12203906"/>
                  <a:gd name="connsiteY3" fmla="*/ 1090613 h 1090613"/>
                  <a:gd name="connsiteX4" fmla="*/ 0 w 12203906"/>
                  <a:gd name="connsiteY4" fmla="*/ 692943 h 1090613"/>
                  <a:gd name="connsiteX5" fmla="*/ 2381 w 12203906"/>
                  <a:gd name="connsiteY5" fmla="*/ 0 h 1090613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752475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94381" h="1090613">
                    <a:moveTo>
                      <a:pt x="2381" y="0"/>
                    </a:moveTo>
                    <a:lnTo>
                      <a:pt x="12194381" y="0"/>
                    </a:lnTo>
                    <a:lnTo>
                      <a:pt x="12194381" y="752475"/>
                    </a:lnTo>
                    <a:lnTo>
                      <a:pt x="1478755" y="1090613"/>
                    </a:lnTo>
                    <a:lnTo>
                      <a:pt x="0" y="692943"/>
                    </a:lnTo>
                    <a:cubicBezTo>
                      <a:pt x="794" y="461962"/>
                      <a:pt x="1587" y="230981"/>
                      <a:pt x="2381" y="0"/>
                    </a:cubicBezTo>
                    <a:close/>
                  </a:path>
                </a:pathLst>
              </a:custGeom>
              <a:solidFill>
                <a:srgbClr val="007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7" name="Obrázek 6">
                <a:extLst>
                  <a:ext uri="{FF2B5EF4-FFF2-40B4-BE49-F238E27FC236}">
                    <a16:creationId xmlns:a16="http://schemas.microsoft.com/office/drawing/2014/main" id="{A76018FE-C525-E928-BB57-B7595638BE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33708" y="156140"/>
                <a:ext cx="1511811" cy="646177"/>
              </a:xfrm>
              <a:prstGeom prst="rect">
                <a:avLst/>
              </a:prstGeom>
            </p:spPr>
          </p:pic>
        </p:grpSp>
      </p:grpSp>
      <p:sp>
        <p:nvSpPr>
          <p:cNvPr id="6" name="Nadpis 1">
            <a:extLst>
              <a:ext uri="{FF2B5EF4-FFF2-40B4-BE49-F238E27FC236}">
                <a16:creationId xmlns:a16="http://schemas.microsoft.com/office/drawing/2014/main" id="{5813644F-C787-01E4-9A6C-F11709F94CDE}"/>
              </a:ext>
            </a:extLst>
          </p:cNvPr>
          <p:cNvSpPr txBox="1">
            <a:spLocks/>
          </p:cNvSpPr>
          <p:nvPr/>
        </p:nvSpPr>
        <p:spPr>
          <a:xfrm>
            <a:off x="3174520" y="78713"/>
            <a:ext cx="8966673" cy="7783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3600" b="1">
                <a:solidFill>
                  <a:schemeClr val="bg1"/>
                </a:solidFill>
              </a:rPr>
              <a:t>OTE – Data měření a flexibility</a:t>
            </a:r>
          </a:p>
        </p:txBody>
      </p:sp>
      <p:sp>
        <p:nvSpPr>
          <p:cNvPr id="15" name="Zástupný symbol pro číslo snímku 14">
            <a:extLst>
              <a:ext uri="{FF2B5EF4-FFF2-40B4-BE49-F238E27FC236}">
                <a16:creationId xmlns:a16="http://schemas.microsoft.com/office/drawing/2014/main" id="{C48DD397-831A-F3BF-A0CD-A4A31DED9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BC7E8-CB38-4DFE-A45E-B5CF49206134}" type="slidenum">
              <a:rPr lang="cs-CZ" smtClean="0"/>
              <a:t>17</a:t>
            </a:fld>
            <a:endParaRPr lang="cs-CZ"/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52C5CA19-A4D8-CA59-A6BE-22CE685A7551}"/>
              </a:ext>
            </a:extLst>
          </p:cNvPr>
          <p:cNvSpPr txBox="1"/>
          <p:nvPr/>
        </p:nvSpPr>
        <p:spPr>
          <a:xfrm>
            <a:off x="5033914" y="1508642"/>
            <a:ext cx="4715678" cy="2848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4950" marR="479425" indent="-6350" algn="just">
              <a:lnSpc>
                <a:spcPct val="107000"/>
              </a:lnSpc>
              <a:spcAft>
                <a:spcPts val="15"/>
              </a:spcAft>
              <a:buNone/>
            </a:pPr>
            <a:endParaRPr lang="cs-CZ" sz="1400" kern="100" dirty="0">
              <a:solidFill>
                <a:srgbClr val="004E84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34950" marR="479425" indent="-6350" algn="just">
              <a:lnSpc>
                <a:spcPct val="107000"/>
              </a:lnSpc>
              <a:spcAft>
                <a:spcPts val="15"/>
              </a:spcAft>
            </a:pPr>
            <a:r>
              <a:rPr lang="cs-CZ" sz="1400" dirty="0">
                <a:solidFill>
                  <a:srgbClr val="14549F"/>
                </a:solidFill>
                <a:cs typeface="Calibri Light"/>
              </a:rPr>
              <a:t>EDC předává do CS OTE údaje o vyhodnocení flexibility (tzn. údaje o poskytnuté flexibilitě a tzv. výchozím diagramu) a zohlednění akumulace pouze pro EAN PM zapojené do těchto činností → OTE následně jak data měření od PDS, tak informace vyhodnocení flexibility obdržené z EDC zpřístupní/předá prostřednictvím CS OTE relevantním účastníkům trhu.</a:t>
            </a:r>
          </a:p>
          <a:p>
            <a:pPr marL="234950" marR="479425" indent="-6350" algn="just">
              <a:lnSpc>
                <a:spcPct val="107000"/>
              </a:lnSpc>
              <a:spcAft>
                <a:spcPts val="15"/>
              </a:spcAft>
            </a:pPr>
            <a:r>
              <a:rPr lang="cs-CZ" sz="1400" dirty="0">
                <a:solidFill>
                  <a:srgbClr val="14549F"/>
                </a:solidFill>
                <a:cs typeface="Calibri Light"/>
              </a:rPr>
              <a:t>OTE zároveň samozřejmě zohlední tato data ve vyhodnocení odchylek příslušným subjektům zúčtování.</a:t>
            </a:r>
            <a:endParaRPr lang="en-US" sz="1400" kern="100" dirty="0">
              <a:solidFill>
                <a:srgbClr val="004E84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2E1FAE7A-AEA7-05B1-B17D-A9A70BB20754}"/>
              </a:ext>
            </a:extLst>
          </p:cNvPr>
          <p:cNvSpPr/>
          <p:nvPr/>
        </p:nvSpPr>
        <p:spPr>
          <a:xfrm>
            <a:off x="513241" y="783672"/>
            <a:ext cx="2285647" cy="737532"/>
          </a:xfrm>
          <a:prstGeom prst="rect">
            <a:avLst/>
          </a:prstGeom>
          <a:solidFill>
            <a:srgbClr val="CCF0E5"/>
          </a:solidFill>
          <a:ln cap="rnd">
            <a:solidFill>
              <a:srgbClr val="CCF0E5"/>
            </a:solidFill>
            <a:beve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>
                <a:solidFill>
                  <a:schemeClr val="tx1"/>
                </a:solidFill>
              </a:rPr>
              <a:t>Zasílání dat měření a flexibility</a:t>
            </a: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21" name="Ovál 20">
            <a:extLst>
              <a:ext uri="{FF2B5EF4-FFF2-40B4-BE49-F238E27FC236}">
                <a16:creationId xmlns:a16="http://schemas.microsoft.com/office/drawing/2014/main" id="{AA45B43D-2C98-8D6C-C0D8-23AB397E6049}"/>
              </a:ext>
            </a:extLst>
          </p:cNvPr>
          <p:cNvSpPr/>
          <p:nvPr/>
        </p:nvSpPr>
        <p:spPr>
          <a:xfrm>
            <a:off x="375633" y="597555"/>
            <a:ext cx="469875" cy="40334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err="1">
                <a:solidFill>
                  <a:schemeClr val="tx1"/>
                </a:solidFill>
              </a:rPr>
              <a:t>F2</a:t>
            </a:r>
            <a:endParaRPr lang="en-US" sz="2000" b="1">
              <a:solidFill>
                <a:schemeClr val="tx1"/>
              </a:solidFill>
            </a:endParaRP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AB674380-34B7-C8E1-55DB-A4714581F83D}"/>
              </a:ext>
            </a:extLst>
          </p:cNvPr>
          <p:cNvSpPr/>
          <p:nvPr/>
        </p:nvSpPr>
        <p:spPr>
          <a:xfrm>
            <a:off x="470347" y="3944061"/>
            <a:ext cx="1452165" cy="737532"/>
          </a:xfrm>
          <a:prstGeom prst="rect">
            <a:avLst/>
          </a:prstGeom>
          <a:solidFill>
            <a:srgbClr val="CCF0E5"/>
          </a:solidFill>
          <a:ln cap="rnd">
            <a:solidFill>
              <a:srgbClr val="CCF0E5"/>
            </a:solidFill>
            <a:beve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err="1">
                <a:solidFill>
                  <a:schemeClr val="tx1"/>
                </a:solidFill>
              </a:rPr>
              <a:t>PDS</a:t>
            </a: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77AD9352-3A57-C547-F5F2-0B9544E49218}"/>
              </a:ext>
            </a:extLst>
          </p:cNvPr>
          <p:cNvSpPr/>
          <p:nvPr/>
        </p:nvSpPr>
        <p:spPr>
          <a:xfrm>
            <a:off x="3181667" y="2410473"/>
            <a:ext cx="1452165" cy="737532"/>
          </a:xfrm>
          <a:prstGeom prst="rect">
            <a:avLst/>
          </a:prstGeom>
          <a:solidFill>
            <a:srgbClr val="CCF0E5"/>
          </a:solidFill>
          <a:ln cap="rnd">
            <a:solidFill>
              <a:srgbClr val="CCF0E5"/>
            </a:solidFill>
            <a:beve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err="1">
                <a:solidFill>
                  <a:schemeClr val="tx1"/>
                </a:solidFill>
              </a:rPr>
              <a:t>EDC</a:t>
            </a: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DFE675F8-5A3C-A5BB-E098-EAD0B251DE7D}"/>
              </a:ext>
            </a:extLst>
          </p:cNvPr>
          <p:cNvSpPr/>
          <p:nvPr/>
        </p:nvSpPr>
        <p:spPr>
          <a:xfrm>
            <a:off x="3237681" y="5546126"/>
            <a:ext cx="1452165" cy="737532"/>
          </a:xfrm>
          <a:prstGeom prst="rect">
            <a:avLst/>
          </a:prstGeom>
          <a:solidFill>
            <a:srgbClr val="CCF0E5"/>
          </a:solidFill>
          <a:ln cap="rnd">
            <a:solidFill>
              <a:srgbClr val="CCF0E5"/>
            </a:solidFill>
            <a:beve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>
                <a:solidFill>
                  <a:schemeClr val="tx1"/>
                </a:solidFill>
              </a:rPr>
              <a:t>OTE</a:t>
            </a: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24E7E405-B4A3-CBB2-1E0E-A7D8F9DBC574}"/>
              </a:ext>
            </a:extLst>
          </p:cNvPr>
          <p:cNvSpPr txBox="1"/>
          <p:nvPr/>
        </p:nvSpPr>
        <p:spPr>
          <a:xfrm>
            <a:off x="318236" y="1508642"/>
            <a:ext cx="4715678" cy="10041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4950" marR="479425" indent="-6350" algn="just">
              <a:lnSpc>
                <a:spcPct val="107000"/>
              </a:lnSpc>
              <a:spcAft>
                <a:spcPts val="15"/>
              </a:spcAft>
              <a:buNone/>
            </a:pPr>
            <a:endParaRPr lang="cs-CZ" sz="1400" kern="100" dirty="0">
              <a:solidFill>
                <a:srgbClr val="004E84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34950" marR="479425" indent="-6350" algn="just">
              <a:lnSpc>
                <a:spcPct val="107000"/>
              </a:lnSpc>
              <a:spcAft>
                <a:spcPts val="15"/>
              </a:spcAft>
            </a:pPr>
            <a:r>
              <a:rPr lang="cs-CZ" sz="1400" dirty="0">
                <a:solidFill>
                  <a:srgbClr val="14549F"/>
                </a:solidFill>
                <a:cs typeface="Calibri Light"/>
              </a:rPr>
              <a:t>PS/DS předává údaje o měření ke všem EAN PM do CS OTE a pro EAN PM zapojené do poskytování flexibility, akumulace či sdílení do IS EDC.</a:t>
            </a:r>
          </a:p>
        </p:txBody>
      </p:sp>
      <p:sp>
        <p:nvSpPr>
          <p:cNvPr id="84" name="Šipka: doprava 83">
            <a:extLst>
              <a:ext uri="{FF2B5EF4-FFF2-40B4-BE49-F238E27FC236}">
                <a16:creationId xmlns:a16="http://schemas.microsoft.com/office/drawing/2014/main" id="{A5661159-BE0E-A831-DE1C-E48F87B90863}"/>
              </a:ext>
            </a:extLst>
          </p:cNvPr>
          <p:cNvSpPr/>
          <p:nvPr/>
        </p:nvSpPr>
        <p:spPr>
          <a:xfrm rot="19805128">
            <a:off x="1788206" y="3056763"/>
            <a:ext cx="1301729" cy="651976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>
                <a:solidFill>
                  <a:schemeClr val="tx1"/>
                </a:solidFill>
              </a:rPr>
              <a:t>Data měření</a:t>
            </a: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88" name="Šipka: doprava 87">
            <a:extLst>
              <a:ext uri="{FF2B5EF4-FFF2-40B4-BE49-F238E27FC236}">
                <a16:creationId xmlns:a16="http://schemas.microsoft.com/office/drawing/2014/main" id="{0FD4D42D-420F-0359-B3E4-CBF3D9BA6155}"/>
              </a:ext>
            </a:extLst>
          </p:cNvPr>
          <p:cNvSpPr/>
          <p:nvPr/>
        </p:nvSpPr>
        <p:spPr>
          <a:xfrm rot="1119012">
            <a:off x="1817037" y="4891832"/>
            <a:ext cx="1421914" cy="651976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>
                <a:solidFill>
                  <a:schemeClr val="tx1"/>
                </a:solidFill>
              </a:rPr>
              <a:t>Data měření</a:t>
            </a: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90" name="Šipka: doprava 89">
            <a:extLst>
              <a:ext uri="{FF2B5EF4-FFF2-40B4-BE49-F238E27FC236}">
                <a16:creationId xmlns:a16="http://schemas.microsoft.com/office/drawing/2014/main" id="{B835EB80-EF8A-4D39-98F5-1574C1A6EB93}"/>
              </a:ext>
            </a:extLst>
          </p:cNvPr>
          <p:cNvSpPr/>
          <p:nvPr/>
        </p:nvSpPr>
        <p:spPr>
          <a:xfrm rot="5400000">
            <a:off x="3054078" y="3743419"/>
            <a:ext cx="1819373" cy="105207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>
                <a:solidFill>
                  <a:schemeClr val="tx1"/>
                </a:solidFill>
              </a:rPr>
              <a:t>Vyhodnocení flexibility</a:t>
            </a:r>
            <a:endParaRPr 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2636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02DC43-2BD8-F2DE-BAE3-0C47690E1E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013F4257-3B3C-8F42-E69D-09E791815624}"/>
              </a:ext>
            </a:extLst>
          </p:cNvPr>
          <p:cNvGrpSpPr/>
          <p:nvPr/>
        </p:nvGrpSpPr>
        <p:grpSpPr>
          <a:xfrm>
            <a:off x="0" y="7157"/>
            <a:ext cx="12202632" cy="6568889"/>
            <a:chOff x="-10633" y="7157"/>
            <a:chExt cx="12202632" cy="6568889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D81D7B2F-5CC1-23F6-B3CF-84386C1201E2}"/>
                </a:ext>
              </a:extLst>
            </p:cNvPr>
            <p:cNvGrpSpPr/>
            <p:nvPr/>
          </p:nvGrpSpPr>
          <p:grpSpPr>
            <a:xfrm>
              <a:off x="10882313" y="6283658"/>
              <a:ext cx="1309686" cy="292388"/>
              <a:chOff x="10882313" y="6283658"/>
              <a:chExt cx="1309686" cy="292388"/>
            </a:xfrm>
          </p:grpSpPr>
          <p:sp>
            <p:nvSpPr>
              <p:cNvPr id="8" name="Obdélník 8">
                <a:extLst>
                  <a:ext uri="{FF2B5EF4-FFF2-40B4-BE49-F238E27FC236}">
                    <a16:creationId xmlns:a16="http://schemas.microsoft.com/office/drawing/2014/main" id="{AE8D9E35-EDD5-417F-0630-39CB5F9B92B4}"/>
                  </a:ext>
                </a:extLst>
              </p:cNvPr>
              <p:cNvSpPr/>
              <p:nvPr/>
            </p:nvSpPr>
            <p:spPr>
              <a:xfrm>
                <a:off x="10882313" y="6316662"/>
                <a:ext cx="1309686" cy="257176"/>
              </a:xfrm>
              <a:custGeom>
                <a:avLst/>
                <a:gdLst>
                  <a:gd name="connsiteX0" fmla="*/ 0 w 1259681"/>
                  <a:gd name="connsiteY0" fmla="*/ 0 h 257176"/>
                  <a:gd name="connsiteX1" fmla="*/ 1259681 w 1259681"/>
                  <a:gd name="connsiteY1" fmla="*/ 0 h 257176"/>
                  <a:gd name="connsiteX2" fmla="*/ 1259681 w 1259681"/>
                  <a:gd name="connsiteY2" fmla="*/ 257176 h 257176"/>
                  <a:gd name="connsiteX3" fmla="*/ 0 w 1259681"/>
                  <a:gd name="connsiteY3" fmla="*/ 257176 h 257176"/>
                  <a:gd name="connsiteX4" fmla="*/ 0 w 1259681"/>
                  <a:gd name="connsiteY4" fmla="*/ 0 h 257176"/>
                  <a:gd name="connsiteX0" fmla="*/ 50005 w 1309686"/>
                  <a:gd name="connsiteY0" fmla="*/ 0 h 257176"/>
                  <a:gd name="connsiteX1" fmla="*/ 1309686 w 1309686"/>
                  <a:gd name="connsiteY1" fmla="*/ 0 h 257176"/>
                  <a:gd name="connsiteX2" fmla="*/ 1309686 w 1309686"/>
                  <a:gd name="connsiteY2" fmla="*/ 257176 h 257176"/>
                  <a:gd name="connsiteX3" fmla="*/ 50005 w 1309686"/>
                  <a:gd name="connsiteY3" fmla="*/ 257176 h 257176"/>
                  <a:gd name="connsiteX4" fmla="*/ 0 w 1309686"/>
                  <a:gd name="connsiteY4" fmla="*/ 123826 h 257176"/>
                  <a:gd name="connsiteX5" fmla="*/ 50005 w 1309686"/>
                  <a:gd name="connsiteY5" fmla="*/ 0 h 257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9686" h="257176">
                    <a:moveTo>
                      <a:pt x="50005" y="0"/>
                    </a:moveTo>
                    <a:lnTo>
                      <a:pt x="1309686" y="0"/>
                    </a:lnTo>
                    <a:lnTo>
                      <a:pt x="1309686" y="257176"/>
                    </a:lnTo>
                    <a:lnTo>
                      <a:pt x="50005" y="257176"/>
                    </a:lnTo>
                    <a:cubicBezTo>
                      <a:pt x="49212" y="216695"/>
                      <a:pt x="793" y="164307"/>
                      <a:pt x="0" y="123826"/>
                    </a:cubicBezTo>
                    <a:lnTo>
                      <a:pt x="50005" y="0"/>
                    </a:lnTo>
                    <a:close/>
                  </a:path>
                </a:pathLst>
              </a:custGeom>
              <a:solidFill>
                <a:srgbClr val="FAB2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6C835D3B-BB7C-6269-8F91-7EFB46C65FFC}"/>
                  </a:ext>
                </a:extLst>
              </p:cNvPr>
              <p:cNvSpPr txBox="1"/>
              <p:nvPr/>
            </p:nvSpPr>
            <p:spPr>
              <a:xfrm>
                <a:off x="10906125" y="6283658"/>
                <a:ext cx="121380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300" b="1">
                    <a:solidFill>
                      <a:schemeClr val="bg1"/>
                    </a:solidFill>
                  </a:rPr>
                  <a:t>www.ote-cr.cz</a:t>
                </a:r>
              </a:p>
            </p:txBody>
          </p:sp>
        </p:grpSp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2B5A60C6-FA3D-9EF4-D4B0-CAFA13E05659}"/>
                </a:ext>
              </a:extLst>
            </p:cNvPr>
            <p:cNvGrpSpPr/>
            <p:nvPr/>
          </p:nvGrpSpPr>
          <p:grpSpPr>
            <a:xfrm>
              <a:off x="-10633" y="7157"/>
              <a:ext cx="12173093" cy="1090613"/>
              <a:chOff x="-13015" y="7157"/>
              <a:chExt cx="12173093" cy="1090613"/>
            </a:xfrm>
          </p:grpSpPr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686E6FC3-73A4-0E5C-8663-779DACB58EE0}"/>
                  </a:ext>
                </a:extLst>
              </p:cNvPr>
              <p:cNvSpPr/>
              <p:nvPr/>
            </p:nvSpPr>
            <p:spPr>
              <a:xfrm>
                <a:off x="-13015" y="7157"/>
                <a:ext cx="12173093" cy="1090613"/>
              </a:xfrm>
              <a:custGeom>
                <a:avLst/>
                <a:gdLst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0 w 12192000"/>
                  <a:gd name="connsiteY3" fmla="*/ 151447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723900 w 12192000"/>
                  <a:gd name="connsiteY4" fmla="*/ 771525 h 1514475"/>
                  <a:gd name="connsiteX5" fmla="*/ 0 w 12192000"/>
                  <a:gd name="connsiteY5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19050 w 12192000"/>
                  <a:gd name="connsiteY4" fmla="*/ 695325 h 1514475"/>
                  <a:gd name="connsiteX5" fmla="*/ 0 w 12192000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0656 w 12194381"/>
                  <a:gd name="connsiteY3" fmla="*/ 1495425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3037 w 12194381"/>
                  <a:gd name="connsiteY3" fmla="*/ 13073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10787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940594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78755 w 12194381"/>
                  <a:gd name="connsiteY3" fmla="*/ 1090613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971550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  <a:gd name="connsiteX0" fmla="*/ 2381 w 12203906"/>
                  <a:gd name="connsiteY0" fmla="*/ 0 h 1090613"/>
                  <a:gd name="connsiteX1" fmla="*/ 12194381 w 12203906"/>
                  <a:gd name="connsiteY1" fmla="*/ 0 h 1090613"/>
                  <a:gd name="connsiteX2" fmla="*/ 12203906 w 12203906"/>
                  <a:gd name="connsiteY2" fmla="*/ 695325 h 1090613"/>
                  <a:gd name="connsiteX3" fmla="*/ 1478755 w 12203906"/>
                  <a:gd name="connsiteY3" fmla="*/ 1090613 h 1090613"/>
                  <a:gd name="connsiteX4" fmla="*/ 0 w 12203906"/>
                  <a:gd name="connsiteY4" fmla="*/ 692943 h 1090613"/>
                  <a:gd name="connsiteX5" fmla="*/ 2381 w 12203906"/>
                  <a:gd name="connsiteY5" fmla="*/ 0 h 1090613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752475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94381" h="1090613">
                    <a:moveTo>
                      <a:pt x="2381" y="0"/>
                    </a:moveTo>
                    <a:lnTo>
                      <a:pt x="12194381" y="0"/>
                    </a:lnTo>
                    <a:lnTo>
                      <a:pt x="12194381" y="752475"/>
                    </a:lnTo>
                    <a:lnTo>
                      <a:pt x="1478755" y="1090613"/>
                    </a:lnTo>
                    <a:lnTo>
                      <a:pt x="0" y="692943"/>
                    </a:lnTo>
                    <a:cubicBezTo>
                      <a:pt x="794" y="461962"/>
                      <a:pt x="1587" y="230981"/>
                      <a:pt x="2381" y="0"/>
                    </a:cubicBezTo>
                    <a:close/>
                  </a:path>
                </a:pathLst>
              </a:custGeom>
              <a:solidFill>
                <a:srgbClr val="007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7" name="Obrázek 6">
                <a:extLst>
                  <a:ext uri="{FF2B5EF4-FFF2-40B4-BE49-F238E27FC236}">
                    <a16:creationId xmlns:a16="http://schemas.microsoft.com/office/drawing/2014/main" id="{655F1C18-8DCB-0C28-BEEC-4C3931BBEC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33708" y="156140"/>
                <a:ext cx="1511811" cy="646177"/>
              </a:xfrm>
              <a:prstGeom prst="rect">
                <a:avLst/>
              </a:prstGeom>
            </p:spPr>
          </p:pic>
        </p:grpSp>
      </p:grpSp>
      <p:sp>
        <p:nvSpPr>
          <p:cNvPr id="6" name="Nadpis 1">
            <a:extLst>
              <a:ext uri="{FF2B5EF4-FFF2-40B4-BE49-F238E27FC236}">
                <a16:creationId xmlns:a16="http://schemas.microsoft.com/office/drawing/2014/main" id="{0AD89B3B-6547-71D9-D0D6-9076A784D4A8}"/>
              </a:ext>
            </a:extLst>
          </p:cNvPr>
          <p:cNvSpPr txBox="1">
            <a:spLocks/>
          </p:cNvSpPr>
          <p:nvPr/>
        </p:nvSpPr>
        <p:spPr>
          <a:xfrm>
            <a:off x="3174520" y="78713"/>
            <a:ext cx="8966673" cy="7783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3600" b="1">
                <a:solidFill>
                  <a:schemeClr val="bg1"/>
                </a:solidFill>
              </a:rPr>
              <a:t>OTE – Vyhodnocení dat flexibility</a:t>
            </a:r>
          </a:p>
        </p:txBody>
      </p:sp>
      <p:sp>
        <p:nvSpPr>
          <p:cNvPr id="15" name="Zástupný symbol pro číslo snímku 14">
            <a:extLst>
              <a:ext uri="{FF2B5EF4-FFF2-40B4-BE49-F238E27FC236}">
                <a16:creationId xmlns:a16="http://schemas.microsoft.com/office/drawing/2014/main" id="{BC290B57-5BB9-FD7A-16C9-2954E2E9C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BC7E8-CB38-4DFE-A45E-B5CF49206134}" type="slidenum">
              <a:rPr lang="cs-CZ" smtClean="0"/>
              <a:t>18</a:t>
            </a:fld>
            <a:endParaRPr lang="cs-CZ"/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C4122844-D9D7-CDAB-DD8D-283734A90630}"/>
              </a:ext>
            </a:extLst>
          </p:cNvPr>
          <p:cNvSpPr txBox="1"/>
          <p:nvPr/>
        </p:nvSpPr>
        <p:spPr>
          <a:xfrm>
            <a:off x="292957" y="1706929"/>
            <a:ext cx="11272026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SzPct val="100000"/>
            </a:pPr>
            <a:r>
              <a:rPr lang="cs-CZ" sz="2000" b="1" dirty="0">
                <a:solidFill>
                  <a:srgbClr val="14549F"/>
                </a:solidFill>
                <a:cs typeface="Calibri Light"/>
              </a:rPr>
              <a:t>Příjem dat o vyhodnocení poskytnuté flexibility a výchozího diagramu v CS OTE</a:t>
            </a:r>
          </a:p>
          <a:p>
            <a:pPr lvl="0">
              <a:spcAft>
                <a:spcPts val="600"/>
              </a:spcAft>
              <a:buSzPct val="100000"/>
              <a:defRPr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Pro zpracování flexibility vzniknou nové profily u předávacích míst zahrnutých do vyhodnocení flexibility </a:t>
            </a:r>
          </a:p>
          <a:p>
            <a:pPr marL="742950" lvl="1" indent="-2857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FL**  - profily pro předávání údajů o vyhodnocené flexibilitě</a:t>
            </a:r>
          </a:p>
          <a:p>
            <a:pPr marL="742950" lvl="1" indent="-2857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BL** - profily pro předávání údajů o výchozím diagramu (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baseline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)</a:t>
            </a:r>
          </a:p>
          <a:p>
            <a:pPr>
              <a:spcAft>
                <a:spcPts val="600"/>
              </a:spcAft>
              <a:buSzPct val="100000"/>
              <a:defRPr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Podmínkou pro vytvoření těchto profilů (FL**, BL**) je aktivace atributu „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svr-edc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“ v CS OTE ze strany EDC (a tedy i přiřazení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/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PoFla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 a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SZagregátora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  u příslušného EAN PM pro příslušné období):</a:t>
            </a:r>
          </a:p>
          <a:p>
            <a:pPr marL="742950" lvl="1" indent="-2857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Pro dodávkový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EANd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 bude vygenerován pouze profil 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FL11 (flexibilita na dodávce) 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a 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BL11 (</a:t>
            </a:r>
            <a:r>
              <a:rPr lang="cs-CZ" b="1" dirty="0" err="1">
                <a:solidFill>
                  <a:srgbClr val="14549F"/>
                </a:solidFill>
                <a:cs typeface="Calibri Light"/>
              </a:rPr>
              <a:t>baseline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 na dodávce)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.</a:t>
            </a:r>
          </a:p>
          <a:p>
            <a:pPr marL="742950" lvl="1" indent="-2857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Pro odběrový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EANo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 bude vygenerován pouze profil 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FL12 (flexibilita na odběru) 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a 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BL12 (</a:t>
            </a:r>
            <a:r>
              <a:rPr lang="cs-CZ" b="1" dirty="0" err="1">
                <a:solidFill>
                  <a:srgbClr val="14549F"/>
                </a:solidFill>
                <a:cs typeface="Calibri Light"/>
              </a:rPr>
              <a:t>baseline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 na odběru)</a:t>
            </a:r>
          </a:p>
          <a:p>
            <a:pPr marL="285750" indent="-2857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endParaRPr lang="pt-BR" dirty="0">
              <a:solidFill>
                <a:srgbClr val="14549F"/>
              </a:solidFill>
              <a:cs typeface="Calibri Light"/>
            </a:endParaRPr>
          </a:p>
          <a:p>
            <a:pPr>
              <a:spcAft>
                <a:spcPts val="600"/>
              </a:spcAft>
              <a:buSzPct val="100000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Vyhodnocení hodnot na těchto profilech (FL**, BL**) provádí EDC → EDC následně vyhodnocené hodnoty na těchto profilech předává do CS OTE.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9B14855C-694D-D3AB-CB84-666E9603188D}"/>
              </a:ext>
            </a:extLst>
          </p:cNvPr>
          <p:cNvSpPr/>
          <p:nvPr/>
        </p:nvSpPr>
        <p:spPr>
          <a:xfrm>
            <a:off x="572887" y="857043"/>
            <a:ext cx="2285647" cy="737532"/>
          </a:xfrm>
          <a:prstGeom prst="rect">
            <a:avLst/>
          </a:prstGeom>
          <a:solidFill>
            <a:srgbClr val="CCF0E5"/>
          </a:solidFill>
          <a:ln cap="rnd">
            <a:solidFill>
              <a:srgbClr val="CCF0E5"/>
            </a:solidFill>
            <a:beve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>
                <a:solidFill>
                  <a:schemeClr val="tx1"/>
                </a:solidFill>
              </a:rPr>
              <a:t>Vyhodnocení dat flexibility</a:t>
            </a: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7FC19622-D58E-C659-E75A-B103973E14F1}"/>
              </a:ext>
            </a:extLst>
          </p:cNvPr>
          <p:cNvSpPr/>
          <p:nvPr/>
        </p:nvSpPr>
        <p:spPr>
          <a:xfrm>
            <a:off x="431108" y="697028"/>
            <a:ext cx="469875" cy="40334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err="1">
                <a:solidFill>
                  <a:schemeClr val="tx1"/>
                </a:solidFill>
              </a:rPr>
              <a:t>F3</a:t>
            </a:r>
            <a:endParaRPr lang="en-US" sz="20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8891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4D6E18-ADAD-3393-E620-7BD98BFD8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45F923D9-AB64-530D-638B-924DAB9EF328}"/>
              </a:ext>
            </a:extLst>
          </p:cNvPr>
          <p:cNvGrpSpPr/>
          <p:nvPr/>
        </p:nvGrpSpPr>
        <p:grpSpPr>
          <a:xfrm>
            <a:off x="0" y="7157"/>
            <a:ext cx="12202632" cy="6568889"/>
            <a:chOff x="-10633" y="7157"/>
            <a:chExt cx="12202632" cy="6568889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DF969535-C982-2FE8-46D7-68707133965D}"/>
                </a:ext>
              </a:extLst>
            </p:cNvPr>
            <p:cNvGrpSpPr/>
            <p:nvPr/>
          </p:nvGrpSpPr>
          <p:grpSpPr>
            <a:xfrm>
              <a:off x="10882313" y="6283658"/>
              <a:ext cx="1309686" cy="292388"/>
              <a:chOff x="10882313" y="6283658"/>
              <a:chExt cx="1309686" cy="292388"/>
            </a:xfrm>
          </p:grpSpPr>
          <p:sp>
            <p:nvSpPr>
              <p:cNvPr id="8" name="Obdélník 8">
                <a:extLst>
                  <a:ext uri="{FF2B5EF4-FFF2-40B4-BE49-F238E27FC236}">
                    <a16:creationId xmlns:a16="http://schemas.microsoft.com/office/drawing/2014/main" id="{AD753771-8E7A-9A72-0E6A-884B037E539F}"/>
                  </a:ext>
                </a:extLst>
              </p:cNvPr>
              <p:cNvSpPr/>
              <p:nvPr/>
            </p:nvSpPr>
            <p:spPr>
              <a:xfrm>
                <a:off x="10882313" y="6316662"/>
                <a:ext cx="1309686" cy="257176"/>
              </a:xfrm>
              <a:custGeom>
                <a:avLst/>
                <a:gdLst>
                  <a:gd name="connsiteX0" fmla="*/ 0 w 1259681"/>
                  <a:gd name="connsiteY0" fmla="*/ 0 h 257176"/>
                  <a:gd name="connsiteX1" fmla="*/ 1259681 w 1259681"/>
                  <a:gd name="connsiteY1" fmla="*/ 0 h 257176"/>
                  <a:gd name="connsiteX2" fmla="*/ 1259681 w 1259681"/>
                  <a:gd name="connsiteY2" fmla="*/ 257176 h 257176"/>
                  <a:gd name="connsiteX3" fmla="*/ 0 w 1259681"/>
                  <a:gd name="connsiteY3" fmla="*/ 257176 h 257176"/>
                  <a:gd name="connsiteX4" fmla="*/ 0 w 1259681"/>
                  <a:gd name="connsiteY4" fmla="*/ 0 h 257176"/>
                  <a:gd name="connsiteX0" fmla="*/ 50005 w 1309686"/>
                  <a:gd name="connsiteY0" fmla="*/ 0 h 257176"/>
                  <a:gd name="connsiteX1" fmla="*/ 1309686 w 1309686"/>
                  <a:gd name="connsiteY1" fmla="*/ 0 h 257176"/>
                  <a:gd name="connsiteX2" fmla="*/ 1309686 w 1309686"/>
                  <a:gd name="connsiteY2" fmla="*/ 257176 h 257176"/>
                  <a:gd name="connsiteX3" fmla="*/ 50005 w 1309686"/>
                  <a:gd name="connsiteY3" fmla="*/ 257176 h 257176"/>
                  <a:gd name="connsiteX4" fmla="*/ 0 w 1309686"/>
                  <a:gd name="connsiteY4" fmla="*/ 123826 h 257176"/>
                  <a:gd name="connsiteX5" fmla="*/ 50005 w 1309686"/>
                  <a:gd name="connsiteY5" fmla="*/ 0 h 257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9686" h="257176">
                    <a:moveTo>
                      <a:pt x="50005" y="0"/>
                    </a:moveTo>
                    <a:lnTo>
                      <a:pt x="1309686" y="0"/>
                    </a:lnTo>
                    <a:lnTo>
                      <a:pt x="1309686" y="257176"/>
                    </a:lnTo>
                    <a:lnTo>
                      <a:pt x="50005" y="257176"/>
                    </a:lnTo>
                    <a:cubicBezTo>
                      <a:pt x="49212" y="216695"/>
                      <a:pt x="793" y="164307"/>
                      <a:pt x="0" y="123826"/>
                    </a:cubicBezTo>
                    <a:lnTo>
                      <a:pt x="50005" y="0"/>
                    </a:lnTo>
                    <a:close/>
                  </a:path>
                </a:pathLst>
              </a:custGeom>
              <a:solidFill>
                <a:srgbClr val="FAB2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FBCE3E2B-466A-195C-2C46-503BCD79587C}"/>
                  </a:ext>
                </a:extLst>
              </p:cNvPr>
              <p:cNvSpPr txBox="1"/>
              <p:nvPr/>
            </p:nvSpPr>
            <p:spPr>
              <a:xfrm>
                <a:off x="10906125" y="6283658"/>
                <a:ext cx="121380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300" b="1" dirty="0">
                    <a:solidFill>
                      <a:schemeClr val="bg1"/>
                    </a:solidFill>
                  </a:rPr>
                  <a:t>www.ote-cr.cz</a:t>
                </a:r>
              </a:p>
            </p:txBody>
          </p:sp>
        </p:grpSp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F72A39E9-A2ED-D765-9D7E-37BAD082D14C}"/>
                </a:ext>
              </a:extLst>
            </p:cNvPr>
            <p:cNvGrpSpPr/>
            <p:nvPr/>
          </p:nvGrpSpPr>
          <p:grpSpPr>
            <a:xfrm>
              <a:off x="-10633" y="7157"/>
              <a:ext cx="12173093" cy="1090613"/>
              <a:chOff x="-13015" y="7157"/>
              <a:chExt cx="12173093" cy="1090613"/>
            </a:xfrm>
          </p:grpSpPr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811B1E92-2F7C-FE7E-8618-64F5D6BFF39D}"/>
                  </a:ext>
                </a:extLst>
              </p:cNvPr>
              <p:cNvSpPr/>
              <p:nvPr/>
            </p:nvSpPr>
            <p:spPr>
              <a:xfrm>
                <a:off x="-13015" y="7157"/>
                <a:ext cx="12173093" cy="1090613"/>
              </a:xfrm>
              <a:custGeom>
                <a:avLst/>
                <a:gdLst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0 w 12192000"/>
                  <a:gd name="connsiteY3" fmla="*/ 151447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723900 w 12192000"/>
                  <a:gd name="connsiteY4" fmla="*/ 771525 h 1514475"/>
                  <a:gd name="connsiteX5" fmla="*/ 0 w 12192000"/>
                  <a:gd name="connsiteY5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19050 w 12192000"/>
                  <a:gd name="connsiteY4" fmla="*/ 695325 h 1514475"/>
                  <a:gd name="connsiteX5" fmla="*/ 0 w 12192000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0656 w 12194381"/>
                  <a:gd name="connsiteY3" fmla="*/ 1495425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3037 w 12194381"/>
                  <a:gd name="connsiteY3" fmla="*/ 13073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10787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940594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78755 w 12194381"/>
                  <a:gd name="connsiteY3" fmla="*/ 1090613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971550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  <a:gd name="connsiteX0" fmla="*/ 2381 w 12203906"/>
                  <a:gd name="connsiteY0" fmla="*/ 0 h 1090613"/>
                  <a:gd name="connsiteX1" fmla="*/ 12194381 w 12203906"/>
                  <a:gd name="connsiteY1" fmla="*/ 0 h 1090613"/>
                  <a:gd name="connsiteX2" fmla="*/ 12203906 w 12203906"/>
                  <a:gd name="connsiteY2" fmla="*/ 695325 h 1090613"/>
                  <a:gd name="connsiteX3" fmla="*/ 1478755 w 12203906"/>
                  <a:gd name="connsiteY3" fmla="*/ 1090613 h 1090613"/>
                  <a:gd name="connsiteX4" fmla="*/ 0 w 12203906"/>
                  <a:gd name="connsiteY4" fmla="*/ 692943 h 1090613"/>
                  <a:gd name="connsiteX5" fmla="*/ 2381 w 12203906"/>
                  <a:gd name="connsiteY5" fmla="*/ 0 h 1090613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752475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94381" h="1090613">
                    <a:moveTo>
                      <a:pt x="2381" y="0"/>
                    </a:moveTo>
                    <a:lnTo>
                      <a:pt x="12194381" y="0"/>
                    </a:lnTo>
                    <a:lnTo>
                      <a:pt x="12194381" y="752475"/>
                    </a:lnTo>
                    <a:lnTo>
                      <a:pt x="1478755" y="1090613"/>
                    </a:lnTo>
                    <a:lnTo>
                      <a:pt x="0" y="692943"/>
                    </a:lnTo>
                    <a:cubicBezTo>
                      <a:pt x="794" y="461962"/>
                      <a:pt x="1587" y="230981"/>
                      <a:pt x="2381" y="0"/>
                    </a:cubicBezTo>
                    <a:close/>
                  </a:path>
                </a:pathLst>
              </a:custGeom>
              <a:solidFill>
                <a:srgbClr val="007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7" name="Obrázek 6">
                <a:extLst>
                  <a:ext uri="{FF2B5EF4-FFF2-40B4-BE49-F238E27FC236}">
                    <a16:creationId xmlns:a16="http://schemas.microsoft.com/office/drawing/2014/main" id="{0A412BBA-8837-F02A-E4ED-52A3868F98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33708" y="156140"/>
                <a:ext cx="1511811" cy="646177"/>
              </a:xfrm>
              <a:prstGeom prst="rect">
                <a:avLst/>
              </a:prstGeom>
            </p:spPr>
          </p:pic>
        </p:grpSp>
      </p:grpSp>
      <p:sp>
        <p:nvSpPr>
          <p:cNvPr id="6" name="Nadpis 1">
            <a:extLst>
              <a:ext uri="{FF2B5EF4-FFF2-40B4-BE49-F238E27FC236}">
                <a16:creationId xmlns:a16="http://schemas.microsoft.com/office/drawing/2014/main" id="{EF2DF9DC-22C4-F9BC-98F5-95BB83EA24D7}"/>
              </a:ext>
            </a:extLst>
          </p:cNvPr>
          <p:cNvSpPr txBox="1">
            <a:spLocks/>
          </p:cNvSpPr>
          <p:nvPr/>
        </p:nvSpPr>
        <p:spPr>
          <a:xfrm>
            <a:off x="3174520" y="78713"/>
            <a:ext cx="8966673" cy="7783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3600" b="1" dirty="0">
                <a:solidFill>
                  <a:schemeClr val="bg1"/>
                </a:solidFill>
              </a:rPr>
              <a:t>OTE – </a:t>
            </a:r>
            <a:r>
              <a:rPr lang="cs-CZ" sz="3600" b="1">
                <a:solidFill>
                  <a:schemeClr val="bg1"/>
                </a:solidFill>
              </a:rPr>
              <a:t>Vyhodnocení dat flexibility</a:t>
            </a:r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15" name="Zástupný symbol pro číslo snímku 14">
            <a:extLst>
              <a:ext uri="{FF2B5EF4-FFF2-40B4-BE49-F238E27FC236}">
                <a16:creationId xmlns:a16="http://schemas.microsoft.com/office/drawing/2014/main" id="{7802894D-CC48-3A41-355E-E6B88B364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BC7E8-CB38-4DFE-A45E-B5CF49206134}" type="slidenum">
              <a:rPr lang="cs-CZ" smtClean="0"/>
              <a:t>19</a:t>
            </a:fld>
            <a:endParaRPr lang="cs-CZ"/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4A2D4DE2-BA0C-9594-ADE0-D4818C2642F1}"/>
              </a:ext>
            </a:extLst>
          </p:cNvPr>
          <p:cNvSpPr txBox="1"/>
          <p:nvPr/>
        </p:nvSpPr>
        <p:spPr>
          <a:xfrm>
            <a:off x="292957" y="1706929"/>
            <a:ext cx="11272026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SzPct val="100000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Díky flexibilitě budou existovat dva subjekty zúčtování: 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 err="1">
                <a:solidFill>
                  <a:srgbClr val="14549F"/>
                </a:solidFill>
                <a:cs typeface="Calibri Light"/>
              </a:rPr>
              <a:t>SZd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 – dnešní subjekt zúčtování a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 err="1">
                <a:solidFill>
                  <a:srgbClr val="14549F"/>
                </a:solidFill>
                <a:cs typeface="Calibri Light"/>
              </a:rPr>
              <a:t>SZa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 – subjekt zúčtování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 nesoucí odpovědnost za odchylku způsobenou poskytováním flexibility</a:t>
            </a:r>
          </a:p>
          <a:p>
            <a:pPr>
              <a:spcAft>
                <a:spcPts val="600"/>
              </a:spcAft>
              <a:buSzPct val="100000"/>
            </a:pPr>
            <a:endParaRPr lang="cs-CZ" dirty="0">
              <a:solidFill>
                <a:srgbClr val="14549F"/>
              </a:solidFill>
              <a:cs typeface="Calibri Light"/>
            </a:endParaRPr>
          </a:p>
          <a:p>
            <a:pPr>
              <a:spcAft>
                <a:spcPts val="600"/>
              </a:spcAft>
              <a:buSzPct val="100000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Odchylka SZ bude složena ze 2 podmnožin: 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odchylka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SZd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 = odchylka dnešního SZ za dodávku/odběr silové elektřiny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odchylka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SZa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 = odchylka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SZagregátora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 za poskytnutou flexibilitu </a:t>
            </a:r>
          </a:p>
          <a:p>
            <a:pPr>
              <a:spcAft>
                <a:spcPts val="600"/>
              </a:spcAft>
              <a:buSzPct val="100000"/>
            </a:pPr>
            <a:endParaRPr lang="cs-CZ" dirty="0">
              <a:solidFill>
                <a:srgbClr val="14549F"/>
              </a:solidFill>
              <a:cs typeface="Calibri Light"/>
            </a:endParaRPr>
          </a:p>
          <a:p>
            <a:pPr marL="285750" indent="-2857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Každý SZ bude mít 1 výslednou hodnotu odchylky v dané periodě, která bude oceněna zúčtovací cenou postupem dle vyhlášky o PRTE</a:t>
            </a:r>
          </a:p>
          <a:p>
            <a:pPr marL="285750" indent="-2857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V rámci prezentace výsledků odchylek ze strany OTE pro subjekty zúčtování bude odděleno, co je odchylka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SZd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 a co je odchylka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SZa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.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dirty="0">
              <a:solidFill>
                <a:srgbClr val="14549F"/>
              </a:solidFill>
              <a:cs typeface="Calibri Light"/>
            </a:endParaRP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CD438B26-7C8F-30AD-36C5-1B0D5E6C7B21}"/>
              </a:ext>
            </a:extLst>
          </p:cNvPr>
          <p:cNvSpPr/>
          <p:nvPr/>
        </p:nvSpPr>
        <p:spPr>
          <a:xfrm>
            <a:off x="572887" y="857043"/>
            <a:ext cx="2285647" cy="737532"/>
          </a:xfrm>
          <a:prstGeom prst="rect">
            <a:avLst/>
          </a:prstGeom>
          <a:solidFill>
            <a:srgbClr val="CCF0E5"/>
          </a:solidFill>
          <a:ln cap="rnd">
            <a:solidFill>
              <a:srgbClr val="CCF0E5"/>
            </a:solidFill>
            <a:beve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Vyhodnocení dat flexibility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0DBAE9CA-FBC4-4F7B-4E72-97F2B8584D16}"/>
              </a:ext>
            </a:extLst>
          </p:cNvPr>
          <p:cNvSpPr/>
          <p:nvPr/>
        </p:nvSpPr>
        <p:spPr>
          <a:xfrm>
            <a:off x="431108" y="697028"/>
            <a:ext cx="469875" cy="40334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err="1">
                <a:solidFill>
                  <a:schemeClr val="tx1"/>
                </a:solidFill>
              </a:rPr>
              <a:t>F3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94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9F7992-8BD3-CA6E-A5D6-224490A21A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48BB712D-8CA3-AC50-77FC-C1C410EEA0F2}"/>
              </a:ext>
            </a:extLst>
          </p:cNvPr>
          <p:cNvGrpSpPr/>
          <p:nvPr/>
        </p:nvGrpSpPr>
        <p:grpSpPr>
          <a:xfrm>
            <a:off x="0" y="7157"/>
            <a:ext cx="12202632" cy="6568889"/>
            <a:chOff x="-10633" y="7157"/>
            <a:chExt cx="12202632" cy="6568889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6B36CE2D-A597-7733-CB81-A0A0541D9A4A}"/>
                </a:ext>
              </a:extLst>
            </p:cNvPr>
            <p:cNvGrpSpPr/>
            <p:nvPr/>
          </p:nvGrpSpPr>
          <p:grpSpPr>
            <a:xfrm>
              <a:off x="10882313" y="6283658"/>
              <a:ext cx="1309686" cy="292388"/>
              <a:chOff x="10882313" y="6283658"/>
              <a:chExt cx="1309686" cy="292388"/>
            </a:xfrm>
          </p:grpSpPr>
          <p:sp>
            <p:nvSpPr>
              <p:cNvPr id="8" name="Obdélník 8">
                <a:extLst>
                  <a:ext uri="{FF2B5EF4-FFF2-40B4-BE49-F238E27FC236}">
                    <a16:creationId xmlns:a16="http://schemas.microsoft.com/office/drawing/2014/main" id="{6C9A8F9B-12D8-0256-0F2A-F5D7DC02066C}"/>
                  </a:ext>
                </a:extLst>
              </p:cNvPr>
              <p:cNvSpPr/>
              <p:nvPr/>
            </p:nvSpPr>
            <p:spPr>
              <a:xfrm>
                <a:off x="10882313" y="6316662"/>
                <a:ext cx="1309686" cy="257176"/>
              </a:xfrm>
              <a:custGeom>
                <a:avLst/>
                <a:gdLst>
                  <a:gd name="connsiteX0" fmla="*/ 0 w 1259681"/>
                  <a:gd name="connsiteY0" fmla="*/ 0 h 257176"/>
                  <a:gd name="connsiteX1" fmla="*/ 1259681 w 1259681"/>
                  <a:gd name="connsiteY1" fmla="*/ 0 h 257176"/>
                  <a:gd name="connsiteX2" fmla="*/ 1259681 w 1259681"/>
                  <a:gd name="connsiteY2" fmla="*/ 257176 h 257176"/>
                  <a:gd name="connsiteX3" fmla="*/ 0 w 1259681"/>
                  <a:gd name="connsiteY3" fmla="*/ 257176 h 257176"/>
                  <a:gd name="connsiteX4" fmla="*/ 0 w 1259681"/>
                  <a:gd name="connsiteY4" fmla="*/ 0 h 257176"/>
                  <a:gd name="connsiteX0" fmla="*/ 50005 w 1309686"/>
                  <a:gd name="connsiteY0" fmla="*/ 0 h 257176"/>
                  <a:gd name="connsiteX1" fmla="*/ 1309686 w 1309686"/>
                  <a:gd name="connsiteY1" fmla="*/ 0 h 257176"/>
                  <a:gd name="connsiteX2" fmla="*/ 1309686 w 1309686"/>
                  <a:gd name="connsiteY2" fmla="*/ 257176 h 257176"/>
                  <a:gd name="connsiteX3" fmla="*/ 50005 w 1309686"/>
                  <a:gd name="connsiteY3" fmla="*/ 257176 h 257176"/>
                  <a:gd name="connsiteX4" fmla="*/ 0 w 1309686"/>
                  <a:gd name="connsiteY4" fmla="*/ 123826 h 257176"/>
                  <a:gd name="connsiteX5" fmla="*/ 50005 w 1309686"/>
                  <a:gd name="connsiteY5" fmla="*/ 0 h 257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9686" h="257176">
                    <a:moveTo>
                      <a:pt x="50005" y="0"/>
                    </a:moveTo>
                    <a:lnTo>
                      <a:pt x="1309686" y="0"/>
                    </a:lnTo>
                    <a:lnTo>
                      <a:pt x="1309686" y="257176"/>
                    </a:lnTo>
                    <a:lnTo>
                      <a:pt x="50005" y="257176"/>
                    </a:lnTo>
                    <a:cubicBezTo>
                      <a:pt x="49212" y="216695"/>
                      <a:pt x="793" y="164307"/>
                      <a:pt x="0" y="123826"/>
                    </a:cubicBezTo>
                    <a:lnTo>
                      <a:pt x="50005" y="0"/>
                    </a:lnTo>
                    <a:close/>
                  </a:path>
                </a:pathLst>
              </a:custGeom>
              <a:solidFill>
                <a:srgbClr val="FAB2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323EE79A-F463-0F96-09BD-63E07CD1BF84}"/>
                  </a:ext>
                </a:extLst>
              </p:cNvPr>
              <p:cNvSpPr txBox="1"/>
              <p:nvPr/>
            </p:nvSpPr>
            <p:spPr>
              <a:xfrm>
                <a:off x="10906125" y="6283658"/>
                <a:ext cx="121380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300" b="1" dirty="0">
                    <a:solidFill>
                      <a:schemeClr val="bg1"/>
                    </a:solidFill>
                  </a:rPr>
                  <a:t>www.ote-cr.cz</a:t>
                </a:r>
              </a:p>
            </p:txBody>
          </p:sp>
        </p:grpSp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7896E9FE-048D-8FCF-D151-6C1AF23BB0B9}"/>
                </a:ext>
              </a:extLst>
            </p:cNvPr>
            <p:cNvGrpSpPr/>
            <p:nvPr/>
          </p:nvGrpSpPr>
          <p:grpSpPr>
            <a:xfrm>
              <a:off x="-10633" y="7157"/>
              <a:ext cx="12173093" cy="1090613"/>
              <a:chOff x="-13015" y="7157"/>
              <a:chExt cx="12173093" cy="1090613"/>
            </a:xfrm>
          </p:grpSpPr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7D67C728-FDA6-BEA0-0770-831DDEA7171E}"/>
                  </a:ext>
                </a:extLst>
              </p:cNvPr>
              <p:cNvSpPr/>
              <p:nvPr/>
            </p:nvSpPr>
            <p:spPr>
              <a:xfrm>
                <a:off x="-13015" y="7157"/>
                <a:ext cx="12173093" cy="1090613"/>
              </a:xfrm>
              <a:custGeom>
                <a:avLst/>
                <a:gdLst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0 w 12192000"/>
                  <a:gd name="connsiteY3" fmla="*/ 151447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723900 w 12192000"/>
                  <a:gd name="connsiteY4" fmla="*/ 771525 h 1514475"/>
                  <a:gd name="connsiteX5" fmla="*/ 0 w 12192000"/>
                  <a:gd name="connsiteY5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19050 w 12192000"/>
                  <a:gd name="connsiteY4" fmla="*/ 695325 h 1514475"/>
                  <a:gd name="connsiteX5" fmla="*/ 0 w 12192000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0656 w 12194381"/>
                  <a:gd name="connsiteY3" fmla="*/ 1495425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3037 w 12194381"/>
                  <a:gd name="connsiteY3" fmla="*/ 13073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10787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940594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78755 w 12194381"/>
                  <a:gd name="connsiteY3" fmla="*/ 1090613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971550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  <a:gd name="connsiteX0" fmla="*/ 2381 w 12203906"/>
                  <a:gd name="connsiteY0" fmla="*/ 0 h 1090613"/>
                  <a:gd name="connsiteX1" fmla="*/ 12194381 w 12203906"/>
                  <a:gd name="connsiteY1" fmla="*/ 0 h 1090613"/>
                  <a:gd name="connsiteX2" fmla="*/ 12203906 w 12203906"/>
                  <a:gd name="connsiteY2" fmla="*/ 695325 h 1090613"/>
                  <a:gd name="connsiteX3" fmla="*/ 1478755 w 12203906"/>
                  <a:gd name="connsiteY3" fmla="*/ 1090613 h 1090613"/>
                  <a:gd name="connsiteX4" fmla="*/ 0 w 12203906"/>
                  <a:gd name="connsiteY4" fmla="*/ 692943 h 1090613"/>
                  <a:gd name="connsiteX5" fmla="*/ 2381 w 12203906"/>
                  <a:gd name="connsiteY5" fmla="*/ 0 h 1090613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752475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94381" h="1090613">
                    <a:moveTo>
                      <a:pt x="2381" y="0"/>
                    </a:moveTo>
                    <a:lnTo>
                      <a:pt x="12194381" y="0"/>
                    </a:lnTo>
                    <a:lnTo>
                      <a:pt x="12194381" y="752475"/>
                    </a:lnTo>
                    <a:lnTo>
                      <a:pt x="1478755" y="1090613"/>
                    </a:lnTo>
                    <a:lnTo>
                      <a:pt x="0" y="692943"/>
                    </a:lnTo>
                    <a:cubicBezTo>
                      <a:pt x="794" y="461962"/>
                      <a:pt x="1587" y="230981"/>
                      <a:pt x="2381" y="0"/>
                    </a:cubicBezTo>
                    <a:close/>
                  </a:path>
                </a:pathLst>
              </a:custGeom>
              <a:solidFill>
                <a:srgbClr val="007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7" name="Obrázek 6">
                <a:extLst>
                  <a:ext uri="{FF2B5EF4-FFF2-40B4-BE49-F238E27FC236}">
                    <a16:creationId xmlns:a16="http://schemas.microsoft.com/office/drawing/2014/main" id="{A7570AA0-B496-1E9B-20C0-7C60D1312F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33708" y="156140"/>
                <a:ext cx="1511811" cy="646177"/>
              </a:xfrm>
              <a:prstGeom prst="rect">
                <a:avLst/>
              </a:prstGeom>
            </p:spPr>
          </p:pic>
        </p:grpSp>
      </p:grp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66C243F6-4391-F7F9-7B60-139145AADA6D}"/>
              </a:ext>
            </a:extLst>
          </p:cNvPr>
          <p:cNvSpPr txBox="1"/>
          <p:nvPr/>
        </p:nvSpPr>
        <p:spPr>
          <a:xfrm>
            <a:off x="269240" y="1294573"/>
            <a:ext cx="1165352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cs-CZ" sz="2000" b="1" dirty="0">
                <a:solidFill>
                  <a:srgbClr val="14549F"/>
                </a:solidFill>
                <a:cs typeface="Calibri Light"/>
              </a:rPr>
              <a:t>Vznikají 3 nové subjekty/role: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endParaRPr lang="cs-CZ" sz="2000" b="1" dirty="0">
              <a:solidFill>
                <a:srgbClr val="14549F"/>
              </a:solidFill>
              <a:cs typeface="Calibri Light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30994752-982D-6F78-6E45-79F684C45AA2}"/>
              </a:ext>
            </a:extLst>
          </p:cNvPr>
          <p:cNvSpPr txBox="1">
            <a:spLocks/>
          </p:cNvSpPr>
          <p:nvPr/>
        </p:nvSpPr>
        <p:spPr>
          <a:xfrm>
            <a:off x="3174520" y="78713"/>
            <a:ext cx="8966673" cy="7783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4000" b="1" dirty="0">
                <a:solidFill>
                  <a:schemeClr val="bg1"/>
                </a:solidFill>
                <a:latin typeface="+mn-lt"/>
              </a:rPr>
              <a:t>Subjekty / role</a:t>
            </a:r>
          </a:p>
        </p:txBody>
      </p:sp>
      <p:sp>
        <p:nvSpPr>
          <p:cNvPr id="15" name="Zástupný symbol pro číslo snímku 14">
            <a:extLst>
              <a:ext uri="{FF2B5EF4-FFF2-40B4-BE49-F238E27FC236}">
                <a16:creationId xmlns:a16="http://schemas.microsoft.com/office/drawing/2014/main" id="{8A1E9275-C77C-03EE-A898-188C8A1D6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BC7E8-CB38-4DFE-A45E-B5CF49206134}" type="slidenum">
              <a:rPr lang="cs-CZ" smtClean="0"/>
              <a:t>2</a:t>
            </a:fld>
            <a:endParaRPr lang="cs-CZ"/>
          </a:p>
        </p:txBody>
      </p:sp>
      <p:pic>
        <p:nvPicPr>
          <p:cNvPr id="11" name="Grafický objekt 10" descr="Uživatel se souvislou výplní">
            <a:extLst>
              <a:ext uri="{FF2B5EF4-FFF2-40B4-BE49-F238E27FC236}">
                <a16:creationId xmlns:a16="http://schemas.microsoft.com/office/drawing/2014/main" id="{57D5AE76-0DEE-A79B-F155-A71DE0B8208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9215" y="1955924"/>
            <a:ext cx="914400" cy="914400"/>
          </a:xfrm>
          <a:prstGeom prst="rect">
            <a:avLst/>
          </a:prstGeom>
        </p:spPr>
      </p:pic>
      <p:pic>
        <p:nvPicPr>
          <p:cNvPr id="13" name="Grafický objekt 12" descr="Uživatel se souvislou výplní">
            <a:extLst>
              <a:ext uri="{FF2B5EF4-FFF2-40B4-BE49-F238E27FC236}">
                <a16:creationId xmlns:a16="http://schemas.microsoft.com/office/drawing/2014/main" id="{BEBAEC99-B06F-45E7-DCB9-7F8231656CF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9215" y="3505112"/>
            <a:ext cx="914400" cy="914400"/>
          </a:xfrm>
          <a:prstGeom prst="rect">
            <a:avLst/>
          </a:prstGeom>
        </p:spPr>
      </p:pic>
      <p:pic>
        <p:nvPicPr>
          <p:cNvPr id="17" name="Grafický objekt 16" descr="Uživatel se souvislou výplní">
            <a:extLst>
              <a:ext uri="{FF2B5EF4-FFF2-40B4-BE49-F238E27FC236}">
                <a16:creationId xmlns:a16="http://schemas.microsoft.com/office/drawing/2014/main" id="{E26C043B-2453-C25E-FE8B-09F37992C9F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5351" y="4972023"/>
            <a:ext cx="914400" cy="914400"/>
          </a:xfrm>
          <a:prstGeom prst="rect">
            <a:avLst/>
          </a:prstGeom>
        </p:spPr>
      </p:pic>
      <p:sp>
        <p:nvSpPr>
          <p:cNvPr id="19" name="TextovéPole 18">
            <a:extLst>
              <a:ext uri="{FF2B5EF4-FFF2-40B4-BE49-F238E27FC236}">
                <a16:creationId xmlns:a16="http://schemas.microsoft.com/office/drawing/2014/main" id="{B8260EB9-4B39-F3C5-409E-F9E227959036}"/>
              </a:ext>
            </a:extLst>
          </p:cNvPr>
          <p:cNvSpPr txBox="1"/>
          <p:nvPr/>
        </p:nvSpPr>
        <p:spPr>
          <a:xfrm>
            <a:off x="1529751" y="1919373"/>
            <a:ext cx="954622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US" sz="2000" b="1" dirty="0" err="1">
                <a:solidFill>
                  <a:srgbClr val="14549F"/>
                </a:solidFill>
                <a:cs typeface="Calibri Light"/>
              </a:rPr>
              <a:t>Agregátor</a:t>
            </a:r>
            <a:r>
              <a:rPr lang="en-US" sz="2000" b="1" dirty="0">
                <a:solidFill>
                  <a:srgbClr val="14549F"/>
                </a:solidFill>
                <a:cs typeface="Calibri Light"/>
              </a:rPr>
              <a:t> (</a:t>
            </a:r>
            <a:r>
              <a:rPr lang="en-US" sz="2000" b="1" dirty="0" err="1">
                <a:solidFill>
                  <a:srgbClr val="14549F"/>
                </a:solidFill>
                <a:cs typeface="Calibri Light"/>
              </a:rPr>
              <a:t>AGR</a:t>
            </a:r>
            <a:r>
              <a:rPr lang="en-US" sz="2000" b="1" dirty="0">
                <a:solidFill>
                  <a:srgbClr val="14549F"/>
                </a:solidFill>
                <a:cs typeface="Calibri Light"/>
              </a:rPr>
              <a:t>)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14549F"/>
                </a:solidFill>
                <a:cs typeface="Calibri Light"/>
              </a:rPr>
              <a:t>má licenci na obchodování s elektřinou, pravděpodobně má již s OTE uzavřenou smlouvu o zúčtování odchylek nebo o přístupu do CS OTE</a:t>
            </a:r>
            <a:r>
              <a:rPr lang="en-US" sz="2000" dirty="0">
                <a:solidFill>
                  <a:srgbClr val="14549F"/>
                </a:solidFill>
                <a:cs typeface="Calibri Light"/>
              </a:rPr>
              <a:t>​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14549F"/>
                </a:solidFill>
                <a:cs typeface="Calibri Light"/>
              </a:rPr>
              <a:t>poskytuje flexibilitu na svých EAN a agreguje flexibilitu na „cizích“ EAN</a:t>
            </a:r>
            <a:r>
              <a:rPr lang="en-US" sz="2000" dirty="0">
                <a:solidFill>
                  <a:srgbClr val="14549F"/>
                </a:solidFill>
                <a:cs typeface="Calibri Light"/>
              </a:rPr>
              <a:t>​</a:t>
            </a:r>
            <a:endParaRPr lang="cs-CZ" sz="2000" b="1" dirty="0">
              <a:solidFill>
                <a:srgbClr val="14549F"/>
              </a:solidFill>
              <a:cs typeface="Calibri Light"/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D0DBBCEB-2B00-2D9F-86E4-D88DFD4B9750}"/>
              </a:ext>
            </a:extLst>
          </p:cNvPr>
          <p:cNvSpPr txBox="1"/>
          <p:nvPr/>
        </p:nvSpPr>
        <p:spPr>
          <a:xfrm>
            <a:off x="1529751" y="3441598"/>
            <a:ext cx="954622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cs-CZ"/>
            </a:defPPr>
            <a:lvl1pPr fontAlgn="base">
              <a:defRPr sz="2000" b="1">
                <a:solidFill>
                  <a:srgbClr val="14549F"/>
                </a:solidFill>
                <a:cs typeface="Calibri Light"/>
              </a:defRPr>
            </a:lvl1pPr>
            <a:lvl2pPr marL="800100" lvl="1" indent="-342900" fontAlgn="base">
              <a:buFont typeface="Arial" panose="020B0604020202020204" pitchFamily="34" charset="0"/>
              <a:buChar char="•"/>
              <a:defRPr sz="2000">
                <a:solidFill>
                  <a:srgbClr val="14549F"/>
                </a:solidFill>
                <a:cs typeface="Calibri Light"/>
              </a:defRPr>
            </a:lvl2pPr>
          </a:lstStyle>
          <a:p>
            <a:r>
              <a:rPr lang="en-US" dirty="0" err="1"/>
              <a:t>Poskytovatel</a:t>
            </a:r>
            <a:r>
              <a:rPr lang="en-US" dirty="0"/>
              <a:t> flexibility (</a:t>
            </a:r>
            <a:r>
              <a:rPr lang="en-US" dirty="0" err="1"/>
              <a:t>PoFl</a:t>
            </a:r>
            <a:r>
              <a:rPr lang="en-US" dirty="0"/>
              <a:t>)</a:t>
            </a:r>
          </a:p>
          <a:p>
            <a:pPr lvl="1"/>
            <a:r>
              <a:rPr lang="cs-CZ" dirty="0"/>
              <a:t>nemusí mít žádnou licenci, může se jednat i o společenství, aktivního zákazníka apod.</a:t>
            </a:r>
            <a:r>
              <a:rPr lang="en-US" dirty="0"/>
              <a:t>​</a:t>
            </a:r>
          </a:p>
          <a:p>
            <a:pPr lvl="1"/>
            <a:r>
              <a:rPr lang="cs-CZ" dirty="0"/>
              <a:t>poskytuje flexibilitu pouze na svých </a:t>
            </a:r>
            <a:r>
              <a:rPr lang="cs-CZ" dirty="0" err="1"/>
              <a:t>EAN</a:t>
            </a:r>
            <a:r>
              <a:rPr lang="en-US" dirty="0"/>
              <a:t>​</a:t>
            </a:r>
          </a:p>
          <a:p>
            <a:endParaRPr lang="cs-CZ" dirty="0"/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3DA5ACDA-CB55-ACF0-0A57-A699FCDBF903}"/>
              </a:ext>
            </a:extLst>
          </p:cNvPr>
          <p:cNvSpPr txBox="1"/>
          <p:nvPr/>
        </p:nvSpPr>
        <p:spPr>
          <a:xfrm>
            <a:off x="1529751" y="5086373"/>
            <a:ext cx="954622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cs-CZ"/>
            </a:defPPr>
            <a:lvl1pPr fontAlgn="base">
              <a:defRPr sz="2000" b="1">
                <a:solidFill>
                  <a:srgbClr val="14549F"/>
                </a:solidFill>
                <a:cs typeface="Calibri Light"/>
              </a:defRPr>
            </a:lvl1pPr>
            <a:lvl2pPr marL="800100" lvl="1" indent="-342900" fontAlgn="base">
              <a:buFont typeface="Arial" panose="020B0604020202020204" pitchFamily="34" charset="0"/>
              <a:buChar char="•"/>
              <a:defRPr sz="2000">
                <a:solidFill>
                  <a:srgbClr val="14549F"/>
                </a:solidFill>
                <a:cs typeface="Calibri Light"/>
              </a:defRPr>
            </a:lvl2pPr>
          </a:lstStyle>
          <a:p>
            <a:r>
              <a:rPr lang="en-US" dirty="0" err="1"/>
              <a:t>Subjekt</a:t>
            </a:r>
            <a:r>
              <a:rPr lang="en-US" dirty="0"/>
              <a:t> </a:t>
            </a:r>
            <a:r>
              <a:rPr lang="en-US" dirty="0" err="1"/>
              <a:t>zúčtování</a:t>
            </a:r>
            <a:r>
              <a:rPr lang="en-US" dirty="0"/>
              <a:t> </a:t>
            </a:r>
            <a:r>
              <a:rPr lang="en-US" dirty="0" err="1"/>
              <a:t>agregátora</a:t>
            </a:r>
            <a:r>
              <a:rPr lang="en-US" dirty="0"/>
              <a:t> / </a:t>
            </a:r>
            <a:r>
              <a:rPr lang="en-US" dirty="0" err="1"/>
              <a:t>PoFla</a:t>
            </a:r>
            <a:r>
              <a:rPr lang="en-US" dirty="0"/>
              <a:t> (</a:t>
            </a:r>
            <a:r>
              <a:rPr lang="en-US" dirty="0" err="1"/>
              <a:t>SZa</a:t>
            </a:r>
            <a:r>
              <a:rPr lang="en-US" dirty="0"/>
              <a:t>)</a:t>
            </a:r>
          </a:p>
          <a:p>
            <a:pPr lvl="1"/>
            <a:r>
              <a:rPr lang="cs-CZ" dirty="0"/>
              <a:t>přebírá odpovědnost za odchylku pro </a:t>
            </a:r>
            <a:r>
              <a:rPr lang="cs-CZ" dirty="0" err="1"/>
              <a:t>EAN</a:t>
            </a:r>
            <a:r>
              <a:rPr lang="cs-CZ" dirty="0"/>
              <a:t>, na který je uveden jako subjekt zúčtování </a:t>
            </a:r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40559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D2EC7A-019A-A428-92B4-A29F32F6A3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E497C433-D102-F57B-8757-843057BFB30A}"/>
              </a:ext>
            </a:extLst>
          </p:cNvPr>
          <p:cNvGrpSpPr/>
          <p:nvPr/>
        </p:nvGrpSpPr>
        <p:grpSpPr>
          <a:xfrm>
            <a:off x="0" y="7157"/>
            <a:ext cx="12202632" cy="6568889"/>
            <a:chOff x="-10633" y="7157"/>
            <a:chExt cx="12202632" cy="6568889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C3E860E4-B35B-F57B-198E-F94E0E55EE4C}"/>
                </a:ext>
              </a:extLst>
            </p:cNvPr>
            <p:cNvGrpSpPr/>
            <p:nvPr/>
          </p:nvGrpSpPr>
          <p:grpSpPr>
            <a:xfrm>
              <a:off x="10882313" y="6283658"/>
              <a:ext cx="1309686" cy="292388"/>
              <a:chOff x="10882313" y="6283658"/>
              <a:chExt cx="1309686" cy="292388"/>
            </a:xfrm>
          </p:grpSpPr>
          <p:sp>
            <p:nvSpPr>
              <p:cNvPr id="8" name="Obdélník 8">
                <a:extLst>
                  <a:ext uri="{FF2B5EF4-FFF2-40B4-BE49-F238E27FC236}">
                    <a16:creationId xmlns:a16="http://schemas.microsoft.com/office/drawing/2014/main" id="{9F244E87-E875-C2C1-90A2-7DDB22A2ED86}"/>
                  </a:ext>
                </a:extLst>
              </p:cNvPr>
              <p:cNvSpPr/>
              <p:nvPr/>
            </p:nvSpPr>
            <p:spPr>
              <a:xfrm>
                <a:off x="10882313" y="6316662"/>
                <a:ext cx="1309686" cy="257176"/>
              </a:xfrm>
              <a:custGeom>
                <a:avLst/>
                <a:gdLst>
                  <a:gd name="connsiteX0" fmla="*/ 0 w 1259681"/>
                  <a:gd name="connsiteY0" fmla="*/ 0 h 257176"/>
                  <a:gd name="connsiteX1" fmla="*/ 1259681 w 1259681"/>
                  <a:gd name="connsiteY1" fmla="*/ 0 h 257176"/>
                  <a:gd name="connsiteX2" fmla="*/ 1259681 w 1259681"/>
                  <a:gd name="connsiteY2" fmla="*/ 257176 h 257176"/>
                  <a:gd name="connsiteX3" fmla="*/ 0 w 1259681"/>
                  <a:gd name="connsiteY3" fmla="*/ 257176 h 257176"/>
                  <a:gd name="connsiteX4" fmla="*/ 0 w 1259681"/>
                  <a:gd name="connsiteY4" fmla="*/ 0 h 257176"/>
                  <a:gd name="connsiteX0" fmla="*/ 50005 w 1309686"/>
                  <a:gd name="connsiteY0" fmla="*/ 0 h 257176"/>
                  <a:gd name="connsiteX1" fmla="*/ 1309686 w 1309686"/>
                  <a:gd name="connsiteY1" fmla="*/ 0 h 257176"/>
                  <a:gd name="connsiteX2" fmla="*/ 1309686 w 1309686"/>
                  <a:gd name="connsiteY2" fmla="*/ 257176 h 257176"/>
                  <a:gd name="connsiteX3" fmla="*/ 50005 w 1309686"/>
                  <a:gd name="connsiteY3" fmla="*/ 257176 h 257176"/>
                  <a:gd name="connsiteX4" fmla="*/ 0 w 1309686"/>
                  <a:gd name="connsiteY4" fmla="*/ 123826 h 257176"/>
                  <a:gd name="connsiteX5" fmla="*/ 50005 w 1309686"/>
                  <a:gd name="connsiteY5" fmla="*/ 0 h 257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9686" h="257176">
                    <a:moveTo>
                      <a:pt x="50005" y="0"/>
                    </a:moveTo>
                    <a:lnTo>
                      <a:pt x="1309686" y="0"/>
                    </a:lnTo>
                    <a:lnTo>
                      <a:pt x="1309686" y="257176"/>
                    </a:lnTo>
                    <a:lnTo>
                      <a:pt x="50005" y="257176"/>
                    </a:lnTo>
                    <a:cubicBezTo>
                      <a:pt x="49212" y="216695"/>
                      <a:pt x="793" y="164307"/>
                      <a:pt x="0" y="123826"/>
                    </a:cubicBezTo>
                    <a:lnTo>
                      <a:pt x="50005" y="0"/>
                    </a:lnTo>
                    <a:close/>
                  </a:path>
                </a:pathLst>
              </a:custGeom>
              <a:solidFill>
                <a:srgbClr val="FAB2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2CD0688F-77F8-48FF-074E-F96730671C50}"/>
                  </a:ext>
                </a:extLst>
              </p:cNvPr>
              <p:cNvSpPr txBox="1"/>
              <p:nvPr/>
            </p:nvSpPr>
            <p:spPr>
              <a:xfrm>
                <a:off x="10906125" y="6283658"/>
                <a:ext cx="121380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300" b="1">
                    <a:solidFill>
                      <a:schemeClr val="bg1"/>
                    </a:solidFill>
                  </a:rPr>
                  <a:t>www.ote-cr.cz</a:t>
                </a:r>
              </a:p>
            </p:txBody>
          </p:sp>
        </p:grpSp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C803FFEB-3FA1-2535-772B-B55B8678F56B}"/>
                </a:ext>
              </a:extLst>
            </p:cNvPr>
            <p:cNvGrpSpPr/>
            <p:nvPr/>
          </p:nvGrpSpPr>
          <p:grpSpPr>
            <a:xfrm>
              <a:off x="-10633" y="7157"/>
              <a:ext cx="12173093" cy="1090613"/>
              <a:chOff x="-13015" y="7157"/>
              <a:chExt cx="12173093" cy="1090613"/>
            </a:xfrm>
          </p:grpSpPr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06A292E7-BB0C-DBE3-03D0-9C6C0BDC5298}"/>
                  </a:ext>
                </a:extLst>
              </p:cNvPr>
              <p:cNvSpPr/>
              <p:nvPr/>
            </p:nvSpPr>
            <p:spPr>
              <a:xfrm>
                <a:off x="-13015" y="7157"/>
                <a:ext cx="12173093" cy="1090613"/>
              </a:xfrm>
              <a:custGeom>
                <a:avLst/>
                <a:gdLst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0 w 12192000"/>
                  <a:gd name="connsiteY3" fmla="*/ 151447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723900 w 12192000"/>
                  <a:gd name="connsiteY4" fmla="*/ 771525 h 1514475"/>
                  <a:gd name="connsiteX5" fmla="*/ 0 w 12192000"/>
                  <a:gd name="connsiteY5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19050 w 12192000"/>
                  <a:gd name="connsiteY4" fmla="*/ 695325 h 1514475"/>
                  <a:gd name="connsiteX5" fmla="*/ 0 w 12192000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0656 w 12194381"/>
                  <a:gd name="connsiteY3" fmla="*/ 1495425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3037 w 12194381"/>
                  <a:gd name="connsiteY3" fmla="*/ 13073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10787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940594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78755 w 12194381"/>
                  <a:gd name="connsiteY3" fmla="*/ 1090613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971550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  <a:gd name="connsiteX0" fmla="*/ 2381 w 12203906"/>
                  <a:gd name="connsiteY0" fmla="*/ 0 h 1090613"/>
                  <a:gd name="connsiteX1" fmla="*/ 12194381 w 12203906"/>
                  <a:gd name="connsiteY1" fmla="*/ 0 h 1090613"/>
                  <a:gd name="connsiteX2" fmla="*/ 12203906 w 12203906"/>
                  <a:gd name="connsiteY2" fmla="*/ 695325 h 1090613"/>
                  <a:gd name="connsiteX3" fmla="*/ 1478755 w 12203906"/>
                  <a:gd name="connsiteY3" fmla="*/ 1090613 h 1090613"/>
                  <a:gd name="connsiteX4" fmla="*/ 0 w 12203906"/>
                  <a:gd name="connsiteY4" fmla="*/ 692943 h 1090613"/>
                  <a:gd name="connsiteX5" fmla="*/ 2381 w 12203906"/>
                  <a:gd name="connsiteY5" fmla="*/ 0 h 1090613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752475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94381" h="1090613">
                    <a:moveTo>
                      <a:pt x="2381" y="0"/>
                    </a:moveTo>
                    <a:lnTo>
                      <a:pt x="12194381" y="0"/>
                    </a:lnTo>
                    <a:lnTo>
                      <a:pt x="12194381" y="752475"/>
                    </a:lnTo>
                    <a:lnTo>
                      <a:pt x="1478755" y="1090613"/>
                    </a:lnTo>
                    <a:lnTo>
                      <a:pt x="0" y="692943"/>
                    </a:lnTo>
                    <a:cubicBezTo>
                      <a:pt x="794" y="461962"/>
                      <a:pt x="1587" y="230981"/>
                      <a:pt x="2381" y="0"/>
                    </a:cubicBezTo>
                    <a:close/>
                  </a:path>
                </a:pathLst>
              </a:custGeom>
              <a:solidFill>
                <a:srgbClr val="007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7" name="Obrázek 6">
                <a:extLst>
                  <a:ext uri="{FF2B5EF4-FFF2-40B4-BE49-F238E27FC236}">
                    <a16:creationId xmlns:a16="http://schemas.microsoft.com/office/drawing/2014/main" id="{457A916D-A448-27DE-0967-C7A6252BB6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33708" y="156140"/>
                <a:ext cx="1511811" cy="646177"/>
              </a:xfrm>
              <a:prstGeom prst="rect">
                <a:avLst/>
              </a:prstGeom>
            </p:spPr>
          </p:pic>
        </p:grpSp>
      </p:grpSp>
      <p:sp>
        <p:nvSpPr>
          <p:cNvPr id="6" name="Nadpis 1">
            <a:extLst>
              <a:ext uri="{FF2B5EF4-FFF2-40B4-BE49-F238E27FC236}">
                <a16:creationId xmlns:a16="http://schemas.microsoft.com/office/drawing/2014/main" id="{772CA0D4-26A1-AE0A-4EB0-F761BC052A0B}"/>
              </a:ext>
            </a:extLst>
          </p:cNvPr>
          <p:cNvSpPr txBox="1">
            <a:spLocks/>
          </p:cNvSpPr>
          <p:nvPr/>
        </p:nvSpPr>
        <p:spPr>
          <a:xfrm>
            <a:off x="3174520" y="78713"/>
            <a:ext cx="8966673" cy="7783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3600" b="1">
                <a:solidFill>
                  <a:schemeClr val="bg1"/>
                </a:solidFill>
              </a:rPr>
              <a:t>OTE – Vyhodnocení dat flexibility</a:t>
            </a:r>
          </a:p>
        </p:txBody>
      </p:sp>
      <p:sp>
        <p:nvSpPr>
          <p:cNvPr id="15" name="Zástupný symbol pro číslo snímku 14">
            <a:extLst>
              <a:ext uri="{FF2B5EF4-FFF2-40B4-BE49-F238E27FC236}">
                <a16:creationId xmlns:a16="http://schemas.microsoft.com/office/drawing/2014/main" id="{5A118835-BF7F-B78A-750D-ADBD6B20C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BC7E8-CB38-4DFE-A45E-B5CF49206134}" type="slidenum">
              <a:rPr lang="cs-CZ" smtClean="0"/>
              <a:t>20</a:t>
            </a:fld>
            <a:endParaRPr lang="cs-CZ"/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083C7DC6-665D-CFD2-8CF5-A4FA24642F65}"/>
              </a:ext>
            </a:extLst>
          </p:cNvPr>
          <p:cNvSpPr txBox="1"/>
          <p:nvPr/>
        </p:nvSpPr>
        <p:spPr>
          <a:xfrm>
            <a:off x="292957" y="1706929"/>
            <a:ext cx="11272026" cy="4939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SzPct val="100000"/>
            </a:pPr>
            <a:r>
              <a:rPr lang="cs-CZ" b="1" dirty="0">
                <a:solidFill>
                  <a:srgbClr val="14549F"/>
                </a:solidFill>
                <a:cs typeface="Calibri Light"/>
              </a:rPr>
              <a:t>Zapracování přijatých dat o flexibilitě a </a:t>
            </a:r>
            <a:r>
              <a:rPr lang="cs-CZ" b="1" dirty="0" err="1">
                <a:solidFill>
                  <a:srgbClr val="14549F"/>
                </a:solidFill>
                <a:cs typeface="Calibri Light"/>
              </a:rPr>
              <a:t>baseline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 (výchozího diagramu) do vyhodnocení odchylek</a:t>
            </a:r>
          </a:p>
          <a:p>
            <a:pPr>
              <a:spcAft>
                <a:spcPts val="600"/>
              </a:spcAft>
              <a:buSzPct val="100000"/>
            </a:pPr>
            <a:r>
              <a:rPr lang="cs-CZ" sz="1400" b="1" u="sng" dirty="0">
                <a:solidFill>
                  <a:srgbClr val="14549F"/>
                </a:solidFill>
                <a:cs typeface="Calibri Light"/>
              </a:rPr>
              <a:t>Odchylka </a:t>
            </a:r>
            <a:r>
              <a:rPr lang="cs-CZ" sz="1400" b="1" u="sng" dirty="0" err="1">
                <a:solidFill>
                  <a:srgbClr val="14549F"/>
                </a:solidFill>
                <a:cs typeface="Calibri Light"/>
              </a:rPr>
              <a:t>SZa</a:t>
            </a:r>
            <a:r>
              <a:rPr lang="cs-CZ" sz="1400" b="1" u="sng" dirty="0">
                <a:solidFill>
                  <a:srgbClr val="14549F"/>
                </a:solidFill>
                <a:cs typeface="Calibri Light"/>
              </a:rPr>
              <a:t>:</a:t>
            </a:r>
          </a:p>
          <a:p>
            <a:pPr marL="285750" indent="-2857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14549F"/>
                </a:solidFill>
                <a:cs typeface="Calibri Light"/>
              </a:rPr>
              <a:t>rozdíl mezi skutečnými a sjednanými hodnotami daného </a:t>
            </a:r>
            <a:r>
              <a:rPr lang="cs-CZ" sz="1400" dirty="0" err="1">
                <a:solidFill>
                  <a:srgbClr val="14549F"/>
                </a:solidFill>
                <a:cs typeface="Calibri Light"/>
              </a:rPr>
              <a:t>SZa</a:t>
            </a:r>
            <a:endParaRPr lang="cs-CZ" sz="1400" dirty="0">
              <a:solidFill>
                <a:srgbClr val="14549F"/>
              </a:solidFill>
              <a:cs typeface="Calibri Light"/>
            </a:endParaRPr>
          </a:p>
          <a:p>
            <a:pPr marL="285750" indent="-2857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rgbClr val="14549F"/>
                </a:solidFill>
                <a:cs typeface="Calibri Light"/>
              </a:rPr>
              <a:t>Sjednané hodnoty </a:t>
            </a:r>
            <a:r>
              <a:rPr lang="cs-CZ" sz="1400" b="1" dirty="0" err="1">
                <a:solidFill>
                  <a:srgbClr val="14549F"/>
                </a:solidFill>
                <a:cs typeface="Calibri Light"/>
              </a:rPr>
              <a:t>SZa</a:t>
            </a:r>
            <a:r>
              <a:rPr lang="cs-CZ" sz="1400" dirty="0">
                <a:solidFill>
                  <a:srgbClr val="14549F"/>
                </a:solidFill>
                <a:cs typeface="Calibri Light"/>
              </a:rPr>
              <a:t>: </a:t>
            </a:r>
            <a:r>
              <a:rPr lang="cs-CZ" sz="1400" b="1" dirty="0">
                <a:solidFill>
                  <a:srgbClr val="14549F"/>
                </a:solidFill>
                <a:cs typeface="Calibri Light"/>
              </a:rPr>
              <a:t>údaje o množství energie poskytnuté SVR </a:t>
            </a:r>
            <a:r>
              <a:rPr lang="cs-CZ" sz="1400" dirty="0">
                <a:solidFill>
                  <a:srgbClr val="14549F"/>
                </a:solidFill>
                <a:cs typeface="Calibri Light"/>
              </a:rPr>
              <a:t>(dnešní regulační energie), které bude ČEPS předávat na virtuální EAN registrované v síti 0100. </a:t>
            </a:r>
          </a:p>
          <a:p>
            <a:pPr marL="285750" indent="-2857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rgbClr val="14549F"/>
                </a:solidFill>
                <a:cs typeface="Calibri Light"/>
              </a:rPr>
              <a:t>Skutečné hodnoty </a:t>
            </a:r>
            <a:r>
              <a:rPr lang="cs-CZ" sz="1400" b="1" dirty="0" err="1">
                <a:solidFill>
                  <a:srgbClr val="14549F"/>
                </a:solidFill>
                <a:cs typeface="Calibri Light"/>
              </a:rPr>
              <a:t>SZa</a:t>
            </a:r>
            <a:r>
              <a:rPr lang="cs-CZ" sz="1400" b="1" dirty="0">
                <a:solidFill>
                  <a:srgbClr val="14549F"/>
                </a:solidFill>
                <a:cs typeface="Calibri Light"/>
              </a:rPr>
              <a:t>: údaje o poskytnuté flexibilitě předané ze strany EDC do OTE na profily FL11 a FL12 ke konkrétním jednotlivým fyzickým EAN PM. </a:t>
            </a:r>
            <a:r>
              <a:rPr lang="cs-CZ" sz="1400" dirty="0">
                <a:solidFill>
                  <a:srgbClr val="14549F"/>
                </a:solidFill>
                <a:cs typeface="Calibri Light"/>
              </a:rPr>
              <a:t>Pokud je u EAN PM aktivní „</a:t>
            </a:r>
            <a:r>
              <a:rPr lang="cs-CZ" sz="1400" dirty="0" err="1">
                <a:solidFill>
                  <a:srgbClr val="14549F"/>
                </a:solidFill>
                <a:cs typeface="Calibri Light"/>
              </a:rPr>
              <a:t>svr-edc</a:t>
            </a:r>
            <a:r>
              <a:rPr lang="cs-CZ" sz="1400" dirty="0">
                <a:solidFill>
                  <a:srgbClr val="14549F"/>
                </a:solidFill>
                <a:cs typeface="Calibri Light"/>
              </a:rPr>
              <a:t>“, u každého takového fyzického EAN PM by měl být registrován agregátor a </a:t>
            </a:r>
            <a:r>
              <a:rPr lang="cs-CZ" sz="1400" dirty="0" err="1">
                <a:solidFill>
                  <a:srgbClr val="14549F"/>
                </a:solidFill>
                <a:cs typeface="Calibri Light"/>
              </a:rPr>
              <a:t>SZa</a:t>
            </a:r>
            <a:r>
              <a:rPr lang="cs-CZ" sz="1400" dirty="0">
                <a:solidFill>
                  <a:srgbClr val="14549F"/>
                </a:solidFill>
                <a:cs typeface="Calibri Light"/>
              </a:rPr>
              <a:t>. </a:t>
            </a:r>
          </a:p>
          <a:p>
            <a:pPr marL="285750" indent="-2857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sz="1400" dirty="0">
              <a:solidFill>
                <a:srgbClr val="14549F"/>
              </a:solidFill>
              <a:cs typeface="Calibri Light"/>
            </a:endParaRPr>
          </a:p>
          <a:p>
            <a:pPr>
              <a:spcAft>
                <a:spcPts val="600"/>
              </a:spcAft>
              <a:buSzPct val="100000"/>
            </a:pPr>
            <a:r>
              <a:rPr lang="cs-CZ" sz="1400" b="1" dirty="0">
                <a:solidFill>
                  <a:srgbClr val="14549F"/>
                </a:solidFill>
                <a:cs typeface="Calibri Light"/>
              </a:rPr>
              <a:t>Odchylka </a:t>
            </a:r>
            <a:r>
              <a:rPr lang="cs-CZ" sz="1400" b="1" dirty="0" err="1">
                <a:solidFill>
                  <a:srgbClr val="14549F"/>
                </a:solidFill>
                <a:cs typeface="Calibri Light"/>
              </a:rPr>
              <a:t>SZa</a:t>
            </a:r>
            <a:r>
              <a:rPr lang="cs-CZ" sz="1400" b="1" dirty="0">
                <a:solidFill>
                  <a:srgbClr val="14549F"/>
                </a:solidFill>
                <a:cs typeface="Calibri Light"/>
              </a:rPr>
              <a:t> se počítá pouze v případě, kdy má daný </a:t>
            </a:r>
            <a:r>
              <a:rPr lang="cs-CZ" sz="1400" b="1" dirty="0" err="1">
                <a:solidFill>
                  <a:srgbClr val="14549F"/>
                </a:solidFill>
                <a:cs typeface="Calibri Light"/>
              </a:rPr>
              <a:t>SZagregátora</a:t>
            </a:r>
            <a:r>
              <a:rPr lang="cs-CZ" sz="1400" b="1" dirty="0">
                <a:solidFill>
                  <a:srgbClr val="14549F"/>
                </a:solidFill>
                <a:cs typeface="Calibri Light"/>
              </a:rPr>
              <a:t> aktivovanou flexibilitu</a:t>
            </a:r>
            <a:r>
              <a:rPr lang="cs-CZ" sz="1400" dirty="0">
                <a:solidFill>
                  <a:srgbClr val="14549F"/>
                </a:solidFill>
                <a:cs typeface="Calibri Light"/>
              </a:rPr>
              <a:t>, tzn. pokud je tento subjekt registrován jako </a:t>
            </a:r>
            <a:r>
              <a:rPr lang="cs-CZ" sz="1400" dirty="0" err="1">
                <a:solidFill>
                  <a:srgbClr val="14549F"/>
                </a:solidFill>
                <a:cs typeface="Calibri Light"/>
              </a:rPr>
              <a:t>SZagregátora</a:t>
            </a:r>
            <a:r>
              <a:rPr lang="cs-CZ" sz="1400" dirty="0">
                <a:solidFill>
                  <a:srgbClr val="14549F"/>
                </a:solidFill>
                <a:cs typeface="Calibri Light"/>
              </a:rPr>
              <a:t> (služba 0021) u EAN PM, kde je aktivní příznak „SVR-EDC“ nebo pokud je tento subjekt registrován jako </a:t>
            </a:r>
            <a:r>
              <a:rPr lang="cs-CZ" sz="1400" dirty="0" err="1">
                <a:solidFill>
                  <a:srgbClr val="14549F"/>
                </a:solidFill>
                <a:cs typeface="Calibri Light"/>
              </a:rPr>
              <a:t>SZagregátora</a:t>
            </a:r>
            <a:r>
              <a:rPr lang="cs-CZ" sz="1400" dirty="0">
                <a:solidFill>
                  <a:srgbClr val="14549F"/>
                </a:solidFill>
                <a:cs typeface="Calibri Light"/>
              </a:rPr>
              <a:t> (služba 0021) u virtuálního EAN PM registrovaného v síti 0100.</a:t>
            </a:r>
          </a:p>
          <a:p>
            <a:pPr>
              <a:spcAft>
                <a:spcPts val="600"/>
              </a:spcAft>
              <a:buSzPct val="100000"/>
            </a:pPr>
            <a:r>
              <a:rPr lang="cs-CZ" sz="1400" dirty="0">
                <a:solidFill>
                  <a:srgbClr val="14549F"/>
                </a:solidFill>
                <a:cs typeface="Calibri Light"/>
              </a:rPr>
              <a:t>Pro výpočet odchylky </a:t>
            </a:r>
            <a:r>
              <a:rPr lang="cs-CZ" sz="1400" dirty="0" err="1">
                <a:solidFill>
                  <a:srgbClr val="14549F"/>
                </a:solidFill>
                <a:cs typeface="Calibri Light"/>
              </a:rPr>
              <a:t>SZa</a:t>
            </a:r>
            <a:r>
              <a:rPr lang="cs-CZ" sz="1400" dirty="0">
                <a:solidFill>
                  <a:srgbClr val="14549F"/>
                </a:solidFill>
                <a:cs typeface="Calibri Light"/>
              </a:rPr>
              <a:t> budou důležité dvě sady dat:</a:t>
            </a:r>
          </a:p>
          <a:p>
            <a:pPr marL="742950" lvl="1" indent="-2857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rgbClr val="14549F"/>
                </a:solidFill>
                <a:cs typeface="Calibri Light"/>
              </a:rPr>
              <a:t>hodnoty o množství energie poskytnuté SVR (dnešní regulační energie), které bude ČEPS předávat na virtuální souhrnné EAN registrované v síti 0100. </a:t>
            </a:r>
            <a:r>
              <a:rPr lang="cs-CZ" sz="1400" dirty="0">
                <a:solidFill>
                  <a:srgbClr val="14549F"/>
                </a:solidFill>
                <a:cs typeface="Calibri Light"/>
              </a:rPr>
              <a:t>Na tyto virtuální souhrnné </a:t>
            </a:r>
            <a:r>
              <a:rPr lang="cs-CZ" sz="1400" dirty="0" err="1">
                <a:solidFill>
                  <a:srgbClr val="14549F"/>
                </a:solidFill>
                <a:cs typeface="Calibri Light"/>
              </a:rPr>
              <a:t>EANy</a:t>
            </a:r>
            <a:r>
              <a:rPr lang="cs-CZ" sz="1400" dirty="0">
                <a:solidFill>
                  <a:srgbClr val="14549F"/>
                </a:solidFill>
                <a:cs typeface="Calibri Light"/>
              </a:rPr>
              <a:t> bude pro každého </a:t>
            </a:r>
            <a:r>
              <a:rPr lang="cs-CZ" sz="1400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sz="1400" dirty="0">
                <a:solidFill>
                  <a:srgbClr val="14549F"/>
                </a:solidFill>
                <a:cs typeface="Calibri Light"/>
              </a:rPr>
              <a:t> předávat ČEPS do OTE data (množství a cenu) sumárně po agregačních blocích (bez rozlišení, jakou částí se konkrétní fyzický EAN PM zařízení podílí na celkové dodané sumě RE), agregátor může mít více těchto virtuálních souhrnných EAN v síti 0100 a u každého musí být registrován </a:t>
            </a:r>
            <a:r>
              <a:rPr lang="cs-CZ" sz="1400" dirty="0" err="1">
                <a:solidFill>
                  <a:srgbClr val="14549F"/>
                </a:solidFill>
                <a:cs typeface="Calibri Light"/>
              </a:rPr>
              <a:t>SZa</a:t>
            </a:r>
            <a:r>
              <a:rPr lang="cs-CZ" sz="1400" dirty="0">
                <a:solidFill>
                  <a:srgbClr val="14549F"/>
                </a:solidFill>
                <a:cs typeface="Calibri Light"/>
              </a:rPr>
              <a:t>. </a:t>
            </a:r>
            <a:r>
              <a:rPr lang="cs-CZ" sz="1400" dirty="0" err="1">
                <a:solidFill>
                  <a:srgbClr val="14549F"/>
                </a:solidFill>
                <a:cs typeface="Calibri Light"/>
              </a:rPr>
              <a:t>SZa</a:t>
            </a:r>
            <a:r>
              <a:rPr lang="cs-CZ" sz="1400" dirty="0">
                <a:solidFill>
                  <a:srgbClr val="14549F"/>
                </a:solidFill>
                <a:cs typeface="Calibri Light"/>
              </a:rPr>
              <a:t> může vykonávat službu </a:t>
            </a:r>
            <a:r>
              <a:rPr lang="cs-CZ" sz="1400" dirty="0" err="1">
                <a:solidFill>
                  <a:srgbClr val="14549F"/>
                </a:solidFill>
                <a:cs typeface="Calibri Light"/>
              </a:rPr>
              <a:t>SZa</a:t>
            </a:r>
            <a:r>
              <a:rPr lang="cs-CZ" sz="1400" dirty="0">
                <a:solidFill>
                  <a:srgbClr val="14549F"/>
                </a:solidFill>
                <a:cs typeface="Calibri Light"/>
              </a:rPr>
              <a:t> pro více virtuálních souhrnných EAN, a to i za více různých agregátorů. Součet energie za všechny virtuální EAN  síti 0100 daného </a:t>
            </a:r>
            <a:r>
              <a:rPr lang="cs-CZ" sz="1400" dirty="0" err="1">
                <a:solidFill>
                  <a:srgbClr val="14549F"/>
                </a:solidFill>
                <a:cs typeface="Calibri Light"/>
              </a:rPr>
              <a:t>SZa</a:t>
            </a:r>
            <a:r>
              <a:rPr lang="cs-CZ" sz="1400" dirty="0">
                <a:solidFill>
                  <a:srgbClr val="14549F"/>
                </a:solidFill>
                <a:cs typeface="Calibri Light"/>
              </a:rPr>
              <a:t> tedy bude pro účely výpočtu odchylky </a:t>
            </a:r>
            <a:r>
              <a:rPr lang="cs-CZ" sz="1400" dirty="0" err="1">
                <a:solidFill>
                  <a:srgbClr val="14549F"/>
                </a:solidFill>
                <a:cs typeface="Calibri Light"/>
              </a:rPr>
              <a:t>SZa</a:t>
            </a:r>
            <a:r>
              <a:rPr lang="cs-CZ" sz="1400" dirty="0">
                <a:solidFill>
                  <a:srgbClr val="14549F"/>
                </a:solidFill>
                <a:cs typeface="Calibri Light"/>
              </a:rPr>
              <a:t> považován za sjednaná data </a:t>
            </a:r>
            <a:r>
              <a:rPr lang="cs-CZ" sz="1400" dirty="0" err="1">
                <a:solidFill>
                  <a:srgbClr val="14549F"/>
                </a:solidFill>
                <a:cs typeface="Calibri Light"/>
              </a:rPr>
              <a:t>SZa</a:t>
            </a:r>
            <a:r>
              <a:rPr lang="cs-CZ" sz="1400" dirty="0">
                <a:solidFill>
                  <a:srgbClr val="14549F"/>
                </a:solidFill>
                <a:cs typeface="Calibri Light"/>
              </a:rPr>
              <a:t>.</a:t>
            </a:r>
          </a:p>
          <a:p>
            <a:pPr marL="742950" lvl="1" indent="-2857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rgbClr val="14549F"/>
                </a:solidFill>
                <a:cs typeface="Calibri Light"/>
              </a:rPr>
              <a:t>hodnoty flexibility předané EDC do OTE na profily FL11 a FL12 ke konkrétním jednotlivým fyzickým EAN PM.</a:t>
            </a:r>
            <a:endParaRPr lang="cs-CZ" b="1" dirty="0">
              <a:solidFill>
                <a:srgbClr val="14549F"/>
              </a:solidFill>
              <a:cs typeface="Calibri Light"/>
            </a:endParaRP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3DDA8677-4B87-1FEF-02D3-2E4688683DF0}"/>
              </a:ext>
            </a:extLst>
          </p:cNvPr>
          <p:cNvSpPr/>
          <p:nvPr/>
        </p:nvSpPr>
        <p:spPr>
          <a:xfrm>
            <a:off x="572887" y="857043"/>
            <a:ext cx="2285647" cy="737532"/>
          </a:xfrm>
          <a:prstGeom prst="rect">
            <a:avLst/>
          </a:prstGeom>
          <a:solidFill>
            <a:srgbClr val="CCF0E5"/>
          </a:solidFill>
          <a:ln cap="rnd">
            <a:solidFill>
              <a:srgbClr val="CCF0E5"/>
            </a:solidFill>
            <a:beve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>
                <a:solidFill>
                  <a:schemeClr val="tx1"/>
                </a:solidFill>
              </a:rPr>
              <a:t>Vyhodnocení dat flexibility</a:t>
            </a: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91FA8BC9-95E2-538D-18E4-7A0C68305BFB}"/>
              </a:ext>
            </a:extLst>
          </p:cNvPr>
          <p:cNvSpPr/>
          <p:nvPr/>
        </p:nvSpPr>
        <p:spPr>
          <a:xfrm>
            <a:off x="431108" y="697028"/>
            <a:ext cx="469875" cy="40334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err="1">
                <a:solidFill>
                  <a:schemeClr val="tx1"/>
                </a:solidFill>
              </a:rPr>
              <a:t>F3</a:t>
            </a:r>
            <a:endParaRPr lang="en-US" sz="20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8221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B5C099-702B-C75C-708D-E4D8ED522C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7A7949B0-B81B-A967-9896-E854C922729F}"/>
              </a:ext>
            </a:extLst>
          </p:cNvPr>
          <p:cNvGrpSpPr/>
          <p:nvPr/>
        </p:nvGrpSpPr>
        <p:grpSpPr>
          <a:xfrm>
            <a:off x="0" y="7157"/>
            <a:ext cx="12202632" cy="6568889"/>
            <a:chOff x="-10633" y="7157"/>
            <a:chExt cx="12202632" cy="6568889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3CE830B4-4055-0F9E-AB70-02B6E48003A4}"/>
                </a:ext>
              </a:extLst>
            </p:cNvPr>
            <p:cNvGrpSpPr/>
            <p:nvPr/>
          </p:nvGrpSpPr>
          <p:grpSpPr>
            <a:xfrm>
              <a:off x="10882313" y="6283658"/>
              <a:ext cx="1309686" cy="292388"/>
              <a:chOff x="10882313" y="6283658"/>
              <a:chExt cx="1309686" cy="292388"/>
            </a:xfrm>
          </p:grpSpPr>
          <p:sp>
            <p:nvSpPr>
              <p:cNvPr id="8" name="Obdélník 8">
                <a:extLst>
                  <a:ext uri="{FF2B5EF4-FFF2-40B4-BE49-F238E27FC236}">
                    <a16:creationId xmlns:a16="http://schemas.microsoft.com/office/drawing/2014/main" id="{4ECD1104-5B22-84FE-76A9-658FD51C3DE2}"/>
                  </a:ext>
                </a:extLst>
              </p:cNvPr>
              <p:cNvSpPr/>
              <p:nvPr/>
            </p:nvSpPr>
            <p:spPr>
              <a:xfrm>
                <a:off x="10882313" y="6316662"/>
                <a:ext cx="1309686" cy="257176"/>
              </a:xfrm>
              <a:custGeom>
                <a:avLst/>
                <a:gdLst>
                  <a:gd name="connsiteX0" fmla="*/ 0 w 1259681"/>
                  <a:gd name="connsiteY0" fmla="*/ 0 h 257176"/>
                  <a:gd name="connsiteX1" fmla="*/ 1259681 w 1259681"/>
                  <a:gd name="connsiteY1" fmla="*/ 0 h 257176"/>
                  <a:gd name="connsiteX2" fmla="*/ 1259681 w 1259681"/>
                  <a:gd name="connsiteY2" fmla="*/ 257176 h 257176"/>
                  <a:gd name="connsiteX3" fmla="*/ 0 w 1259681"/>
                  <a:gd name="connsiteY3" fmla="*/ 257176 h 257176"/>
                  <a:gd name="connsiteX4" fmla="*/ 0 w 1259681"/>
                  <a:gd name="connsiteY4" fmla="*/ 0 h 257176"/>
                  <a:gd name="connsiteX0" fmla="*/ 50005 w 1309686"/>
                  <a:gd name="connsiteY0" fmla="*/ 0 h 257176"/>
                  <a:gd name="connsiteX1" fmla="*/ 1309686 w 1309686"/>
                  <a:gd name="connsiteY1" fmla="*/ 0 h 257176"/>
                  <a:gd name="connsiteX2" fmla="*/ 1309686 w 1309686"/>
                  <a:gd name="connsiteY2" fmla="*/ 257176 h 257176"/>
                  <a:gd name="connsiteX3" fmla="*/ 50005 w 1309686"/>
                  <a:gd name="connsiteY3" fmla="*/ 257176 h 257176"/>
                  <a:gd name="connsiteX4" fmla="*/ 0 w 1309686"/>
                  <a:gd name="connsiteY4" fmla="*/ 123826 h 257176"/>
                  <a:gd name="connsiteX5" fmla="*/ 50005 w 1309686"/>
                  <a:gd name="connsiteY5" fmla="*/ 0 h 257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9686" h="257176">
                    <a:moveTo>
                      <a:pt x="50005" y="0"/>
                    </a:moveTo>
                    <a:lnTo>
                      <a:pt x="1309686" y="0"/>
                    </a:lnTo>
                    <a:lnTo>
                      <a:pt x="1309686" y="257176"/>
                    </a:lnTo>
                    <a:lnTo>
                      <a:pt x="50005" y="257176"/>
                    </a:lnTo>
                    <a:cubicBezTo>
                      <a:pt x="49212" y="216695"/>
                      <a:pt x="793" y="164307"/>
                      <a:pt x="0" y="123826"/>
                    </a:cubicBezTo>
                    <a:lnTo>
                      <a:pt x="50005" y="0"/>
                    </a:lnTo>
                    <a:close/>
                  </a:path>
                </a:pathLst>
              </a:custGeom>
              <a:solidFill>
                <a:srgbClr val="FAB2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820BDB9D-49ED-F74A-03EC-D7F18BAAFBB3}"/>
                  </a:ext>
                </a:extLst>
              </p:cNvPr>
              <p:cNvSpPr txBox="1"/>
              <p:nvPr/>
            </p:nvSpPr>
            <p:spPr>
              <a:xfrm>
                <a:off x="10906125" y="6283658"/>
                <a:ext cx="121380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300" b="1">
                    <a:solidFill>
                      <a:schemeClr val="bg1"/>
                    </a:solidFill>
                  </a:rPr>
                  <a:t>www.ote-cr.cz</a:t>
                </a:r>
              </a:p>
            </p:txBody>
          </p:sp>
        </p:grpSp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F4D6ADC3-1040-5F16-833F-588AD4F94C6E}"/>
                </a:ext>
              </a:extLst>
            </p:cNvPr>
            <p:cNvGrpSpPr/>
            <p:nvPr/>
          </p:nvGrpSpPr>
          <p:grpSpPr>
            <a:xfrm>
              <a:off x="-10633" y="7157"/>
              <a:ext cx="12173093" cy="1090613"/>
              <a:chOff x="-13015" y="7157"/>
              <a:chExt cx="12173093" cy="1090613"/>
            </a:xfrm>
          </p:grpSpPr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475E6672-C6FB-A09A-B076-7B9CD26F8A47}"/>
                  </a:ext>
                </a:extLst>
              </p:cNvPr>
              <p:cNvSpPr/>
              <p:nvPr/>
            </p:nvSpPr>
            <p:spPr>
              <a:xfrm>
                <a:off x="-13015" y="7157"/>
                <a:ext cx="12173093" cy="1090613"/>
              </a:xfrm>
              <a:custGeom>
                <a:avLst/>
                <a:gdLst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0 w 12192000"/>
                  <a:gd name="connsiteY3" fmla="*/ 151447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723900 w 12192000"/>
                  <a:gd name="connsiteY4" fmla="*/ 771525 h 1514475"/>
                  <a:gd name="connsiteX5" fmla="*/ 0 w 12192000"/>
                  <a:gd name="connsiteY5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19050 w 12192000"/>
                  <a:gd name="connsiteY4" fmla="*/ 695325 h 1514475"/>
                  <a:gd name="connsiteX5" fmla="*/ 0 w 12192000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0656 w 12194381"/>
                  <a:gd name="connsiteY3" fmla="*/ 1495425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3037 w 12194381"/>
                  <a:gd name="connsiteY3" fmla="*/ 13073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10787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940594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78755 w 12194381"/>
                  <a:gd name="connsiteY3" fmla="*/ 1090613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971550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  <a:gd name="connsiteX0" fmla="*/ 2381 w 12203906"/>
                  <a:gd name="connsiteY0" fmla="*/ 0 h 1090613"/>
                  <a:gd name="connsiteX1" fmla="*/ 12194381 w 12203906"/>
                  <a:gd name="connsiteY1" fmla="*/ 0 h 1090613"/>
                  <a:gd name="connsiteX2" fmla="*/ 12203906 w 12203906"/>
                  <a:gd name="connsiteY2" fmla="*/ 695325 h 1090613"/>
                  <a:gd name="connsiteX3" fmla="*/ 1478755 w 12203906"/>
                  <a:gd name="connsiteY3" fmla="*/ 1090613 h 1090613"/>
                  <a:gd name="connsiteX4" fmla="*/ 0 w 12203906"/>
                  <a:gd name="connsiteY4" fmla="*/ 692943 h 1090613"/>
                  <a:gd name="connsiteX5" fmla="*/ 2381 w 12203906"/>
                  <a:gd name="connsiteY5" fmla="*/ 0 h 1090613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752475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94381" h="1090613">
                    <a:moveTo>
                      <a:pt x="2381" y="0"/>
                    </a:moveTo>
                    <a:lnTo>
                      <a:pt x="12194381" y="0"/>
                    </a:lnTo>
                    <a:lnTo>
                      <a:pt x="12194381" y="752475"/>
                    </a:lnTo>
                    <a:lnTo>
                      <a:pt x="1478755" y="1090613"/>
                    </a:lnTo>
                    <a:lnTo>
                      <a:pt x="0" y="692943"/>
                    </a:lnTo>
                    <a:cubicBezTo>
                      <a:pt x="794" y="461962"/>
                      <a:pt x="1587" y="230981"/>
                      <a:pt x="2381" y="0"/>
                    </a:cubicBezTo>
                    <a:close/>
                  </a:path>
                </a:pathLst>
              </a:custGeom>
              <a:solidFill>
                <a:srgbClr val="007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7" name="Obrázek 6">
                <a:extLst>
                  <a:ext uri="{FF2B5EF4-FFF2-40B4-BE49-F238E27FC236}">
                    <a16:creationId xmlns:a16="http://schemas.microsoft.com/office/drawing/2014/main" id="{B60376E9-CA3C-A35F-92D3-8A2EFA0C18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33708" y="156140"/>
                <a:ext cx="1511811" cy="646177"/>
              </a:xfrm>
              <a:prstGeom prst="rect">
                <a:avLst/>
              </a:prstGeom>
            </p:spPr>
          </p:pic>
        </p:grpSp>
      </p:grpSp>
      <p:sp>
        <p:nvSpPr>
          <p:cNvPr id="6" name="Nadpis 1">
            <a:extLst>
              <a:ext uri="{FF2B5EF4-FFF2-40B4-BE49-F238E27FC236}">
                <a16:creationId xmlns:a16="http://schemas.microsoft.com/office/drawing/2014/main" id="{1E372143-9DD6-273A-1EF4-A7656EF01268}"/>
              </a:ext>
            </a:extLst>
          </p:cNvPr>
          <p:cNvSpPr txBox="1">
            <a:spLocks/>
          </p:cNvSpPr>
          <p:nvPr/>
        </p:nvSpPr>
        <p:spPr>
          <a:xfrm>
            <a:off x="3174520" y="78713"/>
            <a:ext cx="8966673" cy="7783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3600" b="1">
                <a:solidFill>
                  <a:schemeClr val="bg1"/>
                </a:solidFill>
              </a:rPr>
              <a:t>OTE – Vyhodnocení dat flexibility</a:t>
            </a:r>
          </a:p>
        </p:txBody>
      </p:sp>
      <p:sp>
        <p:nvSpPr>
          <p:cNvPr id="15" name="Zástupný symbol pro číslo snímku 14">
            <a:extLst>
              <a:ext uri="{FF2B5EF4-FFF2-40B4-BE49-F238E27FC236}">
                <a16:creationId xmlns:a16="http://schemas.microsoft.com/office/drawing/2014/main" id="{8836E113-8E32-9124-BD8D-9E32F09C2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BC7E8-CB38-4DFE-A45E-B5CF49206134}" type="slidenum">
              <a:rPr lang="cs-CZ" smtClean="0"/>
              <a:t>21</a:t>
            </a:fld>
            <a:endParaRPr lang="cs-CZ"/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D05AB8F2-3DE9-FA8F-0594-A851228ACE32}"/>
              </a:ext>
            </a:extLst>
          </p:cNvPr>
          <p:cNvSpPr txBox="1"/>
          <p:nvPr/>
        </p:nvSpPr>
        <p:spPr>
          <a:xfrm>
            <a:off x="292957" y="1706929"/>
            <a:ext cx="11272026" cy="340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SzPct val="100000"/>
            </a:pPr>
            <a:r>
              <a:rPr lang="cs-CZ" b="1">
                <a:solidFill>
                  <a:srgbClr val="14549F"/>
                </a:solidFill>
                <a:cs typeface="Calibri Light"/>
              </a:rPr>
              <a:t>Zapracování přijatých dat o flexibilitě a </a:t>
            </a:r>
            <a:r>
              <a:rPr lang="cs-CZ" b="1" err="1">
                <a:solidFill>
                  <a:srgbClr val="14549F"/>
                </a:solidFill>
                <a:cs typeface="Calibri Light"/>
              </a:rPr>
              <a:t>baseline</a:t>
            </a:r>
            <a:r>
              <a:rPr lang="cs-CZ" b="1">
                <a:solidFill>
                  <a:srgbClr val="14549F"/>
                </a:solidFill>
                <a:cs typeface="Calibri Light"/>
              </a:rPr>
              <a:t> do vyhodnocení odchylek</a:t>
            </a:r>
          </a:p>
          <a:p>
            <a:pPr marL="285750" indent="-2857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>
                <a:solidFill>
                  <a:srgbClr val="14549F"/>
                </a:solidFill>
                <a:cs typeface="Calibri Light"/>
              </a:rPr>
              <a:t>V CS OTE budou vytvořeny nové profily pro ukládání agregovaných hodnot výchozích diagramů a poskytnuté flexibility pro jednotlivé </a:t>
            </a:r>
            <a:r>
              <a:rPr lang="cs-CZ" err="1">
                <a:solidFill>
                  <a:srgbClr val="14549F"/>
                </a:solidFill>
                <a:cs typeface="Calibri Light"/>
              </a:rPr>
              <a:t>SZagregátora</a:t>
            </a:r>
            <a:r>
              <a:rPr lang="cs-CZ">
                <a:solidFill>
                  <a:srgbClr val="14549F"/>
                </a:solidFill>
                <a:cs typeface="Calibri Light"/>
              </a:rPr>
              <a:t> </a:t>
            </a:r>
          </a:p>
          <a:p>
            <a:pPr marL="285750" indent="-2857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>
                <a:solidFill>
                  <a:srgbClr val="14549F"/>
                </a:solidFill>
                <a:cs typeface="Calibri Light"/>
              </a:rPr>
              <a:t>V rámci procesu vyhodnocování odchylek v CS OTE budou prováděny </a:t>
            </a:r>
            <a:r>
              <a:rPr lang="cs-CZ" err="1">
                <a:solidFill>
                  <a:srgbClr val="14549F"/>
                </a:solidFill>
                <a:cs typeface="Calibri Light"/>
              </a:rPr>
              <a:t>mezivýpočty</a:t>
            </a:r>
            <a:r>
              <a:rPr lang="cs-CZ">
                <a:solidFill>
                  <a:srgbClr val="14549F"/>
                </a:solidFill>
                <a:cs typeface="Calibri Light"/>
              </a:rPr>
              <a:t>, jejichž hodnoty budou ukládány na nové profily: </a:t>
            </a:r>
          </a:p>
          <a:p>
            <a:pPr>
              <a:spcAft>
                <a:spcPts val="600"/>
              </a:spcAft>
              <a:buSzPct val="100000"/>
            </a:pPr>
            <a:endParaRPr lang="cs-CZ" b="1">
              <a:solidFill>
                <a:srgbClr val="14549F"/>
              </a:solidFill>
              <a:cs typeface="Calibri Light"/>
            </a:endParaRPr>
          </a:p>
          <a:p>
            <a:pPr>
              <a:spcAft>
                <a:spcPts val="600"/>
              </a:spcAft>
              <a:buSzPct val="100000"/>
            </a:pPr>
            <a:endParaRPr lang="cs-CZ" b="1">
              <a:solidFill>
                <a:srgbClr val="14549F"/>
              </a:solidFill>
              <a:cs typeface="Calibri Light"/>
            </a:endParaRPr>
          </a:p>
          <a:p>
            <a:pPr>
              <a:spcAft>
                <a:spcPts val="600"/>
              </a:spcAft>
              <a:buSzPct val="100000"/>
            </a:pPr>
            <a:endParaRPr lang="cs-CZ" b="1">
              <a:solidFill>
                <a:srgbClr val="14549F"/>
              </a:solidFill>
              <a:cs typeface="Calibri Light"/>
            </a:endParaRPr>
          </a:p>
          <a:p>
            <a:pPr marL="285750" indent="-2857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>
                <a:solidFill>
                  <a:srgbClr val="14549F"/>
                </a:solidFill>
                <a:cs typeface="Calibri Light"/>
              </a:rPr>
              <a:t>Agregované součty:</a:t>
            </a:r>
          </a:p>
          <a:p>
            <a:pPr>
              <a:spcAft>
                <a:spcPts val="600"/>
              </a:spcAft>
              <a:buSzPct val="100000"/>
            </a:pPr>
            <a:endParaRPr lang="cs-CZ" b="1">
              <a:solidFill>
                <a:srgbClr val="14549F"/>
              </a:solidFill>
              <a:cs typeface="Calibri Light"/>
            </a:endParaRP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1F4D7662-F045-3445-4B68-A10956B29745}"/>
              </a:ext>
            </a:extLst>
          </p:cNvPr>
          <p:cNvSpPr/>
          <p:nvPr/>
        </p:nvSpPr>
        <p:spPr>
          <a:xfrm>
            <a:off x="572887" y="857043"/>
            <a:ext cx="2285647" cy="737532"/>
          </a:xfrm>
          <a:prstGeom prst="rect">
            <a:avLst/>
          </a:prstGeom>
          <a:solidFill>
            <a:srgbClr val="CCF0E5"/>
          </a:solidFill>
          <a:ln cap="rnd">
            <a:solidFill>
              <a:srgbClr val="CCF0E5"/>
            </a:solidFill>
            <a:beve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>
                <a:solidFill>
                  <a:schemeClr val="tx1"/>
                </a:solidFill>
              </a:rPr>
              <a:t>Vyhodnocení dat flexibility</a:t>
            </a: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1B5C49E6-4FDB-2B44-7D47-590AFFCDE096}"/>
              </a:ext>
            </a:extLst>
          </p:cNvPr>
          <p:cNvSpPr/>
          <p:nvPr/>
        </p:nvSpPr>
        <p:spPr>
          <a:xfrm>
            <a:off x="431108" y="697028"/>
            <a:ext cx="469875" cy="40334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err="1">
                <a:solidFill>
                  <a:schemeClr val="tx1"/>
                </a:solidFill>
              </a:rPr>
              <a:t>F3</a:t>
            </a:r>
            <a:endParaRPr lang="en-US" sz="2000" b="1">
              <a:solidFill>
                <a:schemeClr val="tx1"/>
              </a:solidFill>
            </a:endParaRP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3F345769-16E4-D43E-28CB-01CFCB95E6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782" y="3348903"/>
            <a:ext cx="3618202" cy="826302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0C3C1F7D-D772-E668-4B70-C4ED265888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108" y="4784364"/>
            <a:ext cx="3713731" cy="1499294"/>
          </a:xfrm>
          <a:prstGeom prst="rect">
            <a:avLst/>
          </a:prstGeom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7B138252-5733-310F-9FBD-F98FA59B29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2990" y="4784364"/>
            <a:ext cx="4523621" cy="149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7944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D77DB0-D2D5-080A-DF57-4024F6B0E5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29DCE218-2527-D9D8-A777-C706275896A0}"/>
              </a:ext>
            </a:extLst>
          </p:cNvPr>
          <p:cNvGrpSpPr/>
          <p:nvPr/>
        </p:nvGrpSpPr>
        <p:grpSpPr>
          <a:xfrm>
            <a:off x="0" y="7157"/>
            <a:ext cx="12202632" cy="6568889"/>
            <a:chOff x="-10633" y="7157"/>
            <a:chExt cx="12202632" cy="6568889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3452A283-829C-BCEF-06EB-3F5D56741E8B}"/>
                </a:ext>
              </a:extLst>
            </p:cNvPr>
            <p:cNvGrpSpPr/>
            <p:nvPr/>
          </p:nvGrpSpPr>
          <p:grpSpPr>
            <a:xfrm>
              <a:off x="10882313" y="6283658"/>
              <a:ext cx="1309686" cy="292388"/>
              <a:chOff x="10882313" y="6283658"/>
              <a:chExt cx="1309686" cy="292388"/>
            </a:xfrm>
          </p:grpSpPr>
          <p:sp>
            <p:nvSpPr>
              <p:cNvPr id="8" name="Obdélník 8">
                <a:extLst>
                  <a:ext uri="{FF2B5EF4-FFF2-40B4-BE49-F238E27FC236}">
                    <a16:creationId xmlns:a16="http://schemas.microsoft.com/office/drawing/2014/main" id="{B5587A05-2A41-0960-D7A6-3AEA1856A522}"/>
                  </a:ext>
                </a:extLst>
              </p:cNvPr>
              <p:cNvSpPr/>
              <p:nvPr/>
            </p:nvSpPr>
            <p:spPr>
              <a:xfrm>
                <a:off x="10882313" y="6316662"/>
                <a:ext cx="1309686" cy="257176"/>
              </a:xfrm>
              <a:custGeom>
                <a:avLst/>
                <a:gdLst>
                  <a:gd name="connsiteX0" fmla="*/ 0 w 1259681"/>
                  <a:gd name="connsiteY0" fmla="*/ 0 h 257176"/>
                  <a:gd name="connsiteX1" fmla="*/ 1259681 w 1259681"/>
                  <a:gd name="connsiteY1" fmla="*/ 0 h 257176"/>
                  <a:gd name="connsiteX2" fmla="*/ 1259681 w 1259681"/>
                  <a:gd name="connsiteY2" fmla="*/ 257176 h 257176"/>
                  <a:gd name="connsiteX3" fmla="*/ 0 w 1259681"/>
                  <a:gd name="connsiteY3" fmla="*/ 257176 h 257176"/>
                  <a:gd name="connsiteX4" fmla="*/ 0 w 1259681"/>
                  <a:gd name="connsiteY4" fmla="*/ 0 h 257176"/>
                  <a:gd name="connsiteX0" fmla="*/ 50005 w 1309686"/>
                  <a:gd name="connsiteY0" fmla="*/ 0 h 257176"/>
                  <a:gd name="connsiteX1" fmla="*/ 1309686 w 1309686"/>
                  <a:gd name="connsiteY1" fmla="*/ 0 h 257176"/>
                  <a:gd name="connsiteX2" fmla="*/ 1309686 w 1309686"/>
                  <a:gd name="connsiteY2" fmla="*/ 257176 h 257176"/>
                  <a:gd name="connsiteX3" fmla="*/ 50005 w 1309686"/>
                  <a:gd name="connsiteY3" fmla="*/ 257176 h 257176"/>
                  <a:gd name="connsiteX4" fmla="*/ 0 w 1309686"/>
                  <a:gd name="connsiteY4" fmla="*/ 123826 h 257176"/>
                  <a:gd name="connsiteX5" fmla="*/ 50005 w 1309686"/>
                  <a:gd name="connsiteY5" fmla="*/ 0 h 257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9686" h="257176">
                    <a:moveTo>
                      <a:pt x="50005" y="0"/>
                    </a:moveTo>
                    <a:lnTo>
                      <a:pt x="1309686" y="0"/>
                    </a:lnTo>
                    <a:lnTo>
                      <a:pt x="1309686" y="257176"/>
                    </a:lnTo>
                    <a:lnTo>
                      <a:pt x="50005" y="257176"/>
                    </a:lnTo>
                    <a:cubicBezTo>
                      <a:pt x="49212" y="216695"/>
                      <a:pt x="793" y="164307"/>
                      <a:pt x="0" y="123826"/>
                    </a:cubicBezTo>
                    <a:lnTo>
                      <a:pt x="50005" y="0"/>
                    </a:lnTo>
                    <a:close/>
                  </a:path>
                </a:pathLst>
              </a:custGeom>
              <a:solidFill>
                <a:srgbClr val="FAB2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5D34F869-B1F9-8F01-8FC2-FD143038D141}"/>
                  </a:ext>
                </a:extLst>
              </p:cNvPr>
              <p:cNvSpPr txBox="1"/>
              <p:nvPr/>
            </p:nvSpPr>
            <p:spPr>
              <a:xfrm>
                <a:off x="10906125" y="6283658"/>
                <a:ext cx="121380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300" b="1">
                    <a:solidFill>
                      <a:schemeClr val="bg1"/>
                    </a:solidFill>
                  </a:rPr>
                  <a:t>www.ote-cr.cz</a:t>
                </a:r>
              </a:p>
            </p:txBody>
          </p:sp>
        </p:grpSp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3D6DA829-6E85-FB71-1ED6-979DD9FC468C}"/>
                </a:ext>
              </a:extLst>
            </p:cNvPr>
            <p:cNvGrpSpPr/>
            <p:nvPr/>
          </p:nvGrpSpPr>
          <p:grpSpPr>
            <a:xfrm>
              <a:off x="-10633" y="7157"/>
              <a:ext cx="12173093" cy="1090613"/>
              <a:chOff x="-13015" y="7157"/>
              <a:chExt cx="12173093" cy="1090613"/>
            </a:xfrm>
          </p:grpSpPr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393C21F3-8B1D-30FF-913E-3A2724D4738A}"/>
                  </a:ext>
                </a:extLst>
              </p:cNvPr>
              <p:cNvSpPr/>
              <p:nvPr/>
            </p:nvSpPr>
            <p:spPr>
              <a:xfrm>
                <a:off x="-13015" y="7157"/>
                <a:ext cx="12173093" cy="1090613"/>
              </a:xfrm>
              <a:custGeom>
                <a:avLst/>
                <a:gdLst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0 w 12192000"/>
                  <a:gd name="connsiteY3" fmla="*/ 151447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723900 w 12192000"/>
                  <a:gd name="connsiteY4" fmla="*/ 771525 h 1514475"/>
                  <a:gd name="connsiteX5" fmla="*/ 0 w 12192000"/>
                  <a:gd name="connsiteY5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19050 w 12192000"/>
                  <a:gd name="connsiteY4" fmla="*/ 695325 h 1514475"/>
                  <a:gd name="connsiteX5" fmla="*/ 0 w 12192000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0656 w 12194381"/>
                  <a:gd name="connsiteY3" fmla="*/ 1495425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3037 w 12194381"/>
                  <a:gd name="connsiteY3" fmla="*/ 13073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10787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940594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78755 w 12194381"/>
                  <a:gd name="connsiteY3" fmla="*/ 1090613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971550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  <a:gd name="connsiteX0" fmla="*/ 2381 w 12203906"/>
                  <a:gd name="connsiteY0" fmla="*/ 0 h 1090613"/>
                  <a:gd name="connsiteX1" fmla="*/ 12194381 w 12203906"/>
                  <a:gd name="connsiteY1" fmla="*/ 0 h 1090613"/>
                  <a:gd name="connsiteX2" fmla="*/ 12203906 w 12203906"/>
                  <a:gd name="connsiteY2" fmla="*/ 695325 h 1090613"/>
                  <a:gd name="connsiteX3" fmla="*/ 1478755 w 12203906"/>
                  <a:gd name="connsiteY3" fmla="*/ 1090613 h 1090613"/>
                  <a:gd name="connsiteX4" fmla="*/ 0 w 12203906"/>
                  <a:gd name="connsiteY4" fmla="*/ 692943 h 1090613"/>
                  <a:gd name="connsiteX5" fmla="*/ 2381 w 12203906"/>
                  <a:gd name="connsiteY5" fmla="*/ 0 h 1090613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752475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94381" h="1090613">
                    <a:moveTo>
                      <a:pt x="2381" y="0"/>
                    </a:moveTo>
                    <a:lnTo>
                      <a:pt x="12194381" y="0"/>
                    </a:lnTo>
                    <a:lnTo>
                      <a:pt x="12194381" y="752475"/>
                    </a:lnTo>
                    <a:lnTo>
                      <a:pt x="1478755" y="1090613"/>
                    </a:lnTo>
                    <a:lnTo>
                      <a:pt x="0" y="692943"/>
                    </a:lnTo>
                    <a:cubicBezTo>
                      <a:pt x="794" y="461962"/>
                      <a:pt x="1587" y="230981"/>
                      <a:pt x="2381" y="0"/>
                    </a:cubicBezTo>
                    <a:close/>
                  </a:path>
                </a:pathLst>
              </a:custGeom>
              <a:solidFill>
                <a:srgbClr val="007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7" name="Obrázek 6">
                <a:extLst>
                  <a:ext uri="{FF2B5EF4-FFF2-40B4-BE49-F238E27FC236}">
                    <a16:creationId xmlns:a16="http://schemas.microsoft.com/office/drawing/2014/main" id="{E678FD91-7265-9EF8-C5B2-7C62C6A50B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33708" y="156140"/>
                <a:ext cx="1511811" cy="646177"/>
              </a:xfrm>
              <a:prstGeom prst="rect">
                <a:avLst/>
              </a:prstGeom>
            </p:spPr>
          </p:pic>
        </p:grpSp>
      </p:grpSp>
      <p:sp>
        <p:nvSpPr>
          <p:cNvPr id="6" name="Nadpis 1">
            <a:extLst>
              <a:ext uri="{FF2B5EF4-FFF2-40B4-BE49-F238E27FC236}">
                <a16:creationId xmlns:a16="http://schemas.microsoft.com/office/drawing/2014/main" id="{F65932E9-6411-0508-7E69-2CCCD236B73B}"/>
              </a:ext>
            </a:extLst>
          </p:cNvPr>
          <p:cNvSpPr txBox="1">
            <a:spLocks/>
          </p:cNvSpPr>
          <p:nvPr/>
        </p:nvSpPr>
        <p:spPr>
          <a:xfrm>
            <a:off x="3174520" y="78713"/>
            <a:ext cx="8966673" cy="7783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3600" b="1">
                <a:solidFill>
                  <a:schemeClr val="bg1"/>
                </a:solidFill>
              </a:rPr>
              <a:t>OTE – Vyhodnocení dat flexibility</a:t>
            </a:r>
          </a:p>
        </p:txBody>
      </p:sp>
      <p:sp>
        <p:nvSpPr>
          <p:cNvPr id="15" name="Zástupný symbol pro číslo snímku 14">
            <a:extLst>
              <a:ext uri="{FF2B5EF4-FFF2-40B4-BE49-F238E27FC236}">
                <a16:creationId xmlns:a16="http://schemas.microsoft.com/office/drawing/2014/main" id="{09242B1E-E69F-D222-B496-203EB3CFD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BC7E8-CB38-4DFE-A45E-B5CF49206134}" type="slidenum">
              <a:rPr lang="cs-CZ" smtClean="0"/>
              <a:t>22</a:t>
            </a:fld>
            <a:endParaRPr lang="cs-CZ"/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9C7B18C8-814F-7B59-6990-B351FDC5F652}"/>
              </a:ext>
            </a:extLst>
          </p:cNvPr>
          <p:cNvSpPr txBox="1"/>
          <p:nvPr/>
        </p:nvSpPr>
        <p:spPr>
          <a:xfrm>
            <a:off x="252781" y="1383006"/>
            <a:ext cx="11272026" cy="55861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SzPct val="100000"/>
            </a:pPr>
            <a:r>
              <a:rPr lang="cs-CZ" sz="2400" b="1" dirty="0">
                <a:solidFill>
                  <a:srgbClr val="14549F"/>
                </a:solidFill>
                <a:cs typeface="Calibri Light"/>
              </a:rPr>
              <a:t>Prezentace výsledků odchylek ze strany OTE pro subjekty zúčtování: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V rámci prezentace výsledků odchylek ze strany OTE pro subjekty zúčtování bude odděleno, co je odchylka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SZd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 a co je odchylka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SZa</a:t>
            </a:r>
            <a:endParaRPr lang="cs-CZ" dirty="0">
              <a:solidFill>
                <a:srgbClr val="14549F"/>
              </a:solidFill>
              <a:cs typeface="Calibri Light"/>
            </a:endParaRP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Níže jsou přiloženy 3 příklady různých situací, jak bude prezentován rozpis výsledků odchylek SZ prostřednictvím portálu OTE (údaje prezentované v přiložených excelech jsou smyšlené, slouží pouze pro ilustraci dané situace)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i="1" u="sng" dirty="0"/>
              <a:t>Příklad 1</a:t>
            </a:r>
            <a:r>
              <a:rPr lang="cs-CZ" i="1" dirty="0"/>
              <a:t>: RÚT 104 je </a:t>
            </a:r>
            <a:r>
              <a:rPr lang="cs-CZ" i="1" dirty="0" err="1"/>
              <a:t>SuperSZ</a:t>
            </a:r>
            <a:r>
              <a:rPr lang="cs-CZ" i="1" dirty="0"/>
              <a:t>, přebírá odpovědnost za odchylku  RÚT 714 a 107.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i="1" dirty="0"/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i="1" dirty="0"/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i="1" u="sng" dirty="0"/>
              <a:t>Příklad 2</a:t>
            </a:r>
            <a:r>
              <a:rPr lang="cs-CZ" i="1" dirty="0"/>
              <a:t>: RÚT 116 nepřebírá odpovědnost za odchylku žádného SZ a není poskytovatelem flexibility.</a:t>
            </a:r>
            <a:endParaRPr lang="cs-CZ" dirty="0"/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i="1" u="sng" dirty="0"/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i="1" u="sng" dirty="0"/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i="1" u="sng" dirty="0"/>
              <a:t>Příklad 3</a:t>
            </a:r>
            <a:r>
              <a:rPr lang="cs-CZ" i="1" dirty="0"/>
              <a:t>: RÚT 480 nepřebírá odpovědnost za odchylku za žádného SZ a je poskytovatelem flexibility.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i="1" dirty="0"/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i="1" dirty="0"/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14549F"/>
                </a:solidFill>
                <a:cs typeface="Calibri Light"/>
              </a:rPr>
              <a:t>Další informace jsou zveřejněny v prezentaci z informačního workshopu OTE k implementaci flexibility ze dne 29.5.2026: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i="1" dirty="0">
                <a:hlinkClick r:id="rId3"/>
              </a:rPr>
              <a:t>https://www.ote-cr.cz/cs/dokumentace/dokumentace-elektrina/agregace-flexibility-aktualizovano-29-5-2026.pptx</a:t>
            </a:r>
            <a:r>
              <a:rPr lang="cs-CZ" i="1" dirty="0"/>
              <a:t> </a:t>
            </a:r>
            <a:endParaRPr lang="cs-CZ" b="1" dirty="0">
              <a:solidFill>
                <a:srgbClr val="14549F"/>
              </a:solidFill>
              <a:cs typeface="Calibri Light"/>
            </a:endParaRP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1220C209-120B-E1F0-B917-30207701A05B}"/>
              </a:ext>
            </a:extLst>
          </p:cNvPr>
          <p:cNvSpPr/>
          <p:nvPr/>
        </p:nvSpPr>
        <p:spPr>
          <a:xfrm>
            <a:off x="572887" y="736829"/>
            <a:ext cx="2285647" cy="737532"/>
          </a:xfrm>
          <a:prstGeom prst="rect">
            <a:avLst/>
          </a:prstGeom>
          <a:solidFill>
            <a:srgbClr val="CCF0E5"/>
          </a:solidFill>
          <a:ln cap="rnd">
            <a:solidFill>
              <a:srgbClr val="CCF0E5"/>
            </a:solidFill>
            <a:beve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>
                <a:solidFill>
                  <a:schemeClr val="tx1"/>
                </a:solidFill>
              </a:rPr>
              <a:t>Vyhodnocení dat flexibility</a:t>
            </a: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1146AD71-FD8D-61CF-BB36-8BCC7F658A41}"/>
              </a:ext>
            </a:extLst>
          </p:cNvPr>
          <p:cNvSpPr/>
          <p:nvPr/>
        </p:nvSpPr>
        <p:spPr>
          <a:xfrm>
            <a:off x="431108" y="697028"/>
            <a:ext cx="491918" cy="40334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</a:rPr>
              <a:t>F3</a:t>
            </a:r>
            <a:endParaRPr lang="en-US" sz="2000" b="1" dirty="0">
              <a:solidFill>
                <a:schemeClr val="tx1"/>
              </a:solidFill>
            </a:endParaRPr>
          </a:p>
        </p:txBody>
      </p:sp>
      <p:graphicFrame>
        <p:nvGraphicFramePr>
          <p:cNvPr id="12" name="Objekt 11">
            <a:extLst>
              <a:ext uri="{FF2B5EF4-FFF2-40B4-BE49-F238E27FC236}">
                <a16:creationId xmlns:a16="http://schemas.microsoft.com/office/drawing/2014/main" id="{32ABC349-C68A-7BFB-A0DA-8D4C5CDA95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7583012"/>
              </p:ext>
            </p:extLst>
          </p:nvPr>
        </p:nvGraphicFramePr>
        <p:xfrm>
          <a:off x="2858534" y="3513652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4" imgW="914400" imgH="771525" progId="Excel.Sheet.12">
                  <p:embed/>
                </p:oleObj>
              </mc:Choice>
              <mc:Fallback>
                <p:oleObj name="Worksheet" showAsIcon="1" r:id="rId4" imgW="914400" imgH="7715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58534" y="3513652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kt 13">
            <a:extLst>
              <a:ext uri="{FF2B5EF4-FFF2-40B4-BE49-F238E27FC236}">
                <a16:creationId xmlns:a16="http://schemas.microsoft.com/office/drawing/2014/main" id="{1C671965-DB1C-AD21-6D0C-A6EFFBE137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9639931"/>
              </p:ext>
            </p:extLst>
          </p:nvPr>
        </p:nvGraphicFramePr>
        <p:xfrm>
          <a:off x="2858534" y="4499795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6" imgW="914400" imgH="771525" progId="Excel.Sheet.12">
                  <p:embed/>
                </p:oleObj>
              </mc:Choice>
              <mc:Fallback>
                <p:oleObj name="Worksheet" showAsIcon="1" r:id="rId6" imgW="914400" imgH="7715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858534" y="4499795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kt 16">
            <a:extLst>
              <a:ext uri="{FF2B5EF4-FFF2-40B4-BE49-F238E27FC236}">
                <a16:creationId xmlns:a16="http://schemas.microsoft.com/office/drawing/2014/main" id="{7A6D9C58-E4B4-D0DB-E7A2-5973C6D3E3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8878514"/>
              </p:ext>
            </p:extLst>
          </p:nvPr>
        </p:nvGraphicFramePr>
        <p:xfrm>
          <a:off x="2918919" y="54859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8" imgW="914400" imgH="771525" progId="Excel.Sheet.12">
                  <p:embed/>
                </p:oleObj>
              </mc:Choice>
              <mc:Fallback>
                <p:oleObj name="Worksheet" showAsIcon="1" r:id="rId8" imgW="914400" imgH="7715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918919" y="54859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24974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5D3FEF-7F75-595F-B841-BC2B8A259E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960C639F-0EAE-60E9-EF3B-325C2E1966A9}"/>
              </a:ext>
            </a:extLst>
          </p:cNvPr>
          <p:cNvGrpSpPr/>
          <p:nvPr/>
        </p:nvGrpSpPr>
        <p:grpSpPr>
          <a:xfrm>
            <a:off x="0" y="7157"/>
            <a:ext cx="12202632" cy="6568889"/>
            <a:chOff x="-10633" y="7157"/>
            <a:chExt cx="12202632" cy="6568889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E643B130-A48B-CE95-8FE0-267E2AEFBFE2}"/>
                </a:ext>
              </a:extLst>
            </p:cNvPr>
            <p:cNvGrpSpPr/>
            <p:nvPr/>
          </p:nvGrpSpPr>
          <p:grpSpPr>
            <a:xfrm>
              <a:off x="10882313" y="6283658"/>
              <a:ext cx="1309686" cy="292388"/>
              <a:chOff x="10882313" y="6283658"/>
              <a:chExt cx="1309686" cy="292388"/>
            </a:xfrm>
          </p:grpSpPr>
          <p:sp>
            <p:nvSpPr>
              <p:cNvPr id="8" name="Obdélník 8">
                <a:extLst>
                  <a:ext uri="{FF2B5EF4-FFF2-40B4-BE49-F238E27FC236}">
                    <a16:creationId xmlns:a16="http://schemas.microsoft.com/office/drawing/2014/main" id="{5BF3E1D9-2B0B-9988-7807-F02219201C71}"/>
                  </a:ext>
                </a:extLst>
              </p:cNvPr>
              <p:cNvSpPr/>
              <p:nvPr/>
            </p:nvSpPr>
            <p:spPr>
              <a:xfrm>
                <a:off x="10882313" y="6316662"/>
                <a:ext cx="1309686" cy="257176"/>
              </a:xfrm>
              <a:custGeom>
                <a:avLst/>
                <a:gdLst>
                  <a:gd name="connsiteX0" fmla="*/ 0 w 1259681"/>
                  <a:gd name="connsiteY0" fmla="*/ 0 h 257176"/>
                  <a:gd name="connsiteX1" fmla="*/ 1259681 w 1259681"/>
                  <a:gd name="connsiteY1" fmla="*/ 0 h 257176"/>
                  <a:gd name="connsiteX2" fmla="*/ 1259681 w 1259681"/>
                  <a:gd name="connsiteY2" fmla="*/ 257176 h 257176"/>
                  <a:gd name="connsiteX3" fmla="*/ 0 w 1259681"/>
                  <a:gd name="connsiteY3" fmla="*/ 257176 h 257176"/>
                  <a:gd name="connsiteX4" fmla="*/ 0 w 1259681"/>
                  <a:gd name="connsiteY4" fmla="*/ 0 h 257176"/>
                  <a:gd name="connsiteX0" fmla="*/ 50005 w 1309686"/>
                  <a:gd name="connsiteY0" fmla="*/ 0 h 257176"/>
                  <a:gd name="connsiteX1" fmla="*/ 1309686 w 1309686"/>
                  <a:gd name="connsiteY1" fmla="*/ 0 h 257176"/>
                  <a:gd name="connsiteX2" fmla="*/ 1309686 w 1309686"/>
                  <a:gd name="connsiteY2" fmla="*/ 257176 h 257176"/>
                  <a:gd name="connsiteX3" fmla="*/ 50005 w 1309686"/>
                  <a:gd name="connsiteY3" fmla="*/ 257176 h 257176"/>
                  <a:gd name="connsiteX4" fmla="*/ 0 w 1309686"/>
                  <a:gd name="connsiteY4" fmla="*/ 123826 h 257176"/>
                  <a:gd name="connsiteX5" fmla="*/ 50005 w 1309686"/>
                  <a:gd name="connsiteY5" fmla="*/ 0 h 257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9686" h="257176">
                    <a:moveTo>
                      <a:pt x="50005" y="0"/>
                    </a:moveTo>
                    <a:lnTo>
                      <a:pt x="1309686" y="0"/>
                    </a:lnTo>
                    <a:lnTo>
                      <a:pt x="1309686" y="257176"/>
                    </a:lnTo>
                    <a:lnTo>
                      <a:pt x="50005" y="257176"/>
                    </a:lnTo>
                    <a:cubicBezTo>
                      <a:pt x="49212" y="216695"/>
                      <a:pt x="793" y="164307"/>
                      <a:pt x="0" y="123826"/>
                    </a:cubicBezTo>
                    <a:lnTo>
                      <a:pt x="50005" y="0"/>
                    </a:lnTo>
                    <a:close/>
                  </a:path>
                </a:pathLst>
              </a:custGeom>
              <a:solidFill>
                <a:srgbClr val="FAB2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42FCD8AC-EC84-10BB-857F-948EDC89591A}"/>
                  </a:ext>
                </a:extLst>
              </p:cNvPr>
              <p:cNvSpPr txBox="1"/>
              <p:nvPr/>
            </p:nvSpPr>
            <p:spPr>
              <a:xfrm>
                <a:off x="10906125" y="6283658"/>
                <a:ext cx="121380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300" b="1">
                    <a:solidFill>
                      <a:schemeClr val="bg1"/>
                    </a:solidFill>
                  </a:rPr>
                  <a:t>www.ote-cr.cz</a:t>
                </a:r>
              </a:p>
            </p:txBody>
          </p:sp>
        </p:grpSp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68B9A09D-B372-21A2-22D8-500CEDE6C874}"/>
                </a:ext>
              </a:extLst>
            </p:cNvPr>
            <p:cNvGrpSpPr/>
            <p:nvPr/>
          </p:nvGrpSpPr>
          <p:grpSpPr>
            <a:xfrm>
              <a:off x="-10633" y="7157"/>
              <a:ext cx="12173093" cy="1090613"/>
              <a:chOff x="-13015" y="7157"/>
              <a:chExt cx="12173093" cy="1090613"/>
            </a:xfrm>
          </p:grpSpPr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D1ADF8F9-547A-C054-6202-FF7499F64440}"/>
                  </a:ext>
                </a:extLst>
              </p:cNvPr>
              <p:cNvSpPr/>
              <p:nvPr/>
            </p:nvSpPr>
            <p:spPr>
              <a:xfrm>
                <a:off x="-13015" y="7157"/>
                <a:ext cx="12173093" cy="1090613"/>
              </a:xfrm>
              <a:custGeom>
                <a:avLst/>
                <a:gdLst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0 w 12192000"/>
                  <a:gd name="connsiteY3" fmla="*/ 151447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723900 w 12192000"/>
                  <a:gd name="connsiteY4" fmla="*/ 771525 h 1514475"/>
                  <a:gd name="connsiteX5" fmla="*/ 0 w 12192000"/>
                  <a:gd name="connsiteY5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19050 w 12192000"/>
                  <a:gd name="connsiteY4" fmla="*/ 695325 h 1514475"/>
                  <a:gd name="connsiteX5" fmla="*/ 0 w 12192000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0656 w 12194381"/>
                  <a:gd name="connsiteY3" fmla="*/ 1495425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3037 w 12194381"/>
                  <a:gd name="connsiteY3" fmla="*/ 13073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10787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940594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78755 w 12194381"/>
                  <a:gd name="connsiteY3" fmla="*/ 1090613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971550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  <a:gd name="connsiteX0" fmla="*/ 2381 w 12203906"/>
                  <a:gd name="connsiteY0" fmla="*/ 0 h 1090613"/>
                  <a:gd name="connsiteX1" fmla="*/ 12194381 w 12203906"/>
                  <a:gd name="connsiteY1" fmla="*/ 0 h 1090613"/>
                  <a:gd name="connsiteX2" fmla="*/ 12203906 w 12203906"/>
                  <a:gd name="connsiteY2" fmla="*/ 695325 h 1090613"/>
                  <a:gd name="connsiteX3" fmla="*/ 1478755 w 12203906"/>
                  <a:gd name="connsiteY3" fmla="*/ 1090613 h 1090613"/>
                  <a:gd name="connsiteX4" fmla="*/ 0 w 12203906"/>
                  <a:gd name="connsiteY4" fmla="*/ 692943 h 1090613"/>
                  <a:gd name="connsiteX5" fmla="*/ 2381 w 12203906"/>
                  <a:gd name="connsiteY5" fmla="*/ 0 h 1090613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752475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94381" h="1090613">
                    <a:moveTo>
                      <a:pt x="2381" y="0"/>
                    </a:moveTo>
                    <a:lnTo>
                      <a:pt x="12194381" y="0"/>
                    </a:lnTo>
                    <a:lnTo>
                      <a:pt x="12194381" y="752475"/>
                    </a:lnTo>
                    <a:lnTo>
                      <a:pt x="1478755" y="1090613"/>
                    </a:lnTo>
                    <a:lnTo>
                      <a:pt x="0" y="692943"/>
                    </a:lnTo>
                    <a:cubicBezTo>
                      <a:pt x="794" y="461962"/>
                      <a:pt x="1587" y="230981"/>
                      <a:pt x="2381" y="0"/>
                    </a:cubicBezTo>
                    <a:close/>
                  </a:path>
                </a:pathLst>
              </a:custGeom>
              <a:solidFill>
                <a:srgbClr val="007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7" name="Obrázek 6">
                <a:extLst>
                  <a:ext uri="{FF2B5EF4-FFF2-40B4-BE49-F238E27FC236}">
                    <a16:creationId xmlns:a16="http://schemas.microsoft.com/office/drawing/2014/main" id="{E85562C0-C52E-2721-8E42-9146810041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33708" y="156140"/>
                <a:ext cx="1511811" cy="646177"/>
              </a:xfrm>
              <a:prstGeom prst="rect">
                <a:avLst/>
              </a:prstGeom>
            </p:spPr>
          </p:pic>
        </p:grpSp>
      </p:grpSp>
      <p:sp>
        <p:nvSpPr>
          <p:cNvPr id="6" name="Nadpis 1">
            <a:extLst>
              <a:ext uri="{FF2B5EF4-FFF2-40B4-BE49-F238E27FC236}">
                <a16:creationId xmlns:a16="http://schemas.microsoft.com/office/drawing/2014/main" id="{D477FD01-1220-71E7-8659-9BFBA2C3DBF7}"/>
              </a:ext>
            </a:extLst>
          </p:cNvPr>
          <p:cNvSpPr txBox="1">
            <a:spLocks/>
          </p:cNvSpPr>
          <p:nvPr/>
        </p:nvSpPr>
        <p:spPr>
          <a:xfrm>
            <a:off x="3174520" y="78713"/>
            <a:ext cx="8966673" cy="7783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3600" b="1">
                <a:solidFill>
                  <a:schemeClr val="bg1"/>
                </a:solidFill>
              </a:rPr>
              <a:t>OTE – Úpravy </a:t>
            </a:r>
            <a:r>
              <a:rPr lang="cs-CZ" sz="3600" b="1" err="1">
                <a:solidFill>
                  <a:schemeClr val="bg1"/>
                </a:solidFill>
              </a:rPr>
              <a:t>DÚF</a:t>
            </a:r>
            <a:endParaRPr lang="cs-CZ" sz="3600" b="1">
              <a:solidFill>
                <a:schemeClr val="bg1"/>
              </a:solidFill>
            </a:endParaRPr>
          </a:p>
        </p:txBody>
      </p:sp>
      <p:sp>
        <p:nvSpPr>
          <p:cNvPr id="15" name="Zástupný symbol pro číslo snímku 14">
            <a:extLst>
              <a:ext uri="{FF2B5EF4-FFF2-40B4-BE49-F238E27FC236}">
                <a16:creationId xmlns:a16="http://schemas.microsoft.com/office/drawing/2014/main" id="{3B53D200-B942-8A9D-8CC8-DDD334B4C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BC7E8-CB38-4DFE-A45E-B5CF49206134}" type="slidenum">
              <a:rPr lang="cs-CZ" smtClean="0"/>
              <a:t>23</a:t>
            </a:fld>
            <a:endParaRPr lang="cs-CZ"/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B9DC2BE4-5976-3C65-B01C-E90003B55C4B}"/>
              </a:ext>
            </a:extLst>
          </p:cNvPr>
          <p:cNvSpPr txBox="1"/>
          <p:nvPr/>
        </p:nvSpPr>
        <p:spPr>
          <a:xfrm>
            <a:off x="251633" y="1169326"/>
            <a:ext cx="11272026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Nové atributy v šabloně CDSIDIS pro předávání informací ohledně </a:t>
            </a:r>
            <a:r>
              <a:rPr lang="cs-CZ" b="1" u="sng" dirty="0">
                <a:solidFill>
                  <a:srgbClr val="FF0000"/>
                </a:solidFill>
                <a:cs typeface="Calibri Light"/>
              </a:rPr>
              <a:t>poskytování flexibility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:</a:t>
            </a:r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Atribut „</a:t>
            </a:r>
            <a:r>
              <a:rPr lang="cs-CZ" b="1" dirty="0" err="1">
                <a:solidFill>
                  <a:srgbClr val="14549F"/>
                </a:solidFill>
                <a:cs typeface="Calibri Light"/>
              </a:rPr>
              <a:t>qty-flex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“  - Celkový odběr pro vyúčtování dodávky elektřiny se zohledněním poskytnuté flexibility (kWh)</a:t>
            </a:r>
          </a:p>
          <a:p>
            <a:pPr marL="457200" indent="-4572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Atribut „</a:t>
            </a:r>
            <a:r>
              <a:rPr lang="cs-CZ" b="1" dirty="0" err="1">
                <a:solidFill>
                  <a:srgbClr val="14549F"/>
                </a:solidFill>
                <a:cs typeface="Calibri Light"/>
              </a:rPr>
              <a:t>qty-flexVT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“  - Celkový odběr pro vyúčtování dodávky elektřiny se zohledněním poskytnuté flexibility – vysoký tarif (kWh)</a:t>
            </a:r>
          </a:p>
          <a:p>
            <a:pPr marL="457200" indent="-4572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Atribut „</a:t>
            </a:r>
            <a:r>
              <a:rPr lang="cs-CZ" b="1" dirty="0" err="1">
                <a:solidFill>
                  <a:srgbClr val="14549F"/>
                </a:solidFill>
                <a:cs typeface="Calibri Light"/>
              </a:rPr>
              <a:t>qty-flexNT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“ - Celkový odběr pro vyúčtování dodávky elektřiny se zohledněním poskytnuté flexibility – nízký tarif (kWh)</a:t>
            </a:r>
          </a:p>
          <a:p>
            <a:endParaRPr lang="cs-CZ" dirty="0">
              <a:solidFill>
                <a:srgbClr val="14549F"/>
              </a:solidFill>
              <a:cs typeface="Calibri Light"/>
            </a:endParaRPr>
          </a:p>
          <a:p>
            <a:r>
              <a:rPr lang="cs-CZ" dirty="0">
                <a:solidFill>
                  <a:srgbClr val="14549F"/>
                </a:solidFill>
                <a:cs typeface="Calibri Light"/>
              </a:rPr>
              <a:t>Nové atributy v šabloně CDSIDIS pro vyúčtování dodávky elektřiny se </a:t>
            </a:r>
            <a:r>
              <a:rPr lang="cs-CZ" b="1" u="sng" dirty="0">
                <a:solidFill>
                  <a:srgbClr val="FF0000"/>
                </a:solidFill>
                <a:cs typeface="Calibri Light"/>
              </a:rPr>
              <a:t>zohledněním sdílené elektřiny a se zohledněním poskytnuté flexibility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Atribut „</a:t>
            </a:r>
            <a:r>
              <a:rPr lang="cs-CZ" b="1" dirty="0" err="1">
                <a:solidFill>
                  <a:srgbClr val="14549F"/>
                </a:solidFill>
                <a:cs typeface="Calibri Light"/>
              </a:rPr>
              <a:t>qty-flexash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“ - Celkový odběr pro vyúčtování dodávky elektřiny se zohledněním sdílené elektřiny a se zohledněním poskytnuté flexibility (kWh)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Atribut „</a:t>
            </a:r>
            <a:r>
              <a:rPr lang="cs-CZ" b="1" dirty="0" err="1">
                <a:solidFill>
                  <a:srgbClr val="14549F"/>
                </a:solidFill>
                <a:cs typeface="Calibri Light"/>
              </a:rPr>
              <a:t>qty-flexashVT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“ - Celkový odběr pro vyúčtování dodávky elektřiny se zohledněním sdílené elektřiny a se zohledněním poskytnuté flexibility - vysoký tarif (kWh)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Atribut „</a:t>
            </a:r>
            <a:r>
              <a:rPr lang="cs-CZ" b="1" dirty="0" err="1">
                <a:solidFill>
                  <a:srgbClr val="14549F"/>
                </a:solidFill>
                <a:cs typeface="Calibri Light"/>
              </a:rPr>
              <a:t>qty-flexashNT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“ - Celkový odběr pro vyúčtování dodávky elektřiny se zohledněním sdílené elektřiny a se zohledněním poskytnuté flexibility - nízký tarif (kWh)</a:t>
            </a:r>
          </a:p>
          <a:p>
            <a:pPr>
              <a:spcAft>
                <a:spcPts val="600"/>
              </a:spcAft>
              <a:buSzPct val="100000"/>
            </a:pPr>
            <a:endParaRPr lang="cs-CZ" b="1" dirty="0">
              <a:solidFill>
                <a:srgbClr val="14549F"/>
              </a:solidFill>
              <a:cs typeface="Calibri Light"/>
            </a:endParaRPr>
          </a:p>
          <a:p>
            <a:pPr>
              <a:spcAft>
                <a:spcPts val="600"/>
              </a:spcAft>
              <a:buSzPct val="100000"/>
            </a:pPr>
            <a:r>
              <a:rPr lang="cs-CZ" b="1" dirty="0">
                <a:solidFill>
                  <a:srgbClr val="14549F"/>
                </a:solidFill>
                <a:cs typeface="Calibri Light"/>
              </a:rPr>
              <a:t>Sdílení elektřiny a poskytování flexibility souběžně nebude dovoleno 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→ pokud bude poskytována v předávacím místě jedna z těchto 2 služeb, v DÚF bude pro druhou službu nutno uvádět nulové údaje. </a:t>
            </a:r>
          </a:p>
          <a:p>
            <a:pPr>
              <a:spcAft>
                <a:spcPts val="600"/>
              </a:spcAft>
              <a:buSzPct val="100000"/>
            </a:pPr>
            <a:endParaRPr lang="cs-CZ" b="1" dirty="0">
              <a:solidFill>
                <a:srgbClr val="14549F"/>
              </a:solidFill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5656312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F67445-7CD8-E9D7-DF2B-697B29BD9C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>
            <a:extLst>
              <a:ext uri="{FF2B5EF4-FFF2-40B4-BE49-F238E27FC236}">
                <a16:creationId xmlns:a16="http://schemas.microsoft.com/office/drawing/2014/main" id="{CB01800A-7B9C-A702-4336-D66CB3B4F7FF}"/>
              </a:ext>
            </a:extLst>
          </p:cNvPr>
          <p:cNvGrpSpPr/>
          <p:nvPr/>
        </p:nvGrpSpPr>
        <p:grpSpPr>
          <a:xfrm>
            <a:off x="0" y="0"/>
            <a:ext cx="12194381" cy="6576046"/>
            <a:chOff x="0" y="0"/>
            <a:chExt cx="12194381" cy="6576046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965261A0-17B0-5317-46C8-E0D91C474C1B}"/>
                </a:ext>
              </a:extLst>
            </p:cNvPr>
            <p:cNvGrpSpPr/>
            <p:nvPr/>
          </p:nvGrpSpPr>
          <p:grpSpPr>
            <a:xfrm>
              <a:off x="10882313" y="6283658"/>
              <a:ext cx="1309686" cy="292388"/>
              <a:chOff x="10882313" y="6283658"/>
              <a:chExt cx="1309686" cy="292388"/>
            </a:xfrm>
          </p:grpSpPr>
          <p:sp>
            <p:nvSpPr>
              <p:cNvPr id="9" name="Obdélník 8">
                <a:extLst>
                  <a:ext uri="{FF2B5EF4-FFF2-40B4-BE49-F238E27FC236}">
                    <a16:creationId xmlns:a16="http://schemas.microsoft.com/office/drawing/2014/main" id="{C7DA28E4-5437-3960-2815-181ADC5263A1}"/>
                  </a:ext>
                </a:extLst>
              </p:cNvPr>
              <p:cNvSpPr/>
              <p:nvPr/>
            </p:nvSpPr>
            <p:spPr>
              <a:xfrm>
                <a:off x="10882313" y="6316662"/>
                <a:ext cx="1309686" cy="257176"/>
              </a:xfrm>
              <a:custGeom>
                <a:avLst/>
                <a:gdLst>
                  <a:gd name="connsiteX0" fmla="*/ 0 w 1259681"/>
                  <a:gd name="connsiteY0" fmla="*/ 0 h 257176"/>
                  <a:gd name="connsiteX1" fmla="*/ 1259681 w 1259681"/>
                  <a:gd name="connsiteY1" fmla="*/ 0 h 257176"/>
                  <a:gd name="connsiteX2" fmla="*/ 1259681 w 1259681"/>
                  <a:gd name="connsiteY2" fmla="*/ 257176 h 257176"/>
                  <a:gd name="connsiteX3" fmla="*/ 0 w 1259681"/>
                  <a:gd name="connsiteY3" fmla="*/ 257176 h 257176"/>
                  <a:gd name="connsiteX4" fmla="*/ 0 w 1259681"/>
                  <a:gd name="connsiteY4" fmla="*/ 0 h 257176"/>
                  <a:gd name="connsiteX0" fmla="*/ 50005 w 1309686"/>
                  <a:gd name="connsiteY0" fmla="*/ 0 h 257176"/>
                  <a:gd name="connsiteX1" fmla="*/ 1309686 w 1309686"/>
                  <a:gd name="connsiteY1" fmla="*/ 0 h 257176"/>
                  <a:gd name="connsiteX2" fmla="*/ 1309686 w 1309686"/>
                  <a:gd name="connsiteY2" fmla="*/ 257176 h 257176"/>
                  <a:gd name="connsiteX3" fmla="*/ 50005 w 1309686"/>
                  <a:gd name="connsiteY3" fmla="*/ 257176 h 257176"/>
                  <a:gd name="connsiteX4" fmla="*/ 0 w 1309686"/>
                  <a:gd name="connsiteY4" fmla="*/ 123826 h 257176"/>
                  <a:gd name="connsiteX5" fmla="*/ 50005 w 1309686"/>
                  <a:gd name="connsiteY5" fmla="*/ 0 h 257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9686" h="257176">
                    <a:moveTo>
                      <a:pt x="50005" y="0"/>
                    </a:moveTo>
                    <a:lnTo>
                      <a:pt x="1309686" y="0"/>
                    </a:lnTo>
                    <a:lnTo>
                      <a:pt x="1309686" y="257176"/>
                    </a:lnTo>
                    <a:lnTo>
                      <a:pt x="50005" y="257176"/>
                    </a:lnTo>
                    <a:cubicBezTo>
                      <a:pt x="49212" y="216695"/>
                      <a:pt x="793" y="164307"/>
                      <a:pt x="0" y="123826"/>
                    </a:cubicBezTo>
                    <a:lnTo>
                      <a:pt x="50005" y="0"/>
                    </a:lnTo>
                    <a:close/>
                  </a:path>
                </a:pathLst>
              </a:custGeom>
              <a:solidFill>
                <a:srgbClr val="FAB2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1B1B0BE9-EFBB-20E9-A07A-75FC1CDA7B22}"/>
                  </a:ext>
                </a:extLst>
              </p:cNvPr>
              <p:cNvSpPr txBox="1"/>
              <p:nvPr/>
            </p:nvSpPr>
            <p:spPr>
              <a:xfrm>
                <a:off x="10906125" y="6283658"/>
                <a:ext cx="121380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300" b="1" dirty="0">
                    <a:solidFill>
                      <a:schemeClr val="bg1"/>
                    </a:solidFill>
                  </a:rPr>
                  <a:t>www.ote-cr.cz</a:t>
                </a:r>
              </a:p>
            </p:txBody>
          </p:sp>
        </p:grpSp>
        <p:grpSp>
          <p:nvGrpSpPr>
            <p:cNvPr id="2" name="Skupina 1">
              <a:extLst>
                <a:ext uri="{FF2B5EF4-FFF2-40B4-BE49-F238E27FC236}">
                  <a16:creationId xmlns:a16="http://schemas.microsoft.com/office/drawing/2014/main" id="{69EA2946-4266-3BCA-383C-C90E3D5BFC13}"/>
                </a:ext>
              </a:extLst>
            </p:cNvPr>
            <p:cNvGrpSpPr/>
            <p:nvPr/>
          </p:nvGrpSpPr>
          <p:grpSpPr>
            <a:xfrm>
              <a:off x="0" y="0"/>
              <a:ext cx="12194381" cy="1090613"/>
              <a:chOff x="-2382" y="0"/>
              <a:chExt cx="12194381" cy="1090613"/>
            </a:xfrm>
          </p:grpSpPr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ED807518-37E0-B07F-FBAB-25CA6F909797}"/>
                  </a:ext>
                </a:extLst>
              </p:cNvPr>
              <p:cNvSpPr/>
              <p:nvPr/>
            </p:nvSpPr>
            <p:spPr>
              <a:xfrm>
                <a:off x="-2382" y="0"/>
                <a:ext cx="12194381" cy="1090613"/>
              </a:xfrm>
              <a:custGeom>
                <a:avLst/>
                <a:gdLst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0 w 12192000"/>
                  <a:gd name="connsiteY3" fmla="*/ 151447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723900 w 12192000"/>
                  <a:gd name="connsiteY4" fmla="*/ 771525 h 1514475"/>
                  <a:gd name="connsiteX5" fmla="*/ 0 w 12192000"/>
                  <a:gd name="connsiteY5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19050 w 12192000"/>
                  <a:gd name="connsiteY4" fmla="*/ 695325 h 1514475"/>
                  <a:gd name="connsiteX5" fmla="*/ 0 w 12192000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0656 w 12194381"/>
                  <a:gd name="connsiteY3" fmla="*/ 1495425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3037 w 12194381"/>
                  <a:gd name="connsiteY3" fmla="*/ 13073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10787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940594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78755 w 12194381"/>
                  <a:gd name="connsiteY3" fmla="*/ 1090613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971550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  <a:gd name="connsiteX0" fmla="*/ 2381 w 12203906"/>
                  <a:gd name="connsiteY0" fmla="*/ 0 h 1090613"/>
                  <a:gd name="connsiteX1" fmla="*/ 12194381 w 12203906"/>
                  <a:gd name="connsiteY1" fmla="*/ 0 h 1090613"/>
                  <a:gd name="connsiteX2" fmla="*/ 12203906 w 12203906"/>
                  <a:gd name="connsiteY2" fmla="*/ 695325 h 1090613"/>
                  <a:gd name="connsiteX3" fmla="*/ 1478755 w 12203906"/>
                  <a:gd name="connsiteY3" fmla="*/ 1090613 h 1090613"/>
                  <a:gd name="connsiteX4" fmla="*/ 0 w 12203906"/>
                  <a:gd name="connsiteY4" fmla="*/ 692943 h 1090613"/>
                  <a:gd name="connsiteX5" fmla="*/ 2381 w 12203906"/>
                  <a:gd name="connsiteY5" fmla="*/ 0 h 1090613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752475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94381" h="1090613">
                    <a:moveTo>
                      <a:pt x="2381" y="0"/>
                    </a:moveTo>
                    <a:lnTo>
                      <a:pt x="12194381" y="0"/>
                    </a:lnTo>
                    <a:lnTo>
                      <a:pt x="12194381" y="752475"/>
                    </a:lnTo>
                    <a:lnTo>
                      <a:pt x="1478755" y="1090613"/>
                    </a:lnTo>
                    <a:lnTo>
                      <a:pt x="0" y="692943"/>
                    </a:lnTo>
                    <a:cubicBezTo>
                      <a:pt x="794" y="461962"/>
                      <a:pt x="1587" y="230981"/>
                      <a:pt x="2381" y="0"/>
                    </a:cubicBezTo>
                    <a:close/>
                  </a:path>
                </a:pathLst>
              </a:custGeom>
              <a:solidFill>
                <a:srgbClr val="007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12" name="Obrázek 11">
                <a:extLst>
                  <a:ext uri="{FF2B5EF4-FFF2-40B4-BE49-F238E27FC236}">
                    <a16:creationId xmlns:a16="http://schemas.microsoft.com/office/drawing/2014/main" id="{222BB033-6FB7-46F1-6580-59DD887E6A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29401" y="222217"/>
                <a:ext cx="1511811" cy="646177"/>
              </a:xfrm>
              <a:prstGeom prst="rect">
                <a:avLst/>
              </a:prstGeom>
            </p:spPr>
          </p:pic>
        </p:grpSp>
      </p:grpSp>
      <p:sp>
        <p:nvSpPr>
          <p:cNvPr id="13" name="Nadpis 1">
            <a:extLst>
              <a:ext uri="{FF2B5EF4-FFF2-40B4-BE49-F238E27FC236}">
                <a16:creationId xmlns:a16="http://schemas.microsoft.com/office/drawing/2014/main" id="{8BC4ECD0-08E8-133C-326D-59E691F32C61}"/>
              </a:ext>
            </a:extLst>
          </p:cNvPr>
          <p:cNvSpPr txBox="1">
            <a:spLocks/>
          </p:cNvSpPr>
          <p:nvPr/>
        </p:nvSpPr>
        <p:spPr>
          <a:xfrm>
            <a:off x="1447799" y="3073400"/>
            <a:ext cx="6928449" cy="812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>
                <a:solidFill>
                  <a:srgbClr val="14549F"/>
                </a:solidFill>
                <a:latin typeface="+mn-lt"/>
              </a:rPr>
              <a:t>DĚKUJEME ZA POZORNOST</a:t>
            </a: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CA85FBC4-3903-7ABC-5C6C-1CF1DE9D9915}"/>
              </a:ext>
            </a:extLst>
          </p:cNvPr>
          <p:cNvSpPr txBox="1">
            <a:spLocks/>
          </p:cNvSpPr>
          <p:nvPr/>
        </p:nvSpPr>
        <p:spPr>
          <a:xfrm>
            <a:off x="1431783" y="3995125"/>
            <a:ext cx="4664217" cy="109061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2400" b="1" dirty="0">
                <a:solidFill>
                  <a:srgbClr val="14549F"/>
                </a:solidFill>
                <a:latin typeface="+mn-lt"/>
              </a:rPr>
              <a:t>OTE, a.s. </a:t>
            </a:r>
          </a:p>
          <a:p>
            <a:pPr>
              <a:lnSpc>
                <a:spcPct val="100000"/>
              </a:lnSpc>
            </a:pPr>
            <a:r>
              <a:rPr lang="cs-CZ" sz="2400" b="1" dirty="0">
                <a:solidFill>
                  <a:srgbClr val="14549F"/>
                </a:solidFill>
                <a:latin typeface="+mn-lt"/>
              </a:rPr>
              <a:t>Kontaktní email: elektro@ote-cr.cz</a:t>
            </a:r>
          </a:p>
          <a:p>
            <a:pPr>
              <a:lnSpc>
                <a:spcPct val="100000"/>
              </a:lnSpc>
            </a:pPr>
            <a:endParaRPr lang="cs-CZ" sz="2400" b="1" dirty="0">
              <a:solidFill>
                <a:srgbClr val="14549F"/>
              </a:solidFill>
              <a:latin typeface="+mn-lt"/>
            </a:endParaRPr>
          </a:p>
        </p:txBody>
      </p:sp>
      <p:sp>
        <p:nvSpPr>
          <p:cNvPr id="16" name="Zástupný symbol pro číslo snímku 15">
            <a:extLst>
              <a:ext uri="{FF2B5EF4-FFF2-40B4-BE49-F238E27FC236}">
                <a16:creationId xmlns:a16="http://schemas.microsoft.com/office/drawing/2014/main" id="{FD8A5145-DEB5-735C-6377-3D9E571B1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BC7E8-CB38-4DFE-A45E-B5CF49206134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19995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3" r="11483"/>
          <a:stretch/>
        </p:blipFill>
        <p:spPr>
          <a:xfrm>
            <a:off x="-2381" y="539523"/>
            <a:ext cx="12192000" cy="6364514"/>
          </a:xfrm>
          <a:prstGeom prst="rect">
            <a:avLst/>
          </a:prstGeom>
        </p:spPr>
      </p:pic>
      <p:grpSp>
        <p:nvGrpSpPr>
          <p:cNvPr id="14" name="Skupina 13"/>
          <p:cNvGrpSpPr/>
          <p:nvPr/>
        </p:nvGrpSpPr>
        <p:grpSpPr>
          <a:xfrm>
            <a:off x="0" y="0"/>
            <a:ext cx="12194381" cy="6576046"/>
            <a:chOff x="0" y="0"/>
            <a:chExt cx="12194381" cy="6576046"/>
          </a:xfrm>
        </p:grpSpPr>
        <p:grpSp>
          <p:nvGrpSpPr>
            <p:cNvPr id="15" name="Skupina 14"/>
            <p:cNvGrpSpPr/>
            <p:nvPr/>
          </p:nvGrpSpPr>
          <p:grpSpPr>
            <a:xfrm>
              <a:off x="10882313" y="6283658"/>
              <a:ext cx="1309686" cy="292388"/>
              <a:chOff x="10882313" y="6283658"/>
              <a:chExt cx="1309686" cy="292388"/>
            </a:xfrm>
          </p:grpSpPr>
          <p:sp>
            <p:nvSpPr>
              <p:cNvPr id="20" name="Obdélník 8"/>
              <p:cNvSpPr/>
              <p:nvPr/>
            </p:nvSpPr>
            <p:spPr>
              <a:xfrm>
                <a:off x="10882313" y="6316662"/>
                <a:ext cx="1309686" cy="257176"/>
              </a:xfrm>
              <a:custGeom>
                <a:avLst/>
                <a:gdLst>
                  <a:gd name="connsiteX0" fmla="*/ 0 w 1259681"/>
                  <a:gd name="connsiteY0" fmla="*/ 0 h 257176"/>
                  <a:gd name="connsiteX1" fmla="*/ 1259681 w 1259681"/>
                  <a:gd name="connsiteY1" fmla="*/ 0 h 257176"/>
                  <a:gd name="connsiteX2" fmla="*/ 1259681 w 1259681"/>
                  <a:gd name="connsiteY2" fmla="*/ 257176 h 257176"/>
                  <a:gd name="connsiteX3" fmla="*/ 0 w 1259681"/>
                  <a:gd name="connsiteY3" fmla="*/ 257176 h 257176"/>
                  <a:gd name="connsiteX4" fmla="*/ 0 w 1259681"/>
                  <a:gd name="connsiteY4" fmla="*/ 0 h 257176"/>
                  <a:gd name="connsiteX0" fmla="*/ 50005 w 1309686"/>
                  <a:gd name="connsiteY0" fmla="*/ 0 h 257176"/>
                  <a:gd name="connsiteX1" fmla="*/ 1309686 w 1309686"/>
                  <a:gd name="connsiteY1" fmla="*/ 0 h 257176"/>
                  <a:gd name="connsiteX2" fmla="*/ 1309686 w 1309686"/>
                  <a:gd name="connsiteY2" fmla="*/ 257176 h 257176"/>
                  <a:gd name="connsiteX3" fmla="*/ 50005 w 1309686"/>
                  <a:gd name="connsiteY3" fmla="*/ 257176 h 257176"/>
                  <a:gd name="connsiteX4" fmla="*/ 0 w 1309686"/>
                  <a:gd name="connsiteY4" fmla="*/ 123826 h 257176"/>
                  <a:gd name="connsiteX5" fmla="*/ 50005 w 1309686"/>
                  <a:gd name="connsiteY5" fmla="*/ 0 h 257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9686" h="257176">
                    <a:moveTo>
                      <a:pt x="50005" y="0"/>
                    </a:moveTo>
                    <a:lnTo>
                      <a:pt x="1309686" y="0"/>
                    </a:lnTo>
                    <a:lnTo>
                      <a:pt x="1309686" y="257176"/>
                    </a:lnTo>
                    <a:lnTo>
                      <a:pt x="50005" y="257176"/>
                    </a:lnTo>
                    <a:cubicBezTo>
                      <a:pt x="49212" y="216695"/>
                      <a:pt x="793" y="164307"/>
                      <a:pt x="0" y="123826"/>
                    </a:cubicBezTo>
                    <a:lnTo>
                      <a:pt x="50005" y="0"/>
                    </a:lnTo>
                    <a:close/>
                  </a:path>
                </a:pathLst>
              </a:custGeom>
              <a:solidFill>
                <a:srgbClr val="FAB2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1" name="TextovéPole 20"/>
              <p:cNvSpPr txBox="1"/>
              <p:nvPr/>
            </p:nvSpPr>
            <p:spPr>
              <a:xfrm>
                <a:off x="10906125" y="6283658"/>
                <a:ext cx="121380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300" b="1" dirty="0">
                    <a:solidFill>
                      <a:schemeClr val="bg1"/>
                    </a:solidFill>
                  </a:rPr>
                  <a:t>www.ote-cr.cz</a:t>
                </a:r>
              </a:p>
            </p:txBody>
          </p:sp>
        </p:grpSp>
        <p:grpSp>
          <p:nvGrpSpPr>
            <p:cNvPr id="16" name="Skupina 15"/>
            <p:cNvGrpSpPr/>
            <p:nvPr/>
          </p:nvGrpSpPr>
          <p:grpSpPr>
            <a:xfrm>
              <a:off x="0" y="0"/>
              <a:ext cx="12194381" cy="1090613"/>
              <a:chOff x="-2382" y="0"/>
              <a:chExt cx="12194381" cy="1090613"/>
            </a:xfrm>
          </p:grpSpPr>
          <p:sp>
            <p:nvSpPr>
              <p:cNvPr id="17" name="Obdélník 4"/>
              <p:cNvSpPr/>
              <p:nvPr/>
            </p:nvSpPr>
            <p:spPr>
              <a:xfrm>
                <a:off x="-2382" y="0"/>
                <a:ext cx="12194381" cy="1090613"/>
              </a:xfrm>
              <a:custGeom>
                <a:avLst/>
                <a:gdLst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0 w 12192000"/>
                  <a:gd name="connsiteY3" fmla="*/ 151447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723900 w 12192000"/>
                  <a:gd name="connsiteY4" fmla="*/ 771525 h 1514475"/>
                  <a:gd name="connsiteX5" fmla="*/ 0 w 12192000"/>
                  <a:gd name="connsiteY5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19050 w 12192000"/>
                  <a:gd name="connsiteY4" fmla="*/ 695325 h 1514475"/>
                  <a:gd name="connsiteX5" fmla="*/ 0 w 12192000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0656 w 12194381"/>
                  <a:gd name="connsiteY3" fmla="*/ 1495425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3037 w 12194381"/>
                  <a:gd name="connsiteY3" fmla="*/ 13073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10787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940594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78755 w 12194381"/>
                  <a:gd name="connsiteY3" fmla="*/ 1090613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971550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  <a:gd name="connsiteX0" fmla="*/ 2381 w 12203906"/>
                  <a:gd name="connsiteY0" fmla="*/ 0 h 1090613"/>
                  <a:gd name="connsiteX1" fmla="*/ 12194381 w 12203906"/>
                  <a:gd name="connsiteY1" fmla="*/ 0 h 1090613"/>
                  <a:gd name="connsiteX2" fmla="*/ 12203906 w 12203906"/>
                  <a:gd name="connsiteY2" fmla="*/ 695325 h 1090613"/>
                  <a:gd name="connsiteX3" fmla="*/ 1478755 w 12203906"/>
                  <a:gd name="connsiteY3" fmla="*/ 1090613 h 1090613"/>
                  <a:gd name="connsiteX4" fmla="*/ 0 w 12203906"/>
                  <a:gd name="connsiteY4" fmla="*/ 692943 h 1090613"/>
                  <a:gd name="connsiteX5" fmla="*/ 2381 w 12203906"/>
                  <a:gd name="connsiteY5" fmla="*/ 0 h 1090613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752475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94381" h="1090613">
                    <a:moveTo>
                      <a:pt x="2381" y="0"/>
                    </a:moveTo>
                    <a:lnTo>
                      <a:pt x="12194381" y="0"/>
                    </a:lnTo>
                    <a:lnTo>
                      <a:pt x="12194381" y="752475"/>
                    </a:lnTo>
                    <a:lnTo>
                      <a:pt x="1478755" y="1090613"/>
                    </a:lnTo>
                    <a:lnTo>
                      <a:pt x="0" y="692943"/>
                    </a:lnTo>
                    <a:cubicBezTo>
                      <a:pt x="794" y="461962"/>
                      <a:pt x="1587" y="230981"/>
                      <a:pt x="2381" y="0"/>
                    </a:cubicBezTo>
                    <a:close/>
                  </a:path>
                </a:pathLst>
              </a:custGeom>
              <a:solidFill>
                <a:srgbClr val="007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8" name="TextovéPole 17"/>
              <p:cNvSpPr txBox="1"/>
              <p:nvPr/>
            </p:nvSpPr>
            <p:spPr>
              <a:xfrm>
                <a:off x="3729109" y="183594"/>
                <a:ext cx="821143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4000" b="1" dirty="0">
                    <a:solidFill>
                      <a:schemeClr val="bg1"/>
                    </a:solidFill>
                  </a:rPr>
                  <a:t>Spojujeme trhy a příležitosti</a:t>
                </a:r>
              </a:p>
            </p:txBody>
          </p:sp>
          <p:pic>
            <p:nvPicPr>
              <p:cNvPr id="19" name="Obrázek 1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29401" y="222217"/>
                <a:ext cx="1511811" cy="646177"/>
              </a:xfrm>
              <a:prstGeom prst="rect">
                <a:avLst/>
              </a:prstGeom>
            </p:spPr>
          </p:pic>
        </p:grpSp>
      </p:grpSp>
      <p:sp>
        <p:nvSpPr>
          <p:cNvPr id="5" name="Nadpis 1">
            <a:extLst>
              <a:ext uri="{FF2B5EF4-FFF2-40B4-BE49-F238E27FC236}">
                <a16:creationId xmlns:a16="http://schemas.microsoft.com/office/drawing/2014/main" id="{9A49D6A0-9003-A8E3-3649-6648D97BE30B}"/>
              </a:ext>
            </a:extLst>
          </p:cNvPr>
          <p:cNvSpPr txBox="1">
            <a:spLocks/>
          </p:cNvSpPr>
          <p:nvPr/>
        </p:nvSpPr>
        <p:spPr>
          <a:xfrm>
            <a:off x="879894" y="1945717"/>
            <a:ext cx="8065697" cy="43379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000" baseline="30000" dirty="0">
              <a:solidFill>
                <a:schemeClr val="bg1"/>
              </a:solidFill>
              <a:latin typeface="+mn-lt"/>
            </a:endParaRPr>
          </a:p>
          <a:p>
            <a:endParaRPr lang="cs-CZ" sz="4000" baseline="30000" dirty="0">
              <a:solidFill>
                <a:schemeClr val="bg1"/>
              </a:solidFill>
              <a:latin typeface="+mn-lt"/>
            </a:endParaRPr>
          </a:p>
          <a:p>
            <a:endParaRPr lang="cs-CZ" sz="4000" baseline="30000" dirty="0">
              <a:solidFill>
                <a:schemeClr val="bg1"/>
              </a:solidFill>
              <a:latin typeface="+mn-lt"/>
            </a:endParaRPr>
          </a:p>
          <a:p>
            <a:r>
              <a:rPr lang="cs-CZ" sz="4000" baseline="30000" dirty="0">
                <a:solidFill>
                  <a:schemeClr val="bg1"/>
                </a:solidFill>
                <a:latin typeface="+mn-lt"/>
              </a:rPr>
              <a:t>JSME OPERÁTOREM TRHU S ELEKTŘINOU A PLYNEM.</a:t>
            </a:r>
          </a:p>
          <a:p>
            <a:endParaRPr lang="cs-CZ" sz="4000" baseline="30000" dirty="0">
              <a:solidFill>
                <a:schemeClr val="bg1"/>
              </a:solidFill>
              <a:latin typeface="+mn-lt"/>
            </a:endParaRPr>
          </a:p>
          <a:p>
            <a:r>
              <a:rPr lang="cs-CZ" sz="4000" baseline="30000" dirty="0">
                <a:solidFill>
                  <a:schemeClr val="bg1"/>
                </a:solidFill>
                <a:latin typeface="+mn-lt"/>
              </a:rPr>
              <a:t>SPOJUJEME TRHY A PŘÍLEŽITOSTI.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41F0C56-42C8-383F-2844-371E2DF1C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BC7E8-CB38-4DFE-A45E-B5CF49206134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2614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D7BFBE-62B2-B8F7-F4C8-F725EBD7A3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E75FC3DD-2396-13EC-5DA9-F90E8A6F526E}"/>
              </a:ext>
            </a:extLst>
          </p:cNvPr>
          <p:cNvGrpSpPr/>
          <p:nvPr/>
        </p:nvGrpSpPr>
        <p:grpSpPr>
          <a:xfrm>
            <a:off x="0" y="7157"/>
            <a:ext cx="12202632" cy="6568889"/>
            <a:chOff x="-10633" y="7157"/>
            <a:chExt cx="12202632" cy="6568889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125BB2C7-722D-4110-D310-CCC45D5302E4}"/>
                </a:ext>
              </a:extLst>
            </p:cNvPr>
            <p:cNvGrpSpPr/>
            <p:nvPr/>
          </p:nvGrpSpPr>
          <p:grpSpPr>
            <a:xfrm>
              <a:off x="10882313" y="6283658"/>
              <a:ext cx="1309686" cy="292388"/>
              <a:chOff x="10882313" y="6283658"/>
              <a:chExt cx="1309686" cy="292388"/>
            </a:xfrm>
          </p:grpSpPr>
          <p:sp>
            <p:nvSpPr>
              <p:cNvPr id="8" name="Obdélník 8">
                <a:extLst>
                  <a:ext uri="{FF2B5EF4-FFF2-40B4-BE49-F238E27FC236}">
                    <a16:creationId xmlns:a16="http://schemas.microsoft.com/office/drawing/2014/main" id="{52208F21-D947-9B35-B4D1-7CA737A9F2D5}"/>
                  </a:ext>
                </a:extLst>
              </p:cNvPr>
              <p:cNvSpPr/>
              <p:nvPr/>
            </p:nvSpPr>
            <p:spPr>
              <a:xfrm>
                <a:off x="10882313" y="6316662"/>
                <a:ext cx="1309686" cy="257176"/>
              </a:xfrm>
              <a:custGeom>
                <a:avLst/>
                <a:gdLst>
                  <a:gd name="connsiteX0" fmla="*/ 0 w 1259681"/>
                  <a:gd name="connsiteY0" fmla="*/ 0 h 257176"/>
                  <a:gd name="connsiteX1" fmla="*/ 1259681 w 1259681"/>
                  <a:gd name="connsiteY1" fmla="*/ 0 h 257176"/>
                  <a:gd name="connsiteX2" fmla="*/ 1259681 w 1259681"/>
                  <a:gd name="connsiteY2" fmla="*/ 257176 h 257176"/>
                  <a:gd name="connsiteX3" fmla="*/ 0 w 1259681"/>
                  <a:gd name="connsiteY3" fmla="*/ 257176 h 257176"/>
                  <a:gd name="connsiteX4" fmla="*/ 0 w 1259681"/>
                  <a:gd name="connsiteY4" fmla="*/ 0 h 257176"/>
                  <a:gd name="connsiteX0" fmla="*/ 50005 w 1309686"/>
                  <a:gd name="connsiteY0" fmla="*/ 0 h 257176"/>
                  <a:gd name="connsiteX1" fmla="*/ 1309686 w 1309686"/>
                  <a:gd name="connsiteY1" fmla="*/ 0 h 257176"/>
                  <a:gd name="connsiteX2" fmla="*/ 1309686 w 1309686"/>
                  <a:gd name="connsiteY2" fmla="*/ 257176 h 257176"/>
                  <a:gd name="connsiteX3" fmla="*/ 50005 w 1309686"/>
                  <a:gd name="connsiteY3" fmla="*/ 257176 h 257176"/>
                  <a:gd name="connsiteX4" fmla="*/ 0 w 1309686"/>
                  <a:gd name="connsiteY4" fmla="*/ 123826 h 257176"/>
                  <a:gd name="connsiteX5" fmla="*/ 50005 w 1309686"/>
                  <a:gd name="connsiteY5" fmla="*/ 0 h 257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9686" h="257176">
                    <a:moveTo>
                      <a:pt x="50005" y="0"/>
                    </a:moveTo>
                    <a:lnTo>
                      <a:pt x="1309686" y="0"/>
                    </a:lnTo>
                    <a:lnTo>
                      <a:pt x="1309686" y="257176"/>
                    </a:lnTo>
                    <a:lnTo>
                      <a:pt x="50005" y="257176"/>
                    </a:lnTo>
                    <a:cubicBezTo>
                      <a:pt x="49212" y="216695"/>
                      <a:pt x="793" y="164307"/>
                      <a:pt x="0" y="123826"/>
                    </a:cubicBezTo>
                    <a:lnTo>
                      <a:pt x="50005" y="0"/>
                    </a:lnTo>
                    <a:close/>
                  </a:path>
                </a:pathLst>
              </a:custGeom>
              <a:solidFill>
                <a:srgbClr val="FAB2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6F7E8D31-3EB2-60D2-2EA1-85233E6926EF}"/>
                  </a:ext>
                </a:extLst>
              </p:cNvPr>
              <p:cNvSpPr txBox="1"/>
              <p:nvPr/>
            </p:nvSpPr>
            <p:spPr>
              <a:xfrm>
                <a:off x="10906125" y="6283658"/>
                <a:ext cx="121380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300" b="1" dirty="0">
                    <a:solidFill>
                      <a:schemeClr val="bg1"/>
                    </a:solidFill>
                  </a:rPr>
                  <a:t>www.ote-cr.cz</a:t>
                </a:r>
              </a:p>
            </p:txBody>
          </p:sp>
        </p:grpSp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13F24B4C-F040-47DE-F45E-7E9A93370CB0}"/>
                </a:ext>
              </a:extLst>
            </p:cNvPr>
            <p:cNvGrpSpPr/>
            <p:nvPr/>
          </p:nvGrpSpPr>
          <p:grpSpPr>
            <a:xfrm>
              <a:off x="-10633" y="7157"/>
              <a:ext cx="12173093" cy="1090613"/>
              <a:chOff x="-13015" y="7157"/>
              <a:chExt cx="12173093" cy="1090613"/>
            </a:xfrm>
          </p:grpSpPr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27CF8620-F289-F1C4-5C8E-E1902AFB397A}"/>
                  </a:ext>
                </a:extLst>
              </p:cNvPr>
              <p:cNvSpPr/>
              <p:nvPr/>
            </p:nvSpPr>
            <p:spPr>
              <a:xfrm>
                <a:off x="-13015" y="7157"/>
                <a:ext cx="12173093" cy="1090613"/>
              </a:xfrm>
              <a:custGeom>
                <a:avLst/>
                <a:gdLst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0 w 12192000"/>
                  <a:gd name="connsiteY3" fmla="*/ 151447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723900 w 12192000"/>
                  <a:gd name="connsiteY4" fmla="*/ 771525 h 1514475"/>
                  <a:gd name="connsiteX5" fmla="*/ 0 w 12192000"/>
                  <a:gd name="connsiteY5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19050 w 12192000"/>
                  <a:gd name="connsiteY4" fmla="*/ 695325 h 1514475"/>
                  <a:gd name="connsiteX5" fmla="*/ 0 w 12192000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0656 w 12194381"/>
                  <a:gd name="connsiteY3" fmla="*/ 1495425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3037 w 12194381"/>
                  <a:gd name="connsiteY3" fmla="*/ 13073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10787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940594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78755 w 12194381"/>
                  <a:gd name="connsiteY3" fmla="*/ 1090613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971550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  <a:gd name="connsiteX0" fmla="*/ 2381 w 12203906"/>
                  <a:gd name="connsiteY0" fmla="*/ 0 h 1090613"/>
                  <a:gd name="connsiteX1" fmla="*/ 12194381 w 12203906"/>
                  <a:gd name="connsiteY1" fmla="*/ 0 h 1090613"/>
                  <a:gd name="connsiteX2" fmla="*/ 12203906 w 12203906"/>
                  <a:gd name="connsiteY2" fmla="*/ 695325 h 1090613"/>
                  <a:gd name="connsiteX3" fmla="*/ 1478755 w 12203906"/>
                  <a:gd name="connsiteY3" fmla="*/ 1090613 h 1090613"/>
                  <a:gd name="connsiteX4" fmla="*/ 0 w 12203906"/>
                  <a:gd name="connsiteY4" fmla="*/ 692943 h 1090613"/>
                  <a:gd name="connsiteX5" fmla="*/ 2381 w 12203906"/>
                  <a:gd name="connsiteY5" fmla="*/ 0 h 1090613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752475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94381" h="1090613">
                    <a:moveTo>
                      <a:pt x="2381" y="0"/>
                    </a:moveTo>
                    <a:lnTo>
                      <a:pt x="12194381" y="0"/>
                    </a:lnTo>
                    <a:lnTo>
                      <a:pt x="12194381" y="752475"/>
                    </a:lnTo>
                    <a:lnTo>
                      <a:pt x="1478755" y="1090613"/>
                    </a:lnTo>
                    <a:lnTo>
                      <a:pt x="0" y="692943"/>
                    </a:lnTo>
                    <a:cubicBezTo>
                      <a:pt x="794" y="461962"/>
                      <a:pt x="1587" y="230981"/>
                      <a:pt x="2381" y="0"/>
                    </a:cubicBezTo>
                    <a:close/>
                  </a:path>
                </a:pathLst>
              </a:custGeom>
              <a:solidFill>
                <a:srgbClr val="007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7" name="Obrázek 6">
                <a:extLst>
                  <a:ext uri="{FF2B5EF4-FFF2-40B4-BE49-F238E27FC236}">
                    <a16:creationId xmlns:a16="http://schemas.microsoft.com/office/drawing/2014/main" id="{B91746B9-3B11-9FA0-8AFA-BB6324736E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33708" y="156140"/>
                <a:ext cx="1511811" cy="646177"/>
              </a:xfrm>
              <a:prstGeom prst="rect">
                <a:avLst/>
              </a:prstGeom>
            </p:spPr>
          </p:pic>
        </p:grpSp>
      </p:grpSp>
      <p:sp>
        <p:nvSpPr>
          <p:cNvPr id="6" name="Nadpis 1">
            <a:extLst>
              <a:ext uri="{FF2B5EF4-FFF2-40B4-BE49-F238E27FC236}">
                <a16:creationId xmlns:a16="http://schemas.microsoft.com/office/drawing/2014/main" id="{1DDB7B3A-0393-089C-A433-BA05B7393EAC}"/>
              </a:ext>
            </a:extLst>
          </p:cNvPr>
          <p:cNvSpPr txBox="1">
            <a:spLocks/>
          </p:cNvSpPr>
          <p:nvPr/>
        </p:nvSpPr>
        <p:spPr>
          <a:xfrm>
            <a:off x="3174520" y="78713"/>
            <a:ext cx="8966673" cy="7783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4000" b="1" dirty="0">
                <a:solidFill>
                  <a:schemeClr val="bg1"/>
                </a:solidFill>
                <a:latin typeface="+mn-lt"/>
              </a:rPr>
              <a:t>Registrace</a:t>
            </a:r>
          </a:p>
        </p:txBody>
      </p:sp>
      <p:sp>
        <p:nvSpPr>
          <p:cNvPr id="15" name="Zástupný symbol pro číslo snímku 14">
            <a:extLst>
              <a:ext uri="{FF2B5EF4-FFF2-40B4-BE49-F238E27FC236}">
                <a16:creationId xmlns:a16="http://schemas.microsoft.com/office/drawing/2014/main" id="{7660CD25-6E19-92DE-F9A6-D693ACEFE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BC7E8-CB38-4DFE-A45E-B5CF49206134}" type="slidenum">
              <a:rPr lang="cs-CZ" smtClean="0"/>
              <a:t>3</a:t>
            </a:fld>
            <a:endParaRPr lang="cs-CZ"/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378F0396-E61F-0F90-1449-AB6D18FC1346}"/>
              </a:ext>
            </a:extLst>
          </p:cNvPr>
          <p:cNvSpPr txBox="1"/>
          <p:nvPr/>
        </p:nvSpPr>
        <p:spPr>
          <a:xfrm>
            <a:off x="7957833" y="1680006"/>
            <a:ext cx="3629172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cs-CZ" sz="2000" b="1" dirty="0">
                <a:solidFill>
                  <a:srgbClr val="14549F"/>
                </a:solidFill>
                <a:cs typeface="Calibri Light"/>
              </a:rPr>
              <a:t>Subjekty musí:</a:t>
            </a:r>
          </a:p>
          <a:p>
            <a:pPr fontAlgn="base"/>
            <a:endParaRPr lang="cs-CZ" sz="2000" b="1" dirty="0">
              <a:solidFill>
                <a:srgbClr val="14549F"/>
              </a:solidFill>
              <a:cs typeface="Calibri Light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14549F"/>
                </a:solidFill>
                <a:cs typeface="Calibri Light"/>
              </a:rPr>
              <a:t>uzavřít smluvní dokumentaci se třemi institucemi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14549F"/>
                </a:solidFill>
                <a:cs typeface="Calibri Light"/>
              </a:rPr>
              <a:t>registrovat se, nastavit práva, činnosti, atd.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14549F"/>
                </a:solidFill>
                <a:cs typeface="Calibri Light"/>
              </a:rPr>
              <a:t>certifikovat, nastavit a připravit správu zdrojů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14549F"/>
                </a:solidFill>
                <a:cs typeface="Calibri Light"/>
              </a:rPr>
              <a:t>nastavit vzájemnou komunikaci</a:t>
            </a:r>
            <a:endParaRPr lang="en-US" sz="2000" dirty="0">
              <a:solidFill>
                <a:srgbClr val="14549F"/>
              </a:solidFill>
              <a:cs typeface="Calibri Light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endParaRPr lang="cs-CZ" sz="2000" b="1" dirty="0">
              <a:solidFill>
                <a:srgbClr val="14549F"/>
              </a:solidFill>
              <a:cs typeface="Calibri Light"/>
            </a:endParaRPr>
          </a:p>
        </p:txBody>
      </p:sp>
      <p:pic>
        <p:nvPicPr>
          <p:cNvPr id="12" name="Grafický objekt 11" descr="Domov se souvislou výplní">
            <a:extLst>
              <a:ext uri="{FF2B5EF4-FFF2-40B4-BE49-F238E27FC236}">
                <a16:creationId xmlns:a16="http://schemas.microsoft.com/office/drawing/2014/main" id="{74CBF6E4-4F63-8AA2-27B0-41D32C76A19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08812" y="1283114"/>
            <a:ext cx="914400" cy="914400"/>
          </a:xfrm>
          <a:prstGeom prst="rect">
            <a:avLst/>
          </a:prstGeom>
        </p:spPr>
      </p:pic>
      <p:pic>
        <p:nvPicPr>
          <p:cNvPr id="18" name="Grafický objekt 17" descr="Domov se souvislou výplní">
            <a:extLst>
              <a:ext uri="{FF2B5EF4-FFF2-40B4-BE49-F238E27FC236}">
                <a16:creationId xmlns:a16="http://schemas.microsoft.com/office/drawing/2014/main" id="{28BBDC96-69C9-41AC-E955-E030044E09E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71984" y="1286927"/>
            <a:ext cx="914400" cy="914400"/>
          </a:xfrm>
          <a:prstGeom prst="rect">
            <a:avLst/>
          </a:prstGeom>
        </p:spPr>
      </p:pic>
      <p:pic>
        <p:nvPicPr>
          <p:cNvPr id="22" name="Grafický objekt 21" descr="Domov se souvislou výplní">
            <a:extLst>
              <a:ext uri="{FF2B5EF4-FFF2-40B4-BE49-F238E27FC236}">
                <a16:creationId xmlns:a16="http://schemas.microsoft.com/office/drawing/2014/main" id="{1236F5F8-EC9C-1B50-E3D7-8B72383E60A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9523" y="1246753"/>
            <a:ext cx="914400" cy="914400"/>
          </a:xfrm>
          <a:prstGeom prst="rect">
            <a:avLst/>
          </a:prstGeom>
        </p:spPr>
      </p:pic>
      <p:sp>
        <p:nvSpPr>
          <p:cNvPr id="25" name="TextovéPole 24">
            <a:extLst>
              <a:ext uri="{FF2B5EF4-FFF2-40B4-BE49-F238E27FC236}">
                <a16:creationId xmlns:a16="http://schemas.microsoft.com/office/drawing/2014/main" id="{72A50FDC-9217-B46B-01B9-B10B82204B8C}"/>
              </a:ext>
            </a:extLst>
          </p:cNvPr>
          <p:cNvSpPr txBox="1"/>
          <p:nvPr/>
        </p:nvSpPr>
        <p:spPr>
          <a:xfrm>
            <a:off x="1786665" y="1703953"/>
            <a:ext cx="9144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cs-CZ" sz="1400" b="1" dirty="0">
                <a:solidFill>
                  <a:srgbClr val="14549F"/>
                </a:solidFill>
                <a:cs typeface="Calibri Light"/>
              </a:rPr>
              <a:t>ČEPS</a:t>
            </a:r>
            <a:endParaRPr lang="en-US" sz="1400" dirty="0">
              <a:solidFill>
                <a:srgbClr val="14549F"/>
              </a:solidFill>
              <a:cs typeface="Calibri Light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endParaRPr lang="cs-CZ" sz="1400" b="1" dirty="0">
              <a:solidFill>
                <a:srgbClr val="14549F"/>
              </a:solidFill>
              <a:cs typeface="Calibri Light"/>
            </a:endParaRP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4AF68CF3-4AA4-8610-B8EC-AFC1D952E424}"/>
              </a:ext>
            </a:extLst>
          </p:cNvPr>
          <p:cNvSpPr txBox="1"/>
          <p:nvPr/>
        </p:nvSpPr>
        <p:spPr>
          <a:xfrm>
            <a:off x="4069127" y="1744127"/>
            <a:ext cx="91440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cs-CZ" sz="1400" b="1" dirty="0" err="1">
                <a:solidFill>
                  <a:srgbClr val="14549F"/>
                </a:solidFill>
                <a:cs typeface="Calibri Light"/>
              </a:rPr>
              <a:t>EDC</a:t>
            </a:r>
            <a:endParaRPr lang="en-US" sz="1400" b="1" dirty="0">
              <a:solidFill>
                <a:srgbClr val="14549F"/>
              </a:solidFill>
              <a:cs typeface="Calibri Light"/>
            </a:endParaRP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2191AC46-6CF8-52EC-9DA8-933ACFF518B7}"/>
              </a:ext>
            </a:extLst>
          </p:cNvPr>
          <p:cNvSpPr txBox="1"/>
          <p:nvPr/>
        </p:nvSpPr>
        <p:spPr>
          <a:xfrm>
            <a:off x="5993755" y="1725656"/>
            <a:ext cx="9144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cs-CZ" sz="1400" b="1" dirty="0">
                <a:solidFill>
                  <a:srgbClr val="14549F"/>
                </a:solidFill>
                <a:cs typeface="Calibri Light"/>
              </a:rPr>
              <a:t>OTE</a:t>
            </a:r>
            <a:endParaRPr lang="en-US" sz="1400" b="1" dirty="0">
              <a:solidFill>
                <a:srgbClr val="14549F"/>
              </a:solidFill>
              <a:cs typeface="Calibri Light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endParaRPr lang="cs-CZ" sz="1400" b="1" dirty="0">
              <a:solidFill>
                <a:srgbClr val="14549F"/>
              </a:solidFill>
              <a:cs typeface="Calibri Light"/>
            </a:endParaRPr>
          </a:p>
        </p:txBody>
      </p:sp>
      <p:sp>
        <p:nvSpPr>
          <p:cNvPr id="31" name="Obdélník 30">
            <a:extLst>
              <a:ext uri="{FF2B5EF4-FFF2-40B4-BE49-F238E27FC236}">
                <a16:creationId xmlns:a16="http://schemas.microsoft.com/office/drawing/2014/main" id="{F3986440-5554-C857-5652-9318890B0B9C}"/>
              </a:ext>
            </a:extLst>
          </p:cNvPr>
          <p:cNvSpPr/>
          <p:nvPr/>
        </p:nvSpPr>
        <p:spPr>
          <a:xfrm>
            <a:off x="354685" y="2454656"/>
            <a:ext cx="1984075" cy="523220"/>
          </a:xfrm>
          <a:prstGeom prst="rect">
            <a:avLst/>
          </a:prstGeom>
          <a:solidFill>
            <a:srgbClr val="CCF0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Smluvní dokumentace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3" name="Obdélník 32">
            <a:extLst>
              <a:ext uri="{FF2B5EF4-FFF2-40B4-BE49-F238E27FC236}">
                <a16:creationId xmlns:a16="http://schemas.microsoft.com/office/drawing/2014/main" id="{CAE744F7-AC0A-8576-7F94-300D7ED8FE2E}"/>
              </a:ext>
            </a:extLst>
          </p:cNvPr>
          <p:cNvSpPr/>
          <p:nvPr/>
        </p:nvSpPr>
        <p:spPr>
          <a:xfrm>
            <a:off x="2776251" y="2452013"/>
            <a:ext cx="1984075" cy="521525"/>
          </a:xfrm>
          <a:prstGeom prst="rect">
            <a:avLst/>
          </a:prstGeom>
          <a:solidFill>
            <a:srgbClr val="CCF0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Smluvní dokumentace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5" name="Obdélník 34">
            <a:extLst>
              <a:ext uri="{FF2B5EF4-FFF2-40B4-BE49-F238E27FC236}">
                <a16:creationId xmlns:a16="http://schemas.microsoft.com/office/drawing/2014/main" id="{4C46FED3-35D3-8E40-F820-284564FA6C7F}"/>
              </a:ext>
            </a:extLst>
          </p:cNvPr>
          <p:cNvSpPr/>
          <p:nvPr/>
        </p:nvSpPr>
        <p:spPr>
          <a:xfrm>
            <a:off x="4985336" y="2483397"/>
            <a:ext cx="1984075" cy="523220"/>
          </a:xfrm>
          <a:prstGeom prst="rect">
            <a:avLst/>
          </a:prstGeom>
          <a:solidFill>
            <a:srgbClr val="CCF0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Smluvní dokumentace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7" name="Obdélník 36">
            <a:extLst>
              <a:ext uri="{FF2B5EF4-FFF2-40B4-BE49-F238E27FC236}">
                <a16:creationId xmlns:a16="http://schemas.microsoft.com/office/drawing/2014/main" id="{B0DE7A49-9732-764C-4E3A-5A05F73208CF}"/>
              </a:ext>
            </a:extLst>
          </p:cNvPr>
          <p:cNvSpPr/>
          <p:nvPr/>
        </p:nvSpPr>
        <p:spPr>
          <a:xfrm>
            <a:off x="354685" y="3262825"/>
            <a:ext cx="1984075" cy="511587"/>
          </a:xfrm>
          <a:prstGeom prst="rect">
            <a:avLst/>
          </a:prstGeom>
          <a:solidFill>
            <a:srgbClr val="CCF0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Certifikace zdrojů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9" name="Obdélník 38">
            <a:extLst>
              <a:ext uri="{FF2B5EF4-FFF2-40B4-BE49-F238E27FC236}">
                <a16:creationId xmlns:a16="http://schemas.microsoft.com/office/drawing/2014/main" id="{AC903EB6-53AE-E3DC-8C62-A46DD455B81E}"/>
              </a:ext>
            </a:extLst>
          </p:cNvPr>
          <p:cNvSpPr/>
          <p:nvPr/>
        </p:nvSpPr>
        <p:spPr>
          <a:xfrm>
            <a:off x="354684" y="4066526"/>
            <a:ext cx="1984075" cy="523220"/>
          </a:xfrm>
          <a:prstGeom prst="rect">
            <a:avLst/>
          </a:prstGeom>
          <a:solidFill>
            <a:srgbClr val="CCF0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Nastavení komunikace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1" name="Obdélník 40">
            <a:extLst>
              <a:ext uri="{FF2B5EF4-FFF2-40B4-BE49-F238E27FC236}">
                <a16:creationId xmlns:a16="http://schemas.microsoft.com/office/drawing/2014/main" id="{B583541C-F7C4-A5F8-804F-BEFABB91BF87}"/>
              </a:ext>
            </a:extLst>
          </p:cNvPr>
          <p:cNvSpPr/>
          <p:nvPr/>
        </p:nvSpPr>
        <p:spPr>
          <a:xfrm>
            <a:off x="2775003" y="3168237"/>
            <a:ext cx="1984075" cy="521525"/>
          </a:xfrm>
          <a:prstGeom prst="rect">
            <a:avLst/>
          </a:prstGeom>
          <a:solidFill>
            <a:srgbClr val="CCF0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Registrace subjektu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3" name="Obdélník 42">
            <a:extLst>
              <a:ext uri="{FF2B5EF4-FFF2-40B4-BE49-F238E27FC236}">
                <a16:creationId xmlns:a16="http://schemas.microsoft.com/office/drawing/2014/main" id="{29805FBF-129F-6B1F-0476-8E15009A1960}"/>
              </a:ext>
            </a:extLst>
          </p:cNvPr>
          <p:cNvSpPr/>
          <p:nvPr/>
        </p:nvSpPr>
        <p:spPr>
          <a:xfrm>
            <a:off x="4983528" y="3217359"/>
            <a:ext cx="1984075" cy="521525"/>
          </a:xfrm>
          <a:prstGeom prst="rect">
            <a:avLst/>
          </a:prstGeom>
          <a:solidFill>
            <a:srgbClr val="CCF0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Registrace subjektu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5" name="Obdélník 44">
            <a:extLst>
              <a:ext uri="{FF2B5EF4-FFF2-40B4-BE49-F238E27FC236}">
                <a16:creationId xmlns:a16="http://schemas.microsoft.com/office/drawing/2014/main" id="{87A28438-B34C-97B9-4C5F-6BE78FF8950A}"/>
              </a:ext>
            </a:extLst>
          </p:cNvPr>
          <p:cNvSpPr/>
          <p:nvPr/>
        </p:nvSpPr>
        <p:spPr>
          <a:xfrm>
            <a:off x="4993091" y="3954676"/>
            <a:ext cx="1984075" cy="495801"/>
          </a:xfrm>
          <a:prstGeom prst="rect">
            <a:avLst/>
          </a:prstGeom>
          <a:solidFill>
            <a:srgbClr val="CCF0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Nastavení komunikace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7" name="Obdélník 46">
            <a:extLst>
              <a:ext uri="{FF2B5EF4-FFF2-40B4-BE49-F238E27FC236}">
                <a16:creationId xmlns:a16="http://schemas.microsoft.com/office/drawing/2014/main" id="{601DC9F8-BB1B-8E09-46EA-1DA143AF2746}"/>
              </a:ext>
            </a:extLst>
          </p:cNvPr>
          <p:cNvSpPr/>
          <p:nvPr/>
        </p:nvSpPr>
        <p:spPr>
          <a:xfrm>
            <a:off x="2775002" y="3881252"/>
            <a:ext cx="1984075" cy="589728"/>
          </a:xfrm>
          <a:prstGeom prst="rect">
            <a:avLst/>
          </a:prstGeom>
          <a:solidFill>
            <a:srgbClr val="CCF0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Registrace a správa zdrojů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9" name="Obdélník 48">
            <a:extLst>
              <a:ext uri="{FF2B5EF4-FFF2-40B4-BE49-F238E27FC236}">
                <a16:creationId xmlns:a16="http://schemas.microsoft.com/office/drawing/2014/main" id="{22953003-9070-6C8B-93CD-A93220B17178}"/>
              </a:ext>
            </a:extLst>
          </p:cNvPr>
          <p:cNvSpPr/>
          <p:nvPr/>
        </p:nvSpPr>
        <p:spPr>
          <a:xfrm>
            <a:off x="2783243" y="4656254"/>
            <a:ext cx="1984075" cy="513166"/>
          </a:xfrm>
          <a:prstGeom prst="rect">
            <a:avLst/>
          </a:prstGeom>
          <a:solidFill>
            <a:srgbClr val="CCF0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Nastavení komunikace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1" name="TextovéPole 50">
            <a:extLst>
              <a:ext uri="{FF2B5EF4-FFF2-40B4-BE49-F238E27FC236}">
                <a16:creationId xmlns:a16="http://schemas.microsoft.com/office/drawing/2014/main" id="{2CC69E9A-A4EC-A512-78AA-CE5151237D7C}"/>
              </a:ext>
            </a:extLst>
          </p:cNvPr>
          <p:cNvSpPr txBox="1"/>
          <p:nvPr/>
        </p:nvSpPr>
        <p:spPr>
          <a:xfrm>
            <a:off x="2994093" y="6045140"/>
            <a:ext cx="15796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cs-CZ" sz="2000" b="1" dirty="0">
                <a:solidFill>
                  <a:srgbClr val="14549F"/>
                </a:solidFill>
                <a:cs typeface="Calibri Light"/>
              </a:rPr>
              <a:t>PŘIPRAVENO</a:t>
            </a:r>
            <a:endParaRPr lang="en-US" sz="2000" b="1" dirty="0">
              <a:solidFill>
                <a:srgbClr val="14549F"/>
              </a:solidFill>
              <a:cs typeface="Calibri Light"/>
            </a:endParaRPr>
          </a:p>
        </p:txBody>
      </p:sp>
      <p:cxnSp>
        <p:nvCxnSpPr>
          <p:cNvPr id="53" name="Přímá spojnice se šipkou 52">
            <a:extLst>
              <a:ext uri="{FF2B5EF4-FFF2-40B4-BE49-F238E27FC236}">
                <a16:creationId xmlns:a16="http://schemas.microsoft.com/office/drawing/2014/main" id="{28D39972-1439-0E56-DFEA-3FA0AA63A8A7}"/>
              </a:ext>
            </a:extLst>
          </p:cNvPr>
          <p:cNvCxnSpPr>
            <a:stCxn id="31" idx="2"/>
            <a:endCxn id="37" idx="0"/>
          </p:cNvCxnSpPr>
          <p:nvPr/>
        </p:nvCxnSpPr>
        <p:spPr>
          <a:xfrm>
            <a:off x="1346723" y="2977876"/>
            <a:ext cx="0" cy="2849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Přímá spojnice se šipkou 54">
            <a:extLst>
              <a:ext uri="{FF2B5EF4-FFF2-40B4-BE49-F238E27FC236}">
                <a16:creationId xmlns:a16="http://schemas.microsoft.com/office/drawing/2014/main" id="{386FDB27-09C6-5A45-B61B-B63120A7577D}"/>
              </a:ext>
            </a:extLst>
          </p:cNvPr>
          <p:cNvCxnSpPr>
            <a:cxnSpLocks/>
            <a:stCxn id="37" idx="2"/>
            <a:endCxn id="39" idx="0"/>
          </p:cNvCxnSpPr>
          <p:nvPr/>
        </p:nvCxnSpPr>
        <p:spPr>
          <a:xfrm flipH="1">
            <a:off x="1346722" y="3774412"/>
            <a:ext cx="1" cy="2921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Přímá spojnice se šipkou 56">
            <a:extLst>
              <a:ext uri="{FF2B5EF4-FFF2-40B4-BE49-F238E27FC236}">
                <a16:creationId xmlns:a16="http://schemas.microsoft.com/office/drawing/2014/main" id="{7375E004-A289-46A0-3F94-44FA5D1F70B0}"/>
              </a:ext>
            </a:extLst>
          </p:cNvPr>
          <p:cNvCxnSpPr>
            <a:stCxn id="33" idx="2"/>
            <a:endCxn id="41" idx="0"/>
          </p:cNvCxnSpPr>
          <p:nvPr/>
        </p:nvCxnSpPr>
        <p:spPr>
          <a:xfrm flipH="1">
            <a:off x="3767041" y="2973538"/>
            <a:ext cx="1248" cy="1946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Přímá spojnice se šipkou 59">
            <a:extLst>
              <a:ext uri="{FF2B5EF4-FFF2-40B4-BE49-F238E27FC236}">
                <a16:creationId xmlns:a16="http://schemas.microsoft.com/office/drawing/2014/main" id="{560DB2E0-489E-2167-E46E-B607D05BAA5A}"/>
              </a:ext>
            </a:extLst>
          </p:cNvPr>
          <p:cNvCxnSpPr>
            <a:stCxn id="41" idx="2"/>
            <a:endCxn id="47" idx="0"/>
          </p:cNvCxnSpPr>
          <p:nvPr/>
        </p:nvCxnSpPr>
        <p:spPr>
          <a:xfrm flipH="1">
            <a:off x="3767040" y="3689762"/>
            <a:ext cx="1" cy="1914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Přímá spojnice se šipkou 61">
            <a:extLst>
              <a:ext uri="{FF2B5EF4-FFF2-40B4-BE49-F238E27FC236}">
                <a16:creationId xmlns:a16="http://schemas.microsoft.com/office/drawing/2014/main" id="{EDD14C03-5905-0739-57B7-F4132B657302}"/>
              </a:ext>
            </a:extLst>
          </p:cNvPr>
          <p:cNvCxnSpPr>
            <a:stCxn id="47" idx="2"/>
            <a:endCxn id="49" idx="0"/>
          </p:cNvCxnSpPr>
          <p:nvPr/>
        </p:nvCxnSpPr>
        <p:spPr>
          <a:xfrm>
            <a:off x="3767040" y="4470980"/>
            <a:ext cx="8241" cy="1852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Přímá spojnice se šipkou 64">
            <a:extLst>
              <a:ext uri="{FF2B5EF4-FFF2-40B4-BE49-F238E27FC236}">
                <a16:creationId xmlns:a16="http://schemas.microsoft.com/office/drawing/2014/main" id="{20C1ADC8-F84B-0C12-34EF-F0AA3608EFDA}"/>
              </a:ext>
            </a:extLst>
          </p:cNvPr>
          <p:cNvCxnSpPr>
            <a:stCxn id="35" idx="2"/>
            <a:endCxn id="43" idx="0"/>
          </p:cNvCxnSpPr>
          <p:nvPr/>
        </p:nvCxnSpPr>
        <p:spPr>
          <a:xfrm flipH="1">
            <a:off x="5975566" y="3006617"/>
            <a:ext cx="1808" cy="2107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Přímá spojnice se šipkou 68">
            <a:extLst>
              <a:ext uri="{FF2B5EF4-FFF2-40B4-BE49-F238E27FC236}">
                <a16:creationId xmlns:a16="http://schemas.microsoft.com/office/drawing/2014/main" id="{1F2448F6-B196-E2E2-2D96-EF4D18204B3E}"/>
              </a:ext>
            </a:extLst>
          </p:cNvPr>
          <p:cNvCxnSpPr>
            <a:stCxn id="43" idx="2"/>
            <a:endCxn id="45" idx="0"/>
          </p:cNvCxnSpPr>
          <p:nvPr/>
        </p:nvCxnSpPr>
        <p:spPr>
          <a:xfrm>
            <a:off x="5975566" y="3738884"/>
            <a:ext cx="9563" cy="2157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Přímá spojnice se šipkou 70">
            <a:extLst>
              <a:ext uri="{FF2B5EF4-FFF2-40B4-BE49-F238E27FC236}">
                <a16:creationId xmlns:a16="http://schemas.microsoft.com/office/drawing/2014/main" id="{BB1B1F15-BEAB-C04E-52F7-54EF5EF2E4D0}"/>
              </a:ext>
            </a:extLst>
          </p:cNvPr>
          <p:cNvCxnSpPr>
            <a:stCxn id="39" idx="2"/>
            <a:endCxn id="51" idx="1"/>
          </p:cNvCxnSpPr>
          <p:nvPr/>
        </p:nvCxnSpPr>
        <p:spPr>
          <a:xfrm rot="16200000" flipH="1">
            <a:off x="1342683" y="4593784"/>
            <a:ext cx="1655449" cy="164737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Přímá spojnice se šipkou 72">
            <a:extLst>
              <a:ext uri="{FF2B5EF4-FFF2-40B4-BE49-F238E27FC236}">
                <a16:creationId xmlns:a16="http://schemas.microsoft.com/office/drawing/2014/main" id="{AC03FBC3-6D0F-FE4F-47EE-8488BD45AABF}"/>
              </a:ext>
            </a:extLst>
          </p:cNvPr>
          <p:cNvCxnSpPr>
            <a:cxnSpLocks/>
            <a:stCxn id="49" idx="2"/>
            <a:endCxn id="51" idx="0"/>
          </p:cNvCxnSpPr>
          <p:nvPr/>
        </p:nvCxnSpPr>
        <p:spPr>
          <a:xfrm>
            <a:off x="3775281" y="5169420"/>
            <a:ext cx="8626" cy="8757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Přímá spojnice se šipkou 75">
            <a:extLst>
              <a:ext uri="{FF2B5EF4-FFF2-40B4-BE49-F238E27FC236}">
                <a16:creationId xmlns:a16="http://schemas.microsoft.com/office/drawing/2014/main" id="{3CB64AED-8EDF-EFBB-E36D-EE32903FE130}"/>
              </a:ext>
            </a:extLst>
          </p:cNvPr>
          <p:cNvCxnSpPr>
            <a:stCxn id="45" idx="2"/>
            <a:endCxn id="51" idx="3"/>
          </p:cNvCxnSpPr>
          <p:nvPr/>
        </p:nvCxnSpPr>
        <p:spPr>
          <a:xfrm rot="5400000">
            <a:off x="4382066" y="4642132"/>
            <a:ext cx="1794718" cy="141140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1009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A420BC-E076-C7A8-7C5E-C8C19FADCA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C7EC5613-E4BB-0E63-C771-BAA9D5639F09}"/>
              </a:ext>
            </a:extLst>
          </p:cNvPr>
          <p:cNvGrpSpPr/>
          <p:nvPr/>
        </p:nvGrpSpPr>
        <p:grpSpPr>
          <a:xfrm>
            <a:off x="0" y="7157"/>
            <a:ext cx="12202632" cy="6568889"/>
            <a:chOff x="-10633" y="7157"/>
            <a:chExt cx="12202632" cy="6568889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5ABF1F6A-F9E0-CD88-5B61-CD561E35F007}"/>
                </a:ext>
              </a:extLst>
            </p:cNvPr>
            <p:cNvGrpSpPr/>
            <p:nvPr/>
          </p:nvGrpSpPr>
          <p:grpSpPr>
            <a:xfrm>
              <a:off x="10882313" y="6283658"/>
              <a:ext cx="1309686" cy="292388"/>
              <a:chOff x="10882313" y="6283658"/>
              <a:chExt cx="1309686" cy="292388"/>
            </a:xfrm>
          </p:grpSpPr>
          <p:sp>
            <p:nvSpPr>
              <p:cNvPr id="8" name="Obdélník 8">
                <a:extLst>
                  <a:ext uri="{FF2B5EF4-FFF2-40B4-BE49-F238E27FC236}">
                    <a16:creationId xmlns:a16="http://schemas.microsoft.com/office/drawing/2014/main" id="{BC62ACCD-7770-95F5-6965-C1D301877658}"/>
                  </a:ext>
                </a:extLst>
              </p:cNvPr>
              <p:cNvSpPr/>
              <p:nvPr/>
            </p:nvSpPr>
            <p:spPr>
              <a:xfrm>
                <a:off x="10882313" y="6316662"/>
                <a:ext cx="1309686" cy="257176"/>
              </a:xfrm>
              <a:custGeom>
                <a:avLst/>
                <a:gdLst>
                  <a:gd name="connsiteX0" fmla="*/ 0 w 1259681"/>
                  <a:gd name="connsiteY0" fmla="*/ 0 h 257176"/>
                  <a:gd name="connsiteX1" fmla="*/ 1259681 w 1259681"/>
                  <a:gd name="connsiteY1" fmla="*/ 0 h 257176"/>
                  <a:gd name="connsiteX2" fmla="*/ 1259681 w 1259681"/>
                  <a:gd name="connsiteY2" fmla="*/ 257176 h 257176"/>
                  <a:gd name="connsiteX3" fmla="*/ 0 w 1259681"/>
                  <a:gd name="connsiteY3" fmla="*/ 257176 h 257176"/>
                  <a:gd name="connsiteX4" fmla="*/ 0 w 1259681"/>
                  <a:gd name="connsiteY4" fmla="*/ 0 h 257176"/>
                  <a:gd name="connsiteX0" fmla="*/ 50005 w 1309686"/>
                  <a:gd name="connsiteY0" fmla="*/ 0 h 257176"/>
                  <a:gd name="connsiteX1" fmla="*/ 1309686 w 1309686"/>
                  <a:gd name="connsiteY1" fmla="*/ 0 h 257176"/>
                  <a:gd name="connsiteX2" fmla="*/ 1309686 w 1309686"/>
                  <a:gd name="connsiteY2" fmla="*/ 257176 h 257176"/>
                  <a:gd name="connsiteX3" fmla="*/ 50005 w 1309686"/>
                  <a:gd name="connsiteY3" fmla="*/ 257176 h 257176"/>
                  <a:gd name="connsiteX4" fmla="*/ 0 w 1309686"/>
                  <a:gd name="connsiteY4" fmla="*/ 123826 h 257176"/>
                  <a:gd name="connsiteX5" fmla="*/ 50005 w 1309686"/>
                  <a:gd name="connsiteY5" fmla="*/ 0 h 257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9686" h="257176">
                    <a:moveTo>
                      <a:pt x="50005" y="0"/>
                    </a:moveTo>
                    <a:lnTo>
                      <a:pt x="1309686" y="0"/>
                    </a:lnTo>
                    <a:lnTo>
                      <a:pt x="1309686" y="257176"/>
                    </a:lnTo>
                    <a:lnTo>
                      <a:pt x="50005" y="257176"/>
                    </a:lnTo>
                    <a:cubicBezTo>
                      <a:pt x="49212" y="216695"/>
                      <a:pt x="793" y="164307"/>
                      <a:pt x="0" y="123826"/>
                    </a:cubicBezTo>
                    <a:lnTo>
                      <a:pt x="50005" y="0"/>
                    </a:lnTo>
                    <a:close/>
                  </a:path>
                </a:pathLst>
              </a:custGeom>
              <a:solidFill>
                <a:srgbClr val="FAB2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3476B93A-6F91-5C14-BC85-9C462A769CEC}"/>
                  </a:ext>
                </a:extLst>
              </p:cNvPr>
              <p:cNvSpPr txBox="1"/>
              <p:nvPr/>
            </p:nvSpPr>
            <p:spPr>
              <a:xfrm>
                <a:off x="10906125" y="6283658"/>
                <a:ext cx="121380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300" b="1" dirty="0">
                    <a:solidFill>
                      <a:schemeClr val="bg1"/>
                    </a:solidFill>
                  </a:rPr>
                  <a:t>www.ote-cr.cz</a:t>
                </a:r>
              </a:p>
            </p:txBody>
          </p:sp>
        </p:grpSp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C3A3455A-FA89-A8A4-DBE6-9C034F0C44CE}"/>
                </a:ext>
              </a:extLst>
            </p:cNvPr>
            <p:cNvGrpSpPr/>
            <p:nvPr/>
          </p:nvGrpSpPr>
          <p:grpSpPr>
            <a:xfrm>
              <a:off x="-10633" y="7157"/>
              <a:ext cx="12173093" cy="1090613"/>
              <a:chOff x="-13015" y="7157"/>
              <a:chExt cx="12173093" cy="1090613"/>
            </a:xfrm>
          </p:grpSpPr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D7F6D260-11D0-5EAE-E6F6-75A47671963D}"/>
                  </a:ext>
                </a:extLst>
              </p:cNvPr>
              <p:cNvSpPr/>
              <p:nvPr/>
            </p:nvSpPr>
            <p:spPr>
              <a:xfrm>
                <a:off x="-13015" y="7157"/>
                <a:ext cx="12173093" cy="1090613"/>
              </a:xfrm>
              <a:custGeom>
                <a:avLst/>
                <a:gdLst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0 w 12192000"/>
                  <a:gd name="connsiteY3" fmla="*/ 151447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723900 w 12192000"/>
                  <a:gd name="connsiteY4" fmla="*/ 771525 h 1514475"/>
                  <a:gd name="connsiteX5" fmla="*/ 0 w 12192000"/>
                  <a:gd name="connsiteY5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19050 w 12192000"/>
                  <a:gd name="connsiteY4" fmla="*/ 695325 h 1514475"/>
                  <a:gd name="connsiteX5" fmla="*/ 0 w 12192000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0656 w 12194381"/>
                  <a:gd name="connsiteY3" fmla="*/ 1495425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3037 w 12194381"/>
                  <a:gd name="connsiteY3" fmla="*/ 13073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10787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940594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78755 w 12194381"/>
                  <a:gd name="connsiteY3" fmla="*/ 1090613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971550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  <a:gd name="connsiteX0" fmla="*/ 2381 w 12203906"/>
                  <a:gd name="connsiteY0" fmla="*/ 0 h 1090613"/>
                  <a:gd name="connsiteX1" fmla="*/ 12194381 w 12203906"/>
                  <a:gd name="connsiteY1" fmla="*/ 0 h 1090613"/>
                  <a:gd name="connsiteX2" fmla="*/ 12203906 w 12203906"/>
                  <a:gd name="connsiteY2" fmla="*/ 695325 h 1090613"/>
                  <a:gd name="connsiteX3" fmla="*/ 1478755 w 12203906"/>
                  <a:gd name="connsiteY3" fmla="*/ 1090613 h 1090613"/>
                  <a:gd name="connsiteX4" fmla="*/ 0 w 12203906"/>
                  <a:gd name="connsiteY4" fmla="*/ 692943 h 1090613"/>
                  <a:gd name="connsiteX5" fmla="*/ 2381 w 12203906"/>
                  <a:gd name="connsiteY5" fmla="*/ 0 h 1090613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752475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94381" h="1090613">
                    <a:moveTo>
                      <a:pt x="2381" y="0"/>
                    </a:moveTo>
                    <a:lnTo>
                      <a:pt x="12194381" y="0"/>
                    </a:lnTo>
                    <a:lnTo>
                      <a:pt x="12194381" y="752475"/>
                    </a:lnTo>
                    <a:lnTo>
                      <a:pt x="1478755" y="1090613"/>
                    </a:lnTo>
                    <a:lnTo>
                      <a:pt x="0" y="692943"/>
                    </a:lnTo>
                    <a:cubicBezTo>
                      <a:pt x="794" y="461962"/>
                      <a:pt x="1587" y="230981"/>
                      <a:pt x="2381" y="0"/>
                    </a:cubicBezTo>
                    <a:close/>
                  </a:path>
                </a:pathLst>
              </a:custGeom>
              <a:solidFill>
                <a:srgbClr val="007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7" name="Obrázek 6">
                <a:extLst>
                  <a:ext uri="{FF2B5EF4-FFF2-40B4-BE49-F238E27FC236}">
                    <a16:creationId xmlns:a16="http://schemas.microsoft.com/office/drawing/2014/main" id="{1D90A21F-5837-E590-1BEC-5CA4C62AD6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33708" y="156140"/>
                <a:ext cx="1511811" cy="646177"/>
              </a:xfrm>
              <a:prstGeom prst="rect">
                <a:avLst/>
              </a:prstGeom>
            </p:spPr>
          </p:pic>
        </p:grpSp>
      </p:grpSp>
      <p:sp>
        <p:nvSpPr>
          <p:cNvPr id="6" name="Nadpis 1">
            <a:extLst>
              <a:ext uri="{FF2B5EF4-FFF2-40B4-BE49-F238E27FC236}">
                <a16:creationId xmlns:a16="http://schemas.microsoft.com/office/drawing/2014/main" id="{1FD4368B-23E7-9215-356E-67BEFC513ED2}"/>
              </a:ext>
            </a:extLst>
          </p:cNvPr>
          <p:cNvSpPr txBox="1">
            <a:spLocks/>
          </p:cNvSpPr>
          <p:nvPr/>
        </p:nvSpPr>
        <p:spPr>
          <a:xfrm>
            <a:off x="3174520" y="78713"/>
            <a:ext cx="8966673" cy="7783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4000" b="1" dirty="0">
                <a:solidFill>
                  <a:schemeClr val="bg1"/>
                </a:solidFill>
                <a:latin typeface="+mn-lt"/>
              </a:rPr>
              <a:t>Proces OTE - přehled</a:t>
            </a:r>
          </a:p>
        </p:txBody>
      </p:sp>
      <p:sp>
        <p:nvSpPr>
          <p:cNvPr id="15" name="Zástupný symbol pro číslo snímku 14">
            <a:extLst>
              <a:ext uri="{FF2B5EF4-FFF2-40B4-BE49-F238E27FC236}">
                <a16:creationId xmlns:a16="http://schemas.microsoft.com/office/drawing/2014/main" id="{39DD929E-71DF-C170-61C4-7D0F5B274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BC7E8-CB38-4DFE-A45E-B5CF49206134}" type="slidenum">
              <a:rPr lang="cs-CZ" smtClean="0"/>
              <a:t>4</a:t>
            </a:fld>
            <a:endParaRPr lang="cs-CZ"/>
          </a:p>
        </p:txBody>
      </p:sp>
      <p:sp>
        <p:nvSpPr>
          <p:cNvPr id="31" name="Obdélník 30">
            <a:extLst>
              <a:ext uri="{FF2B5EF4-FFF2-40B4-BE49-F238E27FC236}">
                <a16:creationId xmlns:a16="http://schemas.microsoft.com/office/drawing/2014/main" id="{7486D886-9A7F-DDEF-3B17-B1927A7313D8}"/>
              </a:ext>
            </a:extLst>
          </p:cNvPr>
          <p:cNvSpPr/>
          <p:nvPr/>
        </p:nvSpPr>
        <p:spPr>
          <a:xfrm>
            <a:off x="625806" y="1758781"/>
            <a:ext cx="2285647" cy="7375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cap="rnd">
            <a:solidFill>
              <a:srgbClr val="CCF0E5"/>
            </a:solidFill>
            <a:beve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Registrace subjektu a nastavení činností 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6E36502C-242A-55B2-BA5D-8A437F67C9C7}"/>
              </a:ext>
            </a:extLst>
          </p:cNvPr>
          <p:cNvSpPr/>
          <p:nvPr/>
        </p:nvSpPr>
        <p:spPr>
          <a:xfrm>
            <a:off x="3190847" y="1758779"/>
            <a:ext cx="2285647" cy="73753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cap="rnd">
            <a:solidFill>
              <a:srgbClr val="CCF0E5"/>
            </a:solidFill>
            <a:beve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Registrace </a:t>
            </a:r>
            <a:r>
              <a:rPr lang="cs-CZ" sz="1400" dirty="0" err="1">
                <a:solidFill>
                  <a:schemeClr val="tx1"/>
                </a:solidFill>
              </a:rPr>
              <a:t>virt</a:t>
            </a:r>
            <a:r>
              <a:rPr lang="cs-CZ" sz="1400" dirty="0">
                <a:solidFill>
                  <a:schemeClr val="tx1"/>
                </a:solidFill>
              </a:rPr>
              <a:t>. </a:t>
            </a:r>
            <a:r>
              <a:rPr lang="cs-CZ" sz="1400" dirty="0" err="1">
                <a:solidFill>
                  <a:schemeClr val="tx1"/>
                </a:solidFill>
              </a:rPr>
              <a:t>EAN</a:t>
            </a:r>
            <a:r>
              <a:rPr lang="cs-CZ" sz="1400" dirty="0">
                <a:solidFill>
                  <a:schemeClr val="tx1"/>
                </a:solidFill>
              </a:rPr>
              <a:t> / registrace AGR/</a:t>
            </a:r>
            <a:r>
              <a:rPr lang="cs-CZ" sz="1400" dirty="0" err="1">
                <a:solidFill>
                  <a:schemeClr val="tx1"/>
                </a:solidFill>
              </a:rPr>
              <a:t>PoFl</a:t>
            </a:r>
            <a:r>
              <a:rPr lang="cs-CZ" sz="1400" dirty="0">
                <a:solidFill>
                  <a:schemeClr val="tx1"/>
                </a:solidFill>
              </a:rPr>
              <a:t> na virtuální </a:t>
            </a:r>
            <a:r>
              <a:rPr lang="cs-CZ" sz="1400" dirty="0" err="1">
                <a:solidFill>
                  <a:schemeClr val="tx1"/>
                </a:solidFill>
              </a:rPr>
              <a:t>EAN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612F4890-59FD-50E5-FD83-2598D921B0BA}"/>
              </a:ext>
            </a:extLst>
          </p:cNvPr>
          <p:cNvSpPr/>
          <p:nvPr/>
        </p:nvSpPr>
        <p:spPr>
          <a:xfrm>
            <a:off x="3181393" y="2708745"/>
            <a:ext cx="2285647" cy="73753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cap="rnd">
            <a:solidFill>
              <a:srgbClr val="CCF0E5"/>
            </a:solidFill>
            <a:beve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Registrace subjektu zúčtování </a:t>
            </a:r>
            <a:r>
              <a:rPr lang="cs-CZ" sz="1400" dirty="0" err="1">
                <a:solidFill>
                  <a:schemeClr val="tx1"/>
                </a:solidFill>
              </a:rPr>
              <a:t>agregátora</a:t>
            </a:r>
            <a:r>
              <a:rPr lang="cs-CZ" sz="1400" dirty="0">
                <a:solidFill>
                  <a:schemeClr val="tx1"/>
                </a:solidFill>
              </a:rPr>
              <a:t> / </a:t>
            </a:r>
            <a:r>
              <a:rPr lang="cs-CZ" sz="1400" dirty="0" err="1">
                <a:solidFill>
                  <a:schemeClr val="tx1"/>
                </a:solidFill>
              </a:rPr>
              <a:t>PoFl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3" name="Obdélník 22">
            <a:extLst>
              <a:ext uri="{FF2B5EF4-FFF2-40B4-BE49-F238E27FC236}">
                <a16:creationId xmlns:a16="http://schemas.microsoft.com/office/drawing/2014/main" id="{451082F6-FEAF-B9BB-B9D0-442A5802CD8F}"/>
              </a:ext>
            </a:extLst>
          </p:cNvPr>
          <p:cNvSpPr/>
          <p:nvPr/>
        </p:nvSpPr>
        <p:spPr>
          <a:xfrm>
            <a:off x="6039162" y="2708744"/>
            <a:ext cx="2285647" cy="73753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cap="rnd">
            <a:solidFill>
              <a:srgbClr val="CCF0E5"/>
            </a:solidFill>
            <a:beve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Potvrzení ze strany </a:t>
            </a:r>
            <a:r>
              <a:rPr lang="cs-CZ" sz="1400" dirty="0" err="1">
                <a:solidFill>
                  <a:schemeClr val="tx1"/>
                </a:solidFill>
              </a:rPr>
              <a:t>SZa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6" name="Obdélník 25">
            <a:extLst>
              <a:ext uri="{FF2B5EF4-FFF2-40B4-BE49-F238E27FC236}">
                <a16:creationId xmlns:a16="http://schemas.microsoft.com/office/drawing/2014/main" id="{4C90142F-970E-05F6-A8A7-5E5E5E0CF03E}"/>
              </a:ext>
            </a:extLst>
          </p:cNvPr>
          <p:cNvSpPr/>
          <p:nvPr/>
        </p:nvSpPr>
        <p:spPr>
          <a:xfrm>
            <a:off x="3190847" y="3835508"/>
            <a:ext cx="2285647" cy="7375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cap="rnd">
            <a:solidFill>
              <a:srgbClr val="CCF0E5"/>
            </a:solidFill>
            <a:beve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Registrace AGR/</a:t>
            </a:r>
            <a:r>
              <a:rPr lang="cs-CZ" sz="1400" dirty="0" err="1">
                <a:solidFill>
                  <a:schemeClr val="tx1"/>
                </a:solidFill>
              </a:rPr>
              <a:t>PoFl</a:t>
            </a:r>
            <a:r>
              <a:rPr lang="cs-CZ" sz="1400" dirty="0">
                <a:solidFill>
                  <a:schemeClr val="tx1"/>
                </a:solidFill>
              </a:rPr>
              <a:t> a </a:t>
            </a:r>
            <a:r>
              <a:rPr lang="cs-CZ" sz="1400" dirty="0" err="1">
                <a:solidFill>
                  <a:schemeClr val="tx1"/>
                </a:solidFill>
              </a:rPr>
              <a:t>SZa</a:t>
            </a:r>
            <a:r>
              <a:rPr lang="cs-CZ" sz="1400" dirty="0">
                <a:solidFill>
                  <a:schemeClr val="tx1"/>
                </a:solidFill>
              </a:rPr>
              <a:t> na fyzické </a:t>
            </a:r>
            <a:r>
              <a:rPr lang="cs-CZ" sz="1400" dirty="0" err="1">
                <a:solidFill>
                  <a:schemeClr val="tx1"/>
                </a:solidFill>
              </a:rPr>
              <a:t>EAN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4" name="Obdélník 33">
            <a:extLst>
              <a:ext uri="{FF2B5EF4-FFF2-40B4-BE49-F238E27FC236}">
                <a16:creationId xmlns:a16="http://schemas.microsoft.com/office/drawing/2014/main" id="{CE4A9C35-B428-3BDD-BA3E-5A4E708BA133}"/>
              </a:ext>
            </a:extLst>
          </p:cNvPr>
          <p:cNvSpPr/>
          <p:nvPr/>
        </p:nvSpPr>
        <p:spPr>
          <a:xfrm>
            <a:off x="6029708" y="3835507"/>
            <a:ext cx="2285647" cy="7375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cap="rnd">
            <a:solidFill>
              <a:srgbClr val="CCF0E5"/>
            </a:solidFill>
            <a:beve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Potvrzení ze strany </a:t>
            </a:r>
            <a:r>
              <a:rPr lang="cs-CZ" sz="1400" dirty="0" err="1">
                <a:solidFill>
                  <a:schemeClr val="tx1"/>
                </a:solidFill>
              </a:rPr>
              <a:t>SZa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8" name="Obdélník 37">
            <a:extLst>
              <a:ext uri="{FF2B5EF4-FFF2-40B4-BE49-F238E27FC236}">
                <a16:creationId xmlns:a16="http://schemas.microsoft.com/office/drawing/2014/main" id="{CB9CD42E-5140-1AF2-69A6-C13ED81AF983}"/>
              </a:ext>
            </a:extLst>
          </p:cNvPr>
          <p:cNvSpPr/>
          <p:nvPr/>
        </p:nvSpPr>
        <p:spPr>
          <a:xfrm>
            <a:off x="8854793" y="3831336"/>
            <a:ext cx="2285647" cy="73753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cap="rnd">
            <a:solidFill>
              <a:srgbClr val="CCF0E5"/>
            </a:solidFill>
            <a:beve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Portfolio subjektu (AGR/</a:t>
            </a:r>
            <a:r>
              <a:rPr lang="cs-CZ" sz="1400" dirty="0" err="1">
                <a:solidFill>
                  <a:schemeClr val="tx1"/>
                </a:solidFill>
              </a:rPr>
              <a:t>PoFl</a:t>
            </a:r>
            <a:r>
              <a:rPr lang="cs-CZ" sz="1400" dirty="0">
                <a:solidFill>
                  <a:schemeClr val="tx1"/>
                </a:solidFill>
              </a:rPr>
              <a:t>/</a:t>
            </a:r>
            <a:r>
              <a:rPr lang="cs-CZ" sz="1400" dirty="0" err="1">
                <a:solidFill>
                  <a:schemeClr val="tx1"/>
                </a:solidFill>
              </a:rPr>
              <a:t>SZa</a:t>
            </a:r>
            <a:r>
              <a:rPr lang="cs-CZ" sz="1400" dirty="0">
                <a:solidFill>
                  <a:schemeClr val="tx1"/>
                </a:solidFill>
              </a:rPr>
              <a:t>)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42" name="Přímá spojnice se šipkou 41">
            <a:extLst>
              <a:ext uri="{FF2B5EF4-FFF2-40B4-BE49-F238E27FC236}">
                <a16:creationId xmlns:a16="http://schemas.microsoft.com/office/drawing/2014/main" id="{89CDB5C3-FE1F-AD70-EA1B-56D1E3188B88}"/>
              </a:ext>
            </a:extLst>
          </p:cNvPr>
          <p:cNvCxnSpPr>
            <a:cxnSpLocks/>
            <a:stCxn id="31" idx="3"/>
            <a:endCxn id="16" idx="1"/>
          </p:cNvCxnSpPr>
          <p:nvPr/>
        </p:nvCxnSpPr>
        <p:spPr>
          <a:xfrm flipV="1">
            <a:off x="2911453" y="2127546"/>
            <a:ext cx="27939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nice se šipkou 45">
            <a:extLst>
              <a:ext uri="{FF2B5EF4-FFF2-40B4-BE49-F238E27FC236}">
                <a16:creationId xmlns:a16="http://schemas.microsoft.com/office/drawing/2014/main" id="{A03EB399-81F9-616B-0438-8762612A4AFE}"/>
              </a:ext>
            </a:extLst>
          </p:cNvPr>
          <p:cNvCxnSpPr>
            <a:cxnSpLocks/>
            <a:stCxn id="16" idx="2"/>
            <a:endCxn id="20" idx="0"/>
          </p:cNvCxnSpPr>
          <p:nvPr/>
        </p:nvCxnSpPr>
        <p:spPr>
          <a:xfrm flipH="1">
            <a:off x="4324217" y="2496312"/>
            <a:ext cx="9454" cy="2124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Přímá spojnice se šipkou 49">
            <a:extLst>
              <a:ext uri="{FF2B5EF4-FFF2-40B4-BE49-F238E27FC236}">
                <a16:creationId xmlns:a16="http://schemas.microsoft.com/office/drawing/2014/main" id="{ADABECC9-9C4C-3E02-1A7D-978D7362C236}"/>
              </a:ext>
            </a:extLst>
          </p:cNvPr>
          <p:cNvCxnSpPr>
            <a:cxnSpLocks/>
            <a:stCxn id="20" idx="3"/>
            <a:endCxn id="23" idx="1"/>
          </p:cNvCxnSpPr>
          <p:nvPr/>
        </p:nvCxnSpPr>
        <p:spPr>
          <a:xfrm flipV="1">
            <a:off x="5467040" y="3077511"/>
            <a:ext cx="57212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Přímá spojnice se šipkou 53">
            <a:extLst>
              <a:ext uri="{FF2B5EF4-FFF2-40B4-BE49-F238E27FC236}">
                <a16:creationId xmlns:a16="http://schemas.microsoft.com/office/drawing/2014/main" id="{18C93BE9-CC32-A66A-C729-693E4898020E}"/>
              </a:ext>
            </a:extLst>
          </p:cNvPr>
          <p:cNvCxnSpPr>
            <a:cxnSpLocks/>
            <a:stCxn id="23" idx="2"/>
            <a:endCxn id="26" idx="0"/>
          </p:cNvCxnSpPr>
          <p:nvPr/>
        </p:nvCxnSpPr>
        <p:spPr>
          <a:xfrm rot="5400000">
            <a:off x="5563214" y="2216735"/>
            <a:ext cx="389231" cy="284831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Přímá spojnice se šipkou 57">
            <a:extLst>
              <a:ext uri="{FF2B5EF4-FFF2-40B4-BE49-F238E27FC236}">
                <a16:creationId xmlns:a16="http://schemas.microsoft.com/office/drawing/2014/main" id="{BD69604C-51DC-3D9C-E7F7-E94BB80432E1}"/>
              </a:ext>
            </a:extLst>
          </p:cNvPr>
          <p:cNvCxnSpPr>
            <a:cxnSpLocks/>
            <a:stCxn id="26" idx="3"/>
            <a:endCxn id="34" idx="1"/>
          </p:cNvCxnSpPr>
          <p:nvPr/>
        </p:nvCxnSpPr>
        <p:spPr>
          <a:xfrm flipV="1">
            <a:off x="5476494" y="4204273"/>
            <a:ext cx="55321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Přímá spojnice se šipkou 86">
            <a:extLst>
              <a:ext uri="{FF2B5EF4-FFF2-40B4-BE49-F238E27FC236}">
                <a16:creationId xmlns:a16="http://schemas.microsoft.com/office/drawing/2014/main" id="{DB1C4D18-2611-8B67-E75D-98B3802CDB9E}"/>
              </a:ext>
            </a:extLst>
          </p:cNvPr>
          <p:cNvCxnSpPr>
            <a:stCxn id="34" idx="3"/>
            <a:endCxn id="38" idx="1"/>
          </p:cNvCxnSpPr>
          <p:nvPr/>
        </p:nvCxnSpPr>
        <p:spPr>
          <a:xfrm flipV="1">
            <a:off x="8315355" y="4200103"/>
            <a:ext cx="539438" cy="41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Obdélník 88">
            <a:extLst>
              <a:ext uri="{FF2B5EF4-FFF2-40B4-BE49-F238E27FC236}">
                <a16:creationId xmlns:a16="http://schemas.microsoft.com/office/drawing/2014/main" id="{344CC142-ADFB-E119-5207-EB67242AEF64}"/>
              </a:ext>
            </a:extLst>
          </p:cNvPr>
          <p:cNvSpPr/>
          <p:nvPr/>
        </p:nvSpPr>
        <p:spPr>
          <a:xfrm>
            <a:off x="1346723" y="5560653"/>
            <a:ext cx="2285647" cy="737532"/>
          </a:xfrm>
          <a:prstGeom prst="rect">
            <a:avLst/>
          </a:prstGeom>
          <a:solidFill>
            <a:srgbClr val="CCF0E5"/>
          </a:solidFill>
          <a:ln cap="rnd">
            <a:solidFill>
              <a:srgbClr val="CCF0E5"/>
            </a:solidFill>
            <a:beve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err="1">
                <a:solidFill>
                  <a:schemeClr val="tx1"/>
                </a:solidFill>
              </a:rPr>
              <a:t>EDC</a:t>
            </a:r>
            <a:r>
              <a:rPr lang="cs-CZ" sz="1400" dirty="0">
                <a:solidFill>
                  <a:schemeClr val="tx1"/>
                </a:solidFill>
              </a:rPr>
              <a:t> – aktivace flexibility (</a:t>
            </a:r>
            <a:r>
              <a:rPr lang="cs-CZ" sz="1400" dirty="0" err="1">
                <a:solidFill>
                  <a:schemeClr val="tx1"/>
                </a:solidFill>
              </a:rPr>
              <a:t>svr_edc</a:t>
            </a:r>
            <a:r>
              <a:rPr lang="cs-CZ" sz="1400" dirty="0">
                <a:solidFill>
                  <a:schemeClr val="tx1"/>
                </a:solidFill>
              </a:rPr>
              <a:t>)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1" name="Obdélník 90">
            <a:extLst>
              <a:ext uri="{FF2B5EF4-FFF2-40B4-BE49-F238E27FC236}">
                <a16:creationId xmlns:a16="http://schemas.microsoft.com/office/drawing/2014/main" id="{D1679AAA-B625-A6AA-EFEB-B8DF1B9EBF66}"/>
              </a:ext>
            </a:extLst>
          </p:cNvPr>
          <p:cNvSpPr/>
          <p:nvPr/>
        </p:nvSpPr>
        <p:spPr>
          <a:xfrm>
            <a:off x="4899006" y="5560653"/>
            <a:ext cx="2285647" cy="737532"/>
          </a:xfrm>
          <a:prstGeom prst="rect">
            <a:avLst/>
          </a:prstGeom>
          <a:solidFill>
            <a:srgbClr val="CCF0E5"/>
          </a:solidFill>
          <a:ln cap="rnd">
            <a:solidFill>
              <a:srgbClr val="CCF0E5"/>
            </a:solidFill>
            <a:beve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Zasílání dat měření a flexibility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3" name="Obdélník 92">
            <a:extLst>
              <a:ext uri="{FF2B5EF4-FFF2-40B4-BE49-F238E27FC236}">
                <a16:creationId xmlns:a16="http://schemas.microsoft.com/office/drawing/2014/main" id="{323DDEDF-BE77-9891-0723-B800FC543B8B}"/>
              </a:ext>
            </a:extLst>
          </p:cNvPr>
          <p:cNvSpPr/>
          <p:nvPr/>
        </p:nvSpPr>
        <p:spPr>
          <a:xfrm>
            <a:off x="8355897" y="5543252"/>
            <a:ext cx="2285647" cy="737532"/>
          </a:xfrm>
          <a:prstGeom prst="rect">
            <a:avLst/>
          </a:prstGeom>
          <a:solidFill>
            <a:srgbClr val="CCF0E5"/>
          </a:solidFill>
          <a:ln cap="rnd">
            <a:solidFill>
              <a:srgbClr val="CCF0E5"/>
            </a:solidFill>
            <a:beve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Vyhodnocení dat flexibility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95" name="Přímá spojnice se šipkou 94">
            <a:extLst>
              <a:ext uri="{FF2B5EF4-FFF2-40B4-BE49-F238E27FC236}">
                <a16:creationId xmlns:a16="http://schemas.microsoft.com/office/drawing/2014/main" id="{062BDBEB-8764-C544-1051-37D77AE8F76C}"/>
              </a:ext>
            </a:extLst>
          </p:cNvPr>
          <p:cNvCxnSpPr>
            <a:cxnSpLocks/>
            <a:stCxn id="89" idx="3"/>
            <a:endCxn id="91" idx="1"/>
          </p:cNvCxnSpPr>
          <p:nvPr/>
        </p:nvCxnSpPr>
        <p:spPr>
          <a:xfrm>
            <a:off x="3632370" y="5929419"/>
            <a:ext cx="12666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Přímá spojnice se šipkou 97">
            <a:extLst>
              <a:ext uri="{FF2B5EF4-FFF2-40B4-BE49-F238E27FC236}">
                <a16:creationId xmlns:a16="http://schemas.microsoft.com/office/drawing/2014/main" id="{8065E295-77B2-0B1E-F1B6-F312174A9EEF}"/>
              </a:ext>
            </a:extLst>
          </p:cNvPr>
          <p:cNvCxnSpPr>
            <a:stCxn id="91" idx="3"/>
            <a:endCxn id="93" idx="1"/>
          </p:cNvCxnSpPr>
          <p:nvPr/>
        </p:nvCxnSpPr>
        <p:spPr>
          <a:xfrm flipV="1">
            <a:off x="7184653" y="5912018"/>
            <a:ext cx="1171244" cy="174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ovéPole 100">
            <a:extLst>
              <a:ext uri="{FF2B5EF4-FFF2-40B4-BE49-F238E27FC236}">
                <a16:creationId xmlns:a16="http://schemas.microsoft.com/office/drawing/2014/main" id="{8327B280-2752-A83D-661C-9BF7285D955B}"/>
              </a:ext>
            </a:extLst>
          </p:cNvPr>
          <p:cNvSpPr txBox="1"/>
          <p:nvPr/>
        </p:nvSpPr>
        <p:spPr>
          <a:xfrm>
            <a:off x="215660" y="1225045"/>
            <a:ext cx="1164566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cs-CZ" sz="2000" b="1" dirty="0">
                <a:solidFill>
                  <a:srgbClr val="14549F"/>
                </a:solidFill>
                <a:cs typeface="Calibri Light"/>
              </a:rPr>
              <a:t>Proces registrace </a:t>
            </a:r>
            <a:r>
              <a:rPr lang="cs-CZ" sz="2000" b="1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sz="2000" b="1" dirty="0">
                <a:solidFill>
                  <a:srgbClr val="14549F"/>
                </a:solidFill>
                <a:cs typeface="Calibri Light"/>
              </a:rPr>
              <a:t>/</a:t>
            </a:r>
            <a:r>
              <a:rPr lang="cs-CZ" sz="2000" b="1" dirty="0" err="1">
                <a:solidFill>
                  <a:srgbClr val="14549F"/>
                </a:solidFill>
                <a:cs typeface="Calibri Light"/>
              </a:rPr>
              <a:t>PoFla</a:t>
            </a:r>
            <a:r>
              <a:rPr lang="cs-CZ" sz="2000" b="1" dirty="0">
                <a:solidFill>
                  <a:srgbClr val="14549F"/>
                </a:solidFill>
                <a:cs typeface="Calibri Light"/>
              </a:rPr>
              <a:t> k jednotlivým EAN PM na OTE – 7 základních kroků – detailní popis dále</a:t>
            </a:r>
            <a:endParaRPr lang="en-US" sz="2000" dirty="0">
              <a:solidFill>
                <a:srgbClr val="14549F"/>
              </a:solidFill>
              <a:cs typeface="Calibri Light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endParaRPr lang="cs-CZ" sz="2000" b="1" dirty="0">
              <a:solidFill>
                <a:srgbClr val="14549F"/>
              </a:solidFill>
              <a:cs typeface="Calibri Light"/>
            </a:endParaRPr>
          </a:p>
        </p:txBody>
      </p:sp>
      <p:sp>
        <p:nvSpPr>
          <p:cNvPr id="103" name="TextovéPole 102">
            <a:extLst>
              <a:ext uri="{FF2B5EF4-FFF2-40B4-BE49-F238E27FC236}">
                <a16:creationId xmlns:a16="http://schemas.microsoft.com/office/drawing/2014/main" id="{97E790DB-3CA2-5E1C-C12A-1B8E62AB5BD6}"/>
              </a:ext>
            </a:extLst>
          </p:cNvPr>
          <p:cNvSpPr txBox="1"/>
          <p:nvPr/>
        </p:nvSpPr>
        <p:spPr>
          <a:xfrm>
            <a:off x="704498" y="4970438"/>
            <a:ext cx="77445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cs-CZ" sz="2000" b="1" dirty="0">
                <a:solidFill>
                  <a:srgbClr val="14549F"/>
                </a:solidFill>
                <a:cs typeface="Calibri Light"/>
              </a:rPr>
              <a:t>Postup poskytování flexibility – 3 základní kroky – detailní popis dále</a:t>
            </a:r>
            <a:endParaRPr lang="en-US" sz="2000" dirty="0">
              <a:solidFill>
                <a:srgbClr val="14549F"/>
              </a:solidFill>
              <a:cs typeface="Calibri Light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endParaRPr lang="cs-CZ" sz="2000" b="1" dirty="0">
              <a:solidFill>
                <a:srgbClr val="14549F"/>
              </a:solidFill>
              <a:cs typeface="Calibri Light"/>
            </a:endParaRPr>
          </a:p>
        </p:txBody>
      </p:sp>
      <p:sp>
        <p:nvSpPr>
          <p:cNvPr id="104" name="Ovál 103">
            <a:extLst>
              <a:ext uri="{FF2B5EF4-FFF2-40B4-BE49-F238E27FC236}">
                <a16:creationId xmlns:a16="http://schemas.microsoft.com/office/drawing/2014/main" id="{EA1E61C4-4B15-893C-BC97-DE9452500A5A}"/>
              </a:ext>
            </a:extLst>
          </p:cNvPr>
          <p:cNvSpPr/>
          <p:nvPr/>
        </p:nvSpPr>
        <p:spPr>
          <a:xfrm>
            <a:off x="412082" y="1626893"/>
            <a:ext cx="437752" cy="403345"/>
          </a:xfrm>
          <a:prstGeom prst="ellipse">
            <a:avLst/>
          </a:prstGeom>
          <a:solidFill>
            <a:srgbClr val="D6BBD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chemeClr val="tx1"/>
                </a:solidFill>
              </a:rPr>
              <a:t>1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12" name="Ovál 111">
            <a:extLst>
              <a:ext uri="{FF2B5EF4-FFF2-40B4-BE49-F238E27FC236}">
                <a16:creationId xmlns:a16="http://schemas.microsoft.com/office/drawing/2014/main" id="{2231326D-DE8D-5BE1-5C07-CED33388CC11}"/>
              </a:ext>
            </a:extLst>
          </p:cNvPr>
          <p:cNvSpPr/>
          <p:nvPr/>
        </p:nvSpPr>
        <p:spPr>
          <a:xfrm>
            <a:off x="2995142" y="1595369"/>
            <a:ext cx="437752" cy="403345"/>
          </a:xfrm>
          <a:prstGeom prst="ellipse">
            <a:avLst/>
          </a:prstGeom>
          <a:solidFill>
            <a:srgbClr val="D6BBD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chemeClr val="tx1"/>
                </a:solidFill>
              </a:rPr>
              <a:t>2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14" name="Ovál 113">
            <a:extLst>
              <a:ext uri="{FF2B5EF4-FFF2-40B4-BE49-F238E27FC236}">
                <a16:creationId xmlns:a16="http://schemas.microsoft.com/office/drawing/2014/main" id="{F79DDA51-E2EC-0E32-0D1F-614AF8A9AE24}"/>
              </a:ext>
            </a:extLst>
          </p:cNvPr>
          <p:cNvSpPr/>
          <p:nvPr/>
        </p:nvSpPr>
        <p:spPr>
          <a:xfrm>
            <a:off x="3013498" y="2590698"/>
            <a:ext cx="437752" cy="403345"/>
          </a:xfrm>
          <a:prstGeom prst="ellipse">
            <a:avLst/>
          </a:prstGeom>
          <a:solidFill>
            <a:srgbClr val="D6BBD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chemeClr val="tx1"/>
                </a:solidFill>
              </a:rPr>
              <a:t>3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16" name="Ovál 115">
            <a:extLst>
              <a:ext uri="{FF2B5EF4-FFF2-40B4-BE49-F238E27FC236}">
                <a16:creationId xmlns:a16="http://schemas.microsoft.com/office/drawing/2014/main" id="{21BA74C0-69F1-38FE-307B-2F8F5C263066}"/>
              </a:ext>
            </a:extLst>
          </p:cNvPr>
          <p:cNvSpPr/>
          <p:nvPr/>
        </p:nvSpPr>
        <p:spPr>
          <a:xfrm>
            <a:off x="5902255" y="2607654"/>
            <a:ext cx="437752" cy="403345"/>
          </a:xfrm>
          <a:prstGeom prst="ellipse">
            <a:avLst/>
          </a:prstGeom>
          <a:solidFill>
            <a:srgbClr val="D6BBD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chemeClr val="tx1"/>
                </a:solidFill>
              </a:rPr>
              <a:t>4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18" name="Ovál 117">
            <a:extLst>
              <a:ext uri="{FF2B5EF4-FFF2-40B4-BE49-F238E27FC236}">
                <a16:creationId xmlns:a16="http://schemas.microsoft.com/office/drawing/2014/main" id="{9D401AE5-EF91-2F1B-0693-000C53916B3E}"/>
              </a:ext>
            </a:extLst>
          </p:cNvPr>
          <p:cNvSpPr/>
          <p:nvPr/>
        </p:nvSpPr>
        <p:spPr>
          <a:xfrm>
            <a:off x="3013498" y="3681015"/>
            <a:ext cx="437752" cy="403345"/>
          </a:xfrm>
          <a:prstGeom prst="ellipse">
            <a:avLst/>
          </a:prstGeom>
          <a:solidFill>
            <a:srgbClr val="D6BBD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chemeClr val="tx1"/>
                </a:solidFill>
              </a:rPr>
              <a:t>5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20" name="Ovál 119">
            <a:extLst>
              <a:ext uri="{FF2B5EF4-FFF2-40B4-BE49-F238E27FC236}">
                <a16:creationId xmlns:a16="http://schemas.microsoft.com/office/drawing/2014/main" id="{1304F99C-E1AF-C0F6-FA36-0ACBE7C8ED16}"/>
              </a:ext>
            </a:extLst>
          </p:cNvPr>
          <p:cNvSpPr/>
          <p:nvPr/>
        </p:nvSpPr>
        <p:spPr>
          <a:xfrm>
            <a:off x="5879166" y="3724297"/>
            <a:ext cx="437752" cy="403345"/>
          </a:xfrm>
          <a:prstGeom prst="ellipse">
            <a:avLst/>
          </a:prstGeom>
          <a:solidFill>
            <a:srgbClr val="D6BBD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chemeClr val="tx1"/>
                </a:solidFill>
              </a:rPr>
              <a:t>6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22" name="Ovál 121">
            <a:extLst>
              <a:ext uri="{FF2B5EF4-FFF2-40B4-BE49-F238E27FC236}">
                <a16:creationId xmlns:a16="http://schemas.microsoft.com/office/drawing/2014/main" id="{E4466474-9602-819B-07B6-4B44D45F0B85}"/>
              </a:ext>
            </a:extLst>
          </p:cNvPr>
          <p:cNvSpPr/>
          <p:nvPr/>
        </p:nvSpPr>
        <p:spPr>
          <a:xfrm>
            <a:off x="8740750" y="3681014"/>
            <a:ext cx="437752" cy="403345"/>
          </a:xfrm>
          <a:prstGeom prst="ellipse">
            <a:avLst/>
          </a:prstGeom>
          <a:solidFill>
            <a:srgbClr val="D6BBD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chemeClr val="tx1"/>
                </a:solidFill>
              </a:rPr>
              <a:t>7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24" name="Ovál 123">
            <a:extLst>
              <a:ext uri="{FF2B5EF4-FFF2-40B4-BE49-F238E27FC236}">
                <a16:creationId xmlns:a16="http://schemas.microsoft.com/office/drawing/2014/main" id="{5F1C4821-018C-D3E0-5C6D-BD7E6B3B0189}"/>
              </a:ext>
            </a:extLst>
          </p:cNvPr>
          <p:cNvSpPr/>
          <p:nvPr/>
        </p:nvSpPr>
        <p:spPr>
          <a:xfrm>
            <a:off x="1166900" y="5431282"/>
            <a:ext cx="469875" cy="40334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</a:rPr>
              <a:t>F1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26" name="Ovál 125">
            <a:extLst>
              <a:ext uri="{FF2B5EF4-FFF2-40B4-BE49-F238E27FC236}">
                <a16:creationId xmlns:a16="http://schemas.microsoft.com/office/drawing/2014/main" id="{F87B1892-D4FA-79FB-B441-8E9E44DECF9B}"/>
              </a:ext>
            </a:extLst>
          </p:cNvPr>
          <p:cNvSpPr/>
          <p:nvPr/>
        </p:nvSpPr>
        <p:spPr>
          <a:xfrm>
            <a:off x="4761398" y="5374536"/>
            <a:ext cx="469875" cy="40334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err="1">
                <a:solidFill>
                  <a:schemeClr val="tx1"/>
                </a:solidFill>
              </a:rPr>
              <a:t>F2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28" name="Ovál 127">
            <a:extLst>
              <a:ext uri="{FF2B5EF4-FFF2-40B4-BE49-F238E27FC236}">
                <a16:creationId xmlns:a16="http://schemas.microsoft.com/office/drawing/2014/main" id="{48EF7705-2902-6A9B-736E-BF05F8F33C3C}"/>
              </a:ext>
            </a:extLst>
          </p:cNvPr>
          <p:cNvSpPr/>
          <p:nvPr/>
        </p:nvSpPr>
        <p:spPr>
          <a:xfrm>
            <a:off x="8214118" y="5383237"/>
            <a:ext cx="469875" cy="40334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err="1">
                <a:solidFill>
                  <a:schemeClr val="tx1"/>
                </a:solidFill>
              </a:rPr>
              <a:t>F3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044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C26568-0997-EAF8-C637-8FA7FCA5BB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3AAAAF6C-D265-64F0-A5ED-A3622AD5C38F}"/>
              </a:ext>
            </a:extLst>
          </p:cNvPr>
          <p:cNvGrpSpPr/>
          <p:nvPr/>
        </p:nvGrpSpPr>
        <p:grpSpPr>
          <a:xfrm>
            <a:off x="0" y="7157"/>
            <a:ext cx="12202632" cy="6568889"/>
            <a:chOff x="-10633" y="7157"/>
            <a:chExt cx="12202632" cy="6568889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CF94FAFA-F7B0-7AF8-BDAF-8085B71E03E1}"/>
                </a:ext>
              </a:extLst>
            </p:cNvPr>
            <p:cNvGrpSpPr/>
            <p:nvPr/>
          </p:nvGrpSpPr>
          <p:grpSpPr>
            <a:xfrm>
              <a:off x="10882313" y="6283658"/>
              <a:ext cx="1309686" cy="292388"/>
              <a:chOff x="10882313" y="6283658"/>
              <a:chExt cx="1309686" cy="292388"/>
            </a:xfrm>
          </p:grpSpPr>
          <p:sp>
            <p:nvSpPr>
              <p:cNvPr id="8" name="Obdélník 8">
                <a:extLst>
                  <a:ext uri="{FF2B5EF4-FFF2-40B4-BE49-F238E27FC236}">
                    <a16:creationId xmlns:a16="http://schemas.microsoft.com/office/drawing/2014/main" id="{88AD5E85-DB0D-8383-3CFB-34BB19EEB43C}"/>
                  </a:ext>
                </a:extLst>
              </p:cNvPr>
              <p:cNvSpPr/>
              <p:nvPr/>
            </p:nvSpPr>
            <p:spPr>
              <a:xfrm>
                <a:off x="10882313" y="6316662"/>
                <a:ext cx="1309686" cy="257176"/>
              </a:xfrm>
              <a:custGeom>
                <a:avLst/>
                <a:gdLst>
                  <a:gd name="connsiteX0" fmla="*/ 0 w 1259681"/>
                  <a:gd name="connsiteY0" fmla="*/ 0 h 257176"/>
                  <a:gd name="connsiteX1" fmla="*/ 1259681 w 1259681"/>
                  <a:gd name="connsiteY1" fmla="*/ 0 h 257176"/>
                  <a:gd name="connsiteX2" fmla="*/ 1259681 w 1259681"/>
                  <a:gd name="connsiteY2" fmla="*/ 257176 h 257176"/>
                  <a:gd name="connsiteX3" fmla="*/ 0 w 1259681"/>
                  <a:gd name="connsiteY3" fmla="*/ 257176 h 257176"/>
                  <a:gd name="connsiteX4" fmla="*/ 0 w 1259681"/>
                  <a:gd name="connsiteY4" fmla="*/ 0 h 257176"/>
                  <a:gd name="connsiteX0" fmla="*/ 50005 w 1309686"/>
                  <a:gd name="connsiteY0" fmla="*/ 0 h 257176"/>
                  <a:gd name="connsiteX1" fmla="*/ 1309686 w 1309686"/>
                  <a:gd name="connsiteY1" fmla="*/ 0 h 257176"/>
                  <a:gd name="connsiteX2" fmla="*/ 1309686 w 1309686"/>
                  <a:gd name="connsiteY2" fmla="*/ 257176 h 257176"/>
                  <a:gd name="connsiteX3" fmla="*/ 50005 w 1309686"/>
                  <a:gd name="connsiteY3" fmla="*/ 257176 h 257176"/>
                  <a:gd name="connsiteX4" fmla="*/ 0 w 1309686"/>
                  <a:gd name="connsiteY4" fmla="*/ 123826 h 257176"/>
                  <a:gd name="connsiteX5" fmla="*/ 50005 w 1309686"/>
                  <a:gd name="connsiteY5" fmla="*/ 0 h 257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9686" h="257176">
                    <a:moveTo>
                      <a:pt x="50005" y="0"/>
                    </a:moveTo>
                    <a:lnTo>
                      <a:pt x="1309686" y="0"/>
                    </a:lnTo>
                    <a:lnTo>
                      <a:pt x="1309686" y="257176"/>
                    </a:lnTo>
                    <a:lnTo>
                      <a:pt x="50005" y="257176"/>
                    </a:lnTo>
                    <a:cubicBezTo>
                      <a:pt x="49212" y="216695"/>
                      <a:pt x="793" y="164307"/>
                      <a:pt x="0" y="123826"/>
                    </a:cubicBezTo>
                    <a:lnTo>
                      <a:pt x="50005" y="0"/>
                    </a:lnTo>
                    <a:close/>
                  </a:path>
                </a:pathLst>
              </a:custGeom>
              <a:solidFill>
                <a:srgbClr val="FAB2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82D9213C-C4E0-ECD6-CC51-414C31EE7282}"/>
                  </a:ext>
                </a:extLst>
              </p:cNvPr>
              <p:cNvSpPr txBox="1"/>
              <p:nvPr/>
            </p:nvSpPr>
            <p:spPr>
              <a:xfrm>
                <a:off x="10906125" y="6283658"/>
                <a:ext cx="121380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300" b="1" dirty="0">
                    <a:solidFill>
                      <a:schemeClr val="bg1"/>
                    </a:solidFill>
                  </a:rPr>
                  <a:t>www.ote-cr.cz</a:t>
                </a:r>
              </a:p>
            </p:txBody>
          </p:sp>
        </p:grpSp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353BCD73-136E-60C4-EDDE-CAA8DDCE8780}"/>
                </a:ext>
              </a:extLst>
            </p:cNvPr>
            <p:cNvGrpSpPr/>
            <p:nvPr/>
          </p:nvGrpSpPr>
          <p:grpSpPr>
            <a:xfrm>
              <a:off x="-10633" y="7157"/>
              <a:ext cx="12173093" cy="1090613"/>
              <a:chOff x="-13015" y="7157"/>
              <a:chExt cx="12173093" cy="1090613"/>
            </a:xfrm>
          </p:grpSpPr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CBE1B7C2-0835-CE8D-5AB2-CFA28A574BD5}"/>
                  </a:ext>
                </a:extLst>
              </p:cNvPr>
              <p:cNvSpPr/>
              <p:nvPr/>
            </p:nvSpPr>
            <p:spPr>
              <a:xfrm>
                <a:off x="-13015" y="7157"/>
                <a:ext cx="12173093" cy="1090613"/>
              </a:xfrm>
              <a:custGeom>
                <a:avLst/>
                <a:gdLst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0 w 12192000"/>
                  <a:gd name="connsiteY3" fmla="*/ 151447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723900 w 12192000"/>
                  <a:gd name="connsiteY4" fmla="*/ 771525 h 1514475"/>
                  <a:gd name="connsiteX5" fmla="*/ 0 w 12192000"/>
                  <a:gd name="connsiteY5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19050 w 12192000"/>
                  <a:gd name="connsiteY4" fmla="*/ 695325 h 1514475"/>
                  <a:gd name="connsiteX5" fmla="*/ 0 w 12192000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0656 w 12194381"/>
                  <a:gd name="connsiteY3" fmla="*/ 1495425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3037 w 12194381"/>
                  <a:gd name="connsiteY3" fmla="*/ 13073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10787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940594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78755 w 12194381"/>
                  <a:gd name="connsiteY3" fmla="*/ 1090613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971550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  <a:gd name="connsiteX0" fmla="*/ 2381 w 12203906"/>
                  <a:gd name="connsiteY0" fmla="*/ 0 h 1090613"/>
                  <a:gd name="connsiteX1" fmla="*/ 12194381 w 12203906"/>
                  <a:gd name="connsiteY1" fmla="*/ 0 h 1090613"/>
                  <a:gd name="connsiteX2" fmla="*/ 12203906 w 12203906"/>
                  <a:gd name="connsiteY2" fmla="*/ 695325 h 1090613"/>
                  <a:gd name="connsiteX3" fmla="*/ 1478755 w 12203906"/>
                  <a:gd name="connsiteY3" fmla="*/ 1090613 h 1090613"/>
                  <a:gd name="connsiteX4" fmla="*/ 0 w 12203906"/>
                  <a:gd name="connsiteY4" fmla="*/ 692943 h 1090613"/>
                  <a:gd name="connsiteX5" fmla="*/ 2381 w 12203906"/>
                  <a:gd name="connsiteY5" fmla="*/ 0 h 1090613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752475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94381" h="1090613">
                    <a:moveTo>
                      <a:pt x="2381" y="0"/>
                    </a:moveTo>
                    <a:lnTo>
                      <a:pt x="12194381" y="0"/>
                    </a:lnTo>
                    <a:lnTo>
                      <a:pt x="12194381" y="752475"/>
                    </a:lnTo>
                    <a:lnTo>
                      <a:pt x="1478755" y="1090613"/>
                    </a:lnTo>
                    <a:lnTo>
                      <a:pt x="0" y="692943"/>
                    </a:lnTo>
                    <a:cubicBezTo>
                      <a:pt x="794" y="461962"/>
                      <a:pt x="1587" y="230981"/>
                      <a:pt x="2381" y="0"/>
                    </a:cubicBezTo>
                    <a:close/>
                  </a:path>
                </a:pathLst>
              </a:custGeom>
              <a:solidFill>
                <a:srgbClr val="007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7" name="Obrázek 6">
                <a:extLst>
                  <a:ext uri="{FF2B5EF4-FFF2-40B4-BE49-F238E27FC236}">
                    <a16:creationId xmlns:a16="http://schemas.microsoft.com/office/drawing/2014/main" id="{390389A8-3C3F-F448-85E3-48D7B9D847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33708" y="156140"/>
                <a:ext cx="1511811" cy="646177"/>
              </a:xfrm>
              <a:prstGeom prst="rect">
                <a:avLst/>
              </a:prstGeom>
            </p:spPr>
          </p:pic>
        </p:grpSp>
      </p:grpSp>
      <p:sp>
        <p:nvSpPr>
          <p:cNvPr id="6" name="Nadpis 1">
            <a:extLst>
              <a:ext uri="{FF2B5EF4-FFF2-40B4-BE49-F238E27FC236}">
                <a16:creationId xmlns:a16="http://schemas.microsoft.com/office/drawing/2014/main" id="{181E08D5-F5EB-C205-CA20-24806230367C}"/>
              </a:ext>
            </a:extLst>
          </p:cNvPr>
          <p:cNvSpPr txBox="1">
            <a:spLocks/>
          </p:cNvSpPr>
          <p:nvPr/>
        </p:nvSpPr>
        <p:spPr>
          <a:xfrm>
            <a:off x="3174520" y="78713"/>
            <a:ext cx="8966673" cy="7783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4000" b="1" dirty="0">
                <a:solidFill>
                  <a:schemeClr val="bg1"/>
                </a:solidFill>
                <a:latin typeface="+mn-lt"/>
              </a:rPr>
              <a:t>OTE – registrace subjektu a činnosti</a:t>
            </a:r>
          </a:p>
        </p:txBody>
      </p:sp>
      <p:sp>
        <p:nvSpPr>
          <p:cNvPr id="15" name="Zástupný symbol pro číslo snímku 14">
            <a:extLst>
              <a:ext uri="{FF2B5EF4-FFF2-40B4-BE49-F238E27FC236}">
                <a16:creationId xmlns:a16="http://schemas.microsoft.com/office/drawing/2014/main" id="{3BA72426-82C6-FE8B-05E2-E228B23F0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BC7E8-CB38-4DFE-A45E-B5CF49206134}" type="slidenum">
              <a:rPr lang="cs-CZ" smtClean="0"/>
              <a:t>5</a:t>
            </a:fld>
            <a:endParaRPr lang="cs-CZ"/>
          </a:p>
        </p:txBody>
      </p:sp>
      <p:sp>
        <p:nvSpPr>
          <p:cNvPr id="101" name="TextovéPole 100">
            <a:extLst>
              <a:ext uri="{FF2B5EF4-FFF2-40B4-BE49-F238E27FC236}">
                <a16:creationId xmlns:a16="http://schemas.microsoft.com/office/drawing/2014/main" id="{3BF4DC8E-C9CA-8C25-F1C3-2BBBECA38A9F}"/>
              </a:ext>
            </a:extLst>
          </p:cNvPr>
          <p:cNvSpPr txBox="1"/>
          <p:nvPr/>
        </p:nvSpPr>
        <p:spPr>
          <a:xfrm>
            <a:off x="532904" y="1801117"/>
            <a:ext cx="1100682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en-US" sz="1600" dirty="0">
                <a:solidFill>
                  <a:srgbClr val="14549F"/>
                </a:solidFill>
                <a:cs typeface="Calibri Light"/>
              </a:rPr>
              <a:t>Aby </a:t>
            </a:r>
            <a:r>
              <a:rPr lang="en-US" sz="1600" dirty="0" err="1">
                <a:solidFill>
                  <a:srgbClr val="14549F"/>
                </a:solidFill>
                <a:cs typeface="Calibri Light"/>
              </a:rPr>
              <a:t>mohl</a:t>
            </a:r>
            <a:r>
              <a:rPr lang="en-US" sz="1600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sz="1600" dirty="0" err="1">
                <a:solidFill>
                  <a:srgbClr val="14549F"/>
                </a:solidFill>
                <a:cs typeface="Calibri Light"/>
              </a:rPr>
              <a:t>subjekt</a:t>
            </a:r>
            <a:r>
              <a:rPr lang="en-US" sz="1600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sz="1600" dirty="0" err="1">
                <a:solidFill>
                  <a:srgbClr val="14549F"/>
                </a:solidFill>
                <a:cs typeface="Calibri Light"/>
              </a:rPr>
              <a:t>poskytovat</a:t>
            </a:r>
            <a:r>
              <a:rPr lang="en-US" sz="1600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sz="1600" dirty="0" err="1">
                <a:solidFill>
                  <a:srgbClr val="14549F"/>
                </a:solidFill>
                <a:cs typeface="Calibri Light"/>
              </a:rPr>
              <a:t>činnost</a:t>
            </a:r>
            <a:r>
              <a:rPr lang="en-US" sz="1600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sz="1600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en-US" sz="1600" dirty="0">
                <a:solidFill>
                  <a:srgbClr val="14549F"/>
                </a:solidFill>
                <a:cs typeface="Calibri Light"/>
              </a:rPr>
              <a:t> / </a:t>
            </a:r>
            <a:r>
              <a:rPr lang="en-US" sz="1600" dirty="0" err="1">
                <a:solidFill>
                  <a:srgbClr val="14549F"/>
                </a:solidFill>
                <a:cs typeface="Calibri Light"/>
              </a:rPr>
              <a:t>Poskytovatele</a:t>
            </a:r>
            <a:r>
              <a:rPr lang="en-US" sz="1600" dirty="0">
                <a:solidFill>
                  <a:srgbClr val="14549F"/>
                </a:solidFill>
                <a:cs typeface="Calibri Light"/>
              </a:rPr>
              <a:t> flexibility, je </a:t>
            </a:r>
            <a:r>
              <a:rPr lang="en-US" sz="1600" dirty="0" err="1">
                <a:solidFill>
                  <a:srgbClr val="14549F"/>
                </a:solidFill>
                <a:cs typeface="Calibri Light"/>
              </a:rPr>
              <a:t>třeba</a:t>
            </a:r>
            <a:r>
              <a:rPr lang="en-US" sz="1600" dirty="0">
                <a:solidFill>
                  <a:srgbClr val="14549F"/>
                </a:solidFill>
                <a:cs typeface="Calibri Light"/>
              </a:rPr>
              <a:t>, aby:</a:t>
            </a:r>
          </a:p>
          <a:p>
            <a:pPr marL="342900" indent="-342900" algn="just" fontAlgn="base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14549F"/>
                </a:solidFill>
                <a:cs typeface="Calibri Light"/>
              </a:rPr>
              <a:t>uzavřel</a:t>
            </a:r>
            <a:r>
              <a:rPr lang="en-US" sz="1600" dirty="0">
                <a:solidFill>
                  <a:srgbClr val="14549F"/>
                </a:solidFill>
                <a:cs typeface="Calibri Light"/>
              </a:rPr>
              <a:t> s OTE </a:t>
            </a:r>
            <a:r>
              <a:rPr lang="en-US" sz="1600" dirty="0" err="1">
                <a:solidFill>
                  <a:srgbClr val="14549F"/>
                </a:solidFill>
                <a:cs typeface="Calibri Light"/>
              </a:rPr>
              <a:t>Smlouvu</a:t>
            </a:r>
            <a:r>
              <a:rPr lang="en-US" sz="1600" dirty="0">
                <a:solidFill>
                  <a:srgbClr val="14549F"/>
                </a:solidFill>
                <a:cs typeface="Calibri Light"/>
              </a:rPr>
              <a:t> o </a:t>
            </a:r>
            <a:r>
              <a:rPr lang="en-US" sz="1600" dirty="0" err="1">
                <a:solidFill>
                  <a:srgbClr val="14549F"/>
                </a:solidFill>
                <a:cs typeface="Calibri Light"/>
              </a:rPr>
              <a:t>zúčtování</a:t>
            </a:r>
            <a:r>
              <a:rPr lang="en-US" sz="1600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sz="1600" dirty="0" err="1">
                <a:solidFill>
                  <a:srgbClr val="14549F"/>
                </a:solidFill>
                <a:cs typeface="Calibri Light"/>
              </a:rPr>
              <a:t>regulační</a:t>
            </a:r>
            <a:r>
              <a:rPr lang="en-US" sz="1600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sz="1600" dirty="0" err="1">
                <a:solidFill>
                  <a:srgbClr val="14549F"/>
                </a:solidFill>
                <a:cs typeface="Calibri Light"/>
              </a:rPr>
              <a:t>energie</a:t>
            </a:r>
            <a:r>
              <a:rPr lang="en-US" sz="1600" dirty="0">
                <a:solidFill>
                  <a:srgbClr val="14549F"/>
                </a:solidFill>
                <a:cs typeface="Calibri Light"/>
              </a:rPr>
              <a:t> (</a:t>
            </a:r>
            <a:r>
              <a:rPr lang="en-US" sz="1600" dirty="0" err="1">
                <a:solidFill>
                  <a:srgbClr val="14549F"/>
                </a:solidFill>
                <a:cs typeface="Calibri Light"/>
              </a:rPr>
              <a:t>smlouva</a:t>
            </a:r>
            <a:r>
              <a:rPr lang="en-US" sz="1600" dirty="0">
                <a:solidFill>
                  <a:srgbClr val="14549F"/>
                </a:solidFill>
                <a:cs typeface="Calibri Light"/>
              </a:rPr>
              <a:t> D).  </a:t>
            </a:r>
          </a:p>
          <a:p>
            <a:pPr marL="342900" indent="-342900" algn="just" fontAlgn="base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14549F"/>
                </a:solidFill>
                <a:cs typeface="Calibri Light"/>
              </a:rPr>
              <a:t>uzavřel</a:t>
            </a:r>
            <a:r>
              <a:rPr lang="en-US" sz="1600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sz="1600" dirty="0" err="1">
                <a:solidFill>
                  <a:srgbClr val="14549F"/>
                </a:solidFill>
                <a:cs typeface="Calibri Light"/>
              </a:rPr>
              <a:t>Rámcovou</a:t>
            </a:r>
            <a:r>
              <a:rPr lang="en-US" sz="1600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sz="1600" dirty="0" err="1">
                <a:solidFill>
                  <a:srgbClr val="14549F"/>
                </a:solidFill>
                <a:cs typeface="Calibri Light"/>
              </a:rPr>
              <a:t>dohodu</a:t>
            </a:r>
            <a:r>
              <a:rPr lang="en-US" sz="1600" dirty="0">
                <a:solidFill>
                  <a:srgbClr val="14549F"/>
                </a:solidFill>
                <a:cs typeface="Calibri Light"/>
              </a:rPr>
              <a:t> o </a:t>
            </a:r>
            <a:r>
              <a:rPr lang="en-US" sz="1600" dirty="0" err="1">
                <a:solidFill>
                  <a:srgbClr val="14549F"/>
                </a:solidFill>
                <a:cs typeface="Calibri Light"/>
              </a:rPr>
              <a:t>podmínkách</a:t>
            </a:r>
            <a:r>
              <a:rPr lang="en-US" sz="1600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sz="1600" dirty="0" err="1">
                <a:solidFill>
                  <a:srgbClr val="14549F"/>
                </a:solidFill>
                <a:cs typeface="Calibri Light"/>
              </a:rPr>
              <a:t>nákupu</a:t>
            </a:r>
            <a:r>
              <a:rPr lang="en-US" sz="1600" dirty="0">
                <a:solidFill>
                  <a:srgbClr val="14549F"/>
                </a:solidFill>
                <a:cs typeface="Calibri Light"/>
              </a:rPr>
              <a:t> a </a:t>
            </a:r>
            <a:r>
              <a:rPr lang="en-US" sz="1600" dirty="0" err="1">
                <a:solidFill>
                  <a:srgbClr val="14549F"/>
                </a:solidFill>
                <a:cs typeface="Calibri Light"/>
              </a:rPr>
              <a:t>poskytování</a:t>
            </a:r>
            <a:r>
              <a:rPr lang="en-US" sz="1600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sz="1600" dirty="0" err="1">
                <a:solidFill>
                  <a:srgbClr val="14549F"/>
                </a:solidFill>
                <a:cs typeface="Calibri Light"/>
              </a:rPr>
              <a:t>služeb</a:t>
            </a:r>
            <a:r>
              <a:rPr lang="en-US" sz="1600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sz="1600" dirty="0" err="1">
                <a:solidFill>
                  <a:srgbClr val="14549F"/>
                </a:solidFill>
                <a:cs typeface="Calibri Light"/>
              </a:rPr>
              <a:t>výkonové</a:t>
            </a:r>
            <a:r>
              <a:rPr lang="en-US" sz="1600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sz="1600" dirty="0" err="1">
                <a:solidFill>
                  <a:srgbClr val="14549F"/>
                </a:solidFill>
                <a:cs typeface="Calibri Light"/>
              </a:rPr>
              <a:t>rovnováhy</a:t>
            </a:r>
            <a:r>
              <a:rPr lang="en-US" sz="1600" dirty="0">
                <a:solidFill>
                  <a:srgbClr val="14549F"/>
                </a:solidFill>
                <a:cs typeface="Calibri Light"/>
              </a:rPr>
              <a:t> se </a:t>
            </a:r>
            <a:r>
              <a:rPr lang="en-US" sz="1600" dirty="0" err="1">
                <a:solidFill>
                  <a:srgbClr val="14549F"/>
                </a:solidFill>
                <a:cs typeface="Calibri Light"/>
              </a:rPr>
              <a:t>společností</a:t>
            </a:r>
            <a:r>
              <a:rPr lang="en-US" sz="1600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sz="1600" dirty="0" err="1">
                <a:solidFill>
                  <a:srgbClr val="14549F"/>
                </a:solidFill>
                <a:cs typeface="Calibri Light"/>
              </a:rPr>
              <a:t>ČEPS</a:t>
            </a:r>
            <a:r>
              <a:rPr lang="en-US" sz="1600" dirty="0">
                <a:solidFill>
                  <a:srgbClr val="14549F"/>
                </a:solidFill>
                <a:cs typeface="Calibri Light"/>
              </a:rPr>
              <a:t>. </a:t>
            </a:r>
          </a:p>
          <a:p>
            <a:pPr algn="just" fontAlgn="base"/>
            <a:r>
              <a:rPr lang="en-US" sz="1600" dirty="0">
                <a:solidFill>
                  <a:srgbClr val="14549F"/>
                </a:solidFill>
                <a:cs typeface="Calibri Light"/>
              </a:rPr>
              <a:t>Po </a:t>
            </a:r>
            <a:r>
              <a:rPr lang="en-US" sz="1600" dirty="0" err="1">
                <a:solidFill>
                  <a:srgbClr val="14549F"/>
                </a:solidFill>
                <a:cs typeface="Calibri Light"/>
              </a:rPr>
              <a:t>splnění</a:t>
            </a:r>
            <a:r>
              <a:rPr lang="en-US" sz="1600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sz="1600" dirty="0" err="1">
                <a:solidFill>
                  <a:srgbClr val="14549F"/>
                </a:solidFill>
                <a:cs typeface="Calibri Light"/>
              </a:rPr>
              <a:t>výše</a:t>
            </a:r>
            <a:r>
              <a:rPr lang="en-US" sz="1600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sz="1600" dirty="0" err="1">
                <a:solidFill>
                  <a:srgbClr val="14549F"/>
                </a:solidFill>
                <a:cs typeface="Calibri Light"/>
              </a:rPr>
              <a:t>uvedených</a:t>
            </a:r>
            <a:r>
              <a:rPr lang="en-US" sz="1600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sz="1600" dirty="0" err="1">
                <a:solidFill>
                  <a:srgbClr val="14549F"/>
                </a:solidFill>
                <a:cs typeface="Calibri Light"/>
              </a:rPr>
              <a:t>podmínek</a:t>
            </a:r>
            <a:r>
              <a:rPr lang="en-US" sz="1600" dirty="0">
                <a:solidFill>
                  <a:srgbClr val="14549F"/>
                </a:solidFill>
                <a:cs typeface="Calibri Light"/>
              </a:rPr>
              <a:t> je 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příslušnému RÚT </a:t>
            </a:r>
            <a:r>
              <a:rPr lang="en-US" sz="1600" dirty="0">
                <a:solidFill>
                  <a:srgbClr val="14549F"/>
                </a:solidFill>
                <a:cs typeface="Calibri Light"/>
              </a:rPr>
              <a:t>v </a:t>
            </a:r>
            <a:r>
              <a:rPr lang="en-US" sz="1600" dirty="0" err="1">
                <a:solidFill>
                  <a:srgbClr val="14549F"/>
                </a:solidFill>
                <a:cs typeface="Calibri Light"/>
              </a:rPr>
              <a:t>modulu</a:t>
            </a:r>
            <a:r>
              <a:rPr lang="en-US" sz="1600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sz="1600" dirty="0" err="1">
                <a:solidFill>
                  <a:srgbClr val="14549F"/>
                </a:solidFill>
                <a:cs typeface="Calibri Light"/>
              </a:rPr>
              <a:t>Registrace</a:t>
            </a:r>
            <a:r>
              <a:rPr lang="en-US" sz="1600" dirty="0">
                <a:solidFill>
                  <a:srgbClr val="14549F"/>
                </a:solidFill>
                <a:cs typeface="Calibri Light"/>
              </a:rPr>
              <a:t>/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K</a:t>
            </a:r>
            <a:r>
              <a:rPr lang="en-US" sz="1600" dirty="0" err="1">
                <a:solidFill>
                  <a:srgbClr val="14549F"/>
                </a:solidFill>
                <a:cs typeface="Calibri Light"/>
              </a:rPr>
              <a:t>menová</a:t>
            </a:r>
            <a:r>
              <a:rPr lang="en-US" sz="1600" dirty="0">
                <a:solidFill>
                  <a:srgbClr val="14549F"/>
                </a:solidFill>
                <a:cs typeface="Calibri Light"/>
              </a:rPr>
              <a:t> data (v CS OTE) </a:t>
            </a:r>
            <a:r>
              <a:rPr lang="en-US" sz="1600" dirty="0" err="1">
                <a:solidFill>
                  <a:srgbClr val="14549F"/>
                </a:solidFill>
                <a:cs typeface="Calibri Light"/>
              </a:rPr>
              <a:t>aktivována</a:t>
            </a:r>
            <a:r>
              <a:rPr lang="en-US" sz="1600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sz="1600" dirty="0" err="1">
                <a:solidFill>
                  <a:srgbClr val="14549F"/>
                </a:solidFill>
                <a:cs typeface="Calibri Light"/>
              </a:rPr>
              <a:t>činnost</a:t>
            </a:r>
            <a:r>
              <a:rPr lang="en-US" sz="1600" dirty="0">
                <a:solidFill>
                  <a:srgbClr val="14549F"/>
                </a:solidFill>
                <a:cs typeface="Calibri Light"/>
              </a:rPr>
              <a:t> „</a:t>
            </a:r>
            <a:r>
              <a:rPr lang="en-US" sz="1600" dirty="0" err="1">
                <a:solidFill>
                  <a:srgbClr val="14549F"/>
                </a:solidFill>
                <a:cs typeface="Calibri Light"/>
              </a:rPr>
              <a:t>Agregátor</a:t>
            </a:r>
            <a:r>
              <a:rPr lang="en-US" sz="1600" dirty="0">
                <a:solidFill>
                  <a:srgbClr val="14549F"/>
                </a:solidFill>
                <a:cs typeface="Calibri Light"/>
              </a:rPr>
              <a:t> – </a:t>
            </a:r>
            <a:r>
              <a:rPr lang="en-US" sz="1600" dirty="0" err="1">
                <a:solidFill>
                  <a:srgbClr val="14549F"/>
                </a:solidFill>
                <a:cs typeface="Calibri Light"/>
              </a:rPr>
              <a:t>elektřina</a:t>
            </a:r>
            <a:r>
              <a:rPr lang="en-US" sz="1600" dirty="0">
                <a:solidFill>
                  <a:srgbClr val="14549F"/>
                </a:solidFill>
                <a:cs typeface="Calibri Light"/>
              </a:rPr>
              <a:t>“, resp. „</a:t>
            </a:r>
            <a:r>
              <a:rPr lang="en-US" sz="1600" dirty="0" err="1">
                <a:solidFill>
                  <a:srgbClr val="14549F"/>
                </a:solidFill>
                <a:cs typeface="Calibri Light"/>
              </a:rPr>
              <a:t>Poskytovatel</a:t>
            </a:r>
            <a:r>
              <a:rPr lang="en-US" sz="1600" dirty="0">
                <a:solidFill>
                  <a:srgbClr val="14549F"/>
                </a:solidFill>
                <a:cs typeface="Calibri Light"/>
              </a:rPr>
              <a:t> flexibility – </a:t>
            </a:r>
            <a:r>
              <a:rPr lang="en-US" sz="1600" dirty="0" err="1">
                <a:solidFill>
                  <a:srgbClr val="14549F"/>
                </a:solidFill>
                <a:cs typeface="Calibri Light"/>
              </a:rPr>
              <a:t>elektřina</a:t>
            </a:r>
            <a:r>
              <a:rPr lang="en-US" sz="1600" dirty="0">
                <a:solidFill>
                  <a:srgbClr val="14549F"/>
                </a:solidFill>
                <a:cs typeface="Calibri Light"/>
              </a:rPr>
              <a:t>“.  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B559026C-C13C-51A5-59E8-CD1AFB0C5054}"/>
              </a:ext>
            </a:extLst>
          </p:cNvPr>
          <p:cNvSpPr/>
          <p:nvPr/>
        </p:nvSpPr>
        <p:spPr>
          <a:xfrm>
            <a:off x="337575" y="802317"/>
            <a:ext cx="1994145" cy="6461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cap="rnd">
            <a:solidFill>
              <a:srgbClr val="CCF0E5"/>
            </a:solidFill>
            <a:beve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Registrace subjektu a nastavení činností 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A55CA883-3846-929D-19CF-742FC1E3C182}"/>
              </a:ext>
            </a:extLst>
          </p:cNvPr>
          <p:cNvSpPr/>
          <p:nvPr/>
        </p:nvSpPr>
        <p:spPr>
          <a:xfrm>
            <a:off x="123851" y="670430"/>
            <a:ext cx="381923" cy="353384"/>
          </a:xfrm>
          <a:prstGeom prst="ellipse">
            <a:avLst/>
          </a:prstGeom>
          <a:solidFill>
            <a:srgbClr val="D6BBD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chemeClr val="tx1"/>
                </a:solidFill>
              </a:rPr>
              <a:t>1</a:t>
            </a:r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628C2DD1-CB4D-ACC7-6830-A93B142C0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0395" y="3270428"/>
            <a:ext cx="8885597" cy="2867358"/>
          </a:xfrm>
          <a:prstGeom prst="rect">
            <a:avLst/>
          </a:prstGeom>
        </p:spPr>
      </p:pic>
      <p:sp>
        <p:nvSpPr>
          <p:cNvPr id="17" name="TextovéPole 16">
            <a:extLst>
              <a:ext uri="{FF2B5EF4-FFF2-40B4-BE49-F238E27FC236}">
                <a16:creationId xmlns:a16="http://schemas.microsoft.com/office/drawing/2014/main" id="{84FF920D-546C-A186-D39C-BD8D45F7DD0C}"/>
              </a:ext>
            </a:extLst>
          </p:cNvPr>
          <p:cNvSpPr txBox="1"/>
          <p:nvPr/>
        </p:nvSpPr>
        <p:spPr>
          <a:xfrm>
            <a:off x="532904" y="3733445"/>
            <a:ext cx="176942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cs-CZ" sz="1200" dirty="0">
                <a:solidFill>
                  <a:srgbClr val="14549F"/>
                </a:solidFill>
                <a:cs typeface="Calibri Light"/>
              </a:rPr>
              <a:t>Informace nalezne agregátor na portále OTE: levé menu Registrace -</a:t>
            </a:r>
            <a:r>
              <a:rPr lang="en-US" sz="1200" dirty="0">
                <a:solidFill>
                  <a:srgbClr val="14549F"/>
                </a:solidFill>
                <a:cs typeface="Calibri Light"/>
              </a:rPr>
              <a:t>&gt; </a:t>
            </a:r>
            <a:r>
              <a:rPr lang="cs-CZ" sz="1200" dirty="0">
                <a:solidFill>
                  <a:srgbClr val="14549F"/>
                </a:solidFill>
                <a:cs typeface="Calibri Light"/>
              </a:rPr>
              <a:t>Kmenová data. Na kartě Základní činnosti si zobrazí podmenu Činnosti. </a:t>
            </a:r>
          </a:p>
        </p:txBody>
      </p:sp>
    </p:spTree>
    <p:extLst>
      <p:ext uri="{BB962C8B-B14F-4D97-AF65-F5344CB8AC3E}">
        <p14:creationId xmlns:p14="http://schemas.microsoft.com/office/powerpoint/2010/main" val="2388981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808A21-3DFF-9385-DB20-8EBC7E126C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8CF5793E-90F0-1FF8-0FD4-23FDA6D31572}"/>
              </a:ext>
            </a:extLst>
          </p:cNvPr>
          <p:cNvGrpSpPr/>
          <p:nvPr/>
        </p:nvGrpSpPr>
        <p:grpSpPr>
          <a:xfrm>
            <a:off x="0" y="7157"/>
            <a:ext cx="12202632" cy="6568889"/>
            <a:chOff x="-10633" y="7157"/>
            <a:chExt cx="12202632" cy="6568889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FBB9C33D-E377-8862-3C69-CD2302A867F6}"/>
                </a:ext>
              </a:extLst>
            </p:cNvPr>
            <p:cNvGrpSpPr/>
            <p:nvPr/>
          </p:nvGrpSpPr>
          <p:grpSpPr>
            <a:xfrm>
              <a:off x="10882313" y="6283658"/>
              <a:ext cx="1309686" cy="292388"/>
              <a:chOff x="10882313" y="6283658"/>
              <a:chExt cx="1309686" cy="292388"/>
            </a:xfrm>
          </p:grpSpPr>
          <p:sp>
            <p:nvSpPr>
              <p:cNvPr id="8" name="Obdélník 8">
                <a:extLst>
                  <a:ext uri="{FF2B5EF4-FFF2-40B4-BE49-F238E27FC236}">
                    <a16:creationId xmlns:a16="http://schemas.microsoft.com/office/drawing/2014/main" id="{37C23B8E-A1DA-567E-A3E3-4A4B431081D5}"/>
                  </a:ext>
                </a:extLst>
              </p:cNvPr>
              <p:cNvSpPr/>
              <p:nvPr/>
            </p:nvSpPr>
            <p:spPr>
              <a:xfrm>
                <a:off x="10882313" y="6316662"/>
                <a:ext cx="1309686" cy="257176"/>
              </a:xfrm>
              <a:custGeom>
                <a:avLst/>
                <a:gdLst>
                  <a:gd name="connsiteX0" fmla="*/ 0 w 1259681"/>
                  <a:gd name="connsiteY0" fmla="*/ 0 h 257176"/>
                  <a:gd name="connsiteX1" fmla="*/ 1259681 w 1259681"/>
                  <a:gd name="connsiteY1" fmla="*/ 0 h 257176"/>
                  <a:gd name="connsiteX2" fmla="*/ 1259681 w 1259681"/>
                  <a:gd name="connsiteY2" fmla="*/ 257176 h 257176"/>
                  <a:gd name="connsiteX3" fmla="*/ 0 w 1259681"/>
                  <a:gd name="connsiteY3" fmla="*/ 257176 h 257176"/>
                  <a:gd name="connsiteX4" fmla="*/ 0 w 1259681"/>
                  <a:gd name="connsiteY4" fmla="*/ 0 h 257176"/>
                  <a:gd name="connsiteX0" fmla="*/ 50005 w 1309686"/>
                  <a:gd name="connsiteY0" fmla="*/ 0 h 257176"/>
                  <a:gd name="connsiteX1" fmla="*/ 1309686 w 1309686"/>
                  <a:gd name="connsiteY1" fmla="*/ 0 h 257176"/>
                  <a:gd name="connsiteX2" fmla="*/ 1309686 w 1309686"/>
                  <a:gd name="connsiteY2" fmla="*/ 257176 h 257176"/>
                  <a:gd name="connsiteX3" fmla="*/ 50005 w 1309686"/>
                  <a:gd name="connsiteY3" fmla="*/ 257176 h 257176"/>
                  <a:gd name="connsiteX4" fmla="*/ 0 w 1309686"/>
                  <a:gd name="connsiteY4" fmla="*/ 123826 h 257176"/>
                  <a:gd name="connsiteX5" fmla="*/ 50005 w 1309686"/>
                  <a:gd name="connsiteY5" fmla="*/ 0 h 257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9686" h="257176">
                    <a:moveTo>
                      <a:pt x="50005" y="0"/>
                    </a:moveTo>
                    <a:lnTo>
                      <a:pt x="1309686" y="0"/>
                    </a:lnTo>
                    <a:lnTo>
                      <a:pt x="1309686" y="257176"/>
                    </a:lnTo>
                    <a:lnTo>
                      <a:pt x="50005" y="257176"/>
                    </a:lnTo>
                    <a:cubicBezTo>
                      <a:pt x="49212" y="216695"/>
                      <a:pt x="793" y="164307"/>
                      <a:pt x="0" y="123826"/>
                    </a:cubicBezTo>
                    <a:lnTo>
                      <a:pt x="50005" y="0"/>
                    </a:lnTo>
                    <a:close/>
                  </a:path>
                </a:pathLst>
              </a:custGeom>
              <a:solidFill>
                <a:srgbClr val="FAB2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8312D615-77D1-38C4-AC34-D97A77F5C50C}"/>
                  </a:ext>
                </a:extLst>
              </p:cNvPr>
              <p:cNvSpPr txBox="1"/>
              <p:nvPr/>
            </p:nvSpPr>
            <p:spPr>
              <a:xfrm>
                <a:off x="10906125" y="6283658"/>
                <a:ext cx="121380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300" b="1" dirty="0">
                    <a:solidFill>
                      <a:schemeClr val="bg1"/>
                    </a:solidFill>
                  </a:rPr>
                  <a:t>www.ote-cr.cz</a:t>
                </a:r>
              </a:p>
            </p:txBody>
          </p:sp>
        </p:grpSp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FDA4D711-C4AE-A960-81F5-D8E15BF761A9}"/>
                </a:ext>
              </a:extLst>
            </p:cNvPr>
            <p:cNvGrpSpPr/>
            <p:nvPr/>
          </p:nvGrpSpPr>
          <p:grpSpPr>
            <a:xfrm>
              <a:off x="-10633" y="7157"/>
              <a:ext cx="12173093" cy="1090613"/>
              <a:chOff x="-13015" y="7157"/>
              <a:chExt cx="12173093" cy="1090613"/>
            </a:xfrm>
          </p:grpSpPr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E453F054-CA55-090D-D4F4-535FB0B745D7}"/>
                  </a:ext>
                </a:extLst>
              </p:cNvPr>
              <p:cNvSpPr/>
              <p:nvPr/>
            </p:nvSpPr>
            <p:spPr>
              <a:xfrm>
                <a:off x="-13015" y="7157"/>
                <a:ext cx="12173093" cy="1090613"/>
              </a:xfrm>
              <a:custGeom>
                <a:avLst/>
                <a:gdLst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0 w 12192000"/>
                  <a:gd name="connsiteY3" fmla="*/ 151447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723900 w 12192000"/>
                  <a:gd name="connsiteY4" fmla="*/ 771525 h 1514475"/>
                  <a:gd name="connsiteX5" fmla="*/ 0 w 12192000"/>
                  <a:gd name="connsiteY5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19050 w 12192000"/>
                  <a:gd name="connsiteY4" fmla="*/ 695325 h 1514475"/>
                  <a:gd name="connsiteX5" fmla="*/ 0 w 12192000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0656 w 12194381"/>
                  <a:gd name="connsiteY3" fmla="*/ 1495425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3037 w 12194381"/>
                  <a:gd name="connsiteY3" fmla="*/ 13073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10787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940594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78755 w 12194381"/>
                  <a:gd name="connsiteY3" fmla="*/ 1090613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971550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  <a:gd name="connsiteX0" fmla="*/ 2381 w 12203906"/>
                  <a:gd name="connsiteY0" fmla="*/ 0 h 1090613"/>
                  <a:gd name="connsiteX1" fmla="*/ 12194381 w 12203906"/>
                  <a:gd name="connsiteY1" fmla="*/ 0 h 1090613"/>
                  <a:gd name="connsiteX2" fmla="*/ 12203906 w 12203906"/>
                  <a:gd name="connsiteY2" fmla="*/ 695325 h 1090613"/>
                  <a:gd name="connsiteX3" fmla="*/ 1478755 w 12203906"/>
                  <a:gd name="connsiteY3" fmla="*/ 1090613 h 1090613"/>
                  <a:gd name="connsiteX4" fmla="*/ 0 w 12203906"/>
                  <a:gd name="connsiteY4" fmla="*/ 692943 h 1090613"/>
                  <a:gd name="connsiteX5" fmla="*/ 2381 w 12203906"/>
                  <a:gd name="connsiteY5" fmla="*/ 0 h 1090613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752475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94381" h="1090613">
                    <a:moveTo>
                      <a:pt x="2381" y="0"/>
                    </a:moveTo>
                    <a:lnTo>
                      <a:pt x="12194381" y="0"/>
                    </a:lnTo>
                    <a:lnTo>
                      <a:pt x="12194381" y="752475"/>
                    </a:lnTo>
                    <a:lnTo>
                      <a:pt x="1478755" y="1090613"/>
                    </a:lnTo>
                    <a:lnTo>
                      <a:pt x="0" y="692943"/>
                    </a:lnTo>
                    <a:cubicBezTo>
                      <a:pt x="794" y="461962"/>
                      <a:pt x="1587" y="230981"/>
                      <a:pt x="2381" y="0"/>
                    </a:cubicBezTo>
                    <a:close/>
                  </a:path>
                </a:pathLst>
              </a:custGeom>
              <a:solidFill>
                <a:srgbClr val="007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7" name="Obrázek 6">
                <a:extLst>
                  <a:ext uri="{FF2B5EF4-FFF2-40B4-BE49-F238E27FC236}">
                    <a16:creationId xmlns:a16="http://schemas.microsoft.com/office/drawing/2014/main" id="{030C4087-A7CA-053A-DFF1-CB2456899F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33708" y="156140"/>
                <a:ext cx="1511811" cy="646177"/>
              </a:xfrm>
              <a:prstGeom prst="rect">
                <a:avLst/>
              </a:prstGeom>
            </p:spPr>
          </p:pic>
        </p:grpSp>
      </p:grpSp>
      <p:sp>
        <p:nvSpPr>
          <p:cNvPr id="6" name="Nadpis 1">
            <a:extLst>
              <a:ext uri="{FF2B5EF4-FFF2-40B4-BE49-F238E27FC236}">
                <a16:creationId xmlns:a16="http://schemas.microsoft.com/office/drawing/2014/main" id="{A408C78A-5769-A484-B922-E713B72ECE36}"/>
              </a:ext>
            </a:extLst>
          </p:cNvPr>
          <p:cNvSpPr txBox="1">
            <a:spLocks/>
          </p:cNvSpPr>
          <p:nvPr/>
        </p:nvSpPr>
        <p:spPr>
          <a:xfrm>
            <a:off x="3174520" y="78713"/>
            <a:ext cx="8966673" cy="7783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4000" b="1" dirty="0">
                <a:solidFill>
                  <a:schemeClr val="bg1"/>
                </a:solidFill>
                <a:latin typeface="+mn-lt"/>
              </a:rPr>
              <a:t>OTE – registrace subjektu a činnosti</a:t>
            </a:r>
          </a:p>
        </p:txBody>
      </p:sp>
      <p:sp>
        <p:nvSpPr>
          <p:cNvPr id="15" name="Zástupný symbol pro číslo snímku 14">
            <a:extLst>
              <a:ext uri="{FF2B5EF4-FFF2-40B4-BE49-F238E27FC236}">
                <a16:creationId xmlns:a16="http://schemas.microsoft.com/office/drawing/2014/main" id="{6DC80BC2-DCA0-8444-05A6-985918D65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BC7E8-CB38-4DFE-A45E-B5CF49206134}" type="slidenum">
              <a:rPr lang="cs-CZ" smtClean="0"/>
              <a:t>6</a:t>
            </a:fld>
            <a:endParaRPr lang="cs-CZ"/>
          </a:p>
        </p:txBody>
      </p:sp>
      <p:sp>
        <p:nvSpPr>
          <p:cNvPr id="101" name="TextovéPole 100">
            <a:extLst>
              <a:ext uri="{FF2B5EF4-FFF2-40B4-BE49-F238E27FC236}">
                <a16:creationId xmlns:a16="http://schemas.microsoft.com/office/drawing/2014/main" id="{3B838A1C-D573-298E-23C7-306CC004F16F}"/>
              </a:ext>
            </a:extLst>
          </p:cNvPr>
          <p:cNvSpPr txBox="1"/>
          <p:nvPr/>
        </p:nvSpPr>
        <p:spPr>
          <a:xfrm>
            <a:off x="441464" y="1580381"/>
            <a:ext cx="11006823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en-US" dirty="0" err="1">
                <a:solidFill>
                  <a:srgbClr val="14549F"/>
                </a:solidFill>
                <a:cs typeface="Calibri Light"/>
              </a:rPr>
              <a:t>Pověřená</a:t>
            </a:r>
            <a:r>
              <a:rPr lang="en-US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dirty="0" err="1">
                <a:solidFill>
                  <a:srgbClr val="14549F"/>
                </a:solidFill>
                <a:cs typeface="Calibri Light"/>
              </a:rPr>
              <a:t>osoba</a:t>
            </a:r>
            <a:r>
              <a:rPr lang="en-US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dirty="0" err="1">
                <a:solidFill>
                  <a:srgbClr val="14549F"/>
                </a:solidFill>
                <a:cs typeface="Calibri Light"/>
              </a:rPr>
              <a:t>daného</a:t>
            </a:r>
            <a:r>
              <a:rPr lang="en-US" dirty="0">
                <a:solidFill>
                  <a:srgbClr val="14549F"/>
                </a:solidFill>
                <a:cs typeface="Calibri Light"/>
              </a:rPr>
              <a:t> RÚT </a:t>
            </a:r>
            <a:r>
              <a:rPr lang="en-US" dirty="0" err="1">
                <a:solidFill>
                  <a:srgbClr val="14549F"/>
                </a:solidFill>
                <a:cs typeface="Calibri Light"/>
              </a:rPr>
              <a:t>musí</a:t>
            </a:r>
            <a:r>
              <a:rPr lang="en-US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dirty="0" err="1">
                <a:solidFill>
                  <a:srgbClr val="14549F"/>
                </a:solidFill>
                <a:cs typeface="Calibri Light"/>
              </a:rPr>
              <a:t>následně</a:t>
            </a:r>
            <a:r>
              <a:rPr lang="en-US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konkrétní </a:t>
            </a:r>
            <a:r>
              <a:rPr lang="en-US" dirty="0" err="1">
                <a:solidFill>
                  <a:srgbClr val="14549F"/>
                </a:solidFill>
                <a:cs typeface="Calibri Light"/>
              </a:rPr>
              <a:t>osobě</a:t>
            </a:r>
            <a:r>
              <a:rPr lang="en-US" dirty="0">
                <a:solidFill>
                  <a:srgbClr val="14549F"/>
                </a:solidFill>
                <a:cs typeface="Calibri Light"/>
              </a:rPr>
              <a:t>/</a:t>
            </a:r>
            <a:r>
              <a:rPr lang="en-US" dirty="0" err="1">
                <a:solidFill>
                  <a:srgbClr val="14549F"/>
                </a:solidFill>
                <a:cs typeface="Calibri Light"/>
              </a:rPr>
              <a:t>uživateli</a:t>
            </a:r>
            <a:r>
              <a:rPr lang="en-US" dirty="0">
                <a:solidFill>
                  <a:srgbClr val="14549F"/>
                </a:solidFill>
                <a:cs typeface="Calibri Light"/>
              </a:rPr>
              <a:t>, </a:t>
            </a:r>
            <a:r>
              <a:rPr lang="en-US" dirty="0" err="1">
                <a:solidFill>
                  <a:srgbClr val="14549F"/>
                </a:solidFill>
                <a:cs typeface="Calibri Light"/>
              </a:rPr>
              <a:t>který</a:t>
            </a:r>
            <a:r>
              <a:rPr lang="en-US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dirty="0" err="1">
                <a:solidFill>
                  <a:srgbClr val="14549F"/>
                </a:solidFill>
                <a:cs typeface="Calibri Light"/>
              </a:rPr>
              <a:t>bude</a:t>
            </a:r>
            <a:r>
              <a:rPr lang="en-US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dirty="0" err="1">
                <a:solidFill>
                  <a:srgbClr val="14549F"/>
                </a:solidFill>
                <a:cs typeface="Calibri Light"/>
              </a:rPr>
              <a:t>podávat</a:t>
            </a:r>
            <a:r>
              <a:rPr lang="en-US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dirty="0" err="1">
                <a:solidFill>
                  <a:srgbClr val="14549F"/>
                </a:solidFill>
                <a:cs typeface="Calibri Light"/>
              </a:rPr>
              <a:t>žádosti</a:t>
            </a:r>
            <a:r>
              <a:rPr lang="en-US" dirty="0">
                <a:solidFill>
                  <a:srgbClr val="14549F"/>
                </a:solidFill>
                <a:cs typeface="Calibri Light"/>
              </a:rPr>
              <a:t> o </a:t>
            </a:r>
            <a:r>
              <a:rPr lang="en-US" dirty="0" err="1">
                <a:solidFill>
                  <a:srgbClr val="14549F"/>
                </a:solidFill>
                <a:cs typeface="Calibri Light"/>
              </a:rPr>
              <a:t>přiřazení</a:t>
            </a:r>
            <a:r>
              <a:rPr lang="en-US" dirty="0">
                <a:solidFill>
                  <a:srgbClr val="14549F"/>
                </a:solidFill>
                <a:cs typeface="Calibri Light"/>
              </a:rPr>
              <a:t>/</a:t>
            </a:r>
            <a:r>
              <a:rPr lang="en-US" dirty="0" err="1">
                <a:solidFill>
                  <a:srgbClr val="14549F"/>
                </a:solidFill>
                <a:cs typeface="Calibri Light"/>
              </a:rPr>
              <a:t>změnu</a:t>
            </a:r>
            <a:r>
              <a:rPr lang="en-US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,</a:t>
            </a:r>
            <a:r>
              <a:rPr lang="en-US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dirty="0" err="1">
                <a:solidFill>
                  <a:srgbClr val="14549F"/>
                </a:solidFill>
                <a:cs typeface="Calibri Light"/>
              </a:rPr>
              <a:t>nastavit</a:t>
            </a:r>
            <a:r>
              <a:rPr lang="en-US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dirty="0" err="1">
                <a:solidFill>
                  <a:srgbClr val="14549F"/>
                </a:solidFill>
                <a:cs typeface="Calibri Light"/>
              </a:rPr>
              <a:t>činnost</a:t>
            </a:r>
            <a:r>
              <a:rPr lang="en-US" dirty="0">
                <a:solidFill>
                  <a:srgbClr val="14549F"/>
                </a:solidFill>
                <a:cs typeface="Calibri Light"/>
              </a:rPr>
              <a:t> „</a:t>
            </a:r>
            <a:r>
              <a:rPr lang="en-US" dirty="0" err="1">
                <a:solidFill>
                  <a:srgbClr val="14549F"/>
                </a:solidFill>
                <a:cs typeface="Calibri Light"/>
              </a:rPr>
              <a:t>Agregátor</a:t>
            </a:r>
            <a:r>
              <a:rPr lang="en-US" dirty="0">
                <a:solidFill>
                  <a:srgbClr val="14549F"/>
                </a:solidFill>
                <a:cs typeface="Calibri Light"/>
              </a:rPr>
              <a:t> – </a:t>
            </a:r>
            <a:r>
              <a:rPr lang="en-US" dirty="0" err="1">
                <a:solidFill>
                  <a:srgbClr val="14549F"/>
                </a:solidFill>
                <a:cs typeface="Calibri Light"/>
              </a:rPr>
              <a:t>elektřina</a:t>
            </a:r>
            <a:r>
              <a:rPr lang="en-US" dirty="0">
                <a:solidFill>
                  <a:srgbClr val="14549F"/>
                </a:solidFill>
                <a:cs typeface="Calibri Light"/>
              </a:rPr>
              <a:t>“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, resp. </a:t>
            </a:r>
            <a:r>
              <a:rPr lang="en-US" dirty="0">
                <a:solidFill>
                  <a:srgbClr val="14549F"/>
                </a:solidFill>
                <a:cs typeface="Calibri Light"/>
              </a:rPr>
              <a:t>„</a:t>
            </a:r>
            <a:r>
              <a:rPr lang="en-US" dirty="0" err="1">
                <a:solidFill>
                  <a:srgbClr val="14549F"/>
                </a:solidFill>
                <a:cs typeface="Calibri Light"/>
              </a:rPr>
              <a:t>Poskytovatel</a:t>
            </a:r>
            <a:r>
              <a:rPr lang="en-US" dirty="0">
                <a:solidFill>
                  <a:srgbClr val="14549F"/>
                </a:solidFill>
                <a:cs typeface="Calibri Light"/>
              </a:rPr>
              <a:t> flexibility – </a:t>
            </a:r>
            <a:r>
              <a:rPr lang="en-US" dirty="0" err="1">
                <a:solidFill>
                  <a:srgbClr val="14549F"/>
                </a:solidFill>
                <a:cs typeface="Calibri Light"/>
              </a:rPr>
              <a:t>elektřina</a:t>
            </a:r>
            <a:r>
              <a:rPr lang="en-US" dirty="0">
                <a:solidFill>
                  <a:srgbClr val="14549F"/>
                </a:solidFill>
                <a:cs typeface="Calibri Light"/>
              </a:rPr>
              <a:t>“ v </a:t>
            </a:r>
            <a:r>
              <a:rPr lang="en-US" dirty="0" err="1">
                <a:solidFill>
                  <a:srgbClr val="14549F"/>
                </a:solidFill>
                <a:cs typeface="Calibri Light"/>
              </a:rPr>
              <a:t>módu</a:t>
            </a:r>
            <a:r>
              <a:rPr lang="en-US" dirty="0">
                <a:solidFill>
                  <a:srgbClr val="14549F"/>
                </a:solidFill>
                <a:cs typeface="Calibri Light"/>
              </a:rPr>
              <a:t> „</a:t>
            </a:r>
            <a:r>
              <a:rPr lang="en-US" dirty="0" err="1">
                <a:solidFill>
                  <a:srgbClr val="14549F"/>
                </a:solidFill>
                <a:cs typeface="Calibri Light"/>
              </a:rPr>
              <a:t>Zápis</a:t>
            </a:r>
            <a:r>
              <a:rPr lang="en-US" dirty="0">
                <a:solidFill>
                  <a:srgbClr val="14549F"/>
                </a:solidFill>
                <a:cs typeface="Calibri Light"/>
              </a:rPr>
              <a:t>“. </a:t>
            </a:r>
            <a:endParaRPr lang="cs-CZ" dirty="0">
              <a:solidFill>
                <a:srgbClr val="14549F"/>
              </a:solidFill>
              <a:cs typeface="Calibri Light"/>
            </a:endParaRPr>
          </a:p>
          <a:p>
            <a:pPr algn="just" fontAlgn="base"/>
            <a:endParaRPr lang="cs-CZ" dirty="0">
              <a:solidFill>
                <a:srgbClr val="14549F"/>
              </a:solidFill>
              <a:cs typeface="Calibri Light"/>
            </a:endParaRPr>
          </a:p>
          <a:p>
            <a:pPr algn="just" fontAlgn="base"/>
            <a:endParaRPr lang="cs-CZ" dirty="0">
              <a:solidFill>
                <a:srgbClr val="14549F"/>
              </a:solidFill>
              <a:cs typeface="Calibri Light"/>
            </a:endParaRPr>
          </a:p>
          <a:p>
            <a:pPr algn="just" fontAlgn="base"/>
            <a:endParaRPr lang="cs-CZ" dirty="0">
              <a:solidFill>
                <a:srgbClr val="14549F"/>
              </a:solidFill>
              <a:cs typeface="Calibri Light"/>
            </a:endParaRPr>
          </a:p>
          <a:p>
            <a:pPr algn="just" fontAlgn="base"/>
            <a:endParaRPr lang="cs-CZ" dirty="0">
              <a:solidFill>
                <a:srgbClr val="14549F"/>
              </a:solidFill>
              <a:cs typeface="Calibri Light"/>
            </a:endParaRPr>
          </a:p>
          <a:p>
            <a:pPr algn="just" fontAlgn="base"/>
            <a:endParaRPr lang="cs-CZ" dirty="0">
              <a:solidFill>
                <a:srgbClr val="14549F"/>
              </a:solidFill>
              <a:cs typeface="Calibri Light"/>
            </a:endParaRPr>
          </a:p>
          <a:p>
            <a:pPr algn="just" fontAlgn="base"/>
            <a:endParaRPr lang="cs-CZ" dirty="0">
              <a:solidFill>
                <a:srgbClr val="14549F"/>
              </a:solidFill>
              <a:cs typeface="Calibri Light"/>
            </a:endParaRP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14549F"/>
                </a:solidFill>
                <a:cs typeface="Calibri Light"/>
              </a:rPr>
              <a:t>stávajícím poskytovatelům regulační energie, kteří mají s OTE uzavřenou smlouvu o zúčtování regulační energie, budou činnosti „Agregátor – elektřina“ nebo „Poskytovatel flexibility – elektřina“ přidány automaticky. Rozlišením bude to, zda daný RÚT má platnou licenci na obchod s elektřinou. Tyto činnosti budou přidány na konci července s platností od 1.9.2026.</a:t>
            </a:r>
          </a:p>
          <a:p>
            <a:pPr algn="just" fontAlgn="base"/>
            <a:r>
              <a:rPr lang="en-US" dirty="0">
                <a:solidFill>
                  <a:srgbClr val="14549F"/>
                </a:solidFill>
                <a:cs typeface="Calibri Light"/>
              </a:rPr>
              <a:t>Na </a:t>
            </a:r>
            <a:r>
              <a:rPr lang="en-US" dirty="0" err="1">
                <a:solidFill>
                  <a:srgbClr val="14549F"/>
                </a:solidFill>
                <a:cs typeface="Calibri Light"/>
              </a:rPr>
              <a:t>základě</a:t>
            </a:r>
            <a:r>
              <a:rPr lang="en-US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dirty="0" err="1">
                <a:solidFill>
                  <a:srgbClr val="14549F"/>
                </a:solidFill>
                <a:cs typeface="Calibri Light"/>
              </a:rPr>
              <a:t>této</a:t>
            </a:r>
            <a:r>
              <a:rPr lang="en-US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dirty="0" err="1">
                <a:solidFill>
                  <a:srgbClr val="14549F"/>
                </a:solidFill>
                <a:cs typeface="Calibri Light"/>
              </a:rPr>
              <a:t>činnosti</a:t>
            </a:r>
            <a:r>
              <a:rPr lang="en-US" dirty="0">
                <a:solidFill>
                  <a:srgbClr val="14549F"/>
                </a:solidFill>
                <a:cs typeface="Calibri Light"/>
              </a:rPr>
              <a:t> je </a:t>
            </a:r>
            <a:r>
              <a:rPr lang="en-US" dirty="0" err="1">
                <a:solidFill>
                  <a:srgbClr val="14549F"/>
                </a:solidFill>
                <a:cs typeface="Calibri Light"/>
              </a:rPr>
              <a:t>danému</a:t>
            </a:r>
            <a:r>
              <a:rPr lang="en-US" dirty="0">
                <a:solidFill>
                  <a:srgbClr val="14549F"/>
                </a:solidFill>
                <a:cs typeface="Calibri Light"/>
              </a:rPr>
              <a:t> RÚT </a:t>
            </a:r>
            <a:r>
              <a:rPr lang="en-US" dirty="0" err="1">
                <a:solidFill>
                  <a:srgbClr val="14549F"/>
                </a:solidFill>
                <a:cs typeface="Calibri Light"/>
              </a:rPr>
              <a:t>umožněn</a:t>
            </a:r>
            <a:r>
              <a:rPr lang="en-US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dirty="0" err="1">
                <a:solidFill>
                  <a:srgbClr val="14549F"/>
                </a:solidFill>
                <a:cs typeface="Calibri Light"/>
              </a:rPr>
              <a:t>přístup</a:t>
            </a:r>
            <a:r>
              <a:rPr lang="en-US" dirty="0">
                <a:solidFill>
                  <a:srgbClr val="14549F"/>
                </a:solidFill>
                <a:cs typeface="Calibri Light"/>
              </a:rPr>
              <a:t> do </a:t>
            </a:r>
            <a:r>
              <a:rPr lang="en-US" dirty="0" err="1">
                <a:solidFill>
                  <a:srgbClr val="14549F"/>
                </a:solidFill>
                <a:cs typeface="Calibri Light"/>
              </a:rPr>
              <a:t>modulu</a:t>
            </a:r>
            <a:r>
              <a:rPr lang="en-US" dirty="0">
                <a:solidFill>
                  <a:srgbClr val="14549F"/>
                </a:solidFill>
                <a:cs typeface="Calibri Light"/>
              </a:rPr>
              <a:t> CS OTE (</a:t>
            </a:r>
            <a:r>
              <a:rPr lang="en-US" dirty="0" err="1">
                <a:solidFill>
                  <a:srgbClr val="14549F"/>
                </a:solidFill>
                <a:cs typeface="Calibri Light"/>
              </a:rPr>
              <a:t>modul</a:t>
            </a:r>
            <a:r>
              <a:rPr lang="en-US" dirty="0">
                <a:solidFill>
                  <a:srgbClr val="14549F"/>
                </a:solidFill>
                <a:cs typeface="Calibri Light"/>
              </a:rPr>
              <a:t> CDS) k </a:t>
            </a:r>
            <a:r>
              <a:rPr lang="en-US" dirty="0" err="1">
                <a:solidFill>
                  <a:srgbClr val="14549F"/>
                </a:solidFill>
                <a:cs typeface="Calibri Light"/>
              </a:rPr>
              <a:t>přiřazování</a:t>
            </a:r>
            <a:r>
              <a:rPr lang="en-US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dirty="0" err="1">
                <a:solidFill>
                  <a:srgbClr val="14549F"/>
                </a:solidFill>
                <a:cs typeface="Calibri Light"/>
              </a:rPr>
              <a:t>na</a:t>
            </a:r>
            <a:r>
              <a:rPr lang="en-US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dirty="0" err="1">
                <a:solidFill>
                  <a:srgbClr val="14549F"/>
                </a:solidFill>
                <a:cs typeface="Calibri Light"/>
              </a:rPr>
              <a:t>pozici</a:t>
            </a:r>
            <a:r>
              <a:rPr lang="en-US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en-US" dirty="0">
                <a:solidFill>
                  <a:srgbClr val="14549F"/>
                </a:solidFill>
                <a:cs typeface="Calibri Light"/>
              </a:rPr>
              <a:t>/</a:t>
            </a:r>
            <a:r>
              <a:rPr lang="en-US" dirty="0" err="1">
                <a:solidFill>
                  <a:srgbClr val="14549F"/>
                </a:solidFill>
                <a:cs typeface="Calibri Light"/>
              </a:rPr>
              <a:t>poskytovatele</a:t>
            </a:r>
            <a:r>
              <a:rPr lang="en-US" dirty="0">
                <a:solidFill>
                  <a:srgbClr val="14549F"/>
                </a:solidFill>
                <a:cs typeface="Calibri Light"/>
              </a:rPr>
              <a:t> flexibility k </a:t>
            </a:r>
            <a:r>
              <a:rPr lang="en-US" dirty="0" err="1">
                <a:solidFill>
                  <a:srgbClr val="14549F"/>
                </a:solidFill>
                <a:cs typeface="Calibri Light"/>
              </a:rPr>
              <a:t>jednotlivým</a:t>
            </a:r>
            <a:r>
              <a:rPr lang="en-US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dirty="0" err="1">
                <a:solidFill>
                  <a:srgbClr val="14549F"/>
                </a:solidFill>
                <a:cs typeface="Calibri Light"/>
              </a:rPr>
              <a:t>předávacím</a:t>
            </a:r>
            <a:r>
              <a:rPr lang="en-US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dirty="0" err="1">
                <a:solidFill>
                  <a:srgbClr val="14549F"/>
                </a:solidFill>
                <a:cs typeface="Calibri Light"/>
              </a:rPr>
              <a:t>místům</a:t>
            </a:r>
            <a:r>
              <a:rPr lang="en-US" dirty="0">
                <a:solidFill>
                  <a:srgbClr val="14549F"/>
                </a:solidFill>
                <a:cs typeface="Calibri Light"/>
              </a:rPr>
              <a:t> a </a:t>
            </a:r>
            <a:r>
              <a:rPr lang="en-US" dirty="0" err="1">
                <a:solidFill>
                  <a:srgbClr val="14549F"/>
                </a:solidFill>
                <a:cs typeface="Calibri Light"/>
              </a:rPr>
              <a:t>konkrétním</a:t>
            </a:r>
            <a:r>
              <a:rPr lang="en-US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dirty="0" err="1">
                <a:solidFill>
                  <a:srgbClr val="14549F"/>
                </a:solidFill>
                <a:cs typeface="Calibri Light"/>
              </a:rPr>
              <a:t>údajům</a:t>
            </a:r>
            <a:r>
              <a:rPr lang="en-US" dirty="0">
                <a:solidFill>
                  <a:srgbClr val="14549F"/>
                </a:solidFill>
                <a:cs typeface="Calibri Light"/>
              </a:rPr>
              <a:t> o </a:t>
            </a:r>
            <a:r>
              <a:rPr lang="en-US" dirty="0" err="1">
                <a:solidFill>
                  <a:srgbClr val="14549F"/>
                </a:solidFill>
                <a:cs typeface="Calibri Light"/>
              </a:rPr>
              <a:t>vyhodnocení</a:t>
            </a:r>
            <a:r>
              <a:rPr lang="en-US" dirty="0">
                <a:solidFill>
                  <a:srgbClr val="14549F"/>
                </a:solidFill>
                <a:cs typeface="Calibri Light"/>
              </a:rPr>
              <a:t> flexibility. </a:t>
            </a:r>
            <a:endParaRPr lang="cs-CZ" dirty="0">
              <a:solidFill>
                <a:srgbClr val="14549F"/>
              </a:solidFill>
              <a:cs typeface="Calibri Light"/>
            </a:endParaRPr>
          </a:p>
          <a:p>
            <a:pPr algn="just" fontAlgn="base"/>
            <a:endParaRPr lang="en-US" dirty="0">
              <a:solidFill>
                <a:srgbClr val="14549F"/>
              </a:solidFill>
              <a:cs typeface="Calibri Light"/>
            </a:endParaRPr>
          </a:p>
          <a:p>
            <a:pPr algn="just" fontAlgn="base"/>
            <a:r>
              <a:rPr lang="en-US" i="1" dirty="0" err="1">
                <a:solidFill>
                  <a:srgbClr val="14549F"/>
                </a:solidFill>
                <a:cs typeface="Calibri Light"/>
              </a:rPr>
              <a:t>Poznámka</a:t>
            </a:r>
            <a:r>
              <a:rPr lang="en-US" i="1" dirty="0">
                <a:solidFill>
                  <a:srgbClr val="14549F"/>
                </a:solidFill>
                <a:cs typeface="Calibri Light"/>
              </a:rPr>
              <a:t>: RÚT, </a:t>
            </a:r>
            <a:r>
              <a:rPr lang="en-US" i="1" dirty="0" err="1">
                <a:solidFill>
                  <a:srgbClr val="14549F"/>
                </a:solidFill>
                <a:cs typeface="Calibri Light"/>
              </a:rPr>
              <a:t>který</a:t>
            </a:r>
            <a:r>
              <a:rPr lang="en-US" i="1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i="1" dirty="0" err="1">
                <a:solidFill>
                  <a:srgbClr val="14549F"/>
                </a:solidFill>
                <a:cs typeface="Calibri Light"/>
              </a:rPr>
              <a:t>chce</a:t>
            </a:r>
            <a:r>
              <a:rPr lang="en-US" i="1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i="1" dirty="0" err="1">
                <a:solidFill>
                  <a:srgbClr val="14549F"/>
                </a:solidFill>
                <a:cs typeface="Calibri Light"/>
              </a:rPr>
              <a:t>vykonávat</a:t>
            </a:r>
            <a:r>
              <a:rPr lang="en-US" i="1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i="1" dirty="0" err="1">
                <a:solidFill>
                  <a:srgbClr val="14549F"/>
                </a:solidFill>
                <a:cs typeface="Calibri Light"/>
              </a:rPr>
              <a:t>činnost</a:t>
            </a:r>
            <a:r>
              <a:rPr lang="en-US" i="1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i="1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en-US" i="1" dirty="0">
                <a:solidFill>
                  <a:srgbClr val="14549F"/>
                </a:solidFill>
                <a:cs typeface="Calibri Light"/>
              </a:rPr>
              <a:t> /</a:t>
            </a:r>
            <a:r>
              <a:rPr lang="en-US" i="1" dirty="0" err="1">
                <a:solidFill>
                  <a:srgbClr val="14549F"/>
                </a:solidFill>
                <a:cs typeface="Calibri Light"/>
              </a:rPr>
              <a:t>PoFla</a:t>
            </a:r>
            <a:r>
              <a:rPr lang="en-US" i="1" dirty="0">
                <a:solidFill>
                  <a:srgbClr val="14549F"/>
                </a:solidFill>
                <a:cs typeface="Calibri Light"/>
              </a:rPr>
              <a:t>, se </a:t>
            </a:r>
            <a:r>
              <a:rPr lang="en-US" i="1" dirty="0" err="1">
                <a:solidFill>
                  <a:srgbClr val="14549F"/>
                </a:solidFill>
                <a:cs typeface="Calibri Light"/>
              </a:rPr>
              <a:t>musí</a:t>
            </a:r>
            <a:r>
              <a:rPr lang="en-US" i="1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i="1" dirty="0" err="1">
                <a:solidFill>
                  <a:srgbClr val="14549F"/>
                </a:solidFill>
                <a:cs typeface="Calibri Light"/>
              </a:rPr>
              <a:t>zaregistrovat</a:t>
            </a:r>
            <a:r>
              <a:rPr lang="en-US" i="1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i="1" dirty="0" err="1">
                <a:solidFill>
                  <a:srgbClr val="14549F"/>
                </a:solidFill>
                <a:cs typeface="Calibri Light"/>
              </a:rPr>
              <a:t>i</a:t>
            </a:r>
            <a:r>
              <a:rPr lang="en-US" i="1" dirty="0">
                <a:solidFill>
                  <a:srgbClr val="14549F"/>
                </a:solidFill>
                <a:cs typeface="Calibri Light"/>
              </a:rPr>
              <a:t> v IS EDC. </a:t>
            </a:r>
            <a:r>
              <a:rPr lang="en-US" i="1" dirty="0" err="1">
                <a:solidFill>
                  <a:srgbClr val="14549F"/>
                </a:solidFill>
                <a:cs typeface="Calibri Light"/>
              </a:rPr>
              <a:t>Registraci</a:t>
            </a:r>
            <a:r>
              <a:rPr lang="en-US" i="1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i="1" dirty="0" err="1">
                <a:solidFill>
                  <a:srgbClr val="14549F"/>
                </a:solidFill>
                <a:cs typeface="Calibri Light"/>
              </a:rPr>
              <a:t>provádí</a:t>
            </a:r>
            <a:r>
              <a:rPr lang="en-US" i="1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i="1" dirty="0" err="1">
                <a:solidFill>
                  <a:srgbClr val="14549F"/>
                </a:solidFill>
                <a:cs typeface="Calibri Light"/>
              </a:rPr>
              <a:t>tím</a:t>
            </a:r>
            <a:r>
              <a:rPr lang="en-US" i="1" dirty="0">
                <a:solidFill>
                  <a:srgbClr val="14549F"/>
                </a:solidFill>
                <a:cs typeface="Calibri Light"/>
              </a:rPr>
              <a:t>, </a:t>
            </a:r>
            <a:r>
              <a:rPr lang="en-US" i="1" dirty="0" err="1">
                <a:solidFill>
                  <a:srgbClr val="14549F"/>
                </a:solidFill>
                <a:cs typeface="Calibri Light"/>
              </a:rPr>
              <a:t>že</a:t>
            </a:r>
            <a:r>
              <a:rPr lang="en-US" i="1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i="1" dirty="0" err="1">
                <a:solidFill>
                  <a:srgbClr val="14549F"/>
                </a:solidFill>
                <a:cs typeface="Calibri Light"/>
              </a:rPr>
              <a:t>uzavře</a:t>
            </a:r>
            <a:r>
              <a:rPr lang="en-US" i="1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i="1" dirty="0" err="1">
                <a:solidFill>
                  <a:srgbClr val="14549F"/>
                </a:solidFill>
                <a:cs typeface="Calibri Light"/>
              </a:rPr>
              <a:t>Smlouvu</a:t>
            </a:r>
            <a:r>
              <a:rPr lang="en-US" i="1" dirty="0">
                <a:solidFill>
                  <a:srgbClr val="14549F"/>
                </a:solidFill>
                <a:cs typeface="Calibri Light"/>
              </a:rPr>
              <a:t> o </a:t>
            </a:r>
            <a:r>
              <a:rPr lang="en-US" i="1" dirty="0" err="1">
                <a:solidFill>
                  <a:srgbClr val="14549F"/>
                </a:solidFill>
                <a:cs typeface="Calibri Light"/>
              </a:rPr>
              <a:t>přístupu</a:t>
            </a:r>
            <a:r>
              <a:rPr lang="en-US" i="1" dirty="0">
                <a:solidFill>
                  <a:srgbClr val="14549F"/>
                </a:solidFill>
                <a:cs typeface="Calibri Light"/>
              </a:rPr>
              <a:t> do IS EDC – </a:t>
            </a:r>
            <a:r>
              <a:rPr lang="en-US" i="1" dirty="0" err="1">
                <a:solidFill>
                  <a:srgbClr val="14549F"/>
                </a:solidFill>
                <a:cs typeface="Calibri Light"/>
              </a:rPr>
              <a:t>modul</a:t>
            </a:r>
            <a:r>
              <a:rPr lang="en-US" i="1" dirty="0">
                <a:solidFill>
                  <a:srgbClr val="14549F"/>
                </a:solidFill>
                <a:cs typeface="Calibri Light"/>
              </a:rPr>
              <a:t> SAKU s </a:t>
            </a:r>
            <a:r>
              <a:rPr lang="en-US" i="1" dirty="0" err="1">
                <a:solidFill>
                  <a:srgbClr val="14549F"/>
                </a:solidFill>
                <a:cs typeface="Calibri Light"/>
              </a:rPr>
              <a:t>požadavkem</a:t>
            </a:r>
            <a:r>
              <a:rPr lang="en-US" i="1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i="1" dirty="0" err="1">
                <a:solidFill>
                  <a:srgbClr val="14549F"/>
                </a:solidFill>
                <a:cs typeface="Calibri Light"/>
              </a:rPr>
              <a:t>na</a:t>
            </a:r>
            <a:r>
              <a:rPr lang="en-US" i="1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i="1" dirty="0" err="1">
                <a:solidFill>
                  <a:srgbClr val="14549F"/>
                </a:solidFill>
                <a:cs typeface="Calibri Light"/>
              </a:rPr>
              <a:t>roli</a:t>
            </a:r>
            <a:r>
              <a:rPr lang="en-US" i="1" dirty="0">
                <a:solidFill>
                  <a:srgbClr val="14549F"/>
                </a:solidFill>
                <a:cs typeface="Calibri Light"/>
              </a:rPr>
              <a:t> “</a:t>
            </a:r>
            <a:r>
              <a:rPr lang="en-US" i="1" dirty="0" err="1">
                <a:solidFill>
                  <a:srgbClr val="14549F"/>
                </a:solidFill>
                <a:cs typeface="Calibri Light"/>
              </a:rPr>
              <a:t>Agregátor</a:t>
            </a:r>
            <a:r>
              <a:rPr lang="en-US" i="1" dirty="0">
                <a:solidFill>
                  <a:srgbClr val="14549F"/>
                </a:solidFill>
                <a:cs typeface="Calibri Light"/>
              </a:rPr>
              <a:t>”. </a:t>
            </a:r>
          </a:p>
          <a:p>
            <a:pPr algn="just" fontAlgn="base"/>
            <a:r>
              <a:rPr lang="en-US" i="1" dirty="0" err="1">
                <a:solidFill>
                  <a:srgbClr val="14549F"/>
                </a:solidFill>
                <a:cs typeface="Calibri Light"/>
              </a:rPr>
              <a:t>Uzavření</a:t>
            </a:r>
            <a:r>
              <a:rPr lang="en-US" i="1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i="1" dirty="0" err="1">
                <a:solidFill>
                  <a:srgbClr val="14549F"/>
                </a:solidFill>
                <a:cs typeface="Calibri Light"/>
              </a:rPr>
              <a:t>této</a:t>
            </a:r>
            <a:r>
              <a:rPr lang="en-US" i="1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i="1" dirty="0" err="1">
                <a:solidFill>
                  <a:srgbClr val="14549F"/>
                </a:solidFill>
                <a:cs typeface="Calibri Light"/>
              </a:rPr>
              <a:t>smlouvy</a:t>
            </a:r>
            <a:r>
              <a:rPr lang="en-US" i="1" dirty="0">
                <a:solidFill>
                  <a:srgbClr val="14549F"/>
                </a:solidFill>
                <a:cs typeface="Calibri Light"/>
              </a:rPr>
              <a:t> je </a:t>
            </a:r>
            <a:r>
              <a:rPr lang="en-US" i="1" dirty="0" err="1">
                <a:solidFill>
                  <a:srgbClr val="14549F"/>
                </a:solidFill>
                <a:cs typeface="Calibri Light"/>
              </a:rPr>
              <a:t>podmínkou</a:t>
            </a:r>
            <a:r>
              <a:rPr lang="en-US" i="1" dirty="0">
                <a:solidFill>
                  <a:srgbClr val="14549F"/>
                </a:solidFill>
                <a:cs typeface="Calibri Light"/>
              </a:rPr>
              <a:t> pro </a:t>
            </a:r>
            <a:r>
              <a:rPr lang="en-US" i="1" dirty="0" err="1">
                <a:solidFill>
                  <a:srgbClr val="14549F"/>
                </a:solidFill>
                <a:cs typeface="Calibri Light"/>
              </a:rPr>
              <a:t>umožnění</a:t>
            </a:r>
            <a:r>
              <a:rPr lang="en-US" i="1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i="1" dirty="0" err="1">
                <a:solidFill>
                  <a:srgbClr val="14549F"/>
                </a:solidFill>
                <a:cs typeface="Calibri Light"/>
              </a:rPr>
              <a:t>aktivace</a:t>
            </a:r>
            <a:r>
              <a:rPr lang="en-US" i="1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i="1" dirty="0" err="1">
                <a:solidFill>
                  <a:srgbClr val="14549F"/>
                </a:solidFill>
                <a:cs typeface="Calibri Light"/>
              </a:rPr>
              <a:t>vyhodnocování</a:t>
            </a:r>
            <a:r>
              <a:rPr lang="en-US" i="1" dirty="0">
                <a:solidFill>
                  <a:srgbClr val="14549F"/>
                </a:solidFill>
                <a:cs typeface="Calibri Light"/>
              </a:rPr>
              <a:t> flexibility v IS EDC (</a:t>
            </a:r>
            <a:r>
              <a:rPr lang="en-US" i="1" dirty="0" err="1">
                <a:solidFill>
                  <a:srgbClr val="14549F"/>
                </a:solidFill>
                <a:cs typeface="Calibri Light"/>
              </a:rPr>
              <a:t>aktivace</a:t>
            </a:r>
            <a:r>
              <a:rPr lang="en-US" i="1" dirty="0">
                <a:solidFill>
                  <a:srgbClr val="14549F"/>
                </a:solidFill>
                <a:cs typeface="Calibri Light"/>
              </a:rPr>
              <a:t> SVR-EDC). 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F4D2AEB4-D142-83A7-E588-2C270E9E5981}"/>
              </a:ext>
            </a:extLst>
          </p:cNvPr>
          <p:cNvSpPr/>
          <p:nvPr/>
        </p:nvSpPr>
        <p:spPr>
          <a:xfrm>
            <a:off x="337575" y="802317"/>
            <a:ext cx="1994145" cy="6461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cap="rnd">
            <a:solidFill>
              <a:srgbClr val="CCF0E5"/>
            </a:solidFill>
            <a:beve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Registrace subjektu a nastavení činností 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672C2860-6648-848A-C023-202A0213D01B}"/>
              </a:ext>
            </a:extLst>
          </p:cNvPr>
          <p:cNvSpPr/>
          <p:nvPr/>
        </p:nvSpPr>
        <p:spPr>
          <a:xfrm>
            <a:off x="123851" y="670430"/>
            <a:ext cx="381923" cy="353384"/>
          </a:xfrm>
          <a:prstGeom prst="ellipse">
            <a:avLst/>
          </a:prstGeom>
          <a:solidFill>
            <a:srgbClr val="D6BBD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chemeClr val="tx1"/>
                </a:solidFill>
              </a:rPr>
              <a:t>1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3991FAE9-5016-0B63-51AD-6DE81E25F46E}"/>
              </a:ext>
            </a:extLst>
          </p:cNvPr>
          <p:cNvSpPr txBox="1"/>
          <p:nvPr/>
        </p:nvSpPr>
        <p:spPr>
          <a:xfrm>
            <a:off x="441464" y="2723337"/>
            <a:ext cx="421010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cs-CZ" sz="1400" dirty="0">
                <a:solidFill>
                  <a:srgbClr val="14549F"/>
                </a:solidFill>
                <a:cs typeface="Calibri Light"/>
              </a:rPr>
              <a:t>Nastavení činnosti je provedeno na portále OTE: levé menu </a:t>
            </a:r>
            <a:r>
              <a:rPr lang="cs-CZ" sz="1400" b="1" dirty="0">
                <a:solidFill>
                  <a:srgbClr val="14549F"/>
                </a:solidFill>
                <a:cs typeface="Calibri Light"/>
              </a:rPr>
              <a:t>Registrace -</a:t>
            </a:r>
            <a:r>
              <a:rPr lang="en-US" sz="1400" b="1" dirty="0">
                <a:solidFill>
                  <a:srgbClr val="14549F"/>
                </a:solidFill>
                <a:cs typeface="Calibri Light"/>
              </a:rPr>
              <a:t>&gt; </a:t>
            </a:r>
            <a:r>
              <a:rPr lang="cs-CZ" sz="1400" b="1" dirty="0">
                <a:solidFill>
                  <a:srgbClr val="14549F"/>
                </a:solidFill>
                <a:cs typeface="Calibri Light"/>
              </a:rPr>
              <a:t>Kmenová data  -</a:t>
            </a:r>
            <a:r>
              <a:rPr lang="en-US" sz="1400" b="1" dirty="0">
                <a:solidFill>
                  <a:srgbClr val="14549F"/>
                </a:solidFill>
                <a:cs typeface="Calibri Light"/>
              </a:rPr>
              <a:t>&gt; </a:t>
            </a:r>
            <a:r>
              <a:rPr lang="cs-CZ" sz="1400" b="1" dirty="0">
                <a:solidFill>
                  <a:srgbClr val="14549F"/>
                </a:solidFill>
                <a:cs typeface="Calibri Light"/>
              </a:rPr>
              <a:t>Uživatelé</a:t>
            </a:r>
            <a:r>
              <a:rPr lang="cs-CZ" sz="1400" dirty="0">
                <a:solidFill>
                  <a:srgbClr val="14549F"/>
                </a:solidFill>
                <a:cs typeface="Calibri Light"/>
              </a:rPr>
              <a:t>. Je třeba zvolit konkrétního uživatele, kterému potom na kartě Detail uživatele mohou být nastaveny činnosti. 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495BE6AA-3676-FE87-B9BE-11A5E8644D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1270" y="2232794"/>
            <a:ext cx="3868005" cy="1812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565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A1BCB4-3C04-E636-489C-6017822FAA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F01C62CF-E1EA-4919-E9BA-83114F9E5E48}"/>
              </a:ext>
            </a:extLst>
          </p:cNvPr>
          <p:cNvGrpSpPr/>
          <p:nvPr/>
        </p:nvGrpSpPr>
        <p:grpSpPr>
          <a:xfrm>
            <a:off x="0" y="7157"/>
            <a:ext cx="12202632" cy="6568889"/>
            <a:chOff x="-10633" y="7157"/>
            <a:chExt cx="12202632" cy="6568889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9D4A1C77-1606-02F3-9235-F9E2430332A8}"/>
                </a:ext>
              </a:extLst>
            </p:cNvPr>
            <p:cNvGrpSpPr/>
            <p:nvPr/>
          </p:nvGrpSpPr>
          <p:grpSpPr>
            <a:xfrm>
              <a:off x="10882313" y="6283658"/>
              <a:ext cx="1309686" cy="292388"/>
              <a:chOff x="10882313" y="6283658"/>
              <a:chExt cx="1309686" cy="292388"/>
            </a:xfrm>
          </p:grpSpPr>
          <p:sp>
            <p:nvSpPr>
              <p:cNvPr id="8" name="Obdélník 8">
                <a:extLst>
                  <a:ext uri="{FF2B5EF4-FFF2-40B4-BE49-F238E27FC236}">
                    <a16:creationId xmlns:a16="http://schemas.microsoft.com/office/drawing/2014/main" id="{8C38B350-1430-5A3E-62CD-C4F4157D527A}"/>
                  </a:ext>
                </a:extLst>
              </p:cNvPr>
              <p:cNvSpPr/>
              <p:nvPr/>
            </p:nvSpPr>
            <p:spPr>
              <a:xfrm>
                <a:off x="10882313" y="6316662"/>
                <a:ext cx="1309686" cy="257176"/>
              </a:xfrm>
              <a:custGeom>
                <a:avLst/>
                <a:gdLst>
                  <a:gd name="connsiteX0" fmla="*/ 0 w 1259681"/>
                  <a:gd name="connsiteY0" fmla="*/ 0 h 257176"/>
                  <a:gd name="connsiteX1" fmla="*/ 1259681 w 1259681"/>
                  <a:gd name="connsiteY1" fmla="*/ 0 h 257176"/>
                  <a:gd name="connsiteX2" fmla="*/ 1259681 w 1259681"/>
                  <a:gd name="connsiteY2" fmla="*/ 257176 h 257176"/>
                  <a:gd name="connsiteX3" fmla="*/ 0 w 1259681"/>
                  <a:gd name="connsiteY3" fmla="*/ 257176 h 257176"/>
                  <a:gd name="connsiteX4" fmla="*/ 0 w 1259681"/>
                  <a:gd name="connsiteY4" fmla="*/ 0 h 257176"/>
                  <a:gd name="connsiteX0" fmla="*/ 50005 w 1309686"/>
                  <a:gd name="connsiteY0" fmla="*/ 0 h 257176"/>
                  <a:gd name="connsiteX1" fmla="*/ 1309686 w 1309686"/>
                  <a:gd name="connsiteY1" fmla="*/ 0 h 257176"/>
                  <a:gd name="connsiteX2" fmla="*/ 1309686 w 1309686"/>
                  <a:gd name="connsiteY2" fmla="*/ 257176 h 257176"/>
                  <a:gd name="connsiteX3" fmla="*/ 50005 w 1309686"/>
                  <a:gd name="connsiteY3" fmla="*/ 257176 h 257176"/>
                  <a:gd name="connsiteX4" fmla="*/ 0 w 1309686"/>
                  <a:gd name="connsiteY4" fmla="*/ 123826 h 257176"/>
                  <a:gd name="connsiteX5" fmla="*/ 50005 w 1309686"/>
                  <a:gd name="connsiteY5" fmla="*/ 0 h 257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9686" h="257176">
                    <a:moveTo>
                      <a:pt x="50005" y="0"/>
                    </a:moveTo>
                    <a:lnTo>
                      <a:pt x="1309686" y="0"/>
                    </a:lnTo>
                    <a:lnTo>
                      <a:pt x="1309686" y="257176"/>
                    </a:lnTo>
                    <a:lnTo>
                      <a:pt x="50005" y="257176"/>
                    </a:lnTo>
                    <a:cubicBezTo>
                      <a:pt x="49212" y="216695"/>
                      <a:pt x="793" y="164307"/>
                      <a:pt x="0" y="123826"/>
                    </a:cubicBezTo>
                    <a:lnTo>
                      <a:pt x="50005" y="0"/>
                    </a:lnTo>
                    <a:close/>
                  </a:path>
                </a:pathLst>
              </a:custGeom>
              <a:solidFill>
                <a:srgbClr val="FAB2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CF21B228-2519-6061-EBC4-BAB92011DC3F}"/>
                  </a:ext>
                </a:extLst>
              </p:cNvPr>
              <p:cNvSpPr txBox="1"/>
              <p:nvPr/>
            </p:nvSpPr>
            <p:spPr>
              <a:xfrm>
                <a:off x="10906125" y="6283658"/>
                <a:ext cx="121380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300" b="1" dirty="0">
                    <a:solidFill>
                      <a:schemeClr val="bg1"/>
                    </a:solidFill>
                  </a:rPr>
                  <a:t>www.ote-cr.cz</a:t>
                </a:r>
              </a:p>
            </p:txBody>
          </p:sp>
        </p:grpSp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71547C6E-1ED3-6698-5600-A71B2E6F96CF}"/>
                </a:ext>
              </a:extLst>
            </p:cNvPr>
            <p:cNvGrpSpPr/>
            <p:nvPr/>
          </p:nvGrpSpPr>
          <p:grpSpPr>
            <a:xfrm>
              <a:off x="-10633" y="7157"/>
              <a:ext cx="12173093" cy="1090613"/>
              <a:chOff x="-13015" y="7157"/>
              <a:chExt cx="12173093" cy="1090613"/>
            </a:xfrm>
          </p:grpSpPr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2B68E526-235C-A797-2498-DC8008C21733}"/>
                  </a:ext>
                </a:extLst>
              </p:cNvPr>
              <p:cNvSpPr/>
              <p:nvPr/>
            </p:nvSpPr>
            <p:spPr>
              <a:xfrm>
                <a:off x="-13015" y="7157"/>
                <a:ext cx="12173093" cy="1090613"/>
              </a:xfrm>
              <a:custGeom>
                <a:avLst/>
                <a:gdLst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0 w 12192000"/>
                  <a:gd name="connsiteY3" fmla="*/ 151447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723900 w 12192000"/>
                  <a:gd name="connsiteY4" fmla="*/ 771525 h 1514475"/>
                  <a:gd name="connsiteX5" fmla="*/ 0 w 12192000"/>
                  <a:gd name="connsiteY5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19050 w 12192000"/>
                  <a:gd name="connsiteY4" fmla="*/ 695325 h 1514475"/>
                  <a:gd name="connsiteX5" fmla="*/ 0 w 12192000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0656 w 12194381"/>
                  <a:gd name="connsiteY3" fmla="*/ 1495425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3037 w 12194381"/>
                  <a:gd name="connsiteY3" fmla="*/ 13073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10787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940594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78755 w 12194381"/>
                  <a:gd name="connsiteY3" fmla="*/ 1090613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971550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  <a:gd name="connsiteX0" fmla="*/ 2381 w 12203906"/>
                  <a:gd name="connsiteY0" fmla="*/ 0 h 1090613"/>
                  <a:gd name="connsiteX1" fmla="*/ 12194381 w 12203906"/>
                  <a:gd name="connsiteY1" fmla="*/ 0 h 1090613"/>
                  <a:gd name="connsiteX2" fmla="*/ 12203906 w 12203906"/>
                  <a:gd name="connsiteY2" fmla="*/ 695325 h 1090613"/>
                  <a:gd name="connsiteX3" fmla="*/ 1478755 w 12203906"/>
                  <a:gd name="connsiteY3" fmla="*/ 1090613 h 1090613"/>
                  <a:gd name="connsiteX4" fmla="*/ 0 w 12203906"/>
                  <a:gd name="connsiteY4" fmla="*/ 692943 h 1090613"/>
                  <a:gd name="connsiteX5" fmla="*/ 2381 w 12203906"/>
                  <a:gd name="connsiteY5" fmla="*/ 0 h 1090613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752475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94381" h="1090613">
                    <a:moveTo>
                      <a:pt x="2381" y="0"/>
                    </a:moveTo>
                    <a:lnTo>
                      <a:pt x="12194381" y="0"/>
                    </a:lnTo>
                    <a:lnTo>
                      <a:pt x="12194381" y="752475"/>
                    </a:lnTo>
                    <a:lnTo>
                      <a:pt x="1478755" y="1090613"/>
                    </a:lnTo>
                    <a:lnTo>
                      <a:pt x="0" y="692943"/>
                    </a:lnTo>
                    <a:cubicBezTo>
                      <a:pt x="794" y="461962"/>
                      <a:pt x="1587" y="230981"/>
                      <a:pt x="2381" y="0"/>
                    </a:cubicBezTo>
                    <a:close/>
                  </a:path>
                </a:pathLst>
              </a:custGeom>
              <a:solidFill>
                <a:srgbClr val="007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7" name="Obrázek 6">
                <a:extLst>
                  <a:ext uri="{FF2B5EF4-FFF2-40B4-BE49-F238E27FC236}">
                    <a16:creationId xmlns:a16="http://schemas.microsoft.com/office/drawing/2014/main" id="{A9C219B3-043D-AEA1-720E-604703D272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33708" y="156140"/>
                <a:ext cx="1511811" cy="646177"/>
              </a:xfrm>
              <a:prstGeom prst="rect">
                <a:avLst/>
              </a:prstGeom>
            </p:spPr>
          </p:pic>
        </p:grpSp>
      </p:grpSp>
      <p:sp>
        <p:nvSpPr>
          <p:cNvPr id="6" name="Nadpis 1">
            <a:extLst>
              <a:ext uri="{FF2B5EF4-FFF2-40B4-BE49-F238E27FC236}">
                <a16:creationId xmlns:a16="http://schemas.microsoft.com/office/drawing/2014/main" id="{938C298B-34FF-3FBB-0664-5D1CAF122BB1}"/>
              </a:ext>
            </a:extLst>
          </p:cNvPr>
          <p:cNvSpPr txBox="1">
            <a:spLocks/>
          </p:cNvSpPr>
          <p:nvPr/>
        </p:nvSpPr>
        <p:spPr>
          <a:xfrm>
            <a:off x="3174520" y="78713"/>
            <a:ext cx="8966673" cy="7783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4000" b="1" dirty="0">
                <a:solidFill>
                  <a:schemeClr val="bg1"/>
                </a:solidFill>
                <a:latin typeface="+mn-lt"/>
              </a:rPr>
              <a:t>OTE – AGR/</a:t>
            </a:r>
            <a:r>
              <a:rPr lang="cs-CZ" sz="4000" b="1" dirty="0" err="1">
                <a:solidFill>
                  <a:schemeClr val="bg1"/>
                </a:solidFill>
                <a:latin typeface="+mn-lt"/>
              </a:rPr>
              <a:t>PoFl</a:t>
            </a:r>
            <a:r>
              <a:rPr lang="cs-CZ" sz="4000" b="1" dirty="0">
                <a:solidFill>
                  <a:schemeClr val="bg1"/>
                </a:solidFill>
                <a:latin typeface="+mn-lt"/>
              </a:rPr>
              <a:t> pro souhrnné </a:t>
            </a:r>
            <a:r>
              <a:rPr lang="cs-CZ" sz="4000" b="1" dirty="0" err="1">
                <a:solidFill>
                  <a:schemeClr val="bg1"/>
                </a:solidFill>
                <a:latin typeface="+mn-lt"/>
              </a:rPr>
              <a:t>EAN</a:t>
            </a:r>
            <a:endParaRPr lang="cs-CZ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Zástupný symbol pro číslo snímku 14">
            <a:extLst>
              <a:ext uri="{FF2B5EF4-FFF2-40B4-BE49-F238E27FC236}">
                <a16:creationId xmlns:a16="http://schemas.microsoft.com/office/drawing/2014/main" id="{7DCD6853-1C01-76F8-A285-C5DDB4755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BC7E8-CB38-4DFE-A45E-B5CF49206134}" type="slidenum">
              <a:rPr lang="cs-CZ" smtClean="0"/>
              <a:t>7</a:t>
            </a:fld>
            <a:endParaRPr lang="cs-CZ"/>
          </a:p>
        </p:txBody>
      </p:sp>
      <p:sp>
        <p:nvSpPr>
          <p:cNvPr id="101" name="TextovéPole 100">
            <a:extLst>
              <a:ext uri="{FF2B5EF4-FFF2-40B4-BE49-F238E27FC236}">
                <a16:creationId xmlns:a16="http://schemas.microsoft.com/office/drawing/2014/main" id="{0237AE53-601C-B7B8-2175-17F848E6AAEF}"/>
              </a:ext>
            </a:extLst>
          </p:cNvPr>
          <p:cNvSpPr txBox="1"/>
          <p:nvPr/>
        </p:nvSpPr>
        <p:spPr>
          <a:xfrm>
            <a:off x="441464" y="1580381"/>
            <a:ext cx="11221449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14549F"/>
                </a:solidFill>
                <a:cs typeface="Calibri Light"/>
              </a:rPr>
              <a:t>Vytvoření</a:t>
            </a:r>
            <a:r>
              <a:rPr lang="en-US" b="1" dirty="0">
                <a:solidFill>
                  <a:srgbClr val="14549F"/>
                </a:solidFill>
                <a:cs typeface="Calibri Light"/>
              </a:rPr>
              <a:t>/</a:t>
            </a:r>
            <a:r>
              <a:rPr lang="en-US" b="1" dirty="0" err="1">
                <a:solidFill>
                  <a:srgbClr val="14549F"/>
                </a:solidFill>
                <a:cs typeface="Calibri Light"/>
              </a:rPr>
              <a:t>přidělení</a:t>
            </a:r>
            <a:r>
              <a:rPr lang="en-US" b="1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b="1" dirty="0" err="1">
                <a:solidFill>
                  <a:srgbClr val="14549F"/>
                </a:solidFill>
                <a:cs typeface="Calibri Light"/>
              </a:rPr>
              <a:t>souhrnného</a:t>
            </a:r>
            <a:r>
              <a:rPr lang="en-US" b="1" dirty="0">
                <a:solidFill>
                  <a:srgbClr val="14549F"/>
                </a:solidFill>
                <a:cs typeface="Calibri Light"/>
              </a:rPr>
              <a:t> EAN-18 v </a:t>
            </a:r>
            <a:r>
              <a:rPr lang="en-US" b="1" dirty="0" err="1">
                <a:solidFill>
                  <a:srgbClr val="14549F"/>
                </a:solidFill>
                <a:cs typeface="Calibri Light"/>
              </a:rPr>
              <a:t>síti</a:t>
            </a:r>
            <a:r>
              <a:rPr lang="en-US" b="1" dirty="0">
                <a:solidFill>
                  <a:srgbClr val="14549F"/>
                </a:solidFill>
                <a:cs typeface="Calibri Light"/>
              </a:rPr>
              <a:t> 0100 pro </a:t>
            </a:r>
            <a:r>
              <a:rPr lang="en-US" b="1" dirty="0" err="1">
                <a:solidFill>
                  <a:srgbClr val="14549F"/>
                </a:solidFill>
                <a:cs typeface="Calibri Light"/>
              </a:rPr>
              <a:t>každého</a:t>
            </a:r>
            <a:r>
              <a:rPr lang="en-US" b="1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b="1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en-US" b="1" dirty="0">
                <a:solidFill>
                  <a:srgbClr val="14549F"/>
                </a:solidFill>
                <a:cs typeface="Calibri Light"/>
              </a:rPr>
              <a:t> /</a:t>
            </a:r>
            <a:r>
              <a:rPr lang="en-US" b="1" dirty="0" err="1">
                <a:solidFill>
                  <a:srgbClr val="14549F"/>
                </a:solidFill>
                <a:cs typeface="Calibri Light"/>
              </a:rPr>
              <a:t>PoFla</a:t>
            </a:r>
            <a:r>
              <a:rPr lang="en-US" b="1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b="1" dirty="0" err="1">
                <a:solidFill>
                  <a:srgbClr val="14549F"/>
                </a:solidFill>
                <a:cs typeface="Calibri Light"/>
              </a:rPr>
              <a:t>zajišťuje</a:t>
            </a:r>
            <a:r>
              <a:rPr lang="en-US" b="1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b="1" dirty="0" err="1">
                <a:solidFill>
                  <a:srgbClr val="14549F"/>
                </a:solidFill>
                <a:cs typeface="Calibri Light"/>
              </a:rPr>
              <a:t>společnost</a:t>
            </a:r>
            <a:r>
              <a:rPr lang="en-US" b="1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b="1" dirty="0" err="1">
                <a:solidFill>
                  <a:srgbClr val="14549F"/>
                </a:solidFill>
                <a:cs typeface="Calibri Light"/>
              </a:rPr>
              <a:t>ČEPS</a:t>
            </a:r>
            <a:r>
              <a:rPr lang="en-US" b="1" dirty="0">
                <a:solidFill>
                  <a:srgbClr val="14549F"/>
                </a:solidFill>
                <a:cs typeface="Calibri Light"/>
              </a:rPr>
              <a:t>, </a:t>
            </a:r>
            <a:r>
              <a:rPr lang="en-US" b="1" dirty="0" err="1">
                <a:solidFill>
                  <a:srgbClr val="14549F"/>
                </a:solidFill>
                <a:cs typeface="Calibri Light"/>
              </a:rPr>
              <a:t>a.s.</a:t>
            </a:r>
            <a:r>
              <a:rPr lang="en-US" b="1" dirty="0">
                <a:solidFill>
                  <a:srgbClr val="14549F"/>
                </a:solidFill>
                <a:cs typeface="Calibri Light"/>
              </a:rPr>
              <a:t> </a:t>
            </a:r>
            <a:endParaRPr lang="cs-CZ" b="1" dirty="0">
              <a:solidFill>
                <a:srgbClr val="14549F"/>
              </a:solidFill>
              <a:cs typeface="Calibri Light"/>
            </a:endParaRP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14549F"/>
                </a:solidFill>
                <a:cs typeface="Calibri Light"/>
              </a:rPr>
              <a:t>Jednomu</a:t>
            </a:r>
            <a:r>
              <a:rPr lang="en-US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dirty="0" err="1">
                <a:solidFill>
                  <a:srgbClr val="14549F"/>
                </a:solidFill>
                <a:cs typeface="Calibri Light"/>
              </a:rPr>
              <a:t>agregátorovi</a:t>
            </a:r>
            <a:r>
              <a:rPr lang="en-US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dirty="0" err="1">
                <a:solidFill>
                  <a:srgbClr val="14549F"/>
                </a:solidFill>
                <a:cs typeface="Calibri Light"/>
              </a:rPr>
              <a:t>může</a:t>
            </a:r>
            <a:r>
              <a:rPr lang="en-US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dirty="0" err="1">
                <a:solidFill>
                  <a:srgbClr val="14549F"/>
                </a:solidFill>
                <a:cs typeface="Calibri Light"/>
              </a:rPr>
              <a:t>být</a:t>
            </a:r>
            <a:r>
              <a:rPr lang="en-US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dirty="0" err="1">
                <a:solidFill>
                  <a:srgbClr val="14549F"/>
                </a:solidFill>
                <a:cs typeface="Calibri Light"/>
              </a:rPr>
              <a:t>přidělen</a:t>
            </a:r>
            <a:r>
              <a:rPr lang="en-US" dirty="0">
                <a:solidFill>
                  <a:srgbClr val="14549F"/>
                </a:solidFill>
                <a:cs typeface="Calibri Light"/>
              </a:rPr>
              <a:t> 1 </a:t>
            </a:r>
            <a:r>
              <a:rPr lang="en-US" dirty="0" err="1">
                <a:solidFill>
                  <a:srgbClr val="14549F"/>
                </a:solidFill>
                <a:cs typeface="Calibri Light"/>
              </a:rPr>
              <a:t>nebo</a:t>
            </a:r>
            <a:r>
              <a:rPr lang="en-US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dirty="0" err="1">
                <a:solidFill>
                  <a:srgbClr val="14549F"/>
                </a:solidFill>
                <a:cs typeface="Calibri Light"/>
              </a:rPr>
              <a:t>více</a:t>
            </a:r>
            <a:r>
              <a:rPr lang="en-US" dirty="0">
                <a:solidFill>
                  <a:srgbClr val="14549F"/>
                </a:solidFill>
                <a:cs typeface="Calibri Light"/>
              </a:rPr>
              <a:t>  </a:t>
            </a:r>
            <a:r>
              <a:rPr lang="en-US" dirty="0" err="1">
                <a:solidFill>
                  <a:srgbClr val="14549F"/>
                </a:solidFill>
                <a:cs typeface="Calibri Light"/>
              </a:rPr>
              <a:t>virtuálních</a:t>
            </a:r>
            <a:r>
              <a:rPr lang="en-US" dirty="0">
                <a:solidFill>
                  <a:srgbClr val="14549F"/>
                </a:solidFill>
                <a:cs typeface="Calibri Light"/>
              </a:rPr>
              <a:t> (</a:t>
            </a:r>
            <a:r>
              <a:rPr lang="en-US" dirty="0" err="1">
                <a:solidFill>
                  <a:srgbClr val="14549F"/>
                </a:solidFill>
                <a:cs typeface="Calibri Light"/>
              </a:rPr>
              <a:t>souhrnných</a:t>
            </a:r>
            <a:r>
              <a:rPr lang="en-US" dirty="0">
                <a:solidFill>
                  <a:srgbClr val="14549F"/>
                </a:solidFill>
                <a:cs typeface="Calibri Light"/>
              </a:rPr>
              <a:t>) EAN-18 v </a:t>
            </a:r>
            <a:r>
              <a:rPr lang="en-US" dirty="0" err="1">
                <a:solidFill>
                  <a:srgbClr val="14549F"/>
                </a:solidFill>
                <a:cs typeface="Calibri Light"/>
              </a:rPr>
              <a:t>síti</a:t>
            </a:r>
            <a:r>
              <a:rPr lang="en-US" dirty="0">
                <a:solidFill>
                  <a:srgbClr val="14549F"/>
                </a:solidFill>
                <a:cs typeface="Calibri Light"/>
              </a:rPr>
              <a:t> 0100. </a:t>
            </a:r>
            <a:r>
              <a:rPr lang="en-US" dirty="0" err="1">
                <a:solidFill>
                  <a:srgbClr val="14549F"/>
                </a:solidFill>
                <a:cs typeface="Calibri Light"/>
              </a:rPr>
              <a:t>ČEPS</a:t>
            </a:r>
            <a:r>
              <a:rPr lang="en-US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dirty="0" err="1">
                <a:solidFill>
                  <a:srgbClr val="14549F"/>
                </a:solidFill>
                <a:cs typeface="Calibri Light"/>
              </a:rPr>
              <a:t>bude</a:t>
            </a:r>
            <a:r>
              <a:rPr lang="en-US" dirty="0">
                <a:solidFill>
                  <a:srgbClr val="14549F"/>
                </a:solidFill>
                <a:cs typeface="Calibri Light"/>
              </a:rPr>
              <a:t> o </a:t>
            </a:r>
            <a:r>
              <a:rPr lang="en-US" dirty="0" err="1">
                <a:solidFill>
                  <a:srgbClr val="14549F"/>
                </a:solidFill>
                <a:cs typeface="Calibri Light"/>
              </a:rPr>
              <a:t>přidělení</a:t>
            </a:r>
            <a:r>
              <a:rPr lang="en-US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dirty="0" err="1">
                <a:solidFill>
                  <a:srgbClr val="14549F"/>
                </a:solidFill>
                <a:cs typeface="Calibri Light"/>
              </a:rPr>
              <a:t>virtuálního</a:t>
            </a:r>
            <a:r>
              <a:rPr lang="en-US" dirty="0">
                <a:solidFill>
                  <a:srgbClr val="14549F"/>
                </a:solidFill>
                <a:cs typeface="Calibri Light"/>
              </a:rPr>
              <a:t> (</a:t>
            </a:r>
            <a:r>
              <a:rPr lang="en-US" dirty="0" err="1">
                <a:solidFill>
                  <a:srgbClr val="14549F"/>
                </a:solidFill>
                <a:cs typeface="Calibri Light"/>
              </a:rPr>
              <a:t>souhrnného</a:t>
            </a:r>
            <a:r>
              <a:rPr lang="en-US" dirty="0">
                <a:solidFill>
                  <a:srgbClr val="14549F"/>
                </a:solidFill>
                <a:cs typeface="Calibri Light"/>
              </a:rPr>
              <a:t>) EAN-18 v </a:t>
            </a:r>
            <a:r>
              <a:rPr lang="en-US" dirty="0" err="1">
                <a:solidFill>
                  <a:srgbClr val="14549F"/>
                </a:solidFill>
                <a:cs typeface="Calibri Light"/>
              </a:rPr>
              <a:t>síti</a:t>
            </a:r>
            <a:r>
              <a:rPr lang="en-US" dirty="0">
                <a:solidFill>
                  <a:srgbClr val="14549F"/>
                </a:solidFill>
                <a:cs typeface="Calibri Light"/>
              </a:rPr>
              <a:t> 0100 </a:t>
            </a:r>
            <a:r>
              <a:rPr lang="en-US" dirty="0" err="1">
                <a:solidFill>
                  <a:srgbClr val="14549F"/>
                </a:solidFill>
                <a:cs typeface="Calibri Light"/>
              </a:rPr>
              <a:t>vždy</a:t>
            </a:r>
            <a:r>
              <a:rPr lang="en-US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dirty="0" err="1">
                <a:solidFill>
                  <a:srgbClr val="14549F"/>
                </a:solidFill>
                <a:cs typeface="Calibri Light"/>
              </a:rPr>
              <a:t>informovat</a:t>
            </a:r>
            <a:r>
              <a:rPr lang="en-US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dirty="0" err="1">
                <a:solidFill>
                  <a:srgbClr val="14549F"/>
                </a:solidFill>
                <a:cs typeface="Calibri Light"/>
              </a:rPr>
              <a:t>příslušného</a:t>
            </a:r>
            <a:r>
              <a:rPr lang="en-US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en-US" dirty="0">
                <a:solidFill>
                  <a:srgbClr val="14549F"/>
                </a:solidFill>
                <a:cs typeface="Calibri Light"/>
              </a:rPr>
              <a:t>/</a:t>
            </a:r>
            <a:r>
              <a:rPr lang="en-US" dirty="0" err="1">
                <a:solidFill>
                  <a:srgbClr val="14549F"/>
                </a:solidFill>
                <a:cs typeface="Calibri Light"/>
              </a:rPr>
              <a:t>PoFla</a:t>
            </a:r>
            <a:r>
              <a:rPr lang="en-US" dirty="0">
                <a:solidFill>
                  <a:srgbClr val="14549F"/>
                </a:solidFill>
                <a:cs typeface="Calibri Light"/>
              </a:rPr>
              <a:t>. </a:t>
            </a:r>
          </a:p>
          <a:p>
            <a:pPr algn="just" fontAlgn="base"/>
            <a:r>
              <a:rPr lang="en-US" dirty="0">
                <a:solidFill>
                  <a:srgbClr val="14549F"/>
                </a:solidFill>
                <a:cs typeface="Calibri Light"/>
              </a:rPr>
              <a:t> 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14549F"/>
                </a:solidFill>
                <a:cs typeface="Calibri Light"/>
              </a:rPr>
              <a:t>Společnost</a:t>
            </a:r>
            <a:r>
              <a:rPr lang="en-US" sz="1600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sz="1600" dirty="0" err="1">
                <a:solidFill>
                  <a:srgbClr val="14549F"/>
                </a:solidFill>
                <a:cs typeface="Calibri Light"/>
              </a:rPr>
              <a:t>ČEPS</a:t>
            </a:r>
            <a:r>
              <a:rPr lang="en-US" sz="1600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sz="1600" dirty="0" err="1">
                <a:solidFill>
                  <a:srgbClr val="14549F"/>
                </a:solidFill>
                <a:cs typeface="Calibri Light"/>
              </a:rPr>
              <a:t>při</a:t>
            </a:r>
            <a:r>
              <a:rPr lang="en-US" sz="1600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sz="1600" dirty="0" err="1">
                <a:solidFill>
                  <a:srgbClr val="14549F"/>
                </a:solidFill>
                <a:cs typeface="Calibri Light"/>
              </a:rPr>
              <a:t>vytvoření</a:t>
            </a:r>
            <a:r>
              <a:rPr lang="en-US" sz="1600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sz="1600" dirty="0" err="1">
                <a:solidFill>
                  <a:srgbClr val="14549F"/>
                </a:solidFill>
                <a:cs typeface="Calibri Light"/>
              </a:rPr>
              <a:t>virtuálního</a:t>
            </a:r>
            <a:r>
              <a:rPr lang="en-US" sz="1600" dirty="0">
                <a:solidFill>
                  <a:srgbClr val="14549F"/>
                </a:solidFill>
                <a:cs typeface="Calibri Light"/>
              </a:rPr>
              <a:t> (</a:t>
            </a:r>
            <a:r>
              <a:rPr lang="en-US" sz="1600" dirty="0" err="1">
                <a:solidFill>
                  <a:srgbClr val="14549F"/>
                </a:solidFill>
                <a:cs typeface="Calibri Light"/>
              </a:rPr>
              <a:t>souhrnného</a:t>
            </a:r>
            <a:r>
              <a:rPr lang="en-US" sz="1600" dirty="0">
                <a:solidFill>
                  <a:srgbClr val="14549F"/>
                </a:solidFill>
                <a:cs typeface="Calibri Light"/>
              </a:rPr>
              <a:t>) EAN-18 v </a:t>
            </a:r>
            <a:r>
              <a:rPr lang="en-US" sz="1600" dirty="0" err="1">
                <a:solidFill>
                  <a:srgbClr val="14549F"/>
                </a:solidFill>
                <a:cs typeface="Calibri Light"/>
              </a:rPr>
              <a:t>síti</a:t>
            </a:r>
            <a:r>
              <a:rPr lang="en-US" sz="1600" dirty="0">
                <a:solidFill>
                  <a:srgbClr val="14549F"/>
                </a:solidFill>
                <a:cs typeface="Calibri Light"/>
              </a:rPr>
              <a:t> 0100 </a:t>
            </a:r>
            <a:r>
              <a:rPr lang="en-US" sz="1600" b="1" dirty="0" err="1">
                <a:solidFill>
                  <a:srgbClr val="14549F"/>
                </a:solidFill>
                <a:cs typeface="Calibri Light"/>
              </a:rPr>
              <a:t>zároveň</a:t>
            </a:r>
            <a:r>
              <a:rPr lang="en-US" sz="1600" b="1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sz="1600" b="1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en-US" sz="1600" b="1" dirty="0">
                <a:solidFill>
                  <a:srgbClr val="14549F"/>
                </a:solidFill>
                <a:cs typeface="Calibri Light"/>
              </a:rPr>
              <a:t>/</a:t>
            </a:r>
            <a:r>
              <a:rPr lang="en-US" sz="1600" b="1" dirty="0" err="1">
                <a:solidFill>
                  <a:srgbClr val="14549F"/>
                </a:solidFill>
                <a:cs typeface="Calibri Light"/>
              </a:rPr>
              <a:t>PoFla</a:t>
            </a:r>
            <a:r>
              <a:rPr lang="en-US" sz="1600" b="1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sz="1600" b="1" dirty="0" err="1">
                <a:solidFill>
                  <a:srgbClr val="14549F"/>
                </a:solidFill>
                <a:cs typeface="Calibri Light"/>
              </a:rPr>
              <a:t>zaregistruje</a:t>
            </a:r>
            <a:r>
              <a:rPr lang="en-US" sz="1600" b="1" dirty="0">
                <a:solidFill>
                  <a:srgbClr val="14549F"/>
                </a:solidFill>
                <a:cs typeface="Calibri Light"/>
              </a:rPr>
              <a:t> do </a:t>
            </a:r>
            <a:r>
              <a:rPr lang="en-US" sz="1600" b="1" dirty="0" err="1">
                <a:solidFill>
                  <a:srgbClr val="14549F"/>
                </a:solidFill>
                <a:cs typeface="Calibri Light"/>
              </a:rPr>
              <a:t>pozice</a:t>
            </a:r>
            <a:r>
              <a:rPr lang="en-US" sz="1600" b="1" dirty="0">
                <a:solidFill>
                  <a:srgbClr val="14549F"/>
                </a:solidFill>
                <a:cs typeface="Calibri Light"/>
              </a:rPr>
              <a:t> „</a:t>
            </a:r>
            <a:r>
              <a:rPr lang="en-US" sz="1600" b="1" dirty="0" err="1">
                <a:solidFill>
                  <a:srgbClr val="14549F"/>
                </a:solidFill>
                <a:cs typeface="Calibri Light"/>
              </a:rPr>
              <a:t>agregátor</a:t>
            </a:r>
            <a:r>
              <a:rPr lang="en-US" sz="1600" b="1" dirty="0">
                <a:solidFill>
                  <a:srgbClr val="14549F"/>
                </a:solidFill>
                <a:cs typeface="Calibri Light"/>
              </a:rPr>
              <a:t>“ u </a:t>
            </a:r>
            <a:r>
              <a:rPr lang="en-US" sz="1600" b="1" dirty="0" err="1">
                <a:solidFill>
                  <a:srgbClr val="14549F"/>
                </a:solidFill>
                <a:cs typeface="Calibri Light"/>
              </a:rPr>
              <a:t>daného</a:t>
            </a:r>
            <a:r>
              <a:rPr lang="en-US" sz="1600" b="1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sz="1600" b="1" dirty="0" err="1">
                <a:solidFill>
                  <a:srgbClr val="14549F"/>
                </a:solidFill>
                <a:cs typeface="Calibri Light"/>
              </a:rPr>
              <a:t>virtuálního</a:t>
            </a:r>
            <a:r>
              <a:rPr lang="en-US" sz="1600" b="1" dirty="0">
                <a:solidFill>
                  <a:srgbClr val="14549F"/>
                </a:solidFill>
                <a:cs typeface="Calibri Light"/>
              </a:rPr>
              <a:t> EAN PM</a:t>
            </a:r>
            <a:r>
              <a:rPr lang="cs-CZ" sz="1600" b="1" dirty="0">
                <a:solidFill>
                  <a:srgbClr val="14549F"/>
                </a:solidFill>
                <a:cs typeface="Calibri Light"/>
              </a:rPr>
              <a:t> v OTE</a:t>
            </a:r>
            <a:r>
              <a:rPr lang="en-US" sz="1600" dirty="0">
                <a:solidFill>
                  <a:srgbClr val="14549F"/>
                </a:solidFill>
                <a:cs typeface="Calibri Light"/>
              </a:rPr>
              <a:t>. </a:t>
            </a:r>
            <a:r>
              <a:rPr lang="en-US" sz="1600" dirty="0" err="1">
                <a:solidFill>
                  <a:srgbClr val="14549F"/>
                </a:solidFill>
                <a:cs typeface="Calibri Light"/>
              </a:rPr>
              <a:t>Poté</a:t>
            </a:r>
            <a:r>
              <a:rPr lang="en-US" sz="1600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sz="1600" dirty="0" err="1">
                <a:solidFill>
                  <a:srgbClr val="14549F"/>
                </a:solidFill>
                <a:cs typeface="Calibri Light"/>
              </a:rPr>
              <a:t>bude</a:t>
            </a:r>
            <a:r>
              <a:rPr lang="en-US" sz="1600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sz="1600" dirty="0" err="1">
                <a:solidFill>
                  <a:srgbClr val="14549F"/>
                </a:solidFill>
                <a:cs typeface="Calibri Light"/>
              </a:rPr>
              <a:t>příslušného</a:t>
            </a:r>
            <a:r>
              <a:rPr lang="en-US" sz="1600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sz="1600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en-US" sz="1600" dirty="0">
                <a:solidFill>
                  <a:srgbClr val="14549F"/>
                </a:solidFill>
                <a:cs typeface="Calibri Light"/>
              </a:rPr>
              <a:t>/</a:t>
            </a:r>
            <a:r>
              <a:rPr lang="en-US" sz="1600" dirty="0" err="1">
                <a:solidFill>
                  <a:srgbClr val="14549F"/>
                </a:solidFill>
                <a:cs typeface="Calibri Light"/>
              </a:rPr>
              <a:t>PoFla</a:t>
            </a:r>
            <a:r>
              <a:rPr lang="en-US" sz="1600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sz="1600" dirty="0" err="1">
                <a:solidFill>
                  <a:srgbClr val="14549F"/>
                </a:solidFill>
                <a:cs typeface="Calibri Light"/>
              </a:rPr>
              <a:t>kontaktovat</a:t>
            </a:r>
            <a:r>
              <a:rPr lang="en-US" sz="1600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sz="1600" dirty="0" err="1">
                <a:solidFill>
                  <a:srgbClr val="14549F"/>
                </a:solidFill>
                <a:cs typeface="Calibri Light"/>
              </a:rPr>
              <a:t>emailem</a:t>
            </a:r>
            <a:r>
              <a:rPr lang="en-US" sz="1600" dirty="0">
                <a:solidFill>
                  <a:srgbClr val="14549F"/>
                </a:solidFill>
                <a:cs typeface="Calibri Light"/>
              </a:rPr>
              <a:t> s </a:t>
            </a:r>
            <a:r>
              <a:rPr lang="en-US" sz="1600" dirty="0" err="1">
                <a:solidFill>
                  <a:srgbClr val="14549F"/>
                </a:solidFill>
                <a:cs typeface="Calibri Light"/>
              </a:rPr>
              <a:t>upozorněním</a:t>
            </a:r>
            <a:r>
              <a:rPr lang="en-US" sz="1600" dirty="0">
                <a:solidFill>
                  <a:srgbClr val="14549F"/>
                </a:solidFill>
                <a:cs typeface="Calibri Light"/>
              </a:rPr>
              <a:t>, </a:t>
            </a:r>
            <a:r>
              <a:rPr lang="en-US" sz="1600" dirty="0" err="1">
                <a:solidFill>
                  <a:srgbClr val="14549F"/>
                </a:solidFill>
                <a:cs typeface="Calibri Light"/>
              </a:rPr>
              <a:t>že</a:t>
            </a:r>
            <a:r>
              <a:rPr lang="en-US" sz="1600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sz="1600" dirty="0" err="1">
                <a:solidFill>
                  <a:srgbClr val="14549F"/>
                </a:solidFill>
                <a:cs typeface="Calibri Light"/>
              </a:rPr>
              <a:t>si</a:t>
            </a:r>
            <a:r>
              <a:rPr lang="en-US" sz="1600" dirty="0">
                <a:solidFill>
                  <a:srgbClr val="14549F"/>
                </a:solidFill>
                <a:cs typeface="Calibri Light"/>
              </a:rPr>
              <a:t> u </a:t>
            </a:r>
            <a:r>
              <a:rPr lang="en-US" sz="1600" dirty="0" err="1">
                <a:solidFill>
                  <a:srgbClr val="14549F"/>
                </a:solidFill>
                <a:cs typeface="Calibri Light"/>
              </a:rPr>
              <a:t>tohoto</a:t>
            </a:r>
            <a:r>
              <a:rPr lang="en-US" sz="1600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sz="1600" dirty="0" err="1">
                <a:solidFill>
                  <a:srgbClr val="14549F"/>
                </a:solidFill>
                <a:cs typeface="Calibri Light"/>
              </a:rPr>
              <a:t>virtuálního</a:t>
            </a:r>
            <a:r>
              <a:rPr lang="en-US" sz="1600" dirty="0">
                <a:solidFill>
                  <a:srgbClr val="14549F"/>
                </a:solidFill>
                <a:cs typeface="Calibri Light"/>
              </a:rPr>
              <a:t> (</a:t>
            </a:r>
            <a:r>
              <a:rPr lang="en-US" sz="1600" dirty="0" err="1">
                <a:solidFill>
                  <a:srgbClr val="14549F"/>
                </a:solidFill>
                <a:cs typeface="Calibri Light"/>
              </a:rPr>
              <a:t>souhrnného</a:t>
            </a:r>
            <a:r>
              <a:rPr lang="en-US" sz="1600" dirty="0">
                <a:solidFill>
                  <a:srgbClr val="14549F"/>
                </a:solidFill>
                <a:cs typeface="Calibri Light"/>
              </a:rPr>
              <a:t>) EAN-18 v </a:t>
            </a:r>
            <a:r>
              <a:rPr lang="en-US" sz="1600" dirty="0" err="1">
                <a:solidFill>
                  <a:srgbClr val="14549F"/>
                </a:solidFill>
                <a:cs typeface="Calibri Light"/>
              </a:rPr>
              <a:t>síti</a:t>
            </a:r>
            <a:r>
              <a:rPr lang="en-US" sz="1600" dirty="0">
                <a:solidFill>
                  <a:srgbClr val="14549F"/>
                </a:solidFill>
                <a:cs typeface="Calibri Light"/>
              </a:rPr>
              <a:t> 0100 </a:t>
            </a:r>
            <a:r>
              <a:rPr lang="en-US" sz="1600" dirty="0" err="1">
                <a:solidFill>
                  <a:srgbClr val="14549F"/>
                </a:solidFill>
                <a:cs typeface="Calibri Light"/>
              </a:rPr>
              <a:t>musí</a:t>
            </a:r>
            <a:r>
              <a:rPr lang="en-US" sz="1600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sz="1600" dirty="0" err="1">
                <a:solidFill>
                  <a:srgbClr val="14549F"/>
                </a:solidFill>
                <a:cs typeface="Calibri Light"/>
              </a:rPr>
              <a:t>zajistit</a:t>
            </a:r>
            <a:r>
              <a:rPr lang="en-US" sz="1600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sz="1600" dirty="0" err="1">
                <a:solidFill>
                  <a:srgbClr val="14549F"/>
                </a:solidFill>
                <a:cs typeface="Calibri Light"/>
              </a:rPr>
              <a:t>odpovědnost</a:t>
            </a:r>
            <a:r>
              <a:rPr lang="en-US" sz="1600" dirty="0">
                <a:solidFill>
                  <a:srgbClr val="14549F"/>
                </a:solidFill>
                <a:cs typeface="Calibri Light"/>
              </a:rPr>
              <a:t> za </a:t>
            </a:r>
            <a:r>
              <a:rPr lang="en-US" sz="1600" dirty="0" err="1">
                <a:solidFill>
                  <a:srgbClr val="14549F"/>
                </a:solidFill>
                <a:cs typeface="Calibri Light"/>
              </a:rPr>
              <a:t>odchylku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 (tj. zajistit přiřazení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SZa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 odpovědného za odchylku způsobenou poskytováním flexibility)</a:t>
            </a:r>
            <a:r>
              <a:rPr lang="en-US" sz="1600" dirty="0">
                <a:solidFill>
                  <a:srgbClr val="14549F"/>
                </a:solidFill>
                <a:cs typeface="Calibri Light"/>
              </a:rPr>
              <a:t>.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 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0ED009EB-E58E-C449-66F8-82E5A6F5DFAE}"/>
              </a:ext>
            </a:extLst>
          </p:cNvPr>
          <p:cNvSpPr/>
          <p:nvPr/>
        </p:nvSpPr>
        <p:spPr>
          <a:xfrm>
            <a:off x="346585" y="802317"/>
            <a:ext cx="2177160" cy="6461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cap="rnd">
            <a:solidFill>
              <a:srgbClr val="CCF0E5"/>
            </a:solidFill>
            <a:beve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Registrace </a:t>
            </a:r>
            <a:r>
              <a:rPr lang="cs-CZ" sz="1400" dirty="0" err="1">
                <a:solidFill>
                  <a:schemeClr val="tx1"/>
                </a:solidFill>
              </a:rPr>
              <a:t>virt</a:t>
            </a:r>
            <a:r>
              <a:rPr lang="cs-CZ" sz="1400" dirty="0">
                <a:solidFill>
                  <a:schemeClr val="tx1"/>
                </a:solidFill>
              </a:rPr>
              <a:t>. </a:t>
            </a:r>
            <a:r>
              <a:rPr lang="cs-CZ" sz="1400" dirty="0" err="1">
                <a:solidFill>
                  <a:schemeClr val="tx1"/>
                </a:solidFill>
              </a:rPr>
              <a:t>EAN</a:t>
            </a:r>
            <a:r>
              <a:rPr lang="cs-CZ" sz="1400" dirty="0">
                <a:solidFill>
                  <a:schemeClr val="tx1"/>
                </a:solidFill>
              </a:rPr>
              <a:t> / registrace AGR/</a:t>
            </a:r>
            <a:r>
              <a:rPr lang="cs-CZ" sz="1400" dirty="0" err="1">
                <a:solidFill>
                  <a:schemeClr val="tx1"/>
                </a:solidFill>
              </a:rPr>
              <a:t>PoFl</a:t>
            </a:r>
            <a:r>
              <a:rPr lang="cs-CZ" sz="1400" dirty="0">
                <a:solidFill>
                  <a:schemeClr val="tx1"/>
                </a:solidFill>
              </a:rPr>
              <a:t> na virtuální </a:t>
            </a:r>
            <a:r>
              <a:rPr lang="cs-CZ" sz="1400" dirty="0" err="1">
                <a:solidFill>
                  <a:schemeClr val="tx1"/>
                </a:solidFill>
              </a:rPr>
              <a:t>EAN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7" name="Ovál 16">
            <a:extLst>
              <a:ext uri="{FF2B5EF4-FFF2-40B4-BE49-F238E27FC236}">
                <a16:creationId xmlns:a16="http://schemas.microsoft.com/office/drawing/2014/main" id="{2127BAE3-6C18-B19E-5EF1-EF64B288997E}"/>
              </a:ext>
            </a:extLst>
          </p:cNvPr>
          <p:cNvSpPr/>
          <p:nvPr/>
        </p:nvSpPr>
        <p:spPr>
          <a:xfrm>
            <a:off x="150879" y="638908"/>
            <a:ext cx="416974" cy="353384"/>
          </a:xfrm>
          <a:prstGeom prst="ellipse">
            <a:avLst/>
          </a:prstGeom>
          <a:solidFill>
            <a:srgbClr val="D6BBD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chemeClr val="tx1"/>
                </a:solidFill>
              </a:rPr>
              <a:t>2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F25D73A6-13EF-19FB-24B4-952BAA32FD7A}"/>
              </a:ext>
            </a:extLst>
          </p:cNvPr>
          <p:cNvSpPr txBox="1"/>
          <p:nvPr/>
        </p:nvSpPr>
        <p:spPr>
          <a:xfrm>
            <a:off x="474479" y="3819782"/>
            <a:ext cx="1100682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spcAft>
                <a:spcPts val="600"/>
              </a:spcAft>
              <a:buSzPct val="100000"/>
            </a:pPr>
            <a:r>
              <a:rPr lang="cs-CZ" sz="1600" dirty="0">
                <a:solidFill>
                  <a:srgbClr val="14549F"/>
                </a:solidFill>
                <a:cs typeface="Calibri Light"/>
              </a:rPr>
              <a:t>Souhrnný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EAN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-18 v síti 0100 (ČEPS) bude sloužit jako evidenční místo, na které bude ČEPS předávat údaje o poskytnuté RE (technické flexibilitě) a ceně této aktivované služby → OTE bude na základě těchto údajů provádět úhradu plateb za poskytnutou RE příslušným agregátorům/přímým poskytovatelům flexibility. Úhradu bude prováděna na základě dat na jednotlivých fyzických předávacích místech EAN-18 registrovaných v příslušné PS/DS. 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A05EEC22-AC84-197C-9A8E-899CD6F3B8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2441" y="4881116"/>
            <a:ext cx="7430897" cy="1402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184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38541E-4532-754D-B3DB-4A7062FC29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B0DB2BBA-274C-DED7-C547-39208A969434}"/>
              </a:ext>
            </a:extLst>
          </p:cNvPr>
          <p:cNvGrpSpPr/>
          <p:nvPr/>
        </p:nvGrpSpPr>
        <p:grpSpPr>
          <a:xfrm>
            <a:off x="0" y="7157"/>
            <a:ext cx="12202632" cy="6568889"/>
            <a:chOff x="-10633" y="7157"/>
            <a:chExt cx="12202632" cy="6568889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8C4D2617-3169-2D36-20EA-90047DBED7A6}"/>
                </a:ext>
              </a:extLst>
            </p:cNvPr>
            <p:cNvGrpSpPr/>
            <p:nvPr/>
          </p:nvGrpSpPr>
          <p:grpSpPr>
            <a:xfrm>
              <a:off x="10882313" y="6283658"/>
              <a:ext cx="1309686" cy="292388"/>
              <a:chOff x="10882313" y="6283658"/>
              <a:chExt cx="1309686" cy="292388"/>
            </a:xfrm>
          </p:grpSpPr>
          <p:sp>
            <p:nvSpPr>
              <p:cNvPr id="8" name="Obdélník 8">
                <a:extLst>
                  <a:ext uri="{FF2B5EF4-FFF2-40B4-BE49-F238E27FC236}">
                    <a16:creationId xmlns:a16="http://schemas.microsoft.com/office/drawing/2014/main" id="{7EA93F78-1112-F530-94AE-9AB32E5521CC}"/>
                  </a:ext>
                </a:extLst>
              </p:cNvPr>
              <p:cNvSpPr/>
              <p:nvPr/>
            </p:nvSpPr>
            <p:spPr>
              <a:xfrm>
                <a:off x="10882313" y="6316662"/>
                <a:ext cx="1309686" cy="257176"/>
              </a:xfrm>
              <a:custGeom>
                <a:avLst/>
                <a:gdLst>
                  <a:gd name="connsiteX0" fmla="*/ 0 w 1259681"/>
                  <a:gd name="connsiteY0" fmla="*/ 0 h 257176"/>
                  <a:gd name="connsiteX1" fmla="*/ 1259681 w 1259681"/>
                  <a:gd name="connsiteY1" fmla="*/ 0 h 257176"/>
                  <a:gd name="connsiteX2" fmla="*/ 1259681 w 1259681"/>
                  <a:gd name="connsiteY2" fmla="*/ 257176 h 257176"/>
                  <a:gd name="connsiteX3" fmla="*/ 0 w 1259681"/>
                  <a:gd name="connsiteY3" fmla="*/ 257176 h 257176"/>
                  <a:gd name="connsiteX4" fmla="*/ 0 w 1259681"/>
                  <a:gd name="connsiteY4" fmla="*/ 0 h 257176"/>
                  <a:gd name="connsiteX0" fmla="*/ 50005 w 1309686"/>
                  <a:gd name="connsiteY0" fmla="*/ 0 h 257176"/>
                  <a:gd name="connsiteX1" fmla="*/ 1309686 w 1309686"/>
                  <a:gd name="connsiteY1" fmla="*/ 0 h 257176"/>
                  <a:gd name="connsiteX2" fmla="*/ 1309686 w 1309686"/>
                  <a:gd name="connsiteY2" fmla="*/ 257176 h 257176"/>
                  <a:gd name="connsiteX3" fmla="*/ 50005 w 1309686"/>
                  <a:gd name="connsiteY3" fmla="*/ 257176 h 257176"/>
                  <a:gd name="connsiteX4" fmla="*/ 0 w 1309686"/>
                  <a:gd name="connsiteY4" fmla="*/ 123826 h 257176"/>
                  <a:gd name="connsiteX5" fmla="*/ 50005 w 1309686"/>
                  <a:gd name="connsiteY5" fmla="*/ 0 h 257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9686" h="257176">
                    <a:moveTo>
                      <a:pt x="50005" y="0"/>
                    </a:moveTo>
                    <a:lnTo>
                      <a:pt x="1309686" y="0"/>
                    </a:lnTo>
                    <a:lnTo>
                      <a:pt x="1309686" y="257176"/>
                    </a:lnTo>
                    <a:lnTo>
                      <a:pt x="50005" y="257176"/>
                    </a:lnTo>
                    <a:cubicBezTo>
                      <a:pt x="49212" y="216695"/>
                      <a:pt x="793" y="164307"/>
                      <a:pt x="0" y="123826"/>
                    </a:cubicBezTo>
                    <a:lnTo>
                      <a:pt x="50005" y="0"/>
                    </a:lnTo>
                    <a:close/>
                  </a:path>
                </a:pathLst>
              </a:custGeom>
              <a:solidFill>
                <a:srgbClr val="FAB2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866A01AD-FA59-917A-65A2-33795F015335}"/>
                  </a:ext>
                </a:extLst>
              </p:cNvPr>
              <p:cNvSpPr txBox="1"/>
              <p:nvPr/>
            </p:nvSpPr>
            <p:spPr>
              <a:xfrm>
                <a:off x="10906125" y="6283658"/>
                <a:ext cx="121380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300" b="1" dirty="0">
                    <a:solidFill>
                      <a:schemeClr val="bg1"/>
                    </a:solidFill>
                  </a:rPr>
                  <a:t>www.ote-cr.cz</a:t>
                </a:r>
              </a:p>
            </p:txBody>
          </p:sp>
        </p:grpSp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CF1D6E7C-9215-39BC-6924-01CB3AAF8CB0}"/>
                </a:ext>
              </a:extLst>
            </p:cNvPr>
            <p:cNvGrpSpPr/>
            <p:nvPr/>
          </p:nvGrpSpPr>
          <p:grpSpPr>
            <a:xfrm>
              <a:off x="-10633" y="7157"/>
              <a:ext cx="12173093" cy="1090613"/>
              <a:chOff x="-13015" y="7157"/>
              <a:chExt cx="12173093" cy="1090613"/>
            </a:xfrm>
          </p:grpSpPr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A25D9B2A-1D2C-328A-0186-B1E9C4E03638}"/>
                  </a:ext>
                </a:extLst>
              </p:cNvPr>
              <p:cNvSpPr/>
              <p:nvPr/>
            </p:nvSpPr>
            <p:spPr>
              <a:xfrm>
                <a:off x="-13015" y="7157"/>
                <a:ext cx="12173093" cy="1090613"/>
              </a:xfrm>
              <a:custGeom>
                <a:avLst/>
                <a:gdLst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0 w 12192000"/>
                  <a:gd name="connsiteY3" fmla="*/ 151447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723900 w 12192000"/>
                  <a:gd name="connsiteY4" fmla="*/ 771525 h 1514475"/>
                  <a:gd name="connsiteX5" fmla="*/ 0 w 12192000"/>
                  <a:gd name="connsiteY5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19050 w 12192000"/>
                  <a:gd name="connsiteY4" fmla="*/ 695325 h 1514475"/>
                  <a:gd name="connsiteX5" fmla="*/ 0 w 12192000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0656 w 12194381"/>
                  <a:gd name="connsiteY3" fmla="*/ 1495425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3037 w 12194381"/>
                  <a:gd name="connsiteY3" fmla="*/ 13073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10787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940594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78755 w 12194381"/>
                  <a:gd name="connsiteY3" fmla="*/ 1090613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971550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  <a:gd name="connsiteX0" fmla="*/ 2381 w 12203906"/>
                  <a:gd name="connsiteY0" fmla="*/ 0 h 1090613"/>
                  <a:gd name="connsiteX1" fmla="*/ 12194381 w 12203906"/>
                  <a:gd name="connsiteY1" fmla="*/ 0 h 1090613"/>
                  <a:gd name="connsiteX2" fmla="*/ 12203906 w 12203906"/>
                  <a:gd name="connsiteY2" fmla="*/ 695325 h 1090613"/>
                  <a:gd name="connsiteX3" fmla="*/ 1478755 w 12203906"/>
                  <a:gd name="connsiteY3" fmla="*/ 1090613 h 1090613"/>
                  <a:gd name="connsiteX4" fmla="*/ 0 w 12203906"/>
                  <a:gd name="connsiteY4" fmla="*/ 692943 h 1090613"/>
                  <a:gd name="connsiteX5" fmla="*/ 2381 w 12203906"/>
                  <a:gd name="connsiteY5" fmla="*/ 0 h 1090613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752475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94381" h="1090613">
                    <a:moveTo>
                      <a:pt x="2381" y="0"/>
                    </a:moveTo>
                    <a:lnTo>
                      <a:pt x="12194381" y="0"/>
                    </a:lnTo>
                    <a:lnTo>
                      <a:pt x="12194381" y="752475"/>
                    </a:lnTo>
                    <a:lnTo>
                      <a:pt x="1478755" y="1090613"/>
                    </a:lnTo>
                    <a:lnTo>
                      <a:pt x="0" y="692943"/>
                    </a:lnTo>
                    <a:cubicBezTo>
                      <a:pt x="794" y="461962"/>
                      <a:pt x="1587" y="230981"/>
                      <a:pt x="2381" y="0"/>
                    </a:cubicBezTo>
                    <a:close/>
                  </a:path>
                </a:pathLst>
              </a:custGeom>
              <a:solidFill>
                <a:srgbClr val="007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7" name="Obrázek 6">
                <a:extLst>
                  <a:ext uri="{FF2B5EF4-FFF2-40B4-BE49-F238E27FC236}">
                    <a16:creationId xmlns:a16="http://schemas.microsoft.com/office/drawing/2014/main" id="{2C13DE38-9FD2-6E22-1A03-A3323C37BF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33708" y="156140"/>
                <a:ext cx="1511811" cy="646177"/>
              </a:xfrm>
              <a:prstGeom prst="rect">
                <a:avLst/>
              </a:prstGeom>
            </p:spPr>
          </p:pic>
        </p:grpSp>
      </p:grpSp>
      <p:sp>
        <p:nvSpPr>
          <p:cNvPr id="6" name="Nadpis 1">
            <a:extLst>
              <a:ext uri="{FF2B5EF4-FFF2-40B4-BE49-F238E27FC236}">
                <a16:creationId xmlns:a16="http://schemas.microsoft.com/office/drawing/2014/main" id="{E4A03686-B997-4A66-810A-65FAE8941761}"/>
              </a:ext>
            </a:extLst>
          </p:cNvPr>
          <p:cNvSpPr txBox="1">
            <a:spLocks/>
          </p:cNvSpPr>
          <p:nvPr/>
        </p:nvSpPr>
        <p:spPr>
          <a:xfrm>
            <a:off x="3174520" y="78713"/>
            <a:ext cx="8966673" cy="7783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4000" b="1" dirty="0">
                <a:solidFill>
                  <a:schemeClr val="bg1"/>
                </a:solidFill>
                <a:latin typeface="+mn-lt"/>
              </a:rPr>
              <a:t>OTE – Registrace </a:t>
            </a:r>
            <a:r>
              <a:rPr lang="cs-CZ" sz="4000" b="1" dirty="0" err="1">
                <a:solidFill>
                  <a:schemeClr val="bg1"/>
                </a:solidFill>
                <a:latin typeface="+mn-lt"/>
              </a:rPr>
              <a:t>SZa</a:t>
            </a:r>
            <a:r>
              <a:rPr lang="cs-CZ" sz="4000" b="1" dirty="0">
                <a:solidFill>
                  <a:schemeClr val="bg1"/>
                </a:solidFill>
                <a:latin typeface="+mn-lt"/>
              </a:rPr>
              <a:t> – souhrnný </a:t>
            </a:r>
            <a:r>
              <a:rPr lang="cs-CZ" sz="4000" b="1" dirty="0" err="1">
                <a:solidFill>
                  <a:schemeClr val="bg1"/>
                </a:solidFill>
                <a:latin typeface="+mn-lt"/>
              </a:rPr>
              <a:t>EAN</a:t>
            </a:r>
            <a:endParaRPr lang="cs-CZ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Zástupný symbol pro číslo snímku 14">
            <a:extLst>
              <a:ext uri="{FF2B5EF4-FFF2-40B4-BE49-F238E27FC236}">
                <a16:creationId xmlns:a16="http://schemas.microsoft.com/office/drawing/2014/main" id="{05D04712-7D7A-8913-3C20-736C80A2A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BC7E8-CB38-4DFE-A45E-B5CF49206134}" type="slidenum">
              <a:rPr lang="cs-CZ" smtClean="0"/>
              <a:t>8</a:t>
            </a:fld>
            <a:endParaRPr lang="cs-CZ"/>
          </a:p>
        </p:txBody>
      </p:sp>
      <p:sp>
        <p:nvSpPr>
          <p:cNvPr id="101" name="TextovéPole 100">
            <a:extLst>
              <a:ext uri="{FF2B5EF4-FFF2-40B4-BE49-F238E27FC236}">
                <a16:creationId xmlns:a16="http://schemas.microsoft.com/office/drawing/2014/main" id="{1397DEE0-727E-6A14-CFFB-F931EA4C695E}"/>
              </a:ext>
            </a:extLst>
          </p:cNvPr>
          <p:cNvSpPr txBox="1"/>
          <p:nvPr/>
        </p:nvSpPr>
        <p:spPr>
          <a:xfrm>
            <a:off x="499371" y="1652247"/>
            <a:ext cx="1100682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4549F"/>
                </a:solidFill>
                <a:cs typeface="Calibri Light"/>
              </a:rPr>
              <a:t>RÚT </a:t>
            </a:r>
            <a:r>
              <a:rPr lang="en-US" dirty="0" err="1">
                <a:solidFill>
                  <a:srgbClr val="14549F"/>
                </a:solidFill>
                <a:cs typeface="Calibri Light"/>
              </a:rPr>
              <a:t>vykonávající</a:t>
            </a:r>
            <a:r>
              <a:rPr lang="en-US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dirty="0" err="1">
                <a:solidFill>
                  <a:srgbClr val="14549F"/>
                </a:solidFill>
                <a:cs typeface="Calibri Light"/>
              </a:rPr>
              <a:t>činnost</a:t>
            </a:r>
            <a:r>
              <a:rPr lang="en-US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en-US" dirty="0">
                <a:solidFill>
                  <a:srgbClr val="14549F"/>
                </a:solidFill>
                <a:cs typeface="Calibri Light"/>
              </a:rPr>
              <a:t>/</a:t>
            </a:r>
            <a:r>
              <a:rPr lang="en-US" dirty="0" err="1">
                <a:solidFill>
                  <a:srgbClr val="14549F"/>
                </a:solidFill>
                <a:cs typeface="Calibri Light"/>
              </a:rPr>
              <a:t>poskytovatele</a:t>
            </a:r>
            <a:r>
              <a:rPr lang="en-US" dirty="0">
                <a:solidFill>
                  <a:srgbClr val="14549F"/>
                </a:solidFill>
                <a:cs typeface="Calibri Light"/>
              </a:rPr>
              <a:t> flexibility </a:t>
            </a:r>
            <a:r>
              <a:rPr lang="en-US" dirty="0" err="1">
                <a:solidFill>
                  <a:srgbClr val="14549F"/>
                </a:solidFill>
                <a:cs typeface="Calibri Light"/>
              </a:rPr>
              <a:t>musí</a:t>
            </a:r>
            <a:r>
              <a:rPr lang="en-US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b="1" dirty="0" err="1">
                <a:solidFill>
                  <a:srgbClr val="14549F"/>
                </a:solidFill>
                <a:cs typeface="Calibri Light"/>
              </a:rPr>
              <a:t>nejprve</a:t>
            </a:r>
            <a:r>
              <a:rPr lang="en-US" b="1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b="1" dirty="0" err="1">
                <a:solidFill>
                  <a:srgbClr val="14549F"/>
                </a:solidFill>
                <a:cs typeface="Calibri Light"/>
              </a:rPr>
              <a:t>zajistit</a:t>
            </a:r>
            <a:r>
              <a:rPr lang="en-US" b="1" dirty="0">
                <a:solidFill>
                  <a:srgbClr val="14549F"/>
                </a:solidFill>
                <a:cs typeface="Calibri Light"/>
              </a:rPr>
              <a:t> v CS OTE </a:t>
            </a:r>
            <a:r>
              <a:rPr lang="en-US" dirty="0">
                <a:solidFill>
                  <a:srgbClr val="14549F"/>
                </a:solidFill>
                <a:cs typeface="Calibri Light"/>
              </a:rPr>
              <a:t>u </a:t>
            </a:r>
            <a:r>
              <a:rPr lang="en-US" dirty="0" err="1">
                <a:solidFill>
                  <a:srgbClr val="14549F"/>
                </a:solidFill>
                <a:cs typeface="Calibri Light"/>
              </a:rPr>
              <a:t>všech</a:t>
            </a:r>
            <a:r>
              <a:rPr lang="en-US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dirty="0" err="1">
                <a:solidFill>
                  <a:srgbClr val="14549F"/>
                </a:solidFill>
                <a:cs typeface="Calibri Light"/>
              </a:rPr>
              <a:t>souhrnných</a:t>
            </a:r>
            <a:r>
              <a:rPr lang="en-US" dirty="0">
                <a:solidFill>
                  <a:srgbClr val="14549F"/>
                </a:solidFill>
                <a:cs typeface="Calibri Light"/>
              </a:rPr>
              <a:t> EAN-18 v </a:t>
            </a:r>
            <a:r>
              <a:rPr lang="en-US" dirty="0" err="1">
                <a:solidFill>
                  <a:srgbClr val="14549F"/>
                </a:solidFill>
                <a:cs typeface="Calibri Light"/>
              </a:rPr>
              <a:t>síti</a:t>
            </a:r>
            <a:r>
              <a:rPr lang="en-US" dirty="0">
                <a:solidFill>
                  <a:srgbClr val="14549F"/>
                </a:solidFill>
                <a:cs typeface="Calibri Light"/>
              </a:rPr>
              <a:t> 0100 (</a:t>
            </a:r>
            <a:r>
              <a:rPr lang="en-US" dirty="0" err="1">
                <a:solidFill>
                  <a:srgbClr val="14549F"/>
                </a:solidFill>
                <a:cs typeface="Calibri Light"/>
              </a:rPr>
              <a:t>ČEPS</a:t>
            </a:r>
            <a:r>
              <a:rPr lang="en-US" dirty="0">
                <a:solidFill>
                  <a:srgbClr val="14549F"/>
                </a:solidFill>
                <a:cs typeface="Calibri Light"/>
              </a:rPr>
              <a:t>) pro </a:t>
            </a:r>
            <a:r>
              <a:rPr lang="en-US" dirty="0" err="1">
                <a:solidFill>
                  <a:srgbClr val="14549F"/>
                </a:solidFill>
                <a:cs typeface="Calibri Light"/>
              </a:rPr>
              <a:t>předávání</a:t>
            </a:r>
            <a:r>
              <a:rPr lang="en-US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dirty="0" err="1">
                <a:solidFill>
                  <a:srgbClr val="14549F"/>
                </a:solidFill>
                <a:cs typeface="Calibri Light"/>
              </a:rPr>
              <a:t>souhrnných</a:t>
            </a:r>
            <a:r>
              <a:rPr lang="en-US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dirty="0" err="1">
                <a:solidFill>
                  <a:srgbClr val="14549F"/>
                </a:solidFill>
                <a:cs typeface="Calibri Light"/>
              </a:rPr>
              <a:t>údajů</a:t>
            </a:r>
            <a:r>
              <a:rPr lang="en-US" dirty="0">
                <a:solidFill>
                  <a:srgbClr val="14549F"/>
                </a:solidFill>
                <a:cs typeface="Calibri Light"/>
              </a:rPr>
              <a:t> o </a:t>
            </a:r>
            <a:r>
              <a:rPr lang="en-US" dirty="0" err="1">
                <a:solidFill>
                  <a:srgbClr val="14549F"/>
                </a:solidFill>
                <a:cs typeface="Calibri Light"/>
              </a:rPr>
              <a:t>množství</a:t>
            </a:r>
            <a:r>
              <a:rPr lang="en-US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dirty="0" err="1">
                <a:solidFill>
                  <a:srgbClr val="14549F"/>
                </a:solidFill>
                <a:cs typeface="Calibri Light"/>
              </a:rPr>
              <a:t>obstarané</a:t>
            </a:r>
            <a:r>
              <a:rPr lang="en-US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dirty="0" err="1">
                <a:solidFill>
                  <a:srgbClr val="14549F"/>
                </a:solidFill>
                <a:cs typeface="Calibri Light"/>
              </a:rPr>
              <a:t>regulační</a:t>
            </a:r>
            <a:r>
              <a:rPr lang="en-US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dirty="0" err="1">
                <a:solidFill>
                  <a:srgbClr val="14549F"/>
                </a:solidFill>
                <a:cs typeface="Calibri Light"/>
              </a:rPr>
              <a:t>energie</a:t>
            </a:r>
            <a:r>
              <a:rPr lang="en-US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dirty="0" err="1">
                <a:solidFill>
                  <a:srgbClr val="14549F"/>
                </a:solidFill>
                <a:cs typeface="Calibri Light"/>
              </a:rPr>
              <a:t>tímto</a:t>
            </a:r>
            <a:r>
              <a:rPr lang="en-US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dirty="0" err="1">
                <a:solidFill>
                  <a:srgbClr val="14549F"/>
                </a:solidFill>
                <a:cs typeface="Calibri Light"/>
              </a:rPr>
              <a:t>agregátorem</a:t>
            </a:r>
            <a:r>
              <a:rPr lang="en-US" dirty="0">
                <a:solidFill>
                  <a:srgbClr val="14549F"/>
                </a:solidFill>
                <a:cs typeface="Calibri Light"/>
              </a:rPr>
              <a:t>/</a:t>
            </a:r>
            <a:r>
              <a:rPr lang="en-US" dirty="0" err="1">
                <a:solidFill>
                  <a:srgbClr val="14549F"/>
                </a:solidFill>
                <a:cs typeface="Calibri Light"/>
              </a:rPr>
              <a:t>PoFlem</a:t>
            </a:r>
            <a:r>
              <a:rPr lang="en-US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b="1" dirty="0" err="1">
                <a:solidFill>
                  <a:srgbClr val="14549F"/>
                </a:solidFill>
                <a:cs typeface="Calibri Light"/>
              </a:rPr>
              <a:t>odpovědnost</a:t>
            </a:r>
            <a:r>
              <a:rPr lang="en-US" b="1" dirty="0">
                <a:solidFill>
                  <a:srgbClr val="14549F"/>
                </a:solidFill>
                <a:cs typeface="Calibri Light"/>
              </a:rPr>
              <a:t> za </a:t>
            </a:r>
            <a:r>
              <a:rPr lang="en-US" b="1" dirty="0" err="1">
                <a:solidFill>
                  <a:srgbClr val="14549F"/>
                </a:solidFill>
                <a:cs typeface="Calibri Light"/>
              </a:rPr>
              <a:t>odchylku</a:t>
            </a:r>
            <a:r>
              <a:rPr lang="en-US" b="1" dirty="0">
                <a:solidFill>
                  <a:srgbClr val="14549F"/>
                </a:solidFill>
                <a:cs typeface="Calibri Light"/>
              </a:rPr>
              <a:t> flexibility</a:t>
            </a:r>
            <a:r>
              <a:rPr lang="en-US" dirty="0">
                <a:solidFill>
                  <a:srgbClr val="14549F"/>
                </a:solidFill>
                <a:cs typeface="Calibri Light"/>
              </a:rPr>
              <a:t>. </a:t>
            </a:r>
            <a:r>
              <a:rPr lang="en-US" dirty="0" err="1">
                <a:solidFill>
                  <a:srgbClr val="14549F"/>
                </a:solidFill>
                <a:cs typeface="Calibri Light"/>
              </a:rPr>
              <a:t>Teprve</a:t>
            </a:r>
            <a:r>
              <a:rPr lang="en-US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dirty="0" err="1">
                <a:solidFill>
                  <a:srgbClr val="14549F"/>
                </a:solidFill>
                <a:cs typeface="Calibri Light"/>
              </a:rPr>
              <a:t>až</a:t>
            </a:r>
            <a:r>
              <a:rPr lang="en-US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dirty="0" err="1">
                <a:solidFill>
                  <a:srgbClr val="14549F"/>
                </a:solidFill>
                <a:cs typeface="Calibri Light"/>
              </a:rPr>
              <a:t>poté</a:t>
            </a:r>
            <a:r>
              <a:rPr lang="en-US" dirty="0">
                <a:solidFill>
                  <a:srgbClr val="14549F"/>
                </a:solidFill>
                <a:cs typeface="Calibri Light"/>
              </a:rPr>
              <a:t>, co </a:t>
            </a:r>
            <a:r>
              <a:rPr lang="en-US" dirty="0" err="1">
                <a:solidFill>
                  <a:srgbClr val="14549F"/>
                </a:solidFill>
                <a:cs typeface="Calibri Light"/>
              </a:rPr>
              <a:t>bude</a:t>
            </a:r>
            <a:r>
              <a:rPr lang="en-US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dirty="0" err="1">
                <a:solidFill>
                  <a:srgbClr val="14549F"/>
                </a:solidFill>
                <a:cs typeface="Calibri Light"/>
              </a:rPr>
              <a:t>mít</a:t>
            </a:r>
            <a:r>
              <a:rPr lang="en-US" dirty="0">
                <a:solidFill>
                  <a:srgbClr val="14549F"/>
                </a:solidFill>
                <a:cs typeface="Calibri Light"/>
              </a:rPr>
              <a:t> pro </a:t>
            </a:r>
            <a:r>
              <a:rPr lang="en-US" dirty="0" err="1">
                <a:solidFill>
                  <a:srgbClr val="14549F"/>
                </a:solidFill>
                <a:cs typeface="Calibri Light"/>
              </a:rPr>
              <a:t>dané</a:t>
            </a:r>
            <a:r>
              <a:rPr lang="en-US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dirty="0" err="1">
                <a:solidFill>
                  <a:srgbClr val="14549F"/>
                </a:solidFill>
                <a:cs typeface="Calibri Light"/>
              </a:rPr>
              <a:t>období</a:t>
            </a:r>
            <a:r>
              <a:rPr lang="en-US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dirty="0" err="1">
                <a:solidFill>
                  <a:srgbClr val="14549F"/>
                </a:solidFill>
                <a:cs typeface="Calibri Light"/>
              </a:rPr>
              <a:t>tuto</a:t>
            </a:r>
            <a:r>
              <a:rPr lang="en-US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dirty="0" err="1">
                <a:solidFill>
                  <a:srgbClr val="14549F"/>
                </a:solidFill>
                <a:cs typeface="Calibri Light"/>
              </a:rPr>
              <a:t>odpovědnost</a:t>
            </a:r>
            <a:r>
              <a:rPr lang="en-US" dirty="0">
                <a:solidFill>
                  <a:srgbClr val="14549F"/>
                </a:solidFill>
                <a:cs typeface="Calibri Light"/>
              </a:rPr>
              <a:t> za </a:t>
            </a:r>
            <a:r>
              <a:rPr lang="en-US" dirty="0" err="1">
                <a:solidFill>
                  <a:srgbClr val="14549F"/>
                </a:solidFill>
                <a:cs typeface="Calibri Light"/>
              </a:rPr>
              <a:t>odchylku</a:t>
            </a:r>
            <a:r>
              <a:rPr lang="en-US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dirty="0" err="1">
                <a:solidFill>
                  <a:srgbClr val="14549F"/>
                </a:solidFill>
                <a:cs typeface="Calibri Light"/>
              </a:rPr>
              <a:t>nastavenu</a:t>
            </a:r>
            <a:r>
              <a:rPr lang="en-US" dirty="0">
                <a:solidFill>
                  <a:srgbClr val="14549F"/>
                </a:solidFill>
                <a:cs typeface="Calibri Light"/>
              </a:rPr>
              <a:t>, </a:t>
            </a:r>
            <a:r>
              <a:rPr lang="en-US" dirty="0" err="1">
                <a:solidFill>
                  <a:srgbClr val="14549F"/>
                </a:solidFill>
                <a:cs typeface="Calibri Light"/>
              </a:rPr>
              <a:t>může</a:t>
            </a:r>
            <a:r>
              <a:rPr lang="en-US" dirty="0">
                <a:solidFill>
                  <a:srgbClr val="14549F"/>
                </a:solidFill>
                <a:cs typeface="Calibri Light"/>
              </a:rPr>
              <a:t> se </a:t>
            </a:r>
            <a:r>
              <a:rPr lang="en-US" dirty="0" err="1">
                <a:solidFill>
                  <a:srgbClr val="14549F"/>
                </a:solidFill>
                <a:cs typeface="Calibri Light"/>
              </a:rPr>
              <a:t>začít</a:t>
            </a:r>
            <a:r>
              <a:rPr lang="en-US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dirty="0" err="1">
                <a:solidFill>
                  <a:srgbClr val="14549F"/>
                </a:solidFill>
                <a:cs typeface="Calibri Light"/>
              </a:rPr>
              <a:t>přiřazovat</a:t>
            </a:r>
            <a:r>
              <a:rPr lang="en-US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dirty="0" err="1">
                <a:solidFill>
                  <a:srgbClr val="14549F"/>
                </a:solidFill>
                <a:cs typeface="Calibri Light"/>
              </a:rPr>
              <a:t>na</a:t>
            </a:r>
            <a:r>
              <a:rPr lang="en-US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dirty="0" err="1">
                <a:solidFill>
                  <a:srgbClr val="14549F"/>
                </a:solidFill>
                <a:cs typeface="Calibri Light"/>
              </a:rPr>
              <a:t>pozici</a:t>
            </a:r>
            <a:r>
              <a:rPr lang="en-US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en-US" dirty="0">
                <a:solidFill>
                  <a:srgbClr val="14549F"/>
                </a:solidFill>
                <a:cs typeface="Calibri Light"/>
              </a:rPr>
              <a:t> v </a:t>
            </a:r>
            <a:r>
              <a:rPr lang="en-US" dirty="0" err="1">
                <a:solidFill>
                  <a:srgbClr val="14549F"/>
                </a:solidFill>
                <a:cs typeface="Calibri Light"/>
              </a:rPr>
              <a:t>daném</a:t>
            </a:r>
            <a:r>
              <a:rPr lang="en-US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dirty="0" err="1">
                <a:solidFill>
                  <a:srgbClr val="14549F"/>
                </a:solidFill>
                <a:cs typeface="Calibri Light"/>
              </a:rPr>
              <a:t>období</a:t>
            </a:r>
            <a:r>
              <a:rPr lang="en-US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b="1" dirty="0">
                <a:solidFill>
                  <a:srgbClr val="14549F"/>
                </a:solidFill>
                <a:cs typeface="Calibri Light"/>
              </a:rPr>
              <a:t>k </a:t>
            </a:r>
            <a:r>
              <a:rPr lang="en-US" b="1" dirty="0" err="1">
                <a:solidFill>
                  <a:srgbClr val="14549F"/>
                </a:solidFill>
                <a:cs typeface="Calibri Light"/>
              </a:rPr>
              <a:t>jednotlivým</a:t>
            </a:r>
            <a:r>
              <a:rPr lang="en-US" b="1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b="1" dirty="0" err="1">
                <a:solidFill>
                  <a:srgbClr val="14549F"/>
                </a:solidFill>
                <a:cs typeface="Calibri Light"/>
              </a:rPr>
              <a:t>fyzickým</a:t>
            </a:r>
            <a:r>
              <a:rPr lang="en-US" b="1" dirty="0">
                <a:solidFill>
                  <a:srgbClr val="14549F"/>
                </a:solidFill>
                <a:cs typeface="Calibri Light"/>
              </a:rPr>
              <a:t> EAN </a:t>
            </a:r>
            <a:r>
              <a:rPr lang="en-US" dirty="0" err="1">
                <a:solidFill>
                  <a:srgbClr val="14549F"/>
                </a:solidFill>
                <a:cs typeface="Calibri Light"/>
              </a:rPr>
              <a:t>předávacích</a:t>
            </a:r>
            <a:r>
              <a:rPr lang="en-US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dirty="0" err="1">
                <a:solidFill>
                  <a:srgbClr val="14549F"/>
                </a:solidFill>
                <a:cs typeface="Calibri Light"/>
              </a:rPr>
              <a:t>míst</a:t>
            </a:r>
            <a:r>
              <a:rPr lang="en-US" dirty="0">
                <a:solidFill>
                  <a:srgbClr val="14549F"/>
                </a:solidFill>
                <a:cs typeface="Calibri Light"/>
              </a:rPr>
              <a:t>, </a:t>
            </a:r>
            <a:r>
              <a:rPr lang="en-US" dirty="0" err="1">
                <a:solidFill>
                  <a:srgbClr val="14549F"/>
                </a:solidFill>
                <a:cs typeface="Calibri Light"/>
              </a:rPr>
              <a:t>která</a:t>
            </a:r>
            <a:r>
              <a:rPr lang="en-US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dirty="0" err="1">
                <a:solidFill>
                  <a:srgbClr val="14549F"/>
                </a:solidFill>
                <a:cs typeface="Calibri Light"/>
              </a:rPr>
              <a:t>budou</a:t>
            </a:r>
            <a:r>
              <a:rPr lang="en-US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dirty="0" err="1">
                <a:solidFill>
                  <a:srgbClr val="14549F"/>
                </a:solidFill>
                <a:cs typeface="Calibri Light"/>
              </a:rPr>
              <a:t>poskytovat</a:t>
            </a:r>
            <a:r>
              <a:rPr lang="en-US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dirty="0" err="1">
                <a:solidFill>
                  <a:srgbClr val="14549F"/>
                </a:solidFill>
                <a:cs typeface="Calibri Light"/>
              </a:rPr>
              <a:t>flexibilitu</a:t>
            </a:r>
            <a:r>
              <a:rPr lang="en-US" dirty="0">
                <a:solidFill>
                  <a:srgbClr val="14549F"/>
                </a:solidFill>
                <a:cs typeface="Calibri Light"/>
              </a:rPr>
              <a:t>. </a:t>
            </a:r>
            <a:endParaRPr lang="cs-CZ" dirty="0">
              <a:solidFill>
                <a:srgbClr val="14549F"/>
              </a:solidFill>
              <a:cs typeface="Calibri Light"/>
            </a:endParaRP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endParaRPr lang="cs-CZ" b="1" dirty="0">
              <a:solidFill>
                <a:srgbClr val="14549F"/>
              </a:solidFill>
              <a:cs typeface="Calibri Light"/>
            </a:endParaRP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14549F"/>
                </a:solidFill>
                <a:cs typeface="Calibri Light"/>
              </a:rPr>
              <a:t>Agregátor</a:t>
            </a:r>
            <a:r>
              <a:rPr lang="en-US" b="1" dirty="0">
                <a:solidFill>
                  <a:srgbClr val="14549F"/>
                </a:solidFill>
                <a:cs typeface="Calibri Light"/>
              </a:rPr>
              <a:t>/</a:t>
            </a:r>
            <a:r>
              <a:rPr lang="en-US" b="1" dirty="0" err="1">
                <a:solidFill>
                  <a:srgbClr val="14549F"/>
                </a:solidFill>
                <a:cs typeface="Calibri Light"/>
              </a:rPr>
              <a:t>PoFl</a:t>
            </a:r>
            <a:r>
              <a:rPr lang="en-US" b="1" dirty="0">
                <a:solidFill>
                  <a:srgbClr val="14549F"/>
                </a:solidFill>
                <a:cs typeface="Calibri Light"/>
              </a:rPr>
              <a:t> je </a:t>
            </a:r>
            <a:r>
              <a:rPr lang="en-US" b="1" dirty="0" err="1">
                <a:solidFill>
                  <a:srgbClr val="14549F"/>
                </a:solidFill>
                <a:cs typeface="Calibri Light"/>
              </a:rPr>
              <a:t>povinen</a:t>
            </a:r>
            <a:r>
              <a:rPr lang="en-US" b="1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dirty="0" err="1">
                <a:solidFill>
                  <a:srgbClr val="14549F"/>
                </a:solidFill>
                <a:cs typeface="Calibri Light"/>
              </a:rPr>
              <a:t>si</a:t>
            </a:r>
            <a:r>
              <a:rPr lang="en-US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dirty="0" err="1">
                <a:solidFill>
                  <a:srgbClr val="14549F"/>
                </a:solidFill>
                <a:cs typeface="Calibri Light"/>
              </a:rPr>
              <a:t>ke</a:t>
            </a:r>
            <a:r>
              <a:rPr lang="en-US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dirty="0" err="1">
                <a:solidFill>
                  <a:srgbClr val="14549F"/>
                </a:solidFill>
                <a:cs typeface="Calibri Light"/>
              </a:rPr>
              <a:t>každému</a:t>
            </a:r>
            <a:r>
              <a:rPr lang="en-US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dirty="0" err="1">
                <a:solidFill>
                  <a:srgbClr val="14549F"/>
                </a:solidFill>
                <a:cs typeface="Calibri Light"/>
              </a:rPr>
              <a:t>virtuálnímu</a:t>
            </a:r>
            <a:r>
              <a:rPr lang="en-US" dirty="0">
                <a:solidFill>
                  <a:srgbClr val="14549F"/>
                </a:solidFill>
                <a:cs typeface="Calibri Light"/>
              </a:rPr>
              <a:t> (</a:t>
            </a:r>
            <a:r>
              <a:rPr lang="en-US" dirty="0" err="1">
                <a:solidFill>
                  <a:srgbClr val="14549F"/>
                </a:solidFill>
                <a:cs typeface="Calibri Light"/>
              </a:rPr>
              <a:t>souhrnnému</a:t>
            </a:r>
            <a:r>
              <a:rPr lang="en-US" dirty="0">
                <a:solidFill>
                  <a:srgbClr val="14549F"/>
                </a:solidFill>
                <a:cs typeface="Calibri Light"/>
              </a:rPr>
              <a:t>) EAN-18 v </a:t>
            </a:r>
            <a:r>
              <a:rPr lang="en-US" dirty="0" err="1">
                <a:solidFill>
                  <a:srgbClr val="14549F"/>
                </a:solidFill>
                <a:cs typeface="Calibri Light"/>
              </a:rPr>
              <a:t>síti</a:t>
            </a:r>
            <a:r>
              <a:rPr lang="en-US" dirty="0">
                <a:solidFill>
                  <a:srgbClr val="14549F"/>
                </a:solidFill>
                <a:cs typeface="Calibri Light"/>
              </a:rPr>
              <a:t> 0100 </a:t>
            </a:r>
            <a:r>
              <a:rPr lang="en-US" b="1" dirty="0" err="1">
                <a:solidFill>
                  <a:srgbClr val="14549F"/>
                </a:solidFill>
                <a:cs typeface="Calibri Light"/>
              </a:rPr>
              <a:t>zajistit</a:t>
            </a:r>
            <a:r>
              <a:rPr lang="en-US" b="1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b="1" dirty="0" err="1">
                <a:solidFill>
                  <a:srgbClr val="14549F"/>
                </a:solidFill>
                <a:cs typeface="Calibri Light"/>
              </a:rPr>
              <a:t>tzv</a:t>
            </a:r>
            <a:r>
              <a:rPr lang="en-US" b="1" dirty="0">
                <a:solidFill>
                  <a:srgbClr val="14549F"/>
                </a:solidFill>
                <a:cs typeface="Calibri Light"/>
              </a:rPr>
              <a:t>. </a:t>
            </a:r>
            <a:r>
              <a:rPr lang="en-US" b="1" dirty="0" err="1">
                <a:solidFill>
                  <a:srgbClr val="14549F"/>
                </a:solidFill>
                <a:cs typeface="Calibri Light"/>
              </a:rPr>
              <a:t>subjekt</a:t>
            </a:r>
            <a:r>
              <a:rPr lang="en-US" b="1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b="1" dirty="0" err="1">
                <a:solidFill>
                  <a:srgbClr val="14549F"/>
                </a:solidFill>
                <a:cs typeface="Calibri Light"/>
              </a:rPr>
              <a:t>zúčtování</a:t>
            </a:r>
            <a:r>
              <a:rPr lang="en-US" b="1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b="1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en-US" dirty="0">
                <a:solidFill>
                  <a:srgbClr val="14549F"/>
                </a:solidFill>
                <a:cs typeface="Calibri Light"/>
              </a:rPr>
              <a:t>, </a:t>
            </a:r>
            <a:r>
              <a:rPr lang="en-US" dirty="0" err="1">
                <a:solidFill>
                  <a:srgbClr val="14549F"/>
                </a:solidFill>
                <a:cs typeface="Calibri Light"/>
              </a:rPr>
              <a:t>který</a:t>
            </a:r>
            <a:r>
              <a:rPr lang="en-US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dirty="0" err="1">
                <a:solidFill>
                  <a:srgbClr val="14549F"/>
                </a:solidFill>
                <a:cs typeface="Calibri Light"/>
              </a:rPr>
              <a:t>bude</a:t>
            </a:r>
            <a:r>
              <a:rPr lang="en-US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dirty="0" err="1">
                <a:solidFill>
                  <a:srgbClr val="14549F"/>
                </a:solidFill>
                <a:cs typeface="Calibri Light"/>
              </a:rPr>
              <a:t>odpovědný</a:t>
            </a:r>
            <a:r>
              <a:rPr lang="en-US" dirty="0">
                <a:solidFill>
                  <a:srgbClr val="14549F"/>
                </a:solidFill>
                <a:cs typeface="Calibri Light"/>
              </a:rPr>
              <a:t> za </a:t>
            </a:r>
            <a:r>
              <a:rPr lang="en-US" dirty="0" err="1">
                <a:solidFill>
                  <a:srgbClr val="14549F"/>
                </a:solidFill>
                <a:cs typeface="Calibri Light"/>
              </a:rPr>
              <a:t>odchylku</a:t>
            </a:r>
            <a:r>
              <a:rPr lang="en-US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dirty="0" err="1">
                <a:solidFill>
                  <a:srgbClr val="14549F"/>
                </a:solidFill>
                <a:cs typeface="Calibri Light"/>
              </a:rPr>
              <a:t>tohoto</a:t>
            </a:r>
            <a:r>
              <a:rPr lang="en-US" dirty="0">
                <a:solidFill>
                  <a:srgbClr val="14549F"/>
                </a:solidFill>
                <a:cs typeface="Calibri Light"/>
              </a:rPr>
              <a:t> EAN PM. </a:t>
            </a:r>
            <a:endParaRPr lang="cs-CZ" dirty="0">
              <a:solidFill>
                <a:srgbClr val="14549F"/>
              </a:solidFill>
              <a:cs typeface="Calibri Light"/>
            </a:endParaRPr>
          </a:p>
          <a:p>
            <a:pPr algn="just" fontAlgn="base"/>
            <a:endParaRPr lang="en-US" dirty="0">
              <a:solidFill>
                <a:srgbClr val="14549F"/>
              </a:solidFill>
              <a:cs typeface="Calibri Light"/>
            </a:endParaRPr>
          </a:p>
          <a:p>
            <a:pPr algn="just" fontAlgn="base"/>
            <a:r>
              <a:rPr lang="en-US" dirty="0">
                <a:solidFill>
                  <a:srgbClr val="14549F"/>
                </a:solidFill>
                <a:cs typeface="Calibri Light"/>
              </a:rPr>
              <a:t> 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3AF172D1-3839-440F-DECE-4D60484DC489}"/>
              </a:ext>
            </a:extLst>
          </p:cNvPr>
          <p:cNvSpPr/>
          <p:nvPr/>
        </p:nvSpPr>
        <p:spPr>
          <a:xfrm>
            <a:off x="302605" y="802361"/>
            <a:ext cx="2177160" cy="64617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cap="rnd">
            <a:solidFill>
              <a:srgbClr val="CCF0E5"/>
            </a:solidFill>
            <a:beve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Registrace subjektu zúčtování </a:t>
            </a:r>
            <a:r>
              <a:rPr lang="cs-CZ" sz="1400" dirty="0" err="1">
                <a:solidFill>
                  <a:schemeClr val="tx1"/>
                </a:solidFill>
              </a:rPr>
              <a:t>agregátora</a:t>
            </a:r>
            <a:r>
              <a:rPr lang="cs-CZ" sz="1400" dirty="0">
                <a:solidFill>
                  <a:schemeClr val="tx1"/>
                </a:solidFill>
              </a:rPr>
              <a:t> / </a:t>
            </a:r>
            <a:r>
              <a:rPr lang="cs-CZ" sz="1400" dirty="0" err="1">
                <a:solidFill>
                  <a:schemeClr val="tx1"/>
                </a:solidFill>
              </a:rPr>
              <a:t>PoFl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C5AE1F78-6F91-6881-B0CA-796171BC6A17}"/>
              </a:ext>
            </a:extLst>
          </p:cNvPr>
          <p:cNvSpPr/>
          <p:nvPr/>
        </p:nvSpPr>
        <p:spPr>
          <a:xfrm>
            <a:off x="134709" y="684314"/>
            <a:ext cx="416974" cy="353384"/>
          </a:xfrm>
          <a:prstGeom prst="ellipse">
            <a:avLst/>
          </a:prstGeom>
          <a:solidFill>
            <a:srgbClr val="D6BBD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chemeClr val="tx1"/>
                </a:solidFill>
              </a:rPr>
              <a:t>3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3644F058-1DC9-578F-FE4D-71E015FE66D1}"/>
              </a:ext>
            </a:extLst>
          </p:cNvPr>
          <p:cNvSpPr txBox="1"/>
          <p:nvPr/>
        </p:nvSpPr>
        <p:spPr>
          <a:xfrm>
            <a:off x="499371" y="4004740"/>
            <a:ext cx="110068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14549F"/>
                </a:solidFill>
                <a:cs typeface="Calibri Light"/>
              </a:rPr>
              <a:t>Podmínk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a - </a:t>
            </a:r>
            <a:r>
              <a:rPr lang="en-US" b="1" dirty="0" err="1">
                <a:solidFill>
                  <a:srgbClr val="14549F"/>
                </a:solidFill>
                <a:cs typeface="Calibri Light"/>
              </a:rPr>
              <a:t>agregátor</a:t>
            </a:r>
            <a:r>
              <a:rPr lang="en-US" b="1" dirty="0">
                <a:solidFill>
                  <a:srgbClr val="14549F"/>
                </a:solidFill>
                <a:cs typeface="Calibri Light"/>
              </a:rPr>
              <a:t>/</a:t>
            </a:r>
            <a:r>
              <a:rPr lang="en-US" b="1" dirty="0" err="1">
                <a:solidFill>
                  <a:srgbClr val="14549F"/>
                </a:solidFill>
                <a:cs typeface="Calibri Light"/>
              </a:rPr>
              <a:t>PoFl</a:t>
            </a:r>
            <a:r>
              <a:rPr lang="en-US" b="1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b="1" dirty="0" err="1">
                <a:solidFill>
                  <a:srgbClr val="14549F"/>
                </a:solidFill>
                <a:cs typeface="Calibri Light"/>
              </a:rPr>
              <a:t>musí</a:t>
            </a:r>
            <a:r>
              <a:rPr lang="en-US" b="1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b="1" dirty="0" err="1">
                <a:solidFill>
                  <a:srgbClr val="14549F"/>
                </a:solidFill>
                <a:cs typeface="Calibri Light"/>
              </a:rPr>
              <a:t>mít</a:t>
            </a:r>
            <a:r>
              <a:rPr lang="en-US" b="1" dirty="0">
                <a:solidFill>
                  <a:srgbClr val="14549F"/>
                </a:solidFill>
                <a:cs typeface="Calibri Light"/>
              </a:rPr>
              <a:t> u </a:t>
            </a:r>
            <a:r>
              <a:rPr lang="en-US" b="1" dirty="0" err="1">
                <a:solidFill>
                  <a:srgbClr val="14549F"/>
                </a:solidFill>
                <a:cs typeface="Calibri Light"/>
              </a:rPr>
              <a:t>všech</a:t>
            </a:r>
            <a:r>
              <a:rPr lang="en-US" b="1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b="1" dirty="0" err="1">
                <a:solidFill>
                  <a:srgbClr val="14549F"/>
                </a:solidFill>
                <a:cs typeface="Calibri Light"/>
              </a:rPr>
              <a:t>svých</a:t>
            </a:r>
            <a:r>
              <a:rPr lang="en-US" b="1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b="1" dirty="0" err="1">
                <a:solidFill>
                  <a:srgbClr val="14549F"/>
                </a:solidFill>
                <a:cs typeface="Calibri Light"/>
              </a:rPr>
              <a:t>virtuálních</a:t>
            </a:r>
            <a:r>
              <a:rPr lang="en-US" b="1" dirty="0">
                <a:solidFill>
                  <a:srgbClr val="14549F"/>
                </a:solidFill>
                <a:cs typeface="Calibri Light"/>
              </a:rPr>
              <a:t> (</a:t>
            </a:r>
            <a:r>
              <a:rPr lang="en-US" b="1" dirty="0" err="1">
                <a:solidFill>
                  <a:srgbClr val="14549F"/>
                </a:solidFill>
                <a:cs typeface="Calibri Light"/>
              </a:rPr>
              <a:t>souhrnných</a:t>
            </a:r>
            <a:r>
              <a:rPr lang="en-US" b="1" dirty="0">
                <a:solidFill>
                  <a:srgbClr val="14549F"/>
                </a:solidFill>
                <a:cs typeface="Calibri Light"/>
              </a:rPr>
              <a:t>) EAN-18 v </a:t>
            </a:r>
            <a:r>
              <a:rPr lang="en-US" b="1" dirty="0" err="1">
                <a:solidFill>
                  <a:srgbClr val="14549F"/>
                </a:solidFill>
                <a:cs typeface="Calibri Light"/>
              </a:rPr>
              <a:t>síti</a:t>
            </a:r>
            <a:r>
              <a:rPr lang="en-US" b="1" dirty="0">
                <a:solidFill>
                  <a:srgbClr val="14549F"/>
                </a:solidFill>
                <a:cs typeface="Calibri Light"/>
              </a:rPr>
              <a:t> 0100 </a:t>
            </a:r>
            <a:r>
              <a:rPr lang="en-US" b="1" dirty="0" err="1">
                <a:solidFill>
                  <a:srgbClr val="14549F"/>
                </a:solidFill>
                <a:cs typeface="Calibri Light"/>
              </a:rPr>
              <a:t>registrovaného</a:t>
            </a:r>
            <a:r>
              <a:rPr lang="en-US" b="1" dirty="0">
                <a:solidFill>
                  <a:srgbClr val="14549F"/>
                </a:solidFill>
                <a:cs typeface="Calibri Light"/>
              </a:rPr>
              <a:t> v </a:t>
            </a:r>
            <a:r>
              <a:rPr lang="en-US" b="1" dirty="0" err="1">
                <a:solidFill>
                  <a:srgbClr val="14549F"/>
                </a:solidFill>
                <a:cs typeface="Calibri Light"/>
              </a:rPr>
              <a:t>jednom</a:t>
            </a:r>
            <a:r>
              <a:rPr lang="en-US" b="1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b="1" dirty="0" err="1">
                <a:solidFill>
                  <a:srgbClr val="14549F"/>
                </a:solidFill>
                <a:cs typeface="Calibri Light"/>
              </a:rPr>
              <a:t>období</a:t>
            </a:r>
            <a:r>
              <a:rPr lang="en-US" b="1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b="1" dirty="0" err="1">
                <a:solidFill>
                  <a:srgbClr val="14549F"/>
                </a:solidFill>
                <a:cs typeface="Calibri Light"/>
              </a:rPr>
              <a:t>stejného</a:t>
            </a:r>
            <a:r>
              <a:rPr lang="en-US" b="1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b="1" dirty="0" err="1">
                <a:solidFill>
                  <a:srgbClr val="14549F"/>
                </a:solidFill>
                <a:cs typeface="Calibri Light"/>
              </a:rPr>
              <a:t>SZagregátora</a:t>
            </a:r>
            <a:r>
              <a:rPr lang="en-US" b="1" dirty="0">
                <a:solidFill>
                  <a:srgbClr val="14549F"/>
                </a:solidFill>
                <a:cs typeface="Calibri Light"/>
              </a:rPr>
              <a:t>. </a:t>
            </a:r>
            <a:endParaRPr lang="en-US" dirty="0">
              <a:solidFill>
                <a:srgbClr val="14549F"/>
              </a:solidFill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616403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D730CE-4005-D99C-2C44-1AABE5AC60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C04787B3-66B9-45D2-FD45-C5CB8F131C77}"/>
              </a:ext>
            </a:extLst>
          </p:cNvPr>
          <p:cNvGrpSpPr/>
          <p:nvPr/>
        </p:nvGrpSpPr>
        <p:grpSpPr>
          <a:xfrm>
            <a:off x="0" y="7157"/>
            <a:ext cx="12202632" cy="6568889"/>
            <a:chOff x="-10633" y="7157"/>
            <a:chExt cx="12202632" cy="6568889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878D052C-0246-351F-671B-4E3CAEDC372B}"/>
                </a:ext>
              </a:extLst>
            </p:cNvPr>
            <p:cNvGrpSpPr/>
            <p:nvPr/>
          </p:nvGrpSpPr>
          <p:grpSpPr>
            <a:xfrm>
              <a:off x="10882313" y="6283658"/>
              <a:ext cx="1309686" cy="292388"/>
              <a:chOff x="10882313" y="6283658"/>
              <a:chExt cx="1309686" cy="292388"/>
            </a:xfrm>
          </p:grpSpPr>
          <p:sp>
            <p:nvSpPr>
              <p:cNvPr id="8" name="Obdélník 8">
                <a:extLst>
                  <a:ext uri="{FF2B5EF4-FFF2-40B4-BE49-F238E27FC236}">
                    <a16:creationId xmlns:a16="http://schemas.microsoft.com/office/drawing/2014/main" id="{2D178E22-C1AA-2A04-91ED-323C549D966C}"/>
                  </a:ext>
                </a:extLst>
              </p:cNvPr>
              <p:cNvSpPr/>
              <p:nvPr/>
            </p:nvSpPr>
            <p:spPr>
              <a:xfrm>
                <a:off x="10882313" y="6316662"/>
                <a:ext cx="1309686" cy="257176"/>
              </a:xfrm>
              <a:custGeom>
                <a:avLst/>
                <a:gdLst>
                  <a:gd name="connsiteX0" fmla="*/ 0 w 1259681"/>
                  <a:gd name="connsiteY0" fmla="*/ 0 h 257176"/>
                  <a:gd name="connsiteX1" fmla="*/ 1259681 w 1259681"/>
                  <a:gd name="connsiteY1" fmla="*/ 0 h 257176"/>
                  <a:gd name="connsiteX2" fmla="*/ 1259681 w 1259681"/>
                  <a:gd name="connsiteY2" fmla="*/ 257176 h 257176"/>
                  <a:gd name="connsiteX3" fmla="*/ 0 w 1259681"/>
                  <a:gd name="connsiteY3" fmla="*/ 257176 h 257176"/>
                  <a:gd name="connsiteX4" fmla="*/ 0 w 1259681"/>
                  <a:gd name="connsiteY4" fmla="*/ 0 h 257176"/>
                  <a:gd name="connsiteX0" fmla="*/ 50005 w 1309686"/>
                  <a:gd name="connsiteY0" fmla="*/ 0 h 257176"/>
                  <a:gd name="connsiteX1" fmla="*/ 1309686 w 1309686"/>
                  <a:gd name="connsiteY1" fmla="*/ 0 h 257176"/>
                  <a:gd name="connsiteX2" fmla="*/ 1309686 w 1309686"/>
                  <a:gd name="connsiteY2" fmla="*/ 257176 h 257176"/>
                  <a:gd name="connsiteX3" fmla="*/ 50005 w 1309686"/>
                  <a:gd name="connsiteY3" fmla="*/ 257176 h 257176"/>
                  <a:gd name="connsiteX4" fmla="*/ 0 w 1309686"/>
                  <a:gd name="connsiteY4" fmla="*/ 123826 h 257176"/>
                  <a:gd name="connsiteX5" fmla="*/ 50005 w 1309686"/>
                  <a:gd name="connsiteY5" fmla="*/ 0 h 257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9686" h="257176">
                    <a:moveTo>
                      <a:pt x="50005" y="0"/>
                    </a:moveTo>
                    <a:lnTo>
                      <a:pt x="1309686" y="0"/>
                    </a:lnTo>
                    <a:lnTo>
                      <a:pt x="1309686" y="257176"/>
                    </a:lnTo>
                    <a:lnTo>
                      <a:pt x="50005" y="257176"/>
                    </a:lnTo>
                    <a:cubicBezTo>
                      <a:pt x="49212" y="216695"/>
                      <a:pt x="793" y="164307"/>
                      <a:pt x="0" y="123826"/>
                    </a:cubicBezTo>
                    <a:lnTo>
                      <a:pt x="50005" y="0"/>
                    </a:lnTo>
                    <a:close/>
                  </a:path>
                </a:pathLst>
              </a:custGeom>
              <a:solidFill>
                <a:srgbClr val="FAB2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363332B2-5DA9-A756-2486-DFF5E469ED1C}"/>
                  </a:ext>
                </a:extLst>
              </p:cNvPr>
              <p:cNvSpPr txBox="1"/>
              <p:nvPr/>
            </p:nvSpPr>
            <p:spPr>
              <a:xfrm>
                <a:off x="10906125" y="6283658"/>
                <a:ext cx="121380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300" b="1" dirty="0">
                    <a:solidFill>
                      <a:schemeClr val="bg1"/>
                    </a:solidFill>
                  </a:rPr>
                  <a:t>www.ote-cr.cz</a:t>
                </a:r>
              </a:p>
            </p:txBody>
          </p:sp>
        </p:grpSp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E80AF6E4-45FF-60EA-2559-5BFEDAC4D866}"/>
                </a:ext>
              </a:extLst>
            </p:cNvPr>
            <p:cNvGrpSpPr/>
            <p:nvPr/>
          </p:nvGrpSpPr>
          <p:grpSpPr>
            <a:xfrm>
              <a:off x="-10633" y="7157"/>
              <a:ext cx="12173093" cy="1090613"/>
              <a:chOff x="-13015" y="7157"/>
              <a:chExt cx="12173093" cy="1090613"/>
            </a:xfrm>
          </p:grpSpPr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820F4C7B-FF29-53B7-0300-ED2982D0279E}"/>
                  </a:ext>
                </a:extLst>
              </p:cNvPr>
              <p:cNvSpPr/>
              <p:nvPr/>
            </p:nvSpPr>
            <p:spPr>
              <a:xfrm>
                <a:off x="-13015" y="7157"/>
                <a:ext cx="12173093" cy="1090613"/>
              </a:xfrm>
              <a:custGeom>
                <a:avLst/>
                <a:gdLst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0 w 12192000"/>
                  <a:gd name="connsiteY3" fmla="*/ 151447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723900 w 12192000"/>
                  <a:gd name="connsiteY4" fmla="*/ 771525 h 1514475"/>
                  <a:gd name="connsiteX5" fmla="*/ 0 w 12192000"/>
                  <a:gd name="connsiteY5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19050 w 12192000"/>
                  <a:gd name="connsiteY4" fmla="*/ 695325 h 1514475"/>
                  <a:gd name="connsiteX5" fmla="*/ 0 w 12192000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0656 w 12194381"/>
                  <a:gd name="connsiteY3" fmla="*/ 1495425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3037 w 12194381"/>
                  <a:gd name="connsiteY3" fmla="*/ 13073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10787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940594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78755 w 12194381"/>
                  <a:gd name="connsiteY3" fmla="*/ 1090613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971550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  <a:gd name="connsiteX0" fmla="*/ 2381 w 12203906"/>
                  <a:gd name="connsiteY0" fmla="*/ 0 h 1090613"/>
                  <a:gd name="connsiteX1" fmla="*/ 12194381 w 12203906"/>
                  <a:gd name="connsiteY1" fmla="*/ 0 h 1090613"/>
                  <a:gd name="connsiteX2" fmla="*/ 12203906 w 12203906"/>
                  <a:gd name="connsiteY2" fmla="*/ 695325 h 1090613"/>
                  <a:gd name="connsiteX3" fmla="*/ 1478755 w 12203906"/>
                  <a:gd name="connsiteY3" fmla="*/ 1090613 h 1090613"/>
                  <a:gd name="connsiteX4" fmla="*/ 0 w 12203906"/>
                  <a:gd name="connsiteY4" fmla="*/ 692943 h 1090613"/>
                  <a:gd name="connsiteX5" fmla="*/ 2381 w 12203906"/>
                  <a:gd name="connsiteY5" fmla="*/ 0 h 1090613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752475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94381" h="1090613">
                    <a:moveTo>
                      <a:pt x="2381" y="0"/>
                    </a:moveTo>
                    <a:lnTo>
                      <a:pt x="12194381" y="0"/>
                    </a:lnTo>
                    <a:lnTo>
                      <a:pt x="12194381" y="752475"/>
                    </a:lnTo>
                    <a:lnTo>
                      <a:pt x="1478755" y="1090613"/>
                    </a:lnTo>
                    <a:lnTo>
                      <a:pt x="0" y="692943"/>
                    </a:lnTo>
                    <a:cubicBezTo>
                      <a:pt x="794" y="461962"/>
                      <a:pt x="1587" y="230981"/>
                      <a:pt x="2381" y="0"/>
                    </a:cubicBezTo>
                    <a:close/>
                  </a:path>
                </a:pathLst>
              </a:custGeom>
              <a:solidFill>
                <a:srgbClr val="007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7" name="Obrázek 6">
                <a:extLst>
                  <a:ext uri="{FF2B5EF4-FFF2-40B4-BE49-F238E27FC236}">
                    <a16:creationId xmlns:a16="http://schemas.microsoft.com/office/drawing/2014/main" id="{873A0BD7-5A6A-16CD-840E-117D4A3939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33708" y="156140"/>
                <a:ext cx="1511811" cy="646177"/>
              </a:xfrm>
              <a:prstGeom prst="rect">
                <a:avLst/>
              </a:prstGeom>
            </p:spPr>
          </p:pic>
        </p:grpSp>
      </p:grpSp>
      <p:sp>
        <p:nvSpPr>
          <p:cNvPr id="6" name="Nadpis 1">
            <a:extLst>
              <a:ext uri="{FF2B5EF4-FFF2-40B4-BE49-F238E27FC236}">
                <a16:creationId xmlns:a16="http://schemas.microsoft.com/office/drawing/2014/main" id="{704831E2-768C-11D5-0926-E977632A6124}"/>
              </a:ext>
            </a:extLst>
          </p:cNvPr>
          <p:cNvSpPr txBox="1">
            <a:spLocks/>
          </p:cNvSpPr>
          <p:nvPr/>
        </p:nvSpPr>
        <p:spPr>
          <a:xfrm>
            <a:off x="3174520" y="78713"/>
            <a:ext cx="8966673" cy="7783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4000" b="1" dirty="0">
                <a:solidFill>
                  <a:schemeClr val="bg1"/>
                </a:solidFill>
                <a:latin typeface="+mn-lt"/>
              </a:rPr>
              <a:t>OTE – Registrace </a:t>
            </a:r>
            <a:r>
              <a:rPr lang="cs-CZ" sz="4000" b="1" dirty="0" err="1">
                <a:solidFill>
                  <a:schemeClr val="bg1"/>
                </a:solidFill>
                <a:latin typeface="+mn-lt"/>
              </a:rPr>
              <a:t>SZa</a:t>
            </a:r>
            <a:r>
              <a:rPr lang="cs-CZ" sz="4000" b="1" dirty="0">
                <a:solidFill>
                  <a:schemeClr val="bg1"/>
                </a:solidFill>
                <a:latin typeface="+mn-lt"/>
              </a:rPr>
              <a:t> – souhrnný </a:t>
            </a:r>
            <a:r>
              <a:rPr lang="cs-CZ" sz="4000" b="1" dirty="0" err="1">
                <a:solidFill>
                  <a:schemeClr val="bg1"/>
                </a:solidFill>
                <a:latin typeface="+mn-lt"/>
              </a:rPr>
              <a:t>EAN</a:t>
            </a:r>
            <a:endParaRPr lang="cs-CZ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Zástupný symbol pro číslo snímku 14">
            <a:extLst>
              <a:ext uri="{FF2B5EF4-FFF2-40B4-BE49-F238E27FC236}">
                <a16:creationId xmlns:a16="http://schemas.microsoft.com/office/drawing/2014/main" id="{EA3EAE99-429E-69C8-22DF-1F2B754E6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BC7E8-CB38-4DFE-A45E-B5CF49206134}" type="slidenum">
              <a:rPr lang="cs-CZ" smtClean="0"/>
              <a:t>9</a:t>
            </a:fld>
            <a:endParaRPr lang="cs-CZ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8797FFAB-F135-0C63-CF63-D3C6AF9EEDA6}"/>
              </a:ext>
            </a:extLst>
          </p:cNvPr>
          <p:cNvSpPr/>
          <p:nvPr/>
        </p:nvSpPr>
        <p:spPr>
          <a:xfrm>
            <a:off x="302605" y="802361"/>
            <a:ext cx="2177160" cy="64617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cap="rnd">
            <a:solidFill>
              <a:srgbClr val="CCF0E5"/>
            </a:solidFill>
            <a:beve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Registrace subjektu zúčtování </a:t>
            </a:r>
            <a:r>
              <a:rPr lang="cs-CZ" sz="1400" dirty="0" err="1">
                <a:solidFill>
                  <a:schemeClr val="tx1"/>
                </a:solidFill>
              </a:rPr>
              <a:t>agregátora</a:t>
            </a:r>
            <a:r>
              <a:rPr lang="cs-CZ" sz="1400" dirty="0">
                <a:solidFill>
                  <a:schemeClr val="tx1"/>
                </a:solidFill>
              </a:rPr>
              <a:t> / </a:t>
            </a:r>
            <a:r>
              <a:rPr lang="cs-CZ" sz="1400" dirty="0" err="1">
                <a:solidFill>
                  <a:schemeClr val="tx1"/>
                </a:solidFill>
              </a:rPr>
              <a:t>PoFl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CEF7BCF1-7C2C-7337-2490-B8F3097BF090}"/>
              </a:ext>
            </a:extLst>
          </p:cNvPr>
          <p:cNvSpPr/>
          <p:nvPr/>
        </p:nvSpPr>
        <p:spPr>
          <a:xfrm>
            <a:off x="134709" y="684314"/>
            <a:ext cx="416974" cy="353384"/>
          </a:xfrm>
          <a:prstGeom prst="ellipse">
            <a:avLst/>
          </a:prstGeom>
          <a:solidFill>
            <a:srgbClr val="D6BBD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chemeClr val="tx1"/>
                </a:solidFill>
              </a:rPr>
              <a:t>3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DFF2CF38-DB16-250E-AACF-A3D8D8DC73B7}"/>
              </a:ext>
            </a:extLst>
          </p:cNvPr>
          <p:cNvSpPr txBox="1"/>
          <p:nvPr/>
        </p:nvSpPr>
        <p:spPr>
          <a:xfrm>
            <a:off x="493418" y="1892974"/>
            <a:ext cx="11205164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14549F"/>
                </a:solidFill>
                <a:cs typeface="Calibri Light"/>
              </a:rPr>
              <a:t>Žádost o přiřazení </a:t>
            </a:r>
            <a:r>
              <a:rPr lang="en-US" sz="1600" dirty="0" err="1">
                <a:solidFill>
                  <a:srgbClr val="14549F"/>
                </a:solidFill>
                <a:cs typeface="Calibri Light"/>
              </a:rPr>
              <a:t>SZagregátora</a:t>
            </a:r>
            <a:r>
              <a:rPr lang="en-US" sz="1600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k virtuálnímu (souhrnnému) EAN-18 podává agregátor/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PoFl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, a to 2 způsoby:</a:t>
            </a:r>
          </a:p>
          <a:p>
            <a:pPr marL="742950" lvl="1" indent="-285750" algn="just" fontAlgn="base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14549F"/>
                </a:solidFill>
                <a:cs typeface="Calibri Light"/>
              </a:rPr>
              <a:t>prostřednictvím</a:t>
            </a:r>
            <a:r>
              <a:rPr lang="en-US" sz="1600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sz="1600" dirty="0" err="1">
                <a:solidFill>
                  <a:srgbClr val="14549F"/>
                </a:solidFill>
                <a:cs typeface="Calibri Light"/>
              </a:rPr>
              <a:t>žádosti</a:t>
            </a:r>
            <a:r>
              <a:rPr lang="en-US" sz="1600" dirty="0">
                <a:solidFill>
                  <a:srgbClr val="14549F"/>
                </a:solidFill>
                <a:cs typeface="Calibri Light"/>
              </a:rPr>
              <a:t> o </a:t>
            </a:r>
            <a:r>
              <a:rPr lang="en-US" sz="1600" dirty="0" err="1">
                <a:solidFill>
                  <a:srgbClr val="14549F"/>
                </a:solidFill>
                <a:cs typeface="Calibri Light"/>
              </a:rPr>
              <a:t>změnu</a:t>
            </a:r>
            <a:r>
              <a:rPr lang="en-US" sz="1600" dirty="0">
                <a:solidFill>
                  <a:srgbClr val="14549F"/>
                </a:solidFill>
                <a:cs typeface="Calibri Light"/>
              </a:rPr>
              <a:t> SZ </a:t>
            </a:r>
            <a:r>
              <a:rPr lang="en-US" sz="1600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en-US" sz="1600" dirty="0">
                <a:solidFill>
                  <a:srgbClr val="14549F"/>
                </a:solidFill>
                <a:cs typeface="Calibri Light"/>
              </a:rPr>
              <a:t> (</a:t>
            </a:r>
            <a:r>
              <a:rPr lang="en-US" sz="1600" dirty="0" err="1">
                <a:solidFill>
                  <a:srgbClr val="14549F"/>
                </a:solidFill>
                <a:cs typeface="Calibri Light"/>
              </a:rPr>
              <a:t>msgcode</a:t>
            </a:r>
            <a:r>
              <a:rPr lang="en-US" sz="1600" dirty="0">
                <a:solidFill>
                  <a:srgbClr val="14549F"/>
                </a:solidFill>
                <a:cs typeface="Calibri Light"/>
              </a:rPr>
              <a:t> 254)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, </a:t>
            </a:r>
            <a:r>
              <a:rPr lang="en-US" sz="1600" dirty="0" err="1">
                <a:solidFill>
                  <a:srgbClr val="14549F"/>
                </a:solidFill>
                <a:cs typeface="Calibri Light"/>
              </a:rPr>
              <a:t>případně</a:t>
            </a:r>
            <a:r>
              <a:rPr lang="en-US" sz="1600" dirty="0">
                <a:solidFill>
                  <a:srgbClr val="14549F"/>
                </a:solidFill>
                <a:cs typeface="Calibri Light"/>
              </a:rPr>
              <a:t> </a:t>
            </a:r>
            <a:endParaRPr lang="cs-CZ" sz="1600" dirty="0">
              <a:solidFill>
                <a:srgbClr val="14549F"/>
              </a:solidFill>
              <a:cs typeface="Calibri Light"/>
            </a:endParaRPr>
          </a:p>
          <a:p>
            <a:pPr marL="742950" lvl="1" indent="-285750" algn="just" fontAlgn="base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14549F"/>
                </a:solidFill>
                <a:cs typeface="Calibri Light"/>
              </a:rPr>
              <a:t>prostřednictvím</a:t>
            </a:r>
            <a:r>
              <a:rPr lang="en-US" sz="1600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sz="1600" dirty="0" err="1">
                <a:solidFill>
                  <a:srgbClr val="14549F"/>
                </a:solidFill>
                <a:cs typeface="Calibri Light"/>
              </a:rPr>
              <a:t>webového</a:t>
            </a:r>
            <a:r>
              <a:rPr lang="en-US" sz="1600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sz="1600" dirty="0" err="1">
                <a:solidFill>
                  <a:srgbClr val="14549F"/>
                </a:solidFill>
                <a:cs typeface="Calibri Light"/>
              </a:rPr>
              <a:t>formuláře</a:t>
            </a:r>
            <a:r>
              <a:rPr lang="en-US" sz="1600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sz="1600" dirty="0" err="1">
                <a:solidFill>
                  <a:srgbClr val="14549F"/>
                </a:solidFill>
                <a:cs typeface="Calibri Light"/>
              </a:rPr>
              <a:t>na</a:t>
            </a:r>
            <a:r>
              <a:rPr lang="en-US" sz="1600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sz="1600" dirty="0" err="1">
                <a:solidFill>
                  <a:srgbClr val="14549F"/>
                </a:solidFill>
                <a:cs typeface="Calibri Light"/>
              </a:rPr>
              <a:t>portále</a:t>
            </a:r>
            <a:r>
              <a:rPr lang="en-US" sz="1600" dirty="0">
                <a:solidFill>
                  <a:srgbClr val="14549F"/>
                </a:solidFill>
                <a:cs typeface="Calibri Light"/>
              </a:rPr>
              <a:t> CS OTE v </a:t>
            </a:r>
            <a:r>
              <a:rPr lang="en-US" sz="1600" dirty="0" err="1">
                <a:solidFill>
                  <a:srgbClr val="14549F"/>
                </a:solidFill>
                <a:cs typeface="Calibri Light"/>
              </a:rPr>
              <a:t>sekci</a:t>
            </a:r>
            <a:r>
              <a:rPr lang="en-US" sz="1600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sz="1600" b="1" dirty="0">
                <a:solidFill>
                  <a:srgbClr val="14549F"/>
                </a:solidFill>
                <a:cs typeface="Calibri Light"/>
              </a:rPr>
              <a:t>CDS / </a:t>
            </a:r>
            <a:r>
              <a:rPr lang="en-US" sz="1600" b="1" dirty="0" err="1">
                <a:solidFill>
                  <a:srgbClr val="14549F"/>
                </a:solidFill>
                <a:cs typeface="Calibri Light"/>
              </a:rPr>
              <a:t>Žádosti</a:t>
            </a:r>
            <a:r>
              <a:rPr lang="en-US" sz="1600" b="1" dirty="0">
                <a:solidFill>
                  <a:srgbClr val="14549F"/>
                </a:solidFill>
                <a:cs typeface="Calibri Light"/>
              </a:rPr>
              <a:t> o </a:t>
            </a:r>
            <a:r>
              <a:rPr lang="en-US" sz="1600" b="1" dirty="0" err="1">
                <a:solidFill>
                  <a:srgbClr val="14549F"/>
                </a:solidFill>
                <a:cs typeface="Calibri Light"/>
              </a:rPr>
              <a:t>změnu</a:t>
            </a:r>
            <a:r>
              <a:rPr lang="en-US" sz="1600" b="1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sz="1600" b="1" dirty="0" err="1">
                <a:solidFill>
                  <a:srgbClr val="14549F"/>
                </a:solidFill>
                <a:cs typeface="Calibri Light"/>
              </a:rPr>
              <a:t>služby</a:t>
            </a:r>
            <a:r>
              <a:rPr lang="en-US" sz="1600" b="1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sz="1600" b="1" dirty="0" err="1">
                <a:solidFill>
                  <a:srgbClr val="14549F"/>
                </a:solidFill>
                <a:cs typeface="Calibri Light"/>
              </a:rPr>
              <a:t>na</a:t>
            </a:r>
            <a:r>
              <a:rPr lang="en-US" sz="1600" b="1" dirty="0">
                <a:solidFill>
                  <a:srgbClr val="14549F"/>
                </a:solidFill>
                <a:cs typeface="Calibri Light"/>
              </a:rPr>
              <a:t> OPM / </a:t>
            </a:r>
            <a:r>
              <a:rPr lang="en-US" sz="1600" b="1" dirty="0" err="1">
                <a:solidFill>
                  <a:srgbClr val="14549F"/>
                </a:solidFill>
                <a:cs typeface="Calibri Light"/>
              </a:rPr>
              <a:t>Žádosti</a:t>
            </a:r>
            <a:r>
              <a:rPr lang="en-US" sz="1600" b="1" dirty="0">
                <a:solidFill>
                  <a:srgbClr val="14549F"/>
                </a:solidFill>
                <a:cs typeface="Calibri Light"/>
              </a:rPr>
              <a:t> o </a:t>
            </a:r>
            <a:r>
              <a:rPr lang="en-US" sz="1600" b="1" dirty="0" err="1">
                <a:solidFill>
                  <a:srgbClr val="14549F"/>
                </a:solidFill>
                <a:cs typeface="Calibri Light"/>
              </a:rPr>
              <a:t>změnu</a:t>
            </a:r>
            <a:r>
              <a:rPr lang="en-US" sz="1600" b="1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sz="1600" b="1" dirty="0" err="1">
                <a:solidFill>
                  <a:srgbClr val="14549F"/>
                </a:solidFill>
                <a:cs typeface="Calibri Light"/>
              </a:rPr>
              <a:t>služby</a:t>
            </a:r>
            <a:r>
              <a:rPr lang="en-US" sz="1600" b="1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sz="1600" b="1" dirty="0" err="1">
                <a:solidFill>
                  <a:srgbClr val="14549F"/>
                </a:solidFill>
                <a:cs typeface="Calibri Light"/>
              </a:rPr>
              <a:t>na</a:t>
            </a:r>
            <a:r>
              <a:rPr lang="en-US" sz="1600" b="1" dirty="0">
                <a:solidFill>
                  <a:srgbClr val="14549F"/>
                </a:solidFill>
                <a:cs typeface="Calibri Light"/>
              </a:rPr>
              <a:t> OPM</a:t>
            </a:r>
            <a:r>
              <a:rPr lang="en-US" sz="1600" dirty="0">
                <a:solidFill>
                  <a:srgbClr val="14549F"/>
                </a:solidFill>
                <a:cs typeface="Calibri Light"/>
              </a:rPr>
              <a:t> →v </a:t>
            </a:r>
            <a:r>
              <a:rPr lang="en-US" sz="1600" dirty="0" err="1">
                <a:solidFill>
                  <a:srgbClr val="14549F"/>
                </a:solidFill>
                <a:cs typeface="Calibri Light"/>
              </a:rPr>
              <a:t>pravém</a:t>
            </a:r>
            <a:r>
              <a:rPr lang="en-US" sz="1600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sz="1600" dirty="0" err="1">
                <a:solidFill>
                  <a:srgbClr val="14549F"/>
                </a:solidFill>
                <a:cs typeface="Calibri Light"/>
              </a:rPr>
              <a:t>horním</a:t>
            </a:r>
            <a:r>
              <a:rPr lang="en-US" sz="1600" dirty="0">
                <a:solidFill>
                  <a:srgbClr val="14549F"/>
                </a:solidFill>
                <a:cs typeface="Calibri Light"/>
              </a:rPr>
              <a:t> rohu </a:t>
            </a:r>
            <a:r>
              <a:rPr lang="en-US" sz="1600" dirty="0" err="1">
                <a:solidFill>
                  <a:srgbClr val="14549F"/>
                </a:solidFill>
                <a:cs typeface="Calibri Light"/>
              </a:rPr>
              <a:t>tlačítko</a:t>
            </a:r>
            <a:r>
              <a:rPr lang="en-US" sz="1600" dirty="0">
                <a:solidFill>
                  <a:srgbClr val="14549F"/>
                </a:solidFill>
                <a:cs typeface="Calibri Light"/>
              </a:rPr>
              <a:t> „</a:t>
            </a:r>
            <a:r>
              <a:rPr lang="en-US" sz="1600" b="1" dirty="0" err="1">
                <a:solidFill>
                  <a:srgbClr val="14549F"/>
                </a:solidFill>
                <a:cs typeface="Calibri Light"/>
              </a:rPr>
              <a:t>Vytvořit</a:t>
            </a:r>
            <a:r>
              <a:rPr lang="en-US" sz="1600" b="1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sz="1600" b="1" dirty="0" err="1">
                <a:solidFill>
                  <a:srgbClr val="14549F"/>
                </a:solidFill>
                <a:cs typeface="Calibri Light"/>
              </a:rPr>
              <a:t>novou</a:t>
            </a:r>
            <a:r>
              <a:rPr lang="en-US" sz="1600" b="1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n-US" sz="1600" b="1" dirty="0" err="1">
                <a:solidFill>
                  <a:srgbClr val="14549F"/>
                </a:solidFill>
                <a:cs typeface="Calibri Light"/>
              </a:rPr>
              <a:t>žádost</a:t>
            </a:r>
            <a:r>
              <a:rPr lang="en-US" sz="1600" dirty="0">
                <a:solidFill>
                  <a:srgbClr val="14549F"/>
                </a:solidFill>
                <a:cs typeface="Calibri Light"/>
              </a:rPr>
              <a:t>“ a </a:t>
            </a:r>
            <a:r>
              <a:rPr lang="en-US" sz="1600" dirty="0" err="1">
                <a:solidFill>
                  <a:srgbClr val="14549F"/>
                </a:solidFill>
                <a:cs typeface="Calibri Light"/>
              </a:rPr>
              <a:t>zvolit</a:t>
            </a:r>
            <a:r>
              <a:rPr lang="en-US" sz="1600" dirty="0">
                <a:solidFill>
                  <a:srgbClr val="14549F"/>
                </a:solidFill>
                <a:cs typeface="Calibri Light"/>
              </a:rPr>
              <a:t> „</a:t>
            </a:r>
            <a:r>
              <a:rPr lang="en-US" sz="1600" b="1" dirty="0" err="1">
                <a:solidFill>
                  <a:srgbClr val="14549F"/>
                </a:solidFill>
                <a:cs typeface="Calibri Light"/>
              </a:rPr>
              <a:t>Změna</a:t>
            </a:r>
            <a:r>
              <a:rPr lang="en-US" sz="1600" b="1" dirty="0">
                <a:solidFill>
                  <a:srgbClr val="14549F"/>
                </a:solidFill>
                <a:cs typeface="Calibri Light"/>
              </a:rPr>
              <a:t> SZ </a:t>
            </a:r>
            <a:r>
              <a:rPr lang="en-US" sz="1600" b="1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en-US" sz="1600" b="1" dirty="0">
                <a:solidFill>
                  <a:srgbClr val="14549F"/>
                </a:solidFill>
                <a:cs typeface="Calibri Light"/>
              </a:rPr>
              <a:t>/</a:t>
            </a:r>
            <a:r>
              <a:rPr lang="en-US" sz="1600" b="1" dirty="0" err="1">
                <a:solidFill>
                  <a:srgbClr val="14549F"/>
                </a:solidFill>
                <a:cs typeface="Calibri Light"/>
              </a:rPr>
              <a:t>Poskytovatele</a:t>
            </a:r>
            <a:r>
              <a:rPr lang="en-US" sz="1600" b="1" dirty="0">
                <a:solidFill>
                  <a:srgbClr val="14549F"/>
                </a:solidFill>
                <a:cs typeface="Calibri Light"/>
              </a:rPr>
              <a:t> Fl</a:t>
            </a:r>
            <a:r>
              <a:rPr lang="en-US" sz="1600" dirty="0">
                <a:solidFill>
                  <a:srgbClr val="14549F"/>
                </a:solidFill>
                <a:cs typeface="Calibri Light"/>
              </a:rPr>
              <a:t>“. </a:t>
            </a:r>
            <a:endParaRPr lang="cs-CZ" sz="1600" dirty="0">
              <a:solidFill>
                <a:srgbClr val="14549F"/>
              </a:solidFill>
              <a:cs typeface="Calibri Light"/>
            </a:endParaRPr>
          </a:p>
          <a:p>
            <a:pPr marL="742950" lvl="1" indent="-285750" algn="just" fontAlgn="base">
              <a:buFont typeface="Arial" panose="020B0604020202020204" pitchFamily="34" charset="0"/>
              <a:buChar char="•"/>
            </a:pPr>
            <a:endParaRPr lang="cs-CZ" sz="1600" dirty="0">
              <a:solidFill>
                <a:srgbClr val="14549F"/>
              </a:solidFill>
              <a:cs typeface="Calibri Light"/>
            </a:endParaRPr>
          </a:p>
          <a:p>
            <a:pPr marL="742950" lvl="1" indent="-285750" algn="just" fontAlgn="base">
              <a:buFont typeface="Arial" panose="020B0604020202020204" pitchFamily="34" charset="0"/>
              <a:buChar char="•"/>
            </a:pPr>
            <a:endParaRPr lang="cs-CZ" sz="1600" dirty="0">
              <a:solidFill>
                <a:srgbClr val="14549F"/>
              </a:solidFill>
              <a:cs typeface="Calibri Light"/>
            </a:endParaRPr>
          </a:p>
          <a:p>
            <a:pPr marL="742950" lvl="1" indent="-285750" algn="just" fontAlgn="base">
              <a:buFont typeface="Arial" panose="020B0604020202020204" pitchFamily="34" charset="0"/>
              <a:buChar char="•"/>
            </a:pPr>
            <a:endParaRPr lang="cs-CZ" sz="1600" dirty="0">
              <a:solidFill>
                <a:srgbClr val="14549F"/>
              </a:solidFill>
              <a:cs typeface="Calibri Light"/>
            </a:endParaRPr>
          </a:p>
          <a:p>
            <a:pPr marL="742950" lvl="1" indent="-285750" algn="just" fontAlgn="base">
              <a:buFont typeface="Arial" panose="020B0604020202020204" pitchFamily="34" charset="0"/>
              <a:buChar char="•"/>
            </a:pPr>
            <a:endParaRPr lang="cs-CZ" sz="1600" dirty="0">
              <a:solidFill>
                <a:srgbClr val="14549F"/>
              </a:solidFill>
              <a:cs typeface="Calibri Light"/>
            </a:endParaRPr>
          </a:p>
          <a:p>
            <a:pPr marL="742950" lvl="1" indent="-285750" algn="just" fontAlgn="base">
              <a:buFont typeface="Arial" panose="020B0604020202020204" pitchFamily="34" charset="0"/>
              <a:buChar char="•"/>
            </a:pPr>
            <a:endParaRPr lang="cs-CZ" sz="1600" dirty="0">
              <a:solidFill>
                <a:srgbClr val="14549F"/>
              </a:solidFill>
              <a:cs typeface="Calibri Light"/>
            </a:endParaRPr>
          </a:p>
          <a:p>
            <a:pPr marL="742950" lvl="1" indent="-285750" algn="just" fontAlgn="base">
              <a:buFont typeface="Arial" panose="020B0604020202020204" pitchFamily="34" charset="0"/>
              <a:buChar char="•"/>
            </a:pPr>
            <a:endParaRPr lang="cs-CZ" sz="1600" dirty="0">
              <a:solidFill>
                <a:srgbClr val="14549F"/>
              </a:solidFill>
              <a:cs typeface="Calibri Light"/>
            </a:endParaRPr>
          </a:p>
          <a:p>
            <a:pPr marL="742950" lvl="1" indent="-285750" algn="just" fontAlgn="base">
              <a:buFont typeface="Arial" panose="020B0604020202020204" pitchFamily="34" charset="0"/>
              <a:buChar char="•"/>
            </a:pPr>
            <a:endParaRPr lang="cs-CZ" sz="1600" dirty="0">
              <a:solidFill>
                <a:srgbClr val="14549F"/>
              </a:solidFill>
              <a:cs typeface="Calibri Light"/>
            </a:endParaRPr>
          </a:p>
          <a:p>
            <a:pPr marL="742950" lvl="1" indent="-285750" algn="just" fontAlgn="base">
              <a:buFont typeface="Arial" panose="020B0604020202020204" pitchFamily="34" charset="0"/>
              <a:buChar char="•"/>
            </a:pPr>
            <a:endParaRPr lang="cs-CZ" sz="1600" dirty="0">
              <a:solidFill>
                <a:srgbClr val="14549F"/>
              </a:solidFill>
              <a:cs typeface="Calibri Light"/>
            </a:endParaRPr>
          </a:p>
          <a:p>
            <a:pPr marL="742950" lvl="1" indent="-285750" algn="just" fontAlgn="base">
              <a:buFont typeface="Arial" panose="020B0604020202020204" pitchFamily="34" charset="0"/>
              <a:buChar char="•"/>
            </a:pPr>
            <a:endParaRPr lang="cs-CZ" sz="1600" dirty="0">
              <a:solidFill>
                <a:srgbClr val="14549F"/>
              </a:solidFill>
              <a:cs typeface="Calibri Light"/>
            </a:endParaRPr>
          </a:p>
          <a:p>
            <a:pPr marL="742950" lvl="1" indent="-285750" algn="just" fontAlgn="base">
              <a:buFont typeface="Arial" panose="020B0604020202020204" pitchFamily="34" charset="0"/>
              <a:buChar char="•"/>
            </a:pPr>
            <a:endParaRPr lang="cs-CZ" sz="1600" dirty="0">
              <a:solidFill>
                <a:srgbClr val="14549F"/>
              </a:solidFill>
              <a:cs typeface="Calibri Light"/>
            </a:endParaRPr>
          </a:p>
          <a:p>
            <a:pPr marL="742950" lvl="1" indent="-285750" algn="just" fontAlgn="base">
              <a:buFont typeface="Arial" panose="020B0604020202020204" pitchFamily="34" charset="0"/>
              <a:buChar char="•"/>
            </a:pPr>
            <a:endParaRPr lang="cs-CZ" sz="1600" dirty="0">
              <a:solidFill>
                <a:srgbClr val="14549F"/>
              </a:solidFill>
              <a:cs typeface="Calibri Light"/>
            </a:endParaRPr>
          </a:p>
          <a:p>
            <a:pPr marL="742950" lvl="1" indent="-285750" algn="just" fontAlgn="base">
              <a:buFont typeface="Arial" panose="020B0604020202020204" pitchFamily="34" charset="0"/>
              <a:buChar char="•"/>
            </a:pPr>
            <a:endParaRPr lang="cs-CZ" sz="1600" dirty="0">
              <a:solidFill>
                <a:srgbClr val="14549F"/>
              </a:solidFill>
              <a:cs typeface="Calibri Light"/>
            </a:endParaRPr>
          </a:p>
        </p:txBody>
      </p:sp>
      <p:pic>
        <p:nvPicPr>
          <p:cNvPr id="21" name="Obrázek 20">
            <a:extLst>
              <a:ext uri="{FF2B5EF4-FFF2-40B4-BE49-F238E27FC236}">
                <a16:creationId xmlns:a16="http://schemas.microsoft.com/office/drawing/2014/main" id="{8996D9E1-1214-6965-7CFB-E7B17179B6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83" y="3032324"/>
            <a:ext cx="9989253" cy="2954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812246"/>
      </p:ext>
    </p:extLst>
  </p:cSld>
  <p:clrMapOvr>
    <a:masterClrMapping/>
  </p:clrMapOvr>
</p:sld>
</file>

<file path=ppt/theme/theme1.xml><?xml version="1.0" encoding="utf-8"?>
<a:theme xmlns:a="http://schemas.openxmlformats.org/drawingml/2006/main" name="OTE světlý">
  <a:themeElements>
    <a:clrScheme name="Modrá, teplá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TE světlý" id="{E153A94C-2725-4D20-9100-C393359D95FD}" vid="{F1745E69-8C57-46F1-AE3B-979E5AAD8E58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07B28E3E5B6D544B9DA52393DEECE81" ma:contentTypeVersion="11" ma:contentTypeDescription="Vytvoří nový dokument" ma:contentTypeScope="" ma:versionID="3cb118d5bcedb566edeac25c05992aef">
  <xsd:schema xmlns:xsd="http://www.w3.org/2001/XMLSchema" xmlns:xs="http://www.w3.org/2001/XMLSchema" xmlns:p="http://schemas.microsoft.com/office/2006/metadata/properties" xmlns:ns2="fbde8646-573c-4582-a446-b1aa6e566d12" xmlns:ns3="5764ef3f-ca75-49c7-9cd1-af044072a229" targetNamespace="http://schemas.microsoft.com/office/2006/metadata/properties" ma:root="true" ma:fieldsID="c6d7e707ba8c0eed17075fa8c5b65459" ns2:_="" ns3:_="">
    <xsd:import namespace="fbde8646-573c-4582-a446-b1aa6e566d12"/>
    <xsd:import namespace="5764ef3f-ca75-49c7-9cd1-af044072a22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de8646-573c-4582-a446-b1aa6e566d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Značky obrázků" ma:readOnly="false" ma:fieldId="{5cf76f15-5ced-4ddc-b409-7134ff3c332f}" ma:taxonomyMulti="true" ma:sspId="baa29a89-bcf3-42c6-9d47-7ac3c92f7ea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64ef3f-ca75-49c7-9cd1-af044072a229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75632d33-f04d-4213-be2a-ef7e0b109da4}" ma:internalName="TaxCatchAll" ma:showField="CatchAllData" ma:web="5764ef3f-ca75-49c7-9cd1-af044072a2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bde8646-573c-4582-a446-b1aa6e566d12">
      <Terms xmlns="http://schemas.microsoft.com/office/infopath/2007/PartnerControls"/>
    </lcf76f155ced4ddcb4097134ff3c332f>
    <TaxCatchAll xmlns="5764ef3f-ca75-49c7-9cd1-af044072a22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B90251E-DC78-4FDC-8BE4-F2040B6C6D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de8646-573c-4582-a446-b1aa6e566d12"/>
    <ds:schemaRef ds:uri="5764ef3f-ca75-49c7-9cd1-af044072a2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B54D20E-84F0-4C3C-BAA1-55CD4A0118DE}">
  <ds:schemaRefs>
    <ds:schemaRef ds:uri="http://www.w3.org/XML/1998/namespace"/>
    <ds:schemaRef ds:uri="http://purl.org/dc/elements/1.1/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5764ef3f-ca75-49c7-9cd1-af044072a229"/>
    <ds:schemaRef ds:uri="fbde8646-573c-4582-a446-b1aa6e566d12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9B21320-9F49-409F-B1F1-D6EB9F91040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OTE světlý</Template>
  <TotalTime>7434</TotalTime>
  <Words>3715</Words>
  <Application>Microsoft Office PowerPoint</Application>
  <PresentationFormat>Širokoúhlá obrazovka</PresentationFormat>
  <Paragraphs>330</Paragraphs>
  <Slides>25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1" baseType="lpstr">
      <vt:lpstr>Aptos</vt:lpstr>
      <vt:lpstr>Arial</vt:lpstr>
      <vt:lpstr>Calibri</vt:lpstr>
      <vt:lpstr>Calibri Light</vt:lpstr>
      <vt:lpstr>OTE světlý</vt:lpstr>
      <vt:lpstr>Worksheet</vt:lpstr>
      <vt:lpstr>Flexibilita z pohledu OTE Průvodce přiřazení agregátora k EAN PM v CS OTE (průvodce krok po kroku)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OTE a.s.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Dvorakova, Zuzana</dc:creator>
  <cp:lastModifiedBy>Hodanek, Jaroslav</cp:lastModifiedBy>
  <cp:revision>81</cp:revision>
  <dcterms:created xsi:type="dcterms:W3CDTF">2025-10-06T07:03:17Z</dcterms:created>
  <dcterms:modified xsi:type="dcterms:W3CDTF">2026-07-16T08:15:25Z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cb89f78-7e3b-4e0d-a778-9e37b0938fcd_Enabled">
    <vt:lpwstr>true</vt:lpwstr>
  </property>
  <property fmtid="{D5CDD505-2E9C-101B-9397-08002B2CF9AE}" pid="3" name="MSIP_Label_6cb89f78-7e3b-4e0d-a778-9e37b0938fcd_SetDate">
    <vt:lpwstr>2026-04-22T13:11:42Z</vt:lpwstr>
  </property>
  <property fmtid="{D5CDD505-2E9C-101B-9397-08002B2CF9AE}" pid="4" name="MSIP_Label_6cb89f78-7e3b-4e0d-a778-9e37b0938fcd_Method">
    <vt:lpwstr>Privileged</vt:lpwstr>
  </property>
  <property fmtid="{D5CDD505-2E9C-101B-9397-08002B2CF9AE}" pid="5" name="MSIP_Label_6cb89f78-7e3b-4e0d-a778-9e37b0938fcd_Name">
    <vt:lpwstr>Veřejné</vt:lpwstr>
  </property>
  <property fmtid="{D5CDD505-2E9C-101B-9397-08002B2CF9AE}" pid="6" name="MSIP_Label_6cb89f78-7e3b-4e0d-a778-9e37b0938fcd_SiteId">
    <vt:lpwstr>263c8376-a803-4f83-adbe-3bad507fd215</vt:lpwstr>
  </property>
  <property fmtid="{D5CDD505-2E9C-101B-9397-08002B2CF9AE}" pid="7" name="MSIP_Label_6cb89f78-7e3b-4e0d-a778-9e37b0938fcd_ActionId">
    <vt:lpwstr>13b2a47b-5586-41f0-a908-0761e6296b85</vt:lpwstr>
  </property>
  <property fmtid="{D5CDD505-2E9C-101B-9397-08002B2CF9AE}" pid="8" name="MSIP_Label_6cb89f78-7e3b-4e0d-a778-9e37b0938fcd_ContentBits">
    <vt:lpwstr>1</vt:lpwstr>
  </property>
  <property fmtid="{D5CDD505-2E9C-101B-9397-08002B2CF9AE}" pid="9" name="MSIP_Label_6cb89f78-7e3b-4e0d-a778-9e37b0938fcd_Tag">
    <vt:lpwstr>10, 0, 1, 1</vt:lpwstr>
  </property>
  <property fmtid="{D5CDD505-2E9C-101B-9397-08002B2CF9AE}" pid="10" name="ClassificationContentMarkingHeaderLocations">
    <vt:lpwstr>OTE světlý:8</vt:lpwstr>
  </property>
  <property fmtid="{D5CDD505-2E9C-101B-9397-08002B2CF9AE}" pid="11" name="ClassificationContentMarkingHeaderText">
    <vt:lpwstr>OTE, a.s. klasifikace: veřejné</vt:lpwstr>
  </property>
  <property fmtid="{D5CDD505-2E9C-101B-9397-08002B2CF9AE}" pid="12" name="ContentTypeId">
    <vt:lpwstr>0x010100E07B28E3E5B6D544B9DA52393DEECE81</vt:lpwstr>
  </property>
  <property fmtid="{D5CDD505-2E9C-101B-9397-08002B2CF9AE}" pid="13" name="MediaServiceImageTags">
    <vt:lpwstr/>
  </property>
</Properties>
</file>