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70" r:id="rId7"/>
    <p:sldId id="262" r:id="rId8"/>
    <p:sldId id="260" r:id="rId9"/>
    <p:sldId id="257" r:id="rId10"/>
    <p:sldId id="268" r:id="rId11"/>
    <p:sldId id="259" r:id="rId12"/>
    <p:sldId id="261" r:id="rId13"/>
    <p:sldId id="267" r:id="rId14"/>
    <p:sldId id="258" r:id="rId15"/>
    <p:sldId id="271" r:id="rId16"/>
    <p:sldId id="274" r:id="rId17"/>
    <p:sldId id="273" r:id="rId18"/>
    <p:sldId id="264" r:id="rId19"/>
    <p:sldId id="263" r:id="rId20"/>
    <p:sldId id="272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75484339-CCFD-447A-B7F6-FC2FBF95B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7096" y="572350"/>
            <a:ext cx="571500" cy="876300"/>
          </a:xfrm>
          <a:prstGeom prst="rect">
            <a:avLst/>
          </a:prstGeom>
        </p:spPr>
      </p:pic>
      <p:sp>
        <p:nvSpPr>
          <p:cNvPr id="17" name="Zástupný symbol pro text 12">
            <a:extLst>
              <a:ext uri="{FF2B5EF4-FFF2-40B4-BE49-F238E27FC236}">
                <a16:creationId xmlns:a16="http://schemas.microsoft.com/office/drawing/2014/main" id="{7758B545-AE21-4427-B6F7-0467F1B4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2" y="6126575"/>
            <a:ext cx="8999998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E02820"/>
                </a:solidFill>
              </a:defRPr>
            </a:lvl1pPr>
          </a:lstStyle>
          <a:p>
            <a:pPr lvl="0"/>
            <a:r>
              <a:rPr lang="cs-CZ" dirty="0"/>
              <a:t>Útvar</a:t>
            </a:r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74EA894-E4BC-4E9A-A4A3-B5FE012F04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2" y="5396324"/>
            <a:ext cx="9000000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23315F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0" name="Zástupný symbol pro text 12">
            <a:extLst>
              <a:ext uri="{FF2B5EF4-FFF2-40B4-BE49-F238E27FC236}">
                <a16:creationId xmlns:a16="http://schemas.microsoft.com/office/drawing/2014/main" id="{048E0589-794F-46B7-9197-A7550F5D60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1" y="5761449"/>
            <a:ext cx="8999999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E02820"/>
                </a:solidFill>
              </a:defRPr>
            </a:lvl1pPr>
          </a:lstStyle>
          <a:p>
            <a:pPr lvl="0"/>
            <a:r>
              <a:rPr lang="cs-CZ" dirty="0"/>
              <a:t>pozice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A44CA93-6A93-4969-9F6A-CACCC866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1617" y="507822"/>
            <a:ext cx="5101590" cy="3219450"/>
          </a:xfrm>
          <a:prstGeom prst="rect">
            <a:avLst/>
          </a:prstGeom>
        </p:spPr>
      </p:pic>
      <p:sp>
        <p:nvSpPr>
          <p:cNvPr id="12" name="Nadpis 8">
            <a:extLst>
              <a:ext uri="{FF2B5EF4-FFF2-40B4-BE49-F238E27FC236}">
                <a16:creationId xmlns:a16="http://schemas.microsoft.com/office/drawing/2014/main" id="{4B1770C2-5DC0-4D0C-30EA-62AF35E0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802561"/>
            <a:ext cx="9000000" cy="14400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 prezentace</a:t>
            </a:r>
            <a:endParaRPr lang="en-US" dirty="0"/>
          </a:p>
        </p:txBody>
      </p:sp>
      <p:sp>
        <p:nvSpPr>
          <p:cNvPr id="15" name="Zástupný symbol pro text 12">
            <a:extLst>
              <a:ext uri="{FF2B5EF4-FFF2-40B4-BE49-F238E27FC236}">
                <a16:creationId xmlns:a16="http://schemas.microsoft.com/office/drawing/2014/main" id="{E0CF1250-0932-44AB-AE35-9D4B5E14F6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4659626"/>
            <a:ext cx="9000000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D0D0D0"/>
                </a:solidFill>
              </a:defRPr>
            </a:lvl1pPr>
          </a:lstStyle>
          <a:p>
            <a:r>
              <a:rPr lang="cs-CZ" dirty="0"/>
              <a:t>00.00.2024, Název akce</a:t>
            </a:r>
          </a:p>
        </p:txBody>
      </p:sp>
    </p:spTree>
    <p:extLst>
      <p:ext uri="{BB962C8B-B14F-4D97-AF65-F5344CB8AC3E}">
        <p14:creationId xmlns:p14="http://schemas.microsoft.com/office/powerpoint/2010/main" val="359577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2">
            <a:extLst>
              <a:ext uri="{FF2B5EF4-FFF2-40B4-BE49-F238E27FC236}">
                <a16:creationId xmlns:a16="http://schemas.microsoft.com/office/drawing/2014/main" id="{0CA5C28B-D5D7-478B-8934-4F7818863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219997"/>
            <a:ext cx="9000000" cy="360000"/>
          </a:xfrm>
          <a:prstGeom prst="rect">
            <a:avLst/>
          </a:prstGeom>
        </p:spPr>
        <p:txBody>
          <a:bodyPr r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23315F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5" name="Zástupný symbol pro text 12">
            <a:extLst>
              <a:ext uri="{FF2B5EF4-FFF2-40B4-BE49-F238E27FC236}">
                <a16:creationId xmlns:a16="http://schemas.microsoft.com/office/drawing/2014/main" id="{F966BD53-E8A0-409A-873F-4D9CE6286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579997"/>
            <a:ext cx="9000000" cy="360000"/>
          </a:xfrm>
          <a:prstGeom prst="rect">
            <a:avLst/>
          </a:prstGeom>
        </p:spPr>
        <p:txBody>
          <a:bodyPr r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E02820"/>
                </a:solidFill>
              </a:defRPr>
            </a:lvl1pPr>
          </a:lstStyle>
          <a:p>
            <a:pPr lvl="0"/>
            <a:r>
              <a:rPr lang="cs-CZ" dirty="0"/>
              <a:t>pozice</a:t>
            </a:r>
          </a:p>
        </p:txBody>
      </p:sp>
      <p:sp>
        <p:nvSpPr>
          <p:cNvPr id="17" name="Zástupný symbol pro text 12">
            <a:extLst>
              <a:ext uri="{FF2B5EF4-FFF2-40B4-BE49-F238E27FC236}">
                <a16:creationId xmlns:a16="http://schemas.microsoft.com/office/drawing/2014/main" id="{0F9DE0DA-382C-4C58-979A-B70EE301B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939997"/>
            <a:ext cx="9000000" cy="360000"/>
          </a:xfrm>
          <a:prstGeom prst="rect">
            <a:avLst/>
          </a:prstGeo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E02820"/>
                </a:solidFill>
              </a:defRPr>
            </a:lvl1pPr>
          </a:lstStyle>
          <a:p>
            <a:pPr lvl="0"/>
            <a:r>
              <a:rPr lang="cs-CZ" dirty="0"/>
              <a:t>Útvar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DBCB8EF5-6001-4E2E-8362-89DBEF0B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2624958"/>
            <a:ext cx="4835920" cy="371994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38419520-1451-4EEE-80AC-5B8B33BF9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2752" y="3516769"/>
            <a:ext cx="3640455" cy="293465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9D77BCA-0994-4853-A48C-D0C1C35E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8799" y="361203"/>
            <a:ext cx="1620000" cy="5375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A2940FA-7249-4949-B14C-6F6A42E9EE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9" y="5400000"/>
            <a:ext cx="3200407" cy="9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7256E-263E-49A4-862F-61E7D3AC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5EF69-D39F-4D58-8CB4-8D188DAD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18C9F0-7561-4549-916F-9FBC36B0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D305-FE45-449F-A5E0-9664F771EBC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7FEA616-6DB4-4B51-8153-197AC4A0D131}"/>
              </a:ext>
            </a:extLst>
          </p:cNvPr>
          <p:cNvSpPr/>
          <p:nvPr userDrawn="1"/>
        </p:nvSpPr>
        <p:spPr>
          <a:xfrm>
            <a:off x="-73152" y="-100584"/>
            <a:ext cx="12265152" cy="6958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7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kla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AD00A-327A-4410-BF2A-8EB388D8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F519D14A-367C-4E0A-BFBD-5207B840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340000"/>
            <a:ext cx="11113200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>
                <a:solidFill>
                  <a:srgbClr val="233060"/>
                </a:solidFill>
                <a:latin typeface="+mn-lt"/>
              </a:rPr>
              <a:t>Pátá úroveň</a:t>
            </a:r>
            <a:endParaRPr lang="cs-CZ" dirty="0">
              <a:solidFill>
                <a:srgbClr val="233060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9E5316F-8F5A-49B5-B1CB-0F9A41D45CB1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6C42AE-A7C0-4FE4-AB6C-0C0186B6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id="{69D824AA-3DEF-41A1-86DD-AECA36AC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340000"/>
            <a:ext cx="5374799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 dirty="0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 dirty="0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 dirty="0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 dirty="0">
                <a:solidFill>
                  <a:srgbClr val="233060"/>
                </a:solidFill>
                <a:latin typeface="+mn-lt"/>
              </a:rPr>
              <a:t>Pátá úroveň</a:t>
            </a:r>
          </a:p>
        </p:txBody>
      </p:sp>
      <p:sp>
        <p:nvSpPr>
          <p:cNvPr id="18" name="Zástupný symbol pro text 5">
            <a:extLst>
              <a:ext uri="{FF2B5EF4-FFF2-40B4-BE49-F238E27FC236}">
                <a16:creationId xmlns:a16="http://schemas.microsoft.com/office/drawing/2014/main" id="{D9EC12E6-2BD5-407D-92B8-44F87A6E01C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77199" y="2340000"/>
            <a:ext cx="5374799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 dirty="0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 dirty="0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 dirty="0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 dirty="0">
                <a:solidFill>
                  <a:srgbClr val="233060"/>
                </a:solidFill>
                <a:latin typeface="+mn-lt"/>
              </a:rPr>
              <a:t>Pátá úroveň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F31D9AF-3CFA-413B-978A-B97EBFF26FD4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sloupce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8800" y="2340000"/>
            <a:ext cx="5374800" cy="7200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rgbClr val="1A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2a</a:t>
            </a:r>
            <a:endParaRPr lang="cs-CZ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812199E-DD6D-498C-A332-9965CECEE96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78403" y="2340000"/>
            <a:ext cx="5378402" cy="7200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rgbClr val="1A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2b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6C42AE-A7C0-4FE4-AB6C-0C0186B6F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1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D95C5599-A341-4F65-8331-49C8A37E01F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38799" y="3239510"/>
            <a:ext cx="5374799" cy="32584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>
                <a:solidFill>
                  <a:srgbClr val="233060"/>
                </a:solidFill>
                <a:latin typeface="+mn-lt"/>
              </a:rPr>
              <a:t>Pátá úroveň</a:t>
            </a:r>
            <a:endParaRPr lang="cs-CZ" dirty="0">
              <a:solidFill>
                <a:srgbClr val="233060"/>
              </a:solidFill>
              <a:latin typeface="+mn-lt"/>
            </a:endParaRPr>
          </a:p>
        </p:txBody>
      </p:sp>
      <p:sp>
        <p:nvSpPr>
          <p:cNvPr id="18" name="Zástupný symbol pro text 5">
            <a:extLst>
              <a:ext uri="{FF2B5EF4-FFF2-40B4-BE49-F238E27FC236}">
                <a16:creationId xmlns:a16="http://schemas.microsoft.com/office/drawing/2014/main" id="{1EE63531-6876-4FBC-BA71-6863DD06E9B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73595" y="3239510"/>
            <a:ext cx="5378403" cy="32584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>
                <a:solidFill>
                  <a:srgbClr val="233060"/>
                </a:solidFill>
                <a:latin typeface="+mn-lt"/>
              </a:rPr>
              <a:t>Pátá úroveň</a:t>
            </a:r>
            <a:endParaRPr lang="cs-CZ" dirty="0">
              <a:solidFill>
                <a:srgbClr val="233060"/>
              </a:solidFill>
              <a:latin typeface="+mn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BF04508-0711-4477-B585-6BB074D472D7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ilustrace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2AB3EC4C-E127-4D95-B594-552771669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1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DF02DBE7-47B6-4C9F-B1B2-53CDF113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7" y="2340000"/>
            <a:ext cx="7284191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>
                <a:solidFill>
                  <a:srgbClr val="233060"/>
                </a:solidFill>
                <a:latin typeface="+mn-lt"/>
              </a:rPr>
              <a:t>Pátá úroveň</a:t>
            </a:r>
            <a:endParaRPr lang="cs-CZ" dirty="0">
              <a:solidFill>
                <a:srgbClr val="233060"/>
              </a:solidFill>
              <a:latin typeface="+mn-lt"/>
            </a:endParaRPr>
          </a:p>
        </p:txBody>
      </p:sp>
      <p:sp>
        <p:nvSpPr>
          <p:cNvPr id="12" name="Zástupný symbol pro obsah 14">
            <a:extLst>
              <a:ext uri="{FF2B5EF4-FFF2-40B4-BE49-F238E27FC236}">
                <a16:creationId xmlns:a16="http://schemas.microsoft.com/office/drawing/2014/main" id="{39C60164-BB4A-4B08-8320-BB4B8D2E650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2340000"/>
            <a:ext cx="3539776" cy="41580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cs-CZ" sz="2000" kern="1200" baseline="0" dirty="0">
                <a:solidFill>
                  <a:srgbClr val="2331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marR="0" indent="-27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 sz="2000"/>
            </a:lvl2pPr>
            <a:lvl3pPr marL="45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3pPr>
            <a:lvl4pPr marL="63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4pPr>
            <a:lvl5pPr marL="81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5pPr>
            <a:lvl6pPr marL="993600" indent="-270000">
              <a:buSzPct val="75000"/>
              <a:buFontTx/>
              <a:buBlip>
                <a:blip r:embed="rId2"/>
              </a:buBlip>
              <a:defRPr/>
            </a:lvl6pPr>
            <a:lvl7pPr>
              <a:defRPr/>
            </a:lvl7pPr>
            <a:lvl8pPr>
              <a:defRPr/>
            </a:lvl8pPr>
            <a:lvl9pPr marL="1533600" indent="-270000">
              <a:buFontTx/>
              <a:buBlip>
                <a:blip r:embed="rId2"/>
              </a:buBlip>
              <a:defRPr/>
            </a:lvl9pPr>
          </a:lstStyle>
          <a:p>
            <a:r>
              <a:rPr lang="cs-CZ" dirty="0">
                <a:solidFill>
                  <a:srgbClr val="233060"/>
                </a:solidFill>
                <a:latin typeface="+mn-lt"/>
              </a:rPr>
              <a:t>Prostor pro ilustrační foto, obrázek, </a:t>
            </a:r>
            <a:r>
              <a:rPr lang="cs-CZ" dirty="0" err="1">
                <a:solidFill>
                  <a:srgbClr val="233060"/>
                </a:solidFill>
                <a:latin typeface="+mn-lt"/>
              </a:rPr>
              <a:t>minigraf</a:t>
            </a:r>
            <a:r>
              <a:rPr lang="cs-CZ" dirty="0">
                <a:solidFill>
                  <a:srgbClr val="233060"/>
                </a:solidFill>
                <a:latin typeface="+mn-lt"/>
              </a:rPr>
              <a:t>, nebo nějaký ilustrační znak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26DDEEE-52CD-4B5F-8223-390FC555941C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7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ilustrace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37B2C-B5B7-47D9-9D74-1FF96E7E1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1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id="{2AAC8DA5-28E5-44AC-9967-7C1F298D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15" y="2340000"/>
            <a:ext cx="3611783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>
                <a:solidFill>
                  <a:srgbClr val="233060"/>
                </a:solidFill>
                <a:latin typeface="+mn-lt"/>
              </a:rPr>
              <a:t>Pátá úroveň</a:t>
            </a:r>
            <a:endParaRPr lang="cs-CZ" dirty="0">
              <a:solidFill>
                <a:srgbClr val="233060"/>
              </a:solidFill>
              <a:latin typeface="+mn-lt"/>
            </a:endParaRPr>
          </a:p>
        </p:txBody>
      </p:sp>
      <p:sp>
        <p:nvSpPr>
          <p:cNvPr id="17" name="Zástupný symbol pro obsah 14">
            <a:extLst>
              <a:ext uri="{FF2B5EF4-FFF2-40B4-BE49-F238E27FC236}">
                <a16:creationId xmlns:a16="http://schemas.microsoft.com/office/drawing/2014/main" id="{E076C8D6-5CB9-43AE-84B2-5556FE20534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5694" y="2340000"/>
            <a:ext cx="7212183" cy="41580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cs-CZ" sz="2000" kern="1200" baseline="0" dirty="0">
                <a:solidFill>
                  <a:srgbClr val="2331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marR="0" indent="-27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 sz="2000"/>
            </a:lvl2pPr>
            <a:lvl3pPr marL="45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3pPr>
            <a:lvl4pPr marL="63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4pPr>
            <a:lvl5pPr marL="81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5pPr>
            <a:lvl6pPr marL="993600" indent="-270000">
              <a:buSzPct val="75000"/>
              <a:buFontTx/>
              <a:buBlip>
                <a:blip r:embed="rId2"/>
              </a:buBlip>
              <a:defRPr/>
            </a:lvl6pPr>
            <a:lvl7pPr>
              <a:defRPr/>
            </a:lvl7pPr>
            <a:lvl8pPr>
              <a:defRPr/>
            </a:lvl8pPr>
            <a:lvl9pPr marL="1533600" indent="-270000">
              <a:buFontTx/>
              <a:buBlip>
                <a:blip r:embed="rId2"/>
              </a:buBlip>
              <a:defRPr/>
            </a:lvl9pPr>
          </a:lstStyle>
          <a:p>
            <a:r>
              <a:rPr lang="cs-CZ" dirty="0">
                <a:solidFill>
                  <a:srgbClr val="233060"/>
                </a:solidFill>
                <a:latin typeface="+mn-lt"/>
              </a:rPr>
              <a:t>Prostor pro ilustrační foto, obrázek, </a:t>
            </a:r>
            <a:r>
              <a:rPr lang="cs-CZ" dirty="0" err="1">
                <a:solidFill>
                  <a:srgbClr val="233060"/>
                </a:solidFill>
                <a:latin typeface="+mn-lt"/>
              </a:rPr>
              <a:t>minigraf</a:t>
            </a:r>
            <a:r>
              <a:rPr lang="cs-CZ" dirty="0">
                <a:solidFill>
                  <a:srgbClr val="233060"/>
                </a:solidFill>
                <a:latin typeface="+mn-lt"/>
              </a:rPr>
              <a:t>, nebo nějaký ilustrační znak.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C057D6D-43E7-4EC7-9D60-92115621BCDB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7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ilustrace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37B2C-B5B7-47D9-9D74-1FF96E7E1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1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442AABE0-F629-4D22-8630-3B4DDFDB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340000"/>
            <a:ext cx="7213385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 dirty="0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 dirty="0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 dirty="0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 dirty="0">
                <a:solidFill>
                  <a:srgbClr val="233060"/>
                </a:solidFill>
                <a:latin typeface="+mn-lt"/>
              </a:rPr>
              <a:t>Pátá úroveň</a:t>
            </a:r>
          </a:p>
        </p:txBody>
      </p:sp>
      <p:sp>
        <p:nvSpPr>
          <p:cNvPr id="13" name="Zástupný symbol pro obsah 14">
            <a:extLst>
              <a:ext uri="{FF2B5EF4-FFF2-40B4-BE49-F238E27FC236}">
                <a16:creationId xmlns:a16="http://schemas.microsoft.com/office/drawing/2014/main" id="{F117E0C7-9D80-4C9A-9B46-D2DD8CDFF9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40216" y="2340000"/>
            <a:ext cx="3611783" cy="41580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cs-CZ" sz="2000" kern="1200" baseline="0" dirty="0">
                <a:solidFill>
                  <a:srgbClr val="2331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marR="0" indent="-27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 sz="2000"/>
            </a:lvl2pPr>
            <a:lvl3pPr marL="45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3pPr>
            <a:lvl4pPr marL="63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4pPr>
            <a:lvl5pPr marL="81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5pPr>
            <a:lvl6pPr marL="993600" indent="-270000">
              <a:buSzPct val="75000"/>
              <a:buFontTx/>
              <a:buBlip>
                <a:blip r:embed="rId2"/>
              </a:buBlip>
              <a:defRPr/>
            </a:lvl6pPr>
            <a:lvl7pPr>
              <a:defRPr/>
            </a:lvl7pPr>
            <a:lvl8pPr>
              <a:defRPr/>
            </a:lvl8pPr>
            <a:lvl9pPr marL="1533600" indent="-270000">
              <a:buFontTx/>
              <a:buBlip>
                <a:blip r:embed="rId2"/>
              </a:buBlip>
              <a:defRPr/>
            </a:lvl9pPr>
          </a:lstStyle>
          <a:p>
            <a:r>
              <a:rPr lang="cs-CZ" dirty="0">
                <a:solidFill>
                  <a:srgbClr val="233060"/>
                </a:solidFill>
                <a:latin typeface="+mn-lt"/>
              </a:rPr>
              <a:t>Prostor pro ilustrační foto, obrázek, </a:t>
            </a:r>
            <a:r>
              <a:rPr lang="cs-CZ" dirty="0" err="1">
                <a:solidFill>
                  <a:srgbClr val="233060"/>
                </a:solidFill>
                <a:latin typeface="+mn-lt"/>
              </a:rPr>
              <a:t>minigraf</a:t>
            </a:r>
            <a:r>
              <a:rPr lang="cs-CZ" dirty="0">
                <a:solidFill>
                  <a:srgbClr val="233060"/>
                </a:solidFill>
                <a:latin typeface="+mn-lt"/>
              </a:rPr>
              <a:t>, nebo nějaký ilustrační znak.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C010966-D2B2-4CBC-BDE8-35BFE0082432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ilustrace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2AB3EC4C-E127-4D95-B594-552771669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1</a:t>
            </a:r>
          </a:p>
        </p:txBody>
      </p:sp>
      <p:sp>
        <p:nvSpPr>
          <p:cNvPr id="12" name="Zástupný symbol pro obsah 14">
            <a:extLst>
              <a:ext uri="{FF2B5EF4-FFF2-40B4-BE49-F238E27FC236}">
                <a16:creationId xmlns:a16="http://schemas.microsoft.com/office/drawing/2014/main" id="{D8D7BBEB-AAF0-4DA7-9A08-0084FC493A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39816" y="2340000"/>
            <a:ext cx="7212183" cy="41580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cs-CZ" sz="2000" kern="1200" baseline="0" dirty="0">
                <a:solidFill>
                  <a:srgbClr val="2331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marR="0" indent="-27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 sz="2000"/>
            </a:lvl2pPr>
            <a:lvl3pPr marL="45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3pPr>
            <a:lvl4pPr marL="63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4pPr>
            <a:lvl5pPr marL="8136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/>
            </a:lvl5pPr>
            <a:lvl6pPr marL="993600" indent="-270000">
              <a:buSzPct val="75000"/>
              <a:buFontTx/>
              <a:buBlip>
                <a:blip r:embed="rId2"/>
              </a:buBlip>
              <a:defRPr/>
            </a:lvl6pPr>
            <a:lvl7pPr>
              <a:defRPr/>
            </a:lvl7pPr>
            <a:lvl8pPr>
              <a:defRPr/>
            </a:lvl8pPr>
            <a:lvl9pPr marL="1533600" indent="-270000">
              <a:buFontTx/>
              <a:buBlip>
                <a:blip r:embed="rId2"/>
              </a:buBlip>
              <a:defRPr/>
            </a:lvl9pPr>
          </a:lstStyle>
          <a:p>
            <a:r>
              <a:rPr lang="cs-CZ" dirty="0">
                <a:solidFill>
                  <a:srgbClr val="233060"/>
                </a:solidFill>
                <a:latin typeface="+mn-lt"/>
              </a:rPr>
              <a:t>Prostor pro ilustrační foto, obrázek, </a:t>
            </a:r>
            <a:r>
              <a:rPr lang="cs-CZ" dirty="0" err="1">
                <a:solidFill>
                  <a:srgbClr val="233060"/>
                </a:solidFill>
                <a:latin typeface="+mn-lt"/>
              </a:rPr>
              <a:t>minigraf</a:t>
            </a:r>
            <a:r>
              <a:rPr lang="cs-CZ" dirty="0">
                <a:solidFill>
                  <a:srgbClr val="233060"/>
                </a:solidFill>
                <a:latin typeface="+mn-lt"/>
              </a:rPr>
              <a:t>, nebo nějaký ilustrační znak.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FF2E1A75-B30E-4184-B7CE-50089F99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340000"/>
            <a:ext cx="3612985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>
                <a:solidFill>
                  <a:srgbClr val="233060"/>
                </a:solidFill>
                <a:latin typeface="+mn-lt"/>
              </a:rPr>
              <a:t>Po kliknutí můžete upravovat styly textu v předloze.</a:t>
            </a:r>
          </a:p>
          <a:p>
            <a:pPr lvl="1"/>
            <a:r>
              <a:rPr lang="cs-CZ">
                <a:solidFill>
                  <a:srgbClr val="233060"/>
                </a:solidFill>
                <a:latin typeface="+mn-lt"/>
              </a:rPr>
              <a:t>Druhá úroveň</a:t>
            </a:r>
          </a:p>
          <a:p>
            <a:pPr lvl="2"/>
            <a:r>
              <a:rPr lang="cs-CZ">
                <a:solidFill>
                  <a:srgbClr val="233060"/>
                </a:solidFill>
                <a:latin typeface="+mn-lt"/>
              </a:rPr>
              <a:t>Třetí úroveň</a:t>
            </a:r>
          </a:p>
          <a:p>
            <a:pPr lvl="3"/>
            <a:r>
              <a:rPr lang="cs-CZ">
                <a:solidFill>
                  <a:srgbClr val="233060"/>
                </a:solidFill>
                <a:latin typeface="+mn-lt"/>
              </a:rPr>
              <a:t>Čtvrtá úroveň</a:t>
            </a:r>
          </a:p>
          <a:p>
            <a:pPr lvl="4"/>
            <a:r>
              <a:rPr lang="cs-CZ">
                <a:solidFill>
                  <a:srgbClr val="233060"/>
                </a:solidFill>
                <a:latin typeface="+mn-lt"/>
              </a:rPr>
              <a:t>Pátá úroveň</a:t>
            </a:r>
            <a:endParaRPr lang="cs-CZ" dirty="0">
              <a:solidFill>
                <a:srgbClr val="233060"/>
              </a:solidFill>
              <a:latin typeface="+mn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A1A3E7D-D2C8-4A98-A7B5-B21F0F391154}"/>
              </a:ext>
            </a:extLst>
          </p:cNvPr>
          <p:cNvSpPr txBox="1"/>
          <p:nvPr/>
        </p:nvSpPr>
        <p:spPr>
          <a:xfrm>
            <a:off x="10416480" y="360000"/>
            <a:ext cx="123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990DEE-A5F0-484D-81FF-1A68BA7B45FC}" type="slidenum">
              <a:rPr lang="cs-CZ" sz="1200" b="1" smtClean="0">
                <a:solidFill>
                  <a:schemeClr val="tx2"/>
                </a:solidFill>
              </a:rPr>
              <a:pPr algn="r"/>
              <a:t>‹#›</a:t>
            </a:fld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8">
            <a:extLst>
              <a:ext uri="{FF2B5EF4-FFF2-40B4-BE49-F238E27FC236}">
                <a16:creationId xmlns:a16="http://schemas.microsoft.com/office/drawing/2014/main" id="{5EFD8203-D3A6-4A52-AB62-BA75BBD5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240000"/>
            <a:ext cx="9000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cap="all" baseline="0">
                <a:solidFill>
                  <a:srgbClr val="23315F"/>
                </a:solidFill>
              </a:defRPr>
            </a:lvl1pPr>
          </a:lstStyle>
          <a:p>
            <a:r>
              <a:rPr lang="cs-CZ" dirty="0"/>
              <a:t>nadpis oddílu prezentace</a:t>
            </a:r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95E6D0E-7F3F-4EE7-91E1-E0BB90F23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8208" y="507822"/>
            <a:ext cx="9525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080000"/>
            <a:ext cx="11113200" cy="108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AAE1B21-A151-4F03-8C26-2C31DC4BD3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38799" y="361203"/>
            <a:ext cx="1620000" cy="537594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4B228E9-DEAF-474A-B89C-A2DBDC24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799" y="2340000"/>
            <a:ext cx="11113200" cy="415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cs-CZ" dirty="0">
                <a:solidFill>
                  <a:srgbClr val="233060"/>
                </a:solidFill>
                <a:latin typeface="+mn-lt"/>
              </a:rPr>
              <a:t>01</a:t>
            </a:r>
          </a:p>
          <a:p>
            <a:pPr lvl="1"/>
            <a:r>
              <a:rPr lang="cs-CZ" dirty="0">
                <a:solidFill>
                  <a:srgbClr val="233060"/>
                </a:solidFill>
                <a:latin typeface="+mn-lt"/>
              </a:rPr>
              <a:t>02</a:t>
            </a:r>
          </a:p>
          <a:p>
            <a:pPr lvl="2"/>
            <a:r>
              <a:rPr lang="cs-CZ" dirty="0">
                <a:solidFill>
                  <a:srgbClr val="233060"/>
                </a:solidFill>
                <a:latin typeface="+mn-lt"/>
              </a:rPr>
              <a:t>03</a:t>
            </a:r>
          </a:p>
          <a:p>
            <a:pPr lvl="3"/>
            <a:r>
              <a:rPr lang="cs-CZ" dirty="0">
                <a:solidFill>
                  <a:srgbClr val="233060"/>
                </a:solidFill>
                <a:latin typeface="+mn-lt"/>
              </a:rPr>
              <a:t>04</a:t>
            </a:r>
          </a:p>
          <a:p>
            <a:pPr lvl="4"/>
            <a:r>
              <a:rPr lang="cs-CZ" dirty="0">
                <a:solidFill>
                  <a:srgbClr val="233060"/>
                </a:solidFill>
                <a:latin typeface="+mn-lt"/>
              </a:rPr>
              <a:t>05</a:t>
            </a:r>
          </a:p>
          <a:p>
            <a:pPr lvl="5"/>
            <a:r>
              <a:rPr lang="cs-CZ" dirty="0">
                <a:solidFill>
                  <a:srgbClr val="233060"/>
                </a:solidFill>
                <a:latin typeface="+mn-lt"/>
              </a:rPr>
              <a:t>06</a:t>
            </a:r>
          </a:p>
          <a:p>
            <a:pPr lvl="6"/>
            <a:r>
              <a:rPr lang="cs-CZ" dirty="0">
                <a:solidFill>
                  <a:srgbClr val="233060"/>
                </a:solidFill>
                <a:latin typeface="+mn-lt"/>
              </a:rPr>
              <a:t>07</a:t>
            </a:r>
          </a:p>
          <a:p>
            <a:pPr lvl="7"/>
            <a:r>
              <a:rPr lang="cs-CZ" dirty="0">
                <a:solidFill>
                  <a:srgbClr val="233060"/>
                </a:solidFill>
                <a:latin typeface="+mn-lt"/>
              </a:rPr>
              <a:t>08</a:t>
            </a:r>
          </a:p>
          <a:p>
            <a:pPr lvl="8"/>
            <a:r>
              <a:rPr lang="cs-CZ" dirty="0">
                <a:solidFill>
                  <a:srgbClr val="233060"/>
                </a:solidFill>
                <a:latin typeface="+mn-lt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8165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2331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SzPct val="75000"/>
        <a:buFontTx/>
        <a:buNone/>
        <a:defRPr lang="cs-CZ" sz="2000" kern="1200" smtClean="0">
          <a:solidFill>
            <a:srgbClr val="233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600"/>
        </a:spcBef>
        <a:buSzPct val="75000"/>
        <a:buFontTx/>
        <a:buBlip>
          <a:blip r:embed="rId15"/>
        </a:buBlip>
        <a:defRPr lang="cs-CZ" sz="2000" kern="1200" baseline="0" smtClean="0">
          <a:solidFill>
            <a:srgbClr val="233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8163" indent="-269875" algn="l" defTabSz="914400" rtl="0" eaLnBrk="1" latinLnBrk="0" hangingPunct="1">
        <a:lnSpc>
          <a:spcPct val="90000"/>
        </a:lnSpc>
        <a:spcBef>
          <a:spcPts val="600"/>
        </a:spcBef>
        <a:buSzPct val="75000"/>
        <a:buFontTx/>
        <a:buBlip>
          <a:blip r:embed="rId15"/>
        </a:buBlip>
        <a:defRPr lang="cs-CZ" sz="2000" kern="1200" smtClean="0">
          <a:solidFill>
            <a:srgbClr val="233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3275" indent="-269875" algn="l" defTabSz="914400" rtl="0" eaLnBrk="1" latinLnBrk="0" hangingPunct="1">
        <a:lnSpc>
          <a:spcPct val="90000"/>
        </a:lnSpc>
        <a:spcBef>
          <a:spcPts val="600"/>
        </a:spcBef>
        <a:buSzPct val="75000"/>
        <a:buFontTx/>
        <a:buBlip>
          <a:blip r:embed="rId15"/>
        </a:buBlip>
        <a:defRPr lang="cs-CZ" sz="2000" kern="1200" smtClean="0">
          <a:solidFill>
            <a:srgbClr val="233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6325" indent="-269875" algn="l" defTabSz="914400" rtl="0" eaLnBrk="1" latinLnBrk="0" hangingPunct="1">
        <a:lnSpc>
          <a:spcPct val="90000"/>
        </a:lnSpc>
        <a:spcBef>
          <a:spcPts val="600"/>
        </a:spcBef>
        <a:buSzPct val="75000"/>
        <a:buFontTx/>
        <a:buBlip>
          <a:blip r:embed="rId15"/>
        </a:buBlip>
        <a:defRPr lang="cs-CZ" sz="2000" kern="1200" smtClean="0">
          <a:solidFill>
            <a:srgbClr val="233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41438" indent="-269875" algn="l" defTabSz="914400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614488" indent="-269875" algn="l" defTabSz="914400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879600" indent="-269875" algn="l" defTabSz="914400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4238" indent="-269875" algn="l" defTabSz="914400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87978D-4CCC-4510-AE73-6CA56D70A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5761449"/>
            <a:ext cx="8999998" cy="365125"/>
          </a:xfrm>
        </p:spPr>
        <p:txBody>
          <a:bodyPr/>
          <a:lstStyle/>
          <a:p>
            <a:r>
              <a:rPr lang="cs-CZ" dirty="0"/>
              <a:t>Odbor analytický a datové podpory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14EEF88-CADF-47A3-A18B-CBA4F6D1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Lukáš Březina a Petr Mikeš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30ED373-66F2-7B8D-FEB5-BB7D58EE53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0000" y="4659626"/>
            <a:ext cx="9000000" cy="3651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chemeClr val="accent1"/>
                </a:solidFill>
              </a:rPr>
              <a:t>12. 3. 2024, </a:t>
            </a:r>
            <a:r>
              <a:rPr lang="cs-CZ" b="1" dirty="0" err="1">
                <a:solidFill>
                  <a:schemeClr val="accent1"/>
                </a:solidFill>
              </a:rPr>
              <a:t>Webinář</a:t>
            </a:r>
            <a:r>
              <a:rPr lang="cs-CZ" b="1" dirty="0">
                <a:solidFill>
                  <a:schemeClr val="accent1"/>
                </a:solidFill>
              </a:rPr>
              <a:t> kompenzace – roční vypořádání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95E3BA-B6A1-4976-A10E-0EE10E76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v souborech CSV</a:t>
            </a:r>
          </a:p>
        </p:txBody>
      </p:sp>
    </p:spTree>
    <p:extLst>
      <p:ext uri="{BB962C8B-B14F-4D97-AF65-F5344CB8AC3E}">
        <p14:creationId xmlns:p14="http://schemas.microsoft.com/office/powerpoint/2010/main" val="405541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05D6498-F1BB-49BD-BD93-146969E8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80000"/>
            <a:ext cx="11113200" cy="740411"/>
          </a:xfrm>
        </p:spPr>
        <p:txBody>
          <a:bodyPr/>
          <a:lstStyle/>
          <a:p>
            <a:r>
              <a:rPr lang="cs-CZ" dirty="0"/>
              <a:t>Data nebo celý soubor v uvozovkách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DB89D2E-6A20-48E4-AD6D-967A76214F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000411"/>
            <a:ext cx="11107506" cy="956873"/>
          </a:xfrm>
        </p:spPr>
        <p:txBody>
          <a:bodyPr>
            <a:normAutofit fontScale="92500"/>
          </a:bodyPr>
          <a:lstStyle/>
          <a:p>
            <a:r>
              <a:rPr lang="cs-CZ" dirty="0"/>
              <a:t>Pokud jsou uvedeny uvozovky („) na začátku a konci každého řádku (obr. 1), systém toto bere za jednu hodnotu a s tím také pracuje, soubory jsou potom načteny chybně. Tato chyba nadále brání ve strojovém zpracování dat a může být žádost vrácena k opravě. Správně vyplněný soubor na obr. 2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5E574D5-D39D-4B3F-BCF0-A86A955A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137284"/>
            <a:ext cx="6924675" cy="17335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EB5A96-D258-4A35-95E7-715852AE4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5050834"/>
            <a:ext cx="7124700" cy="1371600"/>
          </a:xfrm>
          <a:prstGeom prst="rect">
            <a:avLst/>
          </a:prstGeom>
        </p:spPr>
      </p:pic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256EA274-A43B-42F0-B38E-4D34BB48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E82F2A-1932-45EB-AAF1-42780ECDBB80}"/>
              </a:ext>
            </a:extLst>
          </p:cNvPr>
          <p:cNvSpPr/>
          <p:nvPr/>
        </p:nvSpPr>
        <p:spPr>
          <a:xfrm>
            <a:off x="1644649" y="3868327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E03C90B-3190-410B-838D-B3EBD7501947}"/>
              </a:ext>
            </a:extLst>
          </p:cNvPr>
          <p:cNvSpPr/>
          <p:nvPr/>
        </p:nvSpPr>
        <p:spPr>
          <a:xfrm>
            <a:off x="1644649" y="4003571"/>
            <a:ext cx="519113" cy="1352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1B448E3-35AF-4B54-B7A3-08DB023389C4}"/>
              </a:ext>
            </a:extLst>
          </p:cNvPr>
          <p:cNvSpPr/>
          <p:nvPr/>
        </p:nvSpPr>
        <p:spPr>
          <a:xfrm>
            <a:off x="1644649" y="4183571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F63EC77-876F-401E-B6BB-9A679778E692}"/>
              </a:ext>
            </a:extLst>
          </p:cNvPr>
          <p:cNvSpPr/>
          <p:nvPr/>
        </p:nvSpPr>
        <p:spPr>
          <a:xfrm>
            <a:off x="1644649" y="5778000"/>
            <a:ext cx="565151" cy="1386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B72E04E-DFD9-4F6D-925B-A75E7A7D5CAC}"/>
              </a:ext>
            </a:extLst>
          </p:cNvPr>
          <p:cNvSpPr/>
          <p:nvPr/>
        </p:nvSpPr>
        <p:spPr>
          <a:xfrm>
            <a:off x="1644649" y="5958000"/>
            <a:ext cx="565151" cy="1386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95E95A8-BB7C-48FD-9F79-7488235A7382}"/>
              </a:ext>
            </a:extLst>
          </p:cNvPr>
          <p:cNvSpPr/>
          <p:nvPr/>
        </p:nvSpPr>
        <p:spPr>
          <a:xfrm>
            <a:off x="1644648" y="6120910"/>
            <a:ext cx="565151" cy="1386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9602BB0-DBEE-492B-97BE-D84662C53726}"/>
              </a:ext>
            </a:extLst>
          </p:cNvPr>
          <p:cNvSpPr/>
          <p:nvPr/>
        </p:nvSpPr>
        <p:spPr>
          <a:xfrm>
            <a:off x="2638425" y="3861490"/>
            <a:ext cx="128588" cy="104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ACDC88F-901C-4DBD-935D-D24F9AE25B6E}"/>
              </a:ext>
            </a:extLst>
          </p:cNvPr>
          <p:cNvSpPr/>
          <p:nvPr/>
        </p:nvSpPr>
        <p:spPr>
          <a:xfrm>
            <a:off x="2638425" y="4019112"/>
            <a:ext cx="128588" cy="104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E6F2B2E-47A8-44FE-A49C-7B8C5BE0393D}"/>
              </a:ext>
            </a:extLst>
          </p:cNvPr>
          <p:cNvSpPr/>
          <p:nvPr/>
        </p:nvSpPr>
        <p:spPr>
          <a:xfrm>
            <a:off x="2638425" y="4165209"/>
            <a:ext cx="128588" cy="104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7CB6468-FE76-4EFF-83FE-272B3F567294}"/>
              </a:ext>
            </a:extLst>
          </p:cNvPr>
          <p:cNvSpPr/>
          <p:nvPr/>
        </p:nvSpPr>
        <p:spPr>
          <a:xfrm>
            <a:off x="2678905" y="5795226"/>
            <a:ext cx="142876" cy="104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6BAB159-DFE8-40AB-9B38-505ED2AAD567}"/>
              </a:ext>
            </a:extLst>
          </p:cNvPr>
          <p:cNvSpPr/>
          <p:nvPr/>
        </p:nvSpPr>
        <p:spPr>
          <a:xfrm>
            <a:off x="2678905" y="5958000"/>
            <a:ext cx="142876" cy="104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BBC1E1D-27FA-46DD-8442-1ED7CFD3894A}"/>
              </a:ext>
            </a:extLst>
          </p:cNvPr>
          <p:cNvSpPr/>
          <p:nvPr/>
        </p:nvSpPr>
        <p:spPr>
          <a:xfrm>
            <a:off x="2678905" y="6123518"/>
            <a:ext cx="142876" cy="1041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77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A1560ED0-89AC-4D7F-BDC9-0CA77930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Prázdné řádky v souboru</a:t>
            </a:r>
          </a:p>
        </p:txBody>
      </p: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95BE9BF8-520A-4C15-AE8E-4A2CAAC680C7}"/>
              </a:ext>
            </a:extLst>
          </p:cNvPr>
          <p:cNvSpPr txBox="1">
            <a:spLocks/>
          </p:cNvSpPr>
          <p:nvPr/>
        </p:nvSpPr>
        <p:spPr>
          <a:xfrm>
            <a:off x="538798" y="2186567"/>
            <a:ext cx="10859963" cy="1254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 lang="cs-CZ" sz="2000" kern="1200" baseline="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632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2"/>
              </a:buBlip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414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44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960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42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Prázdné řádky v souboru, ať už mezi hlavičkou (1. a 2. řádek) a daty (od 3. řádku) nebo na konci souboru způsobí chybu v procesu načítání. Pro správné načtení je potřeba tyto řádky odstranit (3,8-13)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81CE28-0AD7-41DD-BA53-94B829C4D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8" y="3798598"/>
            <a:ext cx="5114925" cy="24860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CC617BA-4719-4C61-BDC0-EE0F80530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98598"/>
            <a:ext cx="5181600" cy="15525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07849F4-CCFD-44D5-82A2-8DA9BD39A6C6}"/>
              </a:ext>
            </a:extLst>
          </p:cNvPr>
          <p:cNvSpPr/>
          <p:nvPr/>
        </p:nvSpPr>
        <p:spPr>
          <a:xfrm>
            <a:off x="1498600" y="4676776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4694B86-5010-4259-9B9B-539C00A98F4A}"/>
              </a:ext>
            </a:extLst>
          </p:cNvPr>
          <p:cNvSpPr/>
          <p:nvPr/>
        </p:nvSpPr>
        <p:spPr>
          <a:xfrm>
            <a:off x="1498600" y="4835983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67F41B9-2A8A-4FCB-938F-20FD693BB153}"/>
              </a:ext>
            </a:extLst>
          </p:cNvPr>
          <p:cNvSpPr/>
          <p:nvPr/>
        </p:nvSpPr>
        <p:spPr>
          <a:xfrm>
            <a:off x="1498600" y="4982685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2A0738B-9D85-4545-A6D8-C2FA5FEAD2A0}"/>
              </a:ext>
            </a:extLst>
          </p:cNvPr>
          <p:cNvSpPr/>
          <p:nvPr/>
        </p:nvSpPr>
        <p:spPr>
          <a:xfrm>
            <a:off x="1498600" y="5136118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65D11F6-C04C-424A-8E52-E44DAC5DFCFE}"/>
              </a:ext>
            </a:extLst>
          </p:cNvPr>
          <p:cNvSpPr/>
          <p:nvPr/>
        </p:nvSpPr>
        <p:spPr>
          <a:xfrm>
            <a:off x="6977063" y="4531506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FC1F51B-DE15-44B1-845E-95E807B2DA02}"/>
              </a:ext>
            </a:extLst>
          </p:cNvPr>
          <p:cNvSpPr/>
          <p:nvPr/>
        </p:nvSpPr>
        <p:spPr>
          <a:xfrm>
            <a:off x="6977063" y="4676776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FB731C9-BAB4-4CC1-A913-8196D49C7504}"/>
              </a:ext>
            </a:extLst>
          </p:cNvPr>
          <p:cNvSpPr/>
          <p:nvPr/>
        </p:nvSpPr>
        <p:spPr>
          <a:xfrm>
            <a:off x="6977063" y="4825325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641AF64-3655-499F-923D-DEA4D7C41D13}"/>
              </a:ext>
            </a:extLst>
          </p:cNvPr>
          <p:cNvSpPr/>
          <p:nvPr/>
        </p:nvSpPr>
        <p:spPr>
          <a:xfrm>
            <a:off x="6977063" y="4982685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6D53DF4-BBEA-4D8E-BEE6-A2F7359F5868}"/>
              </a:ext>
            </a:extLst>
          </p:cNvPr>
          <p:cNvSpPr/>
          <p:nvPr/>
        </p:nvSpPr>
        <p:spPr>
          <a:xfrm>
            <a:off x="2629694" y="4676776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993CC5D-F616-4396-9CC3-398AAE6F2B1C}"/>
              </a:ext>
            </a:extLst>
          </p:cNvPr>
          <p:cNvSpPr/>
          <p:nvPr/>
        </p:nvSpPr>
        <p:spPr>
          <a:xfrm>
            <a:off x="2629694" y="4830681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4C351A7-F5DD-4782-981B-1A6E7254C752}"/>
              </a:ext>
            </a:extLst>
          </p:cNvPr>
          <p:cNvSpPr/>
          <p:nvPr/>
        </p:nvSpPr>
        <p:spPr>
          <a:xfrm>
            <a:off x="2629694" y="4982685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A28D1A4-F871-48D7-92CB-0BAED71021A5}"/>
              </a:ext>
            </a:extLst>
          </p:cNvPr>
          <p:cNvSpPr/>
          <p:nvPr/>
        </p:nvSpPr>
        <p:spPr>
          <a:xfrm>
            <a:off x="2632870" y="5132752"/>
            <a:ext cx="542926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4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E5F14A8E-48CC-4FE0-968F-7F07D7AB4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95" y="1755432"/>
            <a:ext cx="5127374" cy="450873"/>
          </a:xfrm>
        </p:spPr>
        <p:txBody>
          <a:bodyPr/>
          <a:lstStyle/>
          <a:p>
            <a:r>
              <a:rPr lang="cs-CZ" dirty="0"/>
              <a:t>Soubory CSV přiložená k žádosti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D0D9FE-45FC-4AB8-80B7-E10F4A33D4C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73824" y="1755432"/>
            <a:ext cx="5378402" cy="450873"/>
          </a:xfrm>
        </p:spPr>
        <p:txBody>
          <a:bodyPr/>
          <a:lstStyle/>
          <a:p>
            <a:r>
              <a:rPr lang="cs-CZ" dirty="0"/>
              <a:t>Soubory zabalené v archivu </a:t>
            </a:r>
            <a:r>
              <a:rPr lang="cs-CZ" dirty="0" err="1"/>
              <a:t>rar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165A42-0D1F-41B2-ABBB-D13FF06B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80000"/>
            <a:ext cx="11113200" cy="631354"/>
          </a:xfrm>
        </p:spPr>
        <p:txBody>
          <a:bodyPr>
            <a:normAutofit/>
          </a:bodyPr>
          <a:lstStyle/>
          <a:p>
            <a:r>
              <a:rPr lang="cs-CZ" sz="2800" dirty="0"/>
              <a:t>Přílohy žádosti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A9BCB4A-2B86-41C0-9A8B-67C50E0E267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73824" y="2252516"/>
            <a:ext cx="5378402" cy="3258490"/>
          </a:xfrm>
        </p:spPr>
        <p:txBody>
          <a:bodyPr/>
          <a:lstStyle/>
          <a:p>
            <a:r>
              <a:rPr lang="cs-CZ" dirty="0"/>
              <a:t>Funkcionalita pro přenos dat mezi OTE a ERÚ neumí pracovat s formátem archivu typu RAR. </a:t>
            </a:r>
          </a:p>
          <a:p>
            <a:r>
              <a:rPr lang="cs-CZ" dirty="0"/>
              <a:t>V manuálu od OTE na straně č.5 přímo operátor uvádí komprimaci dat v .ZIP (obr. 1)</a:t>
            </a:r>
          </a:p>
          <a:p>
            <a:r>
              <a:rPr lang="cs-CZ" dirty="0"/>
              <a:t>V takovém případě nejsou načteny žádná data z CSV a žádost může být vrácena k opravě!</a:t>
            </a:r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C84C29F5-0E04-402F-9F68-4C993EEC5EB9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70" y="4427694"/>
            <a:ext cx="4001058" cy="857370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1D57CC3-D4E5-42BF-B8F3-AC643688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70" y="5428049"/>
            <a:ext cx="3972479" cy="1038370"/>
          </a:xfrm>
          <a:prstGeom prst="rect">
            <a:avLst/>
          </a:prstGeom>
        </p:spPr>
      </p:pic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1E0234D3-53E6-4656-A560-2D9D02232D90}"/>
              </a:ext>
            </a:extLst>
          </p:cNvPr>
          <p:cNvSpPr txBox="1">
            <a:spLocks/>
          </p:cNvSpPr>
          <p:nvPr/>
        </p:nvSpPr>
        <p:spPr>
          <a:xfrm>
            <a:off x="535196" y="2250383"/>
            <a:ext cx="5127374" cy="32584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4"/>
              </a:buBlip>
              <a:defRPr lang="cs-CZ" sz="2000" kern="1200" baseline="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8163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4"/>
              </a:buBlip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4"/>
              </a:buBlip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6325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Blip>
                <a:blip r:embed="rId4"/>
              </a:buBlip>
              <a:defRPr lang="cs-CZ" sz="2000" kern="1200" smtClean="0">
                <a:solidFill>
                  <a:srgbClr val="233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414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44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960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42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Pro přiložení všech souborů k příloze je potřeba zabalit soubory do jednoho souboru – archivu. Systém OTE vyžaduje pro další zpracování soubory typu ZIP.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BF8545-D5BF-41F7-A77E-B92479B3C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5" y="3429000"/>
            <a:ext cx="4612631" cy="31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E375C-2ED9-41F8-81C8-C23A41A7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40000"/>
            <a:ext cx="9241563" cy="1440000"/>
          </a:xfrm>
        </p:spPr>
        <p:txBody>
          <a:bodyPr>
            <a:normAutofit fontScale="90000"/>
          </a:bodyPr>
          <a:lstStyle/>
          <a:p>
            <a:r>
              <a:rPr lang="cs-CZ" dirty="0"/>
              <a:t>Chyby v CSV v Kalendářních Datech, </a:t>
            </a:r>
            <a:br>
              <a:rPr lang="cs-CZ" dirty="0"/>
            </a:br>
            <a:r>
              <a:rPr lang="cs-CZ" dirty="0"/>
              <a:t>V Době účinnosti fixní ceny a V měsících uzavření smlouvy </a:t>
            </a:r>
          </a:p>
        </p:txBody>
      </p:sp>
    </p:spTree>
    <p:extLst>
      <p:ext uri="{BB962C8B-B14F-4D97-AF65-F5344CB8AC3E}">
        <p14:creationId xmlns:p14="http://schemas.microsoft.com/office/powerpoint/2010/main" val="36533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B6BA07-840B-49D1-B210-7B2A3B80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 zadávání „Datum počátku platnosti ceníku “ u CSV smluv B a C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D8A582B-8F3C-4423-B84F-2A70DF0550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320291"/>
            <a:ext cx="9963017" cy="4158000"/>
          </a:xfrm>
        </p:spPr>
        <p:txBody>
          <a:bodyPr>
            <a:normAutofit/>
          </a:bodyPr>
          <a:lstStyle/>
          <a:p>
            <a:r>
              <a:rPr lang="cs-CZ" dirty="0"/>
              <a:t>Jediné správné hodnoty zadání jsou ve formě DD.MM.YYYY jako např. 01.02.2022 nebo 12.10.2021</a:t>
            </a:r>
          </a:p>
          <a:p>
            <a:r>
              <a:rPr lang="cs-CZ" dirty="0">
                <a:solidFill>
                  <a:srgbClr val="FF0000"/>
                </a:solidFill>
              </a:rPr>
              <a:t>(nutno pro jistotu překontrolovat pomocí notepadu (!) zobrazením příslušného CSV (ne Excelu(!))</a:t>
            </a:r>
          </a:p>
          <a:p>
            <a:endParaRPr lang="cs-CZ" dirty="0"/>
          </a:p>
          <a:p>
            <a:r>
              <a:rPr lang="cs-CZ" dirty="0"/>
              <a:t>Všechny ostatní formy zadání jsou považovány za chybu:</a:t>
            </a:r>
          </a:p>
          <a:p>
            <a:endParaRPr lang="cs-CZ" dirty="0"/>
          </a:p>
          <a:p>
            <a:r>
              <a:rPr lang="cs-CZ" dirty="0"/>
              <a:t>V CSV se objevují chybně údaje jako: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44927 (reprezentující datum jako pořadové číslo dne v Excelu = datum ve správném tvaru je tedy jen formát tohoto čísla v Excelu – nutná kontrola přes notepad)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5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B6BA07-840B-49D1-B210-7B2A3B80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 zadávání „Datum uzavření smlouvy“ u CSV smluv D1* a E*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D8A582B-8F3C-4423-B84F-2A70DF0550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320291"/>
            <a:ext cx="9963017" cy="41580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Jediné správné hodnoty zadání jsou ve formě DD.MM.YYYY jako např. 01.02.2022 nebo 12.10.2021</a:t>
            </a:r>
          </a:p>
          <a:p>
            <a:r>
              <a:rPr lang="cs-CZ" dirty="0">
                <a:solidFill>
                  <a:srgbClr val="FF0000"/>
                </a:solidFill>
              </a:rPr>
              <a:t>(nutno pro jistotu překontrolovat pomocí notepadu (!) zobrazením příslušného CSV (ne Excelu(!))</a:t>
            </a:r>
          </a:p>
          <a:p>
            <a:endParaRPr lang="cs-CZ" dirty="0"/>
          </a:p>
          <a:p>
            <a:r>
              <a:rPr lang="cs-CZ" dirty="0"/>
              <a:t>Všechny ostatní formy zadání jsou považovány za chybu.</a:t>
            </a:r>
          </a:p>
          <a:p>
            <a:endParaRPr lang="cs-CZ" dirty="0"/>
          </a:p>
          <a:p>
            <a:r>
              <a:rPr lang="cs-CZ" dirty="0"/>
              <a:t>V CSV se objevují chybně údaje jako: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01-03-2022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1.9.2022 (namísto správného  01.09.2022)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44869 (reprezentující datum jako pořadový den v Excelu = datum ve správném tvaru je tedy domněle jen formát tohoto čísla v Excelu – nutná kontrola přes notepad)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28.11.2026 (moc v budoucnu)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00.01.1900 (reprezentující formát </a:t>
            </a:r>
            <a:r>
              <a:rPr lang="cs-CZ" dirty="0" err="1"/>
              <a:t>datumu</a:t>
            </a:r>
            <a:r>
              <a:rPr lang="cs-CZ" dirty="0"/>
              <a:t> Excelu pro hodnotu 0 (nula) – nutná kontrola přes notepad)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326667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B6BA07-840B-49D1-B210-7B2A3B80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 zadávání „Měsíc uzavření smlouvy“ (začátku fixace) u CSV smluv D2*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D8A582B-8F3C-4423-B84F-2A70DF0550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320291"/>
            <a:ext cx="9963017" cy="4158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Jediné správné hodnoty zadání jsou ve formě MM.YYYY (např. 01.2021 nebo 10.2021) </a:t>
            </a:r>
          </a:p>
          <a:p>
            <a:r>
              <a:rPr lang="cs-CZ" dirty="0">
                <a:solidFill>
                  <a:srgbClr val="FF0000"/>
                </a:solidFill>
              </a:rPr>
              <a:t>(nutno pro jistotu překontrolovat pomocí notepadu (!) zobrazením příslušného CSV (ne Excelu(!))</a:t>
            </a:r>
          </a:p>
          <a:p>
            <a:endParaRPr lang="cs-CZ" dirty="0"/>
          </a:p>
          <a:p>
            <a:r>
              <a:rPr lang="cs-CZ" dirty="0"/>
              <a:t>Všechny ostatní formy zadání jsou považovány za chybu.</a:t>
            </a:r>
          </a:p>
          <a:p>
            <a:endParaRPr lang="cs-CZ" dirty="0"/>
          </a:p>
          <a:p>
            <a:r>
              <a:rPr lang="cs-CZ" dirty="0"/>
              <a:t>V CSV se objevují chybně údaje jako: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03-2023, 12-2022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1, 2, 3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1.2022 (namísto 01.2022)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10.2032 (mnoho záznamů v budoucnosti po roce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10.22 (namísto 10.2022)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6_2022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III.22</a:t>
            </a:r>
          </a:p>
        </p:txBody>
      </p:sp>
    </p:spTree>
    <p:extLst>
      <p:ext uri="{BB962C8B-B14F-4D97-AF65-F5344CB8AC3E}">
        <p14:creationId xmlns:p14="http://schemas.microsoft.com/office/powerpoint/2010/main" val="410486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B6BA07-840B-49D1-B210-7B2A3B80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zadávání „Doba účinnosti fixní ceny“ </a:t>
            </a:r>
            <a:r>
              <a:rPr lang="cs-CZ" b="0" dirty="0"/>
              <a:t>(</a:t>
            </a:r>
            <a:r>
              <a:rPr lang="cs-CZ" dirty="0"/>
              <a:t>délky fixace) u CSV smluv D2*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D8A582B-8F3C-4423-B84F-2A70DF0550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320291"/>
            <a:ext cx="9963017" cy="41580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Jediné správné hodnoty zadání jsou délky v letech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</a:t>
            </a:r>
          </a:p>
          <a:p>
            <a:endParaRPr lang="cs-CZ" dirty="0"/>
          </a:p>
          <a:p>
            <a:r>
              <a:rPr lang="cs-CZ" dirty="0"/>
              <a:t>Všechny ostatní formy zadání jsou považovány za chybu.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CSV se objevují chybně délky fixace jako: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““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01,02,03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 rok, 2 roky, 3 roky,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12, 24, 36,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4, 5 </a:t>
            </a:r>
          </a:p>
        </p:txBody>
      </p:sp>
    </p:spTree>
    <p:extLst>
      <p:ext uri="{BB962C8B-B14F-4D97-AF65-F5344CB8AC3E}">
        <p14:creationId xmlns:p14="http://schemas.microsoft.com/office/powerpoint/2010/main" val="210674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13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4485C-EAD9-4191-87CC-15B5B094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Hlavička souboru CSV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896D03-9D7E-42DF-A6C3-E5CFD687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160000"/>
            <a:ext cx="11113200" cy="4338000"/>
          </a:xfrm>
        </p:spPr>
        <p:txBody>
          <a:bodyPr>
            <a:normAutofit/>
          </a:bodyPr>
          <a:lstStyle/>
          <a:p>
            <a:r>
              <a:rPr lang="cs-CZ" dirty="0"/>
              <a:t>Každý soubor CSV musí mít obsahovat první dva řádky v dané struktuře, aby bylo možné správně přiřadit jednotlivé CSV soubory ke správnému subjektu, žádosti a období za které jsou data zaslána.</a:t>
            </a:r>
          </a:p>
          <a:p>
            <a:endParaRPr lang="cs-CZ" sz="1200" dirty="0"/>
          </a:p>
          <a:p>
            <a:r>
              <a:rPr lang="cs-CZ" dirty="0"/>
              <a:t>1.Řádek =&gt; Obsahuje identifikační znaky ve tvaru:</a:t>
            </a:r>
          </a:p>
          <a:p>
            <a:pPr marL="995363" lvl="2" indent="-457200">
              <a:buAutoNum type="arabicPeriod"/>
            </a:pPr>
            <a:r>
              <a:rPr lang="cs-CZ" b="1" i="1" dirty="0"/>
              <a:t>Název výkazu </a:t>
            </a:r>
            <a:r>
              <a:rPr lang="cs-CZ" dirty="0"/>
              <a:t>=&gt;</a:t>
            </a:r>
            <a:r>
              <a:rPr lang="cs-CZ" b="1" i="1" dirty="0"/>
              <a:t> </a:t>
            </a:r>
            <a:r>
              <a:rPr lang="cs-CZ" dirty="0"/>
              <a:t>doplněný příznakem pro elektro (_E) nebo plyn (_G) nebo přímé vedení (V) např.: A1a_E, A1a_G, A1aV aj.</a:t>
            </a:r>
          </a:p>
          <a:p>
            <a:pPr marL="995363" lvl="2" indent="-457200">
              <a:buAutoNum type="arabicPeriod"/>
            </a:pPr>
            <a:r>
              <a:rPr lang="cs-CZ" b="1" i="1" dirty="0"/>
              <a:t>ID_RUT </a:t>
            </a:r>
            <a:r>
              <a:rPr lang="cs-CZ" dirty="0"/>
              <a:t>=&gt; přidělený identifikátor systémem OTE (kladná celočíselná hodnota)</a:t>
            </a:r>
          </a:p>
          <a:p>
            <a:pPr marL="995363" lvl="2" indent="-457200">
              <a:buAutoNum type="arabicPeriod"/>
            </a:pPr>
            <a:r>
              <a:rPr lang="cs-CZ" b="1" i="1" dirty="0" err="1"/>
              <a:t>Verze_Zadosti</a:t>
            </a:r>
            <a:r>
              <a:rPr lang="cs-CZ" b="1" i="1" dirty="0"/>
              <a:t> </a:t>
            </a:r>
            <a:r>
              <a:rPr lang="cs-CZ" dirty="0"/>
              <a:t>=&gt; pro první žádost uvedeme hodnotu 0, pro opravnou žádost hodnotu 1</a:t>
            </a:r>
          </a:p>
          <a:p>
            <a:pPr marL="995363" lvl="2" indent="-457200">
              <a:buAutoNum type="arabicPeriod"/>
            </a:pPr>
            <a:r>
              <a:rPr lang="cs-CZ" b="1" i="1" dirty="0" err="1"/>
              <a:t>Obdobi_Vykazu</a:t>
            </a:r>
            <a:r>
              <a:rPr lang="cs-CZ" b="1" i="1" dirty="0"/>
              <a:t> </a:t>
            </a:r>
            <a:r>
              <a:rPr lang="cs-CZ" dirty="0"/>
              <a:t>=&gt; hodnoty ve formátu MM-YYYY (02-2023 představuje únor 2023)</a:t>
            </a:r>
          </a:p>
          <a:p>
            <a:pPr marL="457200" indent="-457200">
              <a:buAutoNum type="arabicPeriod"/>
            </a:pPr>
            <a:endParaRPr lang="cs-CZ" dirty="0"/>
          </a:p>
          <a:p>
            <a:r>
              <a:rPr lang="cs-CZ" dirty="0"/>
              <a:t>2.Řádek =&gt; Záhlaví tabulky dat, která je pro každý soubor CSV uvedena v dokumentaci, např.:</a:t>
            </a:r>
          </a:p>
          <a:p>
            <a:r>
              <a:rPr lang="cs-CZ" dirty="0"/>
              <a:t>	</a:t>
            </a:r>
            <a:r>
              <a:rPr lang="cs-CZ" sz="1600" b="1" i="1" dirty="0"/>
              <a:t>EAN;ICO_OM;Dod_Stanov_Cena;Dod_Sjedna_Cena;Sjedna_Cena;Trh_Spot_Cena;Mes_Kompenzace</a:t>
            </a:r>
          </a:p>
          <a:p>
            <a:pPr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22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4485C-EAD9-4191-87CC-15B5B094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Hlavička souboru CSV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896D03-9D7E-42DF-A6C3-E5CFD687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160000"/>
            <a:ext cx="11113200" cy="4338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Spojením těchto prvních dvou řádků vznikne tzv. hlavička souboru a skládá se tímto způsobem: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Přidáme hodnoty, které mají být na prvním řádu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Přidáme příslušné položky záhlaví tabulky podle Názvu souboru z dokumentace.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Přidáme data se stejným počtem středníků jako v hlavičce</a:t>
            </a:r>
          </a:p>
          <a:p>
            <a:pPr lvl="2" indent="0">
              <a:buNone/>
            </a:pPr>
            <a:endParaRPr lang="cs-CZ" dirty="0"/>
          </a:p>
          <a:p>
            <a:pPr lvl="2" indent="0">
              <a:buNone/>
            </a:pPr>
            <a:r>
              <a:rPr lang="cs-CZ" dirty="0"/>
              <a:t>Konstrukce hlavičky:</a:t>
            </a:r>
          </a:p>
          <a:p>
            <a:r>
              <a:rPr lang="cs-CZ" dirty="0"/>
              <a:t>	</a:t>
            </a:r>
            <a:r>
              <a:rPr lang="cs-CZ" sz="1800" b="1" i="1" dirty="0" err="1"/>
              <a:t>Název_souboru;ID_RUT;Verze_Zadosti;Obdobi_Vykazu</a:t>
            </a:r>
            <a:r>
              <a:rPr lang="cs-CZ" sz="1800" b="1" i="1" dirty="0"/>
              <a:t>;;;</a:t>
            </a:r>
            <a:endParaRPr lang="cs-CZ" dirty="0"/>
          </a:p>
          <a:p>
            <a:r>
              <a:rPr lang="cs-CZ" dirty="0"/>
              <a:t>	</a:t>
            </a:r>
            <a:r>
              <a:rPr lang="cs-CZ" sz="1600" b="1" i="1" dirty="0"/>
              <a:t>EAN;ICO_OM;Dod_Stanov_Cena;Dod_Sjedna_Cena;Sjedna_Cena;Trh_Spot_Cena;Mes_Kompenzace</a:t>
            </a:r>
          </a:p>
          <a:p>
            <a:r>
              <a:rPr lang="cs-CZ" sz="1600" dirty="0"/>
              <a:t>Vyplněná hlavička:</a:t>
            </a:r>
            <a:r>
              <a:rPr lang="cs-CZ" b="1" i="1" dirty="0"/>
              <a:t>	</a:t>
            </a:r>
          </a:p>
          <a:p>
            <a:pPr lvl="1" indent="0">
              <a:buNone/>
            </a:pPr>
            <a:r>
              <a:rPr lang="cs-CZ" dirty="0"/>
              <a:t>	</a:t>
            </a:r>
            <a:r>
              <a:rPr lang="cs-CZ" sz="1600" b="1" dirty="0"/>
              <a:t>A1a_E;9999;0;01-2023;;;</a:t>
            </a:r>
          </a:p>
          <a:p>
            <a:pPr lvl="1" indent="0">
              <a:buNone/>
            </a:pPr>
            <a:r>
              <a:rPr lang="cs-CZ" dirty="0"/>
              <a:t>	</a:t>
            </a:r>
            <a:r>
              <a:rPr lang="cs-CZ" sz="1600" b="1" dirty="0"/>
              <a:t>EAN;ICO_OM;Dod_Stanov_Cena;Dod_Sjedna_Cena;Sjedna_Cena;Trh_Spot_Cena;Mes_Kompenzace</a:t>
            </a:r>
            <a:endParaRPr lang="cs-CZ" b="1" dirty="0"/>
          </a:p>
          <a:p>
            <a:pPr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lvl="1" indent="0" algn="ctr">
              <a:buNone/>
            </a:pPr>
            <a:r>
              <a:rPr lang="cs-CZ" b="1" i="1" dirty="0">
                <a:solidFill>
                  <a:srgbClr val="FF0000"/>
                </a:solidFill>
              </a:rPr>
              <a:t>Je důležité, aby byl v celém souboru CSV stejný počet středníků!</a:t>
            </a:r>
          </a:p>
        </p:txBody>
      </p:sp>
    </p:spTree>
    <p:extLst>
      <p:ext uri="{BB962C8B-B14F-4D97-AF65-F5344CB8AC3E}">
        <p14:creationId xmlns:p14="http://schemas.microsoft.com/office/powerpoint/2010/main" val="89649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B6BA07-840B-49D1-B210-7B2A3B80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Nevyplněná hlavička souboru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D8A582B-8F3C-4423-B84F-2A70DF0550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320291"/>
            <a:ext cx="3611783" cy="4158000"/>
          </a:xfrm>
        </p:spPr>
        <p:txBody>
          <a:bodyPr/>
          <a:lstStyle/>
          <a:p>
            <a:r>
              <a:rPr lang="cs-CZ" dirty="0"/>
              <a:t>Systém tuto hlavičku nedokáže správně přiřadit, protože chybí jakýkoliv vyplněný identifikátor </a:t>
            </a:r>
            <a:r>
              <a:rPr lang="cs-CZ" dirty="0" err="1"/>
              <a:t>ID_souboru</a:t>
            </a:r>
            <a:r>
              <a:rPr lang="cs-CZ" dirty="0"/>
              <a:t>, ID_RUT, </a:t>
            </a:r>
            <a:r>
              <a:rPr lang="cs-CZ" dirty="0" err="1"/>
              <a:t>Verze_Žádosti</a:t>
            </a:r>
            <a:r>
              <a:rPr lang="cs-CZ" dirty="0"/>
              <a:t>, </a:t>
            </a:r>
            <a:r>
              <a:rPr lang="cs-CZ" dirty="0" err="1"/>
              <a:t>Období_Výkazu</a:t>
            </a:r>
            <a:endParaRPr lang="cs-CZ" dirty="0"/>
          </a:p>
          <a:p>
            <a:endParaRPr lang="cs-CZ" dirty="0"/>
          </a:p>
          <a:p>
            <a:r>
              <a:rPr lang="cs-CZ" dirty="0"/>
              <a:t>Správně vyplněná hlavička pro konkrétní CSV soubor.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28173C2-88CB-4B29-830B-29DBC1AF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069" y="4306559"/>
            <a:ext cx="5191125" cy="15621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F66ADA-BCB4-44FF-9DE4-BDD32A1A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069" y="2320291"/>
            <a:ext cx="6972300" cy="123825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977E4F0-18D0-4DAA-A685-4BBFB5075370}"/>
              </a:ext>
            </a:extLst>
          </p:cNvPr>
          <p:cNvSpPr/>
          <p:nvPr/>
        </p:nvSpPr>
        <p:spPr>
          <a:xfrm>
            <a:off x="5505450" y="5038725"/>
            <a:ext cx="46355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F6117A3-DC96-4AAA-B885-8847214543F1}"/>
              </a:ext>
            </a:extLst>
          </p:cNvPr>
          <p:cNvSpPr/>
          <p:nvPr/>
        </p:nvSpPr>
        <p:spPr>
          <a:xfrm>
            <a:off x="5505450" y="5187950"/>
            <a:ext cx="46355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0E82F7-84D0-46FB-9336-EDE495D5E403}"/>
              </a:ext>
            </a:extLst>
          </p:cNvPr>
          <p:cNvSpPr/>
          <p:nvPr/>
        </p:nvSpPr>
        <p:spPr>
          <a:xfrm>
            <a:off x="5505450" y="5340979"/>
            <a:ext cx="46355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F3FE50A-F7C3-4FD2-89DE-B85CB7F2F96D}"/>
              </a:ext>
            </a:extLst>
          </p:cNvPr>
          <p:cNvSpPr/>
          <p:nvPr/>
        </p:nvSpPr>
        <p:spPr>
          <a:xfrm>
            <a:off x="5508650" y="5494008"/>
            <a:ext cx="46355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20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007E1-66F2-479E-895C-2135369E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Chybí názvy sloupců – Hlavička souboru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04A9D5E-1F59-4419-9EEC-A749A67C8DF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cs-CZ" dirty="0"/>
              <a:t>Pokud nejsou na druhém řádku CSV souboru uvedeny názvy sloupců pro daný druh CSV, systém je doplní podle identifikátoru souboru z prvního řádku. Pokud bude identifikátor zapomenutý např. z jiného druhu souboru, data budou přiřazeny pod názvy souborů zapomenutého identifikátoru!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3752BC-8460-42E5-8283-B4DB88A0311D}"/>
              </a:ext>
            </a:extLst>
          </p:cNvPr>
          <p:cNvSpPr txBox="1"/>
          <p:nvPr/>
        </p:nvSpPr>
        <p:spPr>
          <a:xfrm>
            <a:off x="539527" y="4453925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233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Správně vyplněný soubor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39D1A7-F724-4AF7-AB1F-3F7F7ACE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8" y="2340000"/>
            <a:ext cx="5372100" cy="1524000"/>
          </a:xfrm>
          <a:prstGeom prst="rect">
            <a:avLst/>
          </a:prstGeom>
        </p:spPr>
      </p:pic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567DC870-04AE-49DC-904B-FC3E38D8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126A6-0B07-4D17-9EA6-1B81BEFC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9" y="4937830"/>
            <a:ext cx="8582025" cy="14763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40BEA17-7684-4D80-980C-D13FA2BB1D13}"/>
              </a:ext>
            </a:extLst>
          </p:cNvPr>
          <p:cNvSpPr/>
          <p:nvPr/>
        </p:nvSpPr>
        <p:spPr>
          <a:xfrm>
            <a:off x="1312067" y="2885895"/>
            <a:ext cx="126208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7BF7B45-E0F4-482F-BFAB-2F9C18165217}"/>
              </a:ext>
            </a:extLst>
          </p:cNvPr>
          <p:cNvSpPr/>
          <p:nvPr/>
        </p:nvSpPr>
        <p:spPr>
          <a:xfrm>
            <a:off x="1312067" y="3024873"/>
            <a:ext cx="126208" cy="104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9CB9473-AD5A-43C5-9554-B2E0144B8660}"/>
              </a:ext>
            </a:extLst>
          </p:cNvPr>
          <p:cNvSpPr/>
          <p:nvPr/>
        </p:nvSpPr>
        <p:spPr>
          <a:xfrm>
            <a:off x="1312067" y="3176513"/>
            <a:ext cx="126208" cy="104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CC39287-31E0-4D74-BC0F-1708273FC237}"/>
              </a:ext>
            </a:extLst>
          </p:cNvPr>
          <p:cNvSpPr/>
          <p:nvPr/>
        </p:nvSpPr>
        <p:spPr>
          <a:xfrm>
            <a:off x="1312067" y="3328153"/>
            <a:ext cx="126208" cy="104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221ADE9-9773-4297-8A9B-CC5B8D0A0603}"/>
              </a:ext>
            </a:extLst>
          </p:cNvPr>
          <p:cNvSpPr/>
          <p:nvPr/>
        </p:nvSpPr>
        <p:spPr>
          <a:xfrm>
            <a:off x="1329927" y="5660231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45B2A38-978A-45F3-8FC8-5F9FCC86EAB5}"/>
              </a:ext>
            </a:extLst>
          </p:cNvPr>
          <p:cNvSpPr/>
          <p:nvPr/>
        </p:nvSpPr>
        <p:spPr>
          <a:xfrm>
            <a:off x="1329927" y="5816541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007A954-1899-4510-BF23-8263EA1702DE}"/>
              </a:ext>
            </a:extLst>
          </p:cNvPr>
          <p:cNvSpPr/>
          <p:nvPr/>
        </p:nvSpPr>
        <p:spPr>
          <a:xfrm>
            <a:off x="1329927" y="5959063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185193E-828D-48A3-9218-09067BB9B609}"/>
              </a:ext>
            </a:extLst>
          </p:cNvPr>
          <p:cNvSpPr/>
          <p:nvPr/>
        </p:nvSpPr>
        <p:spPr>
          <a:xfrm>
            <a:off x="1329927" y="6111707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7035616-DC98-44A6-ADD3-8811453B0B25}"/>
              </a:ext>
            </a:extLst>
          </p:cNvPr>
          <p:cNvSpPr/>
          <p:nvPr/>
        </p:nvSpPr>
        <p:spPr>
          <a:xfrm>
            <a:off x="1934765" y="5660231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3F4C2C3-D3F7-4200-A0FE-376D7233C65D}"/>
              </a:ext>
            </a:extLst>
          </p:cNvPr>
          <p:cNvSpPr/>
          <p:nvPr/>
        </p:nvSpPr>
        <p:spPr>
          <a:xfrm>
            <a:off x="1934765" y="5808427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B1239C9-D5EB-4EEF-B305-632E16AE10B3}"/>
              </a:ext>
            </a:extLst>
          </p:cNvPr>
          <p:cNvSpPr/>
          <p:nvPr/>
        </p:nvSpPr>
        <p:spPr>
          <a:xfrm>
            <a:off x="1934765" y="5963120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652718A-4CA8-494A-858C-2D7E4F09D4B8}"/>
              </a:ext>
            </a:extLst>
          </p:cNvPr>
          <p:cNvSpPr/>
          <p:nvPr/>
        </p:nvSpPr>
        <p:spPr>
          <a:xfrm>
            <a:off x="1934765" y="6111707"/>
            <a:ext cx="126208" cy="902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10136CD-41A3-4227-808C-88896D6C58E9}"/>
              </a:ext>
            </a:extLst>
          </p:cNvPr>
          <p:cNvSpPr/>
          <p:nvPr/>
        </p:nvSpPr>
        <p:spPr>
          <a:xfrm>
            <a:off x="1897854" y="2885895"/>
            <a:ext cx="126208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DBE1E51-0288-46C4-8CC5-D6E32EA20754}"/>
              </a:ext>
            </a:extLst>
          </p:cNvPr>
          <p:cNvSpPr/>
          <p:nvPr/>
        </p:nvSpPr>
        <p:spPr>
          <a:xfrm>
            <a:off x="1897854" y="3030597"/>
            <a:ext cx="126208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C7C95B5-C2C5-4387-BE13-67A83CB7087A}"/>
              </a:ext>
            </a:extLst>
          </p:cNvPr>
          <p:cNvSpPr/>
          <p:nvPr/>
        </p:nvSpPr>
        <p:spPr>
          <a:xfrm>
            <a:off x="1897854" y="3175299"/>
            <a:ext cx="126208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AFDB9EEA-4EC7-4A5F-93B8-E394B1E161FA}"/>
              </a:ext>
            </a:extLst>
          </p:cNvPr>
          <p:cNvSpPr/>
          <p:nvPr/>
        </p:nvSpPr>
        <p:spPr>
          <a:xfrm>
            <a:off x="1897854" y="3326498"/>
            <a:ext cx="126208" cy="86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2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0179A-889A-4BC2-BFC4-EA02A0D2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80000"/>
            <a:ext cx="11113200" cy="757189"/>
          </a:xfrm>
        </p:spPr>
        <p:txBody>
          <a:bodyPr/>
          <a:lstStyle/>
          <a:p>
            <a:r>
              <a:rPr lang="cs-CZ" dirty="0"/>
              <a:t>Různý počet středníků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22180-483F-40BF-9063-0F30A6D5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0" y="1989510"/>
            <a:ext cx="11113200" cy="1267267"/>
          </a:xfrm>
        </p:spPr>
        <p:txBody>
          <a:bodyPr>
            <a:normAutofit/>
          </a:bodyPr>
          <a:lstStyle/>
          <a:p>
            <a:r>
              <a:rPr lang="cs-CZ" dirty="0"/>
              <a:t>Pro správnou funkčnost systému pro načítání dat je potřeba, aby měly všechny řádky stejný počet středníků, každý středník reprezentuje sloupeček tabulky, proto je potřeba mít všude stejný počet.</a:t>
            </a:r>
          </a:p>
          <a:p>
            <a:r>
              <a:rPr lang="cs-CZ" dirty="0"/>
              <a:t>Kolik středníků je potřeba v hlavičce souboru, případně názvy sloupců, které jsou na druhém řádku jsou uvedeny v dokumentaci.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8B8E73-0ABA-437B-8C88-3139015F36AA}"/>
              </a:ext>
            </a:extLst>
          </p:cNvPr>
          <p:cNvSpPr txBox="1"/>
          <p:nvPr/>
        </p:nvSpPr>
        <p:spPr>
          <a:xfrm>
            <a:off x="539399" y="3429000"/>
            <a:ext cx="217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33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V hlavičce chybí správný počet středníků (2)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45EF81-8992-4E83-801A-0FF41E748731}"/>
              </a:ext>
            </a:extLst>
          </p:cNvPr>
          <p:cNvSpPr txBox="1"/>
          <p:nvPr/>
        </p:nvSpPr>
        <p:spPr>
          <a:xfrm>
            <a:off x="539399" y="4771263"/>
            <a:ext cx="217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33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 hlavičce je  správný počet středníků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963BC3-1E94-4A34-90A5-E23A5F00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82" y="4771263"/>
            <a:ext cx="8724900" cy="1219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0EB49B-89DD-431B-B212-F44489B2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482" y="3409098"/>
            <a:ext cx="87249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0179A-889A-4BC2-BFC4-EA02A0D2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80000"/>
            <a:ext cx="11113200" cy="757189"/>
          </a:xfrm>
        </p:spPr>
        <p:txBody>
          <a:bodyPr/>
          <a:lstStyle/>
          <a:p>
            <a:r>
              <a:rPr lang="cs-CZ" dirty="0"/>
              <a:t>Různý počet středníků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8B8E73-0ABA-437B-8C88-3139015F36AA}"/>
              </a:ext>
            </a:extLst>
          </p:cNvPr>
          <p:cNvSpPr txBox="1"/>
          <p:nvPr/>
        </p:nvSpPr>
        <p:spPr>
          <a:xfrm>
            <a:off x="539396" y="4396311"/>
            <a:ext cx="217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33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správný počet středníků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45EF81-8992-4E83-801A-0FF41E748731}"/>
              </a:ext>
            </a:extLst>
          </p:cNvPr>
          <p:cNvSpPr txBox="1"/>
          <p:nvPr/>
        </p:nvSpPr>
        <p:spPr>
          <a:xfrm>
            <a:off x="539396" y="2302852"/>
            <a:ext cx="217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33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V hlavičce jsou  středníky navíc (2)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504BF2-4C3C-4B12-AB2C-19F6083D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150" y="2292837"/>
            <a:ext cx="3733800" cy="16478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AE70826-8D2B-4088-96BE-F520D9B4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150" y="4396310"/>
            <a:ext cx="4124325" cy="15525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C02E8EB-898B-47FB-B3B8-C269AC9638FB}"/>
              </a:ext>
            </a:extLst>
          </p:cNvPr>
          <p:cNvSpPr/>
          <p:nvPr/>
        </p:nvSpPr>
        <p:spPr>
          <a:xfrm>
            <a:off x="4114799" y="3014663"/>
            <a:ext cx="519113" cy="102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64CD228-B402-45A2-B88D-AA780CE4F2F6}"/>
              </a:ext>
            </a:extLst>
          </p:cNvPr>
          <p:cNvSpPr/>
          <p:nvPr/>
        </p:nvSpPr>
        <p:spPr>
          <a:xfrm>
            <a:off x="4114799" y="3167063"/>
            <a:ext cx="519113" cy="102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126ECCB-38CA-408A-A25A-6E02FD7FEC06}"/>
              </a:ext>
            </a:extLst>
          </p:cNvPr>
          <p:cNvSpPr/>
          <p:nvPr/>
        </p:nvSpPr>
        <p:spPr>
          <a:xfrm>
            <a:off x="4114799" y="3319463"/>
            <a:ext cx="519113" cy="102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9EDCC8D-F3DA-46CE-9ED2-347F302EC20E}"/>
              </a:ext>
            </a:extLst>
          </p:cNvPr>
          <p:cNvSpPr/>
          <p:nvPr/>
        </p:nvSpPr>
        <p:spPr>
          <a:xfrm>
            <a:off x="4114799" y="3476626"/>
            <a:ext cx="519113" cy="102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028A1A9-B640-4804-9135-1DE2AC50AF79}"/>
              </a:ext>
            </a:extLst>
          </p:cNvPr>
          <p:cNvSpPr/>
          <p:nvPr/>
        </p:nvSpPr>
        <p:spPr>
          <a:xfrm>
            <a:off x="4114799" y="3622711"/>
            <a:ext cx="519113" cy="102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5F1A39F-241D-41F7-A73F-1573CB5B6CC7}"/>
              </a:ext>
            </a:extLst>
          </p:cNvPr>
          <p:cNvSpPr/>
          <p:nvPr/>
        </p:nvSpPr>
        <p:spPr>
          <a:xfrm>
            <a:off x="4114799" y="3773559"/>
            <a:ext cx="519113" cy="1020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B33AC34-417D-4AE1-A1F1-FE51083ADE9A}"/>
              </a:ext>
            </a:extLst>
          </p:cNvPr>
          <p:cNvSpPr/>
          <p:nvPr/>
        </p:nvSpPr>
        <p:spPr>
          <a:xfrm>
            <a:off x="4114799" y="5114926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60DD1AA-DEC9-4C3E-B940-489C0747027F}"/>
              </a:ext>
            </a:extLst>
          </p:cNvPr>
          <p:cNvSpPr/>
          <p:nvPr/>
        </p:nvSpPr>
        <p:spPr>
          <a:xfrm>
            <a:off x="4114799" y="5253039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BA15691-4777-4970-8E08-8D504B068964}"/>
              </a:ext>
            </a:extLst>
          </p:cNvPr>
          <p:cNvSpPr/>
          <p:nvPr/>
        </p:nvSpPr>
        <p:spPr>
          <a:xfrm>
            <a:off x="4114799" y="5391152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4F5BEE0-6E27-4511-8A54-E63A0F53ABD1}"/>
              </a:ext>
            </a:extLst>
          </p:cNvPr>
          <p:cNvSpPr/>
          <p:nvPr/>
        </p:nvSpPr>
        <p:spPr>
          <a:xfrm>
            <a:off x="4114798" y="5529265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7001AF0-F47C-40E7-A6A7-3DA620D97CAD}"/>
              </a:ext>
            </a:extLst>
          </p:cNvPr>
          <p:cNvSpPr/>
          <p:nvPr/>
        </p:nvSpPr>
        <p:spPr>
          <a:xfrm>
            <a:off x="4117177" y="5687512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2F1D893-BAA2-4C17-9E25-172BE2FE58EB}"/>
              </a:ext>
            </a:extLst>
          </p:cNvPr>
          <p:cNvSpPr/>
          <p:nvPr/>
        </p:nvSpPr>
        <p:spPr>
          <a:xfrm>
            <a:off x="4114798" y="5829323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6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A49F4-A36D-47D2-876D-E9F7231A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Rozdílný počet středníků v datech a hlavičce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82B4C7-3A60-4588-9552-E436AA13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9" y="2340000"/>
            <a:ext cx="5374799" cy="1594437"/>
          </a:xfrm>
        </p:spPr>
        <p:txBody>
          <a:bodyPr/>
          <a:lstStyle/>
          <a:p>
            <a:r>
              <a:rPr lang="cs-CZ" dirty="0"/>
              <a:t>Středníků v datech je více než v hlavičce souboru. V datech 2x stejný kód EIC a na konci každého řádku navíc ;0. Provedena úprava dat tak, aby byl soubor načten, při ročních datech již bude považováno za chybu.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E48FF8-F1B1-4B57-ABFD-3342D3EFD692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cs-CZ" dirty="0"/>
              <a:t>Opravený soubor s daty: Odstraněny prázdné řádky, duplicitní EIC kódy, na konci řádků odstraněn přebytečný středník s 0 (na prvním obrázku podtrženo červeně)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CCE2D3-3E36-40CE-9405-E3D83DBE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9" y="3934437"/>
            <a:ext cx="5372100" cy="2476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F5A137-F067-4C9E-A924-5D366E083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5"/>
          <a:stretch/>
        </p:blipFill>
        <p:spPr>
          <a:xfrm>
            <a:off x="6274500" y="3921713"/>
            <a:ext cx="5142681" cy="15525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C81C547-D050-4A98-AD55-F2B344965760}"/>
              </a:ext>
            </a:extLst>
          </p:cNvPr>
          <p:cNvSpPr/>
          <p:nvPr/>
        </p:nvSpPr>
        <p:spPr>
          <a:xfrm>
            <a:off x="1514474" y="4814889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30B1F5-E808-4D76-AC23-6E9806181EC9}"/>
              </a:ext>
            </a:extLst>
          </p:cNvPr>
          <p:cNvSpPr/>
          <p:nvPr/>
        </p:nvSpPr>
        <p:spPr>
          <a:xfrm>
            <a:off x="2643186" y="4814889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B3A7F38-7E55-4EEC-A24A-782DE69568DC}"/>
              </a:ext>
            </a:extLst>
          </p:cNvPr>
          <p:cNvSpPr/>
          <p:nvPr/>
        </p:nvSpPr>
        <p:spPr>
          <a:xfrm>
            <a:off x="1514474" y="4953001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FAFAF76-2E45-492F-B328-6D6426E4040E}"/>
              </a:ext>
            </a:extLst>
          </p:cNvPr>
          <p:cNvSpPr/>
          <p:nvPr/>
        </p:nvSpPr>
        <p:spPr>
          <a:xfrm>
            <a:off x="2643186" y="4960756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7BA8A4C-3D4E-4F9A-9D45-46B36FC83796}"/>
              </a:ext>
            </a:extLst>
          </p:cNvPr>
          <p:cNvSpPr/>
          <p:nvPr/>
        </p:nvSpPr>
        <p:spPr>
          <a:xfrm>
            <a:off x="1514474" y="5125673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DC8F89-AE82-4576-943B-380B9F2998D2}"/>
              </a:ext>
            </a:extLst>
          </p:cNvPr>
          <p:cNvSpPr/>
          <p:nvPr/>
        </p:nvSpPr>
        <p:spPr>
          <a:xfrm>
            <a:off x="1514474" y="5253101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FEB084A-01E3-4DD9-B2A2-DD1CD55F5836}"/>
              </a:ext>
            </a:extLst>
          </p:cNvPr>
          <p:cNvSpPr/>
          <p:nvPr/>
        </p:nvSpPr>
        <p:spPr>
          <a:xfrm>
            <a:off x="2643186" y="5125673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5209AB3-A7E0-48AA-A98E-8ECDD1E75389}"/>
              </a:ext>
            </a:extLst>
          </p:cNvPr>
          <p:cNvSpPr/>
          <p:nvPr/>
        </p:nvSpPr>
        <p:spPr>
          <a:xfrm>
            <a:off x="2643186" y="5263849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CAAC183-25F0-4882-9931-381D43DB05B8}"/>
              </a:ext>
            </a:extLst>
          </p:cNvPr>
          <p:cNvSpPr/>
          <p:nvPr/>
        </p:nvSpPr>
        <p:spPr>
          <a:xfrm>
            <a:off x="7153274" y="4652756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1F1B6B1-C73A-4877-83DF-19E6EF22DB6F}"/>
              </a:ext>
            </a:extLst>
          </p:cNvPr>
          <p:cNvSpPr/>
          <p:nvPr/>
        </p:nvSpPr>
        <p:spPr>
          <a:xfrm>
            <a:off x="7153274" y="4806587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544ECBA-9664-46BB-A4A4-A20F2C31E358}"/>
              </a:ext>
            </a:extLst>
          </p:cNvPr>
          <p:cNvSpPr/>
          <p:nvPr/>
        </p:nvSpPr>
        <p:spPr>
          <a:xfrm>
            <a:off x="7153274" y="4941362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27D9C72-5521-4D26-995E-6FDC26E0B573}"/>
              </a:ext>
            </a:extLst>
          </p:cNvPr>
          <p:cNvSpPr/>
          <p:nvPr/>
        </p:nvSpPr>
        <p:spPr>
          <a:xfrm>
            <a:off x="7153273" y="5093558"/>
            <a:ext cx="519113" cy="90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44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05D6498-F1BB-49BD-BD93-146969E8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80000"/>
            <a:ext cx="11113200" cy="740411"/>
          </a:xfrm>
        </p:spPr>
        <p:txBody>
          <a:bodyPr/>
          <a:lstStyle/>
          <a:p>
            <a:r>
              <a:rPr lang="cs-CZ" dirty="0"/>
              <a:t>Data nebo celý soubor v uvozovkách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DB89D2E-6A20-48E4-AD6D-967A76214F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000411"/>
            <a:ext cx="11107506" cy="956873"/>
          </a:xfrm>
        </p:spPr>
        <p:txBody>
          <a:bodyPr/>
          <a:lstStyle/>
          <a:p>
            <a:r>
              <a:rPr lang="cs-CZ" dirty="0"/>
              <a:t>Pokud jsou uvedeny uvozovky („) v jednotlivých sloupečcích (obr. 1), systém toto bere za jednu hodnotu a s tím také pracuje, soubory jsou potom načteny chybně a musí dojít k ruční opravě.</a:t>
            </a:r>
          </a:p>
          <a:p>
            <a:r>
              <a:rPr lang="cs-CZ" dirty="0"/>
              <a:t>(obr. 2)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A6023C-9CCB-4052-9FD5-F3EE988C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08" y="2957284"/>
            <a:ext cx="9353550" cy="1504950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5A2A8E10-E1F4-41A2-B4C2-A37FC0BE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15" y="2340000"/>
            <a:ext cx="3611783" cy="4158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A7AC74-824A-43DF-AF70-85623A3A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08" y="5079518"/>
            <a:ext cx="8496300" cy="14192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22FA983-4AE1-45B5-BA46-0BC4901EE1AC}"/>
              </a:ext>
            </a:extLst>
          </p:cNvPr>
          <p:cNvSpPr/>
          <p:nvPr/>
        </p:nvSpPr>
        <p:spPr>
          <a:xfrm>
            <a:off x="1790700" y="3857625"/>
            <a:ext cx="128587" cy="10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497149B-6AAB-4BE3-9852-BD0B70C0C96F}"/>
              </a:ext>
            </a:extLst>
          </p:cNvPr>
          <p:cNvSpPr/>
          <p:nvPr/>
        </p:nvSpPr>
        <p:spPr>
          <a:xfrm>
            <a:off x="1790700" y="4016375"/>
            <a:ext cx="128587" cy="10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B9F3E27-4440-40A1-8AB0-0FBD2D6484ED}"/>
              </a:ext>
            </a:extLst>
          </p:cNvPr>
          <p:cNvSpPr/>
          <p:nvPr/>
        </p:nvSpPr>
        <p:spPr>
          <a:xfrm>
            <a:off x="1790700" y="4175125"/>
            <a:ext cx="128587" cy="10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3CC09D6-676B-4651-9590-AF44730A1CD4}"/>
              </a:ext>
            </a:extLst>
          </p:cNvPr>
          <p:cNvSpPr/>
          <p:nvPr/>
        </p:nvSpPr>
        <p:spPr>
          <a:xfrm>
            <a:off x="1790700" y="3698963"/>
            <a:ext cx="128587" cy="10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EC22775-5FCE-4223-AB99-B23A26B52D7D}"/>
              </a:ext>
            </a:extLst>
          </p:cNvPr>
          <p:cNvSpPr/>
          <p:nvPr/>
        </p:nvSpPr>
        <p:spPr>
          <a:xfrm>
            <a:off x="1466056" y="5807074"/>
            <a:ext cx="128587" cy="838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9F7D05F-BB10-48E1-8ED0-8F84590F1FB2}"/>
              </a:ext>
            </a:extLst>
          </p:cNvPr>
          <p:cNvSpPr/>
          <p:nvPr/>
        </p:nvSpPr>
        <p:spPr>
          <a:xfrm>
            <a:off x="1466056" y="5956299"/>
            <a:ext cx="128587" cy="838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8899020-5E3E-43DD-A2D6-EB6A8AD82CD7}"/>
              </a:ext>
            </a:extLst>
          </p:cNvPr>
          <p:cNvSpPr/>
          <p:nvPr/>
        </p:nvSpPr>
        <p:spPr>
          <a:xfrm>
            <a:off x="1466056" y="6118037"/>
            <a:ext cx="128587" cy="791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F854C78-F9A1-4097-80AC-5B33637DC264}"/>
              </a:ext>
            </a:extLst>
          </p:cNvPr>
          <p:cNvSpPr/>
          <p:nvPr/>
        </p:nvSpPr>
        <p:spPr>
          <a:xfrm>
            <a:off x="1466056" y="6257926"/>
            <a:ext cx="128587" cy="96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863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_ERU_220319">
  <a:themeElements>
    <a:clrScheme name="ERU">
      <a:dk1>
        <a:srgbClr val="262626"/>
      </a:dk1>
      <a:lt1>
        <a:sysClr val="window" lastClr="FFFFFF"/>
      </a:lt1>
      <a:dk2>
        <a:srgbClr val="23315F"/>
      </a:dk2>
      <a:lt2>
        <a:srgbClr val="D0D0D0"/>
      </a:lt2>
      <a:accent1>
        <a:srgbClr val="23315F"/>
      </a:accent1>
      <a:accent2>
        <a:srgbClr val="5A6588"/>
      </a:accent2>
      <a:accent3>
        <a:srgbClr val="9198B0"/>
      </a:accent3>
      <a:accent4>
        <a:srgbClr val="C8CBD7"/>
      </a:accent4>
      <a:accent5>
        <a:srgbClr val="E02C1F"/>
      </a:accent5>
      <a:accent6>
        <a:srgbClr val="E86158"/>
      </a:accent6>
      <a:hlink>
        <a:srgbClr val="0563C1"/>
      </a:hlink>
      <a:folHlink>
        <a:srgbClr val="E02C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ERU_220319" id="{03C7CDE8-09C5-45B2-8595-C8E80C58B0DD}" vid="{BBBCA137-A923-4527-857F-B124A72314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D090A6D2E6984FA965C5E78CB77039" ma:contentTypeVersion="3" ma:contentTypeDescription="Vytvořit nový dokument" ma:contentTypeScope="" ma:versionID="973eca58c073ae2600bfac7e3476526b">
  <xsd:schema xmlns:xsd="http://www.w3.org/2001/XMLSchema" xmlns:xs="http://www.w3.org/2001/XMLSchema" xmlns:p="http://schemas.microsoft.com/office/2006/metadata/properties" xmlns:ns2="404656bf-f2b8-413e-853a-a7068af03b92" xmlns:ns3="f32210cd-666d-4d11-ab48-bfef9714ab3b" targetNamespace="http://schemas.microsoft.com/office/2006/metadata/properties" ma:root="true" ma:fieldsID="e3ca6a062d3e1f598796bc6f19042af7" ns2:_="" ns3:_="">
    <xsd:import namespace="404656bf-f2b8-413e-853a-a7068af03b92"/>
    <xsd:import namespace="f32210cd-666d-4d11-ab48-bfef9714ab3b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656bf-f2b8-413e-853a-a7068af03b92" elementFormDefault="qualified">
    <xsd:import namespace="http://schemas.microsoft.com/office/2006/documentManagement/types"/>
    <xsd:import namespace="http://schemas.microsoft.com/office/infopath/2007/PartnerControls"/>
    <xsd:element name="Kategorie" ma:index="8" nillable="true" ma:displayName="Oblast" ma:format="RadioButtons" ma:internalName="Kategorie">
      <xsd:simpleType>
        <xsd:restriction base="dms:Choice">
          <xsd:enumeration value="Spisová služba"/>
          <xsd:enumeration value="Kontroly"/>
          <xsd:enumeration value="Majetek"/>
          <xsd:enumeration value="Finanční"/>
          <xsd:enumeration value="Personální"/>
          <xsd:enumeration value="Porady vedení a informace"/>
          <xsd:enumeration value="Pracovní cesty"/>
          <xsd:enumeration value="Stížnosti"/>
          <xsd:enumeration value="Provoz úřadu"/>
          <xsd:enumeration value="Legislativní proces"/>
          <xsd:enumeration value="Veřejné zakázky"/>
          <xsd:enumeration value="Rada ERÚ"/>
          <xsd:enumeration value="Komunikace"/>
          <xsd:enumeration value="GDP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210cd-666d-4d11-ab48-bfef9714ab3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404656bf-f2b8-413e-853a-a7068af03b92">Komunikace</Kategorie>
  </documentManagement>
</p:properties>
</file>

<file path=customXml/itemProps1.xml><?xml version="1.0" encoding="utf-8"?>
<ds:datastoreItem xmlns:ds="http://schemas.openxmlformats.org/officeDocument/2006/customXml" ds:itemID="{00AA1572-2FD6-4A95-B675-41B18D9E6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656bf-f2b8-413e-853a-a7068af03b92"/>
    <ds:schemaRef ds:uri="f32210cd-666d-4d11-ab48-bfef9714a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84F90-4E16-4F8C-A011-4BEE8415B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C21A5-75F4-4CB5-8885-A3EE62C0C82E}">
  <ds:schemaRefs>
    <ds:schemaRef ds:uri="http://schemas.microsoft.com/office/2006/metadata/properties"/>
    <ds:schemaRef ds:uri="http://purl.org/dc/elements/1.1/"/>
    <ds:schemaRef ds:uri="http://purl.org/dc/terms/"/>
    <ds:schemaRef ds:uri="404656bf-f2b8-413e-853a-a7068af03b92"/>
    <ds:schemaRef ds:uri="f32210cd-666d-4d11-ab48-bfef9714ab3b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Motiv_ERU_220319</Template>
  <TotalTime>5798</TotalTime>
  <Words>1284</Words>
  <Application>Microsoft Office PowerPoint</Application>
  <PresentationFormat>Širokoúhlá obrazovka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Arial</vt:lpstr>
      <vt:lpstr>Motiv_ERU_220319</vt:lpstr>
      <vt:lpstr>Nejčastější chyby v souborech CSV</vt:lpstr>
      <vt:lpstr>Hlavička souboru CSV</vt:lpstr>
      <vt:lpstr>Hlavička souboru CSV</vt:lpstr>
      <vt:lpstr>Nevyplněná hlavička souboru</vt:lpstr>
      <vt:lpstr>Chybí názvy sloupců – Hlavička souboru</vt:lpstr>
      <vt:lpstr>Různý počet středníků </vt:lpstr>
      <vt:lpstr>Různý počet středníků </vt:lpstr>
      <vt:lpstr>Rozdílný počet středníků v datech a hlavičce</vt:lpstr>
      <vt:lpstr>Data nebo celý soubor v uvozovkách</vt:lpstr>
      <vt:lpstr>Data nebo celý soubor v uvozovkách</vt:lpstr>
      <vt:lpstr>Prázdné řádky v souboru</vt:lpstr>
      <vt:lpstr>Přílohy žádosti</vt:lpstr>
      <vt:lpstr>Chyby v CSV v Kalendářních Datech,  V Době účinnosti fixní ceny a V měsících uzavření smlouvy </vt:lpstr>
      <vt:lpstr>Chyby V zadávání „Datum počátku platnosti ceníku “ u CSV smluv B a C</vt:lpstr>
      <vt:lpstr>Chyby V zadávání „Datum uzavření smlouvy“ u CSV smluv D1* a E*</vt:lpstr>
      <vt:lpstr>Chyby V zadávání „Měsíc uzavření smlouvy“ (začátku fixace) u CSV smluv D2*</vt:lpstr>
      <vt:lpstr>Forma zadávání „Doba účinnosti fixní ceny“ (délky fixace) u CSV smluv D2*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Denisa</dc:creator>
  <cp:lastModifiedBy>Mikeš Petr Mgr.</cp:lastModifiedBy>
  <cp:revision>70</cp:revision>
  <dcterms:created xsi:type="dcterms:W3CDTF">2022-03-19T21:48:47Z</dcterms:created>
  <dcterms:modified xsi:type="dcterms:W3CDTF">2024-03-12T07:46:29Z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0x010100F3D090A6D2E6984FA965C5E78CB77039</vt:lpwstr>
  </property>
  <property fmtid="{D5CDD505-2E9C-101B-9397-08002B2CF9AE}" pid="3" name="MediaServiceImageTags">
    <vt:lpwstr/>
  </property>
</Properties>
</file>