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24EC1BB" w14:textId="77777777" w:rsidR="00530719" w:rsidRDefault="00530719">
      <w:pPr>
        <w:pStyle w:val="N-Normln"/>
      </w:pPr>
    </w:p>
    <w:p w14:paraId="626B046A" w14:textId="77777777" w:rsidR="00530719" w:rsidRDefault="00530719">
      <w:pPr>
        <w:pStyle w:val="N-Normln"/>
      </w:pPr>
    </w:p>
    <w:p w14:paraId="3E953C69" w14:textId="77777777" w:rsidR="00530719" w:rsidRDefault="00530719">
      <w:pPr>
        <w:pStyle w:val="N-NadpisPODN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rPr>
          <w:sz w:val="36"/>
        </w:rPr>
      </w:pPr>
      <w:r>
        <w:rPr>
          <w:sz w:val="36"/>
        </w:rPr>
        <w:t xml:space="preserve">D1.4 Externí rozhraní </w:t>
      </w:r>
      <w:r w:rsidR="00682E87">
        <w:rPr>
          <w:sz w:val="36"/>
        </w:rPr>
        <w:t>CS OTE</w:t>
      </w:r>
    </w:p>
    <w:p w14:paraId="7E3B632E" w14:textId="77777777" w:rsidR="00530719" w:rsidRDefault="00530719">
      <w:pPr>
        <w:pStyle w:val="N-NadpisPODN"/>
      </w:pPr>
    </w:p>
    <w:p w14:paraId="4758D026" w14:textId="77777777" w:rsidR="00530719" w:rsidRDefault="00530719">
      <w:pPr>
        <w:pStyle w:val="N-NadpisPODN"/>
        <w:rPr>
          <w:noProof w:val="0"/>
          <w:szCs w:val="24"/>
          <w:lang w:eastAsia="en-US"/>
        </w:rPr>
      </w:pPr>
    </w:p>
    <w:p w14:paraId="35362622" w14:textId="77777777" w:rsidR="002C00C1" w:rsidRDefault="00F77C52" w:rsidP="00F77C52">
      <w:pPr>
        <w:pStyle w:val="N-NadpisPODN"/>
        <w:rPr>
          <w:sz w:val="32"/>
        </w:rPr>
      </w:pPr>
      <w:r>
        <w:rPr>
          <w:sz w:val="32"/>
        </w:rPr>
        <w:t>Část D1.4.2</w:t>
      </w:r>
      <w:r w:rsidR="002C00C1">
        <w:rPr>
          <w:sz w:val="32"/>
        </w:rPr>
        <w:t>R</w:t>
      </w:r>
      <w:r w:rsidR="00F76D88">
        <w:rPr>
          <w:sz w:val="32"/>
        </w:rPr>
        <w:t xml:space="preserve"> Formáty zpráv XML </w:t>
      </w:r>
      <w:r w:rsidR="002C00C1">
        <w:rPr>
          <w:sz w:val="32"/>
        </w:rPr>
        <w:t>–</w:t>
      </w:r>
      <w:r w:rsidR="00F76D88">
        <w:rPr>
          <w:sz w:val="32"/>
        </w:rPr>
        <w:t xml:space="preserve"> </w:t>
      </w:r>
      <w:r w:rsidR="002C00C1">
        <w:rPr>
          <w:sz w:val="32"/>
        </w:rPr>
        <w:t>POZE</w:t>
      </w:r>
    </w:p>
    <w:p w14:paraId="7961C881" w14:textId="77777777" w:rsidR="00F77C52" w:rsidRPr="00C3608F" w:rsidRDefault="00F77C52" w:rsidP="00F77C52">
      <w:pPr>
        <w:pStyle w:val="N-NadpisPODN"/>
        <w:rPr>
          <w:sz w:val="32"/>
        </w:rPr>
      </w:pPr>
      <w:r>
        <w:rPr>
          <w:sz w:val="32"/>
        </w:rPr>
        <w:t xml:space="preserve">Specifikace </w:t>
      </w:r>
      <w:r w:rsidR="002C00C1">
        <w:rPr>
          <w:sz w:val="32"/>
        </w:rPr>
        <w:t>pro obnovitelné zdroje</w:t>
      </w:r>
      <w:r>
        <w:rPr>
          <w:sz w:val="32"/>
        </w:rPr>
        <w:t xml:space="preserve"> </w:t>
      </w:r>
    </w:p>
    <w:p w14:paraId="3755FB1E" w14:textId="77777777" w:rsidR="00530719" w:rsidRDefault="00530719"/>
    <w:p w14:paraId="788F8A48" w14:textId="77777777" w:rsidR="00530719" w:rsidRDefault="00530719"/>
    <w:p w14:paraId="35B8EAF0" w14:textId="77777777" w:rsidR="00530719" w:rsidRDefault="00530719"/>
    <w:p w14:paraId="1219B98E" w14:textId="77777777" w:rsidR="00530719" w:rsidRDefault="00530719"/>
    <w:p w14:paraId="7FF0312F" w14:textId="77777777" w:rsidR="00530719" w:rsidRDefault="00530719"/>
    <w:p w14:paraId="3C9BC58C" w14:textId="77777777" w:rsidR="00530719" w:rsidRDefault="00530719"/>
    <w:p w14:paraId="3EF64DDF" w14:textId="77777777" w:rsidR="00530719" w:rsidRDefault="00530719"/>
    <w:p w14:paraId="0A163ED4" w14:textId="77777777" w:rsidR="00530719" w:rsidRDefault="00530719"/>
    <w:p w14:paraId="12750430" w14:textId="77777777" w:rsidR="00530719" w:rsidRDefault="00530719"/>
    <w:p w14:paraId="2E2E6F9E" w14:textId="77777777" w:rsidR="00530719" w:rsidRDefault="00530719"/>
    <w:p w14:paraId="467CD37E" w14:textId="77777777" w:rsidR="00530719" w:rsidRDefault="00530719"/>
    <w:p w14:paraId="3DCA7379" w14:textId="77777777" w:rsidR="00530719" w:rsidRDefault="00530719"/>
    <w:p w14:paraId="1ABCB59C" w14:textId="77777777" w:rsidR="00530719" w:rsidRDefault="00530719"/>
    <w:p w14:paraId="548FF48B" w14:textId="77777777" w:rsidR="00530719" w:rsidRDefault="00530719"/>
    <w:p w14:paraId="31A54E4A" w14:textId="77777777" w:rsidR="00530719" w:rsidRDefault="00530719"/>
    <w:p w14:paraId="2DB945E6" w14:textId="77777777" w:rsidR="00530719" w:rsidRDefault="00530719"/>
    <w:p w14:paraId="37BB5A4D" w14:textId="77777777" w:rsidR="00530719" w:rsidRDefault="00530719"/>
    <w:p w14:paraId="29841C55" w14:textId="77777777" w:rsidR="00530719" w:rsidRDefault="00530719"/>
    <w:p w14:paraId="4C3FB2FC" w14:textId="77777777" w:rsidR="00530719" w:rsidRDefault="00530719"/>
    <w:p w14:paraId="42C239AD" w14:textId="77777777" w:rsidR="00530719" w:rsidRDefault="00530719"/>
    <w:p w14:paraId="302B6A4E" w14:textId="77777777" w:rsidR="00530719" w:rsidRDefault="00530719"/>
    <w:p w14:paraId="0C99FE9E" w14:textId="77777777" w:rsidR="00530719" w:rsidRDefault="00530719"/>
    <w:p w14:paraId="0AC9A36E" w14:textId="77777777" w:rsidR="00530719" w:rsidRDefault="00530719">
      <w:r>
        <w:t>Projekt číslo:</w:t>
      </w:r>
      <w:r>
        <w:tab/>
        <w:t>420/ECF0867</w:t>
      </w:r>
    </w:p>
    <w:p w14:paraId="748F76FE" w14:textId="77777777" w:rsidR="00530719" w:rsidRDefault="00530719">
      <w:r>
        <w:t>Dokument č.:</w:t>
      </w:r>
      <w:r>
        <w:tab/>
        <w:t>D1.4.2</w:t>
      </w:r>
      <w:r w:rsidR="002C00C1">
        <w:t>R</w:t>
      </w:r>
    </w:p>
    <w:p w14:paraId="3ED4EBC7" w14:textId="35E7EAE7" w:rsidR="001E3B99" w:rsidRPr="001E3B99" w:rsidRDefault="00530719" w:rsidP="001E3B99">
      <w:pPr>
        <w:pStyle w:val="Obsah1"/>
      </w:pPr>
      <w:r>
        <w:t>Verze dok.:</w:t>
      </w:r>
      <w:r>
        <w:tab/>
      </w:r>
      <w:r w:rsidR="007D68FD">
        <w:t>2.0</w:t>
      </w:r>
      <w:r w:rsidR="00691E5D">
        <w:t>1</w:t>
      </w:r>
      <w:r w:rsidR="00AC7391">
        <w:t>2</w:t>
      </w:r>
    </w:p>
    <w:p w14:paraId="096614BA" w14:textId="1AC64984" w:rsidR="00530719" w:rsidRDefault="006F6ADD" w:rsidP="004864D8">
      <w:r>
        <w:t xml:space="preserve">Datum vydání: </w:t>
      </w:r>
      <w:r w:rsidR="00FA1001">
        <w:t xml:space="preserve"> </w:t>
      </w:r>
      <w:r w:rsidR="00AC7391">
        <w:t>30</w:t>
      </w:r>
      <w:r w:rsidR="00242E67">
        <w:t>.</w:t>
      </w:r>
      <w:r w:rsidR="00DD0B02">
        <w:t>0</w:t>
      </w:r>
      <w:r w:rsidR="00691E5D">
        <w:t>9</w:t>
      </w:r>
      <w:r w:rsidR="00242E67">
        <w:t>.202</w:t>
      </w:r>
      <w:r w:rsidR="00DD0B02">
        <w:t>6</w:t>
      </w:r>
    </w:p>
    <w:p w14:paraId="2C35D879" w14:textId="77777777" w:rsidR="00530719" w:rsidRDefault="00530719">
      <w:r>
        <w:tab/>
      </w:r>
    </w:p>
    <w:p w14:paraId="28BE5693" w14:textId="77777777" w:rsidR="00530719" w:rsidRDefault="00530719">
      <w:r>
        <w:br w:type="page"/>
      </w:r>
    </w:p>
    <w:p w14:paraId="290C1D38" w14:textId="77777777" w:rsidR="00530719" w:rsidRDefault="00530719">
      <w:pPr>
        <w:pStyle w:val="Nadpis9"/>
      </w:pPr>
      <w:r>
        <w:lastRenderedPageBreak/>
        <w:t>OBSAH</w:t>
      </w:r>
    </w:p>
    <w:sdt>
      <w:sdtPr>
        <w:rPr>
          <w:b w:val="0"/>
          <w:sz w:val="22"/>
          <w:szCs w:val="24"/>
          <w:lang w:val="cs-CZ"/>
        </w:rPr>
        <w:id w:val="999705874"/>
        <w:docPartObj>
          <w:docPartGallery w:val="Table of Contents"/>
          <w:docPartUnique/>
        </w:docPartObj>
      </w:sdtPr>
      <w:sdtEndPr>
        <w:rPr>
          <w:bCs/>
          <w:noProof/>
        </w:rPr>
      </w:sdtEndPr>
      <w:sdtContent>
        <w:p w14:paraId="50C9C2B0" w14:textId="77777777" w:rsidR="004010C6" w:rsidRDefault="004010C6">
          <w:pPr>
            <w:pStyle w:val="Nadpisobsahu"/>
          </w:pPr>
        </w:p>
        <w:p w14:paraId="454D30A2" w14:textId="2A615FF5" w:rsidR="0071667D" w:rsidRDefault="009D6F43">
          <w:pPr>
            <w:pStyle w:val="Obsah1"/>
            <w:tabs>
              <w:tab w:val="left" w:pos="44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r>
            <w:fldChar w:fldCharType="begin"/>
          </w:r>
          <w:r w:rsidR="004010C6">
            <w:instrText xml:space="preserve"> TOC \o "1-3" \h \z \u </w:instrText>
          </w:r>
          <w:r>
            <w:fldChar w:fldCharType="separate"/>
          </w:r>
          <w:hyperlink w:anchor="_Toc237936006" w:history="1">
            <w:r w:rsidR="0071667D" w:rsidRPr="002E1F08">
              <w:rPr>
                <w:rStyle w:val="Hypertextovodkaz"/>
                <w:noProof/>
              </w:rPr>
              <w:t>1.</w:t>
            </w:r>
            <w:r w:rsidR="0071667D"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="0071667D" w:rsidRPr="002E1F08">
              <w:rPr>
                <w:rStyle w:val="Hypertextovodkaz"/>
                <w:noProof/>
              </w:rPr>
              <w:t>Úvod</w:t>
            </w:r>
            <w:r w:rsidR="0071667D">
              <w:rPr>
                <w:noProof/>
                <w:webHidden/>
              </w:rPr>
              <w:tab/>
            </w:r>
            <w:r w:rsidR="0071667D">
              <w:rPr>
                <w:noProof/>
                <w:webHidden/>
              </w:rPr>
              <w:fldChar w:fldCharType="begin"/>
            </w:r>
            <w:r w:rsidR="0071667D">
              <w:rPr>
                <w:noProof/>
                <w:webHidden/>
              </w:rPr>
              <w:instrText xml:space="preserve"> PAGEREF _Toc237936006 \h </w:instrText>
            </w:r>
            <w:r w:rsidR="0071667D">
              <w:rPr>
                <w:noProof/>
                <w:webHidden/>
              </w:rPr>
            </w:r>
            <w:r w:rsidR="0071667D">
              <w:rPr>
                <w:noProof/>
                <w:webHidden/>
              </w:rPr>
              <w:fldChar w:fldCharType="separate"/>
            </w:r>
            <w:r w:rsidR="0071667D">
              <w:rPr>
                <w:noProof/>
                <w:webHidden/>
              </w:rPr>
              <w:t>21</w:t>
            </w:r>
            <w:r w:rsidR="0071667D">
              <w:rPr>
                <w:noProof/>
                <w:webHidden/>
              </w:rPr>
              <w:fldChar w:fldCharType="end"/>
            </w:r>
          </w:hyperlink>
        </w:p>
        <w:p w14:paraId="3D4F8B25" w14:textId="60398D41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07" w:history="1">
            <w:r w:rsidRPr="002E1F08">
              <w:rPr>
                <w:rStyle w:val="Hypertextovodkaz"/>
                <w:noProof/>
              </w:rPr>
              <w:t>1.1.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Datové toky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_Toc237936007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F99F18B" w14:textId="0C16AC05" w:rsidR="0071667D" w:rsidRDefault="0071667D">
          <w:pPr>
            <w:pStyle w:val="Obsah3"/>
            <w:tabs>
              <w:tab w:val="left" w:pos="132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08" w:history="1">
            <w:r w:rsidRPr="002E1F08">
              <w:rPr>
                <w:rStyle w:val="Hypertextovodkaz"/>
                <w:noProof/>
              </w:rPr>
              <w:t>1.1.1.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Strany komunikace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_Toc237936008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FD438F0" w14:textId="7E1D932C" w:rsidR="0071667D" w:rsidRDefault="0071667D">
          <w:pPr>
            <w:pStyle w:val="Obsah3"/>
            <w:tabs>
              <w:tab w:val="left" w:pos="132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09" w:history="1">
            <w:r w:rsidRPr="002E1F08">
              <w:rPr>
                <w:rStyle w:val="Hypertextovodkaz"/>
                <w:noProof/>
              </w:rPr>
              <w:t>1.1.2.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Způsob předávání dat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_Toc237936009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B99280D" w14:textId="60063741" w:rsidR="0071667D" w:rsidRDefault="0071667D">
          <w:pPr>
            <w:pStyle w:val="Obsah3"/>
            <w:tabs>
              <w:tab w:val="left" w:pos="132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0" w:history="1">
            <w:r w:rsidRPr="002E1F08">
              <w:rPr>
                <w:rStyle w:val="Hypertextovodkaz"/>
                <w:noProof/>
              </w:rPr>
              <w:t>1.1.3.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Formáty automatické komunikace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DA264E5" w14:textId="533BC6AA" w:rsidR="0071667D" w:rsidRDefault="0071667D">
          <w:pPr>
            <w:pStyle w:val="Obsah3"/>
            <w:tabs>
              <w:tab w:val="left" w:pos="132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1" w:history="1">
            <w:r w:rsidRPr="002E1F08">
              <w:rPr>
                <w:rStyle w:val="Hypertextovodkaz"/>
                <w:noProof/>
              </w:rPr>
              <w:t>1.1.4.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Zabezpečení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A058DCA" w14:textId="5C1CCC29" w:rsidR="0071667D" w:rsidRDefault="0071667D">
          <w:pPr>
            <w:pStyle w:val="Obsah1"/>
            <w:tabs>
              <w:tab w:val="left" w:pos="44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2" w:history="1">
            <w:r w:rsidRPr="002E1F08">
              <w:rPr>
                <w:rStyle w:val="Hypertextovodkaz"/>
                <w:noProof/>
              </w:rPr>
              <w:t>2.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Principy komunikace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21D6E19" w14:textId="0D2382A7" w:rsidR="0071667D" w:rsidRDefault="0071667D">
          <w:pPr>
            <w:pStyle w:val="Obsah1"/>
            <w:tabs>
              <w:tab w:val="left" w:pos="44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3" w:history="1">
            <w:r w:rsidRPr="002E1F08">
              <w:rPr>
                <w:rStyle w:val="Hypertextovodkaz"/>
                <w:noProof/>
              </w:rPr>
              <w:t>3.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Obecné principy pro použití zpráv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E15AE9D" w14:textId="16CDE629" w:rsidR="0071667D" w:rsidRDefault="0071667D">
          <w:pPr>
            <w:pStyle w:val="Obsah1"/>
            <w:tabs>
              <w:tab w:val="left" w:pos="44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4" w:history="1">
            <w:r w:rsidRPr="002E1F08">
              <w:rPr>
                <w:rStyle w:val="Hypertextovodkaz"/>
                <w:noProof/>
              </w:rPr>
              <w:t>4.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Přehled zpráv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0D8AEDA" w14:textId="4280B06A" w:rsidR="0071667D" w:rsidRDefault="0071667D">
          <w:pPr>
            <w:pStyle w:val="Obsah1"/>
            <w:tabs>
              <w:tab w:val="left" w:pos="44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5" w:history="1">
            <w:r w:rsidRPr="002E1F08">
              <w:rPr>
                <w:rStyle w:val="Hypertextovodkaz"/>
                <w:noProof/>
              </w:rPr>
              <w:t>5.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Popis formátu dle specikace OTE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3B8B7BD" w14:textId="42A8D5C7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6" w:history="1">
            <w:r w:rsidRPr="002E1F08">
              <w:rPr>
                <w:rStyle w:val="Hypertextovodkaz"/>
                <w:noProof/>
              </w:rPr>
              <w:t>5.1.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RESCLAIM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06D9FA3" w14:textId="36E797A5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7" w:history="1">
            <w:r w:rsidRPr="002E1F08">
              <w:rPr>
                <w:rStyle w:val="Hypertextovodkaz"/>
                <w:noProof/>
              </w:rPr>
              <w:t>5.2.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RESDATA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891D8C1" w14:textId="48479F1C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8" w:history="1">
            <w:r w:rsidRPr="002E1F08">
              <w:rPr>
                <w:rStyle w:val="Hypertextovodkaz"/>
                <w:noProof/>
              </w:rPr>
              <w:t>5.3.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RESEVCS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E3521DB" w14:textId="37161540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19" w:history="1">
            <w:r w:rsidRPr="002E1F08">
              <w:rPr>
                <w:rStyle w:val="Hypertextovodkaz"/>
                <w:noProof/>
              </w:rPr>
              <w:t>5.4.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RESEVCSREPORT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_Toc237936019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760A750" w14:textId="7CDDF02A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0" w:history="1">
            <w:r w:rsidRPr="002E1F08">
              <w:rPr>
                <w:rStyle w:val="Hypertextovodkaz"/>
                <w:noProof/>
              </w:rPr>
              <w:t>5.5.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RESDELEGATE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1FF74A4" w14:textId="44B3D898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1" w:history="1">
            <w:r w:rsidRPr="002E1F08">
              <w:rPr>
                <w:rStyle w:val="Hypertextovodkaz"/>
                <w:noProof/>
              </w:rPr>
              <w:t>5.6.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RESFUEL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02A837C" w14:textId="20DB02E4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2" w:history="1">
            <w:r w:rsidRPr="002E1F08">
              <w:rPr>
                <w:rStyle w:val="Hypertextovodkaz"/>
                <w:noProof/>
              </w:rPr>
              <w:t>5.7.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RESHEAT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A02DF99" w14:textId="6C3F45F6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3" w:history="1">
            <w:r w:rsidRPr="002E1F08">
              <w:rPr>
                <w:rStyle w:val="Hypertextovodkaz"/>
                <w:noProof/>
              </w:rPr>
              <w:t>5.8.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RESREQ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B48C938" w14:textId="0DDDB48E" w:rsidR="0071667D" w:rsidRDefault="0071667D">
          <w:pPr>
            <w:pStyle w:val="Obsah2"/>
            <w:tabs>
              <w:tab w:val="left" w:pos="88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4" w:history="1">
            <w:r w:rsidRPr="002E1F08">
              <w:rPr>
                <w:rStyle w:val="Hypertextovodkaz"/>
                <w:noProof/>
              </w:rPr>
              <w:t>5.9.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RESREPORT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25C64F9" w14:textId="60F2BFB6" w:rsidR="0071667D" w:rsidRDefault="0071667D">
          <w:pPr>
            <w:pStyle w:val="Obsah2"/>
            <w:tabs>
              <w:tab w:val="left" w:pos="110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5" w:history="1">
            <w:r w:rsidRPr="002E1F08">
              <w:rPr>
                <w:rStyle w:val="Hypertextovodkaz"/>
                <w:noProof/>
              </w:rPr>
              <w:t>5.10.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RESRESPONSE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153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D9A9993" w14:textId="484C70E3" w:rsidR="0071667D" w:rsidRDefault="0071667D">
          <w:pPr>
            <w:pStyle w:val="Obsah2"/>
            <w:tabs>
              <w:tab w:val="left" w:pos="110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6" w:history="1">
            <w:r w:rsidRPr="002E1F08">
              <w:rPr>
                <w:rStyle w:val="Hypertextovodkaz"/>
                <w:noProof/>
              </w:rPr>
              <w:t>5.11.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RESSETTLDOC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156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F024C34" w14:textId="30A7D074" w:rsidR="0071667D" w:rsidRDefault="0071667D">
          <w:pPr>
            <w:pStyle w:val="Obsah2"/>
            <w:tabs>
              <w:tab w:val="left" w:pos="110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7" w:history="1">
            <w:r w:rsidRPr="002E1F08">
              <w:rPr>
                <w:rStyle w:val="Hypertextovodkaz"/>
                <w:noProof/>
              </w:rPr>
              <w:t>5.12.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RESSOURCE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162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63262C0" w14:textId="362EBCCD" w:rsidR="0071667D" w:rsidRDefault="0071667D">
          <w:pPr>
            <w:pStyle w:val="Obsah2"/>
            <w:tabs>
              <w:tab w:val="left" w:pos="110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8" w:history="1">
            <w:r w:rsidRPr="002E1F08">
              <w:rPr>
                <w:rStyle w:val="Hypertextovodkaz"/>
                <w:noProof/>
              </w:rPr>
              <w:t>5.13.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RESSOURCEGAS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170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6031CF8" w14:textId="40FC95E6" w:rsidR="0071667D" w:rsidRDefault="0071667D">
          <w:pPr>
            <w:pStyle w:val="Obsah2"/>
            <w:tabs>
              <w:tab w:val="left" w:pos="110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29" w:history="1">
            <w:r w:rsidRPr="002E1F08">
              <w:rPr>
                <w:rStyle w:val="Hypertextovodkaz"/>
                <w:noProof/>
              </w:rPr>
              <w:t>5.14.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RESGAS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_Toc237936029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178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07B18EE" w14:textId="2C624157" w:rsidR="0071667D" w:rsidRDefault="0071667D">
          <w:pPr>
            <w:pStyle w:val="Obsah2"/>
            <w:tabs>
              <w:tab w:val="left" w:pos="110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30" w:history="1">
            <w:r w:rsidRPr="002E1F08">
              <w:rPr>
                <w:rStyle w:val="Hypertextovodkaz"/>
                <w:noProof/>
              </w:rPr>
              <w:t>5.15.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RESLICENSE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_Toc237936030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181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D783D32" w14:textId="2A3D2AE9" w:rsidR="0071667D" w:rsidRDefault="0071667D">
          <w:pPr>
            <w:pStyle w:val="Obsah2"/>
            <w:tabs>
              <w:tab w:val="left" w:pos="1100"/>
              <w:tab w:val="right" w:leader="dot" w:pos="9060"/>
            </w:tabs>
            <w:rPr>
              <w:rFonts w:asciiTheme="minorHAnsi" w:eastAsiaTheme="minorEastAsia" w:hAnsiTheme="minorHAnsi" w:cstheme="minorBidi"/>
              <w:noProof/>
              <w:kern w:val="2"/>
              <w:sz w:val="24"/>
              <w:lang w:eastAsia="cs-CZ"/>
              <w14:ligatures w14:val="standardContextual"/>
            </w:rPr>
          </w:pPr>
          <w:hyperlink w:anchor="_Toc237936031" w:history="1">
            <w:r w:rsidRPr="002E1F08">
              <w:rPr>
                <w:rStyle w:val="Hypertextovodkaz"/>
                <w:noProof/>
              </w:rPr>
              <w:t>5.16.</w:t>
            </w:r>
            <w:r>
              <w:rPr>
                <w:rFonts w:asciiTheme="minorHAnsi" w:eastAsiaTheme="minorEastAsia" w:hAnsiTheme="minorHAnsi" w:cstheme="minorBidi"/>
                <w:noProof/>
                <w:kern w:val="2"/>
                <w:sz w:val="24"/>
                <w:lang w:eastAsia="cs-CZ"/>
                <w14:ligatures w14:val="standardContextual"/>
              </w:rPr>
              <w:tab/>
            </w:r>
            <w:r w:rsidRPr="002E1F08">
              <w:rPr>
                <w:rStyle w:val="Hypertextovodkaz"/>
                <w:noProof/>
              </w:rPr>
              <w:t>Globální XSD šablony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_Toc237936031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184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5E6C107" w14:textId="38D0A618" w:rsidR="004010C6" w:rsidRDefault="009D6F43">
          <w:r>
            <w:rPr>
              <w:b/>
              <w:bCs/>
              <w:noProof/>
            </w:rPr>
            <w:fldChar w:fldCharType="end"/>
          </w:r>
        </w:p>
      </w:sdtContent>
    </w:sdt>
    <w:p w14:paraId="5087EC01" w14:textId="77777777" w:rsidR="00530719" w:rsidRDefault="00530719"/>
    <w:p w14:paraId="0975C0A0" w14:textId="77777777" w:rsidR="004010C6" w:rsidRDefault="004010C6">
      <w:pPr>
        <w:spacing w:after="0"/>
      </w:pPr>
      <w:r>
        <w:br w:type="page"/>
      </w:r>
    </w:p>
    <w:p w14:paraId="056B80F0" w14:textId="77777777" w:rsidR="00530719" w:rsidRDefault="00530719">
      <w:pPr>
        <w:pStyle w:val="Nadpis5"/>
      </w:pPr>
      <w:r>
        <w:lastRenderedPageBreak/>
        <w:t>Seznam obrázků</w:t>
      </w:r>
    </w:p>
    <w:p w14:paraId="083E1D41" w14:textId="77777777" w:rsidR="00530719" w:rsidRDefault="00530719">
      <w:pPr>
        <w:pStyle w:val="Seznamobrzk"/>
        <w:tabs>
          <w:tab w:val="right" w:leader="dot" w:pos="9062"/>
        </w:tabs>
      </w:pPr>
    </w:p>
    <w:p w14:paraId="51F50494" w14:textId="54C37375" w:rsidR="00530719" w:rsidRDefault="00530719"/>
    <w:p w14:paraId="3FBD83EC" w14:textId="77777777" w:rsidR="00530719" w:rsidRDefault="00530719">
      <w:pPr>
        <w:pStyle w:val="Nadpis5"/>
      </w:pPr>
      <w:r>
        <w:t>Použité zkratky</w:t>
      </w:r>
    </w:p>
    <w:p w14:paraId="647ACCA0" w14:textId="77777777" w:rsidR="00530719" w:rsidRDefault="00530719"/>
    <w:tbl>
      <w:tblPr>
        <w:tblW w:w="907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418"/>
        <w:gridCol w:w="7654"/>
      </w:tblGrid>
      <w:tr w:rsidR="00530719" w14:paraId="0F5EF734" w14:textId="77777777" w:rsidTr="00361B22">
        <w:trPr>
          <w:trHeight w:val="255"/>
          <w:tblHeader/>
        </w:trPr>
        <w:tc>
          <w:tcPr>
            <w:tcW w:w="1418" w:type="dxa"/>
          </w:tcPr>
          <w:p w14:paraId="5608F270" w14:textId="77777777" w:rsidR="00530719" w:rsidRDefault="00530719">
            <w:pPr>
              <w:pStyle w:val="Table"/>
              <w:rPr>
                <w:i/>
                <w:sz w:val="22"/>
                <w:lang w:val="cs-CZ"/>
              </w:rPr>
            </w:pPr>
            <w:r>
              <w:rPr>
                <w:i/>
                <w:sz w:val="22"/>
                <w:lang w:val="cs-CZ"/>
              </w:rPr>
              <w:t>Zkratka</w:t>
            </w:r>
          </w:p>
        </w:tc>
        <w:tc>
          <w:tcPr>
            <w:tcW w:w="7654" w:type="dxa"/>
          </w:tcPr>
          <w:p w14:paraId="30498423" w14:textId="77777777" w:rsidR="00530719" w:rsidRDefault="00530719">
            <w:pPr>
              <w:pStyle w:val="Table"/>
              <w:rPr>
                <w:i/>
                <w:sz w:val="22"/>
                <w:lang w:val="cs-CZ"/>
              </w:rPr>
            </w:pPr>
            <w:r>
              <w:rPr>
                <w:i/>
                <w:sz w:val="22"/>
                <w:lang w:val="cs-CZ"/>
              </w:rPr>
              <w:t>Význam</w:t>
            </w:r>
          </w:p>
        </w:tc>
      </w:tr>
      <w:tr w:rsidR="00530719" w14:paraId="39EC2096" w14:textId="77777777" w:rsidTr="00361B22">
        <w:trPr>
          <w:trHeight w:val="255"/>
        </w:trPr>
        <w:tc>
          <w:tcPr>
            <w:tcW w:w="1418" w:type="dxa"/>
          </w:tcPr>
          <w:p w14:paraId="493E3A1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CDS</w:t>
            </w:r>
          </w:p>
        </w:tc>
        <w:tc>
          <w:tcPr>
            <w:tcW w:w="7654" w:type="dxa"/>
          </w:tcPr>
          <w:p w14:paraId="73485B86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Centrum datových služeb</w:t>
            </w:r>
          </w:p>
        </w:tc>
      </w:tr>
      <w:tr w:rsidR="00A97E88" w14:paraId="7C411FFB" w14:textId="77777777" w:rsidTr="00361B22">
        <w:trPr>
          <w:trHeight w:val="255"/>
        </w:trPr>
        <w:tc>
          <w:tcPr>
            <w:tcW w:w="1418" w:type="dxa"/>
          </w:tcPr>
          <w:p w14:paraId="32AAEC8A" w14:textId="77777777" w:rsidR="00A97E88" w:rsidRDefault="00A97E88">
            <w:pPr>
              <w:pStyle w:val="Table"/>
              <w:rPr>
                <w:b/>
                <w:sz w:val="22"/>
                <w:lang w:val="cs-CZ"/>
              </w:rPr>
            </w:pPr>
            <w:proofErr w:type="spellStart"/>
            <w:r>
              <w:rPr>
                <w:b/>
                <w:sz w:val="22"/>
                <w:lang w:val="cs-CZ"/>
              </w:rPr>
              <w:t>Dod</w:t>
            </w:r>
            <w:proofErr w:type="spellEnd"/>
            <w:r>
              <w:rPr>
                <w:b/>
                <w:sz w:val="22"/>
                <w:lang w:val="cs-CZ"/>
              </w:rPr>
              <w:t>.</w:t>
            </w:r>
          </w:p>
        </w:tc>
        <w:tc>
          <w:tcPr>
            <w:tcW w:w="7654" w:type="dxa"/>
          </w:tcPr>
          <w:p w14:paraId="62414000" w14:textId="77777777" w:rsidR="00A97E88" w:rsidRDefault="00A97E88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Dodavatel</w:t>
            </w:r>
          </w:p>
        </w:tc>
      </w:tr>
      <w:tr w:rsidR="00530719" w14:paraId="0E49656E" w14:textId="77777777" w:rsidTr="00361B22">
        <w:trPr>
          <w:trHeight w:val="255"/>
        </w:trPr>
        <w:tc>
          <w:tcPr>
            <w:tcW w:w="1418" w:type="dxa"/>
          </w:tcPr>
          <w:p w14:paraId="6974D42C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E&amp;U</w:t>
            </w:r>
          </w:p>
        </w:tc>
        <w:tc>
          <w:tcPr>
            <w:tcW w:w="7654" w:type="dxa"/>
          </w:tcPr>
          <w:p w14:paraId="41FC7CB8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Energetika a utility (síťová odvětví průmyslu)</w:t>
            </w:r>
          </w:p>
        </w:tc>
      </w:tr>
      <w:tr w:rsidR="00530719" w14:paraId="6085CAE8" w14:textId="77777777" w:rsidTr="00361B22">
        <w:trPr>
          <w:trHeight w:val="255"/>
        </w:trPr>
        <w:tc>
          <w:tcPr>
            <w:tcW w:w="1418" w:type="dxa"/>
          </w:tcPr>
          <w:p w14:paraId="30C4E47C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IČ</w:t>
            </w:r>
          </w:p>
        </w:tc>
        <w:tc>
          <w:tcPr>
            <w:tcW w:w="7654" w:type="dxa"/>
          </w:tcPr>
          <w:p w14:paraId="0C7E3361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identifikační číslo</w:t>
            </w:r>
          </w:p>
        </w:tc>
      </w:tr>
      <w:tr w:rsidR="00530719" w14:paraId="5A2419A3" w14:textId="77777777" w:rsidTr="00361B22">
        <w:trPr>
          <w:trHeight w:val="255"/>
        </w:trPr>
        <w:tc>
          <w:tcPr>
            <w:tcW w:w="1418" w:type="dxa"/>
          </w:tcPr>
          <w:p w14:paraId="07C608B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ID</w:t>
            </w:r>
          </w:p>
        </w:tc>
        <w:tc>
          <w:tcPr>
            <w:tcW w:w="7654" w:type="dxa"/>
          </w:tcPr>
          <w:p w14:paraId="534A080F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identifikátor, všeobecně</w:t>
            </w:r>
          </w:p>
        </w:tc>
      </w:tr>
      <w:tr w:rsidR="00530719" w14:paraId="71C2E3F1" w14:textId="77777777" w:rsidTr="00361B22">
        <w:trPr>
          <w:trHeight w:val="255"/>
        </w:trPr>
        <w:tc>
          <w:tcPr>
            <w:tcW w:w="1418" w:type="dxa"/>
          </w:tcPr>
          <w:p w14:paraId="35F87B86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 OTE</w:t>
            </w:r>
          </w:p>
        </w:tc>
        <w:tc>
          <w:tcPr>
            <w:tcW w:w="7654" w:type="dxa"/>
          </w:tcPr>
          <w:p w14:paraId="18A7A072" w14:textId="77777777" w:rsidR="00530719" w:rsidRDefault="00CD324A" w:rsidP="00CD324A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Infrastruktura operátora trhu</w:t>
            </w:r>
          </w:p>
        </w:tc>
      </w:tr>
      <w:tr w:rsidR="00530719" w14:paraId="1F2D3AAC" w14:textId="77777777" w:rsidTr="00361B22">
        <w:trPr>
          <w:trHeight w:val="255"/>
        </w:trPr>
        <w:tc>
          <w:tcPr>
            <w:tcW w:w="1418" w:type="dxa"/>
          </w:tcPr>
          <w:p w14:paraId="5CAF8D09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ISO</w:t>
            </w:r>
          </w:p>
        </w:tc>
        <w:tc>
          <w:tcPr>
            <w:tcW w:w="7654" w:type="dxa"/>
          </w:tcPr>
          <w:p w14:paraId="55C26F1B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Organizace pro mezinárodní standardizaci</w:t>
            </w:r>
          </w:p>
        </w:tc>
      </w:tr>
      <w:tr w:rsidR="00530719" w14:paraId="182F7C52" w14:textId="77777777" w:rsidTr="00361B22">
        <w:trPr>
          <w:trHeight w:val="255"/>
        </w:trPr>
        <w:tc>
          <w:tcPr>
            <w:tcW w:w="1418" w:type="dxa"/>
          </w:tcPr>
          <w:p w14:paraId="2530A67D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IS-U</w:t>
            </w:r>
          </w:p>
        </w:tc>
        <w:tc>
          <w:tcPr>
            <w:tcW w:w="7654" w:type="dxa"/>
          </w:tcPr>
          <w:p w14:paraId="566FC042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Odvětvové řešení informačního systému SAP pro utility</w:t>
            </w:r>
          </w:p>
        </w:tc>
      </w:tr>
      <w:tr w:rsidR="00530719" w14:paraId="26B2B4B4" w14:textId="77777777" w:rsidTr="00361B22">
        <w:trPr>
          <w:trHeight w:val="255"/>
        </w:trPr>
        <w:tc>
          <w:tcPr>
            <w:tcW w:w="1418" w:type="dxa"/>
          </w:tcPr>
          <w:p w14:paraId="70C10F2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IT</w:t>
            </w:r>
          </w:p>
        </w:tc>
        <w:tc>
          <w:tcPr>
            <w:tcW w:w="7654" w:type="dxa"/>
          </w:tcPr>
          <w:p w14:paraId="39705D29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</w:t>
            </w:r>
            <w:r w:rsidR="00530719">
              <w:rPr>
                <w:sz w:val="22"/>
                <w:lang w:val="cs-CZ"/>
              </w:rPr>
              <w:t>nformační technologie</w:t>
            </w:r>
          </w:p>
        </w:tc>
      </w:tr>
      <w:tr w:rsidR="00530719" w14:paraId="6DF26EC4" w14:textId="77777777" w:rsidTr="00361B22">
        <w:trPr>
          <w:trHeight w:val="255"/>
        </w:trPr>
        <w:tc>
          <w:tcPr>
            <w:tcW w:w="1418" w:type="dxa"/>
          </w:tcPr>
          <w:p w14:paraId="30CB29D2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OPM</w:t>
            </w:r>
          </w:p>
        </w:tc>
        <w:tc>
          <w:tcPr>
            <w:tcW w:w="7654" w:type="dxa"/>
          </w:tcPr>
          <w:p w14:paraId="7D101B40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O</w:t>
            </w:r>
            <w:r w:rsidR="00530719">
              <w:rPr>
                <w:sz w:val="22"/>
                <w:lang w:val="cs-CZ"/>
              </w:rPr>
              <w:t>dběrné / předací místo</w:t>
            </w:r>
          </w:p>
        </w:tc>
      </w:tr>
      <w:tr w:rsidR="00530719" w14:paraId="08365607" w14:textId="77777777" w:rsidTr="00361B22">
        <w:trPr>
          <w:trHeight w:val="255"/>
        </w:trPr>
        <w:tc>
          <w:tcPr>
            <w:tcW w:w="1418" w:type="dxa"/>
          </w:tcPr>
          <w:p w14:paraId="0890539C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OTE</w:t>
            </w:r>
          </w:p>
        </w:tc>
        <w:tc>
          <w:tcPr>
            <w:tcW w:w="7654" w:type="dxa"/>
          </w:tcPr>
          <w:p w14:paraId="23E44BA2" w14:textId="77777777" w:rsidR="00530719" w:rsidRDefault="00530719" w:rsidP="00652DF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Společnost </w:t>
            </w:r>
            <w:r w:rsidR="00652DFB">
              <w:rPr>
                <w:sz w:val="22"/>
                <w:lang w:val="cs-CZ"/>
              </w:rPr>
              <w:t>OTE</w:t>
            </w:r>
            <w:r>
              <w:rPr>
                <w:sz w:val="22"/>
                <w:lang w:val="cs-CZ"/>
              </w:rPr>
              <w:t>, a.s.</w:t>
            </w:r>
          </w:p>
        </w:tc>
      </w:tr>
      <w:tr w:rsidR="00530719" w14:paraId="7B6DF7E6" w14:textId="77777777" w:rsidTr="00361B22">
        <w:trPr>
          <w:trHeight w:val="255"/>
        </w:trPr>
        <w:tc>
          <w:tcPr>
            <w:tcW w:w="1418" w:type="dxa"/>
          </w:tcPr>
          <w:p w14:paraId="278F0BA8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PDS</w:t>
            </w:r>
          </w:p>
        </w:tc>
        <w:tc>
          <w:tcPr>
            <w:tcW w:w="7654" w:type="dxa"/>
          </w:tcPr>
          <w:p w14:paraId="35BEFFF4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</w:t>
            </w:r>
            <w:r w:rsidR="00530719">
              <w:rPr>
                <w:sz w:val="22"/>
                <w:lang w:val="cs-CZ"/>
              </w:rPr>
              <w:t>rovozovatel distribuční soustavy</w:t>
            </w:r>
          </w:p>
        </w:tc>
      </w:tr>
      <w:tr w:rsidR="00530719" w14:paraId="64681C58" w14:textId="77777777" w:rsidTr="00361B22">
        <w:trPr>
          <w:trHeight w:val="255"/>
        </w:trPr>
        <w:tc>
          <w:tcPr>
            <w:tcW w:w="1418" w:type="dxa"/>
          </w:tcPr>
          <w:p w14:paraId="44CC1E9A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PKI</w:t>
            </w:r>
          </w:p>
        </w:tc>
        <w:tc>
          <w:tcPr>
            <w:tcW w:w="7654" w:type="dxa"/>
          </w:tcPr>
          <w:p w14:paraId="65BED116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I</w:t>
            </w:r>
            <w:r w:rsidR="00530719">
              <w:rPr>
                <w:sz w:val="22"/>
                <w:lang w:val="cs-CZ"/>
              </w:rPr>
              <w:t xml:space="preserve">nfrastruktura veřejného klíče (Public </w:t>
            </w:r>
            <w:proofErr w:type="spellStart"/>
            <w:r w:rsidR="00530719">
              <w:rPr>
                <w:sz w:val="22"/>
                <w:lang w:val="cs-CZ"/>
              </w:rPr>
              <w:t>Key</w:t>
            </w:r>
            <w:proofErr w:type="spellEnd"/>
            <w:r w:rsidR="00530719">
              <w:rPr>
                <w:sz w:val="22"/>
                <w:lang w:val="cs-CZ"/>
              </w:rPr>
              <w:t xml:space="preserve"> </w:t>
            </w:r>
            <w:proofErr w:type="spellStart"/>
            <w:r w:rsidR="00530719">
              <w:rPr>
                <w:sz w:val="22"/>
                <w:lang w:val="cs-CZ"/>
              </w:rPr>
              <w:t>Infrastructure</w:t>
            </w:r>
            <w:proofErr w:type="spellEnd"/>
            <w:r w:rsidR="00530719">
              <w:rPr>
                <w:sz w:val="22"/>
                <w:lang w:val="cs-CZ"/>
              </w:rPr>
              <w:t>)</w:t>
            </w:r>
          </w:p>
        </w:tc>
      </w:tr>
      <w:tr w:rsidR="002C00C1" w14:paraId="3F56CB83" w14:textId="77777777" w:rsidTr="00361B22">
        <w:trPr>
          <w:trHeight w:val="255"/>
        </w:trPr>
        <w:tc>
          <w:tcPr>
            <w:tcW w:w="1418" w:type="dxa"/>
          </w:tcPr>
          <w:p w14:paraId="091456A1" w14:textId="77777777" w:rsidR="002C00C1" w:rsidRDefault="002C00C1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POZE</w:t>
            </w:r>
          </w:p>
        </w:tc>
        <w:tc>
          <w:tcPr>
            <w:tcW w:w="7654" w:type="dxa"/>
          </w:tcPr>
          <w:p w14:paraId="6C4C1F39" w14:textId="77777777" w:rsidR="002C00C1" w:rsidRDefault="002C00C1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Podpora obnovitelných zdrojů energie</w:t>
            </w:r>
          </w:p>
        </w:tc>
      </w:tr>
      <w:tr w:rsidR="00530719" w14:paraId="0B84ACB5" w14:textId="77777777" w:rsidTr="00361B22">
        <w:trPr>
          <w:trHeight w:val="255"/>
        </w:trPr>
        <w:tc>
          <w:tcPr>
            <w:tcW w:w="1418" w:type="dxa"/>
          </w:tcPr>
          <w:p w14:paraId="7FCA3987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PPS</w:t>
            </w:r>
          </w:p>
        </w:tc>
        <w:tc>
          <w:tcPr>
            <w:tcW w:w="7654" w:type="dxa"/>
          </w:tcPr>
          <w:p w14:paraId="0C0DE130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</w:t>
            </w:r>
            <w:r w:rsidR="00530719">
              <w:rPr>
                <w:sz w:val="22"/>
                <w:lang w:val="cs-CZ"/>
              </w:rPr>
              <w:t xml:space="preserve">rovozovatel </w:t>
            </w:r>
            <w:r w:rsidR="00C07295">
              <w:rPr>
                <w:sz w:val="22"/>
                <w:lang w:val="cs-CZ"/>
              </w:rPr>
              <w:t xml:space="preserve">přepravní </w:t>
            </w:r>
            <w:r w:rsidR="00530719">
              <w:rPr>
                <w:sz w:val="22"/>
                <w:lang w:val="cs-CZ"/>
              </w:rPr>
              <w:t>soustavy</w:t>
            </w:r>
          </w:p>
        </w:tc>
      </w:tr>
      <w:tr w:rsidR="00D01F0A" w14:paraId="750E5271" w14:textId="77777777" w:rsidTr="00361B22">
        <w:trPr>
          <w:trHeight w:val="255"/>
        </w:trPr>
        <w:tc>
          <w:tcPr>
            <w:tcW w:w="1418" w:type="dxa"/>
          </w:tcPr>
          <w:p w14:paraId="7BE24D0E" w14:textId="77777777" w:rsidR="00D01F0A" w:rsidRDefault="00D01F0A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PS</w:t>
            </w:r>
          </w:p>
        </w:tc>
        <w:tc>
          <w:tcPr>
            <w:tcW w:w="7654" w:type="dxa"/>
          </w:tcPr>
          <w:p w14:paraId="33B2FFDB" w14:textId="77777777" w:rsidR="00D01F0A" w:rsidRDefault="00D01F0A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Poskytovatel služeb</w:t>
            </w:r>
          </w:p>
        </w:tc>
      </w:tr>
      <w:tr w:rsidR="00530719" w14:paraId="64DF5E8A" w14:textId="77777777" w:rsidTr="00361B22">
        <w:trPr>
          <w:trHeight w:val="255"/>
        </w:trPr>
        <w:tc>
          <w:tcPr>
            <w:tcW w:w="1418" w:type="dxa"/>
          </w:tcPr>
          <w:p w14:paraId="417DA9BE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RÚT</w:t>
            </w:r>
          </w:p>
        </w:tc>
        <w:tc>
          <w:tcPr>
            <w:tcW w:w="7654" w:type="dxa"/>
          </w:tcPr>
          <w:p w14:paraId="0CE5BF0F" w14:textId="77777777" w:rsidR="00530719" w:rsidRDefault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R</w:t>
            </w:r>
            <w:r w:rsidR="00530719">
              <w:rPr>
                <w:sz w:val="22"/>
                <w:lang w:val="cs-CZ"/>
              </w:rPr>
              <w:t>egistrovaný účastník trhu</w:t>
            </w:r>
          </w:p>
        </w:tc>
      </w:tr>
      <w:tr w:rsidR="00530719" w14:paraId="334A188C" w14:textId="77777777" w:rsidTr="00361B22">
        <w:trPr>
          <w:trHeight w:val="255"/>
        </w:trPr>
        <w:tc>
          <w:tcPr>
            <w:tcW w:w="1418" w:type="dxa"/>
          </w:tcPr>
          <w:p w14:paraId="683AC7E5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SAP</w:t>
            </w:r>
          </w:p>
        </w:tc>
        <w:tc>
          <w:tcPr>
            <w:tcW w:w="7654" w:type="dxa"/>
          </w:tcPr>
          <w:p w14:paraId="32138E62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Společnost SAP ČR, spol. s r.o. a zároveň rodina softwarových produktů firmy SAP, všeobecně</w:t>
            </w:r>
          </w:p>
        </w:tc>
      </w:tr>
      <w:tr w:rsidR="008760B7" w14:paraId="45E64E27" w14:textId="77777777" w:rsidTr="00361B22">
        <w:trPr>
          <w:trHeight w:val="255"/>
        </w:trPr>
        <w:tc>
          <w:tcPr>
            <w:tcW w:w="1418" w:type="dxa"/>
          </w:tcPr>
          <w:p w14:paraId="3C9C8F9F" w14:textId="77777777" w:rsidR="008760B7" w:rsidRDefault="008760B7">
            <w:pPr>
              <w:pStyle w:val="Table"/>
              <w:rPr>
                <w:b/>
                <w:sz w:val="22"/>
                <w:lang w:val="cs-CZ"/>
              </w:rPr>
            </w:pPr>
            <w:proofErr w:type="spellStart"/>
            <w:r>
              <w:rPr>
                <w:b/>
                <w:sz w:val="22"/>
                <w:lang w:val="cs-CZ"/>
              </w:rPr>
              <w:t>SoP</w:t>
            </w:r>
            <w:proofErr w:type="spellEnd"/>
          </w:p>
        </w:tc>
        <w:tc>
          <w:tcPr>
            <w:tcW w:w="7654" w:type="dxa"/>
          </w:tcPr>
          <w:p w14:paraId="5D3E9BA7" w14:textId="77777777" w:rsidR="008760B7" w:rsidRDefault="008760B7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Smlouva o připojení</w:t>
            </w:r>
          </w:p>
        </w:tc>
      </w:tr>
      <w:tr w:rsidR="00AC626C" w14:paraId="0DDBDC13" w14:textId="77777777" w:rsidTr="00361B22">
        <w:trPr>
          <w:trHeight w:val="255"/>
        </w:trPr>
        <w:tc>
          <w:tcPr>
            <w:tcW w:w="1418" w:type="dxa"/>
          </w:tcPr>
          <w:p w14:paraId="2F510B01" w14:textId="77777777" w:rsidR="00AC626C" w:rsidRDefault="00845185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SZ</w:t>
            </w:r>
          </w:p>
        </w:tc>
        <w:tc>
          <w:tcPr>
            <w:tcW w:w="7654" w:type="dxa"/>
          </w:tcPr>
          <w:p w14:paraId="53200139" w14:textId="77777777" w:rsidR="00AC626C" w:rsidRDefault="00845185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Subjekt zúčtování</w:t>
            </w:r>
          </w:p>
        </w:tc>
      </w:tr>
      <w:tr w:rsidR="00530719" w14:paraId="70984B1C" w14:textId="77777777" w:rsidTr="00361B22">
        <w:trPr>
          <w:trHeight w:val="255"/>
        </w:trPr>
        <w:tc>
          <w:tcPr>
            <w:tcW w:w="1418" w:type="dxa"/>
          </w:tcPr>
          <w:p w14:paraId="46967BC0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SW</w:t>
            </w:r>
          </w:p>
        </w:tc>
        <w:tc>
          <w:tcPr>
            <w:tcW w:w="7654" w:type="dxa"/>
          </w:tcPr>
          <w:p w14:paraId="16164D18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Software</w:t>
            </w:r>
          </w:p>
        </w:tc>
      </w:tr>
      <w:tr w:rsidR="00530719" w14:paraId="63FB4577" w14:textId="77777777" w:rsidTr="00361B22">
        <w:trPr>
          <w:trHeight w:val="255"/>
        </w:trPr>
        <w:tc>
          <w:tcPr>
            <w:tcW w:w="1418" w:type="dxa"/>
          </w:tcPr>
          <w:p w14:paraId="1D86769F" w14:textId="77777777" w:rsidR="00530719" w:rsidRDefault="00530719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WAS</w:t>
            </w:r>
          </w:p>
        </w:tc>
        <w:tc>
          <w:tcPr>
            <w:tcW w:w="7654" w:type="dxa"/>
          </w:tcPr>
          <w:p w14:paraId="4A817892" w14:textId="77777777" w:rsidR="00530719" w:rsidRDefault="00530719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 xml:space="preserve">Modul SAP: webový aplikační server (Web </w:t>
            </w:r>
            <w:proofErr w:type="spellStart"/>
            <w:r>
              <w:rPr>
                <w:sz w:val="22"/>
                <w:lang w:val="cs-CZ"/>
              </w:rPr>
              <w:t>Application</w:t>
            </w:r>
            <w:proofErr w:type="spellEnd"/>
            <w:r>
              <w:rPr>
                <w:sz w:val="22"/>
                <w:lang w:val="cs-CZ"/>
              </w:rPr>
              <w:t xml:space="preserve"> Server)</w:t>
            </w:r>
          </w:p>
        </w:tc>
      </w:tr>
      <w:tr w:rsidR="007F474B" w14:paraId="2FEC8DB3" w14:textId="77777777" w:rsidTr="00361B22">
        <w:trPr>
          <w:trHeight w:val="255"/>
        </w:trPr>
        <w:tc>
          <w:tcPr>
            <w:tcW w:w="1418" w:type="dxa"/>
          </w:tcPr>
          <w:p w14:paraId="39A4CA8F" w14:textId="77777777" w:rsidR="007F474B" w:rsidRDefault="007F474B" w:rsidP="007F474B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XML</w:t>
            </w:r>
          </w:p>
        </w:tc>
        <w:tc>
          <w:tcPr>
            <w:tcW w:w="7654" w:type="dxa"/>
          </w:tcPr>
          <w:p w14:paraId="01FBB21C" w14:textId="77777777" w:rsidR="007F474B" w:rsidRDefault="007F474B" w:rsidP="007F474B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Protokol pro výměnu dat (</w:t>
            </w:r>
            <w:proofErr w:type="spellStart"/>
            <w:r>
              <w:rPr>
                <w:sz w:val="22"/>
                <w:lang w:val="cs-CZ"/>
              </w:rPr>
              <w:t>Extensible</w:t>
            </w:r>
            <w:proofErr w:type="spellEnd"/>
            <w:r>
              <w:rPr>
                <w:sz w:val="22"/>
                <w:lang w:val="cs-CZ"/>
              </w:rPr>
              <w:t xml:space="preserve"> </w:t>
            </w:r>
            <w:proofErr w:type="spellStart"/>
            <w:r>
              <w:rPr>
                <w:sz w:val="22"/>
                <w:lang w:val="cs-CZ"/>
              </w:rPr>
              <w:t>Markup</w:t>
            </w:r>
            <w:proofErr w:type="spellEnd"/>
            <w:r>
              <w:rPr>
                <w:sz w:val="22"/>
                <w:lang w:val="cs-CZ"/>
              </w:rPr>
              <w:t xml:space="preserve"> </w:t>
            </w:r>
            <w:proofErr w:type="spellStart"/>
            <w:r>
              <w:rPr>
                <w:sz w:val="22"/>
                <w:lang w:val="cs-CZ"/>
              </w:rPr>
              <w:t>Language</w:t>
            </w:r>
            <w:proofErr w:type="spellEnd"/>
            <w:r>
              <w:rPr>
                <w:sz w:val="22"/>
                <w:lang w:val="cs-CZ"/>
              </w:rPr>
              <w:t xml:space="preserve">) </w:t>
            </w:r>
          </w:p>
        </w:tc>
      </w:tr>
      <w:tr w:rsidR="00A97E88" w14:paraId="718A0CDD" w14:textId="77777777" w:rsidTr="00361B22">
        <w:trPr>
          <w:trHeight w:val="255"/>
        </w:trPr>
        <w:tc>
          <w:tcPr>
            <w:tcW w:w="1418" w:type="dxa"/>
          </w:tcPr>
          <w:p w14:paraId="2104E858" w14:textId="77777777" w:rsidR="00A97E88" w:rsidRDefault="00A97E88" w:rsidP="00BC4ABF">
            <w:pPr>
              <w:pStyle w:val="Table"/>
              <w:rPr>
                <w:b/>
                <w:sz w:val="22"/>
                <w:lang w:val="cs-CZ"/>
              </w:rPr>
            </w:pPr>
            <w:r>
              <w:rPr>
                <w:b/>
                <w:sz w:val="22"/>
                <w:lang w:val="cs-CZ"/>
              </w:rPr>
              <w:t>XSD</w:t>
            </w:r>
          </w:p>
        </w:tc>
        <w:tc>
          <w:tcPr>
            <w:tcW w:w="7654" w:type="dxa"/>
          </w:tcPr>
          <w:p w14:paraId="54523A0E" w14:textId="77777777" w:rsidR="00A97E88" w:rsidRDefault="00A97E88" w:rsidP="00BC4ABF">
            <w:pPr>
              <w:pStyle w:val="Table"/>
              <w:rPr>
                <w:sz w:val="22"/>
                <w:lang w:val="cs-CZ"/>
              </w:rPr>
            </w:pPr>
            <w:r>
              <w:rPr>
                <w:sz w:val="22"/>
                <w:lang w:val="cs-CZ"/>
              </w:rPr>
              <w:t>Schéma struktury XML dokumentů</w:t>
            </w:r>
          </w:p>
        </w:tc>
      </w:tr>
    </w:tbl>
    <w:p w14:paraId="581C7C0F" w14:textId="77777777" w:rsidR="00023F6C" w:rsidRDefault="00023F6C">
      <w:bookmarkStart w:id="0" w:name="_Ref522177644"/>
      <w:bookmarkEnd w:id="0"/>
    </w:p>
    <w:p w14:paraId="57D03C5D" w14:textId="77777777" w:rsidR="00530719" w:rsidRDefault="00023F6C">
      <w:r>
        <w:br w:type="page"/>
      </w:r>
    </w:p>
    <w:p w14:paraId="6AA8B1B8" w14:textId="77777777" w:rsidR="00530719" w:rsidRDefault="00530719">
      <w:pPr>
        <w:pStyle w:val="Nadpis5"/>
      </w:pPr>
      <w:r>
        <w:lastRenderedPageBreak/>
        <w:t>Historie změn</w:t>
      </w:r>
    </w:p>
    <w:tbl>
      <w:tblPr>
        <w:tblW w:w="10352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910"/>
        <w:gridCol w:w="8809"/>
        <w:gridCol w:w="633"/>
      </w:tblGrid>
      <w:tr w:rsidR="00593F03" w14:paraId="41C551B2" w14:textId="77777777" w:rsidTr="00242E67">
        <w:trPr>
          <w:trHeight w:val="255"/>
          <w:tblHeader/>
        </w:trPr>
        <w:tc>
          <w:tcPr>
            <w:tcW w:w="910" w:type="dxa"/>
          </w:tcPr>
          <w:p w14:paraId="64B6DC4C" w14:textId="77777777" w:rsidR="00593F03" w:rsidRDefault="00593F03" w:rsidP="003B636C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Datum</w:t>
            </w:r>
          </w:p>
        </w:tc>
        <w:tc>
          <w:tcPr>
            <w:tcW w:w="8809" w:type="dxa"/>
          </w:tcPr>
          <w:p w14:paraId="562E447F" w14:textId="77777777" w:rsidR="00593F03" w:rsidRDefault="00593F03" w:rsidP="003B636C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Předmět</w:t>
            </w:r>
          </w:p>
        </w:tc>
        <w:tc>
          <w:tcPr>
            <w:tcW w:w="633" w:type="dxa"/>
          </w:tcPr>
          <w:p w14:paraId="4806A3C3" w14:textId="77777777" w:rsidR="00593F03" w:rsidRDefault="00593F03" w:rsidP="003B636C">
            <w:pPr>
              <w:pStyle w:val="TableNormal1"/>
              <w:rPr>
                <w:i/>
                <w:iCs/>
              </w:rPr>
            </w:pPr>
            <w:r>
              <w:rPr>
                <w:i/>
                <w:iCs/>
              </w:rPr>
              <w:t>Revize</w:t>
            </w:r>
          </w:p>
        </w:tc>
      </w:tr>
      <w:tr w:rsidR="00593F03" w14:paraId="55047C3C" w14:textId="77777777" w:rsidTr="00242E67">
        <w:trPr>
          <w:trHeight w:val="255"/>
        </w:trPr>
        <w:tc>
          <w:tcPr>
            <w:tcW w:w="910" w:type="dxa"/>
          </w:tcPr>
          <w:p w14:paraId="49DBFC0B" w14:textId="77777777" w:rsidR="00593F03" w:rsidRPr="008B1268" w:rsidRDefault="001A2838" w:rsidP="003B636C">
            <w:pPr>
              <w:rPr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24</w:t>
            </w:r>
            <w:r w:rsidR="006621C7">
              <w:rPr>
                <w:iCs/>
                <w:sz w:val="20"/>
                <w:szCs w:val="20"/>
              </w:rPr>
              <w:t>.10</w:t>
            </w:r>
            <w:r w:rsidR="00593F03">
              <w:rPr>
                <w:iCs/>
                <w:sz w:val="20"/>
                <w:szCs w:val="20"/>
              </w:rPr>
              <w:t>.2014</w:t>
            </w:r>
          </w:p>
        </w:tc>
        <w:tc>
          <w:tcPr>
            <w:tcW w:w="8809" w:type="dxa"/>
          </w:tcPr>
          <w:p w14:paraId="17611ECB" w14:textId="77777777" w:rsidR="00593F03" w:rsidRPr="00395D86" w:rsidRDefault="00593F03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Byla dokončena první verze dokumentu</w:t>
            </w:r>
          </w:p>
        </w:tc>
        <w:tc>
          <w:tcPr>
            <w:tcW w:w="633" w:type="dxa"/>
          </w:tcPr>
          <w:p w14:paraId="03E721B3" w14:textId="77777777" w:rsidR="00593F03" w:rsidRDefault="00593F03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V1.0</w:t>
            </w:r>
          </w:p>
        </w:tc>
      </w:tr>
      <w:tr w:rsidR="002604B6" w14:paraId="1F9AF739" w14:textId="77777777" w:rsidTr="00242E67">
        <w:trPr>
          <w:trHeight w:val="255"/>
        </w:trPr>
        <w:tc>
          <w:tcPr>
            <w:tcW w:w="910" w:type="dxa"/>
          </w:tcPr>
          <w:p w14:paraId="281EEA15" w14:textId="77777777" w:rsidR="002604B6" w:rsidRDefault="00536303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31</w:t>
            </w:r>
            <w:r w:rsidR="002604B6">
              <w:rPr>
                <w:iCs/>
                <w:sz w:val="20"/>
                <w:szCs w:val="20"/>
              </w:rPr>
              <w:t>.10.2014</w:t>
            </w:r>
          </w:p>
        </w:tc>
        <w:tc>
          <w:tcPr>
            <w:tcW w:w="8809" w:type="dxa"/>
          </w:tcPr>
          <w:p w14:paraId="4506EAC4" w14:textId="77777777" w:rsidR="002604B6" w:rsidRDefault="002604B6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r>
              <w:rPr>
                <w:iCs/>
                <w:sz w:val="20"/>
                <w:szCs w:val="20"/>
              </w:rPr>
              <w:t>RESSettldoc</w:t>
            </w:r>
            <w:proofErr w:type="spellEnd"/>
            <w:r>
              <w:rPr>
                <w:iCs/>
                <w:sz w:val="20"/>
                <w:szCs w:val="20"/>
              </w:rPr>
              <w:t xml:space="preserve"> </w:t>
            </w:r>
            <w:r w:rsidR="00536303">
              <w:rPr>
                <w:iCs/>
                <w:sz w:val="20"/>
                <w:szCs w:val="20"/>
              </w:rPr>
              <w:t>–</w:t>
            </w:r>
            <w:r>
              <w:rPr>
                <w:iCs/>
                <w:sz w:val="20"/>
                <w:szCs w:val="20"/>
              </w:rPr>
              <w:t xml:space="preserve"> </w:t>
            </w:r>
            <w:r w:rsidR="00536303">
              <w:rPr>
                <w:iCs/>
                <w:sz w:val="20"/>
                <w:szCs w:val="20"/>
              </w:rPr>
              <w:t xml:space="preserve">doplnění atributů </w:t>
            </w:r>
            <w:r w:rsidR="00536303" w:rsidRPr="00536303">
              <w:rPr>
                <w:i/>
                <w:iCs/>
                <w:sz w:val="20"/>
                <w:szCs w:val="20"/>
              </w:rPr>
              <w:t>unit-</w:t>
            </w:r>
            <w:proofErr w:type="spellStart"/>
            <w:r w:rsidR="00536303" w:rsidRPr="00536303">
              <w:rPr>
                <w:i/>
                <w:iCs/>
                <w:sz w:val="20"/>
                <w:szCs w:val="20"/>
              </w:rPr>
              <w:t>price</w:t>
            </w:r>
            <w:proofErr w:type="spellEnd"/>
            <w:r w:rsidR="00536303">
              <w:rPr>
                <w:iCs/>
                <w:sz w:val="20"/>
                <w:szCs w:val="20"/>
              </w:rPr>
              <w:t xml:space="preserve"> a </w:t>
            </w:r>
            <w:r w:rsidR="00536303" w:rsidRPr="00536303">
              <w:rPr>
                <w:i/>
                <w:iCs/>
                <w:sz w:val="20"/>
                <w:szCs w:val="20"/>
              </w:rPr>
              <w:t>unit-</w:t>
            </w:r>
            <w:proofErr w:type="spellStart"/>
            <w:r w:rsidR="00536303" w:rsidRPr="00536303">
              <w:rPr>
                <w:i/>
                <w:iCs/>
                <w:sz w:val="20"/>
                <w:szCs w:val="20"/>
              </w:rPr>
              <w:t>price</w:t>
            </w:r>
            <w:proofErr w:type="spellEnd"/>
            <w:r w:rsidR="00536303" w:rsidRPr="00536303">
              <w:rPr>
                <w:i/>
                <w:iCs/>
                <w:sz w:val="20"/>
                <w:szCs w:val="20"/>
              </w:rPr>
              <w:t>-</w:t>
            </w:r>
            <w:proofErr w:type="spellStart"/>
            <w:r w:rsidR="00536303" w:rsidRPr="00536303">
              <w:rPr>
                <w:i/>
                <w:iCs/>
                <w:sz w:val="20"/>
                <w:szCs w:val="20"/>
              </w:rPr>
              <w:t>ref</w:t>
            </w:r>
            <w:proofErr w:type="spellEnd"/>
            <w:r w:rsidR="00536303">
              <w:rPr>
                <w:iCs/>
                <w:sz w:val="20"/>
                <w:szCs w:val="20"/>
              </w:rPr>
              <w:t xml:space="preserve"> na úroveň elementu </w:t>
            </w:r>
            <w:proofErr w:type="spellStart"/>
            <w:r w:rsidR="00536303" w:rsidRPr="00536303">
              <w:rPr>
                <w:i/>
                <w:iCs/>
                <w:sz w:val="20"/>
                <w:szCs w:val="20"/>
              </w:rPr>
              <w:t>Item</w:t>
            </w:r>
            <w:proofErr w:type="spellEnd"/>
            <w:r w:rsidR="00536303">
              <w:rPr>
                <w:iCs/>
                <w:sz w:val="20"/>
                <w:szCs w:val="20"/>
              </w:rPr>
              <w:t>. Atributy jsou nepovinné.</w:t>
            </w:r>
          </w:p>
        </w:tc>
        <w:tc>
          <w:tcPr>
            <w:tcW w:w="633" w:type="dxa"/>
          </w:tcPr>
          <w:p w14:paraId="35693174" w14:textId="77777777" w:rsidR="002604B6" w:rsidRDefault="002604B6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V1.0</w:t>
            </w:r>
          </w:p>
        </w:tc>
      </w:tr>
      <w:tr w:rsidR="0042365E" w14:paraId="507C3E2A" w14:textId="77777777" w:rsidTr="00242E67">
        <w:trPr>
          <w:trHeight w:val="255"/>
        </w:trPr>
        <w:tc>
          <w:tcPr>
            <w:tcW w:w="910" w:type="dxa"/>
          </w:tcPr>
          <w:p w14:paraId="170B1582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20.11.2014</w:t>
            </w:r>
          </w:p>
        </w:tc>
        <w:tc>
          <w:tcPr>
            <w:tcW w:w="8809" w:type="dxa"/>
          </w:tcPr>
          <w:p w14:paraId="1F44E0DD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Doplněny nové formáty </w:t>
            </w:r>
            <w:proofErr w:type="spellStart"/>
            <w:r>
              <w:rPr>
                <w:iCs/>
                <w:sz w:val="20"/>
                <w:szCs w:val="20"/>
              </w:rPr>
              <w:t>RESFuel</w:t>
            </w:r>
            <w:proofErr w:type="spellEnd"/>
            <w:r>
              <w:rPr>
                <w:iCs/>
                <w:sz w:val="20"/>
                <w:szCs w:val="20"/>
              </w:rPr>
              <w:t xml:space="preserve"> pro výkaz paliv a </w:t>
            </w:r>
            <w:proofErr w:type="spellStart"/>
            <w:r>
              <w:rPr>
                <w:iCs/>
                <w:sz w:val="20"/>
                <w:szCs w:val="20"/>
              </w:rPr>
              <w:t>RESHeat</w:t>
            </w:r>
            <w:proofErr w:type="spellEnd"/>
            <w:r>
              <w:rPr>
                <w:iCs/>
                <w:sz w:val="20"/>
                <w:szCs w:val="20"/>
              </w:rPr>
              <w:t xml:space="preserve"> pro teplo. Novým formátům jsou věnovány samostatné kapitoly. </w:t>
            </w:r>
          </w:p>
        </w:tc>
        <w:tc>
          <w:tcPr>
            <w:tcW w:w="633" w:type="dxa"/>
          </w:tcPr>
          <w:p w14:paraId="30734073" w14:textId="77777777" w:rsidR="0042365E" w:rsidRDefault="0042365E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42365E" w14:paraId="62881E17" w14:textId="77777777" w:rsidTr="00242E67">
        <w:trPr>
          <w:trHeight w:val="255"/>
        </w:trPr>
        <w:tc>
          <w:tcPr>
            <w:tcW w:w="910" w:type="dxa"/>
          </w:tcPr>
          <w:p w14:paraId="4969A88D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20.11.2014</w:t>
            </w:r>
          </w:p>
        </w:tc>
        <w:tc>
          <w:tcPr>
            <w:tcW w:w="8809" w:type="dxa"/>
          </w:tcPr>
          <w:p w14:paraId="7573F426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r>
              <w:rPr>
                <w:iCs/>
                <w:sz w:val="20"/>
                <w:szCs w:val="20"/>
              </w:rPr>
              <w:t>RESReq</w:t>
            </w:r>
            <w:proofErr w:type="spellEnd"/>
            <w:r>
              <w:rPr>
                <w:iCs/>
                <w:sz w:val="20"/>
                <w:szCs w:val="20"/>
              </w:rPr>
              <w:t xml:space="preserve"> – doplnění enumerace atributu </w:t>
            </w:r>
            <w:proofErr w:type="spellStart"/>
            <w:r>
              <w:rPr>
                <w:iCs/>
                <w:sz w:val="20"/>
                <w:szCs w:val="20"/>
              </w:rPr>
              <w:t>message-code</w:t>
            </w:r>
            <w:proofErr w:type="spellEnd"/>
            <w:r>
              <w:rPr>
                <w:iCs/>
                <w:sz w:val="20"/>
                <w:szCs w:val="20"/>
              </w:rPr>
              <w:t xml:space="preserve"> o hodnoty:</w:t>
            </w:r>
          </w:p>
          <w:p w14:paraId="7C6A4838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proofErr w:type="gramStart"/>
            <w:r>
              <w:rPr>
                <w:iCs/>
                <w:sz w:val="20"/>
                <w:szCs w:val="20"/>
              </w:rPr>
              <w:t xml:space="preserve">PF4 - </w:t>
            </w:r>
            <w:r w:rsidRPr="0042365E">
              <w:rPr>
                <w:iCs/>
                <w:sz w:val="20"/>
                <w:szCs w:val="20"/>
              </w:rPr>
              <w:t>Dotaz</w:t>
            </w:r>
            <w:proofErr w:type="gramEnd"/>
            <w:r w:rsidRPr="0042365E">
              <w:rPr>
                <w:iCs/>
                <w:sz w:val="20"/>
                <w:szCs w:val="20"/>
              </w:rPr>
              <w:t xml:space="preserve"> na data výkazu paliv</w:t>
            </w:r>
          </w:p>
          <w:p w14:paraId="14617446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proofErr w:type="gramStart"/>
            <w:r>
              <w:rPr>
                <w:iCs/>
                <w:sz w:val="20"/>
                <w:szCs w:val="20"/>
              </w:rPr>
              <w:t xml:space="preserve">TD4 - </w:t>
            </w:r>
            <w:r w:rsidRPr="0042365E">
              <w:rPr>
                <w:iCs/>
                <w:sz w:val="20"/>
                <w:szCs w:val="20"/>
              </w:rPr>
              <w:t>Dotaz</w:t>
            </w:r>
            <w:proofErr w:type="gramEnd"/>
            <w:r w:rsidRPr="0042365E">
              <w:rPr>
                <w:iCs/>
                <w:sz w:val="20"/>
                <w:szCs w:val="20"/>
              </w:rPr>
              <w:t xml:space="preserve"> na měsíční výkaz o výrobě z tepelného zdroje</w:t>
            </w:r>
          </w:p>
        </w:tc>
        <w:tc>
          <w:tcPr>
            <w:tcW w:w="633" w:type="dxa"/>
          </w:tcPr>
          <w:p w14:paraId="79B65281" w14:textId="77777777" w:rsidR="0042365E" w:rsidRDefault="0042365E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42365E" w14:paraId="752D5496" w14:textId="77777777" w:rsidTr="00242E67">
        <w:trPr>
          <w:trHeight w:val="255"/>
        </w:trPr>
        <w:tc>
          <w:tcPr>
            <w:tcW w:w="910" w:type="dxa"/>
          </w:tcPr>
          <w:p w14:paraId="1AF742AE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20.11.2014</w:t>
            </w:r>
          </w:p>
        </w:tc>
        <w:tc>
          <w:tcPr>
            <w:tcW w:w="8809" w:type="dxa"/>
          </w:tcPr>
          <w:p w14:paraId="1AC5DD63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proofErr w:type="gramStart"/>
            <w:r>
              <w:rPr>
                <w:iCs/>
                <w:sz w:val="20"/>
                <w:szCs w:val="20"/>
              </w:rPr>
              <w:t>RESResponse</w:t>
            </w:r>
            <w:proofErr w:type="spellEnd"/>
            <w:r>
              <w:rPr>
                <w:iCs/>
                <w:sz w:val="20"/>
                <w:szCs w:val="20"/>
              </w:rPr>
              <w:t xml:space="preserve"> - 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7E00D1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>
              <w:rPr>
                <w:iCs/>
                <w:sz w:val="20"/>
                <w:szCs w:val="20"/>
              </w:rPr>
              <w:t xml:space="preserve"> o hodnoty:</w:t>
            </w:r>
          </w:p>
          <w:p w14:paraId="33CAE014" w14:textId="77777777" w:rsidR="00832BD3" w:rsidRDefault="00832BD3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proofErr w:type="gramStart"/>
            <w:r>
              <w:rPr>
                <w:iCs/>
                <w:sz w:val="20"/>
                <w:szCs w:val="20"/>
              </w:rPr>
              <w:t xml:space="preserve">PF2 - </w:t>
            </w:r>
            <w:r w:rsidRPr="00832BD3">
              <w:rPr>
                <w:iCs/>
                <w:sz w:val="20"/>
                <w:szCs w:val="20"/>
              </w:rPr>
              <w:t>Potvrzení</w:t>
            </w:r>
            <w:proofErr w:type="gramEnd"/>
            <w:r w:rsidRPr="00832BD3">
              <w:rPr>
                <w:iCs/>
                <w:sz w:val="20"/>
                <w:szCs w:val="20"/>
              </w:rPr>
              <w:t xml:space="preserve"> / chyba v datech výkazu paliv</w:t>
            </w:r>
          </w:p>
          <w:p w14:paraId="09033330" w14:textId="77777777" w:rsidR="00832BD3" w:rsidRDefault="00832BD3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proofErr w:type="gramStart"/>
            <w:r>
              <w:rPr>
                <w:iCs/>
                <w:sz w:val="20"/>
                <w:szCs w:val="20"/>
              </w:rPr>
              <w:t xml:space="preserve">PF5 - </w:t>
            </w:r>
            <w:r w:rsidRPr="00832BD3">
              <w:rPr>
                <w:iCs/>
                <w:sz w:val="20"/>
                <w:szCs w:val="20"/>
              </w:rPr>
              <w:t>Potvrzení</w:t>
            </w:r>
            <w:proofErr w:type="gramEnd"/>
            <w:r w:rsidRPr="00832BD3">
              <w:rPr>
                <w:iCs/>
                <w:sz w:val="20"/>
                <w:szCs w:val="20"/>
              </w:rPr>
              <w:t xml:space="preserve"> / chyba v dotazu na data výkazu paliv</w:t>
            </w:r>
          </w:p>
          <w:p w14:paraId="5ACF7CB2" w14:textId="77777777" w:rsidR="0042365E" w:rsidRDefault="0042365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proofErr w:type="gramStart"/>
            <w:r w:rsidR="00832BD3">
              <w:rPr>
                <w:iCs/>
                <w:sz w:val="20"/>
                <w:szCs w:val="20"/>
              </w:rPr>
              <w:t xml:space="preserve">TD2 - </w:t>
            </w:r>
            <w:r w:rsidR="00832BD3" w:rsidRPr="00832BD3">
              <w:rPr>
                <w:iCs/>
                <w:sz w:val="20"/>
                <w:szCs w:val="20"/>
              </w:rPr>
              <w:t>Potvrzení</w:t>
            </w:r>
            <w:proofErr w:type="gramEnd"/>
            <w:r w:rsidR="00832BD3" w:rsidRPr="00832BD3">
              <w:rPr>
                <w:iCs/>
                <w:sz w:val="20"/>
                <w:szCs w:val="20"/>
              </w:rPr>
              <w:t xml:space="preserve"> / chyba v měsíčním výkazu o výrobě z tepelného zdroje</w:t>
            </w:r>
          </w:p>
          <w:p w14:paraId="64EFA4B5" w14:textId="77777777" w:rsidR="00832BD3" w:rsidRDefault="00832BD3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proofErr w:type="gramStart"/>
            <w:r>
              <w:rPr>
                <w:iCs/>
                <w:sz w:val="20"/>
                <w:szCs w:val="20"/>
              </w:rPr>
              <w:t xml:space="preserve">TD5 - </w:t>
            </w:r>
            <w:r w:rsidRPr="00832BD3">
              <w:rPr>
                <w:iCs/>
                <w:sz w:val="20"/>
                <w:szCs w:val="20"/>
              </w:rPr>
              <w:t>Potvrzení</w:t>
            </w:r>
            <w:proofErr w:type="gramEnd"/>
            <w:r w:rsidRPr="00832BD3">
              <w:rPr>
                <w:iCs/>
                <w:sz w:val="20"/>
                <w:szCs w:val="20"/>
              </w:rPr>
              <w:t xml:space="preserve"> / chyba v dotazu na měsíční výkaz o výrobě z tepelného zdroje</w:t>
            </w:r>
          </w:p>
        </w:tc>
        <w:tc>
          <w:tcPr>
            <w:tcW w:w="633" w:type="dxa"/>
          </w:tcPr>
          <w:p w14:paraId="588EB11C" w14:textId="77777777" w:rsidR="0042365E" w:rsidRDefault="0042365E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</w:t>
            </w:r>
          </w:p>
        </w:tc>
      </w:tr>
      <w:tr w:rsidR="007E00D1" w14:paraId="3C7A7581" w14:textId="77777777" w:rsidTr="00242E67">
        <w:trPr>
          <w:trHeight w:val="255"/>
        </w:trPr>
        <w:tc>
          <w:tcPr>
            <w:tcW w:w="910" w:type="dxa"/>
          </w:tcPr>
          <w:p w14:paraId="67130164" w14:textId="77777777" w:rsidR="007E00D1" w:rsidRDefault="007E00D1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11.12.2014</w:t>
            </w:r>
          </w:p>
        </w:tc>
        <w:tc>
          <w:tcPr>
            <w:tcW w:w="8809" w:type="dxa"/>
          </w:tcPr>
          <w:p w14:paraId="5F293FC1" w14:textId="77777777" w:rsidR="007E00D1" w:rsidRDefault="007E00D1" w:rsidP="007E00D1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proofErr w:type="gramStart"/>
            <w:r>
              <w:rPr>
                <w:iCs/>
                <w:sz w:val="20"/>
                <w:szCs w:val="20"/>
              </w:rPr>
              <w:t>RESSettldoc</w:t>
            </w:r>
            <w:proofErr w:type="spellEnd"/>
            <w:r>
              <w:rPr>
                <w:iCs/>
                <w:sz w:val="20"/>
                <w:szCs w:val="20"/>
              </w:rPr>
              <w:t xml:space="preserve"> - 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>
              <w:rPr>
                <w:i/>
                <w:iCs/>
                <w:sz w:val="20"/>
                <w:szCs w:val="20"/>
              </w:rPr>
              <w:t>item</w:t>
            </w:r>
            <w:proofErr w:type="spellEnd"/>
            <w:r>
              <w:rPr>
                <w:i/>
                <w:iCs/>
                <w:sz w:val="20"/>
                <w:szCs w:val="20"/>
              </w:rPr>
              <w:t>-id</w:t>
            </w:r>
            <w:r>
              <w:rPr>
                <w:iCs/>
                <w:sz w:val="20"/>
                <w:szCs w:val="20"/>
              </w:rPr>
              <w:t xml:space="preserve"> elementu </w:t>
            </w:r>
            <w:proofErr w:type="spellStart"/>
            <w:r w:rsidRPr="007E00D1">
              <w:rPr>
                <w:i/>
                <w:iCs/>
                <w:sz w:val="20"/>
                <w:szCs w:val="20"/>
              </w:rPr>
              <w:t>Item</w:t>
            </w:r>
            <w:proofErr w:type="spellEnd"/>
            <w:r>
              <w:rPr>
                <w:iCs/>
                <w:sz w:val="20"/>
                <w:szCs w:val="20"/>
              </w:rPr>
              <w:t xml:space="preserve"> o hodnotu:</w:t>
            </w:r>
          </w:p>
          <w:p w14:paraId="4C7FB491" w14:textId="77777777" w:rsidR="007E00D1" w:rsidRDefault="007E00D1" w:rsidP="007E00D1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r w:rsidRPr="007E00D1">
              <w:rPr>
                <w:iCs/>
                <w:sz w:val="20"/>
                <w:szCs w:val="20"/>
              </w:rPr>
              <w:t xml:space="preserve">DP15 - </w:t>
            </w:r>
            <w:proofErr w:type="gramStart"/>
            <w:r w:rsidRPr="007E00D1">
              <w:rPr>
                <w:iCs/>
                <w:sz w:val="20"/>
                <w:szCs w:val="20"/>
              </w:rPr>
              <w:t>Zelený</w:t>
            </w:r>
            <w:proofErr w:type="gramEnd"/>
            <w:r w:rsidRPr="007E00D1">
              <w:rPr>
                <w:iCs/>
                <w:sz w:val="20"/>
                <w:szCs w:val="20"/>
              </w:rPr>
              <w:t xml:space="preserve"> bonus za elektřinu – důlní plyn ve SVZ</w:t>
            </w:r>
          </w:p>
        </w:tc>
        <w:tc>
          <w:tcPr>
            <w:tcW w:w="633" w:type="dxa"/>
          </w:tcPr>
          <w:p w14:paraId="5A3EF644" w14:textId="77777777" w:rsidR="007E00D1" w:rsidRDefault="007E00D1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7E00D1" w14:paraId="060CE861" w14:textId="77777777" w:rsidTr="00242E67">
        <w:trPr>
          <w:trHeight w:val="255"/>
        </w:trPr>
        <w:tc>
          <w:tcPr>
            <w:tcW w:w="910" w:type="dxa"/>
          </w:tcPr>
          <w:p w14:paraId="40FAB7CB" w14:textId="77777777" w:rsidR="007E00D1" w:rsidRDefault="007E00D1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11.12.2014</w:t>
            </w:r>
          </w:p>
        </w:tc>
        <w:tc>
          <w:tcPr>
            <w:tcW w:w="8809" w:type="dxa"/>
          </w:tcPr>
          <w:p w14:paraId="6D69D018" w14:textId="77777777" w:rsidR="007E00D1" w:rsidRDefault="007E00D1" w:rsidP="007E00D1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proofErr w:type="gramStart"/>
            <w:r>
              <w:rPr>
                <w:iCs/>
                <w:sz w:val="20"/>
                <w:szCs w:val="20"/>
              </w:rPr>
              <w:t>RESData</w:t>
            </w:r>
            <w:proofErr w:type="spellEnd"/>
            <w:r>
              <w:rPr>
                <w:iCs/>
                <w:sz w:val="20"/>
                <w:szCs w:val="20"/>
              </w:rPr>
              <w:t xml:space="preserve"> - 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>
              <w:rPr>
                <w:i/>
                <w:iCs/>
                <w:sz w:val="20"/>
                <w:szCs w:val="20"/>
              </w:rPr>
              <w:t>value</w:t>
            </w:r>
            <w:proofErr w:type="spellEnd"/>
            <w:r>
              <w:rPr>
                <w:i/>
                <w:iCs/>
                <w:sz w:val="20"/>
                <w:szCs w:val="20"/>
              </w:rPr>
              <w:t>-type</w:t>
            </w:r>
            <w:r>
              <w:rPr>
                <w:iCs/>
                <w:sz w:val="20"/>
                <w:szCs w:val="20"/>
              </w:rPr>
              <w:t xml:space="preserve"> elementu </w:t>
            </w:r>
            <w:r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 xml:space="preserve"> o hodnotu:</w:t>
            </w:r>
          </w:p>
          <w:p w14:paraId="0F611166" w14:textId="77777777" w:rsidR="007E00D1" w:rsidRDefault="007E00D1" w:rsidP="007E00D1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r w:rsidRPr="007E00D1">
              <w:rPr>
                <w:iCs/>
                <w:sz w:val="20"/>
                <w:szCs w:val="20"/>
              </w:rPr>
              <w:t>SC_23E – Výroba elektřiny spalováním důlního plynu</w:t>
            </w:r>
          </w:p>
        </w:tc>
        <w:tc>
          <w:tcPr>
            <w:tcW w:w="633" w:type="dxa"/>
          </w:tcPr>
          <w:p w14:paraId="19E52018" w14:textId="77777777" w:rsidR="007E00D1" w:rsidRDefault="007E00D1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</w:t>
            </w:r>
          </w:p>
        </w:tc>
      </w:tr>
      <w:tr w:rsidR="00FD130C" w14:paraId="44640311" w14:textId="77777777" w:rsidTr="00242E67">
        <w:trPr>
          <w:trHeight w:val="255"/>
        </w:trPr>
        <w:tc>
          <w:tcPr>
            <w:tcW w:w="910" w:type="dxa"/>
          </w:tcPr>
          <w:p w14:paraId="383B726F" w14:textId="77777777" w:rsidR="00FD130C" w:rsidRDefault="00CF604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16</w:t>
            </w:r>
            <w:r w:rsidR="00FD130C">
              <w:rPr>
                <w:iCs/>
                <w:sz w:val="20"/>
                <w:szCs w:val="20"/>
              </w:rPr>
              <w:t>.3.2015</w:t>
            </w:r>
          </w:p>
        </w:tc>
        <w:tc>
          <w:tcPr>
            <w:tcW w:w="8809" w:type="dxa"/>
          </w:tcPr>
          <w:p w14:paraId="5BA1D1B5" w14:textId="77777777" w:rsidR="00FD130C" w:rsidRDefault="00FD130C" w:rsidP="00FD130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proofErr w:type="gramStart"/>
            <w:r>
              <w:rPr>
                <w:iCs/>
                <w:sz w:val="20"/>
                <w:szCs w:val="20"/>
              </w:rPr>
              <w:t>RESSettldoc</w:t>
            </w:r>
            <w:proofErr w:type="spellEnd"/>
            <w:r>
              <w:rPr>
                <w:iCs/>
                <w:sz w:val="20"/>
                <w:szCs w:val="20"/>
              </w:rPr>
              <w:t xml:space="preserve"> - 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>
              <w:rPr>
                <w:i/>
                <w:iCs/>
                <w:sz w:val="20"/>
                <w:szCs w:val="20"/>
              </w:rPr>
              <w:t>item</w:t>
            </w:r>
            <w:proofErr w:type="spellEnd"/>
            <w:r>
              <w:rPr>
                <w:i/>
                <w:iCs/>
                <w:sz w:val="20"/>
                <w:szCs w:val="20"/>
              </w:rPr>
              <w:t>-id</w:t>
            </w:r>
            <w:r>
              <w:rPr>
                <w:iCs/>
                <w:sz w:val="20"/>
                <w:szCs w:val="20"/>
              </w:rPr>
              <w:t xml:space="preserve"> elementu </w:t>
            </w:r>
            <w:proofErr w:type="spellStart"/>
            <w:r w:rsidRPr="007E00D1">
              <w:rPr>
                <w:i/>
                <w:iCs/>
                <w:sz w:val="20"/>
                <w:szCs w:val="20"/>
              </w:rPr>
              <w:t>Item</w:t>
            </w:r>
            <w:proofErr w:type="spellEnd"/>
            <w:r>
              <w:rPr>
                <w:iCs/>
                <w:sz w:val="20"/>
                <w:szCs w:val="20"/>
              </w:rPr>
              <w:t xml:space="preserve"> o hodnotu:</w:t>
            </w:r>
          </w:p>
          <w:p w14:paraId="69F6EE3C" w14:textId="77777777" w:rsidR="00FD130C" w:rsidRDefault="00FD130C" w:rsidP="00FD130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</w:t>
            </w:r>
            <w:proofErr w:type="gramStart"/>
            <w:r>
              <w:rPr>
                <w:iCs/>
                <w:sz w:val="20"/>
                <w:szCs w:val="20"/>
              </w:rPr>
              <w:t>ZKVD</w:t>
            </w:r>
            <w:r w:rsidRPr="007E00D1">
              <w:rPr>
                <w:iCs/>
                <w:sz w:val="20"/>
                <w:szCs w:val="20"/>
              </w:rPr>
              <w:t xml:space="preserve"> - </w:t>
            </w:r>
            <w:r w:rsidRPr="00FD130C">
              <w:rPr>
                <w:iCs/>
                <w:sz w:val="20"/>
                <w:szCs w:val="20"/>
              </w:rPr>
              <w:t>Ponížení</w:t>
            </w:r>
            <w:proofErr w:type="gramEnd"/>
            <w:r w:rsidRPr="00FD130C">
              <w:rPr>
                <w:iCs/>
                <w:sz w:val="20"/>
                <w:szCs w:val="20"/>
              </w:rPr>
              <w:t xml:space="preserve"> o překročené provozní hodiny KVET pro DS</w:t>
            </w:r>
          </w:p>
        </w:tc>
        <w:tc>
          <w:tcPr>
            <w:tcW w:w="633" w:type="dxa"/>
          </w:tcPr>
          <w:p w14:paraId="411E59B3" w14:textId="77777777" w:rsidR="00FD130C" w:rsidRDefault="00FD130C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FD130C" w14:paraId="17879CD9" w14:textId="77777777" w:rsidTr="00242E67">
        <w:trPr>
          <w:trHeight w:val="255"/>
        </w:trPr>
        <w:tc>
          <w:tcPr>
            <w:tcW w:w="910" w:type="dxa"/>
          </w:tcPr>
          <w:p w14:paraId="4BD67140" w14:textId="77777777" w:rsidR="00FD130C" w:rsidRDefault="00CF604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16</w:t>
            </w:r>
            <w:r w:rsidR="00FD130C">
              <w:rPr>
                <w:iCs/>
                <w:sz w:val="20"/>
                <w:szCs w:val="20"/>
              </w:rPr>
              <w:t>.3.2015</w:t>
            </w:r>
          </w:p>
        </w:tc>
        <w:tc>
          <w:tcPr>
            <w:tcW w:w="8809" w:type="dxa"/>
          </w:tcPr>
          <w:p w14:paraId="7CC3886D" w14:textId="77777777" w:rsidR="00FD130C" w:rsidRDefault="00FD130C" w:rsidP="00CF604E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r w:rsidR="00CF604E">
              <w:rPr>
                <w:iCs/>
                <w:sz w:val="20"/>
                <w:szCs w:val="20"/>
              </w:rPr>
              <w:t>ote_globals</w:t>
            </w:r>
            <w:proofErr w:type="spellEnd"/>
            <w:r w:rsidR="00CF604E">
              <w:rPr>
                <w:iCs/>
                <w:sz w:val="20"/>
                <w:szCs w:val="20"/>
              </w:rPr>
              <w:t xml:space="preserve"> s dopadem na formát </w:t>
            </w:r>
            <w:proofErr w:type="spellStart"/>
            <w:r>
              <w:rPr>
                <w:iCs/>
                <w:sz w:val="20"/>
                <w:szCs w:val="20"/>
              </w:rPr>
              <w:t>RESReq</w:t>
            </w:r>
            <w:proofErr w:type="spellEnd"/>
            <w:r>
              <w:rPr>
                <w:iCs/>
                <w:sz w:val="20"/>
                <w:szCs w:val="20"/>
              </w:rPr>
              <w:t xml:space="preserve"> – doplnění atributu </w:t>
            </w:r>
            <w:r>
              <w:rPr>
                <w:i/>
                <w:iCs/>
                <w:sz w:val="20"/>
                <w:szCs w:val="20"/>
              </w:rPr>
              <w:t>role</w:t>
            </w:r>
            <w:r>
              <w:rPr>
                <w:iCs/>
                <w:sz w:val="20"/>
                <w:szCs w:val="20"/>
              </w:rPr>
              <w:t xml:space="preserve"> na úroveň elementu </w:t>
            </w:r>
            <w:proofErr w:type="spellStart"/>
            <w:r w:rsidR="00CF604E">
              <w:rPr>
                <w:i/>
                <w:iCs/>
                <w:sz w:val="20"/>
                <w:szCs w:val="20"/>
              </w:rPr>
              <w:t>SenderIdentification</w:t>
            </w:r>
            <w:proofErr w:type="spellEnd"/>
            <w:r>
              <w:rPr>
                <w:iCs/>
                <w:sz w:val="20"/>
                <w:szCs w:val="20"/>
              </w:rPr>
              <w:t>. Atribut je nepovinný</w:t>
            </w:r>
            <w:r w:rsidR="00CF604E">
              <w:rPr>
                <w:iCs/>
                <w:sz w:val="20"/>
                <w:szCs w:val="20"/>
              </w:rPr>
              <w:t xml:space="preserve"> a bude využíván pouze pro dotazy na data POZE.</w:t>
            </w:r>
          </w:p>
        </w:tc>
        <w:tc>
          <w:tcPr>
            <w:tcW w:w="633" w:type="dxa"/>
          </w:tcPr>
          <w:p w14:paraId="7455B82D" w14:textId="77777777" w:rsidR="00FD130C" w:rsidRDefault="00FD130C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FD130C" w14:paraId="63CBEE02" w14:textId="77777777" w:rsidTr="00242E67">
        <w:trPr>
          <w:trHeight w:val="255"/>
        </w:trPr>
        <w:tc>
          <w:tcPr>
            <w:tcW w:w="910" w:type="dxa"/>
          </w:tcPr>
          <w:p w14:paraId="4898E61B" w14:textId="77777777" w:rsidR="00FD130C" w:rsidRDefault="00CF604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16</w:t>
            </w:r>
            <w:r w:rsidR="00FD130C">
              <w:rPr>
                <w:iCs/>
                <w:sz w:val="20"/>
                <w:szCs w:val="20"/>
              </w:rPr>
              <w:t>.3.2015</w:t>
            </w:r>
          </w:p>
        </w:tc>
        <w:tc>
          <w:tcPr>
            <w:tcW w:w="8809" w:type="dxa"/>
          </w:tcPr>
          <w:p w14:paraId="2CC07945" w14:textId="77777777" w:rsidR="00FD130C" w:rsidRDefault="00FD130C" w:rsidP="00FD130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Doplněny nové formáty </w:t>
            </w:r>
            <w:proofErr w:type="spellStart"/>
            <w:r>
              <w:rPr>
                <w:iCs/>
                <w:sz w:val="20"/>
                <w:szCs w:val="20"/>
              </w:rPr>
              <w:t>RESDelegate</w:t>
            </w:r>
            <w:proofErr w:type="spellEnd"/>
            <w:r>
              <w:rPr>
                <w:iCs/>
                <w:sz w:val="20"/>
                <w:szCs w:val="20"/>
              </w:rPr>
              <w:t xml:space="preserve"> pro notifikaci při změně </w:t>
            </w:r>
            <w:proofErr w:type="spellStart"/>
            <w:r>
              <w:rPr>
                <w:iCs/>
                <w:sz w:val="20"/>
                <w:szCs w:val="20"/>
              </w:rPr>
              <w:t>oprávění</w:t>
            </w:r>
            <w:proofErr w:type="spellEnd"/>
            <w:r>
              <w:rPr>
                <w:iCs/>
                <w:sz w:val="20"/>
                <w:szCs w:val="20"/>
              </w:rPr>
              <w:t xml:space="preserve"> zprostředkovatele. Novému formátu je věnována samostatná kapitola.</w:t>
            </w:r>
          </w:p>
        </w:tc>
        <w:tc>
          <w:tcPr>
            <w:tcW w:w="633" w:type="dxa"/>
          </w:tcPr>
          <w:p w14:paraId="6EF90F46" w14:textId="77777777" w:rsidR="00FD130C" w:rsidRDefault="00FD130C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513475" w14:paraId="54E77F0A" w14:textId="77777777" w:rsidTr="00242E67">
        <w:trPr>
          <w:trHeight w:val="255"/>
        </w:trPr>
        <w:tc>
          <w:tcPr>
            <w:tcW w:w="910" w:type="dxa"/>
          </w:tcPr>
          <w:p w14:paraId="2176AD0D" w14:textId="77777777" w:rsidR="00513475" w:rsidRDefault="00513475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18.3.2015</w:t>
            </w:r>
          </w:p>
        </w:tc>
        <w:tc>
          <w:tcPr>
            <w:tcW w:w="8809" w:type="dxa"/>
          </w:tcPr>
          <w:p w14:paraId="60D99BE5" w14:textId="77777777" w:rsidR="00513475" w:rsidRDefault="00513475" w:rsidP="00513475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proofErr w:type="spellStart"/>
            <w:proofErr w:type="gramStart"/>
            <w:r>
              <w:rPr>
                <w:sz w:val="20"/>
                <w:szCs w:val="20"/>
              </w:rPr>
              <w:t>RESResponse</w:t>
            </w:r>
            <w:proofErr w:type="spellEnd"/>
            <w:r>
              <w:rPr>
                <w:sz w:val="20"/>
                <w:szCs w:val="20"/>
              </w:rPr>
              <w:t xml:space="preserve"> - doplnění</w:t>
            </w:r>
            <w:proofErr w:type="gramEnd"/>
            <w:r>
              <w:rPr>
                <w:sz w:val="20"/>
                <w:szCs w:val="20"/>
              </w:rPr>
              <w:t xml:space="preserve"> atributu </w:t>
            </w:r>
            <w:proofErr w:type="spellStart"/>
            <w:r w:rsidRPr="00E047B7">
              <w:rPr>
                <w:i/>
                <w:sz w:val="20"/>
                <w:szCs w:val="20"/>
              </w:rPr>
              <w:t>result-code</w:t>
            </w:r>
            <w:proofErr w:type="spellEnd"/>
            <w:r>
              <w:rPr>
                <w:sz w:val="20"/>
                <w:szCs w:val="20"/>
              </w:rPr>
              <w:t xml:space="preserve"> na úroveň elementu </w:t>
            </w:r>
            <w:proofErr w:type="spellStart"/>
            <w:r w:rsidRPr="00E047B7">
              <w:rPr>
                <w:i/>
                <w:sz w:val="20"/>
                <w:szCs w:val="20"/>
              </w:rPr>
              <w:t>Reason</w:t>
            </w:r>
            <w:proofErr w:type="spellEnd"/>
            <w:r>
              <w:rPr>
                <w:sz w:val="20"/>
                <w:szCs w:val="20"/>
              </w:rPr>
              <w:t>. Atribut je nepovinný.</w:t>
            </w:r>
          </w:p>
        </w:tc>
        <w:tc>
          <w:tcPr>
            <w:tcW w:w="633" w:type="dxa"/>
          </w:tcPr>
          <w:p w14:paraId="173E87AC" w14:textId="77777777" w:rsidR="00513475" w:rsidRDefault="00513475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V1.3</w:t>
            </w:r>
          </w:p>
        </w:tc>
      </w:tr>
      <w:tr w:rsidR="00286911" w14:paraId="35F45F62" w14:textId="77777777" w:rsidTr="00242E67">
        <w:trPr>
          <w:trHeight w:val="255"/>
        </w:trPr>
        <w:tc>
          <w:tcPr>
            <w:tcW w:w="910" w:type="dxa"/>
          </w:tcPr>
          <w:p w14:paraId="50018D41" w14:textId="77777777" w:rsidR="00286911" w:rsidRDefault="00634ED7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14</w:t>
            </w:r>
            <w:r w:rsidR="00286911">
              <w:rPr>
                <w:iCs/>
                <w:sz w:val="20"/>
                <w:szCs w:val="20"/>
              </w:rPr>
              <w:t>.10.2015</w:t>
            </w:r>
          </w:p>
        </w:tc>
        <w:tc>
          <w:tcPr>
            <w:tcW w:w="8809" w:type="dxa"/>
          </w:tcPr>
          <w:p w14:paraId="6694E2A8" w14:textId="77777777" w:rsidR="00286911" w:rsidRDefault="00286911" w:rsidP="0051347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proofErr w:type="spellStart"/>
            <w:r>
              <w:rPr>
                <w:sz w:val="20"/>
                <w:szCs w:val="20"/>
              </w:rPr>
              <w:t>RESSource</w:t>
            </w:r>
            <w:proofErr w:type="spellEnd"/>
            <w:r>
              <w:rPr>
                <w:sz w:val="20"/>
                <w:szCs w:val="20"/>
              </w:rPr>
              <w:t xml:space="preserve"> – doplnění atributu </w:t>
            </w:r>
            <w:proofErr w:type="spellStart"/>
            <w:r w:rsidRPr="00286911">
              <w:rPr>
                <w:i/>
                <w:sz w:val="20"/>
                <w:szCs w:val="20"/>
              </w:rPr>
              <w:t>investment</w:t>
            </w:r>
            <w:proofErr w:type="spellEnd"/>
            <w:r w:rsidRPr="00286911">
              <w:rPr>
                <w:i/>
                <w:sz w:val="20"/>
                <w:szCs w:val="20"/>
              </w:rPr>
              <w:t>-grant</w:t>
            </w:r>
            <w:r>
              <w:rPr>
                <w:sz w:val="20"/>
                <w:szCs w:val="20"/>
              </w:rPr>
              <w:t xml:space="preserve"> na úroveň elementu Data. Atribut je nepovinný.</w:t>
            </w:r>
          </w:p>
        </w:tc>
        <w:tc>
          <w:tcPr>
            <w:tcW w:w="633" w:type="dxa"/>
          </w:tcPr>
          <w:p w14:paraId="78C84462" w14:textId="77777777" w:rsidR="00286911" w:rsidRDefault="00286911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1A188B" w14:paraId="2AB5C8DA" w14:textId="77777777" w:rsidTr="00242E67">
        <w:trPr>
          <w:trHeight w:val="255"/>
        </w:trPr>
        <w:tc>
          <w:tcPr>
            <w:tcW w:w="910" w:type="dxa"/>
          </w:tcPr>
          <w:p w14:paraId="7AFC0F22" w14:textId="77777777" w:rsidR="001A188B" w:rsidRDefault="001A188B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16.10.2015</w:t>
            </w:r>
          </w:p>
        </w:tc>
        <w:tc>
          <w:tcPr>
            <w:tcW w:w="8809" w:type="dxa"/>
          </w:tcPr>
          <w:p w14:paraId="32DD9811" w14:textId="77777777" w:rsidR="001A188B" w:rsidRDefault="001A188B" w:rsidP="001A188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proofErr w:type="spellStart"/>
            <w:r>
              <w:rPr>
                <w:sz w:val="20"/>
                <w:szCs w:val="20"/>
              </w:rPr>
              <w:t>RESReq</w:t>
            </w:r>
            <w:proofErr w:type="spellEnd"/>
            <w:r>
              <w:rPr>
                <w:sz w:val="20"/>
                <w:szCs w:val="20"/>
              </w:rPr>
              <w:t xml:space="preserve"> – na základně podnětu od účastníka trhu bylo opraveno </w:t>
            </w:r>
            <w:proofErr w:type="spellStart"/>
            <w:r>
              <w:rPr>
                <w:sz w:val="20"/>
                <w:szCs w:val="20"/>
              </w:rPr>
              <w:t>zatypování</w:t>
            </w:r>
            <w:proofErr w:type="spellEnd"/>
            <w:r>
              <w:rPr>
                <w:sz w:val="20"/>
                <w:szCs w:val="20"/>
              </w:rPr>
              <w:t xml:space="preserve"> atributu </w:t>
            </w:r>
            <w:proofErr w:type="spellStart"/>
            <w:r w:rsidRPr="001A188B">
              <w:rPr>
                <w:i/>
                <w:sz w:val="20"/>
                <w:szCs w:val="20"/>
              </w:rPr>
              <w:t>application</w:t>
            </w:r>
            <w:proofErr w:type="spellEnd"/>
            <w:r w:rsidRPr="001A188B">
              <w:rPr>
                <w:i/>
                <w:sz w:val="20"/>
                <w:szCs w:val="20"/>
              </w:rPr>
              <w:t>-</w:t>
            </w:r>
            <w:proofErr w:type="spellStart"/>
            <w:r w:rsidRPr="001A188B">
              <w:rPr>
                <w:i/>
                <w:sz w:val="20"/>
                <w:szCs w:val="20"/>
              </w:rPr>
              <w:t>form</w:t>
            </w:r>
            <w:proofErr w:type="spellEnd"/>
            <w:r w:rsidRPr="001A188B">
              <w:rPr>
                <w:i/>
                <w:sz w:val="20"/>
                <w:szCs w:val="20"/>
              </w:rPr>
              <w:t>-id</w:t>
            </w:r>
            <w:r>
              <w:rPr>
                <w:sz w:val="20"/>
                <w:szCs w:val="20"/>
              </w:rPr>
              <w:t xml:space="preserve"> elementu </w:t>
            </w:r>
            <w:proofErr w:type="spellStart"/>
            <w:r w:rsidRPr="001A188B">
              <w:rPr>
                <w:i/>
                <w:sz w:val="20"/>
                <w:szCs w:val="20"/>
              </w:rPr>
              <w:t>Location</w:t>
            </w:r>
            <w:proofErr w:type="spellEnd"/>
            <w:r>
              <w:rPr>
                <w:sz w:val="20"/>
                <w:szCs w:val="20"/>
              </w:rPr>
              <w:t>.</w:t>
            </w:r>
          </w:p>
        </w:tc>
        <w:tc>
          <w:tcPr>
            <w:tcW w:w="633" w:type="dxa"/>
          </w:tcPr>
          <w:p w14:paraId="7A1FA2CF" w14:textId="77777777" w:rsidR="001A188B" w:rsidRDefault="001A188B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V1.4</w:t>
            </w:r>
          </w:p>
        </w:tc>
      </w:tr>
      <w:tr w:rsidR="00CC4180" w14:paraId="2F8D8920" w14:textId="77777777" w:rsidTr="00242E67">
        <w:trPr>
          <w:trHeight w:val="255"/>
        </w:trPr>
        <w:tc>
          <w:tcPr>
            <w:tcW w:w="910" w:type="dxa"/>
          </w:tcPr>
          <w:p w14:paraId="1AE70B2B" w14:textId="77777777" w:rsidR="00CC4180" w:rsidRDefault="00CC4180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9.12.2015</w:t>
            </w:r>
          </w:p>
        </w:tc>
        <w:tc>
          <w:tcPr>
            <w:tcW w:w="8809" w:type="dxa"/>
          </w:tcPr>
          <w:p w14:paraId="2CA43E66" w14:textId="77777777" w:rsidR="00CC4180" w:rsidRDefault="00CC4180" w:rsidP="001A188B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proofErr w:type="spellStart"/>
            <w:r>
              <w:rPr>
                <w:sz w:val="20"/>
                <w:szCs w:val="20"/>
              </w:rPr>
              <w:t>RESSource</w:t>
            </w:r>
            <w:proofErr w:type="spellEnd"/>
            <w:r>
              <w:rPr>
                <w:sz w:val="20"/>
                <w:szCs w:val="20"/>
              </w:rPr>
              <w:t xml:space="preserve"> – doplnění nepovinných elementů </w:t>
            </w:r>
            <w:proofErr w:type="spellStart"/>
            <w:r w:rsidRPr="00CC4180">
              <w:rPr>
                <w:i/>
                <w:sz w:val="20"/>
                <w:szCs w:val="20"/>
              </w:rPr>
              <w:t>Investment</w:t>
            </w:r>
            <w:proofErr w:type="spellEnd"/>
            <w:r>
              <w:rPr>
                <w:sz w:val="20"/>
                <w:szCs w:val="20"/>
              </w:rPr>
              <w:t xml:space="preserve"> a </w:t>
            </w:r>
            <w:proofErr w:type="spellStart"/>
            <w:r w:rsidRPr="00CC4180">
              <w:rPr>
                <w:i/>
                <w:sz w:val="20"/>
                <w:szCs w:val="20"/>
              </w:rPr>
              <w:t>Costs</w:t>
            </w:r>
            <w:proofErr w:type="spellEnd"/>
            <w:r>
              <w:rPr>
                <w:sz w:val="20"/>
                <w:szCs w:val="20"/>
              </w:rPr>
              <w:t>.</w:t>
            </w:r>
          </w:p>
        </w:tc>
        <w:tc>
          <w:tcPr>
            <w:tcW w:w="633" w:type="dxa"/>
          </w:tcPr>
          <w:p w14:paraId="33FA975D" w14:textId="77777777" w:rsidR="00CC4180" w:rsidRDefault="00CC4180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V1.5</w:t>
            </w:r>
          </w:p>
        </w:tc>
      </w:tr>
      <w:tr w:rsidR="00EB5497" w14:paraId="539F54E7" w14:textId="77777777" w:rsidTr="00242E67">
        <w:trPr>
          <w:trHeight w:val="255"/>
        </w:trPr>
        <w:tc>
          <w:tcPr>
            <w:tcW w:w="910" w:type="dxa"/>
          </w:tcPr>
          <w:p w14:paraId="63D26F42" w14:textId="77777777" w:rsidR="00EB5497" w:rsidRDefault="00EB5497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18.1.2016</w:t>
            </w:r>
          </w:p>
        </w:tc>
        <w:tc>
          <w:tcPr>
            <w:tcW w:w="8809" w:type="dxa"/>
          </w:tcPr>
          <w:p w14:paraId="1B0320A1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proofErr w:type="spellStart"/>
            <w:proofErr w:type="gramStart"/>
            <w:r>
              <w:rPr>
                <w:sz w:val="20"/>
                <w:szCs w:val="20"/>
              </w:rPr>
              <w:t>RESData</w:t>
            </w:r>
            <w:proofErr w:type="spellEnd"/>
            <w:r>
              <w:rPr>
                <w:sz w:val="20"/>
                <w:szCs w:val="20"/>
              </w:rPr>
              <w:t xml:space="preserve"> - </w:t>
            </w:r>
            <w:r>
              <w:rPr>
                <w:iCs/>
                <w:sz w:val="20"/>
                <w:szCs w:val="20"/>
              </w:rPr>
              <w:t>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atributu </w:t>
            </w:r>
            <w:proofErr w:type="spellStart"/>
            <w:r>
              <w:rPr>
                <w:i/>
                <w:iCs/>
                <w:sz w:val="20"/>
                <w:szCs w:val="20"/>
              </w:rPr>
              <w:t>opm</w:t>
            </w:r>
            <w:proofErr w:type="spellEnd"/>
            <w:r w:rsidRPr="00536303">
              <w:rPr>
                <w:i/>
                <w:iCs/>
                <w:sz w:val="20"/>
                <w:szCs w:val="20"/>
              </w:rPr>
              <w:t>-</w:t>
            </w:r>
            <w:r>
              <w:rPr>
                <w:i/>
                <w:iCs/>
                <w:sz w:val="20"/>
                <w:szCs w:val="20"/>
              </w:rPr>
              <w:t>id</w:t>
            </w:r>
            <w:r>
              <w:rPr>
                <w:iCs/>
                <w:sz w:val="20"/>
                <w:szCs w:val="20"/>
              </w:rPr>
              <w:t xml:space="preserve"> </w:t>
            </w:r>
            <w:r w:rsidR="000D70B2">
              <w:rPr>
                <w:iCs/>
                <w:sz w:val="20"/>
                <w:szCs w:val="20"/>
              </w:rPr>
              <w:t>na úro</w:t>
            </w:r>
            <w:r w:rsidR="000F355C">
              <w:rPr>
                <w:iCs/>
                <w:sz w:val="20"/>
                <w:szCs w:val="20"/>
              </w:rPr>
              <w:t xml:space="preserve">vni elementu </w:t>
            </w:r>
            <w:r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>. Atribut je nepovinný.</w:t>
            </w:r>
          </w:p>
        </w:tc>
        <w:tc>
          <w:tcPr>
            <w:tcW w:w="633" w:type="dxa"/>
          </w:tcPr>
          <w:p w14:paraId="6207784F" w14:textId="77777777" w:rsidR="00EB5497" w:rsidRDefault="000F355C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</w:t>
            </w:r>
          </w:p>
        </w:tc>
      </w:tr>
      <w:tr w:rsidR="00EB5497" w14:paraId="4EA5086B" w14:textId="77777777" w:rsidTr="00242E67">
        <w:trPr>
          <w:trHeight w:val="255"/>
        </w:trPr>
        <w:tc>
          <w:tcPr>
            <w:tcW w:w="910" w:type="dxa"/>
          </w:tcPr>
          <w:p w14:paraId="2288F278" w14:textId="77777777" w:rsidR="00EB5497" w:rsidRDefault="00EB5497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18.1.2016</w:t>
            </w:r>
          </w:p>
        </w:tc>
        <w:tc>
          <w:tcPr>
            <w:tcW w:w="8809" w:type="dxa"/>
          </w:tcPr>
          <w:p w14:paraId="7ACAA32E" w14:textId="77777777" w:rsidR="00EB5497" w:rsidRDefault="00EB5497" w:rsidP="00EB5497">
            <w:pPr>
              <w:rPr>
                <w:iCs/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Definice </w:t>
            </w:r>
            <w:proofErr w:type="spellStart"/>
            <w:proofErr w:type="gramStart"/>
            <w:r>
              <w:rPr>
                <w:sz w:val="20"/>
                <w:szCs w:val="20"/>
              </w:rPr>
              <w:t>RESData</w:t>
            </w:r>
            <w:proofErr w:type="spellEnd"/>
            <w:r>
              <w:rPr>
                <w:sz w:val="20"/>
                <w:szCs w:val="20"/>
              </w:rPr>
              <w:t xml:space="preserve"> - </w:t>
            </w:r>
            <w:r>
              <w:rPr>
                <w:iCs/>
                <w:sz w:val="20"/>
                <w:szCs w:val="20"/>
              </w:rPr>
              <w:t>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>
              <w:rPr>
                <w:i/>
                <w:iCs/>
                <w:sz w:val="20"/>
                <w:szCs w:val="20"/>
              </w:rPr>
              <w:t>value</w:t>
            </w:r>
            <w:proofErr w:type="spellEnd"/>
            <w:r>
              <w:rPr>
                <w:i/>
                <w:iCs/>
                <w:sz w:val="20"/>
                <w:szCs w:val="20"/>
              </w:rPr>
              <w:t>-type</w:t>
            </w:r>
            <w:r>
              <w:rPr>
                <w:iCs/>
                <w:sz w:val="20"/>
                <w:szCs w:val="20"/>
              </w:rPr>
              <w:t xml:space="preserve"> elementu </w:t>
            </w:r>
            <w:r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 xml:space="preserve"> o hodnoty (</w:t>
            </w:r>
            <w:r w:rsidR="000F355C">
              <w:rPr>
                <w:iCs/>
                <w:sz w:val="20"/>
                <w:szCs w:val="20"/>
              </w:rPr>
              <w:t xml:space="preserve">některé </w:t>
            </w:r>
            <w:r>
              <w:rPr>
                <w:iCs/>
                <w:sz w:val="20"/>
                <w:szCs w:val="20"/>
              </w:rPr>
              <w:t>vyjmenovány pouze ty</w:t>
            </w:r>
            <w:r w:rsidR="000F355C">
              <w:rPr>
                <w:iCs/>
                <w:sz w:val="20"/>
                <w:szCs w:val="20"/>
              </w:rPr>
              <w:t>pově, tj. za znakem * se skrývají h</w:t>
            </w:r>
            <w:r>
              <w:rPr>
                <w:iCs/>
                <w:sz w:val="20"/>
                <w:szCs w:val="20"/>
              </w:rPr>
              <w:t>odnot</w:t>
            </w:r>
            <w:r w:rsidR="000F355C">
              <w:rPr>
                <w:iCs/>
                <w:sz w:val="20"/>
                <w:szCs w:val="20"/>
              </w:rPr>
              <w:t>y za přenosovou soustavu, NN, VN, VVN</w:t>
            </w:r>
            <w:r>
              <w:rPr>
                <w:iCs/>
                <w:sz w:val="20"/>
                <w:szCs w:val="20"/>
              </w:rPr>
              <w:t>):</w:t>
            </w:r>
          </w:p>
          <w:p w14:paraId="4AE327C0" w14:textId="77777777" w:rsidR="00EB5497" w:rsidRDefault="00EB5497" w:rsidP="00EB5497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 GCR12_* - Odběr elektřiny ze </w:t>
            </w:r>
            <w:r w:rsidRPr="00EB5497">
              <w:rPr>
                <w:iCs/>
                <w:sz w:val="20"/>
                <w:szCs w:val="20"/>
              </w:rPr>
              <w:t>soustavy</w:t>
            </w:r>
          </w:p>
          <w:p w14:paraId="0778DD53" w14:textId="77777777" w:rsidR="00EB5497" w:rsidRDefault="00EB5497" w:rsidP="00EB5497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GCR_13* - Z toho odběr elektřiny ze</w:t>
            </w:r>
            <w:r w:rsidRPr="00EB5497">
              <w:rPr>
                <w:iCs/>
                <w:sz w:val="20"/>
                <w:szCs w:val="20"/>
              </w:rPr>
              <w:t xml:space="preserve"> soustavy v předávacím místě pro technologickou vlastní spotřebu</w:t>
            </w:r>
          </w:p>
          <w:p w14:paraId="42CF7432" w14:textId="77777777" w:rsidR="00EB5497" w:rsidRDefault="00EB5497" w:rsidP="00EB5497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GCR_14* - Z toho odběr elektřiny ze </w:t>
            </w:r>
            <w:r w:rsidRPr="00EB5497">
              <w:rPr>
                <w:iCs/>
                <w:sz w:val="20"/>
                <w:szCs w:val="20"/>
              </w:rPr>
              <w:t>soustavy v</w:t>
            </w:r>
            <w:r>
              <w:rPr>
                <w:iCs/>
                <w:sz w:val="20"/>
                <w:szCs w:val="20"/>
              </w:rPr>
              <w:t xml:space="preserve"> předávacím místě</w:t>
            </w:r>
            <w:r w:rsidRPr="00EB5497">
              <w:rPr>
                <w:iCs/>
                <w:sz w:val="20"/>
                <w:szCs w:val="20"/>
              </w:rPr>
              <w:t xml:space="preserve"> na čerpání a kompenzaci přečerpávacích vodních elektráren</w:t>
            </w:r>
          </w:p>
          <w:p w14:paraId="2BA9811A" w14:textId="77777777" w:rsidR="00EB5497" w:rsidRDefault="00EB5497" w:rsidP="00EB5497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CGR_15* - </w:t>
            </w:r>
            <w:r w:rsidRPr="00EB5497">
              <w:rPr>
                <w:iCs/>
                <w:sz w:val="20"/>
                <w:szCs w:val="20"/>
              </w:rPr>
              <w:t>Rezervovaný příkon</w:t>
            </w:r>
            <w:r>
              <w:rPr>
                <w:iCs/>
                <w:sz w:val="20"/>
                <w:szCs w:val="20"/>
              </w:rPr>
              <w:t xml:space="preserve"> v předávacím místě pro odběr ze</w:t>
            </w:r>
            <w:r w:rsidRPr="00EB5497">
              <w:rPr>
                <w:iCs/>
                <w:sz w:val="20"/>
                <w:szCs w:val="20"/>
              </w:rPr>
              <w:t xml:space="preserve"> soustavy</w:t>
            </w:r>
          </w:p>
          <w:p w14:paraId="20CA7B3E" w14:textId="77777777" w:rsidR="00EB5497" w:rsidRDefault="00EB5497" w:rsidP="00EB5497">
            <w:pPr>
              <w:rPr>
                <w:sz w:val="20"/>
                <w:szCs w:val="20"/>
              </w:rPr>
            </w:pPr>
            <w:r w:rsidRPr="00EB5497">
              <w:rPr>
                <w:sz w:val="20"/>
                <w:szCs w:val="20"/>
              </w:rPr>
              <w:t>GCR_16</w:t>
            </w:r>
            <w:r>
              <w:rPr>
                <w:sz w:val="20"/>
                <w:szCs w:val="20"/>
              </w:rPr>
              <w:t xml:space="preserve"> - </w:t>
            </w:r>
            <w:r w:rsidRPr="00EB5497">
              <w:rPr>
                <w:sz w:val="20"/>
                <w:szCs w:val="20"/>
              </w:rPr>
              <w:t>Záložní napájení (Ano/Ne)</w:t>
            </w:r>
          </w:p>
          <w:p w14:paraId="12E6C73A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CHP_</w:t>
            </w:r>
            <w:proofErr w:type="gramStart"/>
            <w:r>
              <w:rPr>
                <w:sz w:val="20"/>
                <w:szCs w:val="20"/>
              </w:rPr>
              <w:t xml:space="preserve">22H - </w:t>
            </w:r>
            <w:r w:rsidRPr="00EB5497">
              <w:rPr>
                <w:sz w:val="20"/>
                <w:szCs w:val="20"/>
              </w:rPr>
              <w:t>Poměr</w:t>
            </w:r>
            <w:proofErr w:type="gramEnd"/>
            <w:r w:rsidRPr="00EB5497">
              <w:rPr>
                <w:sz w:val="20"/>
                <w:szCs w:val="20"/>
              </w:rPr>
              <w:t xml:space="preserve"> elektřiny a tepla </w:t>
            </w:r>
            <w:proofErr w:type="spellStart"/>
            <w:r w:rsidRPr="00EB5497">
              <w:rPr>
                <w:sz w:val="20"/>
                <w:szCs w:val="20"/>
              </w:rPr>
              <w:t>Cskut</w:t>
            </w:r>
            <w:proofErr w:type="spellEnd"/>
          </w:p>
          <w:p w14:paraId="3A75BD69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RP_17* - </w:t>
            </w:r>
            <w:r w:rsidRPr="00EB5497">
              <w:rPr>
                <w:sz w:val="20"/>
                <w:szCs w:val="20"/>
              </w:rPr>
              <w:t>Jednotková cena na podporu elektřiny z</w:t>
            </w:r>
            <w:r>
              <w:rPr>
                <w:sz w:val="20"/>
                <w:szCs w:val="20"/>
              </w:rPr>
              <w:t xml:space="preserve">a rezervovaný příkon pro odběr </w:t>
            </w:r>
          </w:p>
          <w:p w14:paraId="51F0279B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 xml:space="preserve">RP_18* - </w:t>
            </w:r>
            <w:r w:rsidRPr="00EB5497">
              <w:rPr>
                <w:sz w:val="20"/>
                <w:szCs w:val="20"/>
              </w:rPr>
              <w:t>Množství pro stanovení platby na podporu elektřiny z podporovaných zdrojů energie stanovená na základě rezervovan</w:t>
            </w:r>
            <w:r w:rsidR="000F355C">
              <w:rPr>
                <w:sz w:val="20"/>
                <w:szCs w:val="20"/>
              </w:rPr>
              <w:t>ého příkonu</w:t>
            </w:r>
          </w:p>
          <w:p w14:paraId="052C4393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RP_19* - </w:t>
            </w:r>
            <w:r w:rsidRPr="00EB5497">
              <w:rPr>
                <w:sz w:val="20"/>
                <w:szCs w:val="20"/>
              </w:rPr>
              <w:t xml:space="preserve">Platba na podporu elektřiny z podporovaných zdrojů energie stanovená na základě rezervovaného příkonu pro odběr </w:t>
            </w:r>
          </w:p>
          <w:p w14:paraId="0E28FEDA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RP_20* - </w:t>
            </w:r>
            <w:r w:rsidRPr="00EB5497">
              <w:rPr>
                <w:sz w:val="20"/>
                <w:szCs w:val="20"/>
              </w:rPr>
              <w:t xml:space="preserve">Množství pro stanovení maximální platby na podporu elektřiny z podporovaných zdrojů energie za odběr </w:t>
            </w:r>
          </w:p>
          <w:p w14:paraId="55C59742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RP_21* - </w:t>
            </w:r>
            <w:r w:rsidRPr="00EB5497">
              <w:rPr>
                <w:sz w:val="20"/>
                <w:szCs w:val="20"/>
              </w:rPr>
              <w:t>Maximální platba na podporu elektřiny z podporo</w:t>
            </w:r>
            <w:r w:rsidR="000F355C">
              <w:rPr>
                <w:sz w:val="20"/>
                <w:szCs w:val="20"/>
              </w:rPr>
              <w:t>vaných zdrojů energie za odběr</w:t>
            </w:r>
          </w:p>
          <w:p w14:paraId="1848A34F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RP_22* - </w:t>
            </w:r>
            <w:r w:rsidRPr="00EB5497">
              <w:rPr>
                <w:sz w:val="20"/>
                <w:szCs w:val="20"/>
              </w:rPr>
              <w:t xml:space="preserve">Výsledné množství nebo příkon pro stanovení platby na podporu elektřiny z podporovaných zdrojů energie </w:t>
            </w:r>
          </w:p>
          <w:p w14:paraId="35ADC97E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RP_23* - </w:t>
            </w:r>
            <w:r w:rsidRPr="00EB5497">
              <w:rPr>
                <w:sz w:val="20"/>
                <w:szCs w:val="20"/>
              </w:rPr>
              <w:t>Výsledná platba na podporu elektřiny z podporovaných zdrojů energie za odběr z</w:t>
            </w:r>
            <w:r>
              <w:rPr>
                <w:sz w:val="20"/>
                <w:szCs w:val="20"/>
              </w:rPr>
              <w:t> </w:t>
            </w:r>
            <w:r w:rsidRPr="00EB5497">
              <w:rPr>
                <w:sz w:val="20"/>
                <w:szCs w:val="20"/>
              </w:rPr>
              <w:t>VVN</w:t>
            </w:r>
          </w:p>
          <w:p w14:paraId="6717BEAA" w14:textId="77777777" w:rsidR="00EB5497" w:rsidRP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RP_23 - </w:t>
            </w:r>
            <w:r w:rsidRPr="00EB5497">
              <w:rPr>
                <w:sz w:val="20"/>
                <w:szCs w:val="20"/>
              </w:rPr>
              <w:t>Celková výsledná platba na podporu elektřiny z podporovaných zdrojů energie</w:t>
            </w:r>
          </w:p>
          <w:p w14:paraId="14FA5C13" w14:textId="77777777" w:rsidR="00EB5497" w:rsidRP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RP_24 - </w:t>
            </w:r>
            <w:r w:rsidRPr="00EB5497">
              <w:rPr>
                <w:sz w:val="20"/>
                <w:szCs w:val="20"/>
              </w:rPr>
              <w:t>Jednotková cena za systémové služby</w:t>
            </w:r>
          </w:p>
          <w:p w14:paraId="63AAEFFC" w14:textId="77777777" w:rsidR="00EB5497" w:rsidRP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RP_25 - </w:t>
            </w:r>
            <w:r w:rsidRPr="00EB5497">
              <w:rPr>
                <w:sz w:val="20"/>
                <w:szCs w:val="20"/>
              </w:rPr>
              <w:t xml:space="preserve">Množství pro stanovení </w:t>
            </w:r>
            <w:proofErr w:type="gramStart"/>
            <w:r w:rsidRPr="00EB5497">
              <w:rPr>
                <w:sz w:val="20"/>
                <w:szCs w:val="20"/>
              </w:rPr>
              <w:t>platby  za</w:t>
            </w:r>
            <w:proofErr w:type="gramEnd"/>
            <w:r w:rsidRPr="00EB5497">
              <w:rPr>
                <w:sz w:val="20"/>
                <w:szCs w:val="20"/>
              </w:rPr>
              <w:t xml:space="preserve"> systémové služby  </w:t>
            </w:r>
          </w:p>
          <w:p w14:paraId="2FC58165" w14:textId="77777777" w:rsidR="00EB5497" w:rsidRP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RP_26 - </w:t>
            </w:r>
            <w:r w:rsidRPr="00EB5497">
              <w:rPr>
                <w:sz w:val="20"/>
                <w:szCs w:val="20"/>
              </w:rPr>
              <w:t>Výsledná platba za systémové služby</w:t>
            </w:r>
          </w:p>
          <w:p w14:paraId="4701DA48" w14:textId="77777777" w:rsidR="00EB5497" w:rsidRP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RP_27 - </w:t>
            </w:r>
            <w:r w:rsidRPr="00EB5497">
              <w:rPr>
                <w:sz w:val="20"/>
                <w:szCs w:val="20"/>
              </w:rPr>
              <w:t>Jednotková cena za činnost operátora trhu v elektroenergetice</w:t>
            </w:r>
          </w:p>
          <w:p w14:paraId="2D1FC6C9" w14:textId="77777777" w:rsidR="00EB5497" w:rsidRP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RP_28 - </w:t>
            </w:r>
            <w:r w:rsidRPr="00EB5497">
              <w:rPr>
                <w:sz w:val="20"/>
                <w:szCs w:val="20"/>
              </w:rPr>
              <w:t xml:space="preserve">Množství pro stanovení platby za činnosti operátora trhu v elektroenergetice  </w:t>
            </w:r>
          </w:p>
          <w:p w14:paraId="3719E390" w14:textId="77777777" w:rsidR="00EB5497" w:rsidRDefault="00EB5497" w:rsidP="00EB5497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RP_29 - </w:t>
            </w:r>
            <w:r w:rsidRPr="00EB5497">
              <w:rPr>
                <w:sz w:val="20"/>
                <w:szCs w:val="20"/>
              </w:rPr>
              <w:t>Výsledná platba za činnost operátora trhu v elektroenergetice</w:t>
            </w:r>
          </w:p>
        </w:tc>
        <w:tc>
          <w:tcPr>
            <w:tcW w:w="633" w:type="dxa"/>
          </w:tcPr>
          <w:p w14:paraId="773BDD48" w14:textId="77777777" w:rsidR="00EB5497" w:rsidRDefault="000F355C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V1.6</w:t>
            </w:r>
          </w:p>
        </w:tc>
      </w:tr>
      <w:tr w:rsidR="000F355C" w14:paraId="34F49D23" w14:textId="77777777" w:rsidTr="00242E67">
        <w:trPr>
          <w:trHeight w:val="255"/>
        </w:trPr>
        <w:tc>
          <w:tcPr>
            <w:tcW w:w="910" w:type="dxa"/>
          </w:tcPr>
          <w:p w14:paraId="2C40D50D" w14:textId="77777777" w:rsidR="000F355C" w:rsidRDefault="000F355C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18.1.2016</w:t>
            </w:r>
          </w:p>
        </w:tc>
        <w:tc>
          <w:tcPr>
            <w:tcW w:w="8809" w:type="dxa"/>
          </w:tcPr>
          <w:p w14:paraId="4E3A27F1" w14:textId="77777777" w:rsidR="000F355C" w:rsidRPr="00C70E0F" w:rsidRDefault="000F355C" w:rsidP="00C70E0F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proofErr w:type="gramStart"/>
            <w:r>
              <w:rPr>
                <w:iCs/>
                <w:sz w:val="20"/>
                <w:szCs w:val="20"/>
              </w:rPr>
              <w:t>RESData</w:t>
            </w:r>
            <w:proofErr w:type="spellEnd"/>
            <w:r>
              <w:rPr>
                <w:iCs/>
                <w:sz w:val="20"/>
                <w:szCs w:val="20"/>
              </w:rPr>
              <w:t xml:space="preserve"> - 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r>
              <w:rPr>
                <w:i/>
                <w:iCs/>
                <w:sz w:val="20"/>
                <w:szCs w:val="20"/>
              </w:rPr>
              <w:t>unit</w:t>
            </w:r>
            <w:r>
              <w:rPr>
                <w:iCs/>
                <w:sz w:val="20"/>
                <w:szCs w:val="20"/>
              </w:rPr>
              <w:t xml:space="preserve"> elementu </w:t>
            </w:r>
            <w:r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 xml:space="preserve"> o hodnotu „A“.</w:t>
            </w:r>
          </w:p>
        </w:tc>
        <w:tc>
          <w:tcPr>
            <w:tcW w:w="633" w:type="dxa"/>
          </w:tcPr>
          <w:p w14:paraId="281B28B0" w14:textId="77777777" w:rsidR="000F355C" w:rsidRDefault="000F355C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</w:t>
            </w:r>
          </w:p>
        </w:tc>
      </w:tr>
      <w:tr w:rsidR="000F355C" w14:paraId="71422FCC" w14:textId="77777777" w:rsidTr="00242E67">
        <w:trPr>
          <w:trHeight w:val="255"/>
        </w:trPr>
        <w:tc>
          <w:tcPr>
            <w:tcW w:w="910" w:type="dxa"/>
          </w:tcPr>
          <w:p w14:paraId="273D2035" w14:textId="77777777" w:rsidR="000F355C" w:rsidRDefault="000F355C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18.1.2016</w:t>
            </w:r>
          </w:p>
        </w:tc>
        <w:tc>
          <w:tcPr>
            <w:tcW w:w="8809" w:type="dxa"/>
          </w:tcPr>
          <w:p w14:paraId="6F095895" w14:textId="77777777" w:rsidR="000F355C" w:rsidRDefault="000F355C" w:rsidP="000D70B2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Formát </w:t>
            </w:r>
            <w:proofErr w:type="spellStart"/>
            <w:proofErr w:type="gramStart"/>
            <w:r>
              <w:rPr>
                <w:iCs/>
                <w:sz w:val="20"/>
                <w:szCs w:val="20"/>
              </w:rPr>
              <w:t>RESFuel</w:t>
            </w:r>
            <w:proofErr w:type="spellEnd"/>
            <w:r>
              <w:rPr>
                <w:iCs/>
                <w:sz w:val="20"/>
                <w:szCs w:val="20"/>
              </w:rPr>
              <w:t xml:space="preserve"> - 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atributu </w:t>
            </w:r>
            <w:proofErr w:type="spellStart"/>
            <w:r w:rsidR="000D70B2" w:rsidRPr="000D70B2">
              <w:rPr>
                <w:i/>
                <w:iCs/>
                <w:sz w:val="20"/>
                <w:szCs w:val="20"/>
              </w:rPr>
              <w:t>acquired-quantity</w:t>
            </w:r>
            <w:proofErr w:type="spellEnd"/>
            <w:r w:rsidR="000D70B2" w:rsidRPr="000D70B2">
              <w:rPr>
                <w:i/>
                <w:iCs/>
                <w:sz w:val="20"/>
                <w:szCs w:val="20"/>
              </w:rPr>
              <w:t xml:space="preserve"> </w:t>
            </w:r>
            <w:r w:rsidR="000D70B2">
              <w:rPr>
                <w:iCs/>
                <w:sz w:val="20"/>
                <w:szCs w:val="20"/>
              </w:rPr>
              <w:t xml:space="preserve">na úrovni elementu </w:t>
            </w:r>
            <w:r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>. Atribut je nepovinný</w:t>
            </w:r>
            <w:r w:rsidR="000D70B2">
              <w:rPr>
                <w:iCs/>
                <w:sz w:val="20"/>
                <w:szCs w:val="20"/>
              </w:rPr>
              <w:t>.</w:t>
            </w:r>
          </w:p>
        </w:tc>
        <w:tc>
          <w:tcPr>
            <w:tcW w:w="633" w:type="dxa"/>
          </w:tcPr>
          <w:p w14:paraId="54984955" w14:textId="77777777" w:rsidR="000F355C" w:rsidRDefault="000F355C" w:rsidP="003B636C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V1.6</w:t>
            </w:r>
          </w:p>
        </w:tc>
      </w:tr>
      <w:tr w:rsidR="001548A5" w14:paraId="5F601558" w14:textId="77777777" w:rsidTr="00242E67">
        <w:trPr>
          <w:trHeight w:val="255"/>
        </w:trPr>
        <w:tc>
          <w:tcPr>
            <w:tcW w:w="910" w:type="dxa"/>
          </w:tcPr>
          <w:p w14:paraId="133090DC" w14:textId="77777777" w:rsidR="001548A5" w:rsidRDefault="007C203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8.6.2016</w:t>
            </w:r>
          </w:p>
        </w:tc>
        <w:tc>
          <w:tcPr>
            <w:tcW w:w="8809" w:type="dxa"/>
          </w:tcPr>
          <w:p w14:paraId="49320331" w14:textId="77777777" w:rsidR="001548A5" w:rsidRPr="00E22ECD" w:rsidRDefault="001548A5" w:rsidP="000D70B2">
            <w:pPr>
              <w:rPr>
                <w:i/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E22ECD">
              <w:rPr>
                <w:sz w:val="20"/>
                <w:szCs w:val="20"/>
              </w:rPr>
              <w:t>RESHeat</w:t>
            </w:r>
            <w:proofErr w:type="spellEnd"/>
            <w:proofErr w:type="gramEnd"/>
            <w:r w:rsidRPr="00E22ECD">
              <w:rPr>
                <w:sz w:val="20"/>
                <w:szCs w:val="20"/>
              </w:rPr>
              <w:t xml:space="preserve"> – </w:t>
            </w:r>
            <w:proofErr w:type="spellStart"/>
            <w:r w:rsidRPr="00E22ECD">
              <w:rPr>
                <w:sz w:val="20"/>
                <w:szCs w:val="20"/>
              </w:rPr>
              <w:t>doplnení</w:t>
            </w:r>
            <w:proofErr w:type="spellEnd"/>
            <w:r w:rsidRPr="00E22ECD">
              <w:rPr>
                <w:sz w:val="20"/>
                <w:szCs w:val="20"/>
              </w:rPr>
              <w:t xml:space="preserve"> atributu </w:t>
            </w:r>
            <w:proofErr w:type="spellStart"/>
            <w:r w:rsidRPr="00E22ECD">
              <w:rPr>
                <w:i/>
                <w:sz w:val="20"/>
                <w:szCs w:val="20"/>
              </w:rPr>
              <w:t>value</w:t>
            </w:r>
            <w:proofErr w:type="spellEnd"/>
            <w:r w:rsidRPr="00E22ECD">
              <w:rPr>
                <w:i/>
                <w:sz w:val="20"/>
                <w:szCs w:val="20"/>
              </w:rPr>
              <w:t xml:space="preserve">-type </w:t>
            </w:r>
            <w:r w:rsidRPr="00E22ECD">
              <w:rPr>
                <w:sz w:val="20"/>
                <w:szCs w:val="20"/>
              </w:rPr>
              <w:t xml:space="preserve">elementu </w:t>
            </w:r>
            <w:r w:rsidRPr="00E22ECD">
              <w:rPr>
                <w:i/>
                <w:sz w:val="20"/>
                <w:szCs w:val="20"/>
              </w:rPr>
              <w:t xml:space="preserve">Data – </w:t>
            </w:r>
            <w:r w:rsidRPr="00E22ECD">
              <w:rPr>
                <w:sz w:val="20"/>
                <w:szCs w:val="20"/>
              </w:rPr>
              <w:t>rozšíření enumerace o tyto p</w:t>
            </w:r>
            <w:r>
              <w:rPr>
                <w:sz w:val="20"/>
                <w:szCs w:val="20"/>
              </w:rPr>
              <w:t>o</w:t>
            </w:r>
            <w:r w:rsidRPr="00E22ECD">
              <w:rPr>
                <w:sz w:val="20"/>
                <w:szCs w:val="20"/>
              </w:rPr>
              <w:t>ložky:</w:t>
            </w:r>
          </w:p>
          <w:p w14:paraId="1EB13C47" w14:textId="77777777" w:rsidR="001548A5" w:rsidRPr="001548A5" w:rsidRDefault="001548A5" w:rsidP="001548A5">
            <w:pPr>
              <w:rPr>
                <w:iCs/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>T_GCR_</w:t>
            </w:r>
            <w:proofErr w:type="gramStart"/>
            <w:r w:rsidRPr="001548A5">
              <w:rPr>
                <w:iCs/>
                <w:sz w:val="20"/>
                <w:szCs w:val="20"/>
              </w:rPr>
              <w:t>9A</w:t>
            </w:r>
            <w:proofErr w:type="gramEnd"/>
            <w:r w:rsidRPr="001548A5">
              <w:rPr>
                <w:iCs/>
                <w:sz w:val="20"/>
                <w:szCs w:val="20"/>
              </w:rPr>
              <w:t xml:space="preserve"> – Minimální účinnost výroby energie</w:t>
            </w:r>
          </w:p>
          <w:p w14:paraId="10624298" w14:textId="77777777" w:rsidR="001548A5" w:rsidRDefault="001548A5" w:rsidP="001548A5">
            <w:pPr>
              <w:rPr>
                <w:iCs/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>T_GCR_12 – Množství tepla dodaného do rozvodného tepelného zařízení</w:t>
            </w:r>
          </w:p>
        </w:tc>
        <w:tc>
          <w:tcPr>
            <w:tcW w:w="633" w:type="dxa"/>
          </w:tcPr>
          <w:p w14:paraId="24A169AF" w14:textId="77777777" w:rsidR="001548A5" w:rsidRDefault="001548A5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1548A5" w14:paraId="20BF8480" w14:textId="77777777" w:rsidTr="00242E67">
        <w:trPr>
          <w:trHeight w:val="255"/>
        </w:trPr>
        <w:tc>
          <w:tcPr>
            <w:tcW w:w="910" w:type="dxa"/>
          </w:tcPr>
          <w:p w14:paraId="041FC8B5" w14:textId="77777777" w:rsidR="001548A5" w:rsidRDefault="007C203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8.6.2016</w:t>
            </w:r>
          </w:p>
        </w:tc>
        <w:tc>
          <w:tcPr>
            <w:tcW w:w="8809" w:type="dxa"/>
          </w:tcPr>
          <w:p w14:paraId="52638545" w14:textId="77777777" w:rsidR="001548A5" w:rsidRDefault="001548A5" w:rsidP="001548A5">
            <w:pPr>
              <w:rPr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FE6703">
              <w:rPr>
                <w:sz w:val="20"/>
                <w:szCs w:val="20"/>
              </w:rPr>
              <w:t>RES</w:t>
            </w:r>
            <w:r>
              <w:rPr>
                <w:sz w:val="20"/>
                <w:szCs w:val="20"/>
              </w:rPr>
              <w:t>Source</w:t>
            </w:r>
            <w:proofErr w:type="spellEnd"/>
            <w:proofErr w:type="gramEnd"/>
            <w:r w:rsidRPr="00FE6703">
              <w:rPr>
                <w:sz w:val="20"/>
                <w:szCs w:val="20"/>
              </w:rPr>
              <w:t xml:space="preserve"> – </w:t>
            </w:r>
            <w:r>
              <w:rPr>
                <w:sz w:val="20"/>
                <w:szCs w:val="20"/>
              </w:rPr>
              <w:t xml:space="preserve">nový </w:t>
            </w:r>
            <w:r w:rsidRPr="00FE6703">
              <w:rPr>
                <w:sz w:val="20"/>
                <w:szCs w:val="20"/>
              </w:rPr>
              <w:t xml:space="preserve">atributu </w:t>
            </w:r>
            <w:proofErr w:type="spellStart"/>
            <w:r>
              <w:rPr>
                <w:i/>
                <w:sz w:val="20"/>
                <w:szCs w:val="20"/>
              </w:rPr>
              <w:t>chp</w:t>
            </w:r>
            <w:proofErr w:type="spellEnd"/>
            <w:r>
              <w:rPr>
                <w:i/>
                <w:sz w:val="20"/>
                <w:szCs w:val="20"/>
              </w:rPr>
              <w:t>-tech</w:t>
            </w:r>
            <w:r w:rsidRPr="00FE6703">
              <w:rPr>
                <w:i/>
                <w:sz w:val="20"/>
                <w:szCs w:val="20"/>
              </w:rPr>
              <w:t xml:space="preserve"> </w:t>
            </w:r>
            <w:r w:rsidRPr="00FE6703">
              <w:rPr>
                <w:sz w:val="20"/>
                <w:szCs w:val="20"/>
              </w:rPr>
              <w:t xml:space="preserve">elementu </w:t>
            </w:r>
            <w:r w:rsidRPr="00FE6703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 xml:space="preserve">. </w:t>
            </w:r>
            <w:r w:rsidRPr="001548A5">
              <w:rPr>
                <w:sz w:val="20"/>
                <w:szCs w:val="20"/>
              </w:rPr>
              <w:t>Obsahuje tyto nové položky</w:t>
            </w:r>
            <w:r>
              <w:rPr>
                <w:sz w:val="20"/>
                <w:szCs w:val="20"/>
              </w:rPr>
              <w:t>:</w:t>
            </w:r>
          </w:p>
          <w:p w14:paraId="4EFC86C6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A P</w:t>
            </w:r>
            <w:r w:rsidRPr="001548A5">
              <w:rPr>
                <w:sz w:val="20"/>
                <w:szCs w:val="20"/>
              </w:rPr>
              <w:t>aroplynové zařízení s dodávkou tepla</w:t>
            </w:r>
          </w:p>
          <w:p w14:paraId="48CB4A8C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B P</w:t>
            </w:r>
            <w:r w:rsidRPr="001548A5">
              <w:rPr>
                <w:sz w:val="20"/>
                <w:szCs w:val="20"/>
              </w:rPr>
              <w:t xml:space="preserve">arní </w:t>
            </w:r>
            <w:proofErr w:type="spellStart"/>
            <w:r w:rsidRPr="001548A5">
              <w:rPr>
                <w:sz w:val="20"/>
                <w:szCs w:val="20"/>
              </w:rPr>
              <w:t>protitlaká</w:t>
            </w:r>
            <w:proofErr w:type="spellEnd"/>
            <w:r w:rsidRPr="001548A5">
              <w:rPr>
                <w:sz w:val="20"/>
                <w:szCs w:val="20"/>
              </w:rPr>
              <w:t xml:space="preserve"> turbína</w:t>
            </w:r>
          </w:p>
          <w:p w14:paraId="39F7B6ED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C P</w:t>
            </w:r>
            <w:r w:rsidRPr="001548A5">
              <w:rPr>
                <w:sz w:val="20"/>
                <w:szCs w:val="20"/>
              </w:rPr>
              <w:t>arní kondenzační odběrová turbína</w:t>
            </w:r>
          </w:p>
          <w:p w14:paraId="6F31624F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 w:rsidRPr="001548A5">
              <w:rPr>
                <w:sz w:val="20"/>
                <w:szCs w:val="20"/>
              </w:rPr>
              <w:t>D</w:t>
            </w:r>
            <w:r>
              <w:rPr>
                <w:sz w:val="20"/>
                <w:szCs w:val="20"/>
              </w:rPr>
              <w:t xml:space="preserve"> P</w:t>
            </w:r>
            <w:r w:rsidRPr="001548A5">
              <w:rPr>
                <w:sz w:val="20"/>
                <w:szCs w:val="20"/>
              </w:rPr>
              <w:t>lynová turbína s dodávkou tepla</w:t>
            </w:r>
          </w:p>
          <w:p w14:paraId="54956416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 w:rsidRPr="001548A5">
              <w:rPr>
                <w:sz w:val="20"/>
                <w:szCs w:val="20"/>
              </w:rPr>
              <w:t>E</w:t>
            </w:r>
            <w:r>
              <w:rPr>
                <w:sz w:val="20"/>
                <w:szCs w:val="20"/>
              </w:rPr>
              <w:t xml:space="preserve"> S</w:t>
            </w:r>
            <w:r w:rsidRPr="001548A5">
              <w:rPr>
                <w:sz w:val="20"/>
                <w:szCs w:val="20"/>
              </w:rPr>
              <w:t>palovací motor</w:t>
            </w:r>
          </w:p>
          <w:p w14:paraId="022D95B5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F M</w:t>
            </w:r>
            <w:r w:rsidRPr="001548A5">
              <w:rPr>
                <w:sz w:val="20"/>
                <w:szCs w:val="20"/>
              </w:rPr>
              <w:t>ikroturbína</w:t>
            </w:r>
          </w:p>
          <w:p w14:paraId="29D501F1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 xml:space="preserve">G </w:t>
            </w:r>
            <w:proofErr w:type="spellStart"/>
            <w:r w:rsidRPr="001548A5">
              <w:rPr>
                <w:sz w:val="20"/>
                <w:szCs w:val="20"/>
              </w:rPr>
              <w:t>Stirlingův</w:t>
            </w:r>
            <w:proofErr w:type="spellEnd"/>
            <w:r w:rsidRPr="001548A5">
              <w:rPr>
                <w:sz w:val="20"/>
                <w:szCs w:val="20"/>
              </w:rPr>
              <w:t xml:space="preserve"> motor</w:t>
            </w:r>
          </w:p>
          <w:p w14:paraId="6BB85570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H P</w:t>
            </w:r>
            <w:r w:rsidRPr="001548A5">
              <w:rPr>
                <w:sz w:val="20"/>
                <w:szCs w:val="20"/>
              </w:rPr>
              <w:t>alivový článek</w:t>
            </w:r>
          </w:p>
          <w:p w14:paraId="19B2A732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 w:rsidRPr="001548A5">
              <w:rPr>
                <w:sz w:val="20"/>
                <w:szCs w:val="20"/>
              </w:rPr>
              <w:t>I</w:t>
            </w:r>
            <w:r>
              <w:rPr>
                <w:sz w:val="20"/>
                <w:szCs w:val="20"/>
              </w:rPr>
              <w:t xml:space="preserve"> P</w:t>
            </w:r>
            <w:r w:rsidRPr="001548A5">
              <w:rPr>
                <w:sz w:val="20"/>
                <w:szCs w:val="20"/>
              </w:rPr>
              <w:t>arní stroj</w:t>
            </w:r>
          </w:p>
          <w:p w14:paraId="75C4E63A" w14:textId="77777777" w:rsidR="001548A5" w:rsidRPr="001548A5" w:rsidRDefault="001548A5" w:rsidP="001548A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J O</w:t>
            </w:r>
            <w:r w:rsidRPr="001548A5">
              <w:rPr>
                <w:sz w:val="20"/>
                <w:szCs w:val="20"/>
              </w:rPr>
              <w:t xml:space="preserve">rganický </w:t>
            </w:r>
            <w:proofErr w:type="spellStart"/>
            <w:r w:rsidRPr="001548A5">
              <w:rPr>
                <w:sz w:val="20"/>
                <w:szCs w:val="20"/>
              </w:rPr>
              <w:t>Rankinův</w:t>
            </w:r>
            <w:proofErr w:type="spellEnd"/>
            <w:r w:rsidRPr="001548A5">
              <w:rPr>
                <w:sz w:val="20"/>
                <w:szCs w:val="20"/>
              </w:rPr>
              <w:t xml:space="preserve"> cyklus</w:t>
            </w:r>
          </w:p>
          <w:p w14:paraId="1DC140B3" w14:textId="77777777" w:rsidR="001548A5" w:rsidRPr="001548A5" w:rsidRDefault="001548A5" w:rsidP="000D70B2">
            <w:pPr>
              <w:rPr>
                <w:sz w:val="20"/>
                <w:szCs w:val="20"/>
              </w:rPr>
            </w:pPr>
            <w:proofErr w:type="gramStart"/>
            <w:r>
              <w:rPr>
                <w:sz w:val="20"/>
                <w:szCs w:val="20"/>
              </w:rPr>
              <w:t>K</w:t>
            </w:r>
            <w:proofErr w:type="gramEnd"/>
            <w:r>
              <w:rPr>
                <w:sz w:val="20"/>
                <w:szCs w:val="20"/>
              </w:rPr>
              <w:t xml:space="preserve"> K</w:t>
            </w:r>
            <w:r w:rsidRPr="001548A5">
              <w:rPr>
                <w:sz w:val="20"/>
                <w:szCs w:val="20"/>
              </w:rPr>
              <w:t>ombinace uvedených zařízení</w:t>
            </w:r>
          </w:p>
        </w:tc>
        <w:tc>
          <w:tcPr>
            <w:tcW w:w="633" w:type="dxa"/>
          </w:tcPr>
          <w:p w14:paraId="19DBCFCC" w14:textId="77777777" w:rsidR="001548A5" w:rsidRDefault="001548A5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1548A5" w14:paraId="71CFDED4" w14:textId="77777777" w:rsidTr="00242E67">
        <w:trPr>
          <w:trHeight w:val="255"/>
        </w:trPr>
        <w:tc>
          <w:tcPr>
            <w:tcW w:w="910" w:type="dxa"/>
          </w:tcPr>
          <w:p w14:paraId="6E4AEF99" w14:textId="77777777" w:rsidR="001548A5" w:rsidRDefault="007C203E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8.6.2016</w:t>
            </w:r>
          </w:p>
        </w:tc>
        <w:tc>
          <w:tcPr>
            <w:tcW w:w="8809" w:type="dxa"/>
          </w:tcPr>
          <w:p w14:paraId="4BD6BD43" w14:textId="77777777" w:rsidR="001548A5" w:rsidRPr="001548A5" w:rsidRDefault="001548A5" w:rsidP="001548A5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RESFuel</w:t>
            </w:r>
            <w:proofErr w:type="spellEnd"/>
            <w:r>
              <w:rPr>
                <w:iCs/>
                <w:sz w:val="20"/>
                <w:szCs w:val="20"/>
              </w:rPr>
              <w:t xml:space="preserve"> – atribut </w:t>
            </w:r>
            <w:proofErr w:type="spellStart"/>
            <w:r w:rsidRPr="00E22ECD">
              <w:rPr>
                <w:i/>
                <w:iCs/>
                <w:sz w:val="20"/>
                <w:szCs w:val="20"/>
              </w:rPr>
              <w:t>consumption</w:t>
            </w:r>
            <w:proofErr w:type="spellEnd"/>
            <w:r>
              <w:rPr>
                <w:iCs/>
                <w:sz w:val="20"/>
                <w:szCs w:val="20"/>
              </w:rPr>
              <w:t xml:space="preserve"> elementu </w:t>
            </w:r>
            <w:r w:rsidRPr="00E22ECD"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 xml:space="preserve"> – změněn popisek z </w:t>
            </w:r>
            <w:r>
              <w:t>„Spotřeba (t)“ na „Spotřebované množství (t)“.</w:t>
            </w:r>
            <w:r>
              <w:rPr>
                <w:iCs/>
                <w:sz w:val="20"/>
                <w:szCs w:val="20"/>
              </w:rPr>
              <w:t xml:space="preserve"> </w:t>
            </w:r>
          </w:p>
        </w:tc>
        <w:tc>
          <w:tcPr>
            <w:tcW w:w="633" w:type="dxa"/>
          </w:tcPr>
          <w:p w14:paraId="082796C6" w14:textId="77777777" w:rsidR="001548A5" w:rsidRDefault="001548A5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V1.7</w:t>
            </w:r>
          </w:p>
        </w:tc>
      </w:tr>
      <w:tr w:rsidR="0043336F" w14:paraId="3A534E82" w14:textId="77777777" w:rsidTr="00242E67">
        <w:trPr>
          <w:trHeight w:val="255"/>
        </w:trPr>
        <w:tc>
          <w:tcPr>
            <w:tcW w:w="910" w:type="dxa"/>
          </w:tcPr>
          <w:p w14:paraId="4EA44DFF" w14:textId="77777777" w:rsidR="0043336F" w:rsidRDefault="00D15184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14</w:t>
            </w:r>
            <w:r w:rsidR="0043336F">
              <w:rPr>
                <w:iCs/>
                <w:sz w:val="20"/>
                <w:szCs w:val="20"/>
              </w:rPr>
              <w:t>.9.2016</w:t>
            </w:r>
          </w:p>
        </w:tc>
        <w:tc>
          <w:tcPr>
            <w:tcW w:w="8809" w:type="dxa"/>
          </w:tcPr>
          <w:p w14:paraId="10510788" w14:textId="77777777" w:rsidR="0043336F" w:rsidRPr="0043336F" w:rsidRDefault="0043336F" w:rsidP="0043336F"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RESFuel</w:t>
            </w:r>
            <w:proofErr w:type="spellEnd"/>
            <w:r>
              <w:rPr>
                <w:iCs/>
                <w:sz w:val="20"/>
                <w:szCs w:val="20"/>
              </w:rPr>
              <w:t xml:space="preserve"> – element </w:t>
            </w:r>
            <w:proofErr w:type="spellStart"/>
            <w:r w:rsidRPr="0043336F">
              <w:rPr>
                <w:i/>
                <w:iCs/>
                <w:sz w:val="20"/>
                <w:szCs w:val="20"/>
              </w:rPr>
              <w:t>Location</w:t>
            </w:r>
            <w:proofErr w:type="spellEnd"/>
            <w:r>
              <w:rPr>
                <w:iCs/>
                <w:sz w:val="20"/>
                <w:szCs w:val="20"/>
              </w:rPr>
              <w:t xml:space="preserve"> rozšířen o atribut</w:t>
            </w:r>
            <w:r w:rsidRPr="0043336F">
              <w:rPr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43336F">
              <w:rPr>
                <w:i/>
                <w:iCs/>
                <w:sz w:val="20"/>
                <w:szCs w:val="20"/>
              </w:rPr>
              <w:t>note</w:t>
            </w:r>
            <w:proofErr w:type="spellEnd"/>
            <w:r>
              <w:rPr>
                <w:iCs/>
                <w:sz w:val="20"/>
                <w:szCs w:val="20"/>
              </w:rPr>
              <w:t>.</w:t>
            </w:r>
          </w:p>
        </w:tc>
        <w:tc>
          <w:tcPr>
            <w:tcW w:w="633" w:type="dxa"/>
          </w:tcPr>
          <w:p w14:paraId="0F9AA25C" w14:textId="77777777" w:rsidR="0043336F" w:rsidRDefault="0043336F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847301" w14:paraId="3FB69125" w14:textId="77777777" w:rsidTr="00242E67">
        <w:trPr>
          <w:trHeight w:val="255"/>
        </w:trPr>
        <w:tc>
          <w:tcPr>
            <w:tcW w:w="910" w:type="dxa"/>
          </w:tcPr>
          <w:p w14:paraId="28F795B6" w14:textId="77777777" w:rsidR="00847301" w:rsidRDefault="00D15184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14</w:t>
            </w:r>
            <w:r w:rsidR="00847301">
              <w:rPr>
                <w:iCs/>
                <w:sz w:val="20"/>
                <w:szCs w:val="20"/>
              </w:rPr>
              <w:t>.9.2016</w:t>
            </w:r>
          </w:p>
        </w:tc>
        <w:tc>
          <w:tcPr>
            <w:tcW w:w="8809" w:type="dxa"/>
          </w:tcPr>
          <w:p w14:paraId="3D3741B5" w14:textId="77777777" w:rsidR="00847301" w:rsidRDefault="00847301" w:rsidP="00847301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RESFuel</w:t>
            </w:r>
            <w:proofErr w:type="spellEnd"/>
            <w:r>
              <w:rPr>
                <w:iCs/>
                <w:sz w:val="20"/>
                <w:szCs w:val="20"/>
              </w:rPr>
              <w:t xml:space="preserve"> – změna popisků.</w:t>
            </w:r>
          </w:p>
        </w:tc>
        <w:tc>
          <w:tcPr>
            <w:tcW w:w="633" w:type="dxa"/>
          </w:tcPr>
          <w:p w14:paraId="0BE08763" w14:textId="77777777" w:rsidR="00847301" w:rsidRDefault="00847301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V1.8</w:t>
            </w:r>
          </w:p>
        </w:tc>
      </w:tr>
      <w:tr w:rsidR="00514B32" w14:paraId="5517F1B7" w14:textId="77777777" w:rsidTr="00242E67">
        <w:trPr>
          <w:trHeight w:val="255"/>
        </w:trPr>
        <w:tc>
          <w:tcPr>
            <w:tcW w:w="910" w:type="dxa"/>
          </w:tcPr>
          <w:p w14:paraId="59EB0A69" w14:textId="77777777" w:rsidR="00514B32" w:rsidRDefault="00514B32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lastRenderedPageBreak/>
              <w:t>18.10.2016</w:t>
            </w:r>
          </w:p>
        </w:tc>
        <w:tc>
          <w:tcPr>
            <w:tcW w:w="8809" w:type="dxa"/>
          </w:tcPr>
          <w:p w14:paraId="28FB5369" w14:textId="77777777" w:rsidR="00514B32" w:rsidRPr="00514B32" w:rsidRDefault="00514B32" w:rsidP="00514B32">
            <w:pPr>
              <w:rPr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FE6703">
              <w:rPr>
                <w:sz w:val="20"/>
                <w:szCs w:val="20"/>
              </w:rPr>
              <w:t>RES</w:t>
            </w:r>
            <w:r>
              <w:rPr>
                <w:sz w:val="20"/>
                <w:szCs w:val="20"/>
              </w:rPr>
              <w:t>Source</w:t>
            </w:r>
            <w:proofErr w:type="spellEnd"/>
            <w:proofErr w:type="gramEnd"/>
            <w:r w:rsidRPr="00FE6703">
              <w:rPr>
                <w:sz w:val="20"/>
                <w:szCs w:val="20"/>
              </w:rPr>
              <w:t xml:space="preserve"> – </w:t>
            </w:r>
            <w:r>
              <w:rPr>
                <w:sz w:val="20"/>
                <w:szCs w:val="20"/>
              </w:rPr>
              <w:t xml:space="preserve">přidán nový </w:t>
            </w:r>
            <w:r w:rsidRPr="00FE6703">
              <w:rPr>
                <w:sz w:val="20"/>
                <w:szCs w:val="20"/>
              </w:rPr>
              <w:t xml:space="preserve">atributu </w:t>
            </w:r>
            <w:proofErr w:type="spellStart"/>
            <w:r>
              <w:rPr>
                <w:i/>
                <w:sz w:val="20"/>
                <w:szCs w:val="20"/>
              </w:rPr>
              <w:t>irr</w:t>
            </w:r>
            <w:proofErr w:type="spellEnd"/>
            <w:r>
              <w:rPr>
                <w:i/>
                <w:sz w:val="20"/>
                <w:szCs w:val="20"/>
              </w:rPr>
              <w:t xml:space="preserve"> v</w:t>
            </w:r>
            <w:r w:rsidRPr="00FE6703">
              <w:rPr>
                <w:i/>
                <w:sz w:val="20"/>
                <w:szCs w:val="20"/>
              </w:rPr>
              <w:t xml:space="preserve"> </w:t>
            </w:r>
            <w:r w:rsidRPr="00FE6703">
              <w:rPr>
                <w:sz w:val="20"/>
                <w:szCs w:val="20"/>
              </w:rPr>
              <w:t xml:space="preserve">elementu </w:t>
            </w:r>
            <w:r w:rsidRPr="00FE6703">
              <w:rPr>
                <w:i/>
                <w:sz w:val="20"/>
                <w:szCs w:val="20"/>
              </w:rPr>
              <w:t>Data</w:t>
            </w:r>
            <w:r>
              <w:rPr>
                <w:sz w:val="20"/>
                <w:szCs w:val="20"/>
              </w:rPr>
              <w:t>. (</w:t>
            </w:r>
            <w:r>
              <w:t>Vnitřní výnosové procento projektu (%))</w:t>
            </w:r>
          </w:p>
        </w:tc>
        <w:tc>
          <w:tcPr>
            <w:tcW w:w="633" w:type="dxa"/>
          </w:tcPr>
          <w:p w14:paraId="4CBBA0E3" w14:textId="77777777" w:rsidR="00514B32" w:rsidRDefault="00514B32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514B32" w14:paraId="276EF863" w14:textId="77777777" w:rsidTr="00242E67">
        <w:trPr>
          <w:trHeight w:val="255"/>
        </w:trPr>
        <w:tc>
          <w:tcPr>
            <w:tcW w:w="910" w:type="dxa"/>
          </w:tcPr>
          <w:p w14:paraId="12A0DDBD" w14:textId="77777777" w:rsidR="00514B32" w:rsidRDefault="00514B32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18.10.2016</w:t>
            </w:r>
          </w:p>
        </w:tc>
        <w:tc>
          <w:tcPr>
            <w:tcW w:w="8809" w:type="dxa"/>
          </w:tcPr>
          <w:p w14:paraId="4067507C" w14:textId="77777777" w:rsidR="00514B32" w:rsidRPr="00514B32" w:rsidRDefault="00514B32" w:rsidP="00847301">
            <w:pPr>
              <w:rPr>
                <w:iCs/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>
              <w:t>RESData</w:t>
            </w:r>
            <w:proofErr w:type="spellEnd"/>
            <w:proofErr w:type="gramEnd"/>
            <w:r>
              <w:t xml:space="preserve"> – přidán nový atribut </w:t>
            </w:r>
            <w:proofErr w:type="spellStart"/>
            <w:r w:rsidRPr="00514B32">
              <w:rPr>
                <w:i/>
              </w:rPr>
              <w:t>neg-price</w:t>
            </w:r>
            <w:proofErr w:type="spellEnd"/>
            <w:r>
              <w:rPr>
                <w:i/>
              </w:rPr>
              <w:t xml:space="preserve"> </w:t>
            </w:r>
            <w:r w:rsidRPr="00514B32">
              <w:t>v elementu</w:t>
            </w:r>
            <w:r>
              <w:rPr>
                <w:i/>
              </w:rPr>
              <w:t xml:space="preserve"> </w:t>
            </w:r>
            <w:proofErr w:type="spellStart"/>
            <w:r>
              <w:rPr>
                <w:i/>
              </w:rPr>
              <w:t>Location</w:t>
            </w:r>
            <w:proofErr w:type="spellEnd"/>
            <w:r>
              <w:rPr>
                <w:i/>
              </w:rPr>
              <w:t xml:space="preserve">. </w:t>
            </w:r>
            <w:r>
              <w:t>(Záporná cena na DT po dobu šesti a více hodin)</w:t>
            </w:r>
          </w:p>
        </w:tc>
        <w:tc>
          <w:tcPr>
            <w:tcW w:w="633" w:type="dxa"/>
          </w:tcPr>
          <w:p w14:paraId="5687810F" w14:textId="77777777" w:rsidR="00514B32" w:rsidRDefault="00514B32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514B32" w14:paraId="107C39CD" w14:textId="77777777" w:rsidTr="00242E67">
        <w:trPr>
          <w:trHeight w:val="255"/>
        </w:trPr>
        <w:tc>
          <w:tcPr>
            <w:tcW w:w="910" w:type="dxa"/>
          </w:tcPr>
          <w:p w14:paraId="673BC2EE" w14:textId="77777777" w:rsidR="00514B32" w:rsidRDefault="00514B32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18.10.2016</w:t>
            </w:r>
          </w:p>
        </w:tc>
        <w:tc>
          <w:tcPr>
            <w:tcW w:w="8809" w:type="dxa"/>
          </w:tcPr>
          <w:p w14:paraId="7AB223E9" w14:textId="77777777" w:rsidR="00514B32" w:rsidRDefault="00514B32" w:rsidP="00847301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RESHeat</w:t>
            </w:r>
            <w:proofErr w:type="spellEnd"/>
            <w:r>
              <w:rPr>
                <w:iCs/>
                <w:sz w:val="20"/>
                <w:szCs w:val="20"/>
              </w:rPr>
              <w:t xml:space="preserve"> – rozšíření enumerace atributu </w:t>
            </w:r>
            <w:proofErr w:type="spellStart"/>
            <w:r w:rsidRPr="00514B32">
              <w:rPr>
                <w:i/>
                <w:iCs/>
                <w:sz w:val="20"/>
                <w:szCs w:val="20"/>
              </w:rPr>
              <w:t>value</w:t>
            </w:r>
            <w:proofErr w:type="spellEnd"/>
            <w:r w:rsidRPr="00514B32">
              <w:rPr>
                <w:i/>
                <w:iCs/>
                <w:sz w:val="20"/>
                <w:szCs w:val="20"/>
              </w:rPr>
              <w:t>-type</w:t>
            </w:r>
            <w:r>
              <w:rPr>
                <w:i/>
                <w:iCs/>
                <w:sz w:val="20"/>
                <w:szCs w:val="20"/>
              </w:rPr>
              <w:t xml:space="preserve"> </w:t>
            </w:r>
            <w:r>
              <w:rPr>
                <w:iCs/>
                <w:sz w:val="20"/>
                <w:szCs w:val="20"/>
              </w:rPr>
              <w:t>o tyto hodnoty:</w:t>
            </w:r>
          </w:p>
          <w:p w14:paraId="1F18A0BA" w14:textId="77777777" w:rsidR="00514B32" w:rsidRPr="00514B32" w:rsidRDefault="00514B32" w:rsidP="00514B32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- </w:t>
            </w:r>
            <w:r w:rsidRPr="00514B32">
              <w:rPr>
                <w:iCs/>
                <w:sz w:val="20"/>
                <w:szCs w:val="20"/>
              </w:rPr>
              <w:t>T_GCR_</w:t>
            </w:r>
            <w:proofErr w:type="gramStart"/>
            <w:r w:rsidRPr="00514B32">
              <w:rPr>
                <w:iCs/>
                <w:sz w:val="20"/>
                <w:szCs w:val="20"/>
              </w:rPr>
              <w:t>13A - Množství</w:t>
            </w:r>
            <w:proofErr w:type="gramEnd"/>
            <w:r w:rsidRPr="00514B32">
              <w:rPr>
                <w:iCs/>
                <w:sz w:val="20"/>
                <w:szCs w:val="20"/>
              </w:rPr>
              <w:t xml:space="preserve"> užitečného tepla (§ 24 odst. 4 zákona č. 165/2012 Sb.)</w:t>
            </w:r>
          </w:p>
          <w:p w14:paraId="0EDAB572" w14:textId="77777777" w:rsidR="00514B32" w:rsidRPr="00514B32" w:rsidRDefault="00514B32" w:rsidP="00514B32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- </w:t>
            </w:r>
            <w:r w:rsidRPr="00514B32">
              <w:rPr>
                <w:iCs/>
                <w:sz w:val="20"/>
                <w:szCs w:val="20"/>
              </w:rPr>
              <w:t>T_GCR_</w:t>
            </w:r>
            <w:proofErr w:type="gramStart"/>
            <w:r w:rsidRPr="00514B32">
              <w:rPr>
                <w:iCs/>
                <w:sz w:val="20"/>
                <w:szCs w:val="20"/>
              </w:rPr>
              <w:t>13B - Množství</w:t>
            </w:r>
            <w:proofErr w:type="gramEnd"/>
            <w:r w:rsidRPr="00514B32">
              <w:rPr>
                <w:iCs/>
                <w:sz w:val="20"/>
                <w:szCs w:val="20"/>
              </w:rPr>
              <w:t xml:space="preserve"> užitečného tepla (§ 24 odst. 4 zákona č. 165/2012 Sb.)</w:t>
            </w:r>
          </w:p>
        </w:tc>
        <w:tc>
          <w:tcPr>
            <w:tcW w:w="633" w:type="dxa"/>
          </w:tcPr>
          <w:p w14:paraId="776FA0E4" w14:textId="77777777" w:rsidR="00514B32" w:rsidRDefault="001E0102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V1.9</w:t>
            </w:r>
          </w:p>
        </w:tc>
      </w:tr>
      <w:tr w:rsidR="0091366D" w14:paraId="69B80672" w14:textId="77777777" w:rsidTr="00242E67">
        <w:trPr>
          <w:trHeight w:val="255"/>
        </w:trPr>
        <w:tc>
          <w:tcPr>
            <w:tcW w:w="910" w:type="dxa"/>
          </w:tcPr>
          <w:p w14:paraId="08C22167" w14:textId="77777777" w:rsidR="0091366D" w:rsidRDefault="0091366D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16.1.2017</w:t>
            </w:r>
          </w:p>
        </w:tc>
        <w:tc>
          <w:tcPr>
            <w:tcW w:w="8809" w:type="dxa"/>
          </w:tcPr>
          <w:p w14:paraId="1A881B2D" w14:textId="77777777" w:rsidR="0091366D" w:rsidRDefault="0091366D" w:rsidP="0091366D">
            <w:pPr>
              <w:spacing w:after="200" w:line="276" w:lineRule="auto"/>
              <w:contextualSpacing/>
            </w:pPr>
            <w:r>
              <w:t xml:space="preserve">Definice zprávy </w:t>
            </w:r>
            <w:proofErr w:type="spellStart"/>
            <w:r>
              <w:t>RESData</w:t>
            </w:r>
            <w:proofErr w:type="spellEnd"/>
            <w:r>
              <w:t xml:space="preserve"> – rozšířen element </w:t>
            </w:r>
            <w:proofErr w:type="spellStart"/>
            <w:r w:rsidRPr="0091366D">
              <w:rPr>
                <w:i/>
              </w:rPr>
              <w:t>Location</w:t>
            </w:r>
            <w:proofErr w:type="spellEnd"/>
            <w:r>
              <w:t xml:space="preserve"> o nepovinný atribut:</w:t>
            </w:r>
          </w:p>
          <w:p w14:paraId="72874E02" w14:textId="77777777" w:rsidR="0091366D" w:rsidRPr="0091366D" w:rsidRDefault="0091366D" w:rsidP="0091366D">
            <w:pPr>
              <w:spacing w:after="200" w:line="276" w:lineRule="auto"/>
              <w:contextualSpacing/>
            </w:pPr>
            <w:r>
              <w:t xml:space="preserve"> </w:t>
            </w:r>
            <w:r w:rsidRPr="0091366D">
              <w:rPr>
                <w:i/>
              </w:rPr>
              <w:t>no-</w:t>
            </w:r>
            <w:proofErr w:type="spellStart"/>
            <w:r w:rsidRPr="0091366D">
              <w:rPr>
                <w:i/>
              </w:rPr>
              <w:t>pay</w:t>
            </w:r>
            <w:proofErr w:type="spellEnd"/>
            <w:r>
              <w:rPr>
                <w:i/>
              </w:rPr>
              <w:t xml:space="preserve"> – </w:t>
            </w:r>
            <w:r w:rsidRPr="0091366D">
              <w:t>Bez výpla</w:t>
            </w:r>
            <w:r>
              <w:t>t</w:t>
            </w:r>
            <w:r w:rsidRPr="0091366D">
              <w:t>y podpory</w:t>
            </w:r>
          </w:p>
        </w:tc>
        <w:tc>
          <w:tcPr>
            <w:tcW w:w="633" w:type="dxa"/>
          </w:tcPr>
          <w:p w14:paraId="4BC89990" w14:textId="77777777" w:rsidR="0091366D" w:rsidRDefault="0091366D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91366D" w14:paraId="5C1D03FE" w14:textId="77777777" w:rsidTr="00242E67">
        <w:trPr>
          <w:trHeight w:val="255"/>
        </w:trPr>
        <w:tc>
          <w:tcPr>
            <w:tcW w:w="910" w:type="dxa"/>
          </w:tcPr>
          <w:p w14:paraId="53DC3B26" w14:textId="77777777" w:rsidR="0091366D" w:rsidRDefault="0091366D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16.1.2017</w:t>
            </w:r>
          </w:p>
        </w:tc>
        <w:tc>
          <w:tcPr>
            <w:tcW w:w="8809" w:type="dxa"/>
          </w:tcPr>
          <w:p w14:paraId="42D604AF" w14:textId="77777777" w:rsidR="0091366D" w:rsidRDefault="0091366D" w:rsidP="0091366D">
            <w:pPr>
              <w:spacing w:after="200" w:line="276" w:lineRule="auto"/>
              <w:contextualSpacing/>
            </w:pPr>
            <w:r>
              <w:t xml:space="preserve">Definice zprávy </w:t>
            </w:r>
            <w:proofErr w:type="spellStart"/>
            <w:r>
              <w:t>RESData</w:t>
            </w:r>
            <w:proofErr w:type="spellEnd"/>
            <w:r>
              <w:t xml:space="preserve"> – </w:t>
            </w:r>
            <w:proofErr w:type="spellStart"/>
            <w:r>
              <w:t>rošířena</w:t>
            </w:r>
            <w:proofErr w:type="spellEnd"/>
            <w:r>
              <w:t xml:space="preserve"> enumerace atributu </w:t>
            </w:r>
            <w:proofErr w:type="spellStart"/>
            <w:r w:rsidRPr="0091366D">
              <w:rPr>
                <w:i/>
              </w:rPr>
              <w:t>value</w:t>
            </w:r>
            <w:proofErr w:type="spellEnd"/>
            <w:r w:rsidRPr="0091366D">
              <w:rPr>
                <w:i/>
              </w:rPr>
              <w:t>-type</w:t>
            </w:r>
            <w:r>
              <w:rPr>
                <w:i/>
              </w:rPr>
              <w:t xml:space="preserve"> </w:t>
            </w:r>
            <w:r w:rsidRPr="0091366D">
              <w:t>elementu</w:t>
            </w:r>
            <w:r>
              <w:rPr>
                <w:i/>
              </w:rPr>
              <w:t xml:space="preserve"> Profile </w:t>
            </w:r>
            <w:r w:rsidRPr="0091366D">
              <w:t>o položku:</w:t>
            </w:r>
          </w:p>
          <w:p w14:paraId="277E8C49" w14:textId="77777777" w:rsidR="0091366D" w:rsidRDefault="0091366D" w:rsidP="0091366D">
            <w:pPr>
              <w:spacing w:after="200" w:line="276" w:lineRule="auto"/>
              <w:contextualSpacing/>
            </w:pPr>
            <w:r>
              <w:t xml:space="preserve">NEG_PRICE – </w:t>
            </w:r>
            <w:r w:rsidRPr="0091366D">
              <w:t>Profil hodin se zápornou cenou na DT po dobu šesti a více hodin</w:t>
            </w:r>
          </w:p>
        </w:tc>
        <w:tc>
          <w:tcPr>
            <w:tcW w:w="633" w:type="dxa"/>
          </w:tcPr>
          <w:p w14:paraId="3CD896C6" w14:textId="77777777" w:rsidR="0091366D" w:rsidRDefault="0091366D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V1.10</w:t>
            </w:r>
          </w:p>
        </w:tc>
      </w:tr>
      <w:tr w:rsidR="006E4753" w14:paraId="678B2BA2" w14:textId="77777777" w:rsidTr="00242E67">
        <w:trPr>
          <w:trHeight w:val="255"/>
        </w:trPr>
        <w:tc>
          <w:tcPr>
            <w:tcW w:w="910" w:type="dxa"/>
          </w:tcPr>
          <w:p w14:paraId="602F0DD9" w14:textId="77777777" w:rsidR="006E4753" w:rsidRDefault="006E4753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23.11.2017</w:t>
            </w:r>
          </w:p>
        </w:tc>
        <w:tc>
          <w:tcPr>
            <w:tcW w:w="8809" w:type="dxa"/>
          </w:tcPr>
          <w:p w14:paraId="0833313A" w14:textId="77777777" w:rsidR="006E4753" w:rsidRDefault="006E4753" w:rsidP="0091366D">
            <w:pPr>
              <w:spacing w:after="200" w:line="276" w:lineRule="auto"/>
              <w:contextualSpacing/>
            </w:pPr>
            <w:r>
              <w:t xml:space="preserve">Definice zprávy RESCLAIM – přidány nové atributy </w:t>
            </w:r>
            <w:proofErr w:type="spellStart"/>
            <w:r w:rsidRPr="006E4753">
              <w:rPr>
                <w:i/>
              </w:rPr>
              <w:t>version</w:t>
            </w:r>
            <w:proofErr w:type="spellEnd"/>
            <w:r>
              <w:t xml:space="preserve"> a </w:t>
            </w:r>
            <w:proofErr w:type="spellStart"/>
            <w:r>
              <w:t>template</w:t>
            </w:r>
            <w:proofErr w:type="spellEnd"/>
            <w:r>
              <w:t xml:space="preserve">-id v elementu </w:t>
            </w:r>
            <w:proofErr w:type="spellStart"/>
            <w:r w:rsidRPr="006E4753">
              <w:rPr>
                <w:i/>
              </w:rPr>
              <w:t>ResClaim</w:t>
            </w:r>
            <w:proofErr w:type="spellEnd"/>
          </w:p>
        </w:tc>
        <w:tc>
          <w:tcPr>
            <w:tcW w:w="633" w:type="dxa"/>
          </w:tcPr>
          <w:p w14:paraId="2EF4270F" w14:textId="77777777" w:rsidR="006E4753" w:rsidRDefault="006E4753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V1.11</w:t>
            </w:r>
          </w:p>
        </w:tc>
      </w:tr>
      <w:tr w:rsidR="00CC27F9" w14:paraId="2850894C" w14:textId="77777777" w:rsidTr="00242E67">
        <w:trPr>
          <w:trHeight w:val="255"/>
        </w:trPr>
        <w:tc>
          <w:tcPr>
            <w:tcW w:w="910" w:type="dxa"/>
          </w:tcPr>
          <w:p w14:paraId="6115E71A" w14:textId="77777777" w:rsidR="00CC27F9" w:rsidRDefault="00CC27F9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16.1.2018</w:t>
            </w:r>
          </w:p>
        </w:tc>
        <w:tc>
          <w:tcPr>
            <w:tcW w:w="8809" w:type="dxa"/>
          </w:tcPr>
          <w:p w14:paraId="204FB6F3" w14:textId="77777777" w:rsidR="00CC27F9" w:rsidRDefault="00CC27F9" w:rsidP="00CC27F9">
            <w:pPr>
              <w:spacing w:after="200" w:line="276" w:lineRule="auto"/>
              <w:contextualSpacing/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FE6703">
              <w:rPr>
                <w:sz w:val="20"/>
                <w:szCs w:val="20"/>
              </w:rPr>
              <w:t>RES</w:t>
            </w:r>
            <w:r>
              <w:rPr>
                <w:sz w:val="20"/>
                <w:szCs w:val="20"/>
              </w:rPr>
              <w:t>Source</w:t>
            </w:r>
            <w:proofErr w:type="spellEnd"/>
            <w:proofErr w:type="gramEnd"/>
            <w:r w:rsidRPr="00FE6703">
              <w:rPr>
                <w:sz w:val="20"/>
                <w:szCs w:val="20"/>
              </w:rPr>
              <w:t xml:space="preserve"> – </w:t>
            </w:r>
            <w:r>
              <w:rPr>
                <w:sz w:val="20"/>
                <w:szCs w:val="20"/>
              </w:rPr>
              <w:t xml:space="preserve">rozšíření enumerace atributu </w:t>
            </w:r>
            <w:r w:rsidRPr="00CC27F9">
              <w:rPr>
                <w:i/>
              </w:rPr>
              <w:t>source-type</w:t>
            </w:r>
            <w:r>
              <w:rPr>
                <w:i/>
              </w:rPr>
              <w:t xml:space="preserve"> </w:t>
            </w:r>
            <w:r w:rsidRPr="00CC27F9">
              <w:t>v</w:t>
            </w:r>
            <w:r>
              <w:rPr>
                <w:i/>
              </w:rPr>
              <w:t xml:space="preserve"> </w:t>
            </w:r>
            <w:proofErr w:type="gramStart"/>
            <w:r>
              <w:t xml:space="preserve">elementu  </w:t>
            </w:r>
            <w:r w:rsidRPr="00CC27F9">
              <w:rPr>
                <w:i/>
              </w:rPr>
              <w:t>Data</w:t>
            </w:r>
            <w:proofErr w:type="gramEnd"/>
            <w:r>
              <w:t xml:space="preserve"> o hodnotu:</w:t>
            </w:r>
          </w:p>
          <w:p w14:paraId="2D2A4E56" w14:textId="77777777" w:rsidR="00CC27F9" w:rsidRPr="00CC27F9" w:rsidRDefault="00CC27F9" w:rsidP="00CC27F9">
            <w:pPr>
              <w:spacing w:after="200" w:line="276" w:lineRule="auto"/>
              <w:contextualSpacing/>
            </w:pPr>
            <w:proofErr w:type="gramStart"/>
            <w:r>
              <w:t>MVEL - Malá</w:t>
            </w:r>
            <w:proofErr w:type="gramEnd"/>
            <w:r>
              <w:t xml:space="preserve"> vodní v nových lokalitách</w:t>
            </w:r>
          </w:p>
        </w:tc>
        <w:tc>
          <w:tcPr>
            <w:tcW w:w="633" w:type="dxa"/>
          </w:tcPr>
          <w:p w14:paraId="4B0C0CB6" w14:textId="77777777" w:rsidR="00CC27F9" w:rsidRDefault="00CC27F9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V1.12</w:t>
            </w:r>
          </w:p>
        </w:tc>
      </w:tr>
      <w:tr w:rsidR="00D20FAC" w14:paraId="7D6E3EA2" w14:textId="77777777" w:rsidTr="00242E67">
        <w:trPr>
          <w:trHeight w:val="255"/>
        </w:trPr>
        <w:tc>
          <w:tcPr>
            <w:tcW w:w="910" w:type="dxa"/>
          </w:tcPr>
          <w:p w14:paraId="34AFE0A8" w14:textId="77777777" w:rsidR="00D20FAC" w:rsidRDefault="00D20FAC" w:rsidP="003B636C">
            <w:pPr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13.2.2018</w:t>
            </w:r>
          </w:p>
        </w:tc>
        <w:tc>
          <w:tcPr>
            <w:tcW w:w="8809" w:type="dxa"/>
          </w:tcPr>
          <w:p w14:paraId="5A4A61C6" w14:textId="77777777" w:rsidR="00D20FAC" w:rsidRDefault="00D20FAC" w:rsidP="00CC27F9">
            <w:pPr>
              <w:spacing w:after="200" w:line="276" w:lineRule="auto"/>
              <w:contextualSpacing/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t>RESData</w:t>
            </w:r>
            <w:proofErr w:type="spellEnd"/>
            <w:r>
              <w:t xml:space="preserve"> – rozšířena enumerace atributu </w:t>
            </w:r>
            <w:proofErr w:type="spellStart"/>
            <w:r w:rsidRPr="0091366D">
              <w:rPr>
                <w:i/>
              </w:rPr>
              <w:t>value</w:t>
            </w:r>
            <w:proofErr w:type="spellEnd"/>
            <w:r w:rsidRPr="0091366D">
              <w:rPr>
                <w:i/>
              </w:rPr>
              <w:t>-</w:t>
            </w:r>
            <w:proofErr w:type="gramStart"/>
            <w:r w:rsidRPr="0091366D">
              <w:rPr>
                <w:i/>
              </w:rPr>
              <w:t>type</w:t>
            </w:r>
            <w:r>
              <w:rPr>
                <w:i/>
              </w:rPr>
              <w:t xml:space="preserve"> </w:t>
            </w:r>
            <w:r>
              <w:t xml:space="preserve"> elementu</w:t>
            </w:r>
            <w:proofErr w:type="gramEnd"/>
            <w:r>
              <w:t xml:space="preserve"> </w:t>
            </w:r>
            <w:r w:rsidRPr="00D20FAC">
              <w:rPr>
                <w:i/>
              </w:rPr>
              <w:t>Data</w:t>
            </w:r>
            <w:r>
              <w:t xml:space="preserve"> o položky:</w:t>
            </w:r>
          </w:p>
          <w:tbl>
            <w:tblPr>
              <w:tblW w:w="0" w:type="auto"/>
              <w:tblCellMar>
                <w:left w:w="70" w:type="dxa"/>
                <w:right w:w="70" w:type="dxa"/>
              </w:tblCellMar>
              <w:tblLook w:val="04A0" w:firstRow="1" w:lastRow="0" w:firstColumn="1" w:lastColumn="0" w:noHBand="0" w:noVBand="1"/>
            </w:tblPr>
            <w:tblGrid>
              <w:gridCol w:w="1163"/>
              <w:gridCol w:w="7636"/>
            </w:tblGrid>
            <w:tr w:rsidR="00031298" w:rsidRPr="00031298" w14:paraId="1787283F" w14:textId="77777777" w:rsidTr="00031298">
              <w:trPr>
                <w:trHeight w:val="600"/>
              </w:trPr>
              <w:tc>
                <w:tcPr>
                  <w:tcW w:w="0" w:type="auto"/>
                  <w:hideMark/>
                </w:tcPr>
                <w:p w14:paraId="7295D37A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IRES_10</w:t>
                  </w:r>
                </w:p>
              </w:tc>
              <w:tc>
                <w:tcPr>
                  <w:tcW w:w="0" w:type="auto"/>
                  <w:hideMark/>
                </w:tcPr>
                <w:p w14:paraId="78DED465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Komunální odpad nebo </w:t>
                  </w:r>
                  <w:proofErr w:type="spellStart"/>
                  <w:r w:rsidRPr="00031298">
                    <w:rPr>
                      <w:sz w:val="20"/>
                      <w:szCs w:val="20"/>
                    </w:rPr>
                    <w:t>spoluspalování</w:t>
                  </w:r>
                  <w:proofErr w:type="spellEnd"/>
                  <w:r w:rsidRPr="00031298">
                    <w:rPr>
                      <w:sz w:val="20"/>
                      <w:szCs w:val="20"/>
                    </w:rPr>
                    <w:t xml:space="preserve"> komunálního odpadu s různými zdroji energie</w:t>
                  </w:r>
                </w:p>
              </w:tc>
            </w:tr>
            <w:tr w:rsidR="00031298" w:rsidRPr="00031298" w14:paraId="5696F39D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371FAE9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10A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557A7994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Spalování čisté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biomasy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O1</w:t>
                  </w:r>
                </w:p>
              </w:tc>
            </w:tr>
            <w:tr w:rsidR="00031298" w:rsidRPr="00031298" w14:paraId="6874AA5E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780CA77F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10B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1882AEB2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Spalování čisté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biomasy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O2</w:t>
                  </w:r>
                </w:p>
              </w:tc>
            </w:tr>
            <w:tr w:rsidR="00031298" w:rsidRPr="00031298" w14:paraId="5FE8E10C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5EB8D1D5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10C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7356B19E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Spalování čisté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biomasy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O3</w:t>
                  </w:r>
                </w:p>
              </w:tc>
            </w:tr>
            <w:tr w:rsidR="00031298" w:rsidRPr="00031298" w14:paraId="76566F3E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040E83DF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IRES_10D</w:t>
                  </w:r>
                </w:p>
              </w:tc>
              <w:tc>
                <w:tcPr>
                  <w:tcW w:w="0" w:type="auto"/>
                  <w:hideMark/>
                </w:tcPr>
                <w:p w14:paraId="3BE5B4D0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Spalování druhotného zdroje (kromě komunálního odpadu, degazačního a důlního plynu)</w:t>
                  </w:r>
                </w:p>
              </w:tc>
            </w:tr>
            <w:tr w:rsidR="00031298" w:rsidRPr="00031298" w14:paraId="5D5B3280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6CF69C00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11A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4BCB9D37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Paralelní spalování biomasy a neobnovitelného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P1</w:t>
                  </w:r>
                </w:p>
              </w:tc>
            </w:tr>
            <w:tr w:rsidR="00031298" w:rsidRPr="00031298" w14:paraId="4A08DF8E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0EAD4B71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11B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2933F9F4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Paralelní spalování biomasy a neobnovitelného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P2</w:t>
                  </w:r>
                </w:p>
              </w:tc>
            </w:tr>
            <w:tr w:rsidR="00031298" w:rsidRPr="00031298" w14:paraId="309F0135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5175233A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11C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15D53D57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Paralelní spalování biomasy a neobnovitelného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P3</w:t>
                  </w:r>
                </w:p>
              </w:tc>
            </w:tr>
            <w:tr w:rsidR="00031298" w:rsidRPr="00031298" w14:paraId="36408B6A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5EFE167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12A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54B170C8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Společné spalování biomasy a neobnovitelného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S1</w:t>
                  </w:r>
                </w:p>
              </w:tc>
            </w:tr>
            <w:tr w:rsidR="00031298" w:rsidRPr="00031298" w14:paraId="56894835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6531246B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12B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294EFE94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Společné spalování biomasy a neobnovitelného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S2</w:t>
                  </w:r>
                </w:p>
              </w:tc>
            </w:tr>
            <w:tr w:rsidR="00031298" w:rsidRPr="00031298" w14:paraId="18C7491B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6BA40E4A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12C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0FC52273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Společné spalování biomasy a neobnovitelného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S3</w:t>
                  </w:r>
                </w:p>
              </w:tc>
            </w:tr>
            <w:tr w:rsidR="00031298" w:rsidRPr="00031298" w14:paraId="6946D176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304C548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IRES_13</w:t>
                  </w:r>
                </w:p>
              </w:tc>
              <w:tc>
                <w:tcPr>
                  <w:tcW w:w="0" w:type="auto"/>
                  <w:hideMark/>
                </w:tcPr>
                <w:p w14:paraId="7B543A20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Spalování bioplynu kategorie AF1</w:t>
                  </w:r>
                </w:p>
              </w:tc>
            </w:tr>
            <w:tr w:rsidR="00031298" w:rsidRPr="00031298" w14:paraId="43F65311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5CDE952D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13A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620DBC1B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proofErr w:type="gramStart"/>
                  <w:r w:rsidRPr="00031298">
                    <w:rPr>
                      <w:sz w:val="20"/>
                      <w:szCs w:val="20"/>
                    </w:rPr>
                    <w:t>Bioplyn - AF1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- splňující podmínky efektivního využití vyrobené tepelné energie</w:t>
                  </w:r>
                </w:p>
              </w:tc>
            </w:tr>
            <w:tr w:rsidR="00031298" w:rsidRPr="00031298" w14:paraId="738B9E46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5BDD854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13B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5C4F9172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proofErr w:type="gramStart"/>
                  <w:r w:rsidRPr="00031298">
                    <w:rPr>
                      <w:sz w:val="20"/>
                      <w:szCs w:val="20"/>
                    </w:rPr>
                    <w:t>Bioplyn - AF1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- nesplňující podmínky efektivního využití vyrobené tepelné energie</w:t>
                  </w:r>
                </w:p>
              </w:tc>
            </w:tr>
            <w:tr w:rsidR="00031298" w:rsidRPr="00031298" w14:paraId="589C6637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4E43D7CB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IRES_14</w:t>
                  </w:r>
                </w:p>
              </w:tc>
              <w:tc>
                <w:tcPr>
                  <w:tcW w:w="0" w:type="auto"/>
                  <w:hideMark/>
                </w:tcPr>
                <w:p w14:paraId="1BBA6409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Spalování bioplynu kategorie AF2</w:t>
                  </w:r>
                </w:p>
              </w:tc>
            </w:tr>
            <w:tr w:rsidR="00031298" w:rsidRPr="00031298" w14:paraId="5F003622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030A279F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14B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379EB7D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Spalování bioplynu</w:t>
                  </w:r>
                </w:p>
              </w:tc>
            </w:tr>
            <w:tr w:rsidR="00031298" w:rsidRPr="00031298" w14:paraId="304A729C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2629A493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IRES_15</w:t>
                  </w:r>
                </w:p>
              </w:tc>
              <w:tc>
                <w:tcPr>
                  <w:tcW w:w="0" w:type="auto"/>
                  <w:hideMark/>
                </w:tcPr>
                <w:p w14:paraId="269B564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Skládkový plyn a kalový plyn z ČOV</w:t>
                  </w:r>
                </w:p>
              </w:tc>
            </w:tr>
            <w:tr w:rsidR="00031298" w:rsidRPr="00031298" w14:paraId="16AF84EC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331B8BB6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15A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42CB9212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Spalování důlního plynu z uzavřených dolů</w:t>
                  </w:r>
                </w:p>
              </w:tc>
            </w:tr>
            <w:tr w:rsidR="00031298" w:rsidRPr="00031298" w14:paraId="7294F43F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668B170B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IRES_16</w:t>
                  </w:r>
                </w:p>
              </w:tc>
              <w:tc>
                <w:tcPr>
                  <w:tcW w:w="0" w:type="auto"/>
                  <w:hideMark/>
                </w:tcPr>
                <w:p w14:paraId="00FFDB83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Větrná elektrárna</w:t>
                  </w:r>
                </w:p>
              </w:tc>
            </w:tr>
            <w:tr w:rsidR="00031298" w:rsidRPr="00031298" w14:paraId="75644FD0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576B15EA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IRES_17</w:t>
                  </w:r>
                </w:p>
              </w:tc>
              <w:tc>
                <w:tcPr>
                  <w:tcW w:w="0" w:type="auto"/>
                  <w:hideMark/>
                </w:tcPr>
                <w:p w14:paraId="42348F25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Výroba elektřiny využitím geotermální energie</w:t>
                  </w:r>
                </w:p>
              </w:tc>
            </w:tr>
            <w:tr w:rsidR="00031298" w:rsidRPr="00031298" w14:paraId="34C6ADF7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2456C272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IRES_18</w:t>
                  </w:r>
                </w:p>
              </w:tc>
              <w:tc>
                <w:tcPr>
                  <w:tcW w:w="0" w:type="auto"/>
                  <w:hideMark/>
                </w:tcPr>
                <w:p w14:paraId="2F6E47D6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Fotovoltaická elektrárna</w:t>
                  </w:r>
                </w:p>
              </w:tc>
            </w:tr>
            <w:tr w:rsidR="00031298" w:rsidRPr="00031298" w14:paraId="1A3A2D32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450CB2A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lastRenderedPageBreak/>
                    <w:t>IRES_9</w:t>
                  </w:r>
                </w:p>
              </w:tc>
              <w:tc>
                <w:tcPr>
                  <w:tcW w:w="0" w:type="auto"/>
                  <w:hideMark/>
                </w:tcPr>
                <w:p w14:paraId="132F5770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Velká vodní elektrárna</w:t>
                  </w:r>
                </w:p>
              </w:tc>
            </w:tr>
            <w:tr w:rsidR="00031298" w:rsidRPr="00031298" w14:paraId="14AA9B09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44E491E8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9A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0FBE5AB5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Malá vodní elektrárna</w:t>
                  </w:r>
                </w:p>
              </w:tc>
            </w:tr>
            <w:tr w:rsidR="00031298" w:rsidRPr="00031298" w14:paraId="48F818C2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700A7478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9B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5C231561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Malá vodní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elektrárna - pásmo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platnosti vysokého tarifu</w:t>
                  </w:r>
                </w:p>
              </w:tc>
            </w:tr>
            <w:tr w:rsidR="00031298" w:rsidRPr="00031298" w14:paraId="60F76807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70DAA13E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9C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0E68AE67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Malá vodní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elektrárna - pásmo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platnosti nízkého tarifu</w:t>
                  </w:r>
                </w:p>
              </w:tc>
            </w:tr>
            <w:tr w:rsidR="00031298" w:rsidRPr="00031298" w14:paraId="136B2909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0E5EC0BE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IRES_D11A</w:t>
                  </w:r>
                </w:p>
              </w:tc>
              <w:tc>
                <w:tcPr>
                  <w:tcW w:w="0" w:type="auto"/>
                  <w:hideMark/>
                </w:tcPr>
                <w:p w14:paraId="6414F796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Společné spalování biomasy a druhotného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DS1</w:t>
                  </w:r>
                </w:p>
              </w:tc>
            </w:tr>
            <w:tr w:rsidR="00031298" w:rsidRPr="00031298" w14:paraId="658D65CF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1111F532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IRES_D11B</w:t>
                  </w:r>
                </w:p>
              </w:tc>
              <w:tc>
                <w:tcPr>
                  <w:tcW w:w="0" w:type="auto"/>
                  <w:hideMark/>
                </w:tcPr>
                <w:p w14:paraId="78F8381B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Společné spalování biomasy a druhotného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DS2</w:t>
                  </w:r>
                </w:p>
              </w:tc>
            </w:tr>
            <w:tr w:rsidR="00031298" w:rsidRPr="00031298" w14:paraId="17F97692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7C8795BB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IRES_D11C</w:t>
                  </w:r>
                </w:p>
              </w:tc>
              <w:tc>
                <w:tcPr>
                  <w:tcW w:w="0" w:type="auto"/>
                  <w:hideMark/>
                </w:tcPr>
                <w:p w14:paraId="78881779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Společné spalování biomasy a druhotného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DS3</w:t>
                  </w:r>
                </w:p>
              </w:tc>
            </w:tr>
            <w:tr w:rsidR="00031298" w:rsidRPr="00031298" w14:paraId="18AA8D73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58466B05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IRES_D12A</w:t>
                  </w:r>
                </w:p>
              </w:tc>
              <w:tc>
                <w:tcPr>
                  <w:tcW w:w="0" w:type="auto"/>
                  <w:hideMark/>
                </w:tcPr>
                <w:p w14:paraId="2084908F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Paralelní spalování biomasy a druhotného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DP1</w:t>
                  </w:r>
                </w:p>
              </w:tc>
            </w:tr>
            <w:tr w:rsidR="00031298" w:rsidRPr="00031298" w14:paraId="6472C690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620143E6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IRES_D12B</w:t>
                  </w:r>
                </w:p>
              </w:tc>
              <w:tc>
                <w:tcPr>
                  <w:tcW w:w="0" w:type="auto"/>
                  <w:hideMark/>
                </w:tcPr>
                <w:p w14:paraId="6596C790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Paralelní spalování biomasy a druhotného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DP2</w:t>
                  </w:r>
                </w:p>
              </w:tc>
            </w:tr>
            <w:tr w:rsidR="00031298" w:rsidRPr="00031298" w14:paraId="2A9265A9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223867B1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IRES_D12C</w:t>
                  </w:r>
                </w:p>
              </w:tc>
              <w:tc>
                <w:tcPr>
                  <w:tcW w:w="0" w:type="auto"/>
                  <w:hideMark/>
                </w:tcPr>
                <w:p w14:paraId="68EEC1E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Paralelní spalování biomasy a druhotného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zdroje - kategorie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DP3</w:t>
                  </w:r>
                </w:p>
              </w:tc>
            </w:tr>
            <w:tr w:rsidR="00031298" w:rsidRPr="00031298" w14:paraId="063C28B5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4D52BF96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IRES_R9A</w:t>
                  </w:r>
                </w:p>
              </w:tc>
              <w:tc>
                <w:tcPr>
                  <w:tcW w:w="0" w:type="auto"/>
                  <w:hideMark/>
                </w:tcPr>
                <w:p w14:paraId="7A8CCA5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proofErr w:type="spellStart"/>
                  <w:r w:rsidRPr="00031298">
                    <w:rPr>
                      <w:sz w:val="20"/>
                      <w:szCs w:val="20"/>
                    </w:rPr>
                    <w:t>Rekontruovaná</w:t>
                  </w:r>
                  <w:proofErr w:type="spellEnd"/>
                  <w:r w:rsidRPr="00031298">
                    <w:rPr>
                      <w:sz w:val="20"/>
                      <w:szCs w:val="20"/>
                    </w:rPr>
                    <w:t xml:space="preserve"> malá vodní elektrárna</w:t>
                  </w:r>
                </w:p>
              </w:tc>
            </w:tr>
            <w:tr w:rsidR="00031298" w:rsidRPr="00031298" w14:paraId="6BAEDDD1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4CF24FD7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IRES_R9B</w:t>
                  </w:r>
                </w:p>
              </w:tc>
              <w:tc>
                <w:tcPr>
                  <w:tcW w:w="0" w:type="auto"/>
                  <w:hideMark/>
                </w:tcPr>
                <w:p w14:paraId="06EDCBC4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proofErr w:type="spellStart"/>
                  <w:r w:rsidRPr="00031298">
                    <w:rPr>
                      <w:sz w:val="20"/>
                      <w:szCs w:val="20"/>
                    </w:rPr>
                    <w:t>Rekontruovaná</w:t>
                  </w:r>
                  <w:proofErr w:type="spellEnd"/>
                  <w:r w:rsidRPr="00031298">
                    <w:rPr>
                      <w:sz w:val="20"/>
                      <w:szCs w:val="20"/>
                    </w:rPr>
                    <w:t xml:space="preserve"> malá vodní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elektrárna - pásmo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platnosti vysokého tarifu</w:t>
                  </w:r>
                </w:p>
              </w:tc>
            </w:tr>
            <w:tr w:rsidR="00031298" w:rsidRPr="00031298" w14:paraId="151C04DA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2E807CEF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IRES_R9C</w:t>
                  </w:r>
                </w:p>
              </w:tc>
              <w:tc>
                <w:tcPr>
                  <w:tcW w:w="0" w:type="auto"/>
                  <w:hideMark/>
                </w:tcPr>
                <w:p w14:paraId="1245A6C8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proofErr w:type="spellStart"/>
                  <w:r w:rsidRPr="00031298">
                    <w:rPr>
                      <w:sz w:val="20"/>
                      <w:szCs w:val="20"/>
                    </w:rPr>
                    <w:t>Rekontruovaná</w:t>
                  </w:r>
                  <w:proofErr w:type="spellEnd"/>
                  <w:r w:rsidRPr="00031298">
                    <w:rPr>
                      <w:sz w:val="20"/>
                      <w:szCs w:val="20"/>
                    </w:rPr>
                    <w:t xml:space="preserve"> malá vodní 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elektrárna - pásmo</w:t>
                  </w:r>
                  <w:proofErr w:type="gramEnd"/>
                  <w:r w:rsidRPr="00031298">
                    <w:rPr>
                      <w:sz w:val="20"/>
                      <w:szCs w:val="20"/>
                    </w:rPr>
                    <w:t xml:space="preserve"> platnosti nízkého tarifu</w:t>
                  </w:r>
                </w:p>
              </w:tc>
            </w:tr>
            <w:tr w:rsidR="00031298" w:rsidRPr="00031298" w14:paraId="34CA7B43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6EF2C987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ISC_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23A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732A31EE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 xml:space="preserve">Výroba elektřiny spalováním ostatních druhotných zdrojů (kromě komun. odpadu, </w:t>
                  </w:r>
                  <w:proofErr w:type="spellStart"/>
                  <w:r w:rsidRPr="00031298">
                    <w:rPr>
                      <w:sz w:val="20"/>
                      <w:szCs w:val="20"/>
                    </w:rPr>
                    <w:t>degaz</w:t>
                  </w:r>
                  <w:proofErr w:type="spellEnd"/>
                  <w:r w:rsidRPr="00031298">
                    <w:rPr>
                      <w:sz w:val="20"/>
                      <w:szCs w:val="20"/>
                    </w:rPr>
                    <w:t xml:space="preserve">. a důlního </w:t>
                  </w:r>
                  <w:proofErr w:type="spellStart"/>
                  <w:r w:rsidRPr="00031298">
                    <w:rPr>
                      <w:sz w:val="20"/>
                      <w:szCs w:val="20"/>
                    </w:rPr>
                    <w:t>pl</w:t>
                  </w:r>
                  <w:proofErr w:type="spellEnd"/>
                  <w:r w:rsidRPr="00031298">
                    <w:rPr>
                      <w:sz w:val="20"/>
                      <w:szCs w:val="20"/>
                    </w:rPr>
                    <w:t>.)</w:t>
                  </w:r>
                </w:p>
              </w:tc>
            </w:tr>
            <w:tr w:rsidR="00031298" w:rsidRPr="00031298" w14:paraId="3151D58C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56E7804C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ISC_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23B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0A31BDFA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Výroba elektřiny spalováním degazačního plynu</w:t>
                  </w:r>
                </w:p>
              </w:tc>
            </w:tr>
            <w:tr w:rsidR="00031298" w:rsidRPr="00031298" w14:paraId="546F222B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2B7A1867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ISC_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23C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0606F845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Výroba elektřiny spalováním důlního plynu z uzavřených dolů</w:t>
                  </w:r>
                </w:p>
              </w:tc>
            </w:tr>
            <w:tr w:rsidR="00031298" w:rsidRPr="00031298" w14:paraId="3B68EF4D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467EA0D1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ISC_</w:t>
                  </w:r>
                  <w:proofErr w:type="gramStart"/>
                  <w:r w:rsidRPr="00031298">
                    <w:rPr>
                      <w:sz w:val="20"/>
                      <w:szCs w:val="20"/>
                    </w:rPr>
                    <w:t>23D</w:t>
                  </w:r>
                  <w:proofErr w:type="gramEnd"/>
                </w:p>
              </w:tc>
              <w:tc>
                <w:tcPr>
                  <w:tcW w:w="0" w:type="auto"/>
                  <w:hideMark/>
                </w:tcPr>
                <w:p w14:paraId="02EC3990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Výroba elektřiny spalováním komunálního odpadu nebo společným spalováním komunálního odpadu s různý</w:t>
                  </w:r>
                </w:p>
              </w:tc>
            </w:tr>
            <w:tr w:rsidR="00031298" w:rsidRPr="00031298" w14:paraId="09000F59" w14:textId="77777777" w:rsidTr="00031298">
              <w:trPr>
                <w:trHeight w:val="300"/>
              </w:trPr>
              <w:tc>
                <w:tcPr>
                  <w:tcW w:w="0" w:type="auto"/>
                  <w:hideMark/>
                </w:tcPr>
                <w:p w14:paraId="43B13A56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ISC_23E</w:t>
                  </w:r>
                </w:p>
              </w:tc>
              <w:tc>
                <w:tcPr>
                  <w:tcW w:w="0" w:type="auto"/>
                  <w:hideMark/>
                </w:tcPr>
                <w:p w14:paraId="0117CC2A" w14:textId="77777777" w:rsidR="00031298" w:rsidRPr="00031298" w:rsidRDefault="00031298" w:rsidP="00031298">
                  <w:pPr>
                    <w:rPr>
                      <w:sz w:val="20"/>
                      <w:szCs w:val="20"/>
                    </w:rPr>
                  </w:pPr>
                  <w:r w:rsidRPr="00031298">
                    <w:rPr>
                      <w:sz w:val="20"/>
                      <w:szCs w:val="20"/>
                    </w:rPr>
                    <w:t>Výroba elektřiny spalováním důlního plynu</w:t>
                  </w:r>
                </w:p>
              </w:tc>
            </w:tr>
          </w:tbl>
          <w:p w14:paraId="625983A0" w14:textId="77777777" w:rsidR="00D20FAC" w:rsidRPr="001548A5" w:rsidRDefault="00D20FAC" w:rsidP="0003129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633" w:type="dxa"/>
          </w:tcPr>
          <w:p w14:paraId="1F1B829B" w14:textId="77777777" w:rsidR="00D20FAC" w:rsidRDefault="00D20FAC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V1.13</w:t>
            </w:r>
          </w:p>
        </w:tc>
      </w:tr>
      <w:tr w:rsidR="00660390" w14:paraId="62CBAA3A" w14:textId="77777777" w:rsidTr="00242E67">
        <w:trPr>
          <w:trHeight w:val="255"/>
        </w:trPr>
        <w:tc>
          <w:tcPr>
            <w:tcW w:w="910" w:type="dxa"/>
          </w:tcPr>
          <w:p w14:paraId="0965D440" w14:textId="77777777" w:rsidR="00660390" w:rsidRPr="009150FA" w:rsidRDefault="00660390" w:rsidP="003B636C">
            <w:r w:rsidRPr="009150FA">
              <w:t>9.5.2018</w:t>
            </w:r>
          </w:p>
        </w:tc>
        <w:tc>
          <w:tcPr>
            <w:tcW w:w="8809" w:type="dxa"/>
          </w:tcPr>
          <w:p w14:paraId="228C576B" w14:textId="77777777" w:rsidR="009150FA" w:rsidRPr="00873DA0" w:rsidRDefault="00660390" w:rsidP="00873DA0">
            <w:pPr>
              <w:spacing w:after="200" w:line="276" w:lineRule="auto"/>
              <w:contextualSpacing/>
            </w:pPr>
            <w:r w:rsidRPr="009150FA">
              <w:t xml:space="preserve">Definice zprávy </w:t>
            </w:r>
            <w:proofErr w:type="spellStart"/>
            <w:r>
              <w:t>RESData</w:t>
            </w:r>
            <w:proofErr w:type="spellEnd"/>
            <w:r>
              <w:t xml:space="preserve"> </w:t>
            </w:r>
            <w:proofErr w:type="gramStart"/>
            <w:r>
              <w:t>-  nový</w:t>
            </w:r>
            <w:proofErr w:type="gramEnd"/>
            <w:r>
              <w:t xml:space="preserve"> n</w:t>
            </w:r>
            <w:r w:rsidRPr="00660390">
              <w:t xml:space="preserve">epovinný atribut </w:t>
            </w:r>
            <w:r w:rsidRPr="009150FA">
              <w:rPr>
                <w:i/>
              </w:rPr>
              <w:t>no-</w:t>
            </w:r>
            <w:proofErr w:type="spellStart"/>
            <w:r w:rsidRPr="009150FA">
              <w:rPr>
                <w:i/>
              </w:rPr>
              <w:t>pdsdata</w:t>
            </w:r>
            <w:proofErr w:type="spellEnd"/>
            <w:r w:rsidR="00873DA0">
              <w:rPr>
                <w:i/>
              </w:rPr>
              <w:t xml:space="preserve"> </w:t>
            </w:r>
            <w:r w:rsidR="00873DA0" w:rsidRPr="00873DA0">
              <w:t>(Bez dat PDS)</w:t>
            </w:r>
            <w:r w:rsidRPr="009150FA">
              <w:rPr>
                <w:i/>
              </w:rPr>
              <w:t xml:space="preserve"> </w:t>
            </w:r>
            <w:r>
              <w:t xml:space="preserve">elementu </w:t>
            </w:r>
            <w:proofErr w:type="spellStart"/>
            <w:r w:rsidRPr="009150FA">
              <w:rPr>
                <w:i/>
              </w:rPr>
              <w:t>Location</w:t>
            </w:r>
            <w:proofErr w:type="spellEnd"/>
            <w:r w:rsidR="009150FA">
              <w:t xml:space="preserve"> </w:t>
            </w:r>
          </w:p>
        </w:tc>
        <w:tc>
          <w:tcPr>
            <w:tcW w:w="633" w:type="dxa"/>
          </w:tcPr>
          <w:p w14:paraId="7D02783D" w14:textId="77777777" w:rsidR="00660390" w:rsidRDefault="00660390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V1.14</w:t>
            </w:r>
          </w:p>
        </w:tc>
      </w:tr>
      <w:tr w:rsidR="001C4849" w14:paraId="302404E6" w14:textId="77777777" w:rsidTr="00242E67">
        <w:trPr>
          <w:trHeight w:val="255"/>
        </w:trPr>
        <w:tc>
          <w:tcPr>
            <w:tcW w:w="910" w:type="dxa"/>
          </w:tcPr>
          <w:p w14:paraId="3A4E6CD4" w14:textId="77777777" w:rsidR="001C4849" w:rsidRPr="009150FA" w:rsidRDefault="001C4849" w:rsidP="003B636C">
            <w:r>
              <w:t>9.11.2018</w:t>
            </w:r>
          </w:p>
        </w:tc>
        <w:tc>
          <w:tcPr>
            <w:tcW w:w="8809" w:type="dxa"/>
          </w:tcPr>
          <w:p w14:paraId="6DB1E139" w14:textId="77777777" w:rsidR="001C4849" w:rsidRDefault="001C4849" w:rsidP="00873DA0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>
              <w:t xml:space="preserve">Definice zprávy </w:t>
            </w:r>
            <w:proofErr w:type="spellStart"/>
            <w:r w:rsidRPr="00FE6703">
              <w:rPr>
                <w:sz w:val="20"/>
                <w:szCs w:val="20"/>
              </w:rPr>
              <w:t>RES</w:t>
            </w:r>
            <w:r>
              <w:rPr>
                <w:sz w:val="20"/>
                <w:szCs w:val="20"/>
              </w:rPr>
              <w:t>Source</w:t>
            </w:r>
            <w:proofErr w:type="spellEnd"/>
            <w:r>
              <w:rPr>
                <w:sz w:val="20"/>
                <w:szCs w:val="20"/>
              </w:rPr>
              <w:t xml:space="preserve"> – nové </w:t>
            </w:r>
            <w:r w:rsidR="0070113B">
              <w:rPr>
                <w:sz w:val="20"/>
                <w:szCs w:val="20"/>
              </w:rPr>
              <w:t xml:space="preserve">elementy </w:t>
            </w:r>
            <w:r>
              <w:rPr>
                <w:sz w:val="20"/>
                <w:szCs w:val="20"/>
              </w:rPr>
              <w:t xml:space="preserve">elementu </w:t>
            </w:r>
            <w:r w:rsidRPr="00A109EB">
              <w:rPr>
                <w:i/>
                <w:sz w:val="20"/>
                <w:szCs w:val="20"/>
              </w:rPr>
              <w:t>Source</w:t>
            </w:r>
            <w:r>
              <w:rPr>
                <w:sz w:val="20"/>
                <w:szCs w:val="20"/>
              </w:rPr>
              <w:t>:</w:t>
            </w:r>
          </w:p>
          <w:p w14:paraId="5C1A2A3D" w14:textId="77777777" w:rsidR="001C4849" w:rsidRDefault="001C4849" w:rsidP="00873DA0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proofErr w:type="spellStart"/>
            <w:proofErr w:type="gramStart"/>
            <w:r w:rsidRPr="001C4849">
              <w:rPr>
                <w:sz w:val="20"/>
                <w:szCs w:val="20"/>
              </w:rPr>
              <w:t>CHPApplication</w:t>
            </w:r>
            <w:proofErr w:type="spellEnd"/>
            <w:r>
              <w:rPr>
                <w:sz w:val="20"/>
                <w:szCs w:val="20"/>
              </w:rPr>
              <w:t xml:space="preserve"> - </w:t>
            </w:r>
            <w:r w:rsidRPr="001C4849">
              <w:rPr>
                <w:sz w:val="20"/>
                <w:szCs w:val="20"/>
              </w:rPr>
              <w:t>Žádost</w:t>
            </w:r>
            <w:proofErr w:type="gramEnd"/>
            <w:r w:rsidRPr="001C4849">
              <w:rPr>
                <w:sz w:val="20"/>
                <w:szCs w:val="20"/>
              </w:rPr>
              <w:t xml:space="preserve"> KVET</w:t>
            </w:r>
          </w:p>
          <w:p w14:paraId="72D33A9A" w14:textId="77777777" w:rsidR="00A109EB" w:rsidRPr="009150FA" w:rsidRDefault="00A109EB" w:rsidP="00873DA0">
            <w:pPr>
              <w:spacing w:after="200" w:line="276" w:lineRule="auto"/>
              <w:contextualSpacing/>
            </w:pPr>
            <w:proofErr w:type="spellStart"/>
            <w:proofErr w:type="gramStart"/>
            <w:r w:rsidRPr="00A109EB">
              <w:t>Attachment</w:t>
            </w:r>
            <w:proofErr w:type="spellEnd"/>
            <w:r>
              <w:t xml:space="preserve"> - </w:t>
            </w:r>
            <w:r w:rsidRPr="00A109EB">
              <w:t>Příloha</w:t>
            </w:r>
            <w:proofErr w:type="gramEnd"/>
          </w:p>
        </w:tc>
        <w:tc>
          <w:tcPr>
            <w:tcW w:w="633" w:type="dxa"/>
          </w:tcPr>
          <w:p w14:paraId="2C7C1AFC" w14:textId="77777777" w:rsidR="001C4849" w:rsidRDefault="009744FE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V1.15</w:t>
            </w:r>
          </w:p>
        </w:tc>
      </w:tr>
      <w:tr w:rsidR="006B27AD" w14:paraId="58AEBAA5" w14:textId="77777777" w:rsidTr="00242E67">
        <w:trPr>
          <w:trHeight w:val="255"/>
        </w:trPr>
        <w:tc>
          <w:tcPr>
            <w:tcW w:w="910" w:type="dxa"/>
          </w:tcPr>
          <w:p w14:paraId="70DCACBD" w14:textId="77777777" w:rsidR="006B27AD" w:rsidRDefault="006B27AD" w:rsidP="003B636C">
            <w:r>
              <w:t>31.1.2019</w:t>
            </w:r>
          </w:p>
        </w:tc>
        <w:tc>
          <w:tcPr>
            <w:tcW w:w="8809" w:type="dxa"/>
          </w:tcPr>
          <w:p w14:paraId="5CDBCFE9" w14:textId="77777777" w:rsidR="006B27AD" w:rsidRDefault="006B27AD" w:rsidP="006B27AD">
            <w:pPr>
              <w:spacing w:after="200" w:line="276" w:lineRule="auto"/>
              <w:contextualSpacing/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FE6703">
              <w:rPr>
                <w:sz w:val="20"/>
                <w:szCs w:val="20"/>
              </w:rPr>
              <w:t>RES</w:t>
            </w:r>
            <w:r>
              <w:rPr>
                <w:sz w:val="20"/>
                <w:szCs w:val="20"/>
              </w:rPr>
              <w:t>Source</w:t>
            </w:r>
            <w:proofErr w:type="spellEnd"/>
            <w:proofErr w:type="gramEnd"/>
            <w:r w:rsidRPr="00FE6703">
              <w:rPr>
                <w:sz w:val="20"/>
                <w:szCs w:val="20"/>
              </w:rPr>
              <w:t xml:space="preserve"> – </w:t>
            </w:r>
            <w:r>
              <w:rPr>
                <w:sz w:val="20"/>
                <w:szCs w:val="20"/>
              </w:rPr>
              <w:t xml:space="preserve">rozšíření enumerace atributu </w:t>
            </w:r>
            <w:proofErr w:type="spellStart"/>
            <w:r w:rsidRPr="006B27AD">
              <w:rPr>
                <w:i/>
              </w:rPr>
              <w:t>connection</w:t>
            </w:r>
            <w:proofErr w:type="spellEnd"/>
            <w:r w:rsidRPr="006B27AD">
              <w:rPr>
                <w:i/>
              </w:rPr>
              <w:t xml:space="preserve">-type </w:t>
            </w:r>
            <w:r w:rsidRPr="00CC27F9">
              <w:t>v</w:t>
            </w:r>
            <w:r>
              <w:rPr>
                <w:i/>
              </w:rPr>
              <w:t xml:space="preserve"> </w:t>
            </w:r>
            <w:proofErr w:type="gramStart"/>
            <w:r>
              <w:t xml:space="preserve">elementu  </w:t>
            </w:r>
            <w:r w:rsidRPr="00CC27F9">
              <w:rPr>
                <w:i/>
              </w:rPr>
              <w:t>Data</w:t>
            </w:r>
            <w:proofErr w:type="gramEnd"/>
            <w:r>
              <w:t xml:space="preserve"> o hodnotu:</w:t>
            </w:r>
          </w:p>
          <w:p w14:paraId="77C40438" w14:textId="77777777" w:rsidR="006B27AD" w:rsidRDefault="006B27AD" w:rsidP="006B27AD">
            <w:pPr>
              <w:spacing w:after="200" w:line="276" w:lineRule="auto"/>
              <w:contextualSpacing/>
            </w:pPr>
            <w:r>
              <w:t>4 - Ostrovní výroba</w:t>
            </w:r>
          </w:p>
        </w:tc>
        <w:tc>
          <w:tcPr>
            <w:tcW w:w="633" w:type="dxa"/>
          </w:tcPr>
          <w:p w14:paraId="35E2CBBC" w14:textId="77777777" w:rsidR="006B27AD" w:rsidRDefault="006B27AD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V1.16</w:t>
            </w:r>
          </w:p>
        </w:tc>
      </w:tr>
      <w:tr w:rsidR="00A078AF" w14:paraId="18CB9395" w14:textId="77777777" w:rsidTr="00242E67">
        <w:trPr>
          <w:trHeight w:val="255"/>
        </w:trPr>
        <w:tc>
          <w:tcPr>
            <w:tcW w:w="910" w:type="dxa"/>
          </w:tcPr>
          <w:p w14:paraId="423B337E" w14:textId="77777777" w:rsidR="00A078AF" w:rsidRDefault="00A078AF" w:rsidP="003B636C">
            <w:r>
              <w:t>2.12.2019</w:t>
            </w:r>
          </w:p>
        </w:tc>
        <w:tc>
          <w:tcPr>
            <w:tcW w:w="8809" w:type="dxa"/>
          </w:tcPr>
          <w:p w14:paraId="743343A9" w14:textId="77777777" w:rsidR="00A078AF" w:rsidRDefault="00A078AF" w:rsidP="00A078AF">
            <w:pPr>
              <w:spacing w:after="200" w:line="276" w:lineRule="auto"/>
              <w:contextualSpacing/>
              <w:rPr>
                <w:i/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FE6703">
              <w:rPr>
                <w:sz w:val="20"/>
                <w:szCs w:val="20"/>
              </w:rPr>
              <w:t>RES</w:t>
            </w:r>
            <w:r>
              <w:rPr>
                <w:sz w:val="20"/>
                <w:szCs w:val="20"/>
              </w:rPr>
              <w:t>Source</w:t>
            </w:r>
            <w:proofErr w:type="spellEnd"/>
            <w:proofErr w:type="gramEnd"/>
            <w:r w:rsidRPr="00FE6703">
              <w:rPr>
                <w:sz w:val="20"/>
                <w:szCs w:val="20"/>
              </w:rPr>
              <w:t xml:space="preserve"> –</w:t>
            </w:r>
            <w:r>
              <w:rPr>
                <w:sz w:val="20"/>
                <w:szCs w:val="20"/>
              </w:rPr>
              <w:t xml:space="preserve">nový </w:t>
            </w:r>
            <w:proofErr w:type="gramStart"/>
            <w:r>
              <w:rPr>
                <w:sz w:val="20"/>
                <w:szCs w:val="20"/>
              </w:rPr>
              <w:t>atribut  elementu</w:t>
            </w:r>
            <w:proofErr w:type="gramEnd"/>
            <w:r>
              <w:rPr>
                <w:sz w:val="20"/>
                <w:szCs w:val="20"/>
              </w:rPr>
              <w:t xml:space="preserve"> </w:t>
            </w:r>
            <w:r w:rsidRPr="00A078AF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>:</w:t>
            </w:r>
          </w:p>
          <w:p w14:paraId="6DB790E5" w14:textId="77777777" w:rsidR="00A078AF" w:rsidRPr="001548A5" w:rsidRDefault="00A078AF" w:rsidP="00A078A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A078AF">
              <w:rPr>
                <w:sz w:val="20"/>
                <w:szCs w:val="20"/>
              </w:rPr>
              <w:t>declaration</w:t>
            </w:r>
            <w:proofErr w:type="spellEnd"/>
            <w:r w:rsidRPr="00A078AF">
              <w:rPr>
                <w:sz w:val="20"/>
                <w:szCs w:val="20"/>
              </w:rPr>
              <w:t xml:space="preserve">-tech </w:t>
            </w:r>
            <w:r>
              <w:rPr>
                <w:sz w:val="20"/>
                <w:szCs w:val="20"/>
              </w:rPr>
              <w:t xml:space="preserve">  - </w:t>
            </w:r>
            <w:r w:rsidRPr="00A078AF">
              <w:rPr>
                <w:sz w:val="20"/>
                <w:szCs w:val="20"/>
              </w:rPr>
              <w:t>Prohlašuji, že registrované energetické zařízení nebylo předmětem modernizace nebo rekonstrukce s dopadem na datum uvedení do provozu</w:t>
            </w:r>
          </w:p>
        </w:tc>
        <w:tc>
          <w:tcPr>
            <w:tcW w:w="633" w:type="dxa"/>
          </w:tcPr>
          <w:p w14:paraId="363E8D9D" w14:textId="77777777" w:rsidR="00A078AF" w:rsidRDefault="00A078AF" w:rsidP="001548A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A078AF" w14:paraId="0B8BF53E" w14:textId="77777777" w:rsidTr="00242E67">
        <w:trPr>
          <w:trHeight w:val="255"/>
        </w:trPr>
        <w:tc>
          <w:tcPr>
            <w:tcW w:w="910" w:type="dxa"/>
          </w:tcPr>
          <w:p w14:paraId="54E982E9" w14:textId="77777777" w:rsidR="00A078AF" w:rsidRDefault="00A078AF" w:rsidP="00A078AF">
            <w:r>
              <w:t>2.12.2019</w:t>
            </w:r>
          </w:p>
        </w:tc>
        <w:tc>
          <w:tcPr>
            <w:tcW w:w="8809" w:type="dxa"/>
          </w:tcPr>
          <w:p w14:paraId="1D4FFEF0" w14:textId="77777777" w:rsidR="00A078AF" w:rsidRDefault="00A078AF" w:rsidP="00A078AF">
            <w:pPr>
              <w:spacing w:after="200" w:line="276" w:lineRule="auto"/>
              <w:contextualSpacing/>
              <w:rPr>
                <w:i/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FE6703">
              <w:rPr>
                <w:sz w:val="20"/>
                <w:szCs w:val="20"/>
              </w:rPr>
              <w:t>RES</w:t>
            </w:r>
            <w:r>
              <w:rPr>
                <w:sz w:val="20"/>
                <w:szCs w:val="20"/>
              </w:rPr>
              <w:t>Source</w:t>
            </w:r>
            <w:proofErr w:type="spellEnd"/>
            <w:proofErr w:type="gramEnd"/>
            <w:r w:rsidRPr="00FE6703">
              <w:rPr>
                <w:sz w:val="20"/>
                <w:szCs w:val="20"/>
              </w:rPr>
              <w:t xml:space="preserve"> –</w:t>
            </w:r>
            <w:r>
              <w:rPr>
                <w:sz w:val="20"/>
                <w:szCs w:val="20"/>
              </w:rPr>
              <w:t xml:space="preserve">nový </w:t>
            </w:r>
            <w:proofErr w:type="gramStart"/>
            <w:r>
              <w:rPr>
                <w:sz w:val="20"/>
                <w:szCs w:val="20"/>
              </w:rPr>
              <w:t>atribut  elementu</w:t>
            </w:r>
            <w:proofErr w:type="gramEnd"/>
            <w:r>
              <w:rPr>
                <w:sz w:val="20"/>
                <w:szCs w:val="20"/>
              </w:rPr>
              <w:t xml:space="preserve"> </w:t>
            </w:r>
            <w:r w:rsidRPr="00A078AF">
              <w:rPr>
                <w:i/>
                <w:sz w:val="20"/>
                <w:szCs w:val="20"/>
              </w:rPr>
              <w:t>Schedule</w:t>
            </w:r>
            <w:r>
              <w:rPr>
                <w:i/>
                <w:sz w:val="20"/>
                <w:szCs w:val="20"/>
              </w:rPr>
              <w:t>:</w:t>
            </w:r>
          </w:p>
          <w:p w14:paraId="20F3EBF2" w14:textId="77777777" w:rsidR="00A078AF" w:rsidRPr="001548A5" w:rsidRDefault="00A078AF" w:rsidP="00A078A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A078AF">
              <w:rPr>
                <w:sz w:val="20"/>
                <w:szCs w:val="20"/>
              </w:rPr>
              <w:t>modernization-</w:t>
            </w:r>
            <w:proofErr w:type="gramStart"/>
            <w:r w:rsidRPr="00A078AF">
              <w:rPr>
                <w:sz w:val="20"/>
                <w:szCs w:val="20"/>
              </w:rPr>
              <w:t>date</w:t>
            </w:r>
            <w:proofErr w:type="spellEnd"/>
            <w:r>
              <w:rPr>
                <w:sz w:val="20"/>
                <w:szCs w:val="20"/>
              </w:rPr>
              <w:t xml:space="preserve">  -</w:t>
            </w:r>
            <w:proofErr w:type="gramEnd"/>
            <w:r>
              <w:rPr>
                <w:sz w:val="20"/>
                <w:szCs w:val="20"/>
              </w:rPr>
              <w:t xml:space="preserve"> </w:t>
            </w:r>
            <w:r w:rsidRPr="00A078AF">
              <w:rPr>
                <w:sz w:val="20"/>
                <w:szCs w:val="20"/>
              </w:rPr>
              <w:t>Datum rekonstrukce/modernizace</w:t>
            </w:r>
          </w:p>
        </w:tc>
        <w:tc>
          <w:tcPr>
            <w:tcW w:w="633" w:type="dxa"/>
          </w:tcPr>
          <w:p w14:paraId="48AF6394" w14:textId="77777777" w:rsidR="00A078AF" w:rsidRDefault="00A078AF" w:rsidP="00A078A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A078AF" w14:paraId="4D665F1E" w14:textId="77777777" w:rsidTr="00242E67">
        <w:trPr>
          <w:trHeight w:val="255"/>
        </w:trPr>
        <w:tc>
          <w:tcPr>
            <w:tcW w:w="910" w:type="dxa"/>
          </w:tcPr>
          <w:p w14:paraId="134C0226" w14:textId="77777777" w:rsidR="00A078AF" w:rsidRDefault="00A078AF" w:rsidP="00A078AF">
            <w:r>
              <w:t>2.12.2019</w:t>
            </w:r>
          </w:p>
        </w:tc>
        <w:tc>
          <w:tcPr>
            <w:tcW w:w="8809" w:type="dxa"/>
          </w:tcPr>
          <w:p w14:paraId="65FB2F3D" w14:textId="77777777" w:rsidR="00A078AF" w:rsidRPr="00A078AF" w:rsidRDefault="00A078AF" w:rsidP="00A078A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1548A5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1548A5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FE6703">
              <w:rPr>
                <w:sz w:val="20"/>
                <w:szCs w:val="20"/>
              </w:rPr>
              <w:t>RES</w:t>
            </w:r>
            <w:r>
              <w:rPr>
                <w:sz w:val="20"/>
                <w:szCs w:val="20"/>
              </w:rPr>
              <w:t>Source</w:t>
            </w:r>
            <w:proofErr w:type="spellEnd"/>
            <w:proofErr w:type="gramEnd"/>
            <w:r w:rsidRPr="00FE6703">
              <w:rPr>
                <w:sz w:val="20"/>
                <w:szCs w:val="20"/>
              </w:rPr>
              <w:t xml:space="preserve"> –</w:t>
            </w:r>
            <w:r>
              <w:rPr>
                <w:sz w:val="20"/>
                <w:szCs w:val="20"/>
              </w:rPr>
              <w:t xml:space="preserve"> u atribut </w:t>
            </w:r>
            <w:proofErr w:type="spellStart"/>
            <w:r w:rsidRPr="00A078AF">
              <w:rPr>
                <w:i/>
                <w:sz w:val="20"/>
                <w:szCs w:val="20"/>
              </w:rPr>
              <w:t>pds-note</w:t>
            </w:r>
            <w:proofErr w:type="spellEnd"/>
            <w:r>
              <w:rPr>
                <w:sz w:val="20"/>
                <w:szCs w:val="20"/>
              </w:rPr>
              <w:t xml:space="preserve"> elementu </w:t>
            </w:r>
            <w:r w:rsidRPr="00A078AF">
              <w:rPr>
                <w:i/>
                <w:sz w:val="20"/>
                <w:szCs w:val="20"/>
              </w:rPr>
              <w:t>Data</w:t>
            </w:r>
            <w:r>
              <w:rPr>
                <w:i/>
                <w:sz w:val="20"/>
                <w:szCs w:val="20"/>
              </w:rPr>
              <w:t xml:space="preserve"> </w:t>
            </w:r>
            <w:r w:rsidRPr="00A078AF">
              <w:rPr>
                <w:sz w:val="20"/>
                <w:szCs w:val="20"/>
              </w:rPr>
              <w:t>byla</w:t>
            </w:r>
            <w:r>
              <w:rPr>
                <w:sz w:val="20"/>
                <w:szCs w:val="20"/>
              </w:rPr>
              <w:t xml:space="preserve"> upravena maximální délka řetězce na 4000 znaků</w:t>
            </w:r>
          </w:p>
        </w:tc>
        <w:tc>
          <w:tcPr>
            <w:tcW w:w="633" w:type="dxa"/>
          </w:tcPr>
          <w:p w14:paraId="70502347" w14:textId="77777777" w:rsidR="00A078AF" w:rsidRDefault="00A078AF" w:rsidP="00A078A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A078AF" w14:paraId="400A5974" w14:textId="77777777" w:rsidTr="00242E67">
        <w:trPr>
          <w:trHeight w:val="255"/>
        </w:trPr>
        <w:tc>
          <w:tcPr>
            <w:tcW w:w="910" w:type="dxa"/>
          </w:tcPr>
          <w:p w14:paraId="6B5BD358" w14:textId="77777777" w:rsidR="00A078AF" w:rsidRDefault="00A078AF" w:rsidP="00A078AF">
            <w:r>
              <w:t>2.12.2019</w:t>
            </w:r>
          </w:p>
        </w:tc>
        <w:tc>
          <w:tcPr>
            <w:tcW w:w="8809" w:type="dxa"/>
          </w:tcPr>
          <w:p w14:paraId="3CC7C1D1" w14:textId="77777777" w:rsidR="00A078AF" w:rsidRPr="00FA3709" w:rsidRDefault="00A078AF" w:rsidP="00A078AF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 w:rsidRPr="00FA3709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FA3709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FA3709">
              <w:rPr>
                <w:sz w:val="20"/>
                <w:szCs w:val="20"/>
              </w:rPr>
              <w:t>RESData</w:t>
            </w:r>
            <w:proofErr w:type="spellEnd"/>
            <w:proofErr w:type="gramEnd"/>
            <w:r w:rsidRPr="00FA3709">
              <w:rPr>
                <w:sz w:val="20"/>
                <w:szCs w:val="20"/>
              </w:rPr>
              <w:t xml:space="preserve"> – rozšířena enumerace atributu </w:t>
            </w:r>
            <w:proofErr w:type="spellStart"/>
            <w:r w:rsidRPr="00FA3709">
              <w:rPr>
                <w:i/>
                <w:sz w:val="20"/>
                <w:szCs w:val="20"/>
              </w:rPr>
              <w:t>value</w:t>
            </w:r>
            <w:proofErr w:type="spellEnd"/>
            <w:r w:rsidRPr="00FA3709">
              <w:rPr>
                <w:i/>
                <w:sz w:val="20"/>
                <w:szCs w:val="20"/>
              </w:rPr>
              <w:t xml:space="preserve">-type </w:t>
            </w:r>
            <w:r w:rsidRPr="00FA3709">
              <w:rPr>
                <w:sz w:val="20"/>
                <w:szCs w:val="20"/>
              </w:rPr>
              <w:t xml:space="preserve">elementu </w:t>
            </w:r>
            <w:proofErr w:type="spellStart"/>
            <w:r w:rsidRPr="00FA3709">
              <w:rPr>
                <w:i/>
                <w:sz w:val="20"/>
                <w:szCs w:val="20"/>
              </w:rPr>
              <w:t>RESData</w:t>
            </w:r>
            <w:proofErr w:type="spellEnd"/>
            <w:r w:rsidRPr="00FA3709">
              <w:rPr>
                <w:sz w:val="20"/>
                <w:szCs w:val="20"/>
              </w:rPr>
              <w:t xml:space="preserve"> o hodnotu:</w:t>
            </w:r>
          </w:p>
          <w:p w14:paraId="566349AA" w14:textId="77777777" w:rsidR="00A078AF" w:rsidRPr="00FA3709" w:rsidRDefault="00A078AF" w:rsidP="00A078A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FA3709">
              <w:rPr>
                <w:iCs/>
                <w:sz w:val="20"/>
                <w:szCs w:val="20"/>
              </w:rPr>
              <w:t>SC_</w:t>
            </w:r>
            <w:proofErr w:type="gramStart"/>
            <w:r w:rsidRPr="00FA3709">
              <w:rPr>
                <w:iCs/>
                <w:sz w:val="20"/>
                <w:szCs w:val="20"/>
              </w:rPr>
              <w:t xml:space="preserve">23F - </w:t>
            </w:r>
            <w:r w:rsidRPr="00FA3709">
              <w:rPr>
                <w:sz w:val="20"/>
                <w:szCs w:val="20"/>
              </w:rPr>
              <w:t>Výroba</w:t>
            </w:r>
            <w:proofErr w:type="gramEnd"/>
            <w:r w:rsidRPr="00FA3709">
              <w:rPr>
                <w:sz w:val="20"/>
                <w:szCs w:val="20"/>
              </w:rPr>
              <w:t xml:space="preserve"> elektřiny při využití odpadního tepla</w:t>
            </w:r>
          </w:p>
        </w:tc>
        <w:tc>
          <w:tcPr>
            <w:tcW w:w="633" w:type="dxa"/>
          </w:tcPr>
          <w:p w14:paraId="3A0DD753" w14:textId="77777777" w:rsidR="00A078AF" w:rsidRDefault="00A078AF" w:rsidP="00A078A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V1.17</w:t>
            </w:r>
          </w:p>
        </w:tc>
      </w:tr>
      <w:tr w:rsidR="004E7EEF" w14:paraId="143A0CA7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681689DC" w14:textId="77777777" w:rsidR="004E7EEF" w:rsidRDefault="004E7EEF" w:rsidP="00A078AF">
            <w:r>
              <w:t>9.12.2021</w:t>
            </w:r>
          </w:p>
          <w:p w14:paraId="43B3AB24" w14:textId="77777777" w:rsidR="004E7EEF" w:rsidRDefault="004E7EEF" w:rsidP="00911D1B"/>
        </w:tc>
        <w:tc>
          <w:tcPr>
            <w:tcW w:w="8809" w:type="dxa"/>
          </w:tcPr>
          <w:p w14:paraId="5EB96555" w14:textId="77777777" w:rsidR="004E7EEF" w:rsidRPr="00FA3709" w:rsidRDefault="004E7EEF" w:rsidP="00A078AF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 w:rsidRPr="00FA3709">
              <w:rPr>
                <w:iCs/>
                <w:sz w:val="20"/>
                <w:szCs w:val="20"/>
              </w:rPr>
              <w:lastRenderedPageBreak/>
              <w:t xml:space="preserve">Definice zprávy </w:t>
            </w:r>
            <w:proofErr w:type="spellStart"/>
            <w:r w:rsidRPr="00FA3709">
              <w:rPr>
                <w:sz w:val="20"/>
                <w:szCs w:val="20"/>
              </w:rPr>
              <w:t>RESSource</w:t>
            </w:r>
            <w:proofErr w:type="spellEnd"/>
            <w:r w:rsidRPr="00FA3709">
              <w:rPr>
                <w:sz w:val="20"/>
                <w:szCs w:val="20"/>
              </w:rPr>
              <w:t xml:space="preserve"> – nové atributy elementu </w:t>
            </w:r>
            <w:r w:rsidRPr="00FA3709">
              <w:rPr>
                <w:i/>
                <w:sz w:val="20"/>
                <w:szCs w:val="20"/>
              </w:rPr>
              <w:t>Data</w:t>
            </w:r>
            <w:r w:rsidRPr="00FA3709">
              <w:rPr>
                <w:sz w:val="20"/>
                <w:szCs w:val="20"/>
              </w:rPr>
              <w:t>:</w:t>
            </w:r>
          </w:p>
          <w:p w14:paraId="0971653E" w14:textId="77777777" w:rsidR="004E7EEF" w:rsidRDefault="004E7EEF" w:rsidP="006456A8">
            <w:pPr>
              <w:spacing w:after="200" w:line="276" w:lineRule="auto"/>
              <w:ind w:left="2402" w:hanging="2402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FA3709">
              <w:rPr>
                <w:iCs/>
                <w:sz w:val="20"/>
                <w:szCs w:val="20"/>
              </w:rPr>
              <w:t>overcomp-</w:t>
            </w:r>
            <w:proofErr w:type="gramStart"/>
            <w:r w:rsidRPr="00FA3709">
              <w:rPr>
                <w:iCs/>
                <w:sz w:val="20"/>
                <w:szCs w:val="20"/>
              </w:rPr>
              <w:t>prevention</w:t>
            </w:r>
            <w:proofErr w:type="spellEnd"/>
            <w:r w:rsidRPr="00FA3709">
              <w:rPr>
                <w:iCs/>
                <w:sz w:val="20"/>
                <w:szCs w:val="20"/>
              </w:rPr>
              <w:t xml:space="preserve"> - Volba</w:t>
            </w:r>
            <w:proofErr w:type="gramEnd"/>
            <w:r w:rsidRPr="00FA3709">
              <w:rPr>
                <w:iCs/>
                <w:sz w:val="20"/>
                <w:szCs w:val="20"/>
              </w:rPr>
              <w:t xml:space="preserve"> individuálního opatření k zajištění přiměřenosti podpory</w:t>
            </w:r>
          </w:p>
          <w:p w14:paraId="5E45BC8F" w14:textId="77777777" w:rsidR="004E7EEF" w:rsidRDefault="004E7EEF" w:rsidP="00A078AF">
            <w:pPr>
              <w:spacing w:after="200" w:line="276" w:lineRule="auto"/>
              <w:contextualSpacing/>
            </w:pPr>
            <w:proofErr w:type="spellStart"/>
            <w:r>
              <w:rPr>
                <w:iCs/>
                <w:sz w:val="20"/>
                <w:szCs w:val="20"/>
              </w:rPr>
              <w:lastRenderedPageBreak/>
              <w:t>ote-</w:t>
            </w:r>
            <w:proofErr w:type="gramStart"/>
            <w:r>
              <w:rPr>
                <w:iCs/>
                <w:sz w:val="20"/>
                <w:szCs w:val="20"/>
              </w:rPr>
              <w:t>note</w:t>
            </w:r>
            <w:proofErr w:type="spellEnd"/>
            <w:r>
              <w:rPr>
                <w:iCs/>
                <w:sz w:val="20"/>
                <w:szCs w:val="20"/>
              </w:rPr>
              <w:t xml:space="preserve">  -</w:t>
            </w:r>
            <w:proofErr w:type="gramEnd"/>
            <w:r>
              <w:t xml:space="preserve"> </w:t>
            </w:r>
            <w:r w:rsidRPr="006B27AA">
              <w:rPr>
                <w:sz w:val="20"/>
                <w:szCs w:val="20"/>
              </w:rPr>
              <w:t>Vyjádření OTE</w:t>
            </w:r>
          </w:p>
          <w:p w14:paraId="345FAD44" w14:textId="77777777" w:rsidR="004E7EEF" w:rsidRDefault="004E7EEF" w:rsidP="006456A8">
            <w:pPr>
              <w:spacing w:after="200" w:line="276" w:lineRule="auto"/>
              <w:ind w:left="2402" w:hanging="2402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6B27AA">
              <w:rPr>
                <w:iCs/>
                <w:sz w:val="20"/>
                <w:szCs w:val="20"/>
              </w:rPr>
              <w:t>biogas</w:t>
            </w:r>
            <w:proofErr w:type="spellEnd"/>
            <w:r w:rsidRPr="006B27AA">
              <w:rPr>
                <w:iCs/>
                <w:sz w:val="20"/>
                <w:szCs w:val="20"/>
              </w:rPr>
              <w:t>-</w:t>
            </w:r>
            <w:proofErr w:type="spellStart"/>
            <w:r w:rsidRPr="006B27AA">
              <w:rPr>
                <w:iCs/>
                <w:sz w:val="20"/>
                <w:szCs w:val="20"/>
              </w:rPr>
              <w:t>connection</w:t>
            </w:r>
            <w:proofErr w:type="spellEnd"/>
            <w:r w:rsidRPr="006B27AA">
              <w:rPr>
                <w:iCs/>
                <w:sz w:val="20"/>
                <w:szCs w:val="20"/>
              </w:rPr>
              <w:t>-</w:t>
            </w:r>
            <w:proofErr w:type="gramStart"/>
            <w:r w:rsidRPr="006B27AA">
              <w:rPr>
                <w:iCs/>
                <w:sz w:val="20"/>
                <w:szCs w:val="20"/>
              </w:rPr>
              <w:t>distance</w:t>
            </w:r>
            <w:r>
              <w:rPr>
                <w:iCs/>
                <w:sz w:val="20"/>
                <w:szCs w:val="20"/>
              </w:rPr>
              <w:t xml:space="preserve">  -</w:t>
            </w:r>
            <w:proofErr w:type="gramEnd"/>
            <w:r>
              <w:rPr>
                <w:iCs/>
                <w:sz w:val="20"/>
                <w:szCs w:val="20"/>
              </w:rPr>
              <w:t xml:space="preserve"> </w:t>
            </w:r>
            <w:r w:rsidRPr="006B27AA">
              <w:rPr>
                <w:iCs/>
                <w:sz w:val="20"/>
                <w:szCs w:val="20"/>
              </w:rPr>
              <w:t xml:space="preserve">Vzdálenost od nejbližšího místa možného připojení </w:t>
            </w:r>
            <w:proofErr w:type="gramStart"/>
            <w:r w:rsidRPr="006B27AA">
              <w:rPr>
                <w:iCs/>
                <w:sz w:val="20"/>
                <w:szCs w:val="20"/>
              </w:rPr>
              <w:t xml:space="preserve">k </w:t>
            </w:r>
            <w:r>
              <w:rPr>
                <w:iCs/>
                <w:sz w:val="20"/>
                <w:szCs w:val="20"/>
              </w:rPr>
              <w:t xml:space="preserve"> </w:t>
            </w:r>
            <w:r w:rsidRPr="006B27AA">
              <w:rPr>
                <w:iCs/>
                <w:sz w:val="20"/>
                <w:szCs w:val="20"/>
              </w:rPr>
              <w:t>plynárenskému</w:t>
            </w:r>
            <w:proofErr w:type="gramEnd"/>
            <w:r w:rsidRPr="006B27AA">
              <w:rPr>
                <w:iCs/>
                <w:sz w:val="20"/>
                <w:szCs w:val="20"/>
              </w:rPr>
              <w:t xml:space="preserve"> zařízení</w:t>
            </w:r>
          </w:p>
          <w:p w14:paraId="5586D215" w14:textId="77777777" w:rsidR="004E7EEF" w:rsidRDefault="004E7EEF" w:rsidP="006456A8">
            <w:pPr>
              <w:spacing w:after="200" w:line="276" w:lineRule="auto"/>
              <w:ind w:left="-7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6B27AA">
              <w:rPr>
                <w:iCs/>
                <w:sz w:val="20"/>
                <w:szCs w:val="20"/>
              </w:rPr>
              <w:t>biomass</w:t>
            </w:r>
            <w:proofErr w:type="spellEnd"/>
            <w:r w:rsidRPr="006B27AA">
              <w:rPr>
                <w:iCs/>
                <w:sz w:val="20"/>
                <w:szCs w:val="20"/>
              </w:rPr>
              <w:t>-</w:t>
            </w:r>
            <w:proofErr w:type="gramStart"/>
            <w:r w:rsidRPr="006B27AA">
              <w:rPr>
                <w:iCs/>
                <w:sz w:val="20"/>
                <w:szCs w:val="20"/>
              </w:rPr>
              <w:t>type</w:t>
            </w:r>
            <w:r>
              <w:rPr>
                <w:iCs/>
                <w:sz w:val="20"/>
                <w:szCs w:val="20"/>
              </w:rPr>
              <w:t xml:space="preserve">  -</w:t>
            </w:r>
            <w:proofErr w:type="gramEnd"/>
            <w:r>
              <w:rPr>
                <w:iCs/>
                <w:sz w:val="20"/>
                <w:szCs w:val="20"/>
              </w:rPr>
              <w:t xml:space="preserve">  </w:t>
            </w:r>
            <w:r w:rsidRPr="006B27AA">
              <w:rPr>
                <w:iCs/>
                <w:sz w:val="20"/>
                <w:szCs w:val="20"/>
              </w:rPr>
              <w:t>Druh využívané biomasy</w:t>
            </w:r>
          </w:p>
          <w:p w14:paraId="30365B4D" w14:textId="77777777" w:rsidR="004E7EEF" w:rsidRDefault="004E7EEF" w:rsidP="00644506">
            <w:pPr>
              <w:spacing w:after="200" w:line="276" w:lineRule="auto"/>
              <w:ind w:left="1552" w:hanging="1552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6456A8">
              <w:rPr>
                <w:iCs/>
                <w:sz w:val="20"/>
                <w:szCs w:val="20"/>
              </w:rPr>
              <w:t>declaration-</w:t>
            </w:r>
            <w:proofErr w:type="gramStart"/>
            <w:r w:rsidRPr="006456A8">
              <w:rPr>
                <w:iCs/>
                <w:sz w:val="20"/>
                <w:szCs w:val="20"/>
              </w:rPr>
              <w:t>age</w:t>
            </w:r>
            <w:proofErr w:type="spellEnd"/>
            <w:r>
              <w:rPr>
                <w:iCs/>
                <w:sz w:val="20"/>
                <w:szCs w:val="20"/>
              </w:rPr>
              <w:t xml:space="preserve">  -</w:t>
            </w:r>
            <w:proofErr w:type="gramEnd"/>
            <w:r>
              <w:rPr>
                <w:iCs/>
                <w:sz w:val="20"/>
                <w:szCs w:val="20"/>
              </w:rPr>
              <w:t xml:space="preserve"> </w:t>
            </w:r>
            <w:r w:rsidRPr="006456A8">
              <w:rPr>
                <w:iCs/>
                <w:sz w:val="20"/>
                <w:szCs w:val="20"/>
              </w:rPr>
              <w:t>Prohlašuji, že výrobní technologické celky nejsou v den uvedení do provozu starší 5 let, nebo v případě modernizace nejsou výrobní technologické celky, které jsou v rámci modernizace nahrazovány, ke dni registrace podpory modernizace starší 5 let.</w:t>
            </w:r>
          </w:p>
          <w:p w14:paraId="3059737D" w14:textId="77777777" w:rsidR="004E7EEF" w:rsidRDefault="004E7EEF" w:rsidP="00644506">
            <w:pPr>
              <w:spacing w:after="200" w:line="276" w:lineRule="auto"/>
              <w:ind w:left="1552" w:hanging="1552"/>
              <w:contextualSpacing/>
              <w:rPr>
                <w:iCs/>
                <w:sz w:val="20"/>
                <w:szCs w:val="20"/>
              </w:rPr>
            </w:pPr>
            <w:r w:rsidRPr="00644506">
              <w:rPr>
                <w:iCs/>
                <w:sz w:val="20"/>
                <w:szCs w:val="20"/>
              </w:rPr>
              <w:t>no-reference-</w:t>
            </w:r>
            <w:proofErr w:type="spellStart"/>
            <w:r w:rsidRPr="00644506">
              <w:rPr>
                <w:iCs/>
                <w:sz w:val="20"/>
                <w:szCs w:val="20"/>
              </w:rPr>
              <w:t>heat</w:t>
            </w:r>
            <w:proofErr w:type="spellEnd"/>
            <w:r w:rsidRPr="00644506">
              <w:rPr>
                <w:iCs/>
                <w:sz w:val="20"/>
                <w:szCs w:val="20"/>
              </w:rPr>
              <w:t>-</w:t>
            </w:r>
            <w:proofErr w:type="gramStart"/>
            <w:r w:rsidRPr="00644506">
              <w:rPr>
                <w:iCs/>
                <w:sz w:val="20"/>
                <w:szCs w:val="20"/>
              </w:rPr>
              <w:t>source</w:t>
            </w:r>
            <w:r>
              <w:rPr>
                <w:iCs/>
                <w:sz w:val="20"/>
                <w:szCs w:val="20"/>
              </w:rPr>
              <w:t xml:space="preserve"> - </w:t>
            </w:r>
            <w:r w:rsidRPr="00644506">
              <w:rPr>
                <w:iCs/>
                <w:sz w:val="20"/>
                <w:szCs w:val="20"/>
              </w:rPr>
              <w:t>Tento</w:t>
            </w:r>
            <w:proofErr w:type="gramEnd"/>
            <w:r w:rsidRPr="00644506">
              <w:rPr>
                <w:iCs/>
                <w:sz w:val="20"/>
                <w:szCs w:val="20"/>
              </w:rPr>
              <w:t xml:space="preserve"> zdroj elektřiny není zároveň výrobnou tepla</w:t>
            </w:r>
          </w:p>
          <w:p w14:paraId="72B04611" w14:textId="77777777" w:rsidR="004E7EEF" w:rsidRPr="00FA3709" w:rsidRDefault="004E7EEF" w:rsidP="00611FCB">
            <w:pPr>
              <w:spacing w:after="200" w:line="276" w:lineRule="auto"/>
              <w:ind w:left="1552" w:hanging="1552"/>
              <w:contextualSpacing/>
              <w:rPr>
                <w:iCs/>
                <w:sz w:val="20"/>
                <w:szCs w:val="20"/>
              </w:rPr>
            </w:pPr>
            <w:r w:rsidRPr="00644506">
              <w:rPr>
                <w:sz w:val="20"/>
                <w:szCs w:val="20"/>
              </w:rPr>
              <w:t>no-reference-</w:t>
            </w:r>
            <w:proofErr w:type="spellStart"/>
            <w:r w:rsidRPr="00644506">
              <w:rPr>
                <w:sz w:val="20"/>
                <w:szCs w:val="20"/>
              </w:rPr>
              <w:t>gas</w:t>
            </w:r>
            <w:proofErr w:type="spellEnd"/>
            <w:r w:rsidRPr="00644506">
              <w:rPr>
                <w:sz w:val="20"/>
                <w:szCs w:val="20"/>
              </w:rPr>
              <w:t>-</w:t>
            </w:r>
            <w:proofErr w:type="gramStart"/>
            <w:r w:rsidRPr="00644506">
              <w:rPr>
                <w:sz w:val="20"/>
                <w:szCs w:val="20"/>
              </w:rPr>
              <w:t>source - Tento</w:t>
            </w:r>
            <w:proofErr w:type="gramEnd"/>
            <w:r w:rsidRPr="00644506">
              <w:rPr>
                <w:sz w:val="20"/>
                <w:szCs w:val="20"/>
              </w:rPr>
              <w:t xml:space="preserve"> zdroj elektřiny není zároveň výrobnou biometanu</w:t>
            </w:r>
          </w:p>
        </w:tc>
        <w:tc>
          <w:tcPr>
            <w:tcW w:w="633" w:type="dxa"/>
            <w:vMerge w:val="restart"/>
          </w:tcPr>
          <w:p w14:paraId="6F7CFB33" w14:textId="77777777" w:rsidR="004E7EEF" w:rsidRDefault="004E7EEF" w:rsidP="00A078AF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V1.18</w:t>
            </w:r>
          </w:p>
          <w:p w14:paraId="28BDCBA4" w14:textId="77777777" w:rsidR="004E7EEF" w:rsidRDefault="004E7EEF" w:rsidP="00E158A4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66D10D34" w14:textId="77777777" w:rsidTr="00242E67">
        <w:trPr>
          <w:trHeight w:val="255"/>
        </w:trPr>
        <w:tc>
          <w:tcPr>
            <w:tcW w:w="910" w:type="dxa"/>
            <w:vMerge/>
          </w:tcPr>
          <w:p w14:paraId="12040D61" w14:textId="77777777" w:rsidR="004E7EEF" w:rsidRDefault="004E7EEF" w:rsidP="00911D1B"/>
        </w:tc>
        <w:tc>
          <w:tcPr>
            <w:tcW w:w="8809" w:type="dxa"/>
          </w:tcPr>
          <w:p w14:paraId="40820A3F" w14:textId="77777777" w:rsidR="004E7EEF" w:rsidRPr="00FA3709" w:rsidRDefault="004E7EEF" w:rsidP="00FA3709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 w:rsidRPr="00FA3709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FA3709">
              <w:rPr>
                <w:sz w:val="20"/>
                <w:szCs w:val="20"/>
              </w:rPr>
              <w:t>RESSource</w:t>
            </w:r>
            <w:proofErr w:type="spellEnd"/>
            <w:r w:rsidRPr="00FA3709">
              <w:rPr>
                <w:sz w:val="20"/>
                <w:szCs w:val="20"/>
              </w:rPr>
              <w:t xml:space="preserve"> – nové atributy elementu </w:t>
            </w:r>
            <w:proofErr w:type="spellStart"/>
            <w:r w:rsidRPr="00FA3709">
              <w:rPr>
                <w:i/>
                <w:sz w:val="20"/>
                <w:szCs w:val="20"/>
              </w:rPr>
              <w:t>PromotionData</w:t>
            </w:r>
            <w:proofErr w:type="spellEnd"/>
            <w:r w:rsidRPr="00FA3709">
              <w:rPr>
                <w:sz w:val="20"/>
                <w:szCs w:val="20"/>
              </w:rPr>
              <w:t>:</w:t>
            </w:r>
          </w:p>
          <w:p w14:paraId="57CFDBB7" w14:textId="77777777" w:rsidR="004E7EEF" w:rsidRDefault="004E7EEF" w:rsidP="00A078AF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proofErr w:type="spellStart"/>
            <w:r w:rsidRPr="00FA3709">
              <w:rPr>
                <w:sz w:val="20"/>
                <w:szCs w:val="20"/>
              </w:rPr>
              <w:t>residual-</w:t>
            </w:r>
            <w:proofErr w:type="gramStart"/>
            <w:r w:rsidRPr="00FA3709">
              <w:rPr>
                <w:sz w:val="20"/>
                <w:szCs w:val="20"/>
              </w:rPr>
              <w:t>promotion</w:t>
            </w:r>
            <w:proofErr w:type="spellEnd"/>
            <w:r w:rsidRPr="00FA3709">
              <w:rPr>
                <w:sz w:val="20"/>
                <w:szCs w:val="20"/>
              </w:rPr>
              <w:t xml:space="preserve"> - Udržovací</w:t>
            </w:r>
            <w:proofErr w:type="gramEnd"/>
            <w:r w:rsidRPr="00FA3709">
              <w:rPr>
                <w:sz w:val="20"/>
                <w:szCs w:val="20"/>
              </w:rPr>
              <w:t xml:space="preserve"> podpora elektřiny</w:t>
            </w:r>
          </w:p>
          <w:p w14:paraId="5C2CEA99" w14:textId="77777777" w:rsidR="004E7EEF" w:rsidRPr="00FA3709" w:rsidRDefault="004E7EEF" w:rsidP="00644506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proofErr w:type="spellStart"/>
            <w:proofErr w:type="gramStart"/>
            <w:r w:rsidRPr="006B27AA">
              <w:rPr>
                <w:sz w:val="20"/>
                <w:szCs w:val="20"/>
              </w:rPr>
              <w:t>modernization</w:t>
            </w:r>
            <w:proofErr w:type="spellEnd"/>
            <w:r>
              <w:rPr>
                <w:sz w:val="20"/>
                <w:szCs w:val="20"/>
              </w:rPr>
              <w:t xml:space="preserve">  </w:t>
            </w:r>
            <w:r w:rsidRPr="006B27AA">
              <w:rPr>
                <w:sz w:val="20"/>
                <w:szCs w:val="20"/>
              </w:rPr>
              <w:t>-</w:t>
            </w:r>
            <w:proofErr w:type="gramEnd"/>
            <w:r w:rsidRPr="006B27AA">
              <w:rPr>
                <w:sz w:val="20"/>
                <w:szCs w:val="20"/>
              </w:rPr>
              <w:t xml:space="preserve"> Podpora elektřiny vyrobené v modernizované výrobně elektřiny</w:t>
            </w:r>
          </w:p>
        </w:tc>
        <w:tc>
          <w:tcPr>
            <w:tcW w:w="633" w:type="dxa"/>
            <w:vMerge/>
          </w:tcPr>
          <w:p w14:paraId="4230D7BC" w14:textId="77777777" w:rsidR="004E7EEF" w:rsidRDefault="004E7EEF" w:rsidP="00FA3709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4590A01F" w14:textId="77777777" w:rsidTr="00242E67">
        <w:trPr>
          <w:trHeight w:val="255"/>
        </w:trPr>
        <w:tc>
          <w:tcPr>
            <w:tcW w:w="910" w:type="dxa"/>
            <w:vMerge/>
          </w:tcPr>
          <w:p w14:paraId="7CF46FC9" w14:textId="77777777" w:rsidR="004E7EEF" w:rsidRDefault="004E7EEF" w:rsidP="00911D1B"/>
        </w:tc>
        <w:tc>
          <w:tcPr>
            <w:tcW w:w="8809" w:type="dxa"/>
          </w:tcPr>
          <w:p w14:paraId="48716170" w14:textId="77777777" w:rsidR="004E7EEF" w:rsidRDefault="004E7EEF" w:rsidP="00FA3709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 w:rsidRPr="00FA3709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FA3709">
              <w:rPr>
                <w:sz w:val="20"/>
                <w:szCs w:val="20"/>
              </w:rPr>
              <w:t>RESSource</w:t>
            </w:r>
            <w:proofErr w:type="spellEnd"/>
            <w:r w:rsidRPr="00FA3709">
              <w:rPr>
                <w:sz w:val="20"/>
                <w:szCs w:val="20"/>
              </w:rPr>
              <w:t xml:space="preserve"> – nové atributy elementu </w:t>
            </w:r>
            <w:proofErr w:type="spellStart"/>
            <w:r w:rsidRPr="00FA3709">
              <w:rPr>
                <w:i/>
                <w:sz w:val="20"/>
                <w:szCs w:val="20"/>
              </w:rPr>
              <w:t>ProducerIdent</w:t>
            </w:r>
            <w:proofErr w:type="spellEnd"/>
            <w:r w:rsidRPr="00FA3709">
              <w:rPr>
                <w:sz w:val="20"/>
                <w:szCs w:val="20"/>
              </w:rPr>
              <w:t>:</w:t>
            </w:r>
          </w:p>
          <w:p w14:paraId="40B3E36C" w14:textId="77777777" w:rsidR="004E7EEF" w:rsidRDefault="004E7EEF" w:rsidP="00644506">
            <w:pPr>
              <w:spacing w:after="200" w:line="276" w:lineRule="auto"/>
              <w:ind w:left="1977" w:hanging="1977"/>
              <w:contextualSpacing/>
              <w:rPr>
                <w:sz w:val="20"/>
                <w:szCs w:val="20"/>
              </w:rPr>
            </w:pPr>
            <w:proofErr w:type="spellStart"/>
            <w:r w:rsidRPr="00FA3709">
              <w:rPr>
                <w:sz w:val="20"/>
                <w:szCs w:val="20"/>
              </w:rPr>
              <w:t>declaration-difficulty</w:t>
            </w:r>
            <w:proofErr w:type="spellEnd"/>
            <w:r>
              <w:rPr>
                <w:sz w:val="20"/>
                <w:szCs w:val="20"/>
              </w:rPr>
              <w:t xml:space="preserve">   - </w:t>
            </w:r>
            <w:r w:rsidRPr="00E158A4">
              <w:rPr>
                <w:sz w:val="20"/>
                <w:szCs w:val="20"/>
              </w:rPr>
              <w:t xml:space="preserve">Čestné prohlášení </w:t>
            </w:r>
            <w:proofErr w:type="gramStart"/>
            <w:r w:rsidRPr="00E158A4">
              <w:rPr>
                <w:sz w:val="20"/>
                <w:szCs w:val="20"/>
              </w:rPr>
              <w:t>podle  §</w:t>
            </w:r>
            <w:proofErr w:type="gramEnd"/>
            <w:r w:rsidRPr="00E158A4">
              <w:rPr>
                <w:sz w:val="20"/>
                <w:szCs w:val="20"/>
              </w:rPr>
              <w:t xml:space="preserve"> 38 odst. 1 písm. </w:t>
            </w:r>
            <w:proofErr w:type="gramStart"/>
            <w:r w:rsidRPr="00E158A4">
              <w:rPr>
                <w:sz w:val="20"/>
                <w:szCs w:val="20"/>
              </w:rPr>
              <w:t>a)  zákona</w:t>
            </w:r>
            <w:proofErr w:type="gramEnd"/>
            <w:r w:rsidRPr="00E158A4">
              <w:rPr>
                <w:sz w:val="20"/>
                <w:szCs w:val="20"/>
              </w:rPr>
              <w:t xml:space="preserve"> č. 165/2012 Sb. (podnikatel v obtížích)</w:t>
            </w:r>
            <w:r>
              <w:rPr>
                <w:sz w:val="20"/>
                <w:szCs w:val="20"/>
              </w:rPr>
              <w:t xml:space="preserve"> </w:t>
            </w:r>
          </w:p>
          <w:p w14:paraId="502888FD" w14:textId="77777777" w:rsidR="004E7EEF" w:rsidRDefault="004E7EEF" w:rsidP="00644506">
            <w:pPr>
              <w:spacing w:after="200" w:line="276" w:lineRule="auto"/>
              <w:ind w:left="2261" w:hanging="2261"/>
              <w:contextualSpacing/>
              <w:rPr>
                <w:sz w:val="20"/>
                <w:szCs w:val="20"/>
              </w:rPr>
            </w:pPr>
            <w:proofErr w:type="spellStart"/>
            <w:r w:rsidRPr="00FA3709">
              <w:rPr>
                <w:sz w:val="20"/>
                <w:szCs w:val="20"/>
              </w:rPr>
              <w:t>declaration-difficulty-</w:t>
            </w:r>
            <w:proofErr w:type="gramStart"/>
            <w:r w:rsidRPr="00FA3709">
              <w:rPr>
                <w:sz w:val="20"/>
                <w:szCs w:val="20"/>
              </w:rPr>
              <w:t>date</w:t>
            </w:r>
            <w:proofErr w:type="spellEnd"/>
            <w:r>
              <w:rPr>
                <w:sz w:val="20"/>
                <w:szCs w:val="20"/>
              </w:rPr>
              <w:t xml:space="preserve"> - </w:t>
            </w:r>
            <w:r w:rsidRPr="00644506">
              <w:rPr>
                <w:sz w:val="20"/>
                <w:szCs w:val="20"/>
              </w:rPr>
              <w:t>Datum</w:t>
            </w:r>
            <w:proofErr w:type="gramEnd"/>
            <w:r w:rsidRPr="00644506">
              <w:rPr>
                <w:sz w:val="20"/>
                <w:szCs w:val="20"/>
              </w:rPr>
              <w:t>, ke kterému došlo ke změně stavu dle § 38 odst. 1 písm. a) zákona č. 165/2012 Sb. (podnikatel v obtížích)</w:t>
            </w:r>
          </w:p>
          <w:p w14:paraId="3E1C3B2F" w14:textId="77777777" w:rsidR="004E7EEF" w:rsidRDefault="004E7EEF" w:rsidP="00644506">
            <w:pPr>
              <w:spacing w:after="200" w:line="276" w:lineRule="auto"/>
              <w:ind w:left="1552" w:hanging="1552"/>
              <w:contextualSpacing/>
              <w:rPr>
                <w:sz w:val="20"/>
                <w:szCs w:val="20"/>
              </w:rPr>
            </w:pPr>
            <w:proofErr w:type="spellStart"/>
            <w:r w:rsidRPr="00FA3709">
              <w:rPr>
                <w:sz w:val="20"/>
                <w:szCs w:val="20"/>
              </w:rPr>
              <w:t>declaration-</w:t>
            </w:r>
            <w:proofErr w:type="gramStart"/>
            <w:r w:rsidRPr="00FA3709">
              <w:rPr>
                <w:sz w:val="20"/>
                <w:szCs w:val="20"/>
              </w:rPr>
              <w:t>debt</w:t>
            </w:r>
            <w:proofErr w:type="spellEnd"/>
            <w:r>
              <w:rPr>
                <w:sz w:val="20"/>
                <w:szCs w:val="20"/>
              </w:rPr>
              <w:t xml:space="preserve"> - </w:t>
            </w:r>
            <w:r w:rsidRPr="00644506">
              <w:rPr>
                <w:sz w:val="20"/>
                <w:szCs w:val="20"/>
              </w:rPr>
              <w:t>Čestné</w:t>
            </w:r>
            <w:proofErr w:type="gramEnd"/>
            <w:r w:rsidRPr="00644506">
              <w:rPr>
                <w:sz w:val="20"/>
                <w:szCs w:val="20"/>
              </w:rPr>
              <w:t xml:space="preserve"> prohlášení </w:t>
            </w:r>
            <w:proofErr w:type="gramStart"/>
            <w:r w:rsidRPr="00644506">
              <w:rPr>
                <w:sz w:val="20"/>
                <w:szCs w:val="20"/>
              </w:rPr>
              <w:t>podle  §</w:t>
            </w:r>
            <w:proofErr w:type="gramEnd"/>
            <w:r w:rsidRPr="00644506">
              <w:rPr>
                <w:sz w:val="20"/>
                <w:szCs w:val="20"/>
              </w:rPr>
              <w:t xml:space="preserve"> 38 odst. 1 písm. </w:t>
            </w:r>
            <w:proofErr w:type="gramStart"/>
            <w:r w:rsidRPr="00644506">
              <w:rPr>
                <w:sz w:val="20"/>
                <w:szCs w:val="20"/>
              </w:rPr>
              <w:t>b)  zákona</w:t>
            </w:r>
            <w:proofErr w:type="gramEnd"/>
            <w:r w:rsidRPr="00644506">
              <w:rPr>
                <w:sz w:val="20"/>
                <w:szCs w:val="20"/>
              </w:rPr>
              <w:t xml:space="preserve"> č. 165/2012 Sb. (neuhrazený dluh)</w:t>
            </w:r>
          </w:p>
          <w:p w14:paraId="5C175BC8" w14:textId="77777777" w:rsidR="004E7EEF" w:rsidRPr="00911D1B" w:rsidRDefault="004E7EEF" w:rsidP="00644506">
            <w:pPr>
              <w:spacing w:after="200" w:line="276" w:lineRule="auto"/>
              <w:ind w:left="1835" w:hanging="1835"/>
              <w:contextualSpacing/>
              <w:rPr>
                <w:sz w:val="20"/>
                <w:szCs w:val="20"/>
              </w:rPr>
            </w:pPr>
            <w:proofErr w:type="spellStart"/>
            <w:r w:rsidRPr="00FA3709">
              <w:rPr>
                <w:sz w:val="20"/>
                <w:szCs w:val="20"/>
              </w:rPr>
              <w:t>declaration-debt-</w:t>
            </w:r>
            <w:proofErr w:type="gramStart"/>
            <w:r w:rsidRPr="00FA3709">
              <w:rPr>
                <w:sz w:val="20"/>
                <w:szCs w:val="20"/>
              </w:rPr>
              <w:t>date</w:t>
            </w:r>
            <w:proofErr w:type="spellEnd"/>
            <w:r>
              <w:rPr>
                <w:sz w:val="20"/>
                <w:szCs w:val="20"/>
              </w:rPr>
              <w:t xml:space="preserve"> - </w:t>
            </w:r>
            <w:r w:rsidRPr="00644506">
              <w:rPr>
                <w:sz w:val="20"/>
                <w:szCs w:val="20"/>
              </w:rPr>
              <w:t>Datum</w:t>
            </w:r>
            <w:proofErr w:type="gramEnd"/>
            <w:r w:rsidRPr="00644506">
              <w:rPr>
                <w:sz w:val="20"/>
                <w:szCs w:val="20"/>
              </w:rPr>
              <w:t>, ke kterému došlo ke změně stavu dle § 38 odst. 1 písm. b) zákona č. 165/2012 Sb. (neuhrazený dluh)</w:t>
            </w:r>
          </w:p>
        </w:tc>
        <w:tc>
          <w:tcPr>
            <w:tcW w:w="633" w:type="dxa"/>
            <w:vMerge/>
          </w:tcPr>
          <w:p w14:paraId="0728DC1B" w14:textId="77777777" w:rsidR="004E7EEF" w:rsidRDefault="004E7EEF" w:rsidP="00FA3709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07F83B5D" w14:textId="77777777" w:rsidTr="00242E67">
        <w:trPr>
          <w:trHeight w:val="255"/>
        </w:trPr>
        <w:tc>
          <w:tcPr>
            <w:tcW w:w="910" w:type="dxa"/>
            <w:vMerge/>
          </w:tcPr>
          <w:p w14:paraId="585B9476" w14:textId="77777777" w:rsidR="004E7EEF" w:rsidRDefault="004E7EEF" w:rsidP="00911D1B"/>
        </w:tc>
        <w:tc>
          <w:tcPr>
            <w:tcW w:w="8809" w:type="dxa"/>
          </w:tcPr>
          <w:p w14:paraId="4C5B4C7B" w14:textId="77777777" w:rsidR="004E7EEF" w:rsidRDefault="004E7EEF" w:rsidP="00FA3709">
            <w:pPr>
              <w:spacing w:after="200" w:line="276" w:lineRule="auto"/>
              <w:contextualSpacing/>
              <w:rPr>
                <w:i/>
              </w:rPr>
            </w:pPr>
            <w:r w:rsidRPr="00FA3709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FA3709">
              <w:rPr>
                <w:sz w:val="20"/>
                <w:szCs w:val="20"/>
              </w:rPr>
              <w:t>RESSource</w:t>
            </w:r>
            <w:proofErr w:type="spellEnd"/>
            <w:r>
              <w:rPr>
                <w:sz w:val="20"/>
                <w:szCs w:val="20"/>
              </w:rPr>
              <w:t xml:space="preserve"> – rozšířena enumerace atributu </w:t>
            </w:r>
            <w:proofErr w:type="spellStart"/>
            <w:r w:rsidRPr="00FA3709">
              <w:rPr>
                <w:i/>
              </w:rPr>
              <w:t>promotion</w:t>
            </w:r>
            <w:proofErr w:type="spellEnd"/>
            <w:r w:rsidRPr="00FA3709">
              <w:rPr>
                <w:i/>
              </w:rPr>
              <w:t>-type</w:t>
            </w:r>
            <w:r>
              <w:t xml:space="preserve"> elementu </w:t>
            </w:r>
            <w:proofErr w:type="spellStart"/>
            <w:r w:rsidRPr="00FA3709">
              <w:rPr>
                <w:i/>
              </w:rPr>
              <w:t>PromotionData</w:t>
            </w:r>
            <w:proofErr w:type="spellEnd"/>
            <w:r>
              <w:rPr>
                <w:i/>
              </w:rPr>
              <w:t>:</w:t>
            </w:r>
          </w:p>
          <w:p w14:paraId="6591EDD0" w14:textId="77777777" w:rsidR="004E7EEF" w:rsidRPr="006B27AA" w:rsidRDefault="004E7EEF" w:rsidP="00FA3709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proofErr w:type="gramStart"/>
            <w:r w:rsidRPr="006B27AA">
              <w:rPr>
                <w:sz w:val="20"/>
                <w:szCs w:val="20"/>
              </w:rPr>
              <w:t>ABR - Aukční</w:t>
            </w:r>
            <w:proofErr w:type="gramEnd"/>
            <w:r w:rsidRPr="006B27AA">
              <w:rPr>
                <w:sz w:val="20"/>
                <w:szCs w:val="20"/>
              </w:rPr>
              <w:t xml:space="preserve"> bonus – roční</w:t>
            </w:r>
          </w:p>
          <w:p w14:paraId="2A5D2A51" w14:textId="77777777" w:rsidR="004E7EEF" w:rsidRPr="00FA3709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 w:rsidRPr="006B27AA">
              <w:rPr>
                <w:sz w:val="20"/>
                <w:szCs w:val="20"/>
              </w:rPr>
              <w:t>ABH - Aukční</w:t>
            </w:r>
            <w:proofErr w:type="gramEnd"/>
            <w:r w:rsidRPr="006B27AA">
              <w:rPr>
                <w:sz w:val="20"/>
                <w:szCs w:val="20"/>
              </w:rPr>
              <w:t xml:space="preserve"> bonus – hodinový</w:t>
            </w:r>
          </w:p>
        </w:tc>
        <w:tc>
          <w:tcPr>
            <w:tcW w:w="633" w:type="dxa"/>
            <w:vMerge/>
          </w:tcPr>
          <w:p w14:paraId="532D3287" w14:textId="77777777" w:rsidR="004E7EEF" w:rsidRDefault="004E7EEF" w:rsidP="00FA3709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6134BB7F" w14:textId="77777777" w:rsidTr="00242E67">
        <w:trPr>
          <w:trHeight w:val="255"/>
        </w:trPr>
        <w:tc>
          <w:tcPr>
            <w:tcW w:w="910" w:type="dxa"/>
            <w:vMerge/>
          </w:tcPr>
          <w:p w14:paraId="590A1BDA" w14:textId="77777777" w:rsidR="004E7EEF" w:rsidRDefault="004E7EEF" w:rsidP="00911D1B"/>
        </w:tc>
        <w:tc>
          <w:tcPr>
            <w:tcW w:w="8809" w:type="dxa"/>
          </w:tcPr>
          <w:p w14:paraId="73DB5575" w14:textId="77777777" w:rsidR="004E7EEF" w:rsidRPr="006B27AA" w:rsidRDefault="004E7EEF" w:rsidP="00FA3709">
            <w:pPr>
              <w:spacing w:after="200" w:line="276" w:lineRule="auto"/>
              <w:contextualSpacing/>
              <w:rPr>
                <w:i/>
                <w:sz w:val="20"/>
                <w:szCs w:val="20"/>
              </w:rPr>
            </w:pPr>
            <w:r w:rsidRPr="006B27AA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proofErr w:type="gramStart"/>
            <w:r w:rsidRPr="006B27AA">
              <w:rPr>
                <w:sz w:val="20"/>
                <w:szCs w:val="20"/>
              </w:rPr>
              <w:t>RESSource</w:t>
            </w:r>
            <w:proofErr w:type="spellEnd"/>
            <w:r w:rsidRPr="006B27AA">
              <w:rPr>
                <w:sz w:val="20"/>
                <w:szCs w:val="20"/>
              </w:rPr>
              <w:t xml:space="preserve"> - rozšířena</w:t>
            </w:r>
            <w:proofErr w:type="gramEnd"/>
            <w:r w:rsidRPr="006B27AA">
              <w:rPr>
                <w:sz w:val="20"/>
                <w:szCs w:val="20"/>
              </w:rPr>
              <w:t xml:space="preserve"> enumerace atributu </w:t>
            </w:r>
            <w:r w:rsidRPr="006456A8">
              <w:rPr>
                <w:i/>
                <w:sz w:val="20"/>
                <w:szCs w:val="20"/>
              </w:rPr>
              <w:t>status</w:t>
            </w:r>
            <w:r w:rsidRPr="006456A8">
              <w:rPr>
                <w:sz w:val="20"/>
                <w:szCs w:val="20"/>
              </w:rPr>
              <w:t xml:space="preserve"> elementu </w:t>
            </w:r>
            <w:r w:rsidRPr="006456A8">
              <w:rPr>
                <w:i/>
                <w:sz w:val="20"/>
                <w:szCs w:val="20"/>
              </w:rPr>
              <w:t>Source:</w:t>
            </w:r>
          </w:p>
          <w:p w14:paraId="406A4C7C" w14:textId="77777777" w:rsidR="004E7EEF" w:rsidRPr="00FA3709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>
              <w:rPr>
                <w:sz w:val="20"/>
                <w:szCs w:val="20"/>
              </w:rPr>
              <w:t>SUBMITTED</w:t>
            </w:r>
            <w:r w:rsidRPr="006B27AA">
              <w:rPr>
                <w:sz w:val="20"/>
                <w:szCs w:val="20"/>
              </w:rPr>
              <w:t xml:space="preserve"> - Ke</w:t>
            </w:r>
            <w:proofErr w:type="gramEnd"/>
            <w:r w:rsidRPr="006B27AA">
              <w:rPr>
                <w:sz w:val="20"/>
                <w:szCs w:val="20"/>
              </w:rPr>
              <w:t xml:space="preserve"> schválení OTE</w:t>
            </w:r>
          </w:p>
        </w:tc>
        <w:tc>
          <w:tcPr>
            <w:tcW w:w="633" w:type="dxa"/>
            <w:vMerge/>
          </w:tcPr>
          <w:p w14:paraId="490508F0" w14:textId="77777777" w:rsidR="004E7EEF" w:rsidRDefault="004E7EEF" w:rsidP="00FA3709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1047E91F" w14:textId="77777777" w:rsidTr="00242E67">
        <w:trPr>
          <w:trHeight w:val="255"/>
        </w:trPr>
        <w:tc>
          <w:tcPr>
            <w:tcW w:w="910" w:type="dxa"/>
            <w:vMerge/>
          </w:tcPr>
          <w:p w14:paraId="3F09EEF3" w14:textId="77777777" w:rsidR="004E7EEF" w:rsidRDefault="004E7EEF" w:rsidP="00911D1B"/>
        </w:tc>
        <w:tc>
          <w:tcPr>
            <w:tcW w:w="8809" w:type="dxa"/>
          </w:tcPr>
          <w:p w14:paraId="7B20A4C2" w14:textId="77777777" w:rsidR="004E7EEF" w:rsidRDefault="004E7EEF" w:rsidP="00FA3709">
            <w:pPr>
              <w:spacing w:after="200" w:line="276" w:lineRule="auto"/>
              <w:contextualSpacing/>
              <w:rPr>
                <w:i/>
                <w:sz w:val="20"/>
                <w:szCs w:val="20"/>
              </w:rPr>
            </w:pPr>
            <w:r w:rsidRPr="006B27AA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proofErr w:type="gramStart"/>
            <w:r w:rsidRPr="006B27AA">
              <w:rPr>
                <w:sz w:val="20"/>
                <w:szCs w:val="20"/>
              </w:rPr>
              <w:t>RESSource</w:t>
            </w:r>
            <w:proofErr w:type="spellEnd"/>
            <w:r w:rsidRPr="006B27AA">
              <w:rPr>
                <w:sz w:val="20"/>
                <w:szCs w:val="20"/>
              </w:rPr>
              <w:t xml:space="preserve"> - rozšířena</w:t>
            </w:r>
            <w:proofErr w:type="gramEnd"/>
            <w:r w:rsidRPr="006B27AA">
              <w:rPr>
                <w:sz w:val="20"/>
                <w:szCs w:val="20"/>
              </w:rPr>
              <w:t xml:space="preserve"> enumerace atributu </w:t>
            </w:r>
            <w:r>
              <w:rPr>
                <w:i/>
                <w:sz w:val="20"/>
                <w:szCs w:val="20"/>
              </w:rPr>
              <w:t>type</w:t>
            </w:r>
            <w:r w:rsidRPr="006B27AA">
              <w:rPr>
                <w:sz w:val="20"/>
                <w:szCs w:val="20"/>
              </w:rPr>
              <w:t xml:space="preserve"> </w:t>
            </w:r>
            <w:r w:rsidRPr="006456A8">
              <w:rPr>
                <w:sz w:val="20"/>
                <w:szCs w:val="20"/>
              </w:rPr>
              <w:t xml:space="preserve">elementu </w:t>
            </w:r>
            <w:proofErr w:type="spellStart"/>
            <w:r w:rsidRPr="006456A8">
              <w:rPr>
                <w:i/>
                <w:sz w:val="20"/>
                <w:szCs w:val="20"/>
              </w:rPr>
              <w:t>Attachment</w:t>
            </w:r>
            <w:proofErr w:type="spellEnd"/>
            <w:r w:rsidRPr="006456A8">
              <w:rPr>
                <w:i/>
                <w:sz w:val="20"/>
                <w:szCs w:val="20"/>
              </w:rPr>
              <w:t>:</w:t>
            </w:r>
          </w:p>
          <w:p w14:paraId="2E5DA76E" w14:textId="77777777" w:rsidR="004E7EEF" w:rsidRPr="006456A8" w:rsidRDefault="004E7EEF" w:rsidP="006456A8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MODERN</w:t>
            </w:r>
            <w:r w:rsidRPr="006456A8">
              <w:rPr>
                <w:sz w:val="20"/>
                <w:szCs w:val="20"/>
              </w:rPr>
              <w:t xml:space="preserve"> – Informace o rozsahu modernizace výrobny elektřiny</w:t>
            </w:r>
          </w:p>
          <w:p w14:paraId="59ECF1AA" w14:textId="77777777" w:rsidR="004E7EEF" w:rsidRPr="006456A8" w:rsidRDefault="004E7EEF" w:rsidP="006456A8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MODERN_POS</w:t>
            </w:r>
            <w:r w:rsidRPr="006456A8">
              <w:rPr>
                <w:sz w:val="20"/>
                <w:szCs w:val="20"/>
              </w:rPr>
              <w:t xml:space="preserve"> – Znalecký posudek k modernizaci výrobny elektřiny</w:t>
            </w:r>
          </w:p>
          <w:p w14:paraId="71FFE444" w14:textId="77777777" w:rsidR="004E7EEF" w:rsidRDefault="004E7EEF" w:rsidP="00922901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PROT_KAP</w:t>
            </w:r>
            <w:r w:rsidRPr="006456A8">
              <w:rPr>
                <w:sz w:val="20"/>
                <w:szCs w:val="20"/>
              </w:rPr>
              <w:t xml:space="preserve"> – Protokol o zajištění kapacity</w:t>
            </w:r>
          </w:p>
          <w:p w14:paraId="00E4F8EC" w14:textId="77777777" w:rsidR="004E7EEF" w:rsidRDefault="004E7EEF" w:rsidP="00922901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  <w:r w:rsidRPr="00AE4034">
              <w:rPr>
                <w:sz w:val="20"/>
                <w:szCs w:val="20"/>
              </w:rPr>
              <w:t>ROZH_</w:t>
            </w:r>
            <w:proofErr w:type="gramStart"/>
            <w:r w:rsidRPr="00AE4034">
              <w:rPr>
                <w:sz w:val="20"/>
                <w:szCs w:val="20"/>
              </w:rPr>
              <w:t>AUKCE - Rozhodnutí</w:t>
            </w:r>
            <w:proofErr w:type="gramEnd"/>
            <w:r w:rsidRPr="00AE4034">
              <w:rPr>
                <w:sz w:val="20"/>
                <w:szCs w:val="20"/>
              </w:rPr>
              <w:t xml:space="preserve"> o udělení práva na podporu z aukce</w:t>
            </w:r>
          </w:p>
          <w:p w14:paraId="6B2E1EB8" w14:textId="77777777" w:rsidR="004E7EEF" w:rsidRPr="00922901" w:rsidRDefault="004E7EEF" w:rsidP="00922901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</w:p>
        </w:tc>
        <w:tc>
          <w:tcPr>
            <w:tcW w:w="633" w:type="dxa"/>
            <w:vMerge/>
          </w:tcPr>
          <w:p w14:paraId="635D6065" w14:textId="77777777" w:rsidR="004E7EEF" w:rsidRDefault="004E7EEF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5E4C2B79" w14:textId="77777777" w:rsidTr="00242E67">
        <w:trPr>
          <w:trHeight w:val="255"/>
        </w:trPr>
        <w:tc>
          <w:tcPr>
            <w:tcW w:w="910" w:type="dxa"/>
            <w:vMerge/>
          </w:tcPr>
          <w:p w14:paraId="31C7095A" w14:textId="77777777" w:rsidR="004E7EEF" w:rsidRDefault="004E7EEF" w:rsidP="00911D1B"/>
        </w:tc>
        <w:tc>
          <w:tcPr>
            <w:tcW w:w="8809" w:type="dxa"/>
          </w:tcPr>
          <w:p w14:paraId="3BBE9949" w14:textId="77777777" w:rsidR="004E7EEF" w:rsidRPr="006C376A" w:rsidRDefault="004E7EEF" w:rsidP="00FA3709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 w:rsidRPr="006C376A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6C376A">
              <w:rPr>
                <w:sz w:val="20"/>
                <w:szCs w:val="20"/>
              </w:rPr>
              <w:t>RESSource</w:t>
            </w:r>
            <w:proofErr w:type="spellEnd"/>
            <w:r w:rsidRPr="006C376A">
              <w:rPr>
                <w:sz w:val="20"/>
                <w:szCs w:val="20"/>
              </w:rPr>
              <w:t xml:space="preserve"> – nové elementy elementu Source:</w:t>
            </w:r>
          </w:p>
          <w:p w14:paraId="1A0B6C53" w14:textId="77777777" w:rsidR="004E7EEF" w:rsidRPr="006C376A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proofErr w:type="gramStart"/>
            <w:r w:rsidRPr="006C376A">
              <w:rPr>
                <w:iCs/>
                <w:sz w:val="20"/>
                <w:szCs w:val="20"/>
              </w:rPr>
              <w:t>ReferenceHeatSource</w:t>
            </w:r>
            <w:proofErr w:type="spellEnd"/>
            <w:r w:rsidRPr="006C376A">
              <w:rPr>
                <w:iCs/>
                <w:sz w:val="20"/>
                <w:szCs w:val="20"/>
              </w:rPr>
              <w:t xml:space="preserve"> - Referenční</w:t>
            </w:r>
            <w:proofErr w:type="gramEnd"/>
            <w:r w:rsidRPr="006C376A">
              <w:rPr>
                <w:iCs/>
                <w:sz w:val="20"/>
                <w:szCs w:val="20"/>
              </w:rPr>
              <w:t xml:space="preserve"> výrobna tepla</w:t>
            </w:r>
          </w:p>
          <w:p w14:paraId="434767B8" w14:textId="77777777" w:rsidR="004E7EEF" w:rsidRPr="006C376A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proofErr w:type="gramStart"/>
            <w:r w:rsidRPr="006C376A">
              <w:rPr>
                <w:iCs/>
                <w:sz w:val="20"/>
                <w:szCs w:val="20"/>
              </w:rPr>
              <w:t>ReferenceGasSource</w:t>
            </w:r>
            <w:proofErr w:type="spellEnd"/>
            <w:r w:rsidRPr="006C376A">
              <w:rPr>
                <w:iCs/>
                <w:sz w:val="20"/>
                <w:szCs w:val="20"/>
              </w:rPr>
              <w:t xml:space="preserve"> - Referenční</w:t>
            </w:r>
            <w:proofErr w:type="gramEnd"/>
            <w:r w:rsidRPr="006C376A">
              <w:rPr>
                <w:iCs/>
                <w:sz w:val="20"/>
                <w:szCs w:val="20"/>
              </w:rPr>
              <w:t xml:space="preserve"> výrobna biometanu</w:t>
            </w:r>
          </w:p>
        </w:tc>
        <w:tc>
          <w:tcPr>
            <w:tcW w:w="633" w:type="dxa"/>
            <w:vMerge/>
          </w:tcPr>
          <w:p w14:paraId="2562E732" w14:textId="77777777" w:rsidR="004E7EEF" w:rsidRDefault="004E7EEF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22E43FCD" w14:textId="77777777" w:rsidTr="00242E67">
        <w:trPr>
          <w:trHeight w:val="255"/>
        </w:trPr>
        <w:tc>
          <w:tcPr>
            <w:tcW w:w="910" w:type="dxa"/>
            <w:vMerge/>
          </w:tcPr>
          <w:p w14:paraId="2B2CB7A5" w14:textId="77777777" w:rsidR="004E7EEF" w:rsidRDefault="004E7EEF" w:rsidP="00911D1B"/>
        </w:tc>
        <w:tc>
          <w:tcPr>
            <w:tcW w:w="8809" w:type="dxa"/>
          </w:tcPr>
          <w:p w14:paraId="6D8E03FD" w14:textId="77777777" w:rsidR="004E7EEF" w:rsidRPr="006C376A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C376A">
              <w:rPr>
                <w:iCs/>
                <w:sz w:val="20"/>
                <w:szCs w:val="20"/>
              </w:rPr>
              <w:t xml:space="preserve">Nová zpráva </w:t>
            </w:r>
            <w:proofErr w:type="spellStart"/>
            <w:r w:rsidRPr="006C376A">
              <w:rPr>
                <w:sz w:val="20"/>
                <w:szCs w:val="20"/>
              </w:rPr>
              <w:t>RESSourceGas</w:t>
            </w:r>
            <w:proofErr w:type="spellEnd"/>
            <w:r w:rsidRPr="006C376A">
              <w:rPr>
                <w:sz w:val="20"/>
                <w:szCs w:val="20"/>
              </w:rPr>
              <w:t xml:space="preserve"> </w:t>
            </w:r>
            <w:proofErr w:type="gramStart"/>
            <w:r w:rsidRPr="006C376A">
              <w:rPr>
                <w:sz w:val="20"/>
                <w:szCs w:val="20"/>
              </w:rPr>
              <w:t>-  implementace</w:t>
            </w:r>
            <w:proofErr w:type="gramEnd"/>
            <w:r w:rsidRPr="006C376A">
              <w:rPr>
                <w:sz w:val="20"/>
                <w:szCs w:val="20"/>
              </w:rPr>
              <w:t xml:space="preserve"> popsána v kapitole 5.10</w:t>
            </w:r>
          </w:p>
        </w:tc>
        <w:tc>
          <w:tcPr>
            <w:tcW w:w="633" w:type="dxa"/>
            <w:vMerge/>
          </w:tcPr>
          <w:p w14:paraId="7C3BF2F3" w14:textId="77777777" w:rsidR="004E7EEF" w:rsidRDefault="004E7EEF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16B15089" w14:textId="77777777" w:rsidTr="00242E67">
        <w:trPr>
          <w:trHeight w:val="255"/>
        </w:trPr>
        <w:tc>
          <w:tcPr>
            <w:tcW w:w="910" w:type="dxa"/>
            <w:vMerge/>
          </w:tcPr>
          <w:p w14:paraId="29706820" w14:textId="77777777" w:rsidR="004E7EEF" w:rsidRDefault="004E7EEF" w:rsidP="00911D1B"/>
        </w:tc>
        <w:tc>
          <w:tcPr>
            <w:tcW w:w="8809" w:type="dxa"/>
          </w:tcPr>
          <w:p w14:paraId="5857667F" w14:textId="77777777" w:rsidR="004E7EEF" w:rsidRDefault="004E7EEF" w:rsidP="00FA3709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 w:rsidRPr="006C376A">
              <w:rPr>
                <w:iCs/>
                <w:sz w:val="20"/>
                <w:szCs w:val="20"/>
              </w:rPr>
              <w:t xml:space="preserve">Definice zprávy </w:t>
            </w:r>
            <w:proofErr w:type="gramStart"/>
            <w:r>
              <w:rPr>
                <w:sz w:val="20"/>
                <w:szCs w:val="20"/>
              </w:rPr>
              <w:t xml:space="preserve">RESREQ - </w:t>
            </w:r>
            <w:r>
              <w:rPr>
                <w:iCs/>
                <w:sz w:val="20"/>
                <w:szCs w:val="20"/>
              </w:rPr>
              <w:t>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7E00D1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>
              <w:rPr>
                <w:iCs/>
                <w:sz w:val="20"/>
                <w:szCs w:val="20"/>
              </w:rPr>
              <w:t xml:space="preserve"> o hodnoty:</w:t>
            </w:r>
            <w:r>
              <w:rPr>
                <w:sz w:val="20"/>
                <w:szCs w:val="20"/>
              </w:rPr>
              <w:t xml:space="preserve"> </w:t>
            </w:r>
          </w:p>
          <w:p w14:paraId="2C03EBEE" w14:textId="77777777" w:rsidR="004E7EEF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044468">
              <w:rPr>
                <w:iCs/>
                <w:sz w:val="20"/>
                <w:szCs w:val="20"/>
              </w:rPr>
              <w:t>PO4 – Dotaz na oznámení individuálního opatření k zajištění přiměřenosti podpory</w:t>
            </w:r>
          </w:p>
          <w:p w14:paraId="2D7EE27A" w14:textId="77777777" w:rsidR="004E7EEF" w:rsidRPr="006C376A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>
              <w:rPr>
                <w:iCs/>
                <w:sz w:val="20"/>
                <w:szCs w:val="20"/>
              </w:rPr>
              <w:t xml:space="preserve">PPG - </w:t>
            </w:r>
            <w:r w:rsidRPr="00FB6F39">
              <w:rPr>
                <w:iCs/>
                <w:sz w:val="20"/>
                <w:szCs w:val="20"/>
              </w:rPr>
              <w:t>Dotaz</w:t>
            </w:r>
            <w:proofErr w:type="gramEnd"/>
            <w:r w:rsidRPr="00FB6F39">
              <w:rPr>
                <w:iCs/>
                <w:sz w:val="20"/>
                <w:szCs w:val="20"/>
              </w:rPr>
              <w:t xml:space="preserve"> na registrovaný nárok na podporu biometanu</w:t>
            </w:r>
          </w:p>
        </w:tc>
        <w:tc>
          <w:tcPr>
            <w:tcW w:w="633" w:type="dxa"/>
            <w:vMerge/>
          </w:tcPr>
          <w:p w14:paraId="77C33410" w14:textId="77777777" w:rsidR="004E7EEF" w:rsidRDefault="004E7EEF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5A38ED" w14:paraId="0C92D64F" w14:textId="77777777" w:rsidTr="00242E67">
        <w:trPr>
          <w:trHeight w:val="255"/>
        </w:trPr>
        <w:tc>
          <w:tcPr>
            <w:tcW w:w="910" w:type="dxa"/>
            <w:vMerge/>
          </w:tcPr>
          <w:p w14:paraId="2B6B6206" w14:textId="77777777" w:rsidR="005A38ED" w:rsidRDefault="005A38ED" w:rsidP="00911D1B"/>
        </w:tc>
        <w:tc>
          <w:tcPr>
            <w:tcW w:w="8809" w:type="dxa"/>
          </w:tcPr>
          <w:p w14:paraId="519C5A3E" w14:textId="77777777" w:rsidR="005A38ED" w:rsidRPr="006B27AA" w:rsidRDefault="005A38ED" w:rsidP="005A38ED">
            <w:pPr>
              <w:spacing w:after="200" w:line="276" w:lineRule="auto"/>
              <w:contextualSpacing/>
              <w:rPr>
                <w:i/>
                <w:sz w:val="20"/>
                <w:szCs w:val="20"/>
              </w:rPr>
            </w:pPr>
            <w:r w:rsidRPr="006B27AA">
              <w:rPr>
                <w:iCs/>
                <w:sz w:val="20"/>
                <w:szCs w:val="20"/>
              </w:rPr>
              <w:t xml:space="preserve">Definice zprávy </w:t>
            </w:r>
            <w:proofErr w:type="gramStart"/>
            <w:r>
              <w:rPr>
                <w:sz w:val="20"/>
                <w:szCs w:val="20"/>
              </w:rPr>
              <w:t>RESREQ</w:t>
            </w:r>
            <w:r w:rsidRPr="006B27AA">
              <w:rPr>
                <w:sz w:val="20"/>
                <w:szCs w:val="20"/>
              </w:rPr>
              <w:t xml:space="preserve"> - rozšířena</w:t>
            </w:r>
            <w:proofErr w:type="gramEnd"/>
            <w:r w:rsidRPr="006B27AA">
              <w:rPr>
                <w:sz w:val="20"/>
                <w:szCs w:val="20"/>
              </w:rPr>
              <w:t xml:space="preserve"> enumerace atributu </w:t>
            </w:r>
            <w:r w:rsidRPr="006456A8">
              <w:rPr>
                <w:i/>
                <w:sz w:val="20"/>
                <w:szCs w:val="20"/>
              </w:rPr>
              <w:t>status</w:t>
            </w:r>
            <w:r w:rsidRPr="006456A8">
              <w:rPr>
                <w:sz w:val="20"/>
                <w:szCs w:val="20"/>
              </w:rPr>
              <w:t xml:space="preserve"> elementu </w:t>
            </w:r>
            <w:proofErr w:type="spellStart"/>
            <w:r w:rsidR="00AD4A4B">
              <w:rPr>
                <w:i/>
                <w:sz w:val="20"/>
                <w:szCs w:val="20"/>
              </w:rPr>
              <w:t>Location</w:t>
            </w:r>
            <w:proofErr w:type="spellEnd"/>
            <w:r w:rsidRPr="006456A8">
              <w:rPr>
                <w:i/>
                <w:sz w:val="20"/>
                <w:szCs w:val="20"/>
              </w:rPr>
              <w:t>:</w:t>
            </w:r>
          </w:p>
          <w:p w14:paraId="763EE319" w14:textId="77777777" w:rsidR="005A38ED" w:rsidRPr="006C376A" w:rsidRDefault="005A38ED" w:rsidP="005A38ED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>
              <w:rPr>
                <w:sz w:val="20"/>
                <w:szCs w:val="20"/>
              </w:rPr>
              <w:t>SUBMITTED</w:t>
            </w:r>
            <w:r w:rsidRPr="006B27AA">
              <w:rPr>
                <w:sz w:val="20"/>
                <w:szCs w:val="20"/>
              </w:rPr>
              <w:t xml:space="preserve"> - Ke</w:t>
            </w:r>
            <w:proofErr w:type="gramEnd"/>
            <w:r w:rsidRPr="006B27AA">
              <w:rPr>
                <w:sz w:val="20"/>
                <w:szCs w:val="20"/>
              </w:rPr>
              <w:t xml:space="preserve"> schválení OTE</w:t>
            </w:r>
          </w:p>
        </w:tc>
        <w:tc>
          <w:tcPr>
            <w:tcW w:w="633" w:type="dxa"/>
            <w:vMerge/>
          </w:tcPr>
          <w:p w14:paraId="659B2978" w14:textId="77777777" w:rsidR="005A38ED" w:rsidRDefault="005A38ED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4ABFF6D2" w14:textId="77777777" w:rsidTr="00242E67">
        <w:trPr>
          <w:trHeight w:val="255"/>
        </w:trPr>
        <w:tc>
          <w:tcPr>
            <w:tcW w:w="910" w:type="dxa"/>
            <w:vMerge/>
          </w:tcPr>
          <w:p w14:paraId="783455E2" w14:textId="77777777" w:rsidR="004E7EEF" w:rsidRDefault="004E7EEF" w:rsidP="00911D1B"/>
        </w:tc>
        <w:tc>
          <w:tcPr>
            <w:tcW w:w="8809" w:type="dxa"/>
          </w:tcPr>
          <w:p w14:paraId="0ACFC05B" w14:textId="77777777" w:rsidR="004E7EEF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proofErr w:type="gramStart"/>
            <w:r w:rsidRPr="006C376A">
              <w:rPr>
                <w:sz w:val="20"/>
                <w:szCs w:val="20"/>
              </w:rPr>
              <w:t>RESSource</w:t>
            </w:r>
            <w:proofErr w:type="spellEnd"/>
            <w:r>
              <w:rPr>
                <w:sz w:val="20"/>
                <w:szCs w:val="20"/>
              </w:rPr>
              <w:t xml:space="preserve"> - </w:t>
            </w:r>
            <w:r>
              <w:rPr>
                <w:iCs/>
                <w:sz w:val="20"/>
                <w:szCs w:val="20"/>
              </w:rPr>
              <w:t>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7E00D1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>
              <w:rPr>
                <w:iCs/>
                <w:sz w:val="20"/>
                <w:szCs w:val="20"/>
              </w:rPr>
              <w:t xml:space="preserve"> o hodnoty:</w:t>
            </w:r>
          </w:p>
          <w:p w14:paraId="5F132345" w14:textId="77777777" w:rsidR="004E7EEF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044468">
              <w:rPr>
                <w:iCs/>
                <w:sz w:val="20"/>
                <w:szCs w:val="20"/>
              </w:rPr>
              <w:t>PO3 – Opis oznámení individuálního opatření k zajištění přiměřenosti podpory</w:t>
            </w:r>
          </w:p>
          <w:p w14:paraId="7C3D0174" w14:textId="77777777" w:rsidR="004E7EEF" w:rsidRPr="006C376A" w:rsidRDefault="004E7EEF" w:rsidP="00FA370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044468">
              <w:rPr>
                <w:iCs/>
                <w:sz w:val="20"/>
                <w:szCs w:val="20"/>
              </w:rPr>
              <w:t>PO6 – Výpis oznámení individuálních opatření k zajištění přiměřenosti podpory</w:t>
            </w:r>
          </w:p>
        </w:tc>
        <w:tc>
          <w:tcPr>
            <w:tcW w:w="633" w:type="dxa"/>
            <w:vMerge/>
          </w:tcPr>
          <w:p w14:paraId="4B6DB4DA" w14:textId="77777777" w:rsidR="004E7EEF" w:rsidRDefault="004E7EEF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4E7EEF" w14:paraId="7B6FA002" w14:textId="77777777" w:rsidTr="00242E67">
        <w:trPr>
          <w:trHeight w:val="255"/>
        </w:trPr>
        <w:tc>
          <w:tcPr>
            <w:tcW w:w="910" w:type="dxa"/>
            <w:vMerge/>
          </w:tcPr>
          <w:p w14:paraId="416CB825" w14:textId="77777777" w:rsidR="004E7EEF" w:rsidRDefault="004E7EEF" w:rsidP="00911D1B"/>
        </w:tc>
        <w:tc>
          <w:tcPr>
            <w:tcW w:w="8809" w:type="dxa"/>
          </w:tcPr>
          <w:p w14:paraId="02E145D4" w14:textId="77777777" w:rsidR="004E7EEF" w:rsidRDefault="004E7EEF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proofErr w:type="gramStart"/>
            <w:r w:rsidRPr="00044468">
              <w:rPr>
                <w:iCs/>
                <w:sz w:val="20"/>
                <w:szCs w:val="20"/>
              </w:rPr>
              <w:t>RESResponse</w:t>
            </w:r>
            <w:proofErr w:type="spellEnd"/>
            <w:r>
              <w:rPr>
                <w:iCs/>
                <w:sz w:val="20"/>
                <w:szCs w:val="20"/>
              </w:rPr>
              <w:t xml:space="preserve"> </w:t>
            </w:r>
            <w:r>
              <w:rPr>
                <w:sz w:val="20"/>
                <w:szCs w:val="20"/>
              </w:rPr>
              <w:t xml:space="preserve">- </w:t>
            </w:r>
            <w:r>
              <w:rPr>
                <w:iCs/>
                <w:sz w:val="20"/>
                <w:szCs w:val="20"/>
              </w:rPr>
              <w:t>doplnění</w:t>
            </w:r>
            <w:proofErr w:type="gramEnd"/>
            <w:r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7E00D1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>
              <w:rPr>
                <w:iCs/>
                <w:sz w:val="20"/>
                <w:szCs w:val="20"/>
              </w:rPr>
              <w:t xml:space="preserve"> o hodnoty:</w:t>
            </w:r>
          </w:p>
          <w:p w14:paraId="17407616" w14:textId="77777777" w:rsidR="004E7EEF" w:rsidRDefault="004E7EEF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 w:rsidRPr="00044468">
              <w:rPr>
                <w:iCs/>
                <w:sz w:val="20"/>
                <w:szCs w:val="20"/>
              </w:rPr>
              <w:t>PO2</w:t>
            </w:r>
            <w:r>
              <w:rPr>
                <w:iCs/>
                <w:sz w:val="20"/>
                <w:szCs w:val="20"/>
              </w:rPr>
              <w:t xml:space="preserve"> - </w:t>
            </w:r>
            <w:r w:rsidRPr="00044468">
              <w:rPr>
                <w:iCs/>
                <w:sz w:val="20"/>
                <w:szCs w:val="20"/>
              </w:rPr>
              <w:t>Potvrzení</w:t>
            </w:r>
            <w:proofErr w:type="gramEnd"/>
            <w:r w:rsidRPr="00044468">
              <w:rPr>
                <w:iCs/>
                <w:sz w:val="20"/>
                <w:szCs w:val="20"/>
              </w:rPr>
              <w:t xml:space="preserve"> / chyba oznámení individuálního opatření k zajištění přiměřenosti podpory</w:t>
            </w:r>
          </w:p>
          <w:p w14:paraId="1EFEF9F2" w14:textId="77777777" w:rsidR="004E7EEF" w:rsidRDefault="004E7EEF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 w:rsidRPr="00044468">
              <w:rPr>
                <w:iCs/>
                <w:sz w:val="20"/>
                <w:szCs w:val="20"/>
              </w:rPr>
              <w:t>PO</w:t>
            </w:r>
            <w:r>
              <w:rPr>
                <w:iCs/>
                <w:sz w:val="20"/>
                <w:szCs w:val="20"/>
              </w:rPr>
              <w:t xml:space="preserve">5 - </w:t>
            </w:r>
            <w:r w:rsidRPr="00044468">
              <w:rPr>
                <w:iCs/>
                <w:sz w:val="20"/>
                <w:szCs w:val="20"/>
              </w:rPr>
              <w:t>Potvrzení</w:t>
            </w:r>
            <w:proofErr w:type="gramEnd"/>
            <w:r w:rsidRPr="00044468">
              <w:rPr>
                <w:iCs/>
                <w:sz w:val="20"/>
                <w:szCs w:val="20"/>
              </w:rPr>
              <w:t xml:space="preserve"> / chyba v dotazu na oznámení individuálního opatření k zajištění přiměřenosti podpory</w:t>
            </w:r>
          </w:p>
          <w:p w14:paraId="36C77C20" w14:textId="77777777" w:rsidR="004E7EEF" w:rsidRDefault="004E7EEF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>
              <w:rPr>
                <w:iCs/>
                <w:sz w:val="20"/>
                <w:szCs w:val="20"/>
              </w:rPr>
              <w:t xml:space="preserve">PP2 - </w:t>
            </w:r>
            <w:r w:rsidRPr="00A35A42">
              <w:rPr>
                <w:iCs/>
                <w:sz w:val="20"/>
                <w:szCs w:val="20"/>
              </w:rPr>
              <w:t>Potvrzení</w:t>
            </w:r>
            <w:proofErr w:type="gramEnd"/>
            <w:r w:rsidRPr="00A35A42">
              <w:rPr>
                <w:iCs/>
                <w:sz w:val="20"/>
                <w:szCs w:val="20"/>
              </w:rPr>
              <w:t>/chyba registrace nároku na podporu biometanu</w:t>
            </w:r>
          </w:p>
          <w:p w14:paraId="1DF1AED8" w14:textId="77777777" w:rsidR="004E7EEF" w:rsidRDefault="004E7EEF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>
              <w:rPr>
                <w:iCs/>
                <w:sz w:val="20"/>
                <w:szCs w:val="20"/>
              </w:rPr>
              <w:t xml:space="preserve">PPC - </w:t>
            </w:r>
            <w:r w:rsidRPr="00A35A42">
              <w:rPr>
                <w:iCs/>
                <w:sz w:val="20"/>
                <w:szCs w:val="20"/>
              </w:rPr>
              <w:t>Potvrzení</w:t>
            </w:r>
            <w:proofErr w:type="gramEnd"/>
            <w:r w:rsidRPr="00A35A42">
              <w:rPr>
                <w:iCs/>
                <w:sz w:val="20"/>
                <w:szCs w:val="20"/>
              </w:rPr>
              <w:t>/chyba v potvrzení/zamítnutí shody údajů s PDS/PPS</w:t>
            </w:r>
          </w:p>
          <w:p w14:paraId="5BCD586D" w14:textId="77777777" w:rsidR="004E7EEF" w:rsidRDefault="004E7EEF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>
              <w:rPr>
                <w:iCs/>
                <w:sz w:val="20"/>
                <w:szCs w:val="20"/>
              </w:rPr>
              <w:t xml:space="preserve">PP5 - </w:t>
            </w:r>
            <w:r w:rsidRPr="00A35A42">
              <w:rPr>
                <w:iCs/>
                <w:sz w:val="20"/>
                <w:szCs w:val="20"/>
              </w:rPr>
              <w:t>Potvrzení</w:t>
            </w:r>
            <w:proofErr w:type="gramEnd"/>
            <w:r w:rsidRPr="00A35A42">
              <w:rPr>
                <w:iCs/>
                <w:sz w:val="20"/>
                <w:szCs w:val="20"/>
              </w:rPr>
              <w:t>/chyba v aktualizaci nároku na podporu biometanu</w:t>
            </w:r>
          </w:p>
          <w:p w14:paraId="6FC64422" w14:textId="77777777" w:rsidR="004E7EEF" w:rsidRDefault="004E7EEF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gramStart"/>
            <w:r>
              <w:rPr>
                <w:iCs/>
                <w:sz w:val="20"/>
                <w:szCs w:val="20"/>
              </w:rPr>
              <w:t xml:space="preserve">PPH - </w:t>
            </w:r>
            <w:r w:rsidRPr="00A35A42">
              <w:rPr>
                <w:iCs/>
                <w:sz w:val="20"/>
                <w:szCs w:val="20"/>
              </w:rPr>
              <w:t>Potvrzení</w:t>
            </w:r>
            <w:proofErr w:type="gramEnd"/>
            <w:r w:rsidRPr="00A35A42">
              <w:rPr>
                <w:iCs/>
                <w:sz w:val="20"/>
                <w:szCs w:val="20"/>
              </w:rPr>
              <w:t>/chyba v dotazu na registrovaný nárok na podporu biometanu</w:t>
            </w:r>
          </w:p>
        </w:tc>
        <w:tc>
          <w:tcPr>
            <w:tcW w:w="633" w:type="dxa"/>
            <w:vMerge/>
          </w:tcPr>
          <w:p w14:paraId="2430B3D4" w14:textId="77777777" w:rsidR="004E7EEF" w:rsidRDefault="004E7EEF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3342C5" w14:paraId="35ECA2AE" w14:textId="77777777" w:rsidTr="00242E67">
        <w:trPr>
          <w:trHeight w:val="255"/>
        </w:trPr>
        <w:tc>
          <w:tcPr>
            <w:tcW w:w="910" w:type="dxa"/>
          </w:tcPr>
          <w:p w14:paraId="045A5E52" w14:textId="77777777" w:rsidR="003342C5" w:rsidRDefault="003342C5" w:rsidP="00911D1B">
            <w:r>
              <w:t>5.1.2022</w:t>
            </w:r>
          </w:p>
        </w:tc>
        <w:tc>
          <w:tcPr>
            <w:tcW w:w="8809" w:type="dxa"/>
          </w:tcPr>
          <w:p w14:paraId="19E1315B" w14:textId="77777777" w:rsidR="003342C5" w:rsidRPr="002353A8" w:rsidRDefault="003342C5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FA3709">
              <w:rPr>
                <w:iCs/>
                <w:sz w:val="20"/>
                <w:szCs w:val="20"/>
              </w:rPr>
              <w:t xml:space="preserve">Definice </w:t>
            </w:r>
            <w:proofErr w:type="gramStart"/>
            <w:r w:rsidRPr="00FA3709">
              <w:rPr>
                <w:iCs/>
                <w:sz w:val="20"/>
                <w:szCs w:val="20"/>
              </w:rPr>
              <w:t xml:space="preserve">zprávy  </w:t>
            </w:r>
            <w:proofErr w:type="spellStart"/>
            <w:r w:rsidRPr="002353A8">
              <w:rPr>
                <w:iCs/>
                <w:sz w:val="20"/>
                <w:szCs w:val="20"/>
              </w:rPr>
              <w:t>RESData</w:t>
            </w:r>
            <w:proofErr w:type="spellEnd"/>
            <w:proofErr w:type="gramEnd"/>
            <w:r w:rsidRPr="002353A8">
              <w:rPr>
                <w:iCs/>
                <w:sz w:val="20"/>
                <w:szCs w:val="20"/>
              </w:rPr>
              <w:t xml:space="preserve"> – rozšířena enumerace atributu </w:t>
            </w:r>
            <w:proofErr w:type="spellStart"/>
            <w:r w:rsidRPr="00F55AC7">
              <w:rPr>
                <w:i/>
                <w:iCs/>
                <w:sz w:val="20"/>
                <w:szCs w:val="20"/>
              </w:rPr>
              <w:t>value</w:t>
            </w:r>
            <w:proofErr w:type="spellEnd"/>
            <w:r w:rsidRPr="00F55AC7">
              <w:rPr>
                <w:i/>
                <w:iCs/>
                <w:sz w:val="20"/>
                <w:szCs w:val="20"/>
              </w:rPr>
              <w:t>-type</w:t>
            </w:r>
            <w:r w:rsidRPr="002353A8">
              <w:rPr>
                <w:iCs/>
                <w:sz w:val="20"/>
                <w:szCs w:val="20"/>
              </w:rPr>
              <w:t xml:space="preserve"> elementu </w:t>
            </w:r>
            <w:proofErr w:type="spellStart"/>
            <w:r w:rsidRPr="00F55AC7">
              <w:rPr>
                <w:i/>
                <w:iCs/>
                <w:sz w:val="20"/>
                <w:szCs w:val="20"/>
              </w:rPr>
              <w:t>RESData</w:t>
            </w:r>
            <w:proofErr w:type="spellEnd"/>
            <w:r w:rsidRPr="002353A8">
              <w:rPr>
                <w:iCs/>
                <w:sz w:val="20"/>
                <w:szCs w:val="20"/>
              </w:rPr>
              <w:t xml:space="preserve"> o hodnotu:</w:t>
            </w:r>
          </w:p>
          <w:p w14:paraId="6F2F210F" w14:textId="77777777" w:rsidR="003342C5" w:rsidRPr="002353A8" w:rsidRDefault="003342C5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RES_</w:t>
            </w:r>
            <w:proofErr w:type="gramStart"/>
            <w:r w:rsidRPr="002353A8">
              <w:rPr>
                <w:iCs/>
                <w:sz w:val="20"/>
                <w:szCs w:val="20"/>
              </w:rPr>
              <w:t>14D</w:t>
            </w:r>
            <w:r w:rsidRPr="002353A8">
              <w:rPr>
                <w:iCs/>
                <w:sz w:val="20"/>
                <w:szCs w:val="20"/>
              </w:rPr>
              <w:tab/>
              <w:t>- Uplatnění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užitečného tepla z vyrobeného tepla</w:t>
            </w:r>
          </w:p>
          <w:p w14:paraId="7E1434B5" w14:textId="77777777" w:rsidR="003342C5" w:rsidRPr="002353A8" w:rsidRDefault="003342C5" w:rsidP="0004446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2B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z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toho množství elektřiny vyrobené ze zapalovacího paliva</w:t>
            </w:r>
          </w:p>
          <w:p w14:paraId="6836F21F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17A</w:t>
            </w:r>
            <w:r w:rsidRPr="002353A8">
              <w:rPr>
                <w:iCs/>
                <w:sz w:val="20"/>
                <w:szCs w:val="20"/>
              </w:rPr>
              <w:tab/>
              <w:t>- z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toho odběr elektřiny z přenosové soustavy spotřebovaný při provozování drážní dopravy na dráze železniční, tramvajové, trolejbusové a lanové</w:t>
            </w:r>
          </w:p>
          <w:p w14:paraId="1EF37E88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17B</w:t>
            </w:r>
            <w:r w:rsidRPr="002353A8">
              <w:rPr>
                <w:iCs/>
                <w:sz w:val="20"/>
                <w:szCs w:val="20"/>
              </w:rPr>
              <w:tab/>
              <w:t>- z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toho odběr elektřiny z distribuční soustavy na hladině VVN spotřebovaný při provozování drážní dopravy na dráze železniční, tramvajové, trolejbusové a lanové</w:t>
            </w:r>
          </w:p>
          <w:p w14:paraId="7E49F720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17C</w:t>
            </w:r>
            <w:r w:rsidRPr="002353A8">
              <w:rPr>
                <w:iCs/>
                <w:sz w:val="20"/>
                <w:szCs w:val="20"/>
              </w:rPr>
              <w:tab/>
              <w:t>- z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toho odběr elektřiny z distribuční soustavy na hladině VN spotřebovaný při provozování drážní dopravy na dráze železniční, tramvajové, trolejbusové a lanové</w:t>
            </w:r>
          </w:p>
          <w:p w14:paraId="769A9104" w14:textId="77777777" w:rsidR="003342C5" w:rsidRPr="002353A8" w:rsidRDefault="003342C5" w:rsidP="002353A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 xml:space="preserve">GCR_17D          </w:t>
            </w:r>
            <w:proofErr w:type="gramStart"/>
            <w:r w:rsidRPr="002353A8">
              <w:rPr>
                <w:iCs/>
                <w:sz w:val="20"/>
                <w:szCs w:val="20"/>
              </w:rPr>
              <w:t>-  z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toho odběr elektřiny z distribuční soustavy na hladině NN spotřebovaný při provozování drážní dopravy na dráze železniční, tramvajové, trolejbusové a lanové</w:t>
            </w:r>
          </w:p>
          <w:p w14:paraId="22BA332D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2C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Stav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měřidla vyrobené elektřiny </w:t>
            </w:r>
          </w:p>
          <w:p w14:paraId="5C4A0E67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2D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Datum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výměny měřidla vyrobené elektřiny </w:t>
            </w:r>
          </w:p>
          <w:p w14:paraId="20176315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2E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Konečný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stav původního měřidla vyrobené elektřiny</w:t>
            </w:r>
          </w:p>
          <w:p w14:paraId="3C40D20E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2F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Výrobní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číslo původního měřidla vyrobené elektřiny</w:t>
            </w:r>
          </w:p>
          <w:p w14:paraId="1DC72A1F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2G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Počáteční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stav nového měřidla vyrobené elektřiny</w:t>
            </w:r>
          </w:p>
          <w:p w14:paraId="7CA7A23A" w14:textId="77777777" w:rsidR="003342C5" w:rsidRPr="002353A8" w:rsidRDefault="003342C5" w:rsidP="003342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GCR_</w:t>
            </w:r>
            <w:proofErr w:type="gramStart"/>
            <w:r w:rsidRPr="002353A8">
              <w:rPr>
                <w:iCs/>
                <w:sz w:val="20"/>
                <w:szCs w:val="20"/>
              </w:rPr>
              <w:t>2H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Výrobní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číslo nového měřidla vyrobené elektřiny</w:t>
            </w:r>
          </w:p>
          <w:p w14:paraId="46078966" w14:textId="77777777" w:rsidR="003342C5" w:rsidRPr="002353A8" w:rsidRDefault="003342C5" w:rsidP="003342C5">
            <w:pPr>
              <w:spacing w:after="200" w:line="276" w:lineRule="auto"/>
              <w:ind w:left="1410" w:hanging="1410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CHP_</w:t>
            </w:r>
            <w:proofErr w:type="gramStart"/>
            <w:r w:rsidRPr="002353A8">
              <w:rPr>
                <w:iCs/>
                <w:sz w:val="20"/>
                <w:szCs w:val="20"/>
              </w:rPr>
              <w:t>28A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Množství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elektřiny z KVET vyrobené ve výrobně využívající neobnovitelný zdroj nebo druhotný zdroj </w:t>
            </w:r>
          </w:p>
          <w:p w14:paraId="2A2EF17C" w14:textId="77777777" w:rsidR="003342C5" w:rsidRPr="002353A8" w:rsidRDefault="003342C5" w:rsidP="003342C5">
            <w:pPr>
              <w:spacing w:after="200" w:line="276" w:lineRule="auto"/>
              <w:ind w:left="1410" w:hanging="1410"/>
              <w:contextualSpacing/>
              <w:rPr>
                <w:iCs/>
                <w:sz w:val="20"/>
                <w:szCs w:val="20"/>
              </w:rPr>
            </w:pPr>
            <w:r w:rsidRPr="002353A8">
              <w:rPr>
                <w:iCs/>
                <w:sz w:val="20"/>
                <w:szCs w:val="20"/>
              </w:rPr>
              <w:t>CHP_</w:t>
            </w:r>
            <w:proofErr w:type="gramStart"/>
            <w:r w:rsidRPr="002353A8">
              <w:rPr>
                <w:iCs/>
                <w:sz w:val="20"/>
                <w:szCs w:val="20"/>
              </w:rPr>
              <w:t>28B</w:t>
            </w:r>
            <w:r w:rsidRPr="002353A8">
              <w:rPr>
                <w:iCs/>
                <w:sz w:val="20"/>
                <w:szCs w:val="20"/>
              </w:rPr>
              <w:tab/>
            </w:r>
            <w:r w:rsidR="002353A8" w:rsidRPr="002353A8">
              <w:rPr>
                <w:iCs/>
                <w:sz w:val="20"/>
                <w:szCs w:val="20"/>
              </w:rPr>
              <w:t xml:space="preserve">- </w:t>
            </w:r>
            <w:r w:rsidRPr="002353A8">
              <w:rPr>
                <w:iCs/>
                <w:sz w:val="20"/>
                <w:szCs w:val="20"/>
              </w:rPr>
              <w:t>Množství</w:t>
            </w:r>
            <w:proofErr w:type="gramEnd"/>
            <w:r w:rsidRPr="002353A8">
              <w:rPr>
                <w:iCs/>
                <w:sz w:val="20"/>
                <w:szCs w:val="20"/>
              </w:rPr>
              <w:t xml:space="preserve"> elektřiny z KVET vyrobené ve výrobně spalující samostatně zemní plyn, LPG, důlní plyn nebo obnovitelný zdroj</w:t>
            </w:r>
          </w:p>
        </w:tc>
        <w:tc>
          <w:tcPr>
            <w:tcW w:w="633" w:type="dxa"/>
          </w:tcPr>
          <w:p w14:paraId="65F2FD4F" w14:textId="77777777" w:rsidR="003342C5" w:rsidRDefault="003342C5" w:rsidP="00911D1B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046917" w14:paraId="672AD161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5229C507" w14:textId="77777777" w:rsidR="00046917" w:rsidRDefault="00046917" w:rsidP="00911D1B">
            <w:r>
              <w:t>11.1.2022</w:t>
            </w:r>
          </w:p>
        </w:tc>
        <w:tc>
          <w:tcPr>
            <w:tcW w:w="8809" w:type="dxa"/>
          </w:tcPr>
          <w:p w14:paraId="277872E3" w14:textId="77777777" w:rsidR="00046917" w:rsidRPr="004E1B13" w:rsidRDefault="00046917" w:rsidP="00DE1483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4E1B13">
              <w:rPr>
                <w:iCs/>
                <w:sz w:val="20"/>
                <w:szCs w:val="20"/>
              </w:rPr>
              <w:t xml:space="preserve">Nová zpráva </w:t>
            </w:r>
            <w:proofErr w:type="spellStart"/>
            <w:r w:rsidRPr="004E1B13">
              <w:rPr>
                <w:sz w:val="20"/>
                <w:szCs w:val="20"/>
              </w:rPr>
              <w:t>RESGas</w:t>
            </w:r>
            <w:proofErr w:type="spellEnd"/>
            <w:r w:rsidRPr="004E1B13">
              <w:rPr>
                <w:sz w:val="20"/>
                <w:szCs w:val="20"/>
              </w:rPr>
              <w:t xml:space="preserve"> </w:t>
            </w:r>
            <w:proofErr w:type="gramStart"/>
            <w:r w:rsidRPr="004E1B13">
              <w:rPr>
                <w:sz w:val="20"/>
                <w:szCs w:val="20"/>
              </w:rPr>
              <w:t>-  implementace</w:t>
            </w:r>
            <w:proofErr w:type="gramEnd"/>
            <w:r w:rsidRPr="004E1B13">
              <w:rPr>
                <w:sz w:val="20"/>
                <w:szCs w:val="20"/>
              </w:rPr>
              <w:t xml:space="preserve"> popsána v kapitole 5.11</w:t>
            </w:r>
          </w:p>
        </w:tc>
        <w:tc>
          <w:tcPr>
            <w:tcW w:w="633" w:type="dxa"/>
            <w:vMerge w:val="restart"/>
          </w:tcPr>
          <w:p w14:paraId="52DC4408" w14:textId="77777777" w:rsidR="00046917" w:rsidRDefault="00046917" w:rsidP="00911D1B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V1.19</w:t>
            </w:r>
          </w:p>
        </w:tc>
      </w:tr>
      <w:tr w:rsidR="00046917" w14:paraId="1226BD22" w14:textId="77777777" w:rsidTr="00242E67">
        <w:trPr>
          <w:trHeight w:val="255"/>
        </w:trPr>
        <w:tc>
          <w:tcPr>
            <w:tcW w:w="910" w:type="dxa"/>
            <w:vMerge/>
          </w:tcPr>
          <w:p w14:paraId="70AF5458" w14:textId="77777777" w:rsidR="00046917" w:rsidRDefault="00046917" w:rsidP="00911D1B"/>
        </w:tc>
        <w:tc>
          <w:tcPr>
            <w:tcW w:w="8809" w:type="dxa"/>
          </w:tcPr>
          <w:p w14:paraId="1143B992" w14:textId="77777777" w:rsidR="00046917" w:rsidRPr="004E1B13" w:rsidRDefault="00046917" w:rsidP="0010507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4E1B13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proofErr w:type="gramStart"/>
            <w:r w:rsidRPr="004E1B13">
              <w:rPr>
                <w:iCs/>
                <w:sz w:val="20"/>
                <w:szCs w:val="20"/>
              </w:rPr>
              <w:t>RESResponse</w:t>
            </w:r>
            <w:proofErr w:type="spellEnd"/>
            <w:r w:rsidRPr="004E1B13">
              <w:rPr>
                <w:iCs/>
                <w:sz w:val="20"/>
                <w:szCs w:val="20"/>
              </w:rPr>
              <w:t xml:space="preserve"> </w:t>
            </w:r>
            <w:r w:rsidRPr="004E1B13">
              <w:rPr>
                <w:sz w:val="20"/>
                <w:szCs w:val="20"/>
              </w:rPr>
              <w:t xml:space="preserve">- </w:t>
            </w:r>
            <w:r w:rsidRPr="004E1B13">
              <w:rPr>
                <w:iCs/>
                <w:sz w:val="20"/>
                <w:szCs w:val="20"/>
              </w:rPr>
              <w:t>doplnění</w:t>
            </w:r>
            <w:proofErr w:type="gramEnd"/>
            <w:r w:rsidRPr="004E1B13"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4E1B13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 w:rsidRPr="004E1B13">
              <w:rPr>
                <w:iCs/>
                <w:sz w:val="20"/>
                <w:szCs w:val="20"/>
              </w:rPr>
              <w:t xml:space="preserve"> o hodnoty:</w:t>
            </w:r>
          </w:p>
          <w:p w14:paraId="6E32C46B" w14:textId="77777777" w:rsidR="00046917" w:rsidRPr="004E1B13" w:rsidRDefault="00046917" w:rsidP="0010507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4E1B13">
              <w:rPr>
                <w:iCs/>
                <w:sz w:val="20"/>
                <w:szCs w:val="20"/>
              </w:rPr>
              <w:t>PG2 – Potvrzení/chyba v měsíčním výkazu o výrobě biometanu</w:t>
            </w:r>
          </w:p>
          <w:p w14:paraId="2CA6276C" w14:textId="77777777" w:rsidR="00046917" w:rsidRPr="004E1B13" w:rsidRDefault="00046917" w:rsidP="0010507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4E1B13">
              <w:rPr>
                <w:iCs/>
                <w:sz w:val="20"/>
                <w:szCs w:val="20"/>
              </w:rPr>
              <w:t>PG5 – Potvrzení/chyba v dotazu na měsíční výkaz o výrobě biometanu</w:t>
            </w:r>
          </w:p>
        </w:tc>
        <w:tc>
          <w:tcPr>
            <w:tcW w:w="633" w:type="dxa"/>
            <w:vMerge/>
          </w:tcPr>
          <w:p w14:paraId="7D431919" w14:textId="77777777" w:rsidR="00046917" w:rsidRDefault="00046917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46917" w14:paraId="0834B8E4" w14:textId="77777777" w:rsidTr="00242E67">
        <w:trPr>
          <w:trHeight w:val="255"/>
        </w:trPr>
        <w:tc>
          <w:tcPr>
            <w:tcW w:w="910" w:type="dxa"/>
            <w:vMerge/>
          </w:tcPr>
          <w:p w14:paraId="73328E4D" w14:textId="77777777" w:rsidR="00046917" w:rsidRDefault="00046917" w:rsidP="00911D1B"/>
        </w:tc>
        <w:tc>
          <w:tcPr>
            <w:tcW w:w="8809" w:type="dxa"/>
          </w:tcPr>
          <w:p w14:paraId="758A0EB7" w14:textId="77777777" w:rsidR="00046917" w:rsidRPr="004E1B13" w:rsidRDefault="00046917" w:rsidP="00D87740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 w:rsidRPr="004E1B13">
              <w:rPr>
                <w:iCs/>
                <w:sz w:val="20"/>
                <w:szCs w:val="20"/>
              </w:rPr>
              <w:t xml:space="preserve">Definice zprávy </w:t>
            </w:r>
            <w:proofErr w:type="gramStart"/>
            <w:r w:rsidRPr="004E1B13">
              <w:rPr>
                <w:sz w:val="20"/>
                <w:szCs w:val="20"/>
              </w:rPr>
              <w:t xml:space="preserve">RESREQ - </w:t>
            </w:r>
            <w:r w:rsidRPr="004E1B13">
              <w:rPr>
                <w:iCs/>
                <w:sz w:val="20"/>
                <w:szCs w:val="20"/>
              </w:rPr>
              <w:t>doplnění</w:t>
            </w:r>
            <w:proofErr w:type="gramEnd"/>
            <w:r w:rsidRPr="004E1B13"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4E1B13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 w:rsidRPr="004E1B13">
              <w:rPr>
                <w:iCs/>
                <w:sz w:val="20"/>
                <w:szCs w:val="20"/>
              </w:rPr>
              <w:t xml:space="preserve"> o hodnoty:</w:t>
            </w:r>
            <w:r w:rsidRPr="004E1B13">
              <w:rPr>
                <w:sz w:val="20"/>
                <w:szCs w:val="20"/>
              </w:rPr>
              <w:t xml:space="preserve"> </w:t>
            </w:r>
          </w:p>
          <w:p w14:paraId="4C636E4D" w14:textId="77777777" w:rsidR="00046917" w:rsidRPr="004E1B13" w:rsidRDefault="00046917" w:rsidP="00D87740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4E1B13">
              <w:rPr>
                <w:iCs/>
                <w:sz w:val="20"/>
                <w:szCs w:val="20"/>
              </w:rPr>
              <w:t>PG4 – Dotaz na měsíční výkaz o výrobě biometanu</w:t>
            </w:r>
          </w:p>
        </w:tc>
        <w:tc>
          <w:tcPr>
            <w:tcW w:w="633" w:type="dxa"/>
            <w:vMerge/>
          </w:tcPr>
          <w:p w14:paraId="1D8B6880" w14:textId="77777777" w:rsidR="00046917" w:rsidRDefault="00046917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46917" w14:paraId="54B53C7E" w14:textId="77777777" w:rsidTr="00242E67">
        <w:trPr>
          <w:trHeight w:val="255"/>
        </w:trPr>
        <w:tc>
          <w:tcPr>
            <w:tcW w:w="910" w:type="dxa"/>
            <w:vMerge/>
          </w:tcPr>
          <w:p w14:paraId="69A5B3C1" w14:textId="77777777" w:rsidR="00046917" w:rsidRDefault="00046917" w:rsidP="00911D1B"/>
        </w:tc>
        <w:tc>
          <w:tcPr>
            <w:tcW w:w="8809" w:type="dxa"/>
          </w:tcPr>
          <w:p w14:paraId="14EDE468" w14:textId="77777777" w:rsidR="00046917" w:rsidRPr="004E1B13" w:rsidRDefault="00046917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4E1B13">
              <w:rPr>
                <w:iCs/>
                <w:sz w:val="20"/>
                <w:szCs w:val="20"/>
              </w:rPr>
              <w:t xml:space="preserve">Definice zprávy </w:t>
            </w:r>
            <w:proofErr w:type="gramStart"/>
            <w:r w:rsidRPr="004E1B13">
              <w:rPr>
                <w:sz w:val="20"/>
                <w:szCs w:val="20"/>
              </w:rPr>
              <w:t xml:space="preserve">RESHEAT - </w:t>
            </w:r>
            <w:r w:rsidRPr="004E1B13">
              <w:rPr>
                <w:iCs/>
                <w:sz w:val="20"/>
                <w:szCs w:val="20"/>
              </w:rPr>
              <w:t>rozšířena</w:t>
            </w:r>
            <w:proofErr w:type="gramEnd"/>
            <w:r w:rsidRPr="004E1B13"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4E1B13">
              <w:rPr>
                <w:i/>
                <w:iCs/>
                <w:sz w:val="20"/>
                <w:szCs w:val="20"/>
              </w:rPr>
              <w:t>value</w:t>
            </w:r>
            <w:proofErr w:type="spellEnd"/>
            <w:r w:rsidRPr="004E1B13">
              <w:rPr>
                <w:i/>
                <w:iCs/>
                <w:sz w:val="20"/>
                <w:szCs w:val="20"/>
              </w:rPr>
              <w:t>-type</w:t>
            </w:r>
            <w:r w:rsidRPr="004E1B13">
              <w:rPr>
                <w:iCs/>
                <w:sz w:val="20"/>
                <w:szCs w:val="20"/>
              </w:rPr>
              <w:t xml:space="preserve"> elementu </w:t>
            </w:r>
            <w:r w:rsidRPr="004E1B13">
              <w:rPr>
                <w:i/>
                <w:iCs/>
                <w:sz w:val="20"/>
                <w:szCs w:val="20"/>
              </w:rPr>
              <w:t>Data</w:t>
            </w:r>
            <w:r w:rsidRPr="004E1B13">
              <w:rPr>
                <w:iCs/>
                <w:sz w:val="20"/>
                <w:szCs w:val="20"/>
              </w:rPr>
              <w:t xml:space="preserve"> o hodnotu:</w:t>
            </w:r>
          </w:p>
          <w:p w14:paraId="056035D6" w14:textId="77777777" w:rsidR="00046917" w:rsidRPr="004E1B13" w:rsidRDefault="00046917" w:rsidP="00FF69FF">
            <w:pPr>
              <w:spacing w:after="200" w:line="276" w:lineRule="auto"/>
              <w:contextualSpacing/>
              <w:rPr>
                <w:sz w:val="20"/>
                <w:szCs w:val="16"/>
              </w:rPr>
            </w:pPr>
            <w:r w:rsidRPr="004E1B13">
              <w:rPr>
                <w:sz w:val="20"/>
                <w:szCs w:val="16"/>
              </w:rPr>
              <w:t>T_GCR_14 - Poměrné množství dodaného tepla pocházející z obnovitelného zdroje (§ 25a odst. 3)</w:t>
            </w:r>
          </w:p>
          <w:p w14:paraId="56FE143A" w14:textId="77777777" w:rsidR="00046917" w:rsidRPr="004E1B13" w:rsidRDefault="00046917" w:rsidP="00FF69FF">
            <w:pPr>
              <w:spacing w:after="200" w:line="276" w:lineRule="auto"/>
              <w:contextualSpacing/>
              <w:rPr>
                <w:sz w:val="20"/>
                <w:szCs w:val="16"/>
              </w:rPr>
            </w:pPr>
          </w:p>
          <w:p w14:paraId="6C5AEBD4" w14:textId="77777777" w:rsidR="00046917" w:rsidRPr="004E1B13" w:rsidRDefault="00046917" w:rsidP="00FF69FF">
            <w:pPr>
              <w:spacing w:after="200" w:line="276" w:lineRule="auto"/>
              <w:contextualSpacing/>
              <w:rPr>
                <w:sz w:val="20"/>
                <w:szCs w:val="16"/>
              </w:rPr>
            </w:pPr>
            <w:r w:rsidRPr="004E1B13">
              <w:rPr>
                <w:sz w:val="20"/>
                <w:szCs w:val="16"/>
              </w:rPr>
              <w:t>A byla přejmenována enumerace:</w:t>
            </w:r>
          </w:p>
          <w:p w14:paraId="77162065" w14:textId="77777777" w:rsidR="00046917" w:rsidRPr="004E1B13" w:rsidRDefault="00046917" w:rsidP="00D87740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4E1B13">
              <w:rPr>
                <w:sz w:val="20"/>
                <w:szCs w:val="16"/>
              </w:rPr>
              <w:t>T_GCR_</w:t>
            </w:r>
            <w:proofErr w:type="gramStart"/>
            <w:r w:rsidRPr="004E1B13">
              <w:rPr>
                <w:sz w:val="20"/>
                <w:szCs w:val="16"/>
              </w:rPr>
              <w:t>13A</w:t>
            </w:r>
            <w:proofErr w:type="gramEnd"/>
            <w:r w:rsidRPr="004E1B13">
              <w:rPr>
                <w:sz w:val="20"/>
                <w:szCs w:val="16"/>
              </w:rPr>
              <w:t xml:space="preserve"> a T_GCR_</w:t>
            </w:r>
            <w:proofErr w:type="gramStart"/>
            <w:r w:rsidRPr="004E1B13">
              <w:rPr>
                <w:sz w:val="20"/>
                <w:szCs w:val="16"/>
              </w:rPr>
              <w:t>13B - změna</w:t>
            </w:r>
            <w:proofErr w:type="gramEnd"/>
            <w:r w:rsidRPr="004E1B13">
              <w:rPr>
                <w:sz w:val="20"/>
                <w:szCs w:val="16"/>
              </w:rPr>
              <w:t xml:space="preserve"> „odst. 4“ na „odst. 2 písm. b)“</w:t>
            </w:r>
          </w:p>
        </w:tc>
        <w:tc>
          <w:tcPr>
            <w:tcW w:w="633" w:type="dxa"/>
            <w:vMerge/>
          </w:tcPr>
          <w:p w14:paraId="26E5B09D" w14:textId="77777777" w:rsidR="00046917" w:rsidRDefault="00046917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46917" w14:paraId="5C353DD4" w14:textId="77777777" w:rsidTr="00242E67">
        <w:trPr>
          <w:trHeight w:val="255"/>
        </w:trPr>
        <w:tc>
          <w:tcPr>
            <w:tcW w:w="910" w:type="dxa"/>
            <w:vMerge/>
          </w:tcPr>
          <w:p w14:paraId="47DE9639" w14:textId="77777777" w:rsidR="00046917" w:rsidRDefault="00046917" w:rsidP="00911D1B"/>
        </w:tc>
        <w:tc>
          <w:tcPr>
            <w:tcW w:w="8809" w:type="dxa"/>
          </w:tcPr>
          <w:p w14:paraId="4135EA7D" w14:textId="77777777" w:rsidR="00046917" w:rsidRPr="004E1B13" w:rsidRDefault="00046917" w:rsidP="00FF69FF">
            <w:pPr>
              <w:spacing w:after="200" w:line="276" w:lineRule="auto"/>
              <w:contextualSpacing/>
              <w:rPr>
                <w:i/>
                <w:sz w:val="20"/>
                <w:szCs w:val="20"/>
              </w:rPr>
            </w:pPr>
            <w:r w:rsidRPr="004E1B13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4E1B13">
              <w:rPr>
                <w:sz w:val="20"/>
              </w:rPr>
              <w:t>RESFuel</w:t>
            </w:r>
            <w:proofErr w:type="spellEnd"/>
            <w:r w:rsidRPr="004E1B13">
              <w:rPr>
                <w:sz w:val="20"/>
              </w:rPr>
              <w:t xml:space="preserve"> –</w:t>
            </w:r>
            <w:r w:rsidRPr="004E1B13">
              <w:rPr>
                <w:sz w:val="20"/>
                <w:szCs w:val="20"/>
              </w:rPr>
              <w:t xml:space="preserve"> nový atribut </w:t>
            </w:r>
            <w:proofErr w:type="spellStart"/>
            <w:r w:rsidRPr="004E1B13">
              <w:rPr>
                <w:i/>
                <w:sz w:val="20"/>
                <w:szCs w:val="20"/>
              </w:rPr>
              <w:t>purchased-fuel-price</w:t>
            </w:r>
            <w:proofErr w:type="spellEnd"/>
            <w:r w:rsidRPr="004E1B13">
              <w:rPr>
                <w:sz w:val="20"/>
                <w:szCs w:val="20"/>
              </w:rPr>
              <w:t xml:space="preserve"> elementu </w:t>
            </w:r>
            <w:r w:rsidRPr="004E1B13">
              <w:rPr>
                <w:i/>
                <w:sz w:val="20"/>
                <w:szCs w:val="20"/>
              </w:rPr>
              <w:t>Data:</w:t>
            </w:r>
          </w:p>
          <w:p w14:paraId="4C7198D2" w14:textId="77777777" w:rsidR="00046917" w:rsidRPr="004E1B13" w:rsidRDefault="00046917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4E1B13">
              <w:rPr>
                <w:iCs/>
                <w:sz w:val="20"/>
                <w:szCs w:val="20"/>
              </w:rPr>
              <w:t>purchased-fuel-</w:t>
            </w:r>
            <w:proofErr w:type="gramStart"/>
            <w:r w:rsidRPr="004E1B13">
              <w:rPr>
                <w:iCs/>
                <w:sz w:val="20"/>
                <w:szCs w:val="20"/>
              </w:rPr>
              <w:t>price</w:t>
            </w:r>
            <w:proofErr w:type="spellEnd"/>
            <w:r w:rsidRPr="004E1B13">
              <w:rPr>
                <w:iCs/>
                <w:sz w:val="20"/>
                <w:szCs w:val="20"/>
              </w:rPr>
              <w:t xml:space="preserve"> - </w:t>
            </w:r>
            <w:r w:rsidRPr="004E1B13">
              <w:rPr>
                <w:sz w:val="20"/>
              </w:rPr>
              <w:t>Cena</w:t>
            </w:r>
            <w:proofErr w:type="gramEnd"/>
            <w:r w:rsidRPr="004E1B13">
              <w:rPr>
                <w:sz w:val="20"/>
              </w:rPr>
              <w:t xml:space="preserve"> nakoupeného zdroje</w:t>
            </w:r>
          </w:p>
        </w:tc>
        <w:tc>
          <w:tcPr>
            <w:tcW w:w="633" w:type="dxa"/>
            <w:vMerge/>
          </w:tcPr>
          <w:p w14:paraId="3D00A135" w14:textId="77777777" w:rsidR="00046917" w:rsidRDefault="00046917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0CC6E3F0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0191C41D" w14:textId="77777777" w:rsidR="0007589B" w:rsidRDefault="0007589B" w:rsidP="00911D1B">
            <w:r>
              <w:t>7.2.2022</w:t>
            </w:r>
          </w:p>
        </w:tc>
        <w:tc>
          <w:tcPr>
            <w:tcW w:w="8809" w:type="dxa"/>
          </w:tcPr>
          <w:p w14:paraId="501D34B2" w14:textId="77777777" w:rsidR="0007589B" w:rsidRDefault="0007589B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proofErr w:type="gramStart"/>
            <w:r>
              <w:rPr>
                <w:iCs/>
                <w:sz w:val="20"/>
                <w:szCs w:val="20"/>
              </w:rPr>
              <w:t>RESHeat</w:t>
            </w:r>
            <w:proofErr w:type="spellEnd"/>
            <w:r>
              <w:rPr>
                <w:iCs/>
                <w:sz w:val="20"/>
                <w:szCs w:val="20"/>
              </w:rPr>
              <w:t xml:space="preserve"> </w:t>
            </w:r>
            <w:r w:rsidRPr="004E1B13">
              <w:rPr>
                <w:sz w:val="20"/>
                <w:szCs w:val="20"/>
              </w:rPr>
              <w:t xml:space="preserve">- </w:t>
            </w:r>
            <w:r w:rsidRPr="004E1B13">
              <w:rPr>
                <w:iCs/>
                <w:sz w:val="20"/>
                <w:szCs w:val="20"/>
              </w:rPr>
              <w:t>doplnění</w:t>
            </w:r>
            <w:proofErr w:type="gramEnd"/>
            <w:r w:rsidRPr="004E1B13"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4E1B13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 w:rsidRPr="004E1B13">
              <w:rPr>
                <w:iCs/>
                <w:sz w:val="20"/>
                <w:szCs w:val="20"/>
              </w:rPr>
              <w:t xml:space="preserve"> o hodnoty:</w:t>
            </w:r>
          </w:p>
          <w:p w14:paraId="0B7B784B" w14:textId="77777777" w:rsidR="0007589B" w:rsidRPr="001E3B99" w:rsidRDefault="0007589B" w:rsidP="001E3B9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1E3B99">
              <w:rPr>
                <w:iCs/>
                <w:sz w:val="20"/>
                <w:szCs w:val="20"/>
              </w:rPr>
              <w:t>•</w:t>
            </w:r>
            <w:r w:rsidRPr="001E3B99">
              <w:rPr>
                <w:iCs/>
                <w:sz w:val="20"/>
                <w:szCs w:val="20"/>
              </w:rPr>
              <w:tab/>
              <w:t>TD7 – Roční výkaz k transformaci výroby tepla</w:t>
            </w:r>
          </w:p>
          <w:p w14:paraId="1AC29C35" w14:textId="77777777" w:rsidR="0007589B" w:rsidRDefault="0007589B" w:rsidP="001E3B9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1E3B99">
              <w:rPr>
                <w:iCs/>
                <w:sz w:val="20"/>
                <w:szCs w:val="20"/>
              </w:rPr>
              <w:t>•</w:t>
            </w:r>
            <w:r w:rsidRPr="001E3B99">
              <w:rPr>
                <w:iCs/>
                <w:sz w:val="20"/>
                <w:szCs w:val="20"/>
              </w:rPr>
              <w:tab/>
              <w:t>TD9 – Opis ročního výkazu k transformaci výroby tepla</w:t>
            </w:r>
          </w:p>
          <w:p w14:paraId="36EF5141" w14:textId="77777777" w:rsidR="0007589B" w:rsidRPr="004E1B13" w:rsidRDefault="0007589B" w:rsidP="001E3B9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1E3B99">
              <w:rPr>
                <w:iCs/>
                <w:sz w:val="20"/>
                <w:szCs w:val="20"/>
              </w:rPr>
              <w:lastRenderedPageBreak/>
              <w:t>•</w:t>
            </w:r>
            <w:r w:rsidRPr="001E3B99">
              <w:rPr>
                <w:iCs/>
                <w:sz w:val="20"/>
                <w:szCs w:val="20"/>
              </w:rPr>
              <w:tab/>
              <w:t>TDC – Výpis ročních výkazů k transformaci výroby tepla</w:t>
            </w:r>
          </w:p>
        </w:tc>
        <w:tc>
          <w:tcPr>
            <w:tcW w:w="633" w:type="dxa"/>
            <w:vMerge w:val="restart"/>
          </w:tcPr>
          <w:p w14:paraId="160D06B4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V1.20</w:t>
            </w:r>
          </w:p>
        </w:tc>
      </w:tr>
      <w:tr w:rsidR="0007589B" w14:paraId="357E0482" w14:textId="77777777" w:rsidTr="00242E67">
        <w:trPr>
          <w:trHeight w:val="255"/>
        </w:trPr>
        <w:tc>
          <w:tcPr>
            <w:tcW w:w="910" w:type="dxa"/>
            <w:vMerge/>
          </w:tcPr>
          <w:p w14:paraId="452318AC" w14:textId="77777777" w:rsidR="0007589B" w:rsidRDefault="0007589B" w:rsidP="00911D1B"/>
        </w:tc>
        <w:tc>
          <w:tcPr>
            <w:tcW w:w="8809" w:type="dxa"/>
          </w:tcPr>
          <w:p w14:paraId="6E7657F2" w14:textId="77777777" w:rsidR="0007589B" w:rsidRDefault="0007589B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proofErr w:type="gramStart"/>
            <w:r>
              <w:rPr>
                <w:iCs/>
                <w:sz w:val="20"/>
                <w:szCs w:val="20"/>
              </w:rPr>
              <w:t>RESResponse</w:t>
            </w:r>
            <w:proofErr w:type="spellEnd"/>
            <w:r>
              <w:rPr>
                <w:iCs/>
                <w:sz w:val="20"/>
                <w:szCs w:val="20"/>
              </w:rPr>
              <w:t xml:space="preserve"> </w:t>
            </w:r>
            <w:r w:rsidRPr="004E1B13">
              <w:rPr>
                <w:sz w:val="20"/>
                <w:szCs w:val="20"/>
              </w:rPr>
              <w:t xml:space="preserve">- </w:t>
            </w:r>
            <w:r w:rsidRPr="004E1B13">
              <w:rPr>
                <w:iCs/>
                <w:sz w:val="20"/>
                <w:szCs w:val="20"/>
              </w:rPr>
              <w:t>doplnění</w:t>
            </w:r>
            <w:proofErr w:type="gramEnd"/>
            <w:r w:rsidRPr="004E1B13"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4E1B13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 w:rsidRPr="004E1B13">
              <w:rPr>
                <w:iCs/>
                <w:sz w:val="20"/>
                <w:szCs w:val="20"/>
              </w:rPr>
              <w:t xml:space="preserve"> o hodnoty:</w:t>
            </w:r>
          </w:p>
          <w:p w14:paraId="4D18DA78" w14:textId="77777777" w:rsidR="0007589B" w:rsidRDefault="0007589B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D51EC7">
              <w:rPr>
                <w:iCs/>
                <w:sz w:val="20"/>
                <w:szCs w:val="20"/>
              </w:rPr>
              <w:t>•</w:t>
            </w:r>
            <w:r w:rsidRPr="00D51EC7">
              <w:rPr>
                <w:iCs/>
                <w:sz w:val="20"/>
                <w:szCs w:val="20"/>
              </w:rPr>
              <w:tab/>
              <w:t>TD8 – Potvrzení/chyba v ročním výkazu k transformaci výroby tepla</w:t>
            </w:r>
          </w:p>
          <w:p w14:paraId="4D821BAA" w14:textId="77777777" w:rsidR="0007589B" w:rsidRDefault="0007589B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D51EC7">
              <w:rPr>
                <w:iCs/>
                <w:sz w:val="20"/>
                <w:szCs w:val="20"/>
              </w:rPr>
              <w:t>•</w:t>
            </w:r>
            <w:r w:rsidRPr="00D51EC7">
              <w:rPr>
                <w:iCs/>
                <w:sz w:val="20"/>
                <w:szCs w:val="20"/>
              </w:rPr>
              <w:tab/>
              <w:t>TDB – Potvrzení/chyba v dotazu na roční výkaz k transformaci výroby tepla</w:t>
            </w:r>
          </w:p>
        </w:tc>
        <w:tc>
          <w:tcPr>
            <w:tcW w:w="633" w:type="dxa"/>
            <w:vMerge/>
          </w:tcPr>
          <w:p w14:paraId="136C1C15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7EEE6BBF" w14:textId="77777777" w:rsidTr="00242E67">
        <w:trPr>
          <w:trHeight w:val="255"/>
        </w:trPr>
        <w:tc>
          <w:tcPr>
            <w:tcW w:w="910" w:type="dxa"/>
            <w:vMerge/>
          </w:tcPr>
          <w:p w14:paraId="3E7FAF84" w14:textId="77777777" w:rsidR="0007589B" w:rsidRDefault="0007589B" w:rsidP="00911D1B"/>
        </w:tc>
        <w:tc>
          <w:tcPr>
            <w:tcW w:w="8809" w:type="dxa"/>
          </w:tcPr>
          <w:p w14:paraId="437D2EF3" w14:textId="77777777" w:rsidR="0007589B" w:rsidRDefault="0007589B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proofErr w:type="gramStart"/>
            <w:r w:rsidRPr="00D51EC7">
              <w:rPr>
                <w:iCs/>
                <w:sz w:val="20"/>
                <w:szCs w:val="20"/>
              </w:rPr>
              <w:t>RESReq</w:t>
            </w:r>
            <w:proofErr w:type="spellEnd"/>
            <w:r>
              <w:rPr>
                <w:iCs/>
                <w:sz w:val="20"/>
                <w:szCs w:val="20"/>
              </w:rPr>
              <w:t xml:space="preserve"> </w:t>
            </w:r>
            <w:r w:rsidRPr="004E1B13">
              <w:rPr>
                <w:sz w:val="20"/>
                <w:szCs w:val="20"/>
              </w:rPr>
              <w:t xml:space="preserve">- </w:t>
            </w:r>
            <w:r w:rsidRPr="004E1B13">
              <w:rPr>
                <w:iCs/>
                <w:sz w:val="20"/>
                <w:szCs w:val="20"/>
              </w:rPr>
              <w:t>doplnění</w:t>
            </w:r>
            <w:proofErr w:type="gramEnd"/>
            <w:r w:rsidRPr="004E1B13">
              <w:rPr>
                <w:iCs/>
                <w:sz w:val="20"/>
                <w:szCs w:val="20"/>
              </w:rPr>
              <w:t xml:space="preserve"> enumerace atributu </w:t>
            </w:r>
            <w:proofErr w:type="spellStart"/>
            <w:r w:rsidRPr="004E1B13">
              <w:rPr>
                <w:i/>
                <w:iCs/>
                <w:sz w:val="20"/>
                <w:szCs w:val="20"/>
              </w:rPr>
              <w:t>message-code</w:t>
            </w:r>
            <w:proofErr w:type="spellEnd"/>
            <w:r w:rsidRPr="004E1B13">
              <w:rPr>
                <w:iCs/>
                <w:sz w:val="20"/>
                <w:szCs w:val="20"/>
              </w:rPr>
              <w:t xml:space="preserve"> o hodnoty:</w:t>
            </w:r>
          </w:p>
          <w:p w14:paraId="347EEB82" w14:textId="77777777" w:rsidR="0007589B" w:rsidRDefault="0007589B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D51EC7">
              <w:rPr>
                <w:iCs/>
                <w:sz w:val="20"/>
                <w:szCs w:val="20"/>
              </w:rPr>
              <w:t>•</w:t>
            </w:r>
            <w:r w:rsidRPr="00D51EC7">
              <w:rPr>
                <w:iCs/>
                <w:sz w:val="20"/>
                <w:szCs w:val="20"/>
              </w:rPr>
              <w:tab/>
              <w:t>TDA – Dotaz na roční výkaz k transformaci výroby tepla</w:t>
            </w:r>
          </w:p>
        </w:tc>
        <w:tc>
          <w:tcPr>
            <w:tcW w:w="633" w:type="dxa"/>
            <w:vMerge/>
          </w:tcPr>
          <w:p w14:paraId="041D9BCB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0AE58C11" w14:textId="77777777" w:rsidTr="00242E67">
        <w:trPr>
          <w:trHeight w:val="255"/>
        </w:trPr>
        <w:tc>
          <w:tcPr>
            <w:tcW w:w="910" w:type="dxa"/>
            <w:vMerge/>
          </w:tcPr>
          <w:p w14:paraId="1BA876A6" w14:textId="77777777" w:rsidR="0007589B" w:rsidRDefault="0007589B" w:rsidP="00911D1B"/>
        </w:tc>
        <w:tc>
          <w:tcPr>
            <w:tcW w:w="8809" w:type="dxa"/>
          </w:tcPr>
          <w:p w14:paraId="28DC8650" w14:textId="77777777" w:rsidR="0007589B" w:rsidRDefault="0007589B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RESHeat</w:t>
            </w:r>
            <w:proofErr w:type="spellEnd"/>
            <w:r>
              <w:rPr>
                <w:iCs/>
                <w:sz w:val="20"/>
                <w:szCs w:val="20"/>
              </w:rPr>
              <w:t xml:space="preserve"> – doplnění enumerace atributu </w:t>
            </w:r>
            <w:r w:rsidRPr="0013756B">
              <w:rPr>
                <w:i/>
                <w:iCs/>
                <w:sz w:val="20"/>
                <w:szCs w:val="20"/>
              </w:rPr>
              <w:t>unit</w:t>
            </w:r>
            <w:r>
              <w:rPr>
                <w:iCs/>
                <w:sz w:val="20"/>
                <w:szCs w:val="20"/>
              </w:rPr>
              <w:t xml:space="preserve"> elementu </w:t>
            </w:r>
            <w:r w:rsidRPr="0013756B">
              <w:rPr>
                <w:i/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>:</w:t>
            </w:r>
          </w:p>
          <w:p w14:paraId="2F1973E5" w14:textId="77777777" w:rsidR="0007589B" w:rsidRPr="0013756B" w:rsidRDefault="0007589B" w:rsidP="0013756B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iCs/>
                <w:sz w:val="20"/>
                <w:szCs w:val="20"/>
              </w:rPr>
            </w:pPr>
            <w:r w:rsidRPr="003F5604">
              <w:rPr>
                <w:rFonts w:ascii="Times New Roman" w:hAnsi="Times New Roman"/>
                <w:iCs/>
                <w:sz w:val="20"/>
                <w:szCs w:val="20"/>
                <w:lang w:eastAsia="en-US"/>
              </w:rPr>
              <w:t>ks</w:t>
            </w:r>
          </w:p>
        </w:tc>
        <w:tc>
          <w:tcPr>
            <w:tcW w:w="633" w:type="dxa"/>
            <w:vMerge/>
          </w:tcPr>
          <w:p w14:paraId="7E7FE0F1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0481F027" w14:textId="77777777" w:rsidTr="00242E67">
        <w:trPr>
          <w:trHeight w:val="255"/>
        </w:trPr>
        <w:tc>
          <w:tcPr>
            <w:tcW w:w="910" w:type="dxa"/>
            <w:vMerge/>
          </w:tcPr>
          <w:p w14:paraId="233B2E3C" w14:textId="77777777" w:rsidR="0007589B" w:rsidRDefault="0007589B" w:rsidP="00911D1B"/>
        </w:tc>
        <w:tc>
          <w:tcPr>
            <w:tcW w:w="8809" w:type="dxa"/>
          </w:tcPr>
          <w:p w14:paraId="30698745" w14:textId="77777777" w:rsidR="0007589B" w:rsidRDefault="0007589B" w:rsidP="00FF69FF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RESHeat</w:t>
            </w:r>
            <w:proofErr w:type="spellEnd"/>
            <w:r>
              <w:rPr>
                <w:iCs/>
                <w:sz w:val="20"/>
                <w:szCs w:val="20"/>
              </w:rPr>
              <w:t xml:space="preserve"> – přidán nový atribut </w:t>
            </w:r>
            <w:proofErr w:type="spellStart"/>
            <w:r w:rsidRPr="0013756B">
              <w:rPr>
                <w:i/>
                <w:iCs/>
                <w:sz w:val="20"/>
                <w:szCs w:val="20"/>
              </w:rPr>
              <w:t>Attachment</w:t>
            </w:r>
            <w:proofErr w:type="spellEnd"/>
            <w:r>
              <w:rPr>
                <w:iCs/>
                <w:sz w:val="20"/>
                <w:szCs w:val="20"/>
              </w:rPr>
              <w:t xml:space="preserve"> elementu </w:t>
            </w:r>
            <w:proofErr w:type="spellStart"/>
            <w:r w:rsidRPr="0013756B">
              <w:rPr>
                <w:i/>
                <w:iCs/>
                <w:sz w:val="20"/>
                <w:szCs w:val="20"/>
              </w:rPr>
              <w:t>Location</w:t>
            </w:r>
            <w:proofErr w:type="spellEnd"/>
          </w:p>
        </w:tc>
        <w:tc>
          <w:tcPr>
            <w:tcW w:w="633" w:type="dxa"/>
            <w:vMerge/>
          </w:tcPr>
          <w:p w14:paraId="5B7722E1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310760DB" w14:textId="77777777" w:rsidTr="00242E67">
        <w:trPr>
          <w:trHeight w:val="255"/>
        </w:trPr>
        <w:tc>
          <w:tcPr>
            <w:tcW w:w="910" w:type="dxa"/>
            <w:vMerge/>
          </w:tcPr>
          <w:p w14:paraId="07E6B68D" w14:textId="77777777" w:rsidR="0007589B" w:rsidRDefault="0007589B" w:rsidP="00911D1B"/>
        </w:tc>
        <w:tc>
          <w:tcPr>
            <w:tcW w:w="8809" w:type="dxa"/>
          </w:tcPr>
          <w:p w14:paraId="38F60368" w14:textId="77777777" w:rsidR="0007589B" w:rsidRDefault="0007589B" w:rsidP="00FF69FF">
            <w:pPr>
              <w:spacing w:after="200" w:line="276" w:lineRule="auto"/>
              <w:contextualSpacing/>
              <w:rPr>
                <w:i/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RESHeat</w:t>
            </w:r>
            <w:proofErr w:type="spellEnd"/>
            <w:r>
              <w:rPr>
                <w:iCs/>
                <w:sz w:val="20"/>
                <w:szCs w:val="20"/>
              </w:rPr>
              <w:t xml:space="preserve"> – enumerace atributu </w:t>
            </w:r>
            <w:proofErr w:type="spellStart"/>
            <w:r w:rsidRPr="007475B6">
              <w:rPr>
                <w:i/>
                <w:iCs/>
                <w:sz w:val="20"/>
                <w:szCs w:val="20"/>
              </w:rPr>
              <w:t>value</w:t>
            </w:r>
            <w:proofErr w:type="spellEnd"/>
            <w:r w:rsidRPr="007475B6">
              <w:rPr>
                <w:i/>
                <w:iCs/>
                <w:sz w:val="20"/>
                <w:szCs w:val="20"/>
              </w:rPr>
              <w:t>-type</w:t>
            </w:r>
            <w:r>
              <w:rPr>
                <w:iCs/>
                <w:sz w:val="20"/>
                <w:szCs w:val="20"/>
              </w:rPr>
              <w:t xml:space="preserve"> elementu </w:t>
            </w:r>
            <w:r w:rsidRPr="007475B6">
              <w:rPr>
                <w:i/>
                <w:iCs/>
                <w:sz w:val="20"/>
                <w:szCs w:val="20"/>
              </w:rPr>
              <w:t>Data</w:t>
            </w:r>
            <w:r>
              <w:rPr>
                <w:i/>
                <w:iCs/>
                <w:sz w:val="20"/>
                <w:szCs w:val="20"/>
              </w:rPr>
              <w:t>:</w:t>
            </w:r>
          </w:p>
          <w:p w14:paraId="50ED91DC" w14:textId="77777777" w:rsidR="0007589B" w:rsidRPr="007475B6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7475B6">
              <w:rPr>
                <w:iCs/>
                <w:sz w:val="20"/>
                <w:szCs w:val="20"/>
              </w:rPr>
              <w:t>T_GCR_20</w:t>
            </w:r>
            <w:r w:rsidRPr="007475B6">
              <w:rPr>
                <w:iCs/>
                <w:sz w:val="20"/>
                <w:szCs w:val="20"/>
              </w:rPr>
              <w:tab/>
              <w:t>Množství tepla vyrobeného ve výrobně tepla z neobnovitelného zdroje, které bylo dodáno do rozvodného tepelného zařízení soustavy zásobování tepelnou energií umístěného na území České republiky</w:t>
            </w:r>
          </w:p>
          <w:p w14:paraId="45018009" w14:textId="77777777" w:rsidR="0007589B" w:rsidRPr="007475B6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7475B6">
              <w:rPr>
                <w:iCs/>
                <w:sz w:val="20"/>
                <w:szCs w:val="20"/>
              </w:rPr>
              <w:t>T_GCR_21</w:t>
            </w:r>
            <w:r w:rsidRPr="007475B6">
              <w:rPr>
                <w:iCs/>
                <w:sz w:val="20"/>
                <w:szCs w:val="20"/>
              </w:rPr>
              <w:tab/>
              <w:t>Množství tepla, na které se přechodná transformační podpora tepla nevztahuje</w:t>
            </w:r>
          </w:p>
          <w:p w14:paraId="6599AE50" w14:textId="77777777" w:rsidR="0007589B" w:rsidRPr="007475B6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7475B6">
              <w:rPr>
                <w:iCs/>
                <w:sz w:val="20"/>
                <w:szCs w:val="20"/>
              </w:rPr>
              <w:t>T_GCR_23</w:t>
            </w:r>
            <w:r w:rsidRPr="007475B6">
              <w:rPr>
                <w:iCs/>
                <w:sz w:val="20"/>
                <w:szCs w:val="20"/>
              </w:rPr>
              <w:tab/>
              <w:t>Množství nakoupených a zároveň vyřazených povolenek na emise skleníkových plynů na výrobu tepla dodaného do rozvodného tepelného zařízení soustav zásobování tepelnou energií na území České republiky</w:t>
            </w:r>
          </w:p>
        </w:tc>
        <w:tc>
          <w:tcPr>
            <w:tcW w:w="633" w:type="dxa"/>
            <w:vMerge/>
          </w:tcPr>
          <w:p w14:paraId="53C1131F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4880F25F" w14:textId="77777777" w:rsidTr="00242E67">
        <w:trPr>
          <w:trHeight w:val="255"/>
        </w:trPr>
        <w:tc>
          <w:tcPr>
            <w:tcW w:w="910" w:type="dxa"/>
            <w:vMerge/>
          </w:tcPr>
          <w:p w14:paraId="031B8E2D" w14:textId="77777777" w:rsidR="0007589B" w:rsidRPr="007475B6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329F4F1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RESSource</w:t>
            </w:r>
            <w:proofErr w:type="spellEnd"/>
            <w:r>
              <w:rPr>
                <w:iCs/>
                <w:sz w:val="20"/>
                <w:szCs w:val="20"/>
              </w:rPr>
              <w:t xml:space="preserve">: - nové nepovinné atributy elementu </w:t>
            </w:r>
            <w:r w:rsidRPr="007475B6">
              <w:rPr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>:</w:t>
            </w:r>
          </w:p>
          <w:p w14:paraId="0BA69BEC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7475B6">
              <w:rPr>
                <w:iCs/>
                <w:sz w:val="20"/>
                <w:szCs w:val="20"/>
              </w:rPr>
              <w:t>declaration-sus</w:t>
            </w:r>
            <w:r>
              <w:rPr>
                <w:iCs/>
                <w:sz w:val="20"/>
                <w:szCs w:val="20"/>
              </w:rPr>
              <w:t>tainability</w:t>
            </w:r>
            <w:proofErr w:type="spellEnd"/>
            <w:r w:rsidRPr="007475B6">
              <w:rPr>
                <w:iCs/>
                <w:sz w:val="20"/>
                <w:szCs w:val="20"/>
              </w:rPr>
              <w:t xml:space="preserve"> – Prohlášení o splnění kritérií udržitelnosti</w:t>
            </w:r>
          </w:p>
          <w:p w14:paraId="11B8531A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>
              <w:rPr>
                <w:iCs/>
                <w:sz w:val="20"/>
                <w:szCs w:val="20"/>
              </w:rPr>
              <w:t>declaration-emission-savings</w:t>
            </w:r>
            <w:proofErr w:type="spellEnd"/>
            <w:r w:rsidRPr="007475B6">
              <w:rPr>
                <w:iCs/>
                <w:sz w:val="20"/>
                <w:szCs w:val="20"/>
              </w:rPr>
              <w:t xml:space="preserve"> – Prohlášení o splnění </w:t>
            </w:r>
            <w:r>
              <w:rPr>
                <w:iCs/>
                <w:sz w:val="20"/>
                <w:szCs w:val="20"/>
              </w:rPr>
              <w:t>úspor emisí skleníkových plynů</w:t>
            </w:r>
          </w:p>
          <w:p w14:paraId="6758BFEB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7475B6">
              <w:rPr>
                <w:iCs/>
                <w:sz w:val="20"/>
                <w:szCs w:val="20"/>
              </w:rPr>
              <w:t>biofuel-usage</w:t>
            </w:r>
            <w:proofErr w:type="spellEnd"/>
            <w:r w:rsidRPr="007475B6">
              <w:rPr>
                <w:iCs/>
                <w:sz w:val="20"/>
                <w:szCs w:val="20"/>
              </w:rPr>
              <w:t xml:space="preserve"> – Využití p</w:t>
            </w:r>
            <w:r>
              <w:rPr>
                <w:iCs/>
                <w:sz w:val="20"/>
                <w:szCs w:val="20"/>
              </w:rPr>
              <w:t xml:space="preserve">aliv z biomasy nebo </w:t>
            </w:r>
            <w:proofErr w:type="spellStart"/>
            <w:r>
              <w:rPr>
                <w:iCs/>
                <w:sz w:val="20"/>
                <w:szCs w:val="20"/>
              </w:rPr>
              <w:t>biokapalin</w:t>
            </w:r>
            <w:proofErr w:type="spellEnd"/>
          </w:p>
          <w:p w14:paraId="52C79268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7475B6">
              <w:rPr>
                <w:iCs/>
                <w:sz w:val="20"/>
                <w:szCs w:val="20"/>
              </w:rPr>
              <w:t>sustainability</w:t>
            </w:r>
            <w:proofErr w:type="spellEnd"/>
            <w:r w:rsidRPr="007475B6">
              <w:rPr>
                <w:iCs/>
                <w:sz w:val="20"/>
                <w:szCs w:val="20"/>
              </w:rPr>
              <w:t>-plant-</w:t>
            </w:r>
            <w:proofErr w:type="spellStart"/>
            <w:proofErr w:type="gramStart"/>
            <w:r w:rsidRPr="007475B6">
              <w:rPr>
                <w:iCs/>
                <w:sz w:val="20"/>
                <w:szCs w:val="20"/>
              </w:rPr>
              <w:t>category</w:t>
            </w:r>
            <w:proofErr w:type="spellEnd"/>
            <w:r>
              <w:rPr>
                <w:iCs/>
                <w:sz w:val="20"/>
                <w:szCs w:val="20"/>
              </w:rPr>
              <w:t xml:space="preserve"> - </w:t>
            </w:r>
            <w:r w:rsidRPr="007475B6">
              <w:rPr>
                <w:iCs/>
                <w:sz w:val="20"/>
                <w:szCs w:val="20"/>
              </w:rPr>
              <w:t>Kategorie</w:t>
            </w:r>
            <w:proofErr w:type="gramEnd"/>
            <w:r w:rsidRPr="007475B6">
              <w:rPr>
                <w:iCs/>
                <w:sz w:val="20"/>
                <w:szCs w:val="20"/>
              </w:rPr>
              <w:t xml:space="preserve"> výrobny pro kontrolu plnění kritérií udržitelnosti</w:t>
            </w:r>
          </w:p>
          <w:p w14:paraId="4D48792C" w14:textId="77777777" w:rsidR="0007589B" w:rsidRDefault="0007589B" w:rsidP="009F6A49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9F6A49">
              <w:rPr>
                <w:iCs/>
                <w:sz w:val="20"/>
                <w:szCs w:val="20"/>
              </w:rPr>
              <w:t>auction</w:t>
            </w:r>
            <w:proofErr w:type="spellEnd"/>
            <w:r w:rsidRPr="009F6A49">
              <w:rPr>
                <w:iCs/>
                <w:sz w:val="20"/>
                <w:szCs w:val="20"/>
              </w:rPr>
              <w:t>-source-</w:t>
            </w:r>
            <w:proofErr w:type="gramStart"/>
            <w:r w:rsidRPr="009F6A49">
              <w:rPr>
                <w:iCs/>
                <w:sz w:val="20"/>
                <w:szCs w:val="20"/>
              </w:rPr>
              <w:t>id</w:t>
            </w:r>
            <w:r>
              <w:rPr>
                <w:iCs/>
                <w:sz w:val="20"/>
                <w:szCs w:val="20"/>
              </w:rPr>
              <w:t xml:space="preserve"> - </w:t>
            </w:r>
            <w:r w:rsidRPr="009F6A49">
              <w:rPr>
                <w:iCs/>
                <w:sz w:val="20"/>
                <w:szCs w:val="20"/>
              </w:rPr>
              <w:t>Identifikace</w:t>
            </w:r>
            <w:proofErr w:type="gramEnd"/>
            <w:r w:rsidRPr="009F6A49">
              <w:rPr>
                <w:iCs/>
                <w:sz w:val="20"/>
                <w:szCs w:val="20"/>
              </w:rPr>
              <w:t xml:space="preserve"> výrobny elektřiny z rozhodnutí o udělení práva na podporu z aukce</w:t>
            </w:r>
          </w:p>
        </w:tc>
        <w:tc>
          <w:tcPr>
            <w:tcW w:w="633" w:type="dxa"/>
            <w:vMerge/>
          </w:tcPr>
          <w:p w14:paraId="705D5B35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6EBB149D" w14:textId="77777777" w:rsidTr="00242E67">
        <w:trPr>
          <w:trHeight w:val="255"/>
        </w:trPr>
        <w:tc>
          <w:tcPr>
            <w:tcW w:w="910" w:type="dxa"/>
            <w:vMerge/>
          </w:tcPr>
          <w:p w14:paraId="15DEF291" w14:textId="77777777" w:rsidR="0007589B" w:rsidRPr="007475B6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250C662A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RESSourceGas</w:t>
            </w:r>
            <w:proofErr w:type="spellEnd"/>
            <w:r>
              <w:rPr>
                <w:iCs/>
                <w:sz w:val="20"/>
                <w:szCs w:val="20"/>
              </w:rPr>
              <w:t xml:space="preserve">: - nové nepovinné atributy elementu </w:t>
            </w:r>
            <w:r w:rsidRPr="007475B6">
              <w:rPr>
                <w:iCs/>
                <w:sz w:val="20"/>
                <w:szCs w:val="20"/>
              </w:rPr>
              <w:t>Data</w:t>
            </w:r>
            <w:r>
              <w:rPr>
                <w:iCs/>
                <w:sz w:val="20"/>
                <w:szCs w:val="20"/>
              </w:rPr>
              <w:t>:</w:t>
            </w:r>
          </w:p>
          <w:p w14:paraId="67B829A7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7475B6">
              <w:rPr>
                <w:iCs/>
                <w:sz w:val="20"/>
                <w:szCs w:val="20"/>
              </w:rPr>
              <w:t>declaration-sus</w:t>
            </w:r>
            <w:r>
              <w:rPr>
                <w:iCs/>
                <w:sz w:val="20"/>
                <w:szCs w:val="20"/>
              </w:rPr>
              <w:t>tainability</w:t>
            </w:r>
            <w:proofErr w:type="spellEnd"/>
            <w:r w:rsidRPr="007475B6">
              <w:rPr>
                <w:iCs/>
                <w:sz w:val="20"/>
                <w:szCs w:val="20"/>
              </w:rPr>
              <w:t xml:space="preserve"> – Prohlášení o splnění kritérií udržitelnosti</w:t>
            </w:r>
          </w:p>
          <w:p w14:paraId="1F22E80D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>
              <w:rPr>
                <w:iCs/>
                <w:sz w:val="20"/>
                <w:szCs w:val="20"/>
              </w:rPr>
              <w:t>declaration-emission-savings</w:t>
            </w:r>
            <w:proofErr w:type="spellEnd"/>
            <w:r w:rsidRPr="007475B6">
              <w:rPr>
                <w:iCs/>
                <w:sz w:val="20"/>
                <w:szCs w:val="20"/>
              </w:rPr>
              <w:t xml:space="preserve"> – Prohlášení o splnění </w:t>
            </w:r>
            <w:r>
              <w:rPr>
                <w:iCs/>
                <w:sz w:val="20"/>
                <w:szCs w:val="20"/>
              </w:rPr>
              <w:t>úspor emisí skleníkových plynů</w:t>
            </w:r>
          </w:p>
          <w:p w14:paraId="192D0248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7475B6">
              <w:rPr>
                <w:iCs/>
                <w:sz w:val="20"/>
                <w:szCs w:val="20"/>
              </w:rPr>
              <w:t>biofuel-usage</w:t>
            </w:r>
            <w:proofErr w:type="spellEnd"/>
            <w:r w:rsidRPr="007475B6">
              <w:rPr>
                <w:iCs/>
                <w:sz w:val="20"/>
                <w:szCs w:val="20"/>
              </w:rPr>
              <w:t xml:space="preserve"> – Využití p</w:t>
            </w:r>
            <w:r>
              <w:rPr>
                <w:iCs/>
                <w:sz w:val="20"/>
                <w:szCs w:val="20"/>
              </w:rPr>
              <w:t xml:space="preserve">aliv z biomasy nebo </w:t>
            </w:r>
            <w:proofErr w:type="spellStart"/>
            <w:r>
              <w:rPr>
                <w:iCs/>
                <w:sz w:val="20"/>
                <w:szCs w:val="20"/>
              </w:rPr>
              <w:t>biokapalin</w:t>
            </w:r>
            <w:proofErr w:type="spellEnd"/>
          </w:p>
        </w:tc>
        <w:tc>
          <w:tcPr>
            <w:tcW w:w="633" w:type="dxa"/>
            <w:vMerge/>
          </w:tcPr>
          <w:p w14:paraId="6EBD498A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794A4697" w14:textId="77777777" w:rsidTr="00242E67">
        <w:trPr>
          <w:trHeight w:val="255"/>
        </w:trPr>
        <w:tc>
          <w:tcPr>
            <w:tcW w:w="910" w:type="dxa"/>
            <w:vMerge/>
          </w:tcPr>
          <w:p w14:paraId="1A12B104" w14:textId="77777777" w:rsidR="0007589B" w:rsidRPr="007475B6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A1DA22B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RESSource</w:t>
            </w:r>
            <w:proofErr w:type="spellEnd"/>
            <w:r>
              <w:rPr>
                <w:iCs/>
                <w:sz w:val="20"/>
                <w:szCs w:val="20"/>
              </w:rPr>
              <w:t xml:space="preserve"> – rozšíření enumerace elementu </w:t>
            </w:r>
            <w:proofErr w:type="spellStart"/>
            <w:r w:rsidRPr="007475B6">
              <w:rPr>
                <w:i/>
                <w:iCs/>
                <w:sz w:val="20"/>
                <w:szCs w:val="20"/>
              </w:rPr>
              <w:t>Attachments</w:t>
            </w:r>
            <w:proofErr w:type="spellEnd"/>
            <w:r>
              <w:rPr>
                <w:iCs/>
                <w:sz w:val="20"/>
                <w:szCs w:val="20"/>
              </w:rPr>
              <w:t>:</w:t>
            </w:r>
          </w:p>
          <w:p w14:paraId="3DE342E8" w14:textId="77777777" w:rsidR="0007589B" w:rsidRPr="007475B6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7475B6">
              <w:rPr>
                <w:iCs/>
                <w:sz w:val="20"/>
                <w:szCs w:val="20"/>
              </w:rPr>
              <w:t>SPLN_UDRZ – Doklad o splnění kritérií udržitelnosti (dle čl. 30 odst. 5 směrnice 2018/2001/EU)</w:t>
            </w:r>
          </w:p>
          <w:p w14:paraId="528A9EB7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7475B6">
              <w:rPr>
                <w:iCs/>
                <w:sz w:val="20"/>
                <w:szCs w:val="20"/>
              </w:rPr>
              <w:t>SPLN_EMIS – Doklad o splnění úspor emisí skleníkových plynů (dle čl. 30 odst. 5 směrnice 2018/2001/EU)</w:t>
            </w:r>
          </w:p>
        </w:tc>
        <w:tc>
          <w:tcPr>
            <w:tcW w:w="633" w:type="dxa"/>
            <w:vMerge/>
          </w:tcPr>
          <w:p w14:paraId="2AF7A38E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07589B" w14:paraId="623220DD" w14:textId="77777777" w:rsidTr="00242E67">
        <w:trPr>
          <w:trHeight w:val="255"/>
        </w:trPr>
        <w:tc>
          <w:tcPr>
            <w:tcW w:w="910" w:type="dxa"/>
            <w:vMerge/>
          </w:tcPr>
          <w:p w14:paraId="3182FE0D" w14:textId="77777777" w:rsidR="0007589B" w:rsidRPr="007475B6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0959017B" w14:textId="77777777" w:rsidR="0007589B" w:rsidRDefault="0007589B" w:rsidP="007475B6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rPr>
                <w:iCs/>
                <w:sz w:val="20"/>
                <w:szCs w:val="20"/>
              </w:rPr>
              <w:t>RESSourceGas</w:t>
            </w:r>
            <w:proofErr w:type="spellEnd"/>
            <w:r>
              <w:rPr>
                <w:iCs/>
                <w:sz w:val="20"/>
                <w:szCs w:val="20"/>
              </w:rPr>
              <w:t xml:space="preserve"> – rozšíření elementu </w:t>
            </w:r>
            <w:r w:rsidRPr="007475B6">
              <w:rPr>
                <w:i/>
                <w:iCs/>
                <w:sz w:val="20"/>
                <w:szCs w:val="20"/>
              </w:rPr>
              <w:t>Source</w:t>
            </w:r>
            <w:r>
              <w:rPr>
                <w:iCs/>
                <w:sz w:val="20"/>
                <w:szCs w:val="20"/>
              </w:rPr>
              <w:t xml:space="preserve"> o element </w:t>
            </w:r>
            <w:proofErr w:type="spellStart"/>
            <w:r w:rsidRPr="007475B6">
              <w:rPr>
                <w:i/>
                <w:iCs/>
                <w:sz w:val="20"/>
                <w:szCs w:val="20"/>
              </w:rPr>
              <w:t>Attachment</w:t>
            </w:r>
            <w:proofErr w:type="spellEnd"/>
            <w:r>
              <w:rPr>
                <w:iCs/>
                <w:sz w:val="20"/>
                <w:szCs w:val="20"/>
              </w:rPr>
              <w:t>.</w:t>
            </w:r>
          </w:p>
        </w:tc>
        <w:tc>
          <w:tcPr>
            <w:tcW w:w="633" w:type="dxa"/>
            <w:vMerge/>
          </w:tcPr>
          <w:p w14:paraId="369A8D79" w14:textId="77777777" w:rsidR="0007589B" w:rsidRDefault="0007589B" w:rsidP="00911D1B">
            <w:pPr>
              <w:pStyle w:val="TableNormal1"/>
              <w:jc w:val="center"/>
              <w:rPr>
                <w:iCs/>
              </w:rPr>
            </w:pPr>
          </w:p>
        </w:tc>
      </w:tr>
      <w:tr w:rsidR="00497E15" w14:paraId="190320C1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3823AA2F" w14:textId="77777777" w:rsidR="00497E15" w:rsidRPr="007475B6" w:rsidRDefault="00497E15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5.4.2022</w:t>
            </w:r>
          </w:p>
        </w:tc>
        <w:tc>
          <w:tcPr>
            <w:tcW w:w="8809" w:type="dxa"/>
          </w:tcPr>
          <w:p w14:paraId="4B449621" w14:textId="77777777" w:rsidR="00497E15" w:rsidRPr="00034E11" w:rsidRDefault="00497E15" w:rsidP="00B232E5">
            <w:pPr>
              <w:spacing w:after="200" w:line="276" w:lineRule="auto"/>
              <w:contextualSpacing/>
              <w:rPr>
                <w:i/>
                <w:iCs/>
                <w:sz w:val="20"/>
                <w:szCs w:val="20"/>
              </w:rPr>
            </w:pPr>
            <w:r w:rsidRPr="00034E11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034E11">
              <w:rPr>
                <w:iCs/>
                <w:sz w:val="20"/>
                <w:szCs w:val="20"/>
              </w:rPr>
              <w:t>RESSource</w:t>
            </w:r>
            <w:proofErr w:type="spellEnd"/>
            <w:r w:rsidRPr="00034E11">
              <w:rPr>
                <w:iCs/>
                <w:sz w:val="20"/>
                <w:szCs w:val="20"/>
              </w:rPr>
              <w:t xml:space="preserve"> – rozšíření o nepovinný atribut </w:t>
            </w:r>
            <w:proofErr w:type="spellStart"/>
            <w:r w:rsidRPr="00034E11">
              <w:rPr>
                <w:i/>
                <w:sz w:val="20"/>
              </w:rPr>
              <w:t>chp</w:t>
            </w:r>
            <w:proofErr w:type="spellEnd"/>
            <w:r w:rsidRPr="00034E11">
              <w:rPr>
                <w:i/>
                <w:sz w:val="20"/>
              </w:rPr>
              <w:t>-</w:t>
            </w:r>
            <w:proofErr w:type="spellStart"/>
            <w:r w:rsidRPr="00034E11">
              <w:rPr>
                <w:i/>
                <w:sz w:val="20"/>
              </w:rPr>
              <w:t>promotion</w:t>
            </w:r>
            <w:proofErr w:type="spellEnd"/>
            <w:r w:rsidRPr="00034E11">
              <w:rPr>
                <w:i/>
                <w:sz w:val="20"/>
              </w:rPr>
              <w:t>-type</w:t>
            </w:r>
            <w:r w:rsidRPr="00034E11">
              <w:rPr>
                <w:iCs/>
                <w:sz w:val="20"/>
                <w:szCs w:val="20"/>
              </w:rPr>
              <w:t xml:space="preserve"> elementu </w:t>
            </w:r>
            <w:proofErr w:type="spellStart"/>
            <w:r w:rsidRPr="00034E11">
              <w:rPr>
                <w:i/>
                <w:iCs/>
                <w:sz w:val="20"/>
                <w:szCs w:val="20"/>
              </w:rPr>
              <w:t>PromotionData</w:t>
            </w:r>
            <w:proofErr w:type="spellEnd"/>
            <w:r w:rsidRPr="00034E11">
              <w:rPr>
                <w:i/>
                <w:iCs/>
                <w:sz w:val="20"/>
                <w:szCs w:val="20"/>
              </w:rPr>
              <w:t>.</w:t>
            </w:r>
          </w:p>
          <w:p w14:paraId="21404DA7" w14:textId="77777777" w:rsidR="00497E15" w:rsidRPr="00034E11" w:rsidRDefault="00497E15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034E11">
              <w:rPr>
                <w:sz w:val="20"/>
              </w:rPr>
              <w:t>chp</w:t>
            </w:r>
            <w:proofErr w:type="spellEnd"/>
            <w:r w:rsidRPr="00034E11">
              <w:rPr>
                <w:sz w:val="20"/>
              </w:rPr>
              <w:t>-</w:t>
            </w:r>
            <w:proofErr w:type="spellStart"/>
            <w:r w:rsidRPr="00034E11">
              <w:rPr>
                <w:sz w:val="20"/>
              </w:rPr>
              <w:t>promotion</w:t>
            </w:r>
            <w:proofErr w:type="spellEnd"/>
            <w:r w:rsidRPr="00034E11">
              <w:rPr>
                <w:sz w:val="20"/>
              </w:rPr>
              <w:t>-</w:t>
            </w:r>
            <w:proofErr w:type="gramStart"/>
            <w:r w:rsidRPr="00034E11">
              <w:rPr>
                <w:sz w:val="20"/>
              </w:rPr>
              <w:t>type -</w:t>
            </w:r>
            <w:r w:rsidRPr="00034E11">
              <w:rPr>
                <w:i/>
                <w:sz w:val="20"/>
              </w:rPr>
              <w:t xml:space="preserve"> </w:t>
            </w:r>
            <w:r w:rsidR="007F7224" w:rsidRPr="007F7224">
              <w:rPr>
                <w:sz w:val="20"/>
              </w:rPr>
              <w:t>Forma</w:t>
            </w:r>
            <w:proofErr w:type="gramEnd"/>
            <w:r w:rsidR="007F7224" w:rsidRPr="007F7224">
              <w:rPr>
                <w:sz w:val="20"/>
              </w:rPr>
              <w:t xml:space="preserve"> podpory KVET</w:t>
            </w:r>
          </w:p>
        </w:tc>
        <w:tc>
          <w:tcPr>
            <w:tcW w:w="633" w:type="dxa"/>
            <w:vMerge w:val="restart"/>
          </w:tcPr>
          <w:p w14:paraId="3AEFB518" w14:textId="77777777" w:rsidR="00497E15" w:rsidRDefault="00497E15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V1.21</w:t>
            </w:r>
          </w:p>
        </w:tc>
      </w:tr>
      <w:tr w:rsidR="00497E15" w14:paraId="3D20FABF" w14:textId="77777777" w:rsidTr="00242E67">
        <w:trPr>
          <w:trHeight w:val="255"/>
        </w:trPr>
        <w:tc>
          <w:tcPr>
            <w:tcW w:w="910" w:type="dxa"/>
            <w:vMerge/>
          </w:tcPr>
          <w:p w14:paraId="280C4715" w14:textId="77777777" w:rsidR="00497E15" w:rsidRDefault="00497E15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A0FC897" w14:textId="77777777" w:rsidR="00497E15" w:rsidRPr="00034E11" w:rsidRDefault="00497E15" w:rsidP="003E1EBB">
            <w:pPr>
              <w:spacing w:after="200" w:line="276" w:lineRule="auto"/>
              <w:contextualSpacing/>
              <w:rPr>
                <w:i/>
                <w:iCs/>
                <w:sz w:val="20"/>
                <w:szCs w:val="20"/>
              </w:rPr>
            </w:pPr>
            <w:r w:rsidRPr="00034E11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034E11">
              <w:rPr>
                <w:iCs/>
                <w:sz w:val="20"/>
                <w:szCs w:val="20"/>
              </w:rPr>
              <w:t>RESSourceGas</w:t>
            </w:r>
            <w:proofErr w:type="spellEnd"/>
            <w:r w:rsidRPr="00034E11">
              <w:rPr>
                <w:iCs/>
                <w:sz w:val="20"/>
                <w:szCs w:val="20"/>
              </w:rPr>
              <w:t xml:space="preserve"> – rozšíření o nepovinný atribut </w:t>
            </w:r>
            <w:proofErr w:type="spellStart"/>
            <w:r w:rsidRPr="00034E11">
              <w:rPr>
                <w:i/>
                <w:sz w:val="20"/>
              </w:rPr>
              <w:t>parent-producer-eic</w:t>
            </w:r>
            <w:proofErr w:type="spellEnd"/>
            <w:r w:rsidRPr="00034E11">
              <w:rPr>
                <w:i/>
                <w:sz w:val="20"/>
              </w:rPr>
              <w:t xml:space="preserve"> </w:t>
            </w:r>
            <w:r w:rsidRPr="00034E11">
              <w:rPr>
                <w:iCs/>
                <w:sz w:val="20"/>
                <w:szCs w:val="20"/>
              </w:rPr>
              <w:t xml:space="preserve">elementu </w:t>
            </w:r>
            <w:r w:rsidRPr="00034E11">
              <w:rPr>
                <w:i/>
                <w:iCs/>
                <w:sz w:val="20"/>
                <w:szCs w:val="20"/>
              </w:rPr>
              <w:t>Data.</w:t>
            </w:r>
          </w:p>
          <w:p w14:paraId="4A8F5280" w14:textId="77777777" w:rsidR="00497E15" w:rsidRPr="00034E11" w:rsidRDefault="00497E15" w:rsidP="003E1EB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034E11">
              <w:rPr>
                <w:sz w:val="20"/>
              </w:rPr>
              <w:t>parent-producer-</w:t>
            </w:r>
            <w:proofErr w:type="gramStart"/>
            <w:r w:rsidRPr="00034E11">
              <w:rPr>
                <w:sz w:val="20"/>
              </w:rPr>
              <w:t>eic</w:t>
            </w:r>
            <w:proofErr w:type="spellEnd"/>
            <w:r w:rsidRPr="00034E11">
              <w:rPr>
                <w:sz w:val="20"/>
              </w:rPr>
              <w:t xml:space="preserve"> - </w:t>
            </w:r>
            <w:r w:rsidR="007F7224" w:rsidRPr="007F7224">
              <w:rPr>
                <w:sz w:val="20"/>
              </w:rPr>
              <w:t>EIC</w:t>
            </w:r>
            <w:proofErr w:type="gramEnd"/>
            <w:r w:rsidR="007F7224" w:rsidRPr="007F7224">
              <w:rPr>
                <w:sz w:val="20"/>
              </w:rPr>
              <w:t xml:space="preserve"> jiného výrobce plynu</w:t>
            </w:r>
          </w:p>
        </w:tc>
        <w:tc>
          <w:tcPr>
            <w:tcW w:w="633" w:type="dxa"/>
            <w:vMerge/>
          </w:tcPr>
          <w:p w14:paraId="775CC5E6" w14:textId="77777777" w:rsidR="00497E15" w:rsidRDefault="00497E15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497E15" w14:paraId="26129033" w14:textId="77777777" w:rsidTr="00242E67">
        <w:trPr>
          <w:trHeight w:val="255"/>
        </w:trPr>
        <w:tc>
          <w:tcPr>
            <w:tcW w:w="910" w:type="dxa"/>
            <w:vMerge/>
          </w:tcPr>
          <w:p w14:paraId="35404455" w14:textId="77777777" w:rsidR="00497E15" w:rsidRDefault="00497E15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D8A4DA3" w14:textId="77777777" w:rsidR="00497E15" w:rsidRPr="00034E11" w:rsidRDefault="00497E15" w:rsidP="003E1EBB">
            <w:pPr>
              <w:spacing w:after="200" w:line="276" w:lineRule="auto"/>
              <w:contextualSpacing/>
              <w:rPr>
                <w:sz w:val="20"/>
              </w:rPr>
            </w:pPr>
            <w:r w:rsidRPr="00034E11">
              <w:rPr>
                <w:iCs/>
                <w:sz w:val="20"/>
                <w:szCs w:val="20"/>
              </w:rPr>
              <w:t xml:space="preserve">Definice zpráv </w:t>
            </w:r>
            <w:proofErr w:type="spellStart"/>
            <w:r w:rsidRPr="00034E11">
              <w:rPr>
                <w:sz w:val="20"/>
              </w:rPr>
              <w:t>RESSource</w:t>
            </w:r>
            <w:proofErr w:type="spellEnd"/>
            <w:r w:rsidRPr="00034E11">
              <w:rPr>
                <w:sz w:val="20"/>
              </w:rPr>
              <w:t xml:space="preserve"> a </w:t>
            </w:r>
            <w:proofErr w:type="spellStart"/>
            <w:r w:rsidRPr="00034E11">
              <w:rPr>
                <w:sz w:val="20"/>
              </w:rPr>
              <w:t>RESSettlDoc</w:t>
            </w:r>
            <w:proofErr w:type="spellEnd"/>
            <w:r w:rsidRPr="00034E11">
              <w:rPr>
                <w:sz w:val="20"/>
              </w:rPr>
              <w:t xml:space="preserve"> – rozšíření enumerace atributu </w:t>
            </w:r>
            <w:r w:rsidRPr="00034E11">
              <w:rPr>
                <w:i/>
                <w:sz w:val="20"/>
              </w:rPr>
              <w:t>source-type</w:t>
            </w:r>
            <w:r w:rsidRPr="00034E11">
              <w:rPr>
                <w:sz w:val="20"/>
              </w:rPr>
              <w:t>:</w:t>
            </w:r>
          </w:p>
          <w:p w14:paraId="3DD16179" w14:textId="77777777" w:rsidR="00497E15" w:rsidRPr="00034E11" w:rsidRDefault="00497E15" w:rsidP="00DC7F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034E11">
              <w:rPr>
                <w:iCs/>
                <w:sz w:val="20"/>
                <w:szCs w:val="20"/>
              </w:rPr>
              <w:t xml:space="preserve"> SP – Skládkový plyn</w:t>
            </w:r>
          </w:p>
          <w:p w14:paraId="24953128" w14:textId="77777777" w:rsidR="00497E15" w:rsidRPr="00034E11" w:rsidRDefault="00497E15" w:rsidP="00DC7F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034E11">
              <w:rPr>
                <w:iCs/>
                <w:sz w:val="20"/>
                <w:szCs w:val="20"/>
              </w:rPr>
              <w:t xml:space="preserve"> KP – Kalový plyn</w:t>
            </w:r>
          </w:p>
        </w:tc>
        <w:tc>
          <w:tcPr>
            <w:tcW w:w="633" w:type="dxa"/>
            <w:vMerge/>
          </w:tcPr>
          <w:p w14:paraId="0A8B88FA" w14:textId="77777777" w:rsidR="00497E15" w:rsidRDefault="00497E15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497E15" w14:paraId="15B80D58" w14:textId="77777777" w:rsidTr="00242E67">
        <w:trPr>
          <w:trHeight w:val="255"/>
        </w:trPr>
        <w:tc>
          <w:tcPr>
            <w:tcW w:w="910" w:type="dxa"/>
            <w:vMerge/>
          </w:tcPr>
          <w:p w14:paraId="3132C2E7" w14:textId="77777777" w:rsidR="00497E15" w:rsidRDefault="00497E15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036BF19C" w14:textId="77777777" w:rsidR="00497E15" w:rsidRPr="00034E11" w:rsidRDefault="00497E15" w:rsidP="00DC7FC5">
            <w:pPr>
              <w:spacing w:after="200" w:line="276" w:lineRule="auto"/>
              <w:contextualSpacing/>
              <w:rPr>
                <w:sz w:val="20"/>
              </w:rPr>
            </w:pPr>
            <w:r w:rsidRPr="00034E11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034E11">
              <w:rPr>
                <w:sz w:val="20"/>
              </w:rPr>
              <w:t>RESSettlDoc</w:t>
            </w:r>
            <w:proofErr w:type="spellEnd"/>
            <w:r w:rsidRPr="00034E11">
              <w:rPr>
                <w:sz w:val="20"/>
              </w:rPr>
              <w:t xml:space="preserve"> – rozšíření enumerace atributu </w:t>
            </w:r>
            <w:proofErr w:type="spellStart"/>
            <w:r w:rsidR="00B14185">
              <w:rPr>
                <w:i/>
                <w:sz w:val="20"/>
              </w:rPr>
              <w:t>item</w:t>
            </w:r>
            <w:proofErr w:type="spellEnd"/>
            <w:r w:rsidRPr="00034E11">
              <w:rPr>
                <w:i/>
                <w:sz w:val="20"/>
              </w:rPr>
              <w:t>-id</w:t>
            </w:r>
            <w:r w:rsidRPr="00034E11">
              <w:rPr>
                <w:sz w:val="20"/>
              </w:rPr>
              <w:t>:</w:t>
            </w:r>
          </w:p>
          <w:p w14:paraId="5F20B168" w14:textId="77777777" w:rsidR="00497E15" w:rsidRPr="00034E11" w:rsidRDefault="00497E15" w:rsidP="00DC7FC5">
            <w:pPr>
              <w:autoSpaceDE w:val="0"/>
              <w:autoSpaceDN w:val="0"/>
              <w:spacing w:after="0"/>
              <w:rPr>
                <w:sz w:val="20"/>
              </w:rPr>
            </w:pPr>
            <w:r w:rsidRPr="00034E11">
              <w:rPr>
                <w:sz w:val="20"/>
              </w:rPr>
              <w:lastRenderedPageBreak/>
              <w:t xml:space="preserve">SP – </w:t>
            </w:r>
            <w:proofErr w:type="gramStart"/>
            <w:r w:rsidRPr="00034E11">
              <w:rPr>
                <w:sz w:val="20"/>
              </w:rPr>
              <w:t>Zelený</w:t>
            </w:r>
            <w:proofErr w:type="gramEnd"/>
            <w:r w:rsidRPr="00034E11">
              <w:rPr>
                <w:sz w:val="20"/>
              </w:rPr>
              <w:t xml:space="preserve"> bonus za </w:t>
            </w:r>
            <w:proofErr w:type="gramStart"/>
            <w:r w:rsidRPr="00034E11">
              <w:rPr>
                <w:sz w:val="20"/>
              </w:rPr>
              <w:t>elektřinu - skládkový</w:t>
            </w:r>
            <w:proofErr w:type="gramEnd"/>
            <w:r w:rsidRPr="00034E11">
              <w:rPr>
                <w:sz w:val="20"/>
              </w:rPr>
              <w:t xml:space="preserve"> plyn</w:t>
            </w:r>
          </w:p>
          <w:p w14:paraId="0442C46B" w14:textId="77777777" w:rsidR="00497E15" w:rsidRPr="00034E11" w:rsidRDefault="00497E15" w:rsidP="00DC7FC5">
            <w:pPr>
              <w:autoSpaceDE w:val="0"/>
              <w:autoSpaceDN w:val="0"/>
              <w:spacing w:after="0"/>
              <w:rPr>
                <w:sz w:val="20"/>
              </w:rPr>
            </w:pPr>
            <w:r w:rsidRPr="00034E11">
              <w:rPr>
                <w:sz w:val="20"/>
              </w:rPr>
              <w:t xml:space="preserve">KP – </w:t>
            </w:r>
            <w:proofErr w:type="gramStart"/>
            <w:r w:rsidRPr="00034E11">
              <w:rPr>
                <w:sz w:val="20"/>
              </w:rPr>
              <w:t>Zelený</w:t>
            </w:r>
            <w:proofErr w:type="gramEnd"/>
            <w:r w:rsidRPr="00034E11">
              <w:rPr>
                <w:sz w:val="20"/>
              </w:rPr>
              <w:t xml:space="preserve"> bonus za </w:t>
            </w:r>
            <w:proofErr w:type="gramStart"/>
            <w:r w:rsidRPr="00034E11">
              <w:rPr>
                <w:sz w:val="20"/>
              </w:rPr>
              <w:t>elektřinu - kalový</w:t>
            </w:r>
            <w:proofErr w:type="gramEnd"/>
            <w:r w:rsidRPr="00034E11">
              <w:rPr>
                <w:sz w:val="20"/>
              </w:rPr>
              <w:t xml:space="preserve"> plyn</w:t>
            </w:r>
          </w:p>
        </w:tc>
        <w:tc>
          <w:tcPr>
            <w:tcW w:w="633" w:type="dxa"/>
            <w:vMerge/>
          </w:tcPr>
          <w:p w14:paraId="1075E3FD" w14:textId="77777777" w:rsidR="00497E15" w:rsidRDefault="00497E15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497E15" w14:paraId="1082B732" w14:textId="77777777" w:rsidTr="00242E67">
        <w:trPr>
          <w:trHeight w:val="255"/>
        </w:trPr>
        <w:tc>
          <w:tcPr>
            <w:tcW w:w="910" w:type="dxa"/>
            <w:vMerge/>
          </w:tcPr>
          <w:p w14:paraId="50E4B7CB" w14:textId="77777777" w:rsidR="00497E15" w:rsidRDefault="00497E15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16BC3E1" w14:textId="77777777" w:rsidR="00497E15" w:rsidRPr="00034E11" w:rsidRDefault="00497E15" w:rsidP="00DC7FC5">
            <w:pPr>
              <w:spacing w:after="200" w:line="276" w:lineRule="auto"/>
              <w:contextualSpacing/>
              <w:rPr>
                <w:sz w:val="20"/>
              </w:rPr>
            </w:pPr>
            <w:r w:rsidRPr="00034E11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034E11">
              <w:rPr>
                <w:sz w:val="20"/>
              </w:rPr>
              <w:t>RESData</w:t>
            </w:r>
            <w:proofErr w:type="spellEnd"/>
            <w:r w:rsidRPr="00034E11">
              <w:rPr>
                <w:sz w:val="20"/>
              </w:rPr>
              <w:t xml:space="preserve"> – rozšíření enumerace atributu </w:t>
            </w:r>
            <w:proofErr w:type="spellStart"/>
            <w:r w:rsidRPr="00034E11">
              <w:rPr>
                <w:i/>
                <w:sz w:val="20"/>
              </w:rPr>
              <w:t>value</w:t>
            </w:r>
            <w:proofErr w:type="spellEnd"/>
            <w:r w:rsidRPr="00034E11">
              <w:rPr>
                <w:i/>
                <w:sz w:val="20"/>
              </w:rPr>
              <w:t>-type</w:t>
            </w:r>
            <w:r w:rsidRPr="00306038">
              <w:rPr>
                <w:sz w:val="20"/>
              </w:rPr>
              <w:t xml:space="preserve"> elementu</w:t>
            </w:r>
            <w:r>
              <w:rPr>
                <w:i/>
                <w:sz w:val="20"/>
              </w:rPr>
              <w:t xml:space="preserve"> Data</w:t>
            </w:r>
            <w:r w:rsidRPr="00034E11">
              <w:rPr>
                <w:sz w:val="20"/>
              </w:rPr>
              <w:t>:</w:t>
            </w:r>
          </w:p>
          <w:p w14:paraId="4E468679" w14:textId="77777777" w:rsidR="00497E15" w:rsidRPr="00034E11" w:rsidRDefault="00497E15" w:rsidP="00DC7FC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034E11">
              <w:rPr>
                <w:sz w:val="20"/>
              </w:rPr>
              <w:t>ROINV – Část poskytnuté investiční podpory, o kterou se sníží výše podpory elektřiny</w:t>
            </w:r>
          </w:p>
        </w:tc>
        <w:tc>
          <w:tcPr>
            <w:tcW w:w="633" w:type="dxa"/>
            <w:vMerge/>
          </w:tcPr>
          <w:p w14:paraId="02A1B3FE" w14:textId="77777777" w:rsidR="00497E15" w:rsidRDefault="00497E15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497E15" w14:paraId="698DF897" w14:textId="77777777" w:rsidTr="00242E67">
        <w:trPr>
          <w:trHeight w:val="255"/>
        </w:trPr>
        <w:tc>
          <w:tcPr>
            <w:tcW w:w="910" w:type="dxa"/>
            <w:vMerge/>
          </w:tcPr>
          <w:p w14:paraId="01BABB2F" w14:textId="77777777" w:rsidR="00497E15" w:rsidRDefault="00497E15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3AB9F29" w14:textId="77777777" w:rsidR="00497E15" w:rsidRPr="0024662B" w:rsidRDefault="00497E15" w:rsidP="0024662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24662B"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 w:rsidRPr="0024662B">
              <w:rPr>
                <w:iCs/>
                <w:sz w:val="20"/>
                <w:szCs w:val="20"/>
              </w:rPr>
              <w:t>RESSource</w:t>
            </w:r>
            <w:proofErr w:type="spellEnd"/>
            <w:r w:rsidRPr="0024662B">
              <w:rPr>
                <w:iCs/>
                <w:sz w:val="20"/>
                <w:szCs w:val="20"/>
              </w:rPr>
              <w:t xml:space="preserve"> – rozšíření o nepovinný atribut </w:t>
            </w:r>
            <w:proofErr w:type="spellStart"/>
            <w:r w:rsidRPr="0024662B">
              <w:rPr>
                <w:i/>
                <w:iCs/>
                <w:sz w:val="20"/>
                <w:szCs w:val="20"/>
              </w:rPr>
              <w:t>overcomp-prevention-rf</w:t>
            </w:r>
            <w:proofErr w:type="spellEnd"/>
            <w:r w:rsidRPr="0024662B">
              <w:rPr>
                <w:iCs/>
                <w:sz w:val="20"/>
                <w:szCs w:val="20"/>
              </w:rPr>
              <w:t xml:space="preserve"> elementu </w:t>
            </w:r>
            <w:r w:rsidRPr="0024662B">
              <w:rPr>
                <w:i/>
                <w:iCs/>
                <w:sz w:val="20"/>
                <w:szCs w:val="20"/>
              </w:rPr>
              <w:t>Data</w:t>
            </w:r>
            <w:r w:rsidRPr="0024662B">
              <w:rPr>
                <w:iCs/>
                <w:sz w:val="20"/>
                <w:szCs w:val="20"/>
              </w:rPr>
              <w:t>.</w:t>
            </w:r>
          </w:p>
          <w:p w14:paraId="1A05E4BB" w14:textId="77777777" w:rsidR="00497E15" w:rsidRPr="00034E11" w:rsidRDefault="00497E15" w:rsidP="0024662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proofErr w:type="spellStart"/>
            <w:r w:rsidRPr="0024662B">
              <w:rPr>
                <w:iCs/>
                <w:sz w:val="20"/>
                <w:szCs w:val="20"/>
              </w:rPr>
              <w:t>overcomp-prevention-</w:t>
            </w:r>
            <w:proofErr w:type="gramStart"/>
            <w:r w:rsidRPr="0024662B">
              <w:rPr>
                <w:iCs/>
                <w:sz w:val="20"/>
                <w:szCs w:val="20"/>
              </w:rPr>
              <w:t>rf</w:t>
            </w:r>
            <w:proofErr w:type="spellEnd"/>
            <w:r w:rsidRPr="0024662B">
              <w:rPr>
                <w:iCs/>
                <w:sz w:val="20"/>
                <w:szCs w:val="20"/>
              </w:rPr>
              <w:t xml:space="preserve"> - Způsob</w:t>
            </w:r>
            <w:proofErr w:type="gramEnd"/>
            <w:r w:rsidRPr="0024662B">
              <w:rPr>
                <w:iCs/>
                <w:sz w:val="20"/>
                <w:szCs w:val="20"/>
              </w:rPr>
              <w:t xml:space="preserve"> výpočtu snížení výše podpory</w:t>
            </w:r>
          </w:p>
        </w:tc>
        <w:tc>
          <w:tcPr>
            <w:tcW w:w="633" w:type="dxa"/>
            <w:vMerge/>
          </w:tcPr>
          <w:p w14:paraId="6F2495A6" w14:textId="77777777" w:rsidR="00497E15" w:rsidRDefault="00497E15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693C1B" w14:paraId="7C5ABAFE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0686994B" w14:textId="77777777" w:rsidR="00693C1B" w:rsidRDefault="00693C1B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16.6.2022</w:t>
            </w:r>
          </w:p>
        </w:tc>
        <w:tc>
          <w:tcPr>
            <w:tcW w:w="8809" w:type="dxa"/>
          </w:tcPr>
          <w:p w14:paraId="74B37CF4" w14:textId="392105A9" w:rsidR="00693C1B" w:rsidRPr="0024662B" w:rsidRDefault="00693C1B" w:rsidP="0024662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 xml:space="preserve">Nová definice zprávy RESLICENSE. Popsána v kapitole </w:t>
            </w:r>
            <w:r>
              <w:rPr>
                <w:iCs/>
                <w:sz w:val="20"/>
                <w:szCs w:val="20"/>
              </w:rPr>
              <w:fldChar w:fldCharType="begin"/>
            </w:r>
            <w:r>
              <w:rPr>
                <w:iCs/>
                <w:sz w:val="20"/>
                <w:szCs w:val="20"/>
              </w:rPr>
              <w:instrText xml:space="preserve"> REF _Ref106265582 \r \h </w:instrText>
            </w:r>
            <w:r>
              <w:rPr>
                <w:iCs/>
                <w:sz w:val="20"/>
                <w:szCs w:val="20"/>
              </w:rPr>
            </w:r>
            <w:r>
              <w:rPr>
                <w:iCs/>
                <w:sz w:val="20"/>
                <w:szCs w:val="20"/>
              </w:rPr>
              <w:fldChar w:fldCharType="separate"/>
            </w:r>
            <w:r w:rsidR="0071667D">
              <w:rPr>
                <w:iCs/>
                <w:sz w:val="20"/>
                <w:szCs w:val="20"/>
              </w:rPr>
              <w:t>5.15</w:t>
            </w:r>
            <w:r>
              <w:rPr>
                <w:iCs/>
                <w:sz w:val="20"/>
                <w:szCs w:val="20"/>
              </w:rPr>
              <w:fldChar w:fldCharType="end"/>
            </w:r>
          </w:p>
        </w:tc>
        <w:tc>
          <w:tcPr>
            <w:tcW w:w="633" w:type="dxa"/>
            <w:vMerge w:val="restart"/>
          </w:tcPr>
          <w:p w14:paraId="24CD8B03" w14:textId="77777777" w:rsidR="00693C1B" w:rsidRDefault="00693C1B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V1.22</w:t>
            </w:r>
          </w:p>
        </w:tc>
      </w:tr>
      <w:tr w:rsidR="00693C1B" w14:paraId="1F98C661" w14:textId="77777777" w:rsidTr="00242E67">
        <w:trPr>
          <w:trHeight w:val="255"/>
        </w:trPr>
        <w:tc>
          <w:tcPr>
            <w:tcW w:w="910" w:type="dxa"/>
            <w:vMerge/>
          </w:tcPr>
          <w:p w14:paraId="3FC4985C" w14:textId="77777777" w:rsidR="00693C1B" w:rsidRDefault="00693C1B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415E573" w14:textId="77777777" w:rsidR="00693C1B" w:rsidRDefault="00693C1B" w:rsidP="0024662B">
            <w:pPr>
              <w:spacing w:after="200" w:line="276" w:lineRule="auto"/>
              <w:contextualSpacing/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t>RESSettlDoc</w:t>
            </w:r>
            <w:proofErr w:type="spellEnd"/>
            <w:r>
              <w:t xml:space="preserve"> – rozšířena enumerace atributu </w:t>
            </w:r>
            <w:proofErr w:type="spellStart"/>
            <w:r w:rsidRPr="00693C1B">
              <w:rPr>
                <w:i/>
              </w:rPr>
              <w:t>item</w:t>
            </w:r>
            <w:proofErr w:type="spellEnd"/>
            <w:r w:rsidRPr="00693C1B">
              <w:rPr>
                <w:i/>
              </w:rPr>
              <w:t>-id</w:t>
            </w:r>
            <w:r>
              <w:t xml:space="preserve"> elementu </w:t>
            </w:r>
            <w:proofErr w:type="spellStart"/>
            <w:r w:rsidRPr="00693C1B">
              <w:rPr>
                <w:i/>
              </w:rPr>
              <w:t>Item</w:t>
            </w:r>
            <w:proofErr w:type="spellEnd"/>
            <w:r>
              <w:t>:</w:t>
            </w:r>
          </w:p>
          <w:p w14:paraId="0710596D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FA0</w:t>
            </w:r>
            <w:r w:rsidRPr="00693C1B">
              <w:rPr>
                <w:iCs/>
                <w:sz w:val="20"/>
                <w:szCs w:val="20"/>
              </w:rPr>
              <w:tab/>
              <w:t xml:space="preserve">Aukční bonus za </w:t>
            </w:r>
            <w:proofErr w:type="gramStart"/>
            <w:r w:rsidRPr="00693C1B">
              <w:rPr>
                <w:iCs/>
                <w:sz w:val="20"/>
                <w:szCs w:val="20"/>
              </w:rPr>
              <w:t>elektřinu - Sluneční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energie</w:t>
            </w:r>
          </w:p>
          <w:p w14:paraId="19436CC3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VA0</w:t>
            </w:r>
            <w:r w:rsidRPr="00693C1B">
              <w:rPr>
                <w:iCs/>
                <w:sz w:val="20"/>
                <w:szCs w:val="20"/>
              </w:rPr>
              <w:tab/>
              <w:t xml:space="preserve">Aukční bonus za </w:t>
            </w:r>
            <w:proofErr w:type="gramStart"/>
            <w:r w:rsidRPr="00693C1B">
              <w:rPr>
                <w:iCs/>
                <w:sz w:val="20"/>
                <w:szCs w:val="20"/>
              </w:rPr>
              <w:t>elektřinu - Větrné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</w:t>
            </w:r>
            <w:proofErr w:type="spellStart"/>
            <w:r w:rsidRPr="00693C1B">
              <w:rPr>
                <w:iCs/>
                <w:sz w:val="20"/>
                <w:szCs w:val="20"/>
              </w:rPr>
              <w:t>elektárny</w:t>
            </w:r>
            <w:proofErr w:type="spellEnd"/>
          </w:p>
          <w:p w14:paraId="4AB0373A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MA0</w:t>
            </w:r>
            <w:r w:rsidRPr="00693C1B">
              <w:rPr>
                <w:iCs/>
                <w:sz w:val="20"/>
                <w:szCs w:val="20"/>
              </w:rPr>
              <w:tab/>
              <w:t xml:space="preserve">Aukční bonus za </w:t>
            </w:r>
            <w:proofErr w:type="gramStart"/>
            <w:r w:rsidRPr="00693C1B">
              <w:rPr>
                <w:iCs/>
                <w:sz w:val="20"/>
                <w:szCs w:val="20"/>
              </w:rPr>
              <w:t>elektřinu - Malé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vodní elektrárny</w:t>
            </w:r>
          </w:p>
          <w:p w14:paraId="6543835C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AA0</w:t>
            </w:r>
            <w:r w:rsidRPr="00693C1B">
              <w:rPr>
                <w:iCs/>
                <w:sz w:val="20"/>
                <w:szCs w:val="20"/>
              </w:rPr>
              <w:tab/>
              <w:t xml:space="preserve">Aukční bonus za </w:t>
            </w:r>
            <w:proofErr w:type="gramStart"/>
            <w:r w:rsidRPr="00693C1B">
              <w:rPr>
                <w:iCs/>
                <w:sz w:val="20"/>
                <w:szCs w:val="20"/>
              </w:rPr>
              <w:t>elektřinu - Spalování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bioplynu v bioplynových stanic</w:t>
            </w:r>
          </w:p>
          <w:p w14:paraId="6A1351B6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DA0</w:t>
            </w:r>
            <w:r w:rsidRPr="00693C1B">
              <w:rPr>
                <w:iCs/>
                <w:sz w:val="20"/>
                <w:szCs w:val="20"/>
              </w:rPr>
              <w:tab/>
              <w:t xml:space="preserve">Aukční bonus za </w:t>
            </w:r>
            <w:proofErr w:type="gramStart"/>
            <w:r w:rsidRPr="00693C1B">
              <w:rPr>
                <w:iCs/>
                <w:sz w:val="20"/>
                <w:szCs w:val="20"/>
              </w:rPr>
              <w:t>elektřinu - Důlní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plyn</w:t>
            </w:r>
          </w:p>
          <w:p w14:paraId="0232A589" w14:textId="77777777" w:rsid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KA0</w:t>
            </w:r>
            <w:r w:rsidRPr="00693C1B">
              <w:rPr>
                <w:iCs/>
                <w:sz w:val="20"/>
                <w:szCs w:val="20"/>
              </w:rPr>
              <w:tab/>
              <w:t xml:space="preserve">Aukční bonus za </w:t>
            </w:r>
            <w:proofErr w:type="gramStart"/>
            <w:r w:rsidRPr="00693C1B">
              <w:rPr>
                <w:iCs/>
                <w:sz w:val="20"/>
                <w:szCs w:val="20"/>
              </w:rPr>
              <w:t>elektřinu - Kombinovaná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výroba </w:t>
            </w:r>
            <w:proofErr w:type="spellStart"/>
            <w:proofErr w:type="gramStart"/>
            <w:r w:rsidRPr="00693C1B">
              <w:rPr>
                <w:iCs/>
                <w:sz w:val="20"/>
                <w:szCs w:val="20"/>
              </w:rPr>
              <w:t>ele.a</w:t>
            </w:r>
            <w:proofErr w:type="spellEnd"/>
            <w:proofErr w:type="gramEnd"/>
            <w:r w:rsidRPr="00693C1B">
              <w:rPr>
                <w:iCs/>
                <w:sz w:val="20"/>
                <w:szCs w:val="20"/>
              </w:rPr>
              <w:t xml:space="preserve"> tepla</w:t>
            </w:r>
          </w:p>
        </w:tc>
        <w:tc>
          <w:tcPr>
            <w:tcW w:w="633" w:type="dxa"/>
            <w:vMerge/>
          </w:tcPr>
          <w:p w14:paraId="6C053A41" w14:textId="77777777" w:rsidR="00693C1B" w:rsidRDefault="00693C1B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693C1B" w14:paraId="778E7861" w14:textId="77777777" w:rsidTr="00242E67">
        <w:trPr>
          <w:trHeight w:val="255"/>
        </w:trPr>
        <w:tc>
          <w:tcPr>
            <w:tcW w:w="910" w:type="dxa"/>
            <w:vMerge/>
          </w:tcPr>
          <w:p w14:paraId="42FF3DE5" w14:textId="77777777" w:rsidR="00693C1B" w:rsidRDefault="00693C1B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4F65F0B" w14:textId="77777777" w:rsidR="00693C1B" w:rsidRDefault="00693C1B" w:rsidP="0024662B">
            <w:pPr>
              <w:spacing w:after="200" w:line="276" w:lineRule="auto"/>
              <w:contextualSpacing/>
              <w:rPr>
                <w:i/>
              </w:rPr>
            </w:pPr>
            <w:r>
              <w:rPr>
                <w:iCs/>
                <w:sz w:val="20"/>
                <w:szCs w:val="20"/>
              </w:rPr>
              <w:t xml:space="preserve">Definice zprávy </w:t>
            </w:r>
            <w:proofErr w:type="spellStart"/>
            <w:r>
              <w:t>RESFuel</w:t>
            </w:r>
            <w:proofErr w:type="spellEnd"/>
            <w:r>
              <w:t xml:space="preserve"> – rozšířena enumerace atributu </w:t>
            </w:r>
            <w:proofErr w:type="spellStart"/>
            <w:r w:rsidRPr="00693C1B">
              <w:rPr>
                <w:i/>
              </w:rPr>
              <w:t>fuel</w:t>
            </w:r>
            <w:proofErr w:type="spellEnd"/>
            <w:r w:rsidRPr="00693C1B">
              <w:rPr>
                <w:i/>
              </w:rPr>
              <w:t>-type</w:t>
            </w:r>
            <w:r>
              <w:t xml:space="preserve"> elementu </w:t>
            </w:r>
            <w:r w:rsidRPr="00693C1B">
              <w:rPr>
                <w:i/>
              </w:rPr>
              <w:t>Data</w:t>
            </w:r>
            <w:r>
              <w:rPr>
                <w:i/>
              </w:rPr>
              <w:t>:</w:t>
            </w:r>
          </w:p>
          <w:p w14:paraId="0AA91592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a)</w:t>
            </w:r>
          </w:p>
          <w:p w14:paraId="13AD3D16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OP_5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b)</w:t>
            </w:r>
          </w:p>
          <w:p w14:paraId="780D2D8F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OP_6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c)</w:t>
            </w:r>
          </w:p>
          <w:p w14:paraId="2C99CC79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OP_7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1.</w:t>
            </w:r>
          </w:p>
          <w:p w14:paraId="23460BCF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OP_8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2.</w:t>
            </w:r>
          </w:p>
          <w:p w14:paraId="513FD379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OP_9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3.</w:t>
            </w:r>
          </w:p>
          <w:p w14:paraId="18A0A98B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OP_10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4.</w:t>
            </w:r>
          </w:p>
          <w:p w14:paraId="6694F224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OP_11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5.</w:t>
            </w:r>
          </w:p>
          <w:p w14:paraId="7B1A3534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OP_12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6.</w:t>
            </w:r>
          </w:p>
          <w:p w14:paraId="3777FBD6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OP_13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7.</w:t>
            </w:r>
          </w:p>
          <w:p w14:paraId="1105029B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OP_14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8.</w:t>
            </w:r>
          </w:p>
          <w:p w14:paraId="0841C130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OP_15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d) 9.</w:t>
            </w:r>
          </w:p>
          <w:p w14:paraId="5D9D0FD9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OP_16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e)</w:t>
            </w:r>
          </w:p>
          <w:p w14:paraId="6D75E79F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OP_17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f) 1.</w:t>
            </w:r>
          </w:p>
          <w:p w14:paraId="5F43BF43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OP_18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f) 2.</w:t>
            </w:r>
          </w:p>
          <w:p w14:paraId="450D5AF6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OP_19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f) 3.</w:t>
            </w:r>
          </w:p>
          <w:p w14:paraId="2C675F3E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OP_20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f) 4.</w:t>
            </w:r>
          </w:p>
          <w:p w14:paraId="14BD9921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OP_21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f) 5.</w:t>
            </w:r>
          </w:p>
          <w:p w14:paraId="48A84507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OP_22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f) 6.</w:t>
            </w:r>
          </w:p>
          <w:p w14:paraId="7A6D06AA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OP_23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f) 7.</w:t>
            </w:r>
          </w:p>
          <w:p w14:paraId="43A5A1E4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OP_24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g)</w:t>
            </w:r>
          </w:p>
          <w:p w14:paraId="444084AA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OP_25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h)</w:t>
            </w:r>
          </w:p>
          <w:p w14:paraId="7A2E499E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OP_26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i)</w:t>
            </w:r>
          </w:p>
          <w:p w14:paraId="5CCB26C3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OP_27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j)</w:t>
            </w:r>
          </w:p>
          <w:p w14:paraId="789AE41F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OP_28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k)</w:t>
            </w:r>
          </w:p>
          <w:p w14:paraId="692E7EEE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OP_29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l)</w:t>
            </w:r>
          </w:p>
          <w:p w14:paraId="37C87276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OP_30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m)</w:t>
            </w:r>
          </w:p>
          <w:p w14:paraId="1FDBF854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OP_31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n)</w:t>
            </w:r>
          </w:p>
          <w:p w14:paraId="54D271BA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OP_32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o)</w:t>
            </w:r>
          </w:p>
          <w:p w14:paraId="2861C3CA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OP_33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p)</w:t>
            </w:r>
          </w:p>
          <w:p w14:paraId="49A0E058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OP_34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q)</w:t>
            </w:r>
          </w:p>
          <w:p w14:paraId="3BCB6025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OP_35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pokročilého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 r)</w:t>
            </w:r>
          </w:p>
          <w:p w14:paraId="04342C8F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lastRenderedPageBreak/>
              <w:t>OP_36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B a)</w:t>
            </w:r>
          </w:p>
          <w:p w14:paraId="609E1781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OP_37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kategorie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B b)</w:t>
            </w:r>
          </w:p>
          <w:p w14:paraId="2BF89A7D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OP_38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a)</w:t>
            </w:r>
          </w:p>
          <w:p w14:paraId="7B4B7317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OP_39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b)</w:t>
            </w:r>
          </w:p>
          <w:p w14:paraId="188B36B7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OP_40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c)</w:t>
            </w:r>
          </w:p>
          <w:p w14:paraId="2FBEB99D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OP_41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d)</w:t>
            </w:r>
          </w:p>
          <w:p w14:paraId="42E3792D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OP_42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e)</w:t>
            </w:r>
          </w:p>
          <w:p w14:paraId="2BAC9595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OP_43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f)</w:t>
            </w:r>
          </w:p>
          <w:p w14:paraId="16F32DA1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OP_44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g)</w:t>
            </w:r>
          </w:p>
          <w:p w14:paraId="0A2A2B52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OP_45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h)</w:t>
            </w:r>
          </w:p>
          <w:p w14:paraId="0ECC9440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OP_46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i)</w:t>
            </w:r>
          </w:p>
          <w:p w14:paraId="59601C36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OP_47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j)</w:t>
            </w:r>
          </w:p>
          <w:p w14:paraId="57272FF6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OP_48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k)</w:t>
            </w:r>
          </w:p>
          <w:p w14:paraId="1567E33C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OP_49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l) 1.</w:t>
            </w:r>
          </w:p>
          <w:p w14:paraId="4D8539BB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OP_50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l) 2.</w:t>
            </w:r>
          </w:p>
          <w:p w14:paraId="0B0498F9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OP_51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l) 3.</w:t>
            </w:r>
          </w:p>
          <w:p w14:paraId="4A6D3A5C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OP_52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l) 4.</w:t>
            </w:r>
          </w:p>
          <w:p w14:paraId="5B64B436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OP_53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l) 5.</w:t>
            </w:r>
          </w:p>
          <w:p w14:paraId="41625ED3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OP_54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l) 6.</w:t>
            </w:r>
          </w:p>
          <w:p w14:paraId="75DC8B02" w14:textId="77777777" w:rsidR="00693C1B" w:rsidRPr="00693C1B" w:rsidRDefault="00693C1B" w:rsidP="00693C1B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 w:rsidRPr="00693C1B">
              <w:rPr>
                <w:iCs/>
                <w:sz w:val="20"/>
                <w:szCs w:val="20"/>
              </w:rPr>
              <w:t>OP_55</w:t>
            </w:r>
            <w:r w:rsidRPr="00693C1B">
              <w:rPr>
                <w:iCs/>
                <w:sz w:val="20"/>
                <w:szCs w:val="20"/>
              </w:rPr>
              <w:tab/>
              <w:t xml:space="preserve">Suroviny pro výrobu ostatního bioplynu a </w:t>
            </w:r>
            <w:proofErr w:type="gramStart"/>
            <w:r w:rsidRPr="00693C1B">
              <w:rPr>
                <w:iCs/>
                <w:sz w:val="20"/>
                <w:szCs w:val="20"/>
              </w:rPr>
              <w:t>biometanu - druh</w:t>
            </w:r>
            <w:proofErr w:type="gramEnd"/>
            <w:r w:rsidRPr="00693C1B">
              <w:rPr>
                <w:iCs/>
                <w:sz w:val="20"/>
                <w:szCs w:val="20"/>
              </w:rPr>
              <w:t xml:space="preserve"> l) 7.</w:t>
            </w:r>
          </w:p>
        </w:tc>
        <w:tc>
          <w:tcPr>
            <w:tcW w:w="633" w:type="dxa"/>
            <w:vMerge/>
          </w:tcPr>
          <w:p w14:paraId="28CDBB12" w14:textId="77777777" w:rsidR="00693C1B" w:rsidRDefault="00693C1B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A61D3E" w14:paraId="308CBC41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2FAD0F16" w14:textId="77777777" w:rsidR="00A61D3E" w:rsidRDefault="00A61D3E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21.7.2022</w:t>
            </w:r>
          </w:p>
        </w:tc>
        <w:tc>
          <w:tcPr>
            <w:tcW w:w="8809" w:type="dxa"/>
          </w:tcPr>
          <w:p w14:paraId="1D287D8F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szCs w:val="22"/>
              </w:rPr>
            </w:pPr>
            <w:r w:rsidRPr="00A61D3E">
              <w:rPr>
                <w:iCs/>
                <w:szCs w:val="22"/>
              </w:rPr>
              <w:t xml:space="preserve">Definice zprávy </w:t>
            </w:r>
            <w:proofErr w:type="spellStart"/>
            <w:r w:rsidRPr="00A61D3E">
              <w:rPr>
                <w:szCs w:val="22"/>
              </w:rPr>
              <w:t>RESFuel</w:t>
            </w:r>
            <w:proofErr w:type="spellEnd"/>
            <w:r w:rsidRPr="00A61D3E">
              <w:rPr>
                <w:szCs w:val="22"/>
              </w:rPr>
              <w:t xml:space="preserve"> – element </w:t>
            </w:r>
            <w:r w:rsidRPr="00A61D3E">
              <w:rPr>
                <w:i/>
                <w:szCs w:val="22"/>
              </w:rPr>
              <w:t>Data</w:t>
            </w:r>
            <w:r w:rsidRPr="00A61D3E">
              <w:rPr>
                <w:szCs w:val="22"/>
              </w:rPr>
              <w:t xml:space="preserve"> rozšířen o nové atributy:</w:t>
            </w:r>
          </w:p>
          <w:p w14:paraId="3565A420" w14:textId="77777777" w:rsidR="00A61D3E" w:rsidRPr="00A61D3E" w:rsidRDefault="00A61D3E" w:rsidP="00A61D3E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rFonts w:ascii="Times New Roman" w:hAnsi="Times New Roman"/>
              </w:rPr>
            </w:pPr>
            <w:proofErr w:type="spellStart"/>
            <w:r w:rsidRPr="00A61D3E">
              <w:rPr>
                <w:rFonts w:ascii="Times New Roman" w:hAnsi="Times New Roman"/>
              </w:rPr>
              <w:t>criteria</w:t>
            </w:r>
            <w:proofErr w:type="spellEnd"/>
            <w:r w:rsidRPr="00A61D3E">
              <w:rPr>
                <w:rFonts w:ascii="Times New Roman" w:hAnsi="Times New Roman"/>
              </w:rPr>
              <w:t>-doc-id –Označení dokladu prokazujícího splnění kritérií udržitelnosti a úspory emisí skleníkových plynů</w:t>
            </w:r>
          </w:p>
          <w:p w14:paraId="17563CEA" w14:textId="77777777" w:rsidR="00A61D3E" w:rsidRPr="00A61D3E" w:rsidRDefault="00A61D3E" w:rsidP="00A61D3E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rFonts w:ascii="Times New Roman" w:hAnsi="Times New Roman"/>
              </w:rPr>
            </w:pPr>
            <w:proofErr w:type="spellStart"/>
            <w:r w:rsidRPr="00A61D3E">
              <w:rPr>
                <w:rFonts w:ascii="Times New Roman" w:hAnsi="Times New Roman"/>
              </w:rPr>
              <w:t>energy-yield</w:t>
            </w:r>
            <w:proofErr w:type="spellEnd"/>
            <w:r w:rsidRPr="00A61D3E">
              <w:rPr>
                <w:rFonts w:ascii="Times New Roman" w:hAnsi="Times New Roman"/>
              </w:rPr>
              <w:t xml:space="preserve"> –Energetická výtěžnost vstupní suroviny (GJ/t)</w:t>
            </w:r>
          </w:p>
          <w:p w14:paraId="626B95F4" w14:textId="77777777" w:rsidR="00A61D3E" w:rsidRPr="00A61D3E" w:rsidRDefault="00A61D3E" w:rsidP="0024662B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rFonts w:ascii="Times New Roman" w:hAnsi="Times New Roman"/>
              </w:rPr>
            </w:pPr>
            <w:proofErr w:type="spellStart"/>
            <w:r w:rsidRPr="00A61D3E">
              <w:rPr>
                <w:rFonts w:ascii="Times New Roman" w:hAnsi="Times New Roman"/>
              </w:rPr>
              <w:t>biomethane-produced</w:t>
            </w:r>
            <w:proofErr w:type="spellEnd"/>
            <w:r w:rsidRPr="00A61D3E">
              <w:rPr>
                <w:rFonts w:ascii="Times New Roman" w:hAnsi="Times New Roman"/>
              </w:rPr>
              <w:t xml:space="preserve"> –Vyrobené množství biometanu (tis.m3)</w:t>
            </w:r>
          </w:p>
        </w:tc>
        <w:tc>
          <w:tcPr>
            <w:tcW w:w="633" w:type="dxa"/>
            <w:vMerge w:val="restart"/>
          </w:tcPr>
          <w:p w14:paraId="54648D47" w14:textId="77777777" w:rsidR="00A61D3E" w:rsidRDefault="00A61D3E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V1.23</w:t>
            </w:r>
          </w:p>
        </w:tc>
      </w:tr>
      <w:tr w:rsidR="00A61D3E" w14:paraId="026ECFEF" w14:textId="77777777" w:rsidTr="00242E67">
        <w:trPr>
          <w:trHeight w:val="255"/>
        </w:trPr>
        <w:tc>
          <w:tcPr>
            <w:tcW w:w="910" w:type="dxa"/>
            <w:vMerge/>
          </w:tcPr>
          <w:p w14:paraId="221ECCD3" w14:textId="77777777" w:rsidR="00A61D3E" w:rsidRDefault="00A61D3E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12A491DF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/>
                <w:szCs w:val="22"/>
              </w:rPr>
            </w:pPr>
            <w:r w:rsidRPr="00A61D3E">
              <w:rPr>
                <w:iCs/>
                <w:szCs w:val="22"/>
              </w:rPr>
              <w:t xml:space="preserve">Definice zprávy </w:t>
            </w:r>
            <w:proofErr w:type="spellStart"/>
            <w:proofErr w:type="gramStart"/>
            <w:r w:rsidRPr="00A61D3E">
              <w:rPr>
                <w:szCs w:val="22"/>
              </w:rPr>
              <w:t>RESData</w:t>
            </w:r>
            <w:proofErr w:type="spellEnd"/>
            <w:r w:rsidRPr="00A61D3E">
              <w:rPr>
                <w:szCs w:val="22"/>
              </w:rPr>
              <w:t xml:space="preserve"> - rozšířen</w:t>
            </w:r>
            <w:proofErr w:type="gramEnd"/>
            <w:r w:rsidRPr="00A61D3E">
              <w:rPr>
                <w:szCs w:val="22"/>
              </w:rPr>
              <w:t xml:space="preserve"> číselník atributu </w:t>
            </w:r>
            <w:proofErr w:type="spellStart"/>
            <w:r w:rsidRPr="00A61D3E">
              <w:rPr>
                <w:i/>
                <w:szCs w:val="22"/>
              </w:rPr>
              <w:t>value</w:t>
            </w:r>
            <w:proofErr w:type="spellEnd"/>
            <w:r w:rsidRPr="00A61D3E">
              <w:rPr>
                <w:i/>
                <w:szCs w:val="22"/>
              </w:rPr>
              <w:t>-type</w:t>
            </w:r>
            <w:r w:rsidRPr="00A61D3E">
              <w:rPr>
                <w:szCs w:val="22"/>
              </w:rPr>
              <w:t xml:space="preserve"> elementu </w:t>
            </w:r>
            <w:r w:rsidRPr="00A61D3E">
              <w:rPr>
                <w:i/>
                <w:szCs w:val="22"/>
              </w:rPr>
              <w:t>Data:</w:t>
            </w:r>
          </w:p>
          <w:p w14:paraId="4E7CDBF9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CHP_29 - Maximální množství elektřiny, na které se podpora v kalendářním roce vztahuje</w:t>
            </w:r>
          </w:p>
          <w:p w14:paraId="270FAFA2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CHP_30 - Minimální podíl tepla dodávaného do soustavy zásobování teplem po dobu 5 let od uvedení do provozu</w:t>
            </w:r>
          </w:p>
          <w:p w14:paraId="1FD19AF7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CHP_31 - Dosažený podíl tepla dodávaného do soustavy zásobování teplem</w:t>
            </w:r>
          </w:p>
        </w:tc>
        <w:tc>
          <w:tcPr>
            <w:tcW w:w="633" w:type="dxa"/>
            <w:vMerge/>
          </w:tcPr>
          <w:p w14:paraId="4732C9A6" w14:textId="77777777" w:rsidR="00A61D3E" w:rsidRDefault="00A61D3E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A61D3E" w14:paraId="43D2E826" w14:textId="77777777" w:rsidTr="00242E67">
        <w:trPr>
          <w:trHeight w:val="255"/>
        </w:trPr>
        <w:tc>
          <w:tcPr>
            <w:tcW w:w="910" w:type="dxa"/>
            <w:vMerge/>
          </w:tcPr>
          <w:p w14:paraId="702BA324" w14:textId="77777777" w:rsidR="00A61D3E" w:rsidRDefault="00A61D3E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51E996F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/>
                <w:szCs w:val="22"/>
              </w:rPr>
            </w:pPr>
            <w:r w:rsidRPr="00A61D3E">
              <w:rPr>
                <w:iCs/>
                <w:szCs w:val="22"/>
              </w:rPr>
              <w:t xml:space="preserve">Definice zprávy </w:t>
            </w:r>
            <w:proofErr w:type="spellStart"/>
            <w:proofErr w:type="gramStart"/>
            <w:r>
              <w:t>RESHeat</w:t>
            </w:r>
            <w:proofErr w:type="spellEnd"/>
            <w:r w:rsidRPr="00A61D3E">
              <w:rPr>
                <w:szCs w:val="22"/>
              </w:rPr>
              <w:t xml:space="preserve"> - rozšířen</w:t>
            </w:r>
            <w:proofErr w:type="gramEnd"/>
            <w:r w:rsidRPr="00A61D3E">
              <w:rPr>
                <w:szCs w:val="22"/>
              </w:rPr>
              <w:t xml:space="preserve"> číselník atributu </w:t>
            </w:r>
            <w:proofErr w:type="spellStart"/>
            <w:r w:rsidRPr="00A61D3E">
              <w:rPr>
                <w:i/>
                <w:szCs w:val="22"/>
              </w:rPr>
              <w:t>value</w:t>
            </w:r>
            <w:proofErr w:type="spellEnd"/>
            <w:r w:rsidRPr="00A61D3E">
              <w:rPr>
                <w:i/>
                <w:szCs w:val="22"/>
              </w:rPr>
              <w:t>-type</w:t>
            </w:r>
            <w:r w:rsidRPr="00A61D3E">
              <w:rPr>
                <w:szCs w:val="22"/>
              </w:rPr>
              <w:t xml:space="preserve"> elementu </w:t>
            </w:r>
            <w:r w:rsidRPr="00A61D3E">
              <w:rPr>
                <w:i/>
                <w:szCs w:val="22"/>
              </w:rPr>
              <w:t>Data:</w:t>
            </w:r>
          </w:p>
          <w:p w14:paraId="11F123C0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T_GCR_14A</w:t>
            </w:r>
            <w:r w:rsidRPr="00A61D3E">
              <w:rPr>
                <w:iCs/>
                <w:szCs w:val="22"/>
              </w:rPr>
              <w:tab/>
              <w:t xml:space="preserve">Množství dodaného tepla pocházející z obnovitelného </w:t>
            </w:r>
            <w:proofErr w:type="gramStart"/>
            <w:r w:rsidRPr="00A61D3E">
              <w:rPr>
                <w:iCs/>
                <w:szCs w:val="22"/>
              </w:rPr>
              <w:t>zdroje - kategorie</w:t>
            </w:r>
            <w:proofErr w:type="gramEnd"/>
            <w:r w:rsidRPr="00A61D3E">
              <w:rPr>
                <w:iCs/>
                <w:szCs w:val="22"/>
              </w:rPr>
              <w:t xml:space="preserve"> biomasy a proces využití O1, S1, P1</w:t>
            </w:r>
          </w:p>
          <w:p w14:paraId="6AF529DB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T_GCR_14B</w:t>
            </w:r>
            <w:r w:rsidRPr="00A61D3E">
              <w:rPr>
                <w:iCs/>
                <w:szCs w:val="22"/>
              </w:rPr>
              <w:tab/>
              <w:t xml:space="preserve">Množství dodaného tepla pocházející z obnovitelného </w:t>
            </w:r>
            <w:proofErr w:type="gramStart"/>
            <w:r w:rsidRPr="00A61D3E">
              <w:rPr>
                <w:iCs/>
                <w:szCs w:val="22"/>
              </w:rPr>
              <w:t>zdroje - kategorie</w:t>
            </w:r>
            <w:proofErr w:type="gramEnd"/>
            <w:r w:rsidRPr="00A61D3E">
              <w:rPr>
                <w:iCs/>
                <w:szCs w:val="22"/>
              </w:rPr>
              <w:t xml:space="preserve"> biomasy a proces využití O2, S2, P2</w:t>
            </w:r>
          </w:p>
          <w:p w14:paraId="5A539DBC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T_GCR_14C</w:t>
            </w:r>
            <w:r w:rsidRPr="00A61D3E">
              <w:rPr>
                <w:iCs/>
                <w:szCs w:val="22"/>
              </w:rPr>
              <w:tab/>
              <w:t xml:space="preserve">Množství dodaného tepla pocházející z obnovitelného </w:t>
            </w:r>
            <w:proofErr w:type="gramStart"/>
            <w:r w:rsidRPr="00A61D3E">
              <w:rPr>
                <w:iCs/>
                <w:szCs w:val="22"/>
              </w:rPr>
              <w:t>zdroje - kategorie</w:t>
            </w:r>
            <w:proofErr w:type="gramEnd"/>
            <w:r w:rsidRPr="00A61D3E">
              <w:rPr>
                <w:iCs/>
                <w:szCs w:val="22"/>
              </w:rPr>
              <w:t xml:space="preserve"> biomasy a proces využití O3, S3, P3</w:t>
            </w:r>
          </w:p>
          <w:p w14:paraId="54D713C8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T_GCR_12A</w:t>
            </w:r>
            <w:r w:rsidRPr="00A61D3E">
              <w:rPr>
                <w:iCs/>
                <w:szCs w:val="22"/>
              </w:rPr>
              <w:tab/>
              <w:t xml:space="preserve">Množství tepla dodaného do rozvodného tepelného </w:t>
            </w:r>
            <w:proofErr w:type="gramStart"/>
            <w:r w:rsidRPr="00A61D3E">
              <w:rPr>
                <w:iCs/>
                <w:szCs w:val="22"/>
              </w:rPr>
              <w:t>zařízení - kategorie</w:t>
            </w:r>
            <w:proofErr w:type="gramEnd"/>
            <w:r w:rsidRPr="00A61D3E">
              <w:rPr>
                <w:iCs/>
                <w:szCs w:val="22"/>
              </w:rPr>
              <w:t xml:space="preserve"> biomasy a proces využití O1</w:t>
            </w:r>
          </w:p>
          <w:p w14:paraId="5A1EBB5E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T_GCR_12B</w:t>
            </w:r>
            <w:r w:rsidRPr="00A61D3E">
              <w:rPr>
                <w:iCs/>
                <w:szCs w:val="22"/>
              </w:rPr>
              <w:tab/>
              <w:t xml:space="preserve">Množství tepla dodaného do rozvodného tepelného </w:t>
            </w:r>
            <w:proofErr w:type="gramStart"/>
            <w:r w:rsidRPr="00A61D3E">
              <w:rPr>
                <w:iCs/>
                <w:szCs w:val="22"/>
              </w:rPr>
              <w:t>zařízení - kategorie</w:t>
            </w:r>
            <w:proofErr w:type="gramEnd"/>
            <w:r w:rsidRPr="00A61D3E">
              <w:rPr>
                <w:iCs/>
                <w:szCs w:val="22"/>
              </w:rPr>
              <w:t xml:space="preserve"> biomasy a proces využití O2</w:t>
            </w:r>
          </w:p>
          <w:p w14:paraId="6806EB93" w14:textId="77777777" w:rsidR="00A61D3E" w:rsidRPr="00A61D3E" w:rsidRDefault="00A61D3E" w:rsidP="00A61D3E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A61D3E">
              <w:rPr>
                <w:iCs/>
                <w:szCs w:val="22"/>
              </w:rPr>
              <w:t>T_GCR_12C</w:t>
            </w:r>
            <w:r w:rsidRPr="00A61D3E">
              <w:rPr>
                <w:iCs/>
                <w:szCs w:val="22"/>
              </w:rPr>
              <w:tab/>
              <w:t xml:space="preserve">Množství tepla dodaného do rozvodného tepelného </w:t>
            </w:r>
            <w:proofErr w:type="gramStart"/>
            <w:r w:rsidRPr="00A61D3E">
              <w:rPr>
                <w:iCs/>
                <w:szCs w:val="22"/>
              </w:rPr>
              <w:t>zařízení - kategorie</w:t>
            </w:r>
            <w:proofErr w:type="gramEnd"/>
            <w:r w:rsidRPr="00A61D3E">
              <w:rPr>
                <w:iCs/>
                <w:szCs w:val="22"/>
              </w:rPr>
              <w:t xml:space="preserve"> biomasy a proces využití O3</w:t>
            </w:r>
          </w:p>
        </w:tc>
        <w:tc>
          <w:tcPr>
            <w:tcW w:w="633" w:type="dxa"/>
            <w:vMerge/>
          </w:tcPr>
          <w:p w14:paraId="6C884BDA" w14:textId="77777777" w:rsidR="00A61D3E" w:rsidRDefault="00A61D3E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34538C" w14:paraId="0B9D0D43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0D20E0AF" w14:textId="77777777" w:rsidR="0034538C" w:rsidRDefault="0034538C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lastRenderedPageBreak/>
              <w:t>8.9.2022</w:t>
            </w:r>
          </w:p>
        </w:tc>
        <w:tc>
          <w:tcPr>
            <w:tcW w:w="8809" w:type="dxa"/>
          </w:tcPr>
          <w:p w14:paraId="41585C1C" w14:textId="77777777" w:rsidR="0034538C" w:rsidRDefault="0034538C" w:rsidP="00E973F7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RESGas</w:t>
            </w:r>
            <w:proofErr w:type="spellEnd"/>
            <w:r>
              <w:rPr>
                <w:iCs/>
                <w:szCs w:val="22"/>
              </w:rPr>
              <w:t xml:space="preserve"> – byl </w:t>
            </w:r>
            <w:proofErr w:type="gramStart"/>
            <w:r>
              <w:rPr>
                <w:iCs/>
                <w:szCs w:val="22"/>
              </w:rPr>
              <w:t>aktualizován(</w:t>
            </w:r>
            <w:proofErr w:type="gramEnd"/>
            <w:r>
              <w:rPr>
                <w:iCs/>
                <w:szCs w:val="22"/>
              </w:rPr>
              <w:t xml:space="preserve">popisky, nové položky, smazané </w:t>
            </w:r>
            <w:proofErr w:type="gramStart"/>
            <w:r>
              <w:rPr>
                <w:iCs/>
                <w:szCs w:val="22"/>
              </w:rPr>
              <w:t>položky)číselník</w:t>
            </w:r>
            <w:proofErr w:type="gramEnd"/>
            <w:r>
              <w:rPr>
                <w:iCs/>
                <w:szCs w:val="22"/>
              </w:rPr>
              <w:t xml:space="preserve"> atributu </w:t>
            </w:r>
            <w:proofErr w:type="spellStart"/>
            <w:r w:rsidRPr="00E973F7">
              <w:rPr>
                <w:i/>
                <w:iCs/>
                <w:szCs w:val="22"/>
              </w:rPr>
              <w:t>value</w:t>
            </w:r>
            <w:proofErr w:type="spellEnd"/>
            <w:r w:rsidRPr="00E973F7">
              <w:rPr>
                <w:i/>
                <w:iCs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proofErr w:type="gramStart"/>
            <w:r w:rsidRPr="00E973F7">
              <w:rPr>
                <w:i/>
                <w:iCs/>
                <w:szCs w:val="22"/>
              </w:rPr>
              <w:t>Data</w:t>
            </w:r>
            <w:r>
              <w:rPr>
                <w:iCs/>
                <w:szCs w:val="22"/>
              </w:rPr>
              <w:t xml:space="preserve"> :</w:t>
            </w:r>
            <w:proofErr w:type="gramEnd"/>
          </w:p>
          <w:tbl>
            <w:tblPr>
              <w:tblStyle w:val="Mkatabulky"/>
              <w:tblW w:w="8789" w:type="dxa"/>
              <w:tblLook w:val="04A0" w:firstRow="1" w:lastRow="0" w:firstColumn="1" w:lastColumn="0" w:noHBand="0" w:noVBand="1"/>
            </w:tblPr>
            <w:tblGrid>
              <w:gridCol w:w="3037"/>
              <w:gridCol w:w="5752"/>
            </w:tblGrid>
            <w:tr w:rsidR="0034538C" w:rsidRPr="0021062D" w14:paraId="4DBADDC2" w14:textId="77777777" w:rsidTr="00E973F7">
              <w:tc>
                <w:tcPr>
                  <w:tcW w:w="3037" w:type="dxa"/>
                  <w:shd w:val="clear" w:color="auto" w:fill="000000" w:themeFill="text1"/>
                </w:tcPr>
                <w:p w14:paraId="75D28366" w14:textId="77777777" w:rsidR="0034538C" w:rsidRPr="00E973F7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b/>
                      <w:color w:val="FFFFFF" w:themeColor="background1"/>
                      <w:sz w:val="16"/>
                      <w:szCs w:val="16"/>
                    </w:rPr>
                  </w:pPr>
                  <w:r w:rsidRPr="00E973F7">
                    <w:rPr>
                      <w:b/>
                      <w:color w:val="FFFFFF" w:themeColor="background1"/>
                      <w:sz w:val="16"/>
                      <w:szCs w:val="16"/>
                    </w:rPr>
                    <w:t>Kód</w:t>
                  </w:r>
                </w:p>
              </w:tc>
              <w:tc>
                <w:tcPr>
                  <w:tcW w:w="5752" w:type="dxa"/>
                  <w:shd w:val="clear" w:color="auto" w:fill="000000" w:themeFill="text1"/>
                </w:tcPr>
                <w:p w14:paraId="2807C91B" w14:textId="77777777" w:rsidR="0034538C" w:rsidRPr="00E973F7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b/>
                      <w:color w:val="FFFFFF" w:themeColor="background1"/>
                      <w:sz w:val="16"/>
                      <w:szCs w:val="16"/>
                    </w:rPr>
                  </w:pPr>
                  <w:r w:rsidRPr="00E973F7">
                    <w:rPr>
                      <w:b/>
                      <w:color w:val="FFFFFF" w:themeColor="background1"/>
                      <w:sz w:val="16"/>
                      <w:szCs w:val="16"/>
                    </w:rPr>
                    <w:t>Název</w:t>
                  </w:r>
                </w:p>
              </w:tc>
            </w:tr>
            <w:tr w:rsidR="0034538C" w:rsidRPr="00490D96" w14:paraId="59B19DF7" w14:textId="77777777" w:rsidTr="000D40CF">
              <w:tc>
                <w:tcPr>
                  <w:tcW w:w="3037" w:type="dxa"/>
                </w:tcPr>
                <w:p w14:paraId="14DA4A39" w14:textId="77777777" w:rsidR="0034538C" w:rsidRPr="00490D96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P_GCR_1</w:t>
                  </w:r>
                </w:p>
              </w:tc>
              <w:tc>
                <w:tcPr>
                  <w:tcW w:w="5752" w:type="dxa"/>
                </w:tcPr>
                <w:p w14:paraId="155E3205" w14:textId="77777777" w:rsidR="0034538C" w:rsidRPr="00490D96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Instalovaná kapacita výrobny biometanu</w:t>
                  </w:r>
                </w:p>
              </w:tc>
            </w:tr>
            <w:tr w:rsidR="0034538C" w:rsidRPr="00DF7881" w14:paraId="2007B7E4" w14:textId="77777777" w:rsidTr="000D40CF">
              <w:tc>
                <w:tcPr>
                  <w:tcW w:w="3037" w:type="dxa"/>
                </w:tcPr>
                <w:p w14:paraId="0E05F6C2" w14:textId="77777777" w:rsidR="0034538C" w:rsidRPr="0021062D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2A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15D824C8" w14:textId="77777777" w:rsidR="0034538C" w:rsidRPr="00DF7881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Celkové množství biometanu dodaného přímo do distribuční soustavy nebo přepravní soustavy nebo prostřednictvím vlastního těžebního plynovodu</w:t>
                  </w:r>
                </w:p>
              </w:tc>
            </w:tr>
            <w:tr w:rsidR="0034538C" w14:paraId="0DAA15F7" w14:textId="77777777" w:rsidTr="000D40CF">
              <w:tc>
                <w:tcPr>
                  <w:tcW w:w="3037" w:type="dxa"/>
                </w:tcPr>
                <w:p w14:paraId="6326783F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2B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55E00198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8D7D33">
                    <w:rPr>
                      <w:sz w:val="16"/>
                      <w:szCs w:val="16"/>
                    </w:rPr>
                    <w:t>Celkové množství biometanu dodaného do plynárenského zařízení jiné výrobny plynu</w:t>
                  </w:r>
                </w:p>
              </w:tc>
            </w:tr>
            <w:tr w:rsidR="0034538C" w:rsidRPr="008D7D33" w14:paraId="1F6FDA94" w14:textId="77777777" w:rsidTr="000D40CF">
              <w:tc>
                <w:tcPr>
                  <w:tcW w:w="3037" w:type="dxa"/>
                </w:tcPr>
                <w:p w14:paraId="51194DDE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2C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52CD0CC6" w14:textId="77777777" w:rsidR="0034538C" w:rsidRPr="008D7D33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8D7D33">
                    <w:rPr>
                      <w:sz w:val="16"/>
                      <w:szCs w:val="16"/>
                    </w:rPr>
                    <w:t>Celkové množství biometanu dodaného přímo do čerpací stanice nebo výdejní jednotky</w:t>
                  </w:r>
                </w:p>
              </w:tc>
            </w:tr>
            <w:tr w:rsidR="0034538C" w14:paraId="707F78FB" w14:textId="77777777" w:rsidTr="000D40CF">
              <w:tc>
                <w:tcPr>
                  <w:tcW w:w="3037" w:type="dxa"/>
                </w:tcPr>
                <w:p w14:paraId="212120A8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3A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0EEE8C0D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8D7D33">
                    <w:rPr>
                      <w:sz w:val="16"/>
                      <w:szCs w:val="16"/>
                    </w:rPr>
                    <w:t>Množství pokročilého biometanu dodaného přímo do distribuční soustavy nebo přepravní soustavy nebo prostřednictvím vlastního těžebního plynovodu</w:t>
                  </w:r>
                </w:p>
              </w:tc>
            </w:tr>
            <w:tr w:rsidR="0034538C" w14:paraId="44C3F587" w14:textId="77777777" w:rsidTr="000D40CF">
              <w:tc>
                <w:tcPr>
                  <w:tcW w:w="3037" w:type="dxa"/>
                </w:tcPr>
                <w:p w14:paraId="6551201B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3B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74498D70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8D7D33">
                    <w:rPr>
                      <w:sz w:val="16"/>
                      <w:szCs w:val="16"/>
                    </w:rPr>
                    <w:t>Množství ostatního biometanu dodaného přímo do distribuční soustavy nebo přepravní soustavy nebo prostřednictvím vlastního těžebního plynovodu</w:t>
                  </w:r>
                </w:p>
              </w:tc>
            </w:tr>
            <w:tr w:rsidR="0034538C" w14:paraId="4AC48761" w14:textId="77777777" w:rsidTr="000D40CF">
              <w:tc>
                <w:tcPr>
                  <w:tcW w:w="3037" w:type="dxa"/>
                </w:tcPr>
                <w:p w14:paraId="2CAF0EFD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4A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52DEDCAC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1A69EB">
                    <w:rPr>
                      <w:sz w:val="16"/>
                      <w:szCs w:val="16"/>
                    </w:rPr>
                    <w:t>Množství pokročilého biometanu dodaného do plynárenského zařízení jiné výrobny plynu</w:t>
                  </w:r>
                </w:p>
              </w:tc>
            </w:tr>
            <w:tr w:rsidR="0034538C" w14:paraId="0C6123EB" w14:textId="77777777" w:rsidTr="000D40CF">
              <w:tc>
                <w:tcPr>
                  <w:tcW w:w="3037" w:type="dxa"/>
                </w:tcPr>
                <w:p w14:paraId="708A665B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4B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0885B443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1A69EB">
                    <w:rPr>
                      <w:sz w:val="16"/>
                      <w:szCs w:val="16"/>
                    </w:rPr>
                    <w:t xml:space="preserve">Množství </w:t>
                  </w:r>
                  <w:r>
                    <w:rPr>
                      <w:sz w:val="16"/>
                      <w:szCs w:val="16"/>
                    </w:rPr>
                    <w:t>ostatního</w:t>
                  </w:r>
                  <w:r w:rsidRPr="001A69EB">
                    <w:rPr>
                      <w:sz w:val="16"/>
                      <w:szCs w:val="16"/>
                    </w:rPr>
                    <w:t xml:space="preserve"> biometanu dodaného do plynárenského zařízení jiné výrobny plynu</w:t>
                  </w:r>
                </w:p>
              </w:tc>
            </w:tr>
            <w:tr w:rsidR="0034538C" w14:paraId="7E19F25B" w14:textId="77777777" w:rsidTr="000D40CF">
              <w:tc>
                <w:tcPr>
                  <w:tcW w:w="3037" w:type="dxa"/>
                </w:tcPr>
                <w:p w14:paraId="05AB9CFB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5A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23B1FBE9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1A69EB">
                    <w:rPr>
                      <w:sz w:val="16"/>
                      <w:szCs w:val="16"/>
                    </w:rPr>
                    <w:t>Množství pokročilého biometanu dodaného přímo do čerpací stanice nebo výdejní jednotky</w:t>
                  </w:r>
                </w:p>
              </w:tc>
            </w:tr>
            <w:tr w:rsidR="0034538C" w14:paraId="60A609D9" w14:textId="77777777" w:rsidTr="000D40CF">
              <w:tc>
                <w:tcPr>
                  <w:tcW w:w="3037" w:type="dxa"/>
                </w:tcPr>
                <w:p w14:paraId="44738FA9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</w:t>
                  </w:r>
                  <w:proofErr w:type="gramStart"/>
                  <w:r>
                    <w:rPr>
                      <w:sz w:val="16"/>
                      <w:szCs w:val="16"/>
                    </w:rPr>
                    <w:t>5B</w:t>
                  </w:r>
                  <w:proofErr w:type="gramEnd"/>
                </w:p>
              </w:tc>
              <w:tc>
                <w:tcPr>
                  <w:tcW w:w="5752" w:type="dxa"/>
                </w:tcPr>
                <w:p w14:paraId="205B10F3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1A69EB">
                    <w:rPr>
                      <w:sz w:val="16"/>
                      <w:szCs w:val="16"/>
                    </w:rPr>
                    <w:t>Množství ostatního biometanu dodaného přímo do čerpací stanice nebo výdejní jednotky</w:t>
                  </w:r>
                </w:p>
              </w:tc>
            </w:tr>
            <w:tr w:rsidR="0034538C" w:rsidRPr="001A69EB" w14:paraId="32062469" w14:textId="77777777" w:rsidTr="000D40CF">
              <w:tc>
                <w:tcPr>
                  <w:tcW w:w="3037" w:type="dxa"/>
                </w:tcPr>
                <w:p w14:paraId="5CD4C649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P_GCR_6</w:t>
                  </w:r>
                </w:p>
              </w:tc>
              <w:tc>
                <w:tcPr>
                  <w:tcW w:w="5752" w:type="dxa"/>
                </w:tcPr>
                <w:p w14:paraId="69C7D368" w14:textId="77777777" w:rsidR="0034538C" w:rsidRPr="001A69EB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1A69EB">
                    <w:rPr>
                      <w:sz w:val="16"/>
                      <w:szCs w:val="16"/>
                    </w:rPr>
                    <w:t>Množství vstřikovaných vyšších uhlovodíků do biometanu</w:t>
                  </w:r>
                </w:p>
              </w:tc>
            </w:tr>
            <w:tr w:rsidR="0034538C" w14:paraId="09DE8A05" w14:textId="77777777" w:rsidTr="000D40CF">
              <w:tc>
                <w:tcPr>
                  <w:tcW w:w="3037" w:type="dxa"/>
                </w:tcPr>
                <w:p w14:paraId="30AF8BA4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P_GCR_7</w:t>
                  </w:r>
                </w:p>
              </w:tc>
              <w:tc>
                <w:tcPr>
                  <w:tcW w:w="5752" w:type="dxa"/>
                </w:tcPr>
                <w:p w14:paraId="598CCE98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1A69EB">
                    <w:rPr>
                      <w:sz w:val="16"/>
                      <w:szCs w:val="16"/>
                    </w:rPr>
                    <w:t>Podíl surovin vymezující pokročilý biometan</w:t>
                  </w:r>
                </w:p>
              </w:tc>
            </w:tr>
            <w:tr w:rsidR="0034538C" w:rsidRPr="001A69EB" w14:paraId="6C518A31" w14:textId="77777777" w:rsidTr="000D40CF">
              <w:tc>
                <w:tcPr>
                  <w:tcW w:w="3037" w:type="dxa"/>
                </w:tcPr>
                <w:p w14:paraId="39618B67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P_RES_1</w:t>
                  </w:r>
                </w:p>
              </w:tc>
              <w:tc>
                <w:tcPr>
                  <w:tcW w:w="5752" w:type="dxa"/>
                </w:tcPr>
                <w:p w14:paraId="6E2DC0FD" w14:textId="77777777" w:rsidR="0034538C" w:rsidRPr="001A69EB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  <w:lang w:val="en-US"/>
                    </w:rPr>
                  </w:pPr>
                  <w:r>
                    <w:rPr>
                      <w:sz w:val="16"/>
                      <w:szCs w:val="16"/>
                    </w:rPr>
                    <w:t>Biometan – využití bioplynu</w:t>
                  </w:r>
                </w:p>
              </w:tc>
            </w:tr>
            <w:tr w:rsidR="0034538C" w14:paraId="43DF098D" w14:textId="77777777" w:rsidTr="000D40CF">
              <w:tc>
                <w:tcPr>
                  <w:tcW w:w="3037" w:type="dxa"/>
                </w:tcPr>
                <w:p w14:paraId="0F2F6361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P_RES_2</w:t>
                  </w:r>
                </w:p>
              </w:tc>
              <w:tc>
                <w:tcPr>
                  <w:tcW w:w="5752" w:type="dxa"/>
                </w:tcPr>
                <w:p w14:paraId="2804312B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Biometan – využití skládkového plynu</w:t>
                  </w:r>
                </w:p>
              </w:tc>
            </w:tr>
            <w:tr w:rsidR="0034538C" w14:paraId="15948D8F" w14:textId="77777777" w:rsidTr="000D40CF">
              <w:tc>
                <w:tcPr>
                  <w:tcW w:w="3037" w:type="dxa"/>
                </w:tcPr>
                <w:p w14:paraId="5E7E3246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P_RES_3</w:t>
                  </w:r>
                </w:p>
              </w:tc>
              <w:tc>
                <w:tcPr>
                  <w:tcW w:w="5752" w:type="dxa"/>
                </w:tcPr>
                <w:p w14:paraId="2A5B8F48" w14:textId="77777777" w:rsidR="0034538C" w:rsidRDefault="0034538C" w:rsidP="00E973F7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Biometan – využití kalového plynu</w:t>
                  </w:r>
                </w:p>
              </w:tc>
            </w:tr>
          </w:tbl>
          <w:p w14:paraId="7F07569A" w14:textId="77777777" w:rsidR="0034538C" w:rsidRPr="00A61D3E" w:rsidRDefault="0034538C" w:rsidP="00E973F7">
            <w:pPr>
              <w:spacing w:after="200" w:line="276" w:lineRule="auto"/>
              <w:contextualSpacing/>
              <w:rPr>
                <w:iCs/>
                <w:szCs w:val="22"/>
              </w:rPr>
            </w:pPr>
          </w:p>
        </w:tc>
        <w:tc>
          <w:tcPr>
            <w:tcW w:w="633" w:type="dxa"/>
            <w:vMerge w:val="restart"/>
          </w:tcPr>
          <w:p w14:paraId="57923FDD" w14:textId="77777777" w:rsidR="0034538C" w:rsidRDefault="0034538C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V1.24</w:t>
            </w:r>
          </w:p>
          <w:p w14:paraId="20A8ED1C" w14:textId="77777777" w:rsidR="0034538C" w:rsidRDefault="0034538C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34538C" w14:paraId="0B12816C" w14:textId="77777777" w:rsidTr="00242E67">
        <w:trPr>
          <w:trHeight w:val="255"/>
        </w:trPr>
        <w:tc>
          <w:tcPr>
            <w:tcW w:w="910" w:type="dxa"/>
            <w:vMerge/>
          </w:tcPr>
          <w:p w14:paraId="23127EC3" w14:textId="77777777" w:rsidR="0034538C" w:rsidRDefault="0034538C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1795B3E4" w14:textId="77777777" w:rsidR="0034538C" w:rsidRDefault="0034538C" w:rsidP="000D40CF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t>RESHeat</w:t>
            </w:r>
            <w:proofErr w:type="spellEnd"/>
            <w:r>
              <w:rPr>
                <w:iCs/>
                <w:szCs w:val="22"/>
              </w:rPr>
              <w:t xml:space="preserve"> – byl </w:t>
            </w:r>
            <w:proofErr w:type="gramStart"/>
            <w:r>
              <w:rPr>
                <w:iCs/>
                <w:szCs w:val="22"/>
              </w:rPr>
              <w:t>aktualizován(</w:t>
            </w:r>
            <w:proofErr w:type="gramEnd"/>
            <w:r>
              <w:rPr>
                <w:iCs/>
                <w:szCs w:val="22"/>
              </w:rPr>
              <w:t xml:space="preserve">popisky, nové položky, smazané položky) číselník atributu </w:t>
            </w:r>
            <w:proofErr w:type="spellStart"/>
            <w:r w:rsidRPr="00E973F7">
              <w:rPr>
                <w:i/>
                <w:iCs/>
                <w:szCs w:val="22"/>
              </w:rPr>
              <w:t>value</w:t>
            </w:r>
            <w:proofErr w:type="spellEnd"/>
            <w:r w:rsidRPr="00E973F7">
              <w:rPr>
                <w:i/>
                <w:iCs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proofErr w:type="gramStart"/>
            <w:r w:rsidRPr="00E973F7">
              <w:rPr>
                <w:i/>
                <w:iCs/>
                <w:szCs w:val="22"/>
              </w:rPr>
              <w:t>Data</w:t>
            </w:r>
            <w:r>
              <w:rPr>
                <w:iCs/>
                <w:szCs w:val="22"/>
              </w:rPr>
              <w:t xml:space="preserve"> :</w:t>
            </w:r>
            <w:proofErr w:type="gramEnd"/>
          </w:p>
          <w:p w14:paraId="6522FC61" w14:textId="77777777" w:rsidR="0034538C" w:rsidRPr="0034538C" w:rsidRDefault="0034538C" w:rsidP="0034538C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iCs/>
              </w:rPr>
            </w:pPr>
            <w:r w:rsidRPr="0034538C">
              <w:rPr>
                <w:iCs/>
              </w:rPr>
              <w:t xml:space="preserve">položka </w:t>
            </w:r>
            <w:r w:rsidRPr="0034538C">
              <w:t>T_GCR_20 odstraněna</w:t>
            </w:r>
          </w:p>
          <w:p w14:paraId="0A390B2E" w14:textId="77777777" w:rsidR="0034538C" w:rsidRPr="0034538C" w:rsidRDefault="0034538C" w:rsidP="0034538C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iCs/>
              </w:rPr>
            </w:pPr>
            <w:r w:rsidRPr="0034538C">
              <w:t>změna popisu T_GCR_21 - Množství tepla vyrobeného z neobnovitelného zdroje ve výrobně tepla, na kterou bylo vydáno povolení podle zákona o podmínkách obchodování s povolenkami na emise skleníkových plynů, v účinném znění, které bylo dodáno do rozvodného tepelného zařízení soustavy zásobování tepelnou energií umístěného na území České republiky</w:t>
            </w:r>
          </w:p>
          <w:p w14:paraId="496E9371" w14:textId="77777777" w:rsidR="0034538C" w:rsidRPr="0034538C" w:rsidRDefault="0034538C" w:rsidP="0034538C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iCs/>
              </w:rPr>
            </w:pPr>
            <w:r w:rsidRPr="0034538C">
              <w:t xml:space="preserve">změna popisu </w:t>
            </w:r>
            <w:r>
              <w:t xml:space="preserve">T_GCR_23 - </w:t>
            </w:r>
            <w:r w:rsidRPr="0034538C">
              <w:t>Množství povolenek na emise skleníkových plynů vyřazených na výrobu tepla podle zákona o podmínkách obchodování s povolenkami na emise skleníkových plynů, v účinném znění</w:t>
            </w:r>
          </w:p>
          <w:p w14:paraId="321B2494" w14:textId="77777777" w:rsidR="0034538C" w:rsidRPr="0034538C" w:rsidRDefault="0034538C" w:rsidP="0034538C">
            <w:pPr>
              <w:pStyle w:val="Odstavecseseznamem"/>
              <w:numPr>
                <w:ilvl w:val="0"/>
                <w:numId w:val="24"/>
              </w:numPr>
              <w:spacing w:line="276" w:lineRule="auto"/>
              <w:jc w:val="left"/>
              <w:rPr>
                <w:iCs/>
              </w:rPr>
            </w:pPr>
            <w:r>
              <w:rPr>
                <w:iCs/>
              </w:rPr>
              <w:t>nove položky:</w:t>
            </w:r>
          </w:p>
          <w:tbl>
            <w:tblPr>
              <w:tblStyle w:val="Mkatabulky"/>
              <w:tblW w:w="8789" w:type="dxa"/>
              <w:tblLook w:val="04A0" w:firstRow="1" w:lastRow="0" w:firstColumn="1" w:lastColumn="0" w:noHBand="0" w:noVBand="1"/>
            </w:tblPr>
            <w:tblGrid>
              <w:gridCol w:w="2054"/>
              <w:gridCol w:w="6735"/>
            </w:tblGrid>
            <w:tr w:rsidR="0034538C" w:rsidRPr="0021062D" w14:paraId="4507FC70" w14:textId="77777777" w:rsidTr="0034538C">
              <w:tc>
                <w:tcPr>
                  <w:tcW w:w="2054" w:type="dxa"/>
                  <w:shd w:val="clear" w:color="auto" w:fill="000000" w:themeFill="text1"/>
                </w:tcPr>
                <w:p w14:paraId="56570307" w14:textId="77777777" w:rsidR="0034538C" w:rsidRPr="0021062D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b/>
                      <w:sz w:val="16"/>
                      <w:szCs w:val="16"/>
                    </w:rPr>
                  </w:pPr>
                  <w:r w:rsidRPr="0021062D">
                    <w:rPr>
                      <w:b/>
                      <w:sz w:val="16"/>
                      <w:szCs w:val="16"/>
                    </w:rPr>
                    <w:lastRenderedPageBreak/>
                    <w:t>Kód</w:t>
                  </w:r>
                </w:p>
              </w:tc>
              <w:tc>
                <w:tcPr>
                  <w:tcW w:w="6735" w:type="dxa"/>
                  <w:shd w:val="clear" w:color="auto" w:fill="000000" w:themeFill="text1"/>
                </w:tcPr>
                <w:p w14:paraId="631C0566" w14:textId="77777777" w:rsidR="0034538C" w:rsidRPr="0021062D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b/>
                      <w:sz w:val="16"/>
                      <w:szCs w:val="16"/>
                    </w:rPr>
                  </w:pPr>
                  <w:r w:rsidRPr="0021062D">
                    <w:rPr>
                      <w:b/>
                      <w:sz w:val="16"/>
                      <w:szCs w:val="16"/>
                    </w:rPr>
                    <w:t>Název</w:t>
                  </w:r>
                </w:p>
              </w:tc>
            </w:tr>
            <w:tr w:rsidR="0034538C" w14:paraId="1F9A9E31" w14:textId="77777777" w:rsidTr="0034538C">
              <w:tc>
                <w:tcPr>
                  <w:tcW w:w="2054" w:type="dxa"/>
                </w:tcPr>
                <w:p w14:paraId="5E6C1B1E" w14:textId="77777777" w:rsidR="0034538C" w:rsidRPr="00490D96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  <w:lang w:val="en-US"/>
                    </w:rPr>
                  </w:pPr>
                  <w:r>
                    <w:rPr>
                      <w:sz w:val="16"/>
                      <w:szCs w:val="16"/>
                    </w:rPr>
                    <w:t>T_GCR_22</w:t>
                  </w:r>
                </w:p>
              </w:tc>
              <w:tc>
                <w:tcPr>
                  <w:tcW w:w="6735" w:type="dxa"/>
                </w:tcPr>
                <w:p w14:paraId="74594435" w14:textId="77777777" w:rsidR="0034538C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E338FD">
                    <w:rPr>
                      <w:sz w:val="16"/>
                      <w:szCs w:val="16"/>
                    </w:rPr>
                    <w:t>Množství tepla vyrobeného z neobnovitelného zdroje, na které se přechodná transformační podpora tepla nevztahuje</w:t>
                  </w:r>
                </w:p>
              </w:tc>
            </w:tr>
            <w:tr w:rsidR="0034538C" w14:paraId="3D874F00" w14:textId="77777777" w:rsidTr="0034538C">
              <w:tc>
                <w:tcPr>
                  <w:tcW w:w="2054" w:type="dxa"/>
                </w:tcPr>
                <w:p w14:paraId="09B377E0" w14:textId="77777777" w:rsidR="0034538C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T_GCR_24</w:t>
                  </w:r>
                </w:p>
              </w:tc>
              <w:tc>
                <w:tcPr>
                  <w:tcW w:w="6735" w:type="dxa"/>
                </w:tcPr>
                <w:p w14:paraId="450A7716" w14:textId="77777777" w:rsidR="0034538C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E338FD">
                    <w:rPr>
                      <w:sz w:val="16"/>
                      <w:szCs w:val="16"/>
                    </w:rPr>
                    <w:t>Množství povolenek na emise skleníkových plynů bezplatně přidělených na výrobu tepla podle nařízení Komise v přenesené pravomoci (EU) 2019/331 ze dne 19. prosince 2018, kterým se stanoví přechodná pravidla harmonizovaného přidělování bezplatných povolenek na emise platná v celé Unii podle článku 10a směrnice Evropského parlamentu a Rady 2003/87/ES</w:t>
                  </w:r>
                </w:p>
              </w:tc>
            </w:tr>
            <w:tr w:rsidR="0034538C" w14:paraId="0814F781" w14:textId="77777777" w:rsidTr="0034538C">
              <w:tc>
                <w:tcPr>
                  <w:tcW w:w="2054" w:type="dxa"/>
                </w:tcPr>
                <w:p w14:paraId="0AEE7BD5" w14:textId="77777777" w:rsidR="0034538C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T_GCR_25</w:t>
                  </w:r>
                </w:p>
              </w:tc>
              <w:tc>
                <w:tcPr>
                  <w:tcW w:w="6735" w:type="dxa"/>
                </w:tcPr>
                <w:p w14:paraId="7A116322" w14:textId="77777777" w:rsidR="0034538C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E338FD">
                    <w:rPr>
                      <w:sz w:val="16"/>
                      <w:szCs w:val="16"/>
                    </w:rPr>
                    <w:t>Množství povolenek na emise skleníkových plynů vyřazených na výrobu tepla z neobnovitelného zdroje, na které se nevztahuje přechodná transformační podpora tepla</w:t>
                  </w:r>
                </w:p>
              </w:tc>
            </w:tr>
            <w:tr w:rsidR="0034538C" w14:paraId="26A3BC12" w14:textId="77777777" w:rsidTr="0034538C">
              <w:tc>
                <w:tcPr>
                  <w:tcW w:w="2054" w:type="dxa"/>
                </w:tcPr>
                <w:p w14:paraId="2767D5EC" w14:textId="77777777" w:rsidR="0034538C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>
                    <w:rPr>
                      <w:sz w:val="16"/>
                      <w:szCs w:val="16"/>
                    </w:rPr>
                    <w:t>T_GCR_26</w:t>
                  </w:r>
                </w:p>
              </w:tc>
              <w:tc>
                <w:tcPr>
                  <w:tcW w:w="6735" w:type="dxa"/>
                </w:tcPr>
                <w:p w14:paraId="55869234" w14:textId="77777777" w:rsidR="0034538C" w:rsidRPr="00702CF0" w:rsidRDefault="0034538C" w:rsidP="0034538C">
                  <w:pPr>
                    <w:pStyle w:val="Odstavecseseznamem"/>
                    <w:autoSpaceDE/>
                    <w:spacing w:line="276" w:lineRule="auto"/>
                    <w:ind w:left="0"/>
                    <w:rPr>
                      <w:sz w:val="16"/>
                      <w:szCs w:val="16"/>
                    </w:rPr>
                  </w:pPr>
                  <w:r w:rsidRPr="00E338FD">
                    <w:rPr>
                      <w:sz w:val="16"/>
                      <w:szCs w:val="16"/>
                    </w:rPr>
                    <w:t>Množství povolenek na emise skleníkových plynů nakoupených a zároveň vyřazených na pokrytí emisí skleníkových plynů z výroby tepla dodaného do rozvodného tepelného zařízení soustavy zásobování tepelnou energií, které výrobce tepla z neobnovitelného zdroje uplatňuje pro stanovení bonusu k transformaci výroby tepla podle § 26d zákona</w:t>
                  </w:r>
                </w:p>
              </w:tc>
            </w:tr>
          </w:tbl>
          <w:p w14:paraId="7272B695" w14:textId="77777777" w:rsidR="0034538C" w:rsidRPr="0034538C" w:rsidRDefault="0034538C" w:rsidP="0034538C">
            <w:pPr>
              <w:spacing w:line="276" w:lineRule="auto"/>
              <w:rPr>
                <w:iCs/>
              </w:rPr>
            </w:pPr>
          </w:p>
        </w:tc>
        <w:tc>
          <w:tcPr>
            <w:tcW w:w="633" w:type="dxa"/>
            <w:vMerge/>
          </w:tcPr>
          <w:p w14:paraId="35D36D3D" w14:textId="77777777" w:rsidR="0034538C" w:rsidRDefault="0034538C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34538C" w14:paraId="736A7AF2" w14:textId="77777777" w:rsidTr="00242E67">
        <w:trPr>
          <w:trHeight w:val="255"/>
        </w:trPr>
        <w:tc>
          <w:tcPr>
            <w:tcW w:w="910" w:type="dxa"/>
            <w:vMerge/>
          </w:tcPr>
          <w:p w14:paraId="5FFBD1EB" w14:textId="77777777" w:rsidR="0034538C" w:rsidRDefault="0034538C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AB0FB5D" w14:textId="77777777" w:rsidR="0034538C" w:rsidRDefault="0034538C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t>RESData</w:t>
            </w:r>
            <w:proofErr w:type="spellEnd"/>
            <w:r>
              <w:rPr>
                <w:iCs/>
                <w:szCs w:val="22"/>
              </w:rPr>
              <w:t xml:space="preserve"> – byl rozšířen číselník atributu </w:t>
            </w:r>
            <w:proofErr w:type="spellStart"/>
            <w:r w:rsidRPr="00E973F7">
              <w:rPr>
                <w:i/>
                <w:iCs/>
                <w:szCs w:val="22"/>
              </w:rPr>
              <w:t>value</w:t>
            </w:r>
            <w:proofErr w:type="spellEnd"/>
            <w:r w:rsidRPr="00E973F7">
              <w:rPr>
                <w:i/>
                <w:iCs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proofErr w:type="gramStart"/>
            <w:r w:rsidRPr="00E973F7">
              <w:rPr>
                <w:i/>
                <w:iCs/>
                <w:szCs w:val="22"/>
              </w:rPr>
              <w:t>Data</w:t>
            </w:r>
            <w:r>
              <w:rPr>
                <w:iCs/>
                <w:szCs w:val="22"/>
              </w:rPr>
              <w:t xml:space="preserve"> :</w:t>
            </w:r>
            <w:proofErr w:type="gramEnd"/>
          </w:p>
          <w:p w14:paraId="52A7F434" w14:textId="77777777" w:rsidR="0034538C" w:rsidRPr="0034538C" w:rsidRDefault="0034538C" w:rsidP="0034538C">
            <w:pPr>
              <w:spacing w:line="276" w:lineRule="auto"/>
              <w:rPr>
                <w:iCs/>
              </w:rPr>
            </w:pPr>
            <w:r w:rsidRPr="0034538C">
              <w:rPr>
                <w:iCs/>
              </w:rPr>
              <w:t>PV_5 – Zohledněný redukční faktor pro individuální opatření k zajištění přiměřenosti podpory</w:t>
            </w:r>
          </w:p>
        </w:tc>
        <w:tc>
          <w:tcPr>
            <w:tcW w:w="633" w:type="dxa"/>
            <w:vMerge/>
          </w:tcPr>
          <w:p w14:paraId="10504B6E" w14:textId="77777777" w:rsidR="0034538C" w:rsidRDefault="0034538C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9426F8" w14:paraId="1E206846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56FB9AC3" w14:textId="77777777" w:rsidR="009426F8" w:rsidRDefault="009426F8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14.4.2023</w:t>
            </w:r>
          </w:p>
        </w:tc>
        <w:tc>
          <w:tcPr>
            <w:tcW w:w="8809" w:type="dxa"/>
          </w:tcPr>
          <w:p w14:paraId="0D6D06A1" w14:textId="77777777" w:rsidR="009426F8" w:rsidRDefault="009426F8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RESHeat</w:t>
            </w:r>
            <w:proofErr w:type="spellEnd"/>
            <w:r>
              <w:rPr>
                <w:iCs/>
                <w:szCs w:val="22"/>
              </w:rPr>
              <w:t xml:space="preserve"> – rozšířena enumerace atributu </w:t>
            </w:r>
            <w:r w:rsidRPr="009426F8">
              <w:rPr>
                <w:i/>
                <w:iCs/>
                <w:szCs w:val="22"/>
              </w:rPr>
              <w:t>report-status</w:t>
            </w:r>
            <w:r>
              <w:rPr>
                <w:iCs/>
                <w:szCs w:val="22"/>
              </w:rPr>
              <w:t xml:space="preserve"> elementu </w:t>
            </w:r>
            <w:proofErr w:type="spellStart"/>
            <w:r w:rsidRPr="009426F8">
              <w:rPr>
                <w:i/>
                <w:iCs/>
                <w:szCs w:val="22"/>
              </w:rPr>
              <w:t>Location</w:t>
            </w:r>
            <w:proofErr w:type="spellEnd"/>
            <w:r>
              <w:rPr>
                <w:iCs/>
                <w:szCs w:val="22"/>
              </w:rPr>
              <w:t xml:space="preserve"> o hodnotu:</w:t>
            </w:r>
          </w:p>
          <w:p w14:paraId="2AA41586" w14:textId="77777777" w:rsidR="009426F8" w:rsidRDefault="009426F8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>6 - Zamítnuto</w:t>
            </w:r>
          </w:p>
        </w:tc>
        <w:tc>
          <w:tcPr>
            <w:tcW w:w="633" w:type="dxa"/>
            <w:vMerge w:val="restart"/>
          </w:tcPr>
          <w:p w14:paraId="73DA70A5" w14:textId="77777777" w:rsidR="009426F8" w:rsidRDefault="009426F8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V1.25</w:t>
            </w:r>
          </w:p>
        </w:tc>
      </w:tr>
      <w:tr w:rsidR="009426F8" w14:paraId="14BC8B57" w14:textId="77777777" w:rsidTr="00242E67">
        <w:trPr>
          <w:trHeight w:val="255"/>
        </w:trPr>
        <w:tc>
          <w:tcPr>
            <w:tcW w:w="910" w:type="dxa"/>
            <w:vMerge/>
          </w:tcPr>
          <w:p w14:paraId="5C4D027F" w14:textId="77777777" w:rsidR="009426F8" w:rsidRDefault="009426F8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11659D67" w14:textId="77777777" w:rsidR="009426F8" w:rsidRDefault="009426F8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RESHeat</w:t>
            </w:r>
            <w:proofErr w:type="spellEnd"/>
            <w:r>
              <w:rPr>
                <w:iCs/>
                <w:szCs w:val="22"/>
              </w:rPr>
              <w:t xml:space="preserve"> – element </w:t>
            </w:r>
            <w:proofErr w:type="spellStart"/>
            <w:r w:rsidRPr="009426F8">
              <w:rPr>
                <w:i/>
                <w:iCs/>
                <w:szCs w:val="22"/>
              </w:rPr>
              <w:t>Location</w:t>
            </w:r>
            <w:proofErr w:type="spellEnd"/>
            <w:r w:rsidRPr="009426F8">
              <w:rPr>
                <w:i/>
                <w:iCs/>
                <w:szCs w:val="22"/>
              </w:rPr>
              <w:t xml:space="preserve"> </w:t>
            </w:r>
            <w:r>
              <w:rPr>
                <w:iCs/>
                <w:szCs w:val="22"/>
              </w:rPr>
              <w:t>je rozšířen o nový nepovinný atribut:</w:t>
            </w:r>
          </w:p>
          <w:p w14:paraId="0254350A" w14:textId="77777777" w:rsidR="009426F8" w:rsidRDefault="009426F8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proofErr w:type="spellStart"/>
            <w:r>
              <w:rPr>
                <w:iCs/>
                <w:szCs w:val="22"/>
              </w:rPr>
              <w:t>ote-note</w:t>
            </w:r>
            <w:proofErr w:type="spellEnd"/>
            <w:r>
              <w:rPr>
                <w:iCs/>
                <w:szCs w:val="22"/>
              </w:rPr>
              <w:t xml:space="preserve"> – Vyjádření OTE </w:t>
            </w:r>
          </w:p>
        </w:tc>
        <w:tc>
          <w:tcPr>
            <w:tcW w:w="633" w:type="dxa"/>
            <w:vMerge/>
          </w:tcPr>
          <w:p w14:paraId="73837215" w14:textId="77777777" w:rsidR="009426F8" w:rsidRDefault="009426F8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B97C6F" w14:paraId="1691B851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0FDCF590" w14:textId="116D83F8" w:rsidR="00B97C6F" w:rsidRDefault="00B97C6F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11.8.2023</w:t>
            </w:r>
          </w:p>
        </w:tc>
        <w:tc>
          <w:tcPr>
            <w:tcW w:w="8809" w:type="dxa"/>
          </w:tcPr>
          <w:p w14:paraId="43F49265" w14:textId="77777777" w:rsidR="00B97C6F" w:rsidRDefault="00B97C6F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RESHeat</w:t>
            </w:r>
            <w:proofErr w:type="spellEnd"/>
            <w:r>
              <w:rPr>
                <w:iCs/>
                <w:szCs w:val="22"/>
              </w:rPr>
              <w:t xml:space="preserve"> – rozšířena enumerace atributu </w:t>
            </w:r>
            <w:proofErr w:type="spellStart"/>
            <w:r w:rsidRPr="00B97C6F">
              <w:rPr>
                <w:i/>
                <w:szCs w:val="22"/>
              </w:rPr>
              <w:t>value</w:t>
            </w:r>
            <w:proofErr w:type="spellEnd"/>
            <w:r w:rsidRPr="00B97C6F">
              <w:rPr>
                <w:i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r w:rsidRPr="00B97C6F">
              <w:rPr>
                <w:i/>
                <w:szCs w:val="22"/>
              </w:rPr>
              <w:t>Data</w:t>
            </w:r>
            <w:r>
              <w:rPr>
                <w:iCs/>
                <w:szCs w:val="22"/>
              </w:rPr>
              <w:t>:</w:t>
            </w:r>
          </w:p>
          <w:p w14:paraId="2AC55E25" w14:textId="21C8ECC0" w:rsidR="00B97C6F" w:rsidRPr="00B97C6F" w:rsidRDefault="00B97C6F" w:rsidP="00B97C6F">
            <w:pPr>
              <w:spacing w:after="200" w:line="276" w:lineRule="auto"/>
              <w:contextualSpacing/>
              <w:rPr>
                <w:szCs w:val="22"/>
              </w:rPr>
            </w:pPr>
            <w:r w:rsidRPr="00B97C6F">
              <w:rPr>
                <w:iCs/>
                <w:szCs w:val="22"/>
              </w:rPr>
              <w:t>T_GCR_15 - Množství tepla dodaného do rozvodného tepelného zařízení pocházející z biologicky rozložitelné části komunálního odpadu</w:t>
            </w:r>
          </w:p>
        </w:tc>
        <w:tc>
          <w:tcPr>
            <w:tcW w:w="633" w:type="dxa"/>
            <w:vMerge w:val="restart"/>
          </w:tcPr>
          <w:p w14:paraId="70B97A32" w14:textId="24A0E7F9" w:rsidR="00B97C6F" w:rsidRDefault="00B97C6F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V1.26</w:t>
            </w:r>
          </w:p>
        </w:tc>
      </w:tr>
      <w:tr w:rsidR="00B97C6F" w14:paraId="4057939A" w14:textId="77777777" w:rsidTr="00242E67">
        <w:trPr>
          <w:trHeight w:val="255"/>
        </w:trPr>
        <w:tc>
          <w:tcPr>
            <w:tcW w:w="910" w:type="dxa"/>
            <w:vMerge/>
          </w:tcPr>
          <w:p w14:paraId="44E28FB7" w14:textId="77777777" w:rsidR="00B97C6F" w:rsidRDefault="00B97C6F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0EC4DA14" w14:textId="10174CC4" w:rsidR="00B97C6F" w:rsidRDefault="00B97C6F" w:rsidP="0034538C">
            <w:pPr>
              <w:spacing w:after="200" w:line="276" w:lineRule="auto"/>
              <w:contextualSpacing/>
              <w:rPr>
                <w:i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RESData</w:t>
            </w:r>
            <w:proofErr w:type="spellEnd"/>
            <w:r>
              <w:rPr>
                <w:iCs/>
                <w:szCs w:val="22"/>
              </w:rPr>
              <w:t xml:space="preserve"> – byl změněn popis enumerace atributu </w:t>
            </w:r>
            <w:proofErr w:type="spellStart"/>
            <w:r w:rsidRPr="00B97C6F">
              <w:rPr>
                <w:i/>
                <w:szCs w:val="22"/>
              </w:rPr>
              <w:t>value</w:t>
            </w:r>
            <w:proofErr w:type="spellEnd"/>
            <w:r w:rsidRPr="00B97C6F">
              <w:rPr>
                <w:i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r w:rsidRPr="00B97C6F">
              <w:rPr>
                <w:i/>
                <w:szCs w:val="22"/>
              </w:rPr>
              <w:t>Data</w:t>
            </w:r>
            <w:r>
              <w:rPr>
                <w:i/>
                <w:szCs w:val="22"/>
              </w:rPr>
              <w:t>:</w:t>
            </w:r>
          </w:p>
          <w:p w14:paraId="42B039C5" w14:textId="48809273" w:rsidR="00B97C6F" w:rsidRDefault="00B97C6F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SC_</w:t>
            </w:r>
            <w:proofErr w:type="gramStart"/>
            <w:r w:rsidRPr="00B97C6F">
              <w:rPr>
                <w:iCs/>
                <w:szCs w:val="22"/>
              </w:rPr>
              <w:t>23D</w:t>
            </w:r>
            <w:r>
              <w:rPr>
                <w:iCs/>
                <w:szCs w:val="22"/>
              </w:rPr>
              <w:t xml:space="preserve"> - </w:t>
            </w:r>
            <w:r w:rsidRPr="00B97C6F">
              <w:rPr>
                <w:iCs/>
                <w:szCs w:val="22"/>
              </w:rPr>
              <w:t>Výroba</w:t>
            </w:r>
            <w:proofErr w:type="gramEnd"/>
            <w:r w:rsidRPr="00B97C6F">
              <w:rPr>
                <w:iCs/>
                <w:szCs w:val="22"/>
              </w:rPr>
              <w:t xml:space="preserve"> elektřiny spalováním komunálního odpadu</w:t>
            </w:r>
          </w:p>
        </w:tc>
        <w:tc>
          <w:tcPr>
            <w:tcW w:w="633" w:type="dxa"/>
            <w:vMerge/>
          </w:tcPr>
          <w:p w14:paraId="7DA50FAE" w14:textId="77777777" w:rsidR="00B97C6F" w:rsidRDefault="00B97C6F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B97C6F" w14:paraId="10110667" w14:textId="77777777" w:rsidTr="00242E67">
        <w:trPr>
          <w:trHeight w:val="255"/>
        </w:trPr>
        <w:tc>
          <w:tcPr>
            <w:tcW w:w="910" w:type="dxa"/>
            <w:vMerge/>
          </w:tcPr>
          <w:p w14:paraId="687DF3D2" w14:textId="77777777" w:rsidR="00B97C6F" w:rsidRDefault="00B97C6F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1D19DBA7" w14:textId="1EF4EC6E" w:rsidR="00B97C6F" w:rsidRDefault="00B97C6F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</w:t>
            </w:r>
            <w:r w:rsidR="00E1111A">
              <w:rPr>
                <w:iCs/>
                <w:szCs w:val="22"/>
              </w:rPr>
              <w:t>Gas</w:t>
            </w:r>
            <w:proofErr w:type="spellEnd"/>
            <w:r>
              <w:rPr>
                <w:iCs/>
                <w:szCs w:val="22"/>
              </w:rPr>
              <w:t xml:space="preserve"> – byla rozšířena enumerace atributu </w:t>
            </w:r>
            <w:proofErr w:type="spellStart"/>
            <w:r w:rsidRPr="00B97C6F">
              <w:rPr>
                <w:i/>
                <w:szCs w:val="22"/>
              </w:rPr>
              <w:t>value</w:t>
            </w:r>
            <w:proofErr w:type="spellEnd"/>
            <w:r w:rsidRPr="00B97C6F">
              <w:rPr>
                <w:i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r w:rsidRPr="00B97C6F">
              <w:rPr>
                <w:i/>
                <w:szCs w:val="22"/>
              </w:rPr>
              <w:t>Data</w:t>
            </w:r>
            <w:r>
              <w:rPr>
                <w:iCs/>
                <w:szCs w:val="22"/>
              </w:rPr>
              <w:t>:</w:t>
            </w:r>
          </w:p>
          <w:p w14:paraId="0FEF52B2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P_RES_</w:t>
            </w:r>
            <w:proofErr w:type="gramStart"/>
            <w:r w:rsidRPr="00B97C6F">
              <w:rPr>
                <w:iCs/>
                <w:szCs w:val="22"/>
              </w:rPr>
              <w:t>1A</w:t>
            </w:r>
            <w:proofErr w:type="gramEnd"/>
            <w:r w:rsidRPr="00B97C6F">
              <w:rPr>
                <w:iCs/>
                <w:szCs w:val="22"/>
              </w:rPr>
              <w:tab/>
              <w:t>Pokročilý biometan – využití bioplynu</w:t>
            </w:r>
          </w:p>
          <w:p w14:paraId="6B44239E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P_RES_</w:t>
            </w:r>
            <w:proofErr w:type="gramStart"/>
            <w:r w:rsidRPr="00B97C6F">
              <w:rPr>
                <w:iCs/>
                <w:szCs w:val="22"/>
              </w:rPr>
              <w:t>1B</w:t>
            </w:r>
            <w:proofErr w:type="gramEnd"/>
            <w:r w:rsidRPr="00B97C6F">
              <w:rPr>
                <w:iCs/>
                <w:szCs w:val="22"/>
              </w:rPr>
              <w:tab/>
              <w:t>Ostatní biometan – využití bioplynu</w:t>
            </w:r>
          </w:p>
          <w:p w14:paraId="30176401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P_RES_</w:t>
            </w:r>
            <w:proofErr w:type="gramStart"/>
            <w:r w:rsidRPr="00B97C6F">
              <w:rPr>
                <w:iCs/>
                <w:szCs w:val="22"/>
              </w:rPr>
              <w:t>2A</w:t>
            </w:r>
            <w:proofErr w:type="gramEnd"/>
            <w:r w:rsidRPr="00B97C6F">
              <w:rPr>
                <w:iCs/>
                <w:szCs w:val="22"/>
              </w:rPr>
              <w:tab/>
              <w:t>Pokročilý biometan – využití skládkového plynu</w:t>
            </w:r>
          </w:p>
          <w:p w14:paraId="0C643ABB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P_RES_</w:t>
            </w:r>
            <w:proofErr w:type="gramStart"/>
            <w:r w:rsidRPr="00B97C6F">
              <w:rPr>
                <w:iCs/>
                <w:szCs w:val="22"/>
              </w:rPr>
              <w:t>2B</w:t>
            </w:r>
            <w:proofErr w:type="gramEnd"/>
            <w:r w:rsidRPr="00B97C6F">
              <w:rPr>
                <w:iCs/>
                <w:szCs w:val="22"/>
              </w:rPr>
              <w:tab/>
              <w:t>Ostatní biometan – využití skládkového plynu</w:t>
            </w:r>
          </w:p>
          <w:p w14:paraId="7C2DCC88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P_RES_</w:t>
            </w:r>
            <w:proofErr w:type="gramStart"/>
            <w:r w:rsidRPr="00B97C6F">
              <w:rPr>
                <w:iCs/>
                <w:szCs w:val="22"/>
              </w:rPr>
              <w:t>3A</w:t>
            </w:r>
            <w:proofErr w:type="gramEnd"/>
            <w:r w:rsidRPr="00B97C6F">
              <w:rPr>
                <w:iCs/>
                <w:szCs w:val="22"/>
              </w:rPr>
              <w:tab/>
              <w:t>Pokročilý biometan – využití kalového plynu</w:t>
            </w:r>
          </w:p>
          <w:p w14:paraId="657D4AC2" w14:textId="77777777" w:rsid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P_RES_</w:t>
            </w:r>
            <w:proofErr w:type="gramStart"/>
            <w:r w:rsidRPr="00B97C6F">
              <w:rPr>
                <w:iCs/>
                <w:szCs w:val="22"/>
              </w:rPr>
              <w:t>3B</w:t>
            </w:r>
            <w:proofErr w:type="gramEnd"/>
            <w:r w:rsidRPr="00B97C6F">
              <w:rPr>
                <w:iCs/>
                <w:szCs w:val="22"/>
              </w:rPr>
              <w:tab/>
              <w:t>Ostatní biometan – využití kalového plynu</w:t>
            </w:r>
          </w:p>
          <w:p w14:paraId="710BDD9C" w14:textId="77777777" w:rsid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</w:p>
          <w:p w14:paraId="55AA4D8E" w14:textId="175C8384" w:rsid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>a zároveň byly odebrány položky enumerace:</w:t>
            </w:r>
          </w:p>
          <w:p w14:paraId="42FFC124" w14:textId="39A09A74" w:rsid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t>P_RES_1, P_RES_2 a P_RES_3</w:t>
            </w:r>
          </w:p>
        </w:tc>
        <w:tc>
          <w:tcPr>
            <w:tcW w:w="633" w:type="dxa"/>
            <w:vMerge/>
          </w:tcPr>
          <w:p w14:paraId="68A15399" w14:textId="77777777" w:rsidR="00B97C6F" w:rsidRDefault="00B97C6F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B97C6F" w14:paraId="6D53A3EA" w14:textId="77777777" w:rsidTr="00242E67">
        <w:trPr>
          <w:trHeight w:val="255"/>
        </w:trPr>
        <w:tc>
          <w:tcPr>
            <w:tcW w:w="910" w:type="dxa"/>
            <w:vMerge/>
          </w:tcPr>
          <w:p w14:paraId="6850E092" w14:textId="77777777" w:rsidR="00B97C6F" w:rsidRDefault="00B97C6F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40C459EA" w14:textId="77777777" w:rsidR="00B97C6F" w:rsidRDefault="00B97C6F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RESSource</w:t>
            </w:r>
            <w:proofErr w:type="spellEnd"/>
            <w:r>
              <w:rPr>
                <w:iCs/>
                <w:szCs w:val="22"/>
              </w:rPr>
              <w:t xml:space="preserve"> – byl přidán nový atribut elementu </w:t>
            </w:r>
            <w:r w:rsidRPr="00B97C6F">
              <w:rPr>
                <w:i/>
                <w:szCs w:val="22"/>
              </w:rPr>
              <w:t>Data</w:t>
            </w:r>
            <w:r>
              <w:rPr>
                <w:iCs/>
                <w:szCs w:val="22"/>
              </w:rPr>
              <w:t>:</w:t>
            </w:r>
          </w:p>
          <w:p w14:paraId="01C42645" w14:textId="6252FEF0" w:rsidR="00B97C6F" w:rsidRPr="00B97C6F" w:rsidRDefault="00B97C6F" w:rsidP="0034538C">
            <w:pPr>
              <w:spacing w:after="200" w:line="276" w:lineRule="auto"/>
              <w:contextualSpacing/>
            </w:pPr>
            <w:r>
              <w:rPr>
                <w:iCs/>
                <w:szCs w:val="22"/>
              </w:rPr>
              <w:t>no-</w:t>
            </w:r>
            <w:proofErr w:type="gramStart"/>
            <w:r>
              <w:rPr>
                <w:iCs/>
                <w:szCs w:val="22"/>
              </w:rPr>
              <w:t xml:space="preserve">promo - </w:t>
            </w:r>
            <w:r w:rsidRPr="00232D77">
              <w:t>Bez</w:t>
            </w:r>
            <w:proofErr w:type="gramEnd"/>
            <w:r w:rsidRPr="00232D77">
              <w:t xml:space="preserve"> podpory na základě žádosti § 40, odst. 6 zákona č. 165/2012 Sb.</w:t>
            </w:r>
            <w:r>
              <w:t>“</w:t>
            </w:r>
          </w:p>
        </w:tc>
        <w:tc>
          <w:tcPr>
            <w:tcW w:w="633" w:type="dxa"/>
          </w:tcPr>
          <w:p w14:paraId="5CFCE7C0" w14:textId="77777777" w:rsidR="00B97C6F" w:rsidRDefault="00B97C6F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B97C6F" w14:paraId="4DF40C51" w14:textId="77777777" w:rsidTr="00242E67">
        <w:trPr>
          <w:trHeight w:val="255"/>
        </w:trPr>
        <w:tc>
          <w:tcPr>
            <w:tcW w:w="910" w:type="dxa"/>
            <w:vMerge/>
          </w:tcPr>
          <w:p w14:paraId="3B808181" w14:textId="77777777" w:rsidR="00B97C6F" w:rsidRDefault="00B97C6F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3D74BCAD" w14:textId="77777777" w:rsidR="00B97C6F" w:rsidRDefault="00B97C6F" w:rsidP="0034538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proofErr w:type="gramStart"/>
            <w:r>
              <w:rPr>
                <w:iCs/>
                <w:szCs w:val="22"/>
              </w:rPr>
              <w:t>RESData</w:t>
            </w:r>
            <w:proofErr w:type="spellEnd"/>
            <w:r>
              <w:rPr>
                <w:iCs/>
                <w:szCs w:val="22"/>
              </w:rPr>
              <w:t xml:space="preserve"> - byla</w:t>
            </w:r>
            <w:proofErr w:type="gramEnd"/>
            <w:r>
              <w:rPr>
                <w:iCs/>
                <w:szCs w:val="22"/>
              </w:rPr>
              <w:t xml:space="preserve"> rozšířena enumerace atributu </w:t>
            </w:r>
            <w:proofErr w:type="spellStart"/>
            <w:r w:rsidRPr="00B97C6F">
              <w:rPr>
                <w:i/>
                <w:szCs w:val="22"/>
              </w:rPr>
              <w:t>value</w:t>
            </w:r>
            <w:proofErr w:type="spellEnd"/>
            <w:r w:rsidRPr="00B97C6F">
              <w:rPr>
                <w:i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r w:rsidRPr="00B97C6F">
              <w:rPr>
                <w:i/>
                <w:szCs w:val="22"/>
              </w:rPr>
              <w:t>Data</w:t>
            </w:r>
            <w:r>
              <w:rPr>
                <w:iCs/>
                <w:szCs w:val="22"/>
              </w:rPr>
              <w:t>:</w:t>
            </w:r>
          </w:p>
          <w:p w14:paraId="36472A60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2C</w:t>
            </w:r>
            <w:proofErr w:type="gramEnd"/>
            <w:r w:rsidRPr="00B97C6F">
              <w:rPr>
                <w:iCs/>
                <w:szCs w:val="22"/>
              </w:rPr>
              <w:t>_2</w:t>
            </w:r>
            <w:r w:rsidRPr="00B97C6F">
              <w:rPr>
                <w:iCs/>
                <w:szCs w:val="22"/>
              </w:rPr>
              <w:tab/>
              <w:t>Stav měřidla vyrobené elektřiny č. 2</w:t>
            </w:r>
          </w:p>
          <w:p w14:paraId="6331659C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2C</w:t>
            </w:r>
            <w:proofErr w:type="gramEnd"/>
            <w:r w:rsidRPr="00B97C6F">
              <w:rPr>
                <w:iCs/>
                <w:szCs w:val="22"/>
              </w:rPr>
              <w:t>_3</w:t>
            </w:r>
            <w:r w:rsidRPr="00B97C6F">
              <w:rPr>
                <w:iCs/>
                <w:szCs w:val="22"/>
              </w:rPr>
              <w:tab/>
              <w:t>Stav měřidla vyrobené elektřiny č. 3</w:t>
            </w:r>
          </w:p>
          <w:p w14:paraId="79140F79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lastRenderedPageBreak/>
              <w:t>GCR_</w:t>
            </w:r>
            <w:proofErr w:type="gramStart"/>
            <w:r w:rsidRPr="00B97C6F">
              <w:rPr>
                <w:iCs/>
                <w:szCs w:val="22"/>
              </w:rPr>
              <w:t>2C</w:t>
            </w:r>
            <w:proofErr w:type="gramEnd"/>
            <w:r w:rsidRPr="00B97C6F">
              <w:rPr>
                <w:iCs/>
                <w:szCs w:val="22"/>
              </w:rPr>
              <w:t>_4</w:t>
            </w:r>
            <w:r w:rsidRPr="00B97C6F">
              <w:rPr>
                <w:iCs/>
                <w:szCs w:val="22"/>
              </w:rPr>
              <w:tab/>
              <w:t>Stav měřidla vyrobené elektřiny č. 4</w:t>
            </w:r>
          </w:p>
          <w:p w14:paraId="11A29430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2C</w:t>
            </w:r>
            <w:proofErr w:type="gramEnd"/>
            <w:r w:rsidRPr="00B97C6F">
              <w:rPr>
                <w:iCs/>
                <w:szCs w:val="22"/>
              </w:rPr>
              <w:t>_5</w:t>
            </w:r>
            <w:r w:rsidRPr="00B97C6F">
              <w:rPr>
                <w:iCs/>
                <w:szCs w:val="22"/>
              </w:rPr>
              <w:tab/>
              <w:t>Stav měřidla vyrobené elektřiny č. 5</w:t>
            </w:r>
          </w:p>
          <w:p w14:paraId="251BB966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2D</w:t>
            </w:r>
            <w:proofErr w:type="gramEnd"/>
            <w:r w:rsidRPr="00B97C6F">
              <w:rPr>
                <w:iCs/>
                <w:szCs w:val="22"/>
              </w:rPr>
              <w:t>_2</w:t>
            </w:r>
            <w:r w:rsidRPr="00B97C6F">
              <w:rPr>
                <w:iCs/>
                <w:szCs w:val="22"/>
              </w:rPr>
              <w:tab/>
              <w:t>Datum výměny měřidla vyrobené elektřiny č. 2</w:t>
            </w:r>
          </w:p>
          <w:p w14:paraId="33A44E3B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GCR_2E_2</w:t>
            </w:r>
            <w:r w:rsidRPr="00B97C6F">
              <w:rPr>
                <w:iCs/>
                <w:szCs w:val="22"/>
              </w:rPr>
              <w:tab/>
              <w:t>Konečný stav původního měřidla vyrobené elektřiny č. 2</w:t>
            </w:r>
          </w:p>
          <w:p w14:paraId="4159EE8C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2F</w:t>
            </w:r>
            <w:proofErr w:type="gramEnd"/>
            <w:r w:rsidRPr="00B97C6F">
              <w:rPr>
                <w:iCs/>
                <w:szCs w:val="22"/>
              </w:rPr>
              <w:t>_2</w:t>
            </w:r>
            <w:r w:rsidRPr="00B97C6F">
              <w:rPr>
                <w:iCs/>
                <w:szCs w:val="22"/>
              </w:rPr>
              <w:tab/>
              <w:t>Výrobní číslo původního měřidla vyrobené elektřiny č. 2</w:t>
            </w:r>
          </w:p>
          <w:p w14:paraId="322144C8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GCR_2G_2</w:t>
            </w:r>
            <w:r w:rsidRPr="00B97C6F">
              <w:rPr>
                <w:iCs/>
                <w:szCs w:val="22"/>
              </w:rPr>
              <w:tab/>
              <w:t>Počáteční stav nového měřidla vyrobené elektřiny č. 2</w:t>
            </w:r>
          </w:p>
          <w:p w14:paraId="415870EB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2H</w:t>
            </w:r>
            <w:proofErr w:type="gramEnd"/>
            <w:r w:rsidRPr="00B97C6F">
              <w:rPr>
                <w:iCs/>
                <w:szCs w:val="22"/>
              </w:rPr>
              <w:t>_2</w:t>
            </w:r>
            <w:r w:rsidRPr="00B97C6F">
              <w:rPr>
                <w:iCs/>
                <w:szCs w:val="22"/>
              </w:rPr>
              <w:tab/>
              <w:t>Výrobní číslo nového měřidla vyrobené elektřiny č. 2</w:t>
            </w:r>
          </w:p>
          <w:p w14:paraId="78F0AD0D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2D</w:t>
            </w:r>
            <w:proofErr w:type="gramEnd"/>
            <w:r w:rsidRPr="00B97C6F">
              <w:rPr>
                <w:iCs/>
                <w:szCs w:val="22"/>
              </w:rPr>
              <w:t>_3</w:t>
            </w:r>
            <w:r w:rsidRPr="00B97C6F">
              <w:rPr>
                <w:iCs/>
                <w:szCs w:val="22"/>
              </w:rPr>
              <w:tab/>
              <w:t>Datum výměny měřidla vyrobené elektřiny č. 3</w:t>
            </w:r>
          </w:p>
          <w:p w14:paraId="442BC914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GCR_2E_3</w:t>
            </w:r>
            <w:r w:rsidRPr="00B97C6F">
              <w:rPr>
                <w:iCs/>
                <w:szCs w:val="22"/>
              </w:rPr>
              <w:tab/>
              <w:t>Konečný stav původního měřidla vyrobené elektřiny č. 3</w:t>
            </w:r>
          </w:p>
          <w:p w14:paraId="5ECDD9C2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2F</w:t>
            </w:r>
            <w:proofErr w:type="gramEnd"/>
            <w:r w:rsidRPr="00B97C6F">
              <w:rPr>
                <w:iCs/>
                <w:szCs w:val="22"/>
              </w:rPr>
              <w:t>_3</w:t>
            </w:r>
            <w:r w:rsidRPr="00B97C6F">
              <w:rPr>
                <w:iCs/>
                <w:szCs w:val="22"/>
              </w:rPr>
              <w:tab/>
              <w:t>Výrobní číslo původního měřidla vyrobené elektřiny č. 3</w:t>
            </w:r>
          </w:p>
          <w:p w14:paraId="1A27CAFC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GCR_2G_3</w:t>
            </w:r>
            <w:r w:rsidRPr="00B97C6F">
              <w:rPr>
                <w:iCs/>
                <w:szCs w:val="22"/>
              </w:rPr>
              <w:tab/>
              <w:t>Počáteční stav nového měřidla vyrobené elektřiny č. 3</w:t>
            </w:r>
          </w:p>
          <w:p w14:paraId="03A2E16B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2H</w:t>
            </w:r>
            <w:proofErr w:type="gramEnd"/>
            <w:r w:rsidRPr="00B97C6F">
              <w:rPr>
                <w:iCs/>
                <w:szCs w:val="22"/>
              </w:rPr>
              <w:t>_3</w:t>
            </w:r>
            <w:r w:rsidRPr="00B97C6F">
              <w:rPr>
                <w:iCs/>
                <w:szCs w:val="22"/>
              </w:rPr>
              <w:tab/>
              <w:t>Výrobní číslo nového měřidla vyrobené elektřiny č. 3</w:t>
            </w:r>
          </w:p>
          <w:p w14:paraId="1AAE7E5F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2D</w:t>
            </w:r>
            <w:proofErr w:type="gramEnd"/>
            <w:r w:rsidRPr="00B97C6F">
              <w:rPr>
                <w:iCs/>
                <w:szCs w:val="22"/>
              </w:rPr>
              <w:t>_4</w:t>
            </w:r>
            <w:r w:rsidRPr="00B97C6F">
              <w:rPr>
                <w:iCs/>
                <w:szCs w:val="22"/>
              </w:rPr>
              <w:tab/>
              <w:t>Datum výměny měřidla vyrobené elektřiny č. 4</w:t>
            </w:r>
          </w:p>
          <w:p w14:paraId="3332B457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GCR_2E_4</w:t>
            </w:r>
            <w:r w:rsidRPr="00B97C6F">
              <w:rPr>
                <w:iCs/>
                <w:szCs w:val="22"/>
              </w:rPr>
              <w:tab/>
              <w:t>Konečný stav původního měřidla vyrobené elektřiny č. 4</w:t>
            </w:r>
          </w:p>
          <w:p w14:paraId="3B3D3F6E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2F</w:t>
            </w:r>
            <w:proofErr w:type="gramEnd"/>
            <w:r w:rsidRPr="00B97C6F">
              <w:rPr>
                <w:iCs/>
                <w:szCs w:val="22"/>
              </w:rPr>
              <w:t>_4</w:t>
            </w:r>
            <w:r w:rsidRPr="00B97C6F">
              <w:rPr>
                <w:iCs/>
                <w:szCs w:val="22"/>
              </w:rPr>
              <w:tab/>
              <w:t>Výrobní číslo původního měřidla vyrobené elektřiny č. 4</w:t>
            </w:r>
          </w:p>
          <w:p w14:paraId="37B71FED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GCR_2G_4</w:t>
            </w:r>
            <w:r w:rsidRPr="00B97C6F">
              <w:rPr>
                <w:iCs/>
                <w:szCs w:val="22"/>
              </w:rPr>
              <w:tab/>
              <w:t>Počáteční stav nového měřidla vyrobené elektřiny č. 4</w:t>
            </w:r>
          </w:p>
          <w:p w14:paraId="07508D16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2H</w:t>
            </w:r>
            <w:proofErr w:type="gramEnd"/>
            <w:r w:rsidRPr="00B97C6F">
              <w:rPr>
                <w:iCs/>
                <w:szCs w:val="22"/>
              </w:rPr>
              <w:t>_4</w:t>
            </w:r>
            <w:r w:rsidRPr="00B97C6F">
              <w:rPr>
                <w:iCs/>
                <w:szCs w:val="22"/>
              </w:rPr>
              <w:tab/>
              <w:t>Výrobní číslo nového měřidla vyrobené elektřiny č. 4</w:t>
            </w:r>
          </w:p>
          <w:p w14:paraId="38412B22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2D</w:t>
            </w:r>
            <w:proofErr w:type="gramEnd"/>
            <w:r w:rsidRPr="00B97C6F">
              <w:rPr>
                <w:iCs/>
                <w:szCs w:val="22"/>
              </w:rPr>
              <w:t>_5</w:t>
            </w:r>
            <w:r w:rsidRPr="00B97C6F">
              <w:rPr>
                <w:iCs/>
                <w:szCs w:val="22"/>
              </w:rPr>
              <w:tab/>
              <w:t>Datum výměny měřidla vyrobené elektřiny č. 5</w:t>
            </w:r>
          </w:p>
          <w:p w14:paraId="37207C49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GCR_2E_5</w:t>
            </w:r>
            <w:r w:rsidRPr="00B97C6F">
              <w:rPr>
                <w:iCs/>
                <w:szCs w:val="22"/>
              </w:rPr>
              <w:tab/>
              <w:t>Konečný stav původního měřidla vyrobené elektřiny č. 5</w:t>
            </w:r>
          </w:p>
          <w:p w14:paraId="744CDA8D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2F</w:t>
            </w:r>
            <w:proofErr w:type="gramEnd"/>
            <w:r w:rsidRPr="00B97C6F">
              <w:rPr>
                <w:iCs/>
                <w:szCs w:val="22"/>
              </w:rPr>
              <w:t>_5</w:t>
            </w:r>
            <w:r w:rsidRPr="00B97C6F">
              <w:rPr>
                <w:iCs/>
                <w:szCs w:val="22"/>
              </w:rPr>
              <w:tab/>
              <w:t>Výrobní číslo původního měřidla vyrobené elektřiny č. 5</w:t>
            </w:r>
          </w:p>
          <w:p w14:paraId="436951DA" w14:textId="77777777" w:rsidR="00B97C6F" w:rsidRP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GCR_2G_5</w:t>
            </w:r>
            <w:r w:rsidRPr="00B97C6F">
              <w:rPr>
                <w:iCs/>
                <w:szCs w:val="22"/>
              </w:rPr>
              <w:tab/>
              <w:t>Počáteční stav nového měřidla vyrobené elektřiny č. 5</w:t>
            </w:r>
          </w:p>
          <w:p w14:paraId="4BF4F91F" w14:textId="3A75F123" w:rsidR="00B97C6F" w:rsidRDefault="00B97C6F" w:rsidP="00B97C6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97C6F">
              <w:rPr>
                <w:iCs/>
                <w:szCs w:val="22"/>
              </w:rPr>
              <w:t>GCR_</w:t>
            </w:r>
            <w:proofErr w:type="gramStart"/>
            <w:r w:rsidRPr="00B97C6F">
              <w:rPr>
                <w:iCs/>
                <w:szCs w:val="22"/>
              </w:rPr>
              <w:t>2H</w:t>
            </w:r>
            <w:proofErr w:type="gramEnd"/>
            <w:r w:rsidRPr="00B97C6F">
              <w:rPr>
                <w:iCs/>
                <w:szCs w:val="22"/>
              </w:rPr>
              <w:t>_5</w:t>
            </w:r>
            <w:r w:rsidRPr="00B97C6F">
              <w:rPr>
                <w:iCs/>
                <w:szCs w:val="22"/>
              </w:rPr>
              <w:tab/>
              <w:t>Výrobní číslo nového měřidla vyrobené elektřiny č. 5</w:t>
            </w:r>
          </w:p>
        </w:tc>
        <w:tc>
          <w:tcPr>
            <w:tcW w:w="633" w:type="dxa"/>
          </w:tcPr>
          <w:p w14:paraId="1005EA23" w14:textId="77777777" w:rsidR="00B97C6F" w:rsidRDefault="00B97C6F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F31E7C" w14:paraId="3187F228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44443AEA" w14:textId="2A1F4295" w:rsidR="00F31E7C" w:rsidRDefault="00F31E7C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11.9.2023</w:t>
            </w:r>
          </w:p>
        </w:tc>
        <w:tc>
          <w:tcPr>
            <w:tcW w:w="8809" w:type="dxa"/>
          </w:tcPr>
          <w:p w14:paraId="4233BD55" w14:textId="77777777" w:rsidR="00F31E7C" w:rsidRDefault="00F31E7C" w:rsidP="00F31E7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RESSource</w:t>
            </w:r>
            <w:proofErr w:type="spellEnd"/>
            <w:r>
              <w:rPr>
                <w:iCs/>
                <w:szCs w:val="22"/>
              </w:rPr>
              <w:t xml:space="preserve"> – byl přidán nový atribut elementu </w:t>
            </w:r>
            <w:r w:rsidRPr="00B97C6F">
              <w:rPr>
                <w:i/>
                <w:szCs w:val="22"/>
              </w:rPr>
              <w:t>Data</w:t>
            </w:r>
            <w:r>
              <w:rPr>
                <w:iCs/>
                <w:szCs w:val="22"/>
              </w:rPr>
              <w:t>:</w:t>
            </w:r>
          </w:p>
          <w:p w14:paraId="0894F8CE" w14:textId="1991A6E1" w:rsidR="00F31E7C" w:rsidRDefault="00F31E7C" w:rsidP="00F31E7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 </w:t>
            </w:r>
            <w:proofErr w:type="spellStart"/>
            <w:proofErr w:type="gramStart"/>
            <w:r>
              <w:rPr>
                <w:iCs/>
                <w:szCs w:val="22"/>
              </w:rPr>
              <w:t>upos</w:t>
            </w:r>
            <w:proofErr w:type="spellEnd"/>
            <w:r>
              <w:rPr>
                <w:iCs/>
                <w:szCs w:val="22"/>
              </w:rPr>
              <w:t xml:space="preserve"> - </w:t>
            </w:r>
            <w:r>
              <w:t>Režim</w:t>
            </w:r>
            <w:proofErr w:type="gramEnd"/>
            <w:r>
              <w:t xml:space="preserve"> UPOS (Umožnění provozu zdroje pro ověření souladu)</w:t>
            </w:r>
          </w:p>
        </w:tc>
        <w:tc>
          <w:tcPr>
            <w:tcW w:w="633" w:type="dxa"/>
            <w:vMerge w:val="restart"/>
          </w:tcPr>
          <w:p w14:paraId="5619A97D" w14:textId="4F7576DC" w:rsidR="00F31E7C" w:rsidRDefault="00F31E7C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V1.27</w:t>
            </w:r>
          </w:p>
        </w:tc>
      </w:tr>
      <w:tr w:rsidR="00F31E7C" w14:paraId="440F4818" w14:textId="77777777" w:rsidTr="00242E67">
        <w:trPr>
          <w:trHeight w:val="255"/>
        </w:trPr>
        <w:tc>
          <w:tcPr>
            <w:tcW w:w="910" w:type="dxa"/>
            <w:vMerge/>
          </w:tcPr>
          <w:p w14:paraId="1D2AA8BB" w14:textId="77777777" w:rsidR="00F31E7C" w:rsidRDefault="00F31E7C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194D9E15" w14:textId="453F49DA" w:rsidR="00F31E7C" w:rsidRDefault="00F31E7C" w:rsidP="00F31E7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RESSource</w:t>
            </w:r>
            <w:proofErr w:type="spellEnd"/>
            <w:r>
              <w:rPr>
                <w:iCs/>
                <w:szCs w:val="22"/>
              </w:rPr>
              <w:t xml:space="preserve"> – byl přidán nový atribut elementu </w:t>
            </w:r>
            <w:proofErr w:type="spellStart"/>
            <w:r w:rsidRPr="00F31E7C">
              <w:rPr>
                <w:i/>
                <w:iCs/>
              </w:rPr>
              <w:t>Schedul</w:t>
            </w:r>
            <w:proofErr w:type="spellEnd"/>
            <w:r>
              <w:rPr>
                <w:iCs/>
                <w:szCs w:val="22"/>
              </w:rPr>
              <w:t>:</w:t>
            </w:r>
          </w:p>
          <w:p w14:paraId="0897BCC4" w14:textId="6A9B347D" w:rsidR="00F31E7C" w:rsidRDefault="00F31E7C" w:rsidP="00F31E7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 </w:t>
            </w:r>
            <w:proofErr w:type="spellStart"/>
            <w:r w:rsidRPr="00F31E7C">
              <w:rPr>
                <w:iCs/>
                <w:szCs w:val="22"/>
              </w:rPr>
              <w:t>upos</w:t>
            </w:r>
            <w:proofErr w:type="spellEnd"/>
            <w:r w:rsidRPr="00F31E7C">
              <w:rPr>
                <w:iCs/>
                <w:szCs w:val="22"/>
              </w:rPr>
              <w:t>-end-</w:t>
            </w:r>
            <w:proofErr w:type="spellStart"/>
            <w:proofErr w:type="gramStart"/>
            <w:r w:rsidRPr="00F31E7C">
              <w:rPr>
                <w:iCs/>
                <w:szCs w:val="22"/>
              </w:rPr>
              <w:t>date</w:t>
            </w:r>
            <w:proofErr w:type="spellEnd"/>
            <w:r w:rsidRPr="00F31E7C">
              <w:rPr>
                <w:iCs/>
                <w:szCs w:val="22"/>
              </w:rPr>
              <w:t xml:space="preserve"> </w:t>
            </w:r>
            <w:r>
              <w:rPr>
                <w:iCs/>
                <w:szCs w:val="22"/>
              </w:rPr>
              <w:t xml:space="preserve">- </w:t>
            </w:r>
            <w:r>
              <w:t>Předpokládaný</w:t>
            </w:r>
            <w:proofErr w:type="gramEnd"/>
            <w:r>
              <w:t xml:space="preserve"> termín konce režimu UPOS</w:t>
            </w:r>
          </w:p>
        </w:tc>
        <w:tc>
          <w:tcPr>
            <w:tcW w:w="633" w:type="dxa"/>
            <w:vMerge/>
          </w:tcPr>
          <w:p w14:paraId="403172D6" w14:textId="77777777" w:rsidR="00F31E7C" w:rsidRDefault="00F31E7C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960CB7" w14:paraId="7F905477" w14:textId="77777777" w:rsidTr="00242E67">
        <w:trPr>
          <w:trHeight w:val="255"/>
        </w:trPr>
        <w:tc>
          <w:tcPr>
            <w:tcW w:w="910" w:type="dxa"/>
          </w:tcPr>
          <w:p w14:paraId="4DDD7DD2" w14:textId="650737A8" w:rsidR="00960CB7" w:rsidRDefault="00960CB7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7.11.2023</w:t>
            </w:r>
          </w:p>
        </w:tc>
        <w:tc>
          <w:tcPr>
            <w:tcW w:w="8809" w:type="dxa"/>
          </w:tcPr>
          <w:p w14:paraId="2EF8BAF0" w14:textId="6C7FDA72" w:rsidR="00960CB7" w:rsidRDefault="00960CB7" w:rsidP="00960CB7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t>RESHeat</w:t>
            </w:r>
            <w:proofErr w:type="spellEnd"/>
            <w:r>
              <w:rPr>
                <w:iCs/>
                <w:szCs w:val="22"/>
              </w:rPr>
              <w:t xml:space="preserve"> – rozšířen číselník atributu </w:t>
            </w:r>
            <w:proofErr w:type="spellStart"/>
            <w:r w:rsidRPr="00E973F7">
              <w:rPr>
                <w:i/>
                <w:iCs/>
                <w:szCs w:val="22"/>
              </w:rPr>
              <w:t>value</w:t>
            </w:r>
            <w:proofErr w:type="spellEnd"/>
            <w:r w:rsidRPr="00E973F7">
              <w:rPr>
                <w:i/>
                <w:iCs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proofErr w:type="gramStart"/>
            <w:r w:rsidRPr="00E973F7">
              <w:rPr>
                <w:i/>
                <w:iCs/>
                <w:szCs w:val="22"/>
              </w:rPr>
              <w:t>Data</w:t>
            </w:r>
            <w:r>
              <w:rPr>
                <w:iCs/>
                <w:szCs w:val="22"/>
              </w:rPr>
              <w:t xml:space="preserve"> :</w:t>
            </w:r>
            <w:proofErr w:type="gramEnd"/>
          </w:p>
          <w:p w14:paraId="0EDA674A" w14:textId="77777777" w:rsidR="00960CB7" w:rsidRPr="00960CB7" w:rsidRDefault="00960CB7" w:rsidP="00960CB7">
            <w:pPr>
              <w:autoSpaceDE w:val="0"/>
              <w:autoSpaceDN w:val="0"/>
              <w:spacing w:after="0"/>
              <w:rPr>
                <w:sz w:val="23"/>
                <w:szCs w:val="23"/>
              </w:rPr>
            </w:pPr>
            <w:r>
              <w:t>T_GCR_</w:t>
            </w:r>
            <w:proofErr w:type="gramStart"/>
            <w:r>
              <w:t>16A</w:t>
            </w:r>
            <w:proofErr w:type="gramEnd"/>
            <w:r>
              <w:t xml:space="preserve"> – „Množství dodaného tepla pocházející z obnovitelného zdroje“</w:t>
            </w:r>
          </w:p>
          <w:p w14:paraId="4530B73B" w14:textId="176EC23E" w:rsidR="00960CB7" w:rsidRPr="00960CB7" w:rsidRDefault="00960CB7" w:rsidP="00960CB7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  <w:r>
              <w:t>T_GCR_</w:t>
            </w:r>
            <w:proofErr w:type="gramStart"/>
            <w:r>
              <w:t>16B</w:t>
            </w:r>
            <w:proofErr w:type="gramEnd"/>
            <w:r>
              <w:t xml:space="preserve"> – „Množství dodaného tepla pocházející z jaderného zařízení“</w:t>
            </w:r>
          </w:p>
        </w:tc>
        <w:tc>
          <w:tcPr>
            <w:tcW w:w="633" w:type="dxa"/>
          </w:tcPr>
          <w:p w14:paraId="78F23962" w14:textId="01762626" w:rsidR="00960CB7" w:rsidRDefault="00960CB7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V1.28</w:t>
            </w:r>
          </w:p>
        </w:tc>
      </w:tr>
      <w:tr w:rsidR="00B64E4F" w14:paraId="6DBC9D07" w14:textId="77777777" w:rsidTr="00242E67">
        <w:trPr>
          <w:trHeight w:val="255"/>
        </w:trPr>
        <w:tc>
          <w:tcPr>
            <w:tcW w:w="910" w:type="dxa"/>
          </w:tcPr>
          <w:p w14:paraId="44BD9F57" w14:textId="38CE1E10" w:rsidR="00B64E4F" w:rsidRDefault="00B64E4F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20.9.2024</w:t>
            </w:r>
          </w:p>
        </w:tc>
        <w:tc>
          <w:tcPr>
            <w:tcW w:w="8809" w:type="dxa"/>
          </w:tcPr>
          <w:p w14:paraId="60007894" w14:textId="77777777" w:rsidR="00B64E4F" w:rsidRDefault="00B64E4F" w:rsidP="00B64E4F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proofErr w:type="gramStart"/>
            <w:r>
              <w:rPr>
                <w:iCs/>
                <w:szCs w:val="22"/>
              </w:rPr>
              <w:t>RESData</w:t>
            </w:r>
            <w:proofErr w:type="spellEnd"/>
            <w:r>
              <w:rPr>
                <w:iCs/>
                <w:szCs w:val="22"/>
              </w:rPr>
              <w:t xml:space="preserve"> - byla</w:t>
            </w:r>
            <w:proofErr w:type="gramEnd"/>
            <w:r>
              <w:rPr>
                <w:iCs/>
                <w:szCs w:val="22"/>
              </w:rPr>
              <w:t xml:space="preserve"> rozšířena enumerace atributu </w:t>
            </w:r>
            <w:proofErr w:type="spellStart"/>
            <w:r w:rsidRPr="00B97C6F">
              <w:rPr>
                <w:i/>
                <w:szCs w:val="22"/>
              </w:rPr>
              <w:t>value</w:t>
            </w:r>
            <w:proofErr w:type="spellEnd"/>
            <w:r w:rsidRPr="00B97C6F">
              <w:rPr>
                <w:i/>
                <w:szCs w:val="22"/>
              </w:rPr>
              <w:t>-type</w:t>
            </w:r>
            <w:r>
              <w:rPr>
                <w:iCs/>
                <w:szCs w:val="22"/>
              </w:rPr>
              <w:t xml:space="preserve"> elementu </w:t>
            </w:r>
            <w:r w:rsidRPr="00B97C6F">
              <w:rPr>
                <w:i/>
                <w:szCs w:val="22"/>
              </w:rPr>
              <w:t>Data</w:t>
            </w:r>
            <w:r>
              <w:rPr>
                <w:iCs/>
                <w:szCs w:val="22"/>
              </w:rPr>
              <w:t>:</w:t>
            </w:r>
          </w:p>
          <w:p w14:paraId="5EC6EA86" w14:textId="3A540777" w:rsidR="00B64E4F" w:rsidRPr="00B64E4F" w:rsidRDefault="00B64E4F" w:rsidP="00B64E4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64E4F">
              <w:rPr>
                <w:iCs/>
                <w:szCs w:val="22"/>
              </w:rPr>
              <w:t>GCR_</w:t>
            </w:r>
            <w:proofErr w:type="gramStart"/>
            <w:r w:rsidRPr="00B64E4F">
              <w:rPr>
                <w:iCs/>
                <w:szCs w:val="22"/>
              </w:rPr>
              <w:t xml:space="preserve">6E </w:t>
            </w:r>
            <w:r>
              <w:rPr>
                <w:iCs/>
                <w:szCs w:val="22"/>
              </w:rPr>
              <w:t xml:space="preserve">- </w:t>
            </w:r>
            <w:r w:rsidRPr="00B64E4F">
              <w:rPr>
                <w:iCs/>
                <w:szCs w:val="22"/>
              </w:rPr>
              <w:t>Odběr</w:t>
            </w:r>
            <w:proofErr w:type="gramEnd"/>
            <w:r w:rsidRPr="00B64E4F">
              <w:rPr>
                <w:iCs/>
                <w:szCs w:val="22"/>
              </w:rPr>
              <w:t xml:space="preserve"> elektřiny zařízením pro ukládání elektřiny</w:t>
            </w:r>
          </w:p>
          <w:p w14:paraId="101FFA0A" w14:textId="10849F87" w:rsidR="00B64E4F" w:rsidRPr="00B64E4F" w:rsidRDefault="00B64E4F" w:rsidP="00B64E4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64E4F">
              <w:rPr>
                <w:iCs/>
                <w:szCs w:val="22"/>
              </w:rPr>
              <w:t>GCR_</w:t>
            </w:r>
            <w:proofErr w:type="gramStart"/>
            <w:r w:rsidRPr="00B64E4F">
              <w:rPr>
                <w:iCs/>
                <w:szCs w:val="22"/>
              </w:rPr>
              <w:t xml:space="preserve">7E </w:t>
            </w:r>
            <w:r>
              <w:rPr>
                <w:iCs/>
                <w:szCs w:val="22"/>
              </w:rPr>
              <w:t xml:space="preserve">- </w:t>
            </w:r>
            <w:r w:rsidRPr="00B64E4F">
              <w:rPr>
                <w:iCs/>
                <w:szCs w:val="22"/>
              </w:rPr>
              <w:t>Dodávka</w:t>
            </w:r>
            <w:proofErr w:type="gramEnd"/>
            <w:r w:rsidRPr="00B64E4F">
              <w:rPr>
                <w:iCs/>
                <w:szCs w:val="22"/>
              </w:rPr>
              <w:t xml:space="preserve"> elektřiny ze zařízení pro ukládání elektřiny</w:t>
            </w:r>
          </w:p>
          <w:p w14:paraId="3996B3B5" w14:textId="5A56DF5A" w:rsidR="00B64E4F" w:rsidRDefault="00B64E4F" w:rsidP="00B64E4F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B64E4F">
              <w:rPr>
                <w:iCs/>
                <w:szCs w:val="22"/>
              </w:rPr>
              <w:t>GCR_</w:t>
            </w:r>
            <w:proofErr w:type="gramStart"/>
            <w:r w:rsidRPr="00B64E4F">
              <w:rPr>
                <w:iCs/>
                <w:szCs w:val="22"/>
              </w:rPr>
              <w:t xml:space="preserve">7F </w:t>
            </w:r>
            <w:r>
              <w:rPr>
                <w:iCs/>
                <w:szCs w:val="22"/>
              </w:rPr>
              <w:t xml:space="preserve">- </w:t>
            </w:r>
            <w:r w:rsidRPr="00B64E4F">
              <w:rPr>
                <w:iCs/>
                <w:szCs w:val="22"/>
              </w:rPr>
              <w:t>Odběr</w:t>
            </w:r>
            <w:proofErr w:type="gramEnd"/>
            <w:r w:rsidRPr="00B64E4F">
              <w:rPr>
                <w:iCs/>
                <w:szCs w:val="22"/>
              </w:rPr>
              <w:t xml:space="preserve"> elektřiny sdílené ve skupině sdílení podle § 65b odst. 2 písm. c) vyhlášky č. 408/2015 Sb.</w:t>
            </w:r>
          </w:p>
        </w:tc>
        <w:tc>
          <w:tcPr>
            <w:tcW w:w="633" w:type="dxa"/>
          </w:tcPr>
          <w:p w14:paraId="6578FE31" w14:textId="7B846C4C" w:rsidR="00B64E4F" w:rsidRDefault="00B64E4F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V2.001</w:t>
            </w:r>
          </w:p>
        </w:tc>
      </w:tr>
      <w:tr w:rsidR="00242E67" w14:paraId="70644C0D" w14:textId="77777777" w:rsidTr="00242E67">
        <w:trPr>
          <w:trHeight w:val="255"/>
        </w:trPr>
        <w:tc>
          <w:tcPr>
            <w:tcW w:w="910" w:type="dxa"/>
            <w:vMerge w:val="restart"/>
          </w:tcPr>
          <w:p w14:paraId="5D2576DC" w14:textId="6E4FE49A" w:rsidR="00242E67" w:rsidRDefault="00242E67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9.10.2024</w:t>
            </w:r>
          </w:p>
        </w:tc>
        <w:tc>
          <w:tcPr>
            <w:tcW w:w="8809" w:type="dxa"/>
          </w:tcPr>
          <w:p w14:paraId="0A684B1A" w14:textId="69A72565" w:rsidR="00242E67" w:rsidRDefault="00242E67" w:rsidP="00242E67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RESSource</w:t>
            </w:r>
            <w:proofErr w:type="spellEnd"/>
            <w:r>
              <w:rPr>
                <w:iCs/>
                <w:szCs w:val="22"/>
              </w:rPr>
              <w:t xml:space="preserve"> a </w:t>
            </w:r>
            <w:proofErr w:type="spellStart"/>
            <w:r w:rsidRPr="00242E67">
              <w:rPr>
                <w:iCs/>
                <w:szCs w:val="22"/>
              </w:rPr>
              <w:t>RESSourceGas</w:t>
            </w:r>
            <w:proofErr w:type="spellEnd"/>
            <w:r>
              <w:rPr>
                <w:iCs/>
                <w:szCs w:val="22"/>
              </w:rPr>
              <w:t xml:space="preserve"> – byly přidány nové nepovinné atribut elementu </w:t>
            </w:r>
            <w:proofErr w:type="spellStart"/>
            <w:r w:rsidRPr="00242E67">
              <w:rPr>
                <w:i/>
                <w:szCs w:val="22"/>
              </w:rPr>
              <w:t>Investment</w:t>
            </w:r>
            <w:proofErr w:type="spellEnd"/>
            <w:r>
              <w:rPr>
                <w:iCs/>
                <w:szCs w:val="22"/>
              </w:rPr>
              <w:t>:</w:t>
            </w:r>
          </w:p>
          <w:p w14:paraId="412A82EE" w14:textId="4CFF0800" w:rsidR="00242E67" w:rsidRPr="00242E67" w:rsidRDefault="00242E67" w:rsidP="00242E67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  </w:t>
            </w:r>
            <w:proofErr w:type="spellStart"/>
            <w:r w:rsidRPr="00242E67">
              <w:rPr>
                <w:iCs/>
                <w:szCs w:val="22"/>
              </w:rPr>
              <w:t>selection-process</w:t>
            </w:r>
            <w:proofErr w:type="spellEnd"/>
            <w:r w:rsidRPr="00242E67">
              <w:rPr>
                <w:iCs/>
                <w:szCs w:val="22"/>
              </w:rPr>
              <w:t xml:space="preserve"> – Přidělena na základě výběrového řízení</w:t>
            </w:r>
            <w:r>
              <w:rPr>
                <w:iCs/>
                <w:szCs w:val="22"/>
              </w:rPr>
              <w:t xml:space="preserve"> </w:t>
            </w:r>
          </w:p>
          <w:p w14:paraId="014DC5A5" w14:textId="765243C6" w:rsidR="00242E67" w:rsidRDefault="00242E67" w:rsidP="00242E67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  </w:t>
            </w:r>
            <w:r w:rsidRPr="00242E67">
              <w:rPr>
                <w:iCs/>
                <w:szCs w:val="22"/>
              </w:rPr>
              <w:t>go-</w:t>
            </w:r>
            <w:proofErr w:type="spellStart"/>
            <w:r w:rsidRPr="00242E67">
              <w:rPr>
                <w:iCs/>
                <w:szCs w:val="22"/>
              </w:rPr>
              <w:t>included</w:t>
            </w:r>
            <w:proofErr w:type="spellEnd"/>
            <w:r w:rsidRPr="00242E67">
              <w:rPr>
                <w:iCs/>
                <w:szCs w:val="22"/>
              </w:rPr>
              <w:t xml:space="preserve"> – Zohledněna cena záruk původu</w:t>
            </w:r>
            <w:r>
              <w:rPr>
                <w:iCs/>
                <w:szCs w:val="22"/>
              </w:rPr>
              <w:t xml:space="preserve"> </w:t>
            </w:r>
          </w:p>
        </w:tc>
        <w:tc>
          <w:tcPr>
            <w:tcW w:w="633" w:type="dxa"/>
            <w:vMerge w:val="restart"/>
          </w:tcPr>
          <w:p w14:paraId="1FA3F7C0" w14:textId="7FB4C2A9" w:rsidR="00242E67" w:rsidRDefault="00242E67" w:rsidP="00B232E5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V2.002</w:t>
            </w:r>
          </w:p>
        </w:tc>
      </w:tr>
      <w:tr w:rsidR="00242E67" w14:paraId="45CC2CE7" w14:textId="77777777" w:rsidTr="002E18CA">
        <w:trPr>
          <w:trHeight w:val="255"/>
        </w:trPr>
        <w:tc>
          <w:tcPr>
            <w:tcW w:w="910" w:type="dxa"/>
            <w:vMerge/>
            <w:tcBorders>
              <w:bottom w:val="single" w:sz="4" w:space="0" w:color="auto"/>
            </w:tcBorders>
          </w:tcPr>
          <w:p w14:paraId="0EAE44AF" w14:textId="77777777" w:rsidR="00242E67" w:rsidRDefault="00242E67" w:rsidP="00B232E5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2E398268" w14:textId="52119873" w:rsidR="00242E67" w:rsidRDefault="00242E67" w:rsidP="00242E67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</w:t>
            </w:r>
            <w:proofErr w:type="spellStart"/>
            <w:r>
              <w:rPr>
                <w:iCs/>
                <w:szCs w:val="22"/>
              </w:rPr>
              <w:t>RESSource</w:t>
            </w:r>
            <w:proofErr w:type="spellEnd"/>
            <w:r>
              <w:rPr>
                <w:iCs/>
                <w:szCs w:val="22"/>
              </w:rPr>
              <w:t xml:space="preserve"> – rozšířen číselník atributu </w:t>
            </w:r>
            <w:proofErr w:type="spellStart"/>
            <w:r w:rsidRPr="00242E67">
              <w:rPr>
                <w:i/>
                <w:iCs/>
                <w:szCs w:val="22"/>
              </w:rPr>
              <w:t>chp</w:t>
            </w:r>
            <w:proofErr w:type="spellEnd"/>
            <w:r w:rsidRPr="00242E67">
              <w:rPr>
                <w:i/>
                <w:iCs/>
                <w:szCs w:val="22"/>
              </w:rPr>
              <w:t xml:space="preserve">-tarif </w:t>
            </w:r>
            <w:r>
              <w:rPr>
                <w:iCs/>
                <w:szCs w:val="22"/>
              </w:rPr>
              <w:t>elementu</w:t>
            </w:r>
            <w:r>
              <w:t xml:space="preserve"> </w:t>
            </w:r>
            <w:proofErr w:type="spellStart"/>
            <w:r w:rsidRPr="00242E67">
              <w:rPr>
                <w:i/>
                <w:szCs w:val="22"/>
              </w:rPr>
              <w:t>PromotionData</w:t>
            </w:r>
            <w:proofErr w:type="spellEnd"/>
            <w:r>
              <w:rPr>
                <w:iCs/>
                <w:szCs w:val="22"/>
              </w:rPr>
              <w:t>:</w:t>
            </w:r>
          </w:p>
          <w:p w14:paraId="08191C82" w14:textId="725BC357" w:rsidR="00242E67" w:rsidRPr="00242E67" w:rsidRDefault="00242E67" w:rsidP="00242E67">
            <w:pPr>
              <w:autoSpaceDE w:val="0"/>
              <w:autoSpaceDN w:val="0"/>
              <w:spacing w:after="0"/>
              <w:rPr>
                <w:lang w:val="en-US"/>
              </w:rPr>
            </w:pPr>
            <w:r w:rsidRPr="00242E67">
              <w:rPr>
                <w:lang w:val="en-US"/>
              </w:rPr>
              <w:t xml:space="preserve">3300 – Do 3300 </w:t>
            </w:r>
            <w:proofErr w:type="spellStart"/>
            <w:r w:rsidRPr="00242E67">
              <w:rPr>
                <w:lang w:val="en-US"/>
              </w:rPr>
              <w:t>hodin</w:t>
            </w:r>
            <w:proofErr w:type="spellEnd"/>
          </w:p>
          <w:p w14:paraId="4E8D94D6" w14:textId="4561CAA1" w:rsidR="00242E67" w:rsidRPr="00242E67" w:rsidRDefault="00242E67" w:rsidP="00242E67">
            <w:pPr>
              <w:spacing w:after="200" w:line="276" w:lineRule="auto"/>
              <w:contextualSpacing/>
              <w:rPr>
                <w:lang w:val="en-US"/>
              </w:rPr>
            </w:pPr>
            <w:r w:rsidRPr="00242E67">
              <w:rPr>
                <w:lang w:val="en-US"/>
              </w:rPr>
              <w:t xml:space="preserve">6000 – Do 6000 </w:t>
            </w:r>
            <w:proofErr w:type="spellStart"/>
            <w:r w:rsidRPr="00242E67">
              <w:rPr>
                <w:lang w:val="en-US"/>
              </w:rPr>
              <w:t>hodin</w:t>
            </w:r>
            <w:proofErr w:type="spellEnd"/>
          </w:p>
        </w:tc>
        <w:tc>
          <w:tcPr>
            <w:tcW w:w="633" w:type="dxa"/>
            <w:vMerge/>
            <w:tcBorders>
              <w:bottom w:val="single" w:sz="4" w:space="0" w:color="auto"/>
            </w:tcBorders>
          </w:tcPr>
          <w:p w14:paraId="2893B67A" w14:textId="77777777" w:rsidR="00242E67" w:rsidRDefault="00242E67" w:rsidP="00B232E5">
            <w:pPr>
              <w:pStyle w:val="TableNormal1"/>
              <w:jc w:val="center"/>
              <w:rPr>
                <w:iCs/>
              </w:rPr>
            </w:pPr>
          </w:p>
        </w:tc>
      </w:tr>
      <w:tr w:rsidR="002E18CA" w14:paraId="2DB8245B" w14:textId="77777777" w:rsidTr="002E18CA">
        <w:trPr>
          <w:trHeight w:val="255"/>
        </w:trPr>
        <w:tc>
          <w:tcPr>
            <w:tcW w:w="910" w:type="dxa"/>
            <w:tcBorders>
              <w:bottom w:val="nil"/>
            </w:tcBorders>
          </w:tcPr>
          <w:p w14:paraId="02D9D153" w14:textId="72CC9EB1" w:rsidR="002E18CA" w:rsidRDefault="002E18CA" w:rsidP="002E18CA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lastRenderedPageBreak/>
              <w:t>4.12.2024</w:t>
            </w:r>
          </w:p>
        </w:tc>
        <w:tc>
          <w:tcPr>
            <w:tcW w:w="8809" w:type="dxa"/>
          </w:tcPr>
          <w:p w14:paraId="53A0E811" w14:textId="77777777" w:rsidR="002E18CA" w:rsidRDefault="002E18CA" w:rsidP="002E18CA">
            <w:r>
              <w:t xml:space="preserve">Definice zprávy RESSOURCE – element </w:t>
            </w:r>
            <w:proofErr w:type="spellStart"/>
            <w:r w:rsidRPr="00DB7E60">
              <w:rPr>
                <w:i/>
                <w:iCs/>
              </w:rPr>
              <w:t>ProducerIdent</w:t>
            </w:r>
            <w:proofErr w:type="spellEnd"/>
            <w:r>
              <w:t xml:space="preserve"> byl rozšířen o nový násobný element </w:t>
            </w:r>
            <w:proofErr w:type="spellStart"/>
            <w:r w:rsidRPr="00DB7E60">
              <w:rPr>
                <w:i/>
                <w:iCs/>
              </w:rPr>
              <w:t>ContactPerson</w:t>
            </w:r>
            <w:proofErr w:type="spellEnd"/>
            <w:r>
              <w:t xml:space="preserve"> s atributy:</w:t>
            </w:r>
          </w:p>
          <w:p w14:paraId="5EF3BC66" w14:textId="77777777" w:rsidR="002E18CA" w:rsidRDefault="002E18CA" w:rsidP="002E18CA">
            <w:proofErr w:type="spellStart"/>
            <w:r>
              <w:t>first-</w:t>
            </w:r>
            <w:proofErr w:type="gramStart"/>
            <w:r>
              <w:t>name</w:t>
            </w:r>
            <w:proofErr w:type="spellEnd"/>
            <w:r>
              <w:t xml:space="preserve"> - jméno</w:t>
            </w:r>
            <w:proofErr w:type="gramEnd"/>
          </w:p>
          <w:p w14:paraId="7940023D" w14:textId="478F884B" w:rsidR="002E18CA" w:rsidRDefault="002E18CA" w:rsidP="002E18CA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t>last-</w:t>
            </w:r>
            <w:proofErr w:type="spellStart"/>
            <w:proofErr w:type="gramStart"/>
            <w:r>
              <w:t>name</w:t>
            </w:r>
            <w:proofErr w:type="spellEnd"/>
            <w:r>
              <w:t xml:space="preserve"> - příjmení</w:t>
            </w:r>
            <w:proofErr w:type="gramEnd"/>
          </w:p>
        </w:tc>
        <w:tc>
          <w:tcPr>
            <w:tcW w:w="633" w:type="dxa"/>
            <w:tcBorders>
              <w:bottom w:val="nil"/>
            </w:tcBorders>
          </w:tcPr>
          <w:p w14:paraId="27A2DAFF" w14:textId="4009139F" w:rsidR="002E18CA" w:rsidRDefault="008914A1" w:rsidP="002E18C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V2.003</w:t>
            </w:r>
          </w:p>
        </w:tc>
      </w:tr>
      <w:tr w:rsidR="002E18CA" w14:paraId="012EEE21" w14:textId="77777777" w:rsidTr="002E18CA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50292CBE" w14:textId="77777777" w:rsidR="002E18CA" w:rsidRDefault="002E18CA" w:rsidP="002E18CA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007207E9" w14:textId="77777777" w:rsidR="002E18CA" w:rsidRDefault="002E18CA" w:rsidP="002E18CA">
            <w:r>
              <w:t xml:space="preserve">Definice zprávy </w:t>
            </w:r>
            <w:proofErr w:type="gramStart"/>
            <w:r>
              <w:t>RESSOURCE - element</w:t>
            </w:r>
            <w:proofErr w:type="gramEnd"/>
            <w:r>
              <w:t xml:space="preserve"> </w:t>
            </w:r>
            <w:proofErr w:type="spellStart"/>
            <w:r w:rsidRPr="00474D5D">
              <w:rPr>
                <w:i/>
                <w:iCs/>
              </w:rPr>
              <w:t>ContactPerson</w:t>
            </w:r>
            <w:proofErr w:type="spellEnd"/>
            <w:r>
              <w:rPr>
                <w:i/>
                <w:iCs/>
              </w:rPr>
              <w:t xml:space="preserve"> </w:t>
            </w:r>
            <w:r>
              <w:t xml:space="preserve">byl rozšířen o nový násobný element </w:t>
            </w:r>
            <w:proofErr w:type="spellStart"/>
            <w:r w:rsidRPr="00DB7E60">
              <w:rPr>
                <w:i/>
                <w:iCs/>
              </w:rPr>
              <w:t>Contac</w:t>
            </w:r>
            <w:r>
              <w:rPr>
                <w:i/>
                <w:iCs/>
              </w:rPr>
              <w:t>t</w:t>
            </w:r>
            <w:proofErr w:type="spellEnd"/>
            <w:r>
              <w:t xml:space="preserve"> s atributy:</w:t>
            </w:r>
          </w:p>
          <w:p w14:paraId="31A637A9" w14:textId="77777777" w:rsidR="002E18CA" w:rsidRDefault="002E18CA" w:rsidP="002E18CA">
            <w:proofErr w:type="gramStart"/>
            <w:r>
              <w:t>type - typ</w:t>
            </w:r>
            <w:proofErr w:type="gramEnd"/>
          </w:p>
          <w:p w14:paraId="56A6644A" w14:textId="50B20E58" w:rsidR="002E18CA" w:rsidRDefault="002E18CA" w:rsidP="002E18CA">
            <w:proofErr w:type="spellStart"/>
            <w:proofErr w:type="gramStart"/>
            <w:r>
              <w:t>contact</w:t>
            </w:r>
            <w:proofErr w:type="spellEnd"/>
            <w:r>
              <w:t xml:space="preserve"> - kontakt</w:t>
            </w:r>
            <w:proofErr w:type="gramEnd"/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486260F8" w14:textId="77777777" w:rsidR="002E18CA" w:rsidRDefault="002E18CA" w:rsidP="002E18CA">
            <w:pPr>
              <w:pStyle w:val="TableNormal1"/>
              <w:jc w:val="center"/>
              <w:rPr>
                <w:iCs/>
              </w:rPr>
            </w:pPr>
          </w:p>
        </w:tc>
      </w:tr>
      <w:tr w:rsidR="002E18CA" w14:paraId="613A8C86" w14:textId="77777777" w:rsidTr="00184513">
        <w:trPr>
          <w:trHeight w:val="255"/>
        </w:trPr>
        <w:tc>
          <w:tcPr>
            <w:tcW w:w="910" w:type="dxa"/>
            <w:tcBorders>
              <w:top w:val="nil"/>
              <w:bottom w:val="single" w:sz="4" w:space="0" w:color="auto"/>
            </w:tcBorders>
          </w:tcPr>
          <w:p w14:paraId="57BD3E80" w14:textId="77777777" w:rsidR="002E18CA" w:rsidRDefault="002E18CA" w:rsidP="002E18CA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1E2DCF8B" w14:textId="6C18BA3C" w:rsidR="002E18CA" w:rsidRDefault="002E18CA" w:rsidP="002E18CA">
            <w:r>
              <w:t>Definice zprávy RESSOURCE – př</w:t>
            </w:r>
            <w:r w:rsidR="00575D3C">
              <w:t>i</w:t>
            </w:r>
            <w:r>
              <w:t xml:space="preserve">dána enumerace pro atribut </w:t>
            </w:r>
            <w:r w:rsidRPr="00AD4FF2">
              <w:rPr>
                <w:i/>
                <w:iCs/>
              </w:rPr>
              <w:t>type</w:t>
            </w:r>
            <w:r>
              <w:t xml:space="preserve"> elementu </w:t>
            </w:r>
            <w:proofErr w:type="spellStart"/>
            <w:r w:rsidRPr="00474D5D">
              <w:rPr>
                <w:i/>
                <w:iCs/>
              </w:rPr>
              <w:t>Contact</w:t>
            </w:r>
            <w:proofErr w:type="spellEnd"/>
            <w:r>
              <w:t xml:space="preserve">: </w:t>
            </w:r>
          </w:p>
          <w:p w14:paraId="5E7FB952" w14:textId="77777777" w:rsidR="002E18CA" w:rsidRDefault="002E18CA" w:rsidP="002E18CA">
            <w:r>
              <w:t xml:space="preserve">T – </w:t>
            </w:r>
            <w:r w:rsidRPr="00474D5D">
              <w:t>Telefonní číslo</w:t>
            </w:r>
          </w:p>
          <w:p w14:paraId="121389FF" w14:textId="64F576F9" w:rsidR="002E18CA" w:rsidRDefault="002E18CA" w:rsidP="002E18CA">
            <w:proofErr w:type="gramStart"/>
            <w:r>
              <w:t xml:space="preserve">E – </w:t>
            </w:r>
            <w:r w:rsidRPr="00474D5D">
              <w:t>E</w:t>
            </w:r>
            <w:proofErr w:type="gramEnd"/>
            <w:r w:rsidRPr="00474D5D">
              <w:t>-mailová adresa</w:t>
            </w:r>
          </w:p>
        </w:tc>
        <w:tc>
          <w:tcPr>
            <w:tcW w:w="633" w:type="dxa"/>
            <w:tcBorders>
              <w:top w:val="nil"/>
              <w:bottom w:val="single" w:sz="4" w:space="0" w:color="auto"/>
            </w:tcBorders>
          </w:tcPr>
          <w:p w14:paraId="12A1B8C8" w14:textId="77777777" w:rsidR="002E18CA" w:rsidRDefault="002E18CA" w:rsidP="002E18CA">
            <w:pPr>
              <w:pStyle w:val="TableNormal1"/>
              <w:jc w:val="center"/>
              <w:rPr>
                <w:iCs/>
              </w:rPr>
            </w:pPr>
          </w:p>
        </w:tc>
      </w:tr>
      <w:tr w:rsidR="00184513" w14:paraId="7605B6DA" w14:textId="77777777" w:rsidTr="00184513">
        <w:trPr>
          <w:trHeight w:val="255"/>
        </w:trPr>
        <w:tc>
          <w:tcPr>
            <w:tcW w:w="910" w:type="dxa"/>
            <w:tcBorders>
              <w:top w:val="single" w:sz="4" w:space="0" w:color="auto"/>
              <w:bottom w:val="nil"/>
            </w:tcBorders>
          </w:tcPr>
          <w:p w14:paraId="4E24BC1A" w14:textId="1135E606" w:rsidR="00184513" w:rsidRDefault="00184513" w:rsidP="002E18CA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7.1.2025</w:t>
            </w:r>
          </w:p>
        </w:tc>
        <w:tc>
          <w:tcPr>
            <w:tcW w:w="8809" w:type="dxa"/>
          </w:tcPr>
          <w:p w14:paraId="41887740" w14:textId="27B62D68" w:rsidR="00184513" w:rsidRDefault="00184513" w:rsidP="00184513">
            <w:r>
              <w:t xml:space="preserve">Definice zprávy </w:t>
            </w:r>
            <w:proofErr w:type="gramStart"/>
            <w:r>
              <w:t xml:space="preserve">RESSOURCE </w:t>
            </w:r>
            <w:r w:rsidR="00AE48A8">
              <w:t>-</w:t>
            </w:r>
            <w:r>
              <w:t xml:space="preserve"> př</w:t>
            </w:r>
            <w:r w:rsidR="00575D3C">
              <w:t>i</w:t>
            </w:r>
            <w:r>
              <w:t>dána</w:t>
            </w:r>
            <w:proofErr w:type="gramEnd"/>
            <w:r>
              <w:t xml:space="preserve"> enumerace pro atribut </w:t>
            </w:r>
            <w:r w:rsidRPr="00184513">
              <w:rPr>
                <w:i/>
                <w:iCs/>
              </w:rPr>
              <w:t>source-type</w:t>
            </w:r>
            <w:r>
              <w:t xml:space="preserve"> elementu </w:t>
            </w:r>
            <w:r w:rsidRPr="00184513">
              <w:rPr>
                <w:i/>
                <w:iCs/>
              </w:rPr>
              <w:t>Data</w:t>
            </w:r>
            <w:r>
              <w:t xml:space="preserve">: </w:t>
            </w:r>
          </w:p>
          <w:p w14:paraId="2B53A32D" w14:textId="79FD8B73" w:rsidR="00184513" w:rsidRDefault="00184513" w:rsidP="00184513">
            <w:proofErr w:type="gramStart"/>
            <w:r>
              <w:t xml:space="preserve">DP </w:t>
            </w:r>
            <w:r w:rsidR="004433BD">
              <w:t>-</w:t>
            </w:r>
            <w:r>
              <w:t xml:space="preserve"> </w:t>
            </w:r>
            <w:r w:rsidRPr="00184513">
              <w:t>Důlní</w:t>
            </w:r>
            <w:proofErr w:type="gramEnd"/>
            <w:r w:rsidRPr="00184513">
              <w:t xml:space="preserve"> plyn z uzavřeného dolu</w:t>
            </w:r>
          </w:p>
          <w:p w14:paraId="458F1899" w14:textId="1AF8FEFB" w:rsidR="00184513" w:rsidRDefault="00184513" w:rsidP="00184513">
            <w:proofErr w:type="gramStart"/>
            <w:r>
              <w:t xml:space="preserve">DPO </w:t>
            </w:r>
            <w:r w:rsidR="004433BD">
              <w:t>-</w:t>
            </w:r>
            <w:r>
              <w:t xml:space="preserve"> </w:t>
            </w:r>
            <w:r w:rsidRPr="00184513">
              <w:t>Důlní</w:t>
            </w:r>
            <w:proofErr w:type="gramEnd"/>
            <w:r w:rsidRPr="00184513">
              <w:t xml:space="preserve"> plyn z otevřeného dolu</w:t>
            </w:r>
          </w:p>
          <w:p w14:paraId="413E6707" w14:textId="6B627A22" w:rsidR="00184513" w:rsidRDefault="00184513" w:rsidP="00184513">
            <w:proofErr w:type="gramStart"/>
            <w:r>
              <w:t xml:space="preserve">DPS - </w:t>
            </w:r>
            <w:r w:rsidRPr="00184513">
              <w:t>Důlní</w:t>
            </w:r>
            <w:proofErr w:type="gramEnd"/>
            <w:r w:rsidRPr="00184513">
              <w:t xml:space="preserve"> plyn ve stávajícím výrobním zdroji elektřiny z uzavřeného dolu</w:t>
            </w:r>
          </w:p>
          <w:p w14:paraId="72511E03" w14:textId="4ABC461A" w:rsidR="00184513" w:rsidRDefault="00184513" w:rsidP="00184513">
            <w:proofErr w:type="gramStart"/>
            <w:r>
              <w:t xml:space="preserve">DPSO - </w:t>
            </w:r>
            <w:r w:rsidRPr="00184513">
              <w:t>Důlní</w:t>
            </w:r>
            <w:proofErr w:type="gramEnd"/>
            <w:r w:rsidRPr="00184513">
              <w:t xml:space="preserve"> plyn ve stávajícím výrobním zdroji elektřiny z otevřeného dolu</w:t>
            </w:r>
          </w:p>
        </w:tc>
        <w:tc>
          <w:tcPr>
            <w:tcW w:w="633" w:type="dxa"/>
            <w:tcBorders>
              <w:top w:val="single" w:sz="4" w:space="0" w:color="auto"/>
              <w:bottom w:val="nil"/>
            </w:tcBorders>
          </w:tcPr>
          <w:p w14:paraId="2CF960DD" w14:textId="3CAD1AC9" w:rsidR="00184513" w:rsidRDefault="00184513" w:rsidP="002E18CA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V2.004</w:t>
            </w:r>
          </w:p>
        </w:tc>
      </w:tr>
      <w:tr w:rsidR="00184513" w14:paraId="09DADB1B" w14:textId="77777777" w:rsidTr="004433BD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55DC56D8" w14:textId="77777777" w:rsidR="00184513" w:rsidRDefault="00184513" w:rsidP="002E18CA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2C144B97" w14:textId="0F393226" w:rsidR="00184513" w:rsidRDefault="00184513" w:rsidP="00184513">
            <w:r>
              <w:t xml:space="preserve">Definice zprávy </w:t>
            </w:r>
            <w:proofErr w:type="gramStart"/>
            <w:r w:rsidRPr="00184513">
              <w:t>RESSETTLDOC</w:t>
            </w:r>
            <w:r>
              <w:t xml:space="preserve"> </w:t>
            </w:r>
            <w:r w:rsidR="00AE48A8">
              <w:t>-</w:t>
            </w:r>
            <w:r>
              <w:t xml:space="preserve"> př</w:t>
            </w:r>
            <w:r w:rsidR="00575D3C">
              <w:t>i</w:t>
            </w:r>
            <w:r>
              <w:t>dána</w:t>
            </w:r>
            <w:proofErr w:type="gramEnd"/>
            <w:r>
              <w:t xml:space="preserve"> enumerace pro atribut </w:t>
            </w:r>
            <w:r w:rsidRPr="00184513">
              <w:rPr>
                <w:i/>
                <w:iCs/>
              </w:rPr>
              <w:t>source-type</w:t>
            </w:r>
            <w:r>
              <w:t xml:space="preserve"> elementu </w:t>
            </w:r>
            <w:proofErr w:type="spellStart"/>
            <w:r w:rsidRPr="004433BD">
              <w:rPr>
                <w:i/>
                <w:iCs/>
              </w:rPr>
              <w:t>Location</w:t>
            </w:r>
            <w:proofErr w:type="spellEnd"/>
            <w:r>
              <w:t xml:space="preserve">: </w:t>
            </w:r>
          </w:p>
          <w:p w14:paraId="21A49CD9" w14:textId="06052850" w:rsidR="00184513" w:rsidRDefault="00184513" w:rsidP="00184513">
            <w:proofErr w:type="gramStart"/>
            <w:r>
              <w:t xml:space="preserve">DP </w:t>
            </w:r>
            <w:r w:rsidR="004433BD">
              <w:t>-</w:t>
            </w:r>
            <w:r>
              <w:t xml:space="preserve"> </w:t>
            </w:r>
            <w:r w:rsidRPr="00184513">
              <w:t>Důlní</w:t>
            </w:r>
            <w:proofErr w:type="gramEnd"/>
            <w:r w:rsidRPr="00184513">
              <w:t xml:space="preserve"> plyn z uzavřeného dolu</w:t>
            </w:r>
          </w:p>
          <w:p w14:paraId="43220520" w14:textId="0020F408" w:rsidR="00184513" w:rsidRDefault="00184513" w:rsidP="00184513">
            <w:proofErr w:type="gramStart"/>
            <w:r>
              <w:t xml:space="preserve">DPO </w:t>
            </w:r>
            <w:r w:rsidR="004433BD">
              <w:t>-</w:t>
            </w:r>
            <w:r>
              <w:t xml:space="preserve"> </w:t>
            </w:r>
            <w:r w:rsidRPr="00184513">
              <w:t>Důlní</w:t>
            </w:r>
            <w:proofErr w:type="gramEnd"/>
            <w:r w:rsidRPr="00184513">
              <w:t xml:space="preserve"> plyn z otevřeného dolu</w:t>
            </w:r>
          </w:p>
          <w:p w14:paraId="0B2B83BB" w14:textId="77777777" w:rsidR="00184513" w:rsidRDefault="00184513" w:rsidP="00184513">
            <w:proofErr w:type="gramStart"/>
            <w:r>
              <w:t xml:space="preserve">DPS - </w:t>
            </w:r>
            <w:r w:rsidRPr="00184513">
              <w:t>Důlní</w:t>
            </w:r>
            <w:proofErr w:type="gramEnd"/>
            <w:r w:rsidRPr="00184513">
              <w:t xml:space="preserve"> plyn ve stávajícím výrobním zdroji elektřiny z uzavřeného dolu</w:t>
            </w:r>
          </w:p>
          <w:p w14:paraId="00FC8CCA" w14:textId="1F694E04" w:rsidR="00184513" w:rsidRDefault="00184513" w:rsidP="00184513">
            <w:proofErr w:type="gramStart"/>
            <w:r>
              <w:t xml:space="preserve">DPSO - </w:t>
            </w:r>
            <w:r w:rsidRPr="00184513">
              <w:t>Důlní</w:t>
            </w:r>
            <w:proofErr w:type="gramEnd"/>
            <w:r w:rsidRPr="00184513">
              <w:t xml:space="preserve"> plyn ve stávajícím výrobním zdroji elektřiny z otevřeného dolu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73B1DF92" w14:textId="77777777" w:rsidR="00184513" w:rsidRDefault="00184513" w:rsidP="002E18CA">
            <w:pPr>
              <w:pStyle w:val="TableNormal1"/>
              <w:jc w:val="center"/>
              <w:rPr>
                <w:iCs/>
              </w:rPr>
            </w:pPr>
          </w:p>
        </w:tc>
      </w:tr>
      <w:tr w:rsidR="004433BD" w14:paraId="5B76A331" w14:textId="77777777" w:rsidTr="004433BD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3912D27B" w14:textId="77777777" w:rsidR="004433BD" w:rsidRDefault="004433BD" w:rsidP="002E18CA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28A7AC49" w14:textId="257D7449" w:rsidR="004433BD" w:rsidRDefault="004433BD" w:rsidP="004433BD">
            <w:r>
              <w:t xml:space="preserve">Definice zprávy </w:t>
            </w:r>
            <w:proofErr w:type="gramStart"/>
            <w:r w:rsidRPr="00184513">
              <w:t>RESSETTLDOC</w:t>
            </w:r>
            <w:r>
              <w:t xml:space="preserve"> </w:t>
            </w:r>
            <w:r w:rsidR="00AE48A8">
              <w:t>-</w:t>
            </w:r>
            <w:r>
              <w:t xml:space="preserve"> př</w:t>
            </w:r>
            <w:r w:rsidR="00575D3C">
              <w:t>i</w:t>
            </w:r>
            <w:r>
              <w:t>dána</w:t>
            </w:r>
            <w:proofErr w:type="gramEnd"/>
            <w:r>
              <w:t xml:space="preserve"> enumerace pro atribut </w:t>
            </w:r>
            <w:proofErr w:type="spellStart"/>
            <w:r w:rsidRPr="004433BD">
              <w:rPr>
                <w:i/>
                <w:iCs/>
              </w:rPr>
              <w:t>item</w:t>
            </w:r>
            <w:proofErr w:type="spellEnd"/>
            <w:r w:rsidRPr="004433BD">
              <w:rPr>
                <w:i/>
                <w:iCs/>
              </w:rPr>
              <w:t>-id</w:t>
            </w:r>
            <w:r>
              <w:t xml:space="preserve"> elementu </w:t>
            </w:r>
            <w:proofErr w:type="spellStart"/>
            <w:r w:rsidRPr="004433BD">
              <w:rPr>
                <w:i/>
                <w:iCs/>
              </w:rPr>
              <w:t>Item</w:t>
            </w:r>
            <w:proofErr w:type="spellEnd"/>
            <w:r>
              <w:t xml:space="preserve">: </w:t>
            </w:r>
          </w:p>
          <w:p w14:paraId="08207D7E" w14:textId="5D5A9649" w:rsidR="004433BD" w:rsidRDefault="004433BD" w:rsidP="004433BD">
            <w:r>
              <w:t xml:space="preserve">D00 - </w:t>
            </w:r>
            <w:proofErr w:type="gramStart"/>
            <w:r>
              <w:t>Zelený</w:t>
            </w:r>
            <w:proofErr w:type="gramEnd"/>
            <w:r>
              <w:t xml:space="preserve"> bonus za </w:t>
            </w:r>
            <w:proofErr w:type="gramStart"/>
            <w:r>
              <w:t>elektřinu - důlní</w:t>
            </w:r>
            <w:proofErr w:type="gramEnd"/>
            <w:r>
              <w:t xml:space="preserve"> plyn z uzavřeného dolu</w:t>
            </w:r>
          </w:p>
          <w:p w14:paraId="617B084A" w14:textId="774443B6" w:rsidR="004433BD" w:rsidRDefault="004433BD" w:rsidP="004433BD">
            <w:r>
              <w:t xml:space="preserve">D0S - </w:t>
            </w:r>
            <w:proofErr w:type="gramStart"/>
            <w:r>
              <w:t>Zelený</w:t>
            </w:r>
            <w:proofErr w:type="gramEnd"/>
            <w:r>
              <w:t xml:space="preserve"> bonus za </w:t>
            </w:r>
            <w:proofErr w:type="gramStart"/>
            <w:r>
              <w:t>elektřinu - důlní</w:t>
            </w:r>
            <w:proofErr w:type="gramEnd"/>
            <w:r>
              <w:t xml:space="preserve"> plyn z uzavřeného dolu – stávající zdroj</w:t>
            </w:r>
          </w:p>
          <w:p w14:paraId="47F9DD98" w14:textId="10E68B1D" w:rsidR="004433BD" w:rsidRDefault="004433BD" w:rsidP="004433BD">
            <w:r>
              <w:t xml:space="preserve">D00O - </w:t>
            </w:r>
            <w:proofErr w:type="gramStart"/>
            <w:r>
              <w:t>Zelený</w:t>
            </w:r>
            <w:proofErr w:type="gramEnd"/>
            <w:r>
              <w:t xml:space="preserve"> bonus za </w:t>
            </w:r>
            <w:proofErr w:type="gramStart"/>
            <w:r>
              <w:t>elektřinu - důlní</w:t>
            </w:r>
            <w:proofErr w:type="gramEnd"/>
            <w:r>
              <w:t xml:space="preserve"> plyn z otevřeného dolu</w:t>
            </w:r>
          </w:p>
          <w:p w14:paraId="22218DA8" w14:textId="7773A3E2" w:rsidR="004433BD" w:rsidRDefault="004433BD" w:rsidP="004433BD">
            <w:r>
              <w:t xml:space="preserve">D0SO - </w:t>
            </w:r>
            <w:proofErr w:type="gramStart"/>
            <w:r>
              <w:t>Zelený</w:t>
            </w:r>
            <w:proofErr w:type="gramEnd"/>
            <w:r>
              <w:t xml:space="preserve"> bonus za </w:t>
            </w:r>
            <w:proofErr w:type="gramStart"/>
            <w:r>
              <w:t>elektřinu - důlní</w:t>
            </w:r>
            <w:proofErr w:type="gramEnd"/>
            <w:r>
              <w:t xml:space="preserve"> plyn z otevřeného dolu – stávající zdroj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7C4418C1" w14:textId="77777777" w:rsidR="004433BD" w:rsidRDefault="004433BD" w:rsidP="002E18CA">
            <w:pPr>
              <w:pStyle w:val="TableNormal1"/>
              <w:jc w:val="center"/>
              <w:rPr>
                <w:iCs/>
              </w:rPr>
            </w:pPr>
          </w:p>
        </w:tc>
      </w:tr>
      <w:tr w:rsidR="004433BD" w14:paraId="2F68DCE8" w14:textId="77777777" w:rsidTr="00AE48A8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2428F97B" w14:textId="77777777" w:rsidR="004433BD" w:rsidRDefault="004433BD" w:rsidP="002E18CA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64EF8E2A" w14:textId="547FDFE6" w:rsidR="004433BD" w:rsidRDefault="004433BD" w:rsidP="004433BD">
            <w:r>
              <w:t xml:space="preserve">Definice zprávy </w:t>
            </w:r>
            <w:proofErr w:type="gramStart"/>
            <w:r w:rsidRPr="00184513">
              <w:t>RES</w:t>
            </w:r>
            <w:r>
              <w:t xml:space="preserve">DATA </w:t>
            </w:r>
            <w:r w:rsidR="00AE48A8">
              <w:t>-</w:t>
            </w:r>
            <w:r>
              <w:t xml:space="preserve"> př</w:t>
            </w:r>
            <w:r w:rsidR="00575D3C">
              <w:t>i</w:t>
            </w:r>
            <w:r>
              <w:t>dána</w:t>
            </w:r>
            <w:proofErr w:type="gramEnd"/>
            <w:r>
              <w:t xml:space="preserve"> enumerace pro atribut </w:t>
            </w:r>
            <w:proofErr w:type="spellStart"/>
            <w:r>
              <w:rPr>
                <w:i/>
                <w:iCs/>
              </w:rPr>
              <w:t>value</w:t>
            </w:r>
            <w:proofErr w:type="spellEnd"/>
            <w:r w:rsidRPr="004433BD">
              <w:rPr>
                <w:i/>
                <w:iCs/>
              </w:rPr>
              <w:t>-</w:t>
            </w:r>
            <w:r>
              <w:rPr>
                <w:i/>
                <w:iCs/>
              </w:rPr>
              <w:t>type</w:t>
            </w:r>
            <w:r>
              <w:t xml:space="preserve"> elementu </w:t>
            </w:r>
            <w:r>
              <w:rPr>
                <w:i/>
                <w:iCs/>
              </w:rPr>
              <w:t>Data</w:t>
            </w:r>
            <w:r>
              <w:t xml:space="preserve">: </w:t>
            </w:r>
          </w:p>
          <w:p w14:paraId="714D4D3C" w14:textId="6307B777" w:rsidR="004433BD" w:rsidRDefault="004433BD" w:rsidP="004433BD">
            <w:r>
              <w:t>SC_</w:t>
            </w:r>
            <w:proofErr w:type="gramStart"/>
            <w:r>
              <w:t xml:space="preserve">23G </w:t>
            </w:r>
            <w:r w:rsidR="00AE48A8">
              <w:t>-</w:t>
            </w:r>
            <w:r>
              <w:t xml:space="preserve"> Spalování</w:t>
            </w:r>
            <w:proofErr w:type="gramEnd"/>
            <w:r>
              <w:t xml:space="preserve"> důlního plynu z uzavřeného dolu</w:t>
            </w:r>
          </w:p>
          <w:p w14:paraId="3D98DEF3" w14:textId="01ABCB72" w:rsidR="004433BD" w:rsidRDefault="004433BD" w:rsidP="004433BD">
            <w:r>
              <w:t>SC_</w:t>
            </w:r>
            <w:proofErr w:type="gramStart"/>
            <w:r>
              <w:t xml:space="preserve">23H </w:t>
            </w:r>
            <w:r w:rsidR="00AE48A8">
              <w:t>-</w:t>
            </w:r>
            <w:r>
              <w:t xml:space="preserve"> Spalování</w:t>
            </w:r>
            <w:proofErr w:type="gramEnd"/>
            <w:r>
              <w:t xml:space="preserve"> důlního plynu ve stávajícím výrobním zdroji elektřiny z uzavřeného dolu</w:t>
            </w:r>
          </w:p>
          <w:p w14:paraId="2CADD656" w14:textId="74349A1A" w:rsidR="004433BD" w:rsidRDefault="004433BD" w:rsidP="004433BD">
            <w:r>
              <w:t>SC_</w:t>
            </w:r>
            <w:proofErr w:type="gramStart"/>
            <w:r>
              <w:t xml:space="preserve">23I </w:t>
            </w:r>
            <w:r w:rsidR="00AE48A8">
              <w:t xml:space="preserve">- </w:t>
            </w:r>
            <w:r>
              <w:t>Spalování</w:t>
            </w:r>
            <w:proofErr w:type="gramEnd"/>
            <w:r>
              <w:t xml:space="preserve"> důlního plynu z otevřeného dolu</w:t>
            </w:r>
          </w:p>
          <w:p w14:paraId="52F7B14F" w14:textId="6A2EF9AB" w:rsidR="004433BD" w:rsidRDefault="004433BD" w:rsidP="004433BD">
            <w:r>
              <w:t>SC_</w:t>
            </w:r>
            <w:proofErr w:type="gramStart"/>
            <w:r>
              <w:t xml:space="preserve">23J </w:t>
            </w:r>
            <w:r w:rsidR="00AE48A8">
              <w:t>-</w:t>
            </w:r>
            <w:r>
              <w:t xml:space="preserve"> Spalování</w:t>
            </w:r>
            <w:proofErr w:type="gramEnd"/>
            <w:r>
              <w:t xml:space="preserve"> důlního plynu ve stávajícím výrobním zdroji elektřiny z otevřeného dolu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035A0470" w14:textId="77777777" w:rsidR="004433BD" w:rsidRDefault="004433BD" w:rsidP="002E18CA">
            <w:pPr>
              <w:pStyle w:val="TableNormal1"/>
              <w:jc w:val="center"/>
              <w:rPr>
                <w:iCs/>
              </w:rPr>
            </w:pPr>
          </w:p>
        </w:tc>
      </w:tr>
      <w:tr w:rsidR="00AE48A8" w14:paraId="10F3362D" w14:textId="77777777" w:rsidTr="00603728">
        <w:trPr>
          <w:trHeight w:val="255"/>
        </w:trPr>
        <w:tc>
          <w:tcPr>
            <w:tcW w:w="910" w:type="dxa"/>
            <w:tcBorders>
              <w:top w:val="nil"/>
              <w:bottom w:val="single" w:sz="4" w:space="0" w:color="auto"/>
            </w:tcBorders>
          </w:tcPr>
          <w:p w14:paraId="6122D044" w14:textId="77777777" w:rsidR="00AE48A8" w:rsidRDefault="00AE48A8" w:rsidP="00AE48A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0E54F055" w14:textId="11157F2D" w:rsidR="00AE48A8" w:rsidRDefault="00AE48A8" w:rsidP="00AE48A8">
            <w:r>
              <w:t xml:space="preserve">Definice zprávy </w:t>
            </w:r>
            <w:proofErr w:type="gramStart"/>
            <w:r w:rsidRPr="00184513">
              <w:t>RES</w:t>
            </w:r>
            <w:r>
              <w:t>DATA - přejmenování</w:t>
            </w:r>
            <w:proofErr w:type="gramEnd"/>
            <w:r>
              <w:t xml:space="preserve"> položek enumerace pro atribut </w:t>
            </w:r>
            <w:proofErr w:type="spellStart"/>
            <w:r>
              <w:rPr>
                <w:i/>
                <w:iCs/>
              </w:rPr>
              <w:t>value</w:t>
            </w:r>
            <w:proofErr w:type="spellEnd"/>
            <w:r w:rsidRPr="004433BD">
              <w:rPr>
                <w:i/>
                <w:iCs/>
              </w:rPr>
              <w:t>-</w:t>
            </w:r>
            <w:r>
              <w:rPr>
                <w:i/>
                <w:iCs/>
              </w:rPr>
              <w:t>type</w:t>
            </w:r>
            <w:r>
              <w:t xml:space="preserve"> elementu </w:t>
            </w:r>
            <w:r>
              <w:rPr>
                <w:i/>
                <w:iCs/>
              </w:rPr>
              <w:t>Data</w:t>
            </w:r>
            <w:r>
              <w:t xml:space="preserve">: </w:t>
            </w:r>
          </w:p>
          <w:p w14:paraId="34D6A9E5" w14:textId="797D9B3E" w:rsidR="00AE48A8" w:rsidRDefault="00AE48A8" w:rsidP="00AE48A8">
            <w:r>
              <w:t>Nové hodnoty:</w:t>
            </w:r>
          </w:p>
          <w:p w14:paraId="5FFD4308" w14:textId="77777777" w:rsidR="00AE48A8" w:rsidRDefault="00AE48A8" w:rsidP="00AE48A8">
            <w:r>
              <w:t>RP_27 - Jednotková cena za provoz nesíťové infrastruktury v elektroenergetice</w:t>
            </w:r>
          </w:p>
          <w:p w14:paraId="120177C1" w14:textId="77777777" w:rsidR="00AE48A8" w:rsidRDefault="00AE48A8" w:rsidP="00AE48A8">
            <w:r>
              <w:t xml:space="preserve">RP_28 - Množství pro stanovení platby za provoz nesíťové infrastruktury v elektroenergetice  </w:t>
            </w:r>
          </w:p>
          <w:p w14:paraId="0F9CA616" w14:textId="46B36A3C" w:rsidR="00AE48A8" w:rsidRDefault="00AE48A8" w:rsidP="00AE48A8">
            <w:r>
              <w:lastRenderedPageBreak/>
              <w:t xml:space="preserve">RP_29 - Výsledná platba za provoz nesíťové infrastruktury v </w:t>
            </w:r>
          </w:p>
        </w:tc>
        <w:tc>
          <w:tcPr>
            <w:tcW w:w="633" w:type="dxa"/>
            <w:tcBorders>
              <w:top w:val="nil"/>
              <w:bottom w:val="single" w:sz="4" w:space="0" w:color="auto"/>
            </w:tcBorders>
          </w:tcPr>
          <w:p w14:paraId="079C4441" w14:textId="77777777" w:rsidR="00AE48A8" w:rsidRDefault="00AE48A8" w:rsidP="00AE48A8">
            <w:pPr>
              <w:pStyle w:val="TableNormal1"/>
              <w:jc w:val="center"/>
              <w:rPr>
                <w:iCs/>
              </w:rPr>
            </w:pPr>
          </w:p>
        </w:tc>
      </w:tr>
      <w:tr w:rsidR="00603728" w14:paraId="54666458" w14:textId="77777777" w:rsidTr="0009078E">
        <w:trPr>
          <w:trHeight w:val="255"/>
        </w:trPr>
        <w:tc>
          <w:tcPr>
            <w:tcW w:w="910" w:type="dxa"/>
            <w:tcBorders>
              <w:top w:val="single" w:sz="4" w:space="0" w:color="auto"/>
              <w:bottom w:val="single" w:sz="4" w:space="0" w:color="auto"/>
            </w:tcBorders>
          </w:tcPr>
          <w:p w14:paraId="00B31C8E" w14:textId="33423C92" w:rsidR="00603728" w:rsidRDefault="00603728" w:rsidP="00AE48A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28.3.2025</w:t>
            </w:r>
          </w:p>
        </w:tc>
        <w:tc>
          <w:tcPr>
            <w:tcW w:w="8809" w:type="dxa"/>
          </w:tcPr>
          <w:p w14:paraId="0E44B363" w14:textId="15E89456" w:rsidR="00603728" w:rsidRDefault="00603728" w:rsidP="00603728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rPr>
                <w:iCs/>
                <w:szCs w:val="22"/>
              </w:rPr>
              <w:t xml:space="preserve">Definice zprávy RESDATA – byl přidán nový nepovinný atribut elementu </w:t>
            </w:r>
            <w:proofErr w:type="spellStart"/>
            <w:r w:rsidRPr="00603728">
              <w:rPr>
                <w:i/>
              </w:rPr>
              <w:t>Location</w:t>
            </w:r>
            <w:proofErr w:type="spellEnd"/>
            <w:r>
              <w:rPr>
                <w:iCs/>
                <w:szCs w:val="22"/>
              </w:rPr>
              <w:t>:</w:t>
            </w:r>
          </w:p>
          <w:p w14:paraId="725B257C" w14:textId="1C80ED11" w:rsidR="00603728" w:rsidRDefault="00603728" w:rsidP="00603728">
            <w:r>
              <w:rPr>
                <w:iCs/>
                <w:szCs w:val="22"/>
              </w:rPr>
              <w:t xml:space="preserve"> </w:t>
            </w:r>
            <w:proofErr w:type="spellStart"/>
            <w:r w:rsidR="00C15BBC">
              <w:rPr>
                <w:iCs/>
                <w:szCs w:val="22"/>
              </w:rPr>
              <w:t>p</w:t>
            </w:r>
            <w:r>
              <w:rPr>
                <w:iCs/>
                <w:szCs w:val="22"/>
              </w:rPr>
              <w:t>v</w:t>
            </w:r>
            <w:proofErr w:type="spellEnd"/>
            <w:r>
              <w:rPr>
                <w:iCs/>
                <w:szCs w:val="22"/>
              </w:rPr>
              <w:t>-</w:t>
            </w:r>
            <w:proofErr w:type="gramStart"/>
            <w:r>
              <w:rPr>
                <w:iCs/>
                <w:szCs w:val="22"/>
              </w:rPr>
              <w:t>rest</w:t>
            </w:r>
            <w:r w:rsidRPr="00F31E7C">
              <w:rPr>
                <w:iCs/>
                <w:szCs w:val="22"/>
              </w:rPr>
              <w:t xml:space="preserve"> </w:t>
            </w:r>
            <w:r>
              <w:rPr>
                <w:iCs/>
                <w:szCs w:val="22"/>
              </w:rPr>
              <w:t xml:space="preserve">- </w:t>
            </w:r>
            <w:r w:rsidRPr="00603728">
              <w:t>Omezení</w:t>
            </w:r>
            <w:proofErr w:type="gramEnd"/>
            <w:r w:rsidRPr="00603728">
              <w:t xml:space="preserve"> výkupní ceny dle § 8 odst. 1 písm. f) až j)</w:t>
            </w:r>
          </w:p>
        </w:tc>
        <w:tc>
          <w:tcPr>
            <w:tcW w:w="633" w:type="dxa"/>
            <w:tcBorders>
              <w:top w:val="single" w:sz="4" w:space="0" w:color="auto"/>
              <w:bottom w:val="single" w:sz="4" w:space="0" w:color="auto"/>
            </w:tcBorders>
          </w:tcPr>
          <w:p w14:paraId="2DBA0534" w14:textId="43F33B32" w:rsidR="00603728" w:rsidRDefault="00603728" w:rsidP="00AE48A8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V2.005</w:t>
            </w:r>
          </w:p>
        </w:tc>
      </w:tr>
      <w:tr w:rsidR="0009078E" w14:paraId="3821CB39" w14:textId="77777777" w:rsidTr="006B0DF1">
        <w:trPr>
          <w:trHeight w:val="255"/>
        </w:trPr>
        <w:tc>
          <w:tcPr>
            <w:tcW w:w="910" w:type="dxa"/>
            <w:tcBorders>
              <w:top w:val="single" w:sz="4" w:space="0" w:color="auto"/>
              <w:bottom w:val="nil"/>
            </w:tcBorders>
          </w:tcPr>
          <w:p w14:paraId="71A4B5AF" w14:textId="5519060F" w:rsidR="0009078E" w:rsidRDefault="0009078E" w:rsidP="00AE48A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2.7.2025</w:t>
            </w:r>
          </w:p>
        </w:tc>
        <w:tc>
          <w:tcPr>
            <w:tcW w:w="8809" w:type="dxa"/>
          </w:tcPr>
          <w:p w14:paraId="5FAA0D29" w14:textId="77777777" w:rsidR="0009078E" w:rsidRDefault="0009078E" w:rsidP="0009078E">
            <w:r>
              <w:t xml:space="preserve">Definice zprávy </w:t>
            </w:r>
            <w:proofErr w:type="gramStart"/>
            <w:r w:rsidRPr="00184513">
              <w:t>RES</w:t>
            </w:r>
            <w:r>
              <w:t>DATA - přidána</w:t>
            </w:r>
            <w:proofErr w:type="gramEnd"/>
            <w:r>
              <w:t xml:space="preserve"> enumerace pro atribut </w:t>
            </w:r>
            <w:proofErr w:type="spellStart"/>
            <w:r>
              <w:rPr>
                <w:i/>
                <w:iCs/>
              </w:rPr>
              <w:t>value</w:t>
            </w:r>
            <w:proofErr w:type="spellEnd"/>
            <w:r w:rsidRPr="004433BD">
              <w:rPr>
                <w:i/>
                <w:iCs/>
              </w:rPr>
              <w:t>-</w:t>
            </w:r>
            <w:r>
              <w:rPr>
                <w:i/>
                <w:iCs/>
              </w:rPr>
              <w:t>type</w:t>
            </w:r>
            <w:r>
              <w:t xml:space="preserve"> elementu </w:t>
            </w:r>
            <w:r>
              <w:rPr>
                <w:i/>
                <w:iCs/>
              </w:rPr>
              <w:t>Data</w:t>
            </w:r>
            <w:r>
              <w:t xml:space="preserve">: </w:t>
            </w:r>
          </w:p>
          <w:p w14:paraId="7B6A6D09" w14:textId="5C195733" w:rsidR="003A09CC" w:rsidRDefault="003A09CC" w:rsidP="003A09CC">
            <w:r>
              <w:t>PVR_ACCUM – Omezení dle § 8 odst. 1, písm. f)</w:t>
            </w:r>
          </w:p>
          <w:p w14:paraId="13A31D71" w14:textId="365453A3" w:rsidR="003A09CC" w:rsidRDefault="003A09CC" w:rsidP="003A09CC">
            <w:r>
              <w:t>PVR_SHARE – Omezení dle § 8 odst. 1, písm. g)</w:t>
            </w:r>
          </w:p>
          <w:p w14:paraId="73AD26A7" w14:textId="13BC3545" w:rsidR="003A09CC" w:rsidRDefault="003A09CC" w:rsidP="003A09CC">
            <w:r>
              <w:t>PVR_NOPR1 – Omezení dle § 8 odst. 1, písm. h). Zdroj bez podpory PV pod OPM.</w:t>
            </w:r>
          </w:p>
          <w:p w14:paraId="54B0D41F" w14:textId="6219D2E3" w:rsidR="003A09CC" w:rsidRDefault="003A09CC" w:rsidP="003A09CC">
            <w:r>
              <w:t>PVR_NOPR2 – Omezení dle § 8 odst. 1, písm. h). Nenulová GCR_</w:t>
            </w:r>
            <w:proofErr w:type="gramStart"/>
            <w:r>
              <w:t>2B</w:t>
            </w:r>
            <w:proofErr w:type="gramEnd"/>
            <w:r>
              <w:t xml:space="preserve"> pod OPM.</w:t>
            </w:r>
          </w:p>
          <w:p w14:paraId="1EC6820E" w14:textId="36291BBC" w:rsidR="003A09CC" w:rsidRDefault="003A09CC" w:rsidP="003A09CC">
            <w:r>
              <w:t>PVR_NOPR3 – Omezení dle § 8 odst. 1, písm. h). Uplatnění § 6b odst. 2, písm. a)</w:t>
            </w:r>
          </w:p>
          <w:p w14:paraId="40780FEE" w14:textId="5A241AE8" w:rsidR="003A09CC" w:rsidRDefault="003A09CC" w:rsidP="003A09CC">
            <w:r>
              <w:t>PVR_NOPR4 – Omezení dle § 8 odst. 1, písm. d), e)</w:t>
            </w:r>
          </w:p>
          <w:p w14:paraId="5907E3D1" w14:textId="6A9E68B7" w:rsidR="003A09CC" w:rsidRDefault="003A09CC" w:rsidP="003A09CC">
            <w:r>
              <w:t>PVR_BAL – Omezení dle § 8 odst. 1, písm. i)</w:t>
            </w:r>
          </w:p>
          <w:p w14:paraId="56DB00B2" w14:textId="0DE6CEF6" w:rsidR="0009078E" w:rsidRDefault="003A09CC" w:rsidP="003A09CC">
            <w:pPr>
              <w:spacing w:after="200" w:line="276" w:lineRule="auto"/>
              <w:contextualSpacing/>
              <w:rPr>
                <w:iCs/>
                <w:szCs w:val="22"/>
              </w:rPr>
            </w:pPr>
            <w:r>
              <w:t>PVR_FLEXI – Omezení dle § 8 odst. 1, písm. j)</w:t>
            </w:r>
          </w:p>
        </w:tc>
        <w:tc>
          <w:tcPr>
            <w:tcW w:w="633" w:type="dxa"/>
            <w:tcBorders>
              <w:top w:val="single" w:sz="4" w:space="0" w:color="auto"/>
              <w:bottom w:val="nil"/>
            </w:tcBorders>
          </w:tcPr>
          <w:p w14:paraId="2AB68BE6" w14:textId="1824805F" w:rsidR="0009078E" w:rsidRDefault="003A09CC" w:rsidP="00AE48A8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V2.006</w:t>
            </w:r>
          </w:p>
        </w:tc>
      </w:tr>
      <w:tr w:rsidR="00CE7161" w14:paraId="390BED5D" w14:textId="77777777" w:rsidTr="005D06C4">
        <w:trPr>
          <w:trHeight w:val="255"/>
        </w:trPr>
        <w:tc>
          <w:tcPr>
            <w:tcW w:w="910" w:type="dxa"/>
            <w:tcBorders>
              <w:top w:val="nil"/>
              <w:bottom w:val="single" w:sz="4" w:space="0" w:color="auto"/>
            </w:tcBorders>
          </w:tcPr>
          <w:p w14:paraId="75EB6664" w14:textId="77777777" w:rsidR="00CE7161" w:rsidRDefault="00CE7161" w:rsidP="00AE48A8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0D1B74D" w14:textId="16466BF8" w:rsidR="00A03BA9" w:rsidRDefault="00A03BA9" w:rsidP="00A03BA9">
            <w:r>
              <w:t xml:space="preserve">Definice zprávy </w:t>
            </w:r>
            <w:proofErr w:type="gramStart"/>
            <w:r>
              <w:t>RESSOURCE - úprava</w:t>
            </w:r>
            <w:proofErr w:type="gramEnd"/>
            <w:r>
              <w:t xml:space="preserve"> enumerace pro atribut </w:t>
            </w:r>
            <w:proofErr w:type="spellStart"/>
            <w:r w:rsidRPr="00A03BA9">
              <w:rPr>
                <w:i/>
                <w:iCs/>
              </w:rPr>
              <w:t>sustainability</w:t>
            </w:r>
            <w:proofErr w:type="spellEnd"/>
            <w:r w:rsidRPr="00A03BA9">
              <w:rPr>
                <w:i/>
                <w:iCs/>
              </w:rPr>
              <w:t>-plant-</w:t>
            </w:r>
            <w:proofErr w:type="spellStart"/>
            <w:r w:rsidRPr="00A03BA9">
              <w:rPr>
                <w:i/>
                <w:iCs/>
              </w:rPr>
              <w:t>category</w:t>
            </w:r>
            <w:proofErr w:type="spellEnd"/>
            <w:r>
              <w:rPr>
                <w:i/>
                <w:iCs/>
              </w:rPr>
              <w:t xml:space="preserve"> </w:t>
            </w:r>
            <w:r>
              <w:t xml:space="preserve">elementu </w:t>
            </w:r>
            <w:r w:rsidRPr="00184513">
              <w:rPr>
                <w:i/>
                <w:iCs/>
              </w:rPr>
              <w:t>Data</w:t>
            </w:r>
            <w:r>
              <w:t xml:space="preserve">: </w:t>
            </w:r>
          </w:p>
          <w:p w14:paraId="3A1025F9" w14:textId="7B4E922D" w:rsidR="00F61702" w:rsidRDefault="00F61702" w:rsidP="00A03BA9">
            <w:r>
              <w:t>Změna popisu:</w:t>
            </w:r>
          </w:p>
          <w:p w14:paraId="204FF725" w14:textId="77777777" w:rsidR="00CE7161" w:rsidRDefault="00836022" w:rsidP="00A03BA9">
            <w:proofErr w:type="gramStart"/>
            <w:r>
              <w:t xml:space="preserve">T1 - </w:t>
            </w:r>
            <w:r w:rsidRPr="00836022">
              <w:t>Využití</w:t>
            </w:r>
            <w:proofErr w:type="gramEnd"/>
            <w:r w:rsidRPr="00836022">
              <w:t xml:space="preserve"> pevných paliv z biomasy s tep. </w:t>
            </w:r>
            <w:proofErr w:type="spellStart"/>
            <w:r w:rsidRPr="00836022">
              <w:t>přík</w:t>
            </w:r>
            <w:proofErr w:type="spellEnd"/>
            <w:r w:rsidRPr="00836022">
              <w:t>. do 7,5 MW vč.</w:t>
            </w:r>
          </w:p>
          <w:p w14:paraId="6847C75F" w14:textId="77777777" w:rsidR="00F61702" w:rsidRDefault="00F61702" w:rsidP="00A03BA9">
            <w:r>
              <w:t>Přidáno:</w:t>
            </w:r>
          </w:p>
          <w:p w14:paraId="62C3FA32" w14:textId="09E74D0C" w:rsidR="00F61702" w:rsidRDefault="00F61702" w:rsidP="00A03BA9">
            <w:proofErr w:type="gramStart"/>
            <w:r>
              <w:t xml:space="preserve">T3 - </w:t>
            </w:r>
            <w:r w:rsidR="00B45680" w:rsidRPr="00B45680">
              <w:t>Využití</w:t>
            </w:r>
            <w:proofErr w:type="gramEnd"/>
            <w:r w:rsidR="00B45680" w:rsidRPr="00B45680">
              <w:t xml:space="preserve"> </w:t>
            </w:r>
            <w:proofErr w:type="spellStart"/>
            <w:r w:rsidR="00B45680" w:rsidRPr="00B45680">
              <w:t>pevn</w:t>
            </w:r>
            <w:proofErr w:type="spellEnd"/>
            <w:r w:rsidR="00B45680" w:rsidRPr="00B45680">
              <w:t xml:space="preserve">. paliv z biom. s </w:t>
            </w:r>
            <w:proofErr w:type="spellStart"/>
            <w:proofErr w:type="gramStart"/>
            <w:r w:rsidR="00B45680" w:rsidRPr="00B45680">
              <w:t>t.přík</w:t>
            </w:r>
            <w:proofErr w:type="spellEnd"/>
            <w:proofErr w:type="gramEnd"/>
            <w:r w:rsidR="00B45680" w:rsidRPr="00B45680">
              <w:t>. nad 7,5 MW do 20 MW vč.</w:t>
            </w:r>
          </w:p>
        </w:tc>
        <w:tc>
          <w:tcPr>
            <w:tcW w:w="633" w:type="dxa"/>
            <w:tcBorders>
              <w:top w:val="nil"/>
              <w:bottom w:val="single" w:sz="4" w:space="0" w:color="auto"/>
            </w:tcBorders>
          </w:tcPr>
          <w:p w14:paraId="13623159" w14:textId="77777777" w:rsidR="00CE7161" w:rsidRDefault="00CE7161" w:rsidP="00AE48A8">
            <w:pPr>
              <w:pStyle w:val="TableNormal1"/>
              <w:jc w:val="center"/>
              <w:rPr>
                <w:iCs/>
              </w:rPr>
            </w:pPr>
          </w:p>
        </w:tc>
      </w:tr>
      <w:tr w:rsidR="005D06C4" w14:paraId="1B31B6BA" w14:textId="77777777" w:rsidTr="005D06C4">
        <w:trPr>
          <w:trHeight w:val="255"/>
        </w:trPr>
        <w:tc>
          <w:tcPr>
            <w:tcW w:w="910" w:type="dxa"/>
            <w:tcBorders>
              <w:top w:val="single" w:sz="4" w:space="0" w:color="auto"/>
              <w:bottom w:val="nil"/>
            </w:tcBorders>
          </w:tcPr>
          <w:p w14:paraId="7DEE8BEA" w14:textId="33938622" w:rsidR="005D06C4" w:rsidRDefault="005D06C4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15.12.2025</w:t>
            </w:r>
          </w:p>
        </w:tc>
        <w:tc>
          <w:tcPr>
            <w:tcW w:w="8809" w:type="dxa"/>
          </w:tcPr>
          <w:p w14:paraId="437A9096" w14:textId="3D8D9540" w:rsidR="005D06C4" w:rsidRDefault="005D06C4" w:rsidP="005D06C4">
            <w:r w:rsidRPr="003A1FCC">
              <w:rPr>
                <w:szCs w:val="22"/>
              </w:rPr>
              <w:t>Definice</w:t>
            </w:r>
            <w:r>
              <w:rPr>
                <w:szCs w:val="22"/>
              </w:rPr>
              <w:t xml:space="preserve"> zprávy</w:t>
            </w:r>
            <w:r w:rsidRPr="003A1FCC">
              <w:rPr>
                <w:szCs w:val="22"/>
              </w:rPr>
              <w:t xml:space="preserve"> RESDATA – byl </w:t>
            </w:r>
            <w:r>
              <w:rPr>
                <w:szCs w:val="22"/>
              </w:rPr>
              <w:t>zrušen</w:t>
            </w:r>
            <w:r w:rsidRPr="003A1FCC">
              <w:rPr>
                <w:szCs w:val="22"/>
              </w:rPr>
              <w:t xml:space="preserve"> atribut</w:t>
            </w:r>
            <w:r>
              <w:rPr>
                <w:szCs w:val="22"/>
              </w:rPr>
              <w:t xml:space="preserve"> </w:t>
            </w:r>
            <w:proofErr w:type="spellStart"/>
            <w:r w:rsidRPr="00984901">
              <w:rPr>
                <w:i/>
                <w:iCs/>
                <w:szCs w:val="22"/>
              </w:rPr>
              <w:t>date</w:t>
            </w:r>
            <w:proofErr w:type="spellEnd"/>
            <w:r w:rsidRPr="00984901">
              <w:rPr>
                <w:i/>
                <w:iCs/>
                <w:szCs w:val="22"/>
              </w:rPr>
              <w:t>-</w:t>
            </w:r>
            <w:proofErr w:type="spellStart"/>
            <w:r w:rsidRPr="00984901">
              <w:rPr>
                <w:i/>
                <w:iCs/>
                <w:szCs w:val="22"/>
              </w:rPr>
              <w:t>time</w:t>
            </w:r>
            <w:proofErr w:type="spellEnd"/>
            <w:r w:rsidRPr="00984901">
              <w:rPr>
                <w:i/>
                <w:iCs/>
                <w:szCs w:val="22"/>
              </w:rPr>
              <w:t>-to</w:t>
            </w:r>
            <w:r w:rsidRPr="003A1FCC">
              <w:rPr>
                <w:szCs w:val="22"/>
              </w:rPr>
              <w:t xml:space="preserve"> v elementu </w:t>
            </w:r>
            <w:proofErr w:type="spellStart"/>
            <w:r w:rsidRPr="007111BD">
              <w:rPr>
                <w:i/>
                <w:iCs/>
                <w:szCs w:val="22"/>
              </w:rPr>
              <w:t>ProfileData</w:t>
            </w:r>
            <w:proofErr w:type="spellEnd"/>
            <w:r>
              <w:rPr>
                <w:szCs w:val="22"/>
              </w:rPr>
              <w:t>.</w:t>
            </w:r>
          </w:p>
        </w:tc>
        <w:tc>
          <w:tcPr>
            <w:tcW w:w="633" w:type="dxa"/>
            <w:tcBorders>
              <w:top w:val="single" w:sz="4" w:space="0" w:color="auto"/>
              <w:bottom w:val="nil"/>
            </w:tcBorders>
          </w:tcPr>
          <w:p w14:paraId="500998A4" w14:textId="7BA39C5A" w:rsidR="005D06C4" w:rsidRDefault="005D06C4" w:rsidP="005D06C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V2.007</w:t>
            </w:r>
          </w:p>
        </w:tc>
      </w:tr>
      <w:tr w:rsidR="005D06C4" w14:paraId="26BA0FAB" w14:textId="77777777" w:rsidTr="005D06C4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515F7FEB" w14:textId="77777777" w:rsidR="005D06C4" w:rsidRDefault="005D06C4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7BB36AE" w14:textId="4AF7C759" w:rsidR="005D06C4" w:rsidRPr="003A1FCC" w:rsidRDefault="005D06C4" w:rsidP="005D06C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 xml:space="preserve">zprávy </w:t>
            </w:r>
            <w:r w:rsidRPr="003A1FCC">
              <w:rPr>
                <w:szCs w:val="22"/>
              </w:rPr>
              <w:t xml:space="preserve">RESDATA – byl </w:t>
            </w:r>
            <w:r>
              <w:rPr>
                <w:szCs w:val="22"/>
              </w:rPr>
              <w:t>přesunut</w:t>
            </w:r>
            <w:r w:rsidRPr="003A1FCC">
              <w:rPr>
                <w:szCs w:val="22"/>
              </w:rPr>
              <w:t xml:space="preserve"> atribut</w:t>
            </w:r>
            <w:r>
              <w:rPr>
                <w:szCs w:val="22"/>
              </w:rPr>
              <w:t xml:space="preserve"> </w:t>
            </w:r>
            <w:r>
              <w:rPr>
                <w:i/>
                <w:iCs/>
                <w:szCs w:val="22"/>
              </w:rPr>
              <w:t>unit</w:t>
            </w:r>
            <w:r w:rsidRPr="003A1FCC">
              <w:rPr>
                <w:szCs w:val="22"/>
              </w:rPr>
              <w:t xml:space="preserve"> </w:t>
            </w:r>
            <w:r>
              <w:rPr>
                <w:szCs w:val="22"/>
              </w:rPr>
              <w:t>z</w:t>
            </w:r>
            <w:r w:rsidRPr="003A1FCC">
              <w:rPr>
                <w:szCs w:val="22"/>
              </w:rPr>
              <w:t xml:space="preserve"> elementu </w:t>
            </w:r>
            <w:proofErr w:type="spellStart"/>
            <w:r w:rsidRPr="007111BD">
              <w:rPr>
                <w:i/>
                <w:iCs/>
                <w:szCs w:val="22"/>
              </w:rPr>
              <w:t>ProfileData</w:t>
            </w:r>
            <w:proofErr w:type="spellEnd"/>
            <w:r>
              <w:rPr>
                <w:szCs w:val="22"/>
              </w:rPr>
              <w:t xml:space="preserve"> do elementu </w:t>
            </w:r>
            <w:r w:rsidRPr="00881094">
              <w:rPr>
                <w:i/>
                <w:iCs/>
                <w:szCs w:val="22"/>
              </w:rPr>
              <w:t>Profile</w:t>
            </w:r>
            <w:r>
              <w:rPr>
                <w:i/>
                <w:iCs/>
                <w:szCs w:val="22"/>
              </w:rPr>
              <w:t>.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442DA905" w14:textId="77777777" w:rsidR="005D06C4" w:rsidRDefault="005D06C4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5D06C4" w14:paraId="32A97030" w14:textId="77777777" w:rsidTr="005D06C4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3F6D6A4C" w14:textId="77777777" w:rsidR="005D06C4" w:rsidRDefault="005D06C4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2941BCA0" w14:textId="77777777" w:rsidR="005D06C4" w:rsidRPr="003A1FCC" w:rsidRDefault="005D06C4" w:rsidP="005D06C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Definice </w:t>
            </w:r>
            <w:r>
              <w:rPr>
                <w:szCs w:val="22"/>
              </w:rPr>
              <w:t xml:space="preserve">zprávy </w:t>
            </w:r>
            <w:proofErr w:type="gramStart"/>
            <w:r w:rsidRPr="003A1FCC">
              <w:rPr>
                <w:szCs w:val="22"/>
              </w:rPr>
              <w:t>RESDATA</w:t>
            </w:r>
            <w:r>
              <w:rPr>
                <w:szCs w:val="22"/>
              </w:rPr>
              <w:t xml:space="preserve"> - </w:t>
            </w:r>
            <w:r w:rsidRPr="003A1FCC">
              <w:rPr>
                <w:szCs w:val="22"/>
              </w:rPr>
              <w:t>byl</w:t>
            </w:r>
            <w:proofErr w:type="gramEnd"/>
            <w:r w:rsidRPr="003A1FCC">
              <w:rPr>
                <w:szCs w:val="22"/>
              </w:rPr>
              <w:t xml:space="preserve"> přidán nový nepovinný atribut v elementu </w:t>
            </w:r>
            <w:r>
              <w:rPr>
                <w:i/>
                <w:iCs/>
                <w:szCs w:val="22"/>
              </w:rPr>
              <w:t>Profile</w:t>
            </w:r>
            <w:r w:rsidRPr="003A1FCC">
              <w:rPr>
                <w:szCs w:val="22"/>
              </w:rPr>
              <w:t>:</w:t>
            </w:r>
          </w:p>
          <w:p w14:paraId="59EE2223" w14:textId="77777777" w:rsidR="005D06C4" w:rsidRPr="003A1FCC" w:rsidRDefault="005D06C4" w:rsidP="005D06C4">
            <w:pPr>
              <w:rPr>
                <w:szCs w:val="22"/>
              </w:rPr>
            </w:pPr>
            <w:proofErr w:type="spellStart"/>
            <w:r w:rsidRPr="00A12284">
              <w:rPr>
                <w:szCs w:val="22"/>
              </w:rPr>
              <w:t>resolution</w:t>
            </w:r>
            <w:proofErr w:type="spellEnd"/>
            <w:r w:rsidRPr="00A12284">
              <w:rPr>
                <w:szCs w:val="22"/>
              </w:rPr>
              <w:t xml:space="preserve"> </w:t>
            </w:r>
            <w:r w:rsidRPr="003A1FCC">
              <w:rPr>
                <w:szCs w:val="22"/>
              </w:rPr>
              <w:t xml:space="preserve">– </w:t>
            </w:r>
            <w:r w:rsidRPr="00A12284">
              <w:rPr>
                <w:szCs w:val="22"/>
              </w:rPr>
              <w:t>Rozlišení periody</w:t>
            </w:r>
          </w:p>
          <w:p w14:paraId="1FA074A7" w14:textId="77777777" w:rsidR="005D06C4" w:rsidRPr="003A1FCC" w:rsidRDefault="005D06C4" w:rsidP="005D06C4">
            <w:pPr>
              <w:rPr>
                <w:szCs w:val="22"/>
              </w:rPr>
            </w:pPr>
            <w:r w:rsidRPr="003A1FCC">
              <w:rPr>
                <w:szCs w:val="22"/>
              </w:rPr>
              <w:t xml:space="preserve">Enumerace pro </w:t>
            </w:r>
            <w:proofErr w:type="spellStart"/>
            <w:r w:rsidRPr="00A12284">
              <w:rPr>
                <w:i/>
                <w:iCs/>
                <w:szCs w:val="22"/>
              </w:rPr>
              <w:t>resolution</w:t>
            </w:r>
            <w:proofErr w:type="spellEnd"/>
            <w:r w:rsidRPr="003A1FCC">
              <w:rPr>
                <w:szCs w:val="22"/>
              </w:rPr>
              <w:t xml:space="preserve">: </w:t>
            </w:r>
          </w:p>
          <w:p w14:paraId="69A7FFA2" w14:textId="77777777" w:rsidR="005D06C4" w:rsidRPr="003A1FCC" w:rsidRDefault="005D06C4" w:rsidP="005D06C4">
            <w:pPr>
              <w:rPr>
                <w:szCs w:val="22"/>
              </w:rPr>
            </w:pPr>
            <w:r>
              <w:rPr>
                <w:szCs w:val="22"/>
              </w:rPr>
              <w:t>PT15M</w:t>
            </w:r>
            <w:r w:rsidRPr="003A1FCC">
              <w:rPr>
                <w:szCs w:val="22"/>
              </w:rPr>
              <w:t xml:space="preserve"> – </w:t>
            </w:r>
            <w:r w:rsidRPr="006D5691">
              <w:rPr>
                <w:szCs w:val="22"/>
              </w:rPr>
              <w:t>15 min perioda</w:t>
            </w:r>
          </w:p>
          <w:p w14:paraId="6393C9B6" w14:textId="6D06E94D" w:rsidR="005D06C4" w:rsidRPr="003A1FCC" w:rsidRDefault="005D06C4" w:rsidP="005D06C4">
            <w:pPr>
              <w:rPr>
                <w:szCs w:val="22"/>
              </w:rPr>
            </w:pPr>
            <w:r w:rsidRPr="003A1FCC">
              <w:rPr>
                <w:szCs w:val="22"/>
              </w:rPr>
              <w:t>P</w:t>
            </w:r>
            <w:r>
              <w:rPr>
                <w:szCs w:val="22"/>
              </w:rPr>
              <w:t>T60M</w:t>
            </w:r>
            <w:r w:rsidRPr="003A1FCC">
              <w:rPr>
                <w:szCs w:val="22"/>
              </w:rPr>
              <w:t xml:space="preserve"> – </w:t>
            </w:r>
            <w:r>
              <w:rPr>
                <w:szCs w:val="22"/>
              </w:rPr>
              <w:t>60</w:t>
            </w:r>
            <w:r w:rsidRPr="006D5691">
              <w:rPr>
                <w:szCs w:val="22"/>
              </w:rPr>
              <w:t xml:space="preserve"> min perioda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37AE3EBB" w14:textId="77777777" w:rsidR="005D06C4" w:rsidRDefault="005D06C4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5D06C4" w14:paraId="441EF153" w14:textId="77777777" w:rsidTr="005D06C4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419C9C70" w14:textId="77777777" w:rsidR="005D06C4" w:rsidRDefault="005D06C4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21CCD3F" w14:textId="48DB1A01" w:rsidR="005D06C4" w:rsidRDefault="005D06C4" w:rsidP="005D06C4">
            <w:r>
              <w:t xml:space="preserve">Definice zprávy </w:t>
            </w:r>
            <w:r w:rsidRPr="004D1289">
              <w:t>RESDATA</w:t>
            </w:r>
            <w:r>
              <w:t xml:space="preserve"> – př</w:t>
            </w:r>
            <w:r w:rsidR="00B346A8">
              <w:t>i</w:t>
            </w:r>
            <w:r>
              <w:t xml:space="preserve">dána enumerace pro atribut </w:t>
            </w:r>
            <w:proofErr w:type="spellStart"/>
            <w:r w:rsidRPr="007957ED">
              <w:rPr>
                <w:i/>
                <w:iCs/>
              </w:rPr>
              <w:t>value</w:t>
            </w:r>
            <w:proofErr w:type="spellEnd"/>
            <w:r w:rsidRPr="007957ED">
              <w:rPr>
                <w:i/>
                <w:iCs/>
              </w:rPr>
              <w:t>-type</w:t>
            </w:r>
            <w:r>
              <w:t xml:space="preserve"> elementu </w:t>
            </w:r>
            <w:r w:rsidRPr="007957ED">
              <w:rPr>
                <w:i/>
                <w:iCs/>
              </w:rPr>
              <w:t>Data</w:t>
            </w:r>
            <w:r>
              <w:t xml:space="preserve">: </w:t>
            </w:r>
          </w:p>
          <w:p w14:paraId="302A4EE7" w14:textId="55FAF0C2" w:rsidR="005D06C4" w:rsidRPr="003A1FCC" w:rsidRDefault="005D06C4" w:rsidP="005D06C4">
            <w:pPr>
              <w:rPr>
                <w:szCs w:val="22"/>
              </w:rPr>
            </w:pPr>
            <w:r w:rsidRPr="006F2EBE">
              <w:t>GCR_</w:t>
            </w:r>
            <w:proofErr w:type="gramStart"/>
            <w:r w:rsidRPr="006F2EBE">
              <w:t>2CP - Měření</w:t>
            </w:r>
            <w:proofErr w:type="gramEnd"/>
            <w:r w:rsidRPr="006F2EBE">
              <w:t xml:space="preserve"> zajišťuje provozovatel přenosové soustavy nebo provozovatel distribuční soustavy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6221C211" w14:textId="77777777" w:rsidR="005D06C4" w:rsidRDefault="005D06C4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5D06C4" w14:paraId="28B59873" w14:textId="77777777" w:rsidTr="005D06C4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0AA78C52" w14:textId="77777777" w:rsidR="005D06C4" w:rsidRDefault="005D06C4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9A648E5" w14:textId="77777777" w:rsidR="005D06C4" w:rsidRDefault="005D06C4" w:rsidP="005D06C4">
            <w:r>
              <w:t xml:space="preserve">Definice zprávy </w:t>
            </w:r>
            <w:r w:rsidRPr="00601460">
              <w:t xml:space="preserve">RESSETTLDOC </w:t>
            </w:r>
            <w:r>
              <w:t xml:space="preserve">– úprava počtu desetinných míst pro atribut </w:t>
            </w:r>
            <w:proofErr w:type="spellStart"/>
            <w:r w:rsidRPr="00B763FB">
              <w:rPr>
                <w:i/>
                <w:iCs/>
              </w:rPr>
              <w:t>quantity</w:t>
            </w:r>
            <w:proofErr w:type="spellEnd"/>
            <w:r w:rsidRPr="00B763FB">
              <w:rPr>
                <w:i/>
                <w:iCs/>
              </w:rPr>
              <w:t xml:space="preserve"> </w:t>
            </w:r>
            <w:r>
              <w:t xml:space="preserve">elementu </w:t>
            </w:r>
            <w:proofErr w:type="spellStart"/>
            <w:r>
              <w:rPr>
                <w:i/>
                <w:iCs/>
              </w:rPr>
              <w:t>Item</w:t>
            </w:r>
            <w:proofErr w:type="spellEnd"/>
            <w:r>
              <w:t xml:space="preserve">: </w:t>
            </w:r>
          </w:p>
          <w:p w14:paraId="5B476037" w14:textId="77777777" w:rsidR="005D06C4" w:rsidRDefault="005D06C4" w:rsidP="005D06C4">
            <w:r>
              <w:t>Původní hodnota: 3</w:t>
            </w:r>
          </w:p>
          <w:p w14:paraId="58BED2F8" w14:textId="5C4314D1" w:rsidR="005D06C4" w:rsidRDefault="005D06C4" w:rsidP="005D06C4">
            <w:r>
              <w:t>Nová hodnota: 5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2BB0623D" w14:textId="77777777" w:rsidR="005D06C4" w:rsidRDefault="005D06C4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5D06C4" w14:paraId="1CECC8D2" w14:textId="77777777" w:rsidTr="005D06C4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7D1BB304" w14:textId="77777777" w:rsidR="005D06C4" w:rsidRDefault="005D06C4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42E0DE68" w14:textId="77777777" w:rsidR="005D06C4" w:rsidRDefault="005D06C4" w:rsidP="005D06C4">
            <w:r>
              <w:t xml:space="preserve">Definice zprávy </w:t>
            </w:r>
            <w:r w:rsidRPr="00601460">
              <w:t xml:space="preserve">RESSETTLDOC </w:t>
            </w:r>
            <w:r>
              <w:t xml:space="preserve">– úprava počtu desetinných míst pro atribut </w:t>
            </w:r>
            <w:proofErr w:type="spellStart"/>
            <w:r w:rsidRPr="00B763FB">
              <w:rPr>
                <w:i/>
                <w:iCs/>
              </w:rPr>
              <w:t>quantity-ref</w:t>
            </w:r>
            <w:proofErr w:type="spellEnd"/>
            <w:r w:rsidRPr="00B763FB">
              <w:rPr>
                <w:i/>
                <w:iCs/>
              </w:rPr>
              <w:t xml:space="preserve"> </w:t>
            </w:r>
            <w:r>
              <w:t xml:space="preserve">elementu </w:t>
            </w:r>
            <w:proofErr w:type="spellStart"/>
            <w:r>
              <w:rPr>
                <w:i/>
                <w:iCs/>
              </w:rPr>
              <w:t>Item</w:t>
            </w:r>
            <w:proofErr w:type="spellEnd"/>
            <w:r>
              <w:t xml:space="preserve">: </w:t>
            </w:r>
          </w:p>
          <w:p w14:paraId="47C10583" w14:textId="77777777" w:rsidR="005D06C4" w:rsidRDefault="005D06C4" w:rsidP="005D06C4">
            <w:r>
              <w:t>Původní hodnota: 3</w:t>
            </w:r>
          </w:p>
          <w:p w14:paraId="2AAF9F15" w14:textId="52FD423D" w:rsidR="005D06C4" w:rsidRDefault="005D06C4" w:rsidP="005D06C4">
            <w:r>
              <w:t>Nová hodnota: 5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2E76C192" w14:textId="77777777" w:rsidR="005D06C4" w:rsidRDefault="005D06C4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5D06C4" w14:paraId="47F986E3" w14:textId="77777777" w:rsidTr="00410BCB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5A2D8C51" w14:textId="77777777" w:rsidR="005D06C4" w:rsidRDefault="005D06C4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4AB89119" w14:textId="77777777" w:rsidR="005D06C4" w:rsidRDefault="005D06C4" w:rsidP="005D06C4">
            <w:r>
              <w:t xml:space="preserve">Definice zprávy </w:t>
            </w:r>
            <w:r w:rsidRPr="00601460">
              <w:t>RESSETTLDOC</w:t>
            </w:r>
            <w:r>
              <w:t xml:space="preserve"> – </w:t>
            </w:r>
            <w:proofErr w:type="spellStart"/>
            <w:r>
              <w:t>přídána</w:t>
            </w:r>
            <w:proofErr w:type="spellEnd"/>
            <w:r>
              <w:t xml:space="preserve"> enumerace pro atribut </w:t>
            </w:r>
            <w:proofErr w:type="spellStart"/>
            <w:r>
              <w:rPr>
                <w:i/>
                <w:iCs/>
              </w:rPr>
              <w:t>item</w:t>
            </w:r>
            <w:proofErr w:type="spellEnd"/>
            <w:r>
              <w:rPr>
                <w:i/>
                <w:iCs/>
              </w:rPr>
              <w:t xml:space="preserve">-id </w:t>
            </w:r>
            <w:r>
              <w:t xml:space="preserve">elementu </w:t>
            </w:r>
            <w:proofErr w:type="spellStart"/>
            <w:r>
              <w:rPr>
                <w:i/>
                <w:iCs/>
              </w:rPr>
              <w:t>Item</w:t>
            </w:r>
            <w:proofErr w:type="spellEnd"/>
            <w:r>
              <w:t xml:space="preserve">: </w:t>
            </w:r>
          </w:p>
          <w:p w14:paraId="25A355BC" w14:textId="77777777" w:rsidR="005D06C4" w:rsidRDefault="005D06C4" w:rsidP="005D06C4">
            <w:r w:rsidRPr="00714AC1">
              <w:t>A00X</w:t>
            </w:r>
            <w:r>
              <w:t xml:space="preserve"> - </w:t>
            </w:r>
            <w:proofErr w:type="gramStart"/>
            <w:r w:rsidRPr="00502D21">
              <w:t>Zelený</w:t>
            </w:r>
            <w:proofErr w:type="gramEnd"/>
            <w:r w:rsidRPr="00502D21">
              <w:t xml:space="preserve"> bonus za </w:t>
            </w:r>
            <w:proofErr w:type="gramStart"/>
            <w:r w:rsidRPr="00502D21">
              <w:t>elektřinu - spalování</w:t>
            </w:r>
            <w:proofErr w:type="gramEnd"/>
            <w:r w:rsidRPr="00502D21">
              <w:t xml:space="preserve"> bioplynu</w:t>
            </w:r>
          </w:p>
          <w:p w14:paraId="061CC51F" w14:textId="77777777" w:rsidR="005D06C4" w:rsidRDefault="005D06C4" w:rsidP="005D06C4">
            <w:r w:rsidRPr="00502D21">
              <w:t>AA0</w:t>
            </w:r>
            <w:r>
              <w:t xml:space="preserve"> – </w:t>
            </w:r>
            <w:r w:rsidRPr="00502D21">
              <w:t xml:space="preserve">Aukční bonus za </w:t>
            </w:r>
            <w:proofErr w:type="gramStart"/>
            <w:r w:rsidRPr="00502D21">
              <w:t>elektřinu - spalování</w:t>
            </w:r>
            <w:proofErr w:type="gramEnd"/>
            <w:r w:rsidRPr="00502D21">
              <w:t xml:space="preserve"> bioplynu v bioplynových stanic</w:t>
            </w:r>
          </w:p>
          <w:p w14:paraId="18C2F61A" w14:textId="77777777" w:rsidR="005D06C4" w:rsidRDefault="005D06C4" w:rsidP="005D06C4">
            <w:proofErr w:type="gramStart"/>
            <w:r w:rsidRPr="00E97766">
              <w:t>AAZ</w:t>
            </w:r>
            <w:r>
              <w:t xml:space="preserve"> - </w:t>
            </w:r>
            <w:r w:rsidRPr="00E97766">
              <w:t>Aukční</w:t>
            </w:r>
            <w:proofErr w:type="gramEnd"/>
            <w:r w:rsidRPr="00E97766">
              <w:t xml:space="preserve"> bonus za </w:t>
            </w:r>
            <w:proofErr w:type="gramStart"/>
            <w:r w:rsidRPr="00E97766">
              <w:t>elektřinu - spalování</w:t>
            </w:r>
            <w:proofErr w:type="gramEnd"/>
            <w:r w:rsidRPr="00E97766">
              <w:t xml:space="preserve"> bioplynu v bioplynových </w:t>
            </w:r>
            <w:proofErr w:type="gramStart"/>
            <w:r w:rsidRPr="00E97766">
              <w:t>stanic - záporná</w:t>
            </w:r>
            <w:proofErr w:type="gramEnd"/>
            <w:r w:rsidRPr="00E97766">
              <w:t xml:space="preserve"> část</w:t>
            </w:r>
          </w:p>
          <w:p w14:paraId="0A6813FF" w14:textId="77777777" w:rsidR="005D06C4" w:rsidRDefault="005D06C4" w:rsidP="005D06C4">
            <w:r w:rsidRPr="00D67173">
              <w:t>AF</w:t>
            </w:r>
            <w:r>
              <w:t xml:space="preserve"> - </w:t>
            </w:r>
            <w:proofErr w:type="gramStart"/>
            <w:r w:rsidRPr="00D67173">
              <w:t>Zelený</w:t>
            </w:r>
            <w:proofErr w:type="gramEnd"/>
            <w:r w:rsidRPr="00D67173">
              <w:t xml:space="preserve"> bonus za </w:t>
            </w:r>
            <w:proofErr w:type="gramStart"/>
            <w:r w:rsidRPr="00D67173">
              <w:t>elektřinu - spalování</w:t>
            </w:r>
            <w:proofErr w:type="gramEnd"/>
            <w:r w:rsidRPr="00D67173">
              <w:t xml:space="preserve"> bioplynu</w:t>
            </w:r>
          </w:p>
          <w:p w14:paraId="55D3DB3A" w14:textId="77777777" w:rsidR="005D06C4" w:rsidRDefault="005D06C4" w:rsidP="005D06C4">
            <w:r w:rsidRPr="00DA26BB">
              <w:t>AFEK</w:t>
            </w:r>
            <w:r>
              <w:t xml:space="preserve"> - </w:t>
            </w:r>
            <w:proofErr w:type="gramStart"/>
            <w:r w:rsidRPr="00DA26BB">
              <w:t>Zelený</w:t>
            </w:r>
            <w:proofErr w:type="gramEnd"/>
            <w:r w:rsidRPr="00DA26BB">
              <w:t xml:space="preserve"> bonus za </w:t>
            </w:r>
            <w:proofErr w:type="gramStart"/>
            <w:r w:rsidRPr="00DA26BB">
              <w:t>elektřinu - spalování</w:t>
            </w:r>
            <w:proofErr w:type="gramEnd"/>
            <w:r w:rsidRPr="00DA26BB">
              <w:t xml:space="preserve"> bioplynu</w:t>
            </w:r>
          </w:p>
          <w:p w14:paraId="3B8E25C0" w14:textId="77777777" w:rsidR="005D06C4" w:rsidRDefault="005D06C4" w:rsidP="005D06C4">
            <w:proofErr w:type="gramStart"/>
            <w:r w:rsidRPr="00797D94">
              <w:t>AFEZ</w:t>
            </w:r>
            <w:r>
              <w:t xml:space="preserve"> - </w:t>
            </w:r>
            <w:r w:rsidRPr="00797D94">
              <w:t>Překročení</w:t>
            </w:r>
            <w:proofErr w:type="gramEnd"/>
            <w:r w:rsidRPr="00797D94">
              <w:t xml:space="preserve"> výkupní ceny hodinovou cenou</w:t>
            </w:r>
          </w:p>
          <w:p w14:paraId="574AFCE2" w14:textId="77777777" w:rsidR="005D06C4" w:rsidRDefault="005D06C4" w:rsidP="005D06C4">
            <w:r w:rsidRPr="003D20E4">
              <w:t>AR0</w:t>
            </w:r>
            <w:r>
              <w:t xml:space="preserve"> - </w:t>
            </w:r>
            <w:proofErr w:type="gramStart"/>
            <w:r w:rsidRPr="00D06D05">
              <w:t>Zelený</w:t>
            </w:r>
            <w:proofErr w:type="gramEnd"/>
            <w:r w:rsidRPr="00D06D05">
              <w:t xml:space="preserve"> bonus za </w:t>
            </w:r>
            <w:proofErr w:type="gramStart"/>
            <w:r w:rsidRPr="00D06D05">
              <w:t>elektřinu - spalování</w:t>
            </w:r>
            <w:proofErr w:type="gramEnd"/>
            <w:r w:rsidRPr="00D06D05">
              <w:t xml:space="preserve"> bioplynu v bioplynových stanicích</w:t>
            </w:r>
          </w:p>
          <w:p w14:paraId="72D4448A" w14:textId="77777777" w:rsidR="005D06C4" w:rsidRDefault="005D06C4" w:rsidP="005D06C4">
            <w:proofErr w:type="gramStart"/>
            <w:r w:rsidRPr="00D06D05">
              <w:t>ARZ</w:t>
            </w:r>
            <w:r>
              <w:t xml:space="preserve"> - </w:t>
            </w:r>
            <w:r w:rsidRPr="00D06D05">
              <w:t>Překročení</w:t>
            </w:r>
            <w:proofErr w:type="gramEnd"/>
            <w:r w:rsidRPr="00D06D05">
              <w:t xml:space="preserve"> referenční výkupní ceny hodinovou cenou</w:t>
            </w:r>
          </w:p>
          <w:p w14:paraId="54564530" w14:textId="77777777" w:rsidR="005D06C4" w:rsidRDefault="005D06C4" w:rsidP="005D06C4">
            <w:proofErr w:type="gramStart"/>
            <w:r w:rsidRPr="00987571">
              <w:t>BA01</w:t>
            </w:r>
            <w:r>
              <w:t xml:space="preserve"> - </w:t>
            </w:r>
            <w:r w:rsidRPr="007B0714">
              <w:t>Aukční</w:t>
            </w:r>
            <w:proofErr w:type="gramEnd"/>
            <w:r w:rsidRPr="007B0714">
              <w:t xml:space="preserve"> bonus za </w:t>
            </w:r>
            <w:proofErr w:type="gramStart"/>
            <w:r w:rsidRPr="007B0714">
              <w:t>elektřinu - spalování</w:t>
            </w:r>
            <w:proofErr w:type="gramEnd"/>
            <w:r w:rsidRPr="007B0714">
              <w:t xml:space="preserve"> čisté biomasy O1</w:t>
            </w:r>
          </w:p>
          <w:p w14:paraId="0CA92160" w14:textId="77777777" w:rsidR="005D06C4" w:rsidRDefault="005D06C4" w:rsidP="005D06C4">
            <w:proofErr w:type="gramStart"/>
            <w:r w:rsidRPr="007B0714">
              <w:t>BA02</w:t>
            </w:r>
            <w:r>
              <w:t xml:space="preserve"> - </w:t>
            </w:r>
            <w:r w:rsidRPr="00062D7B">
              <w:t>Aukční</w:t>
            </w:r>
            <w:proofErr w:type="gramEnd"/>
            <w:r w:rsidRPr="00062D7B">
              <w:t xml:space="preserve"> bonus za </w:t>
            </w:r>
            <w:proofErr w:type="gramStart"/>
            <w:r w:rsidRPr="00062D7B">
              <w:t>elektřinu - spalování</w:t>
            </w:r>
            <w:proofErr w:type="gramEnd"/>
            <w:r w:rsidRPr="00062D7B">
              <w:t xml:space="preserve"> čisté biomasy O2</w:t>
            </w:r>
          </w:p>
          <w:p w14:paraId="4F7218AC" w14:textId="77777777" w:rsidR="005D06C4" w:rsidRDefault="005D06C4" w:rsidP="005D06C4">
            <w:proofErr w:type="gramStart"/>
            <w:r w:rsidRPr="00062D7B">
              <w:t>BA03</w:t>
            </w:r>
            <w:r>
              <w:t xml:space="preserve"> - </w:t>
            </w:r>
            <w:r w:rsidRPr="003C1DFB">
              <w:t>Aukční</w:t>
            </w:r>
            <w:proofErr w:type="gramEnd"/>
            <w:r w:rsidRPr="003C1DFB">
              <w:t xml:space="preserve"> bonus za </w:t>
            </w:r>
            <w:proofErr w:type="gramStart"/>
            <w:r w:rsidRPr="003C1DFB">
              <w:t>elektřinu - spalování</w:t>
            </w:r>
            <w:proofErr w:type="gramEnd"/>
            <w:r w:rsidRPr="003C1DFB">
              <w:t xml:space="preserve"> čisté biomasy O3</w:t>
            </w:r>
          </w:p>
          <w:p w14:paraId="67294C2F" w14:textId="77777777" w:rsidR="005D06C4" w:rsidRDefault="005D06C4" w:rsidP="005D06C4">
            <w:proofErr w:type="gramStart"/>
            <w:r w:rsidRPr="003C1DFB">
              <w:t>BAZ1</w:t>
            </w:r>
            <w:r>
              <w:t xml:space="preserve"> - </w:t>
            </w:r>
            <w:r w:rsidRPr="003C1DFB">
              <w:t>Aukční</w:t>
            </w:r>
            <w:proofErr w:type="gramEnd"/>
            <w:r w:rsidRPr="003C1DFB">
              <w:t xml:space="preserve"> bonus za </w:t>
            </w:r>
            <w:proofErr w:type="gramStart"/>
            <w:r w:rsidRPr="003C1DFB">
              <w:t>elektřinu - spalování</w:t>
            </w:r>
            <w:proofErr w:type="gramEnd"/>
            <w:r w:rsidRPr="003C1DFB">
              <w:t xml:space="preserve"> čisté biomasy </w:t>
            </w:r>
            <w:proofErr w:type="gramStart"/>
            <w:r w:rsidRPr="003C1DFB">
              <w:t>O1 - záporná</w:t>
            </w:r>
            <w:proofErr w:type="gramEnd"/>
            <w:r w:rsidRPr="003C1DFB">
              <w:t xml:space="preserve"> část</w:t>
            </w:r>
          </w:p>
          <w:p w14:paraId="365C8EC7" w14:textId="77777777" w:rsidR="005D06C4" w:rsidRDefault="005D06C4" w:rsidP="005D06C4">
            <w:proofErr w:type="gramStart"/>
            <w:r w:rsidRPr="00A63AFC">
              <w:t>BAZ2</w:t>
            </w:r>
            <w:r>
              <w:t xml:space="preserve"> - </w:t>
            </w:r>
            <w:r w:rsidRPr="00A63AFC">
              <w:t>Aukční</w:t>
            </w:r>
            <w:proofErr w:type="gramEnd"/>
            <w:r w:rsidRPr="00A63AFC">
              <w:t xml:space="preserve"> bonus za </w:t>
            </w:r>
            <w:proofErr w:type="gramStart"/>
            <w:r w:rsidRPr="00A63AFC">
              <w:t>elektřinu - spalování</w:t>
            </w:r>
            <w:proofErr w:type="gramEnd"/>
            <w:r w:rsidRPr="00A63AFC">
              <w:t xml:space="preserve"> čisté biomasy </w:t>
            </w:r>
            <w:proofErr w:type="gramStart"/>
            <w:r w:rsidRPr="00A63AFC">
              <w:t>O2 - záporná</w:t>
            </w:r>
            <w:proofErr w:type="gramEnd"/>
            <w:r w:rsidRPr="00A63AFC">
              <w:t xml:space="preserve"> část</w:t>
            </w:r>
          </w:p>
          <w:p w14:paraId="17DE2AC2" w14:textId="77777777" w:rsidR="005D06C4" w:rsidRDefault="005D06C4" w:rsidP="005D06C4">
            <w:proofErr w:type="gramStart"/>
            <w:r>
              <w:t xml:space="preserve">BAZ3 - </w:t>
            </w:r>
            <w:r w:rsidRPr="00A63AFC">
              <w:t>Aukční</w:t>
            </w:r>
            <w:proofErr w:type="gramEnd"/>
            <w:r w:rsidRPr="00A63AFC">
              <w:t xml:space="preserve"> bonus za </w:t>
            </w:r>
            <w:proofErr w:type="gramStart"/>
            <w:r w:rsidRPr="00A63AFC">
              <w:t>elektřinu - spalování</w:t>
            </w:r>
            <w:proofErr w:type="gramEnd"/>
            <w:r w:rsidRPr="00A63AFC">
              <w:t xml:space="preserve"> čisté biomasy </w:t>
            </w:r>
            <w:proofErr w:type="gramStart"/>
            <w:r w:rsidRPr="00A63AFC">
              <w:t>O3 - záporná</w:t>
            </w:r>
            <w:proofErr w:type="gramEnd"/>
            <w:r w:rsidRPr="00A63AFC">
              <w:t xml:space="preserve"> část</w:t>
            </w:r>
          </w:p>
          <w:p w14:paraId="411B0C60" w14:textId="77777777" w:rsidR="005D06C4" w:rsidRDefault="005D06C4" w:rsidP="005D06C4">
            <w:proofErr w:type="gramStart"/>
            <w:r w:rsidRPr="00203977">
              <w:t>LA0</w:t>
            </w:r>
            <w:r>
              <w:t xml:space="preserve"> - </w:t>
            </w:r>
            <w:r w:rsidRPr="00203977">
              <w:t>Aukční</w:t>
            </w:r>
            <w:proofErr w:type="gramEnd"/>
            <w:r w:rsidRPr="00203977">
              <w:t xml:space="preserve"> bonus za </w:t>
            </w:r>
            <w:proofErr w:type="gramStart"/>
            <w:r w:rsidRPr="00203977">
              <w:t>elektřinu - kalový</w:t>
            </w:r>
            <w:proofErr w:type="gramEnd"/>
            <w:r w:rsidRPr="00203977">
              <w:t xml:space="preserve"> plyn</w:t>
            </w:r>
          </w:p>
          <w:p w14:paraId="45B685AF" w14:textId="77777777" w:rsidR="005D06C4" w:rsidRDefault="005D06C4" w:rsidP="005D06C4">
            <w:proofErr w:type="gramStart"/>
            <w:r w:rsidRPr="00203977">
              <w:t>LAZ</w:t>
            </w:r>
            <w:r>
              <w:t xml:space="preserve"> - </w:t>
            </w:r>
            <w:r w:rsidRPr="00C55C93">
              <w:t>Aukční</w:t>
            </w:r>
            <w:proofErr w:type="gramEnd"/>
            <w:r w:rsidRPr="00C55C93">
              <w:t xml:space="preserve"> bonus za </w:t>
            </w:r>
            <w:proofErr w:type="gramStart"/>
            <w:r w:rsidRPr="00C55C93">
              <w:t>elektřinu - kalový</w:t>
            </w:r>
            <w:proofErr w:type="gramEnd"/>
            <w:r w:rsidRPr="00C55C93">
              <w:t xml:space="preserve"> </w:t>
            </w:r>
            <w:proofErr w:type="gramStart"/>
            <w:r w:rsidRPr="00C55C93">
              <w:t>plyn - záporná</w:t>
            </w:r>
            <w:proofErr w:type="gramEnd"/>
            <w:r w:rsidRPr="00C55C93">
              <w:t xml:space="preserve"> část</w:t>
            </w:r>
          </w:p>
          <w:p w14:paraId="06335701" w14:textId="77777777" w:rsidR="005D06C4" w:rsidRDefault="005D06C4" w:rsidP="005D06C4">
            <w:r w:rsidRPr="00C55C93">
              <w:t>LR0</w:t>
            </w:r>
            <w:r>
              <w:t xml:space="preserve"> - </w:t>
            </w:r>
            <w:proofErr w:type="gramStart"/>
            <w:r w:rsidRPr="00C55C93">
              <w:t>Zelený</w:t>
            </w:r>
            <w:proofErr w:type="gramEnd"/>
            <w:r w:rsidRPr="00C55C93">
              <w:t xml:space="preserve"> bonus za </w:t>
            </w:r>
            <w:proofErr w:type="gramStart"/>
            <w:r w:rsidRPr="00C55C93">
              <w:t>elektřinu - kalový</w:t>
            </w:r>
            <w:proofErr w:type="gramEnd"/>
            <w:r w:rsidRPr="00C55C93">
              <w:t xml:space="preserve"> plyn</w:t>
            </w:r>
          </w:p>
          <w:p w14:paraId="206CF391" w14:textId="7A9D7F53" w:rsidR="005D06C4" w:rsidRDefault="005D06C4" w:rsidP="005D06C4">
            <w:proofErr w:type="gramStart"/>
            <w:r w:rsidRPr="00273A90">
              <w:t>LRZ</w:t>
            </w:r>
            <w:r>
              <w:t xml:space="preserve"> - </w:t>
            </w:r>
            <w:r w:rsidRPr="00273A90">
              <w:t>Překročení</w:t>
            </w:r>
            <w:proofErr w:type="gramEnd"/>
            <w:r w:rsidRPr="00273A90">
              <w:t xml:space="preserve"> referenční výkupní ceny hodinovou cenou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0EC8C9FC" w14:textId="77777777" w:rsidR="005D06C4" w:rsidRDefault="005D06C4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410BCB" w14:paraId="1ECA1D83" w14:textId="77777777" w:rsidTr="008B6066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6A773E69" w14:textId="77777777" w:rsidR="00410BCB" w:rsidRDefault="00410BCB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4ADAEF60" w14:textId="4F7DA91E" w:rsidR="00410BCB" w:rsidRDefault="00410BCB" w:rsidP="00410BCB">
            <w:r>
              <w:t xml:space="preserve">Definice zprávy </w:t>
            </w:r>
            <w:r w:rsidRPr="00601460">
              <w:t>RE</w:t>
            </w:r>
            <w:r w:rsidR="003E4531">
              <w:t>SFUEL</w:t>
            </w:r>
            <w:r>
              <w:t xml:space="preserve"> – př</w:t>
            </w:r>
            <w:r w:rsidR="00B346A8">
              <w:t>i</w:t>
            </w:r>
            <w:r>
              <w:t xml:space="preserve">dána enumerace pro atribut </w:t>
            </w:r>
            <w:proofErr w:type="spellStart"/>
            <w:r w:rsidR="003E4531" w:rsidRPr="003E4531">
              <w:rPr>
                <w:i/>
                <w:iCs/>
              </w:rPr>
              <w:t>fuel</w:t>
            </w:r>
            <w:proofErr w:type="spellEnd"/>
            <w:r w:rsidRPr="003E4531">
              <w:rPr>
                <w:i/>
                <w:iCs/>
              </w:rPr>
              <w:t>-</w:t>
            </w:r>
            <w:r w:rsidR="003E4531" w:rsidRPr="003E4531">
              <w:rPr>
                <w:i/>
                <w:iCs/>
              </w:rPr>
              <w:t>type</w:t>
            </w:r>
            <w:r>
              <w:rPr>
                <w:i/>
                <w:iCs/>
              </w:rPr>
              <w:t xml:space="preserve"> </w:t>
            </w:r>
            <w:r>
              <w:t xml:space="preserve">elementu </w:t>
            </w:r>
            <w:r w:rsidR="008648C8">
              <w:rPr>
                <w:i/>
                <w:iCs/>
              </w:rPr>
              <w:t>Data</w:t>
            </w:r>
            <w:r>
              <w:t xml:space="preserve">: </w:t>
            </w:r>
          </w:p>
          <w:p w14:paraId="258D7F94" w14:textId="60582E4C" w:rsidR="00BA327F" w:rsidRDefault="00BA327F" w:rsidP="00303423">
            <w:r>
              <w:t xml:space="preserve">OTK_50 - </w:t>
            </w:r>
            <w:proofErr w:type="gramStart"/>
            <w:r w:rsidR="00276A83" w:rsidRPr="00276A83">
              <w:t>Biomasa - kategorie</w:t>
            </w:r>
            <w:proofErr w:type="gramEnd"/>
            <w:r w:rsidR="00276A83" w:rsidRPr="00276A83">
              <w:t xml:space="preserve"> </w:t>
            </w:r>
            <w:proofErr w:type="gramStart"/>
            <w:r w:rsidR="00276A83" w:rsidRPr="00276A83">
              <w:t>2p</w:t>
            </w:r>
            <w:proofErr w:type="gramEnd"/>
          </w:p>
          <w:p w14:paraId="6C224247" w14:textId="61917DA1" w:rsidR="00303423" w:rsidRDefault="00232FAF" w:rsidP="00303423">
            <w:r>
              <w:t xml:space="preserve">OP_56 - </w:t>
            </w:r>
            <w:r w:rsidR="00303423">
              <w:t xml:space="preserve">Suroviny pro výrobu pokročilého bioplynu a </w:t>
            </w:r>
            <w:proofErr w:type="gramStart"/>
            <w:r w:rsidR="00303423">
              <w:t>biometanu - kategorie</w:t>
            </w:r>
            <w:proofErr w:type="gramEnd"/>
            <w:r w:rsidR="00303423">
              <w:t xml:space="preserve"> A s)</w:t>
            </w:r>
          </w:p>
          <w:p w14:paraId="79559A05" w14:textId="1AA122A8" w:rsidR="00303423" w:rsidRDefault="00232FAF" w:rsidP="00303423">
            <w:r>
              <w:t xml:space="preserve">OP_57 - </w:t>
            </w:r>
            <w:r w:rsidR="00303423">
              <w:t xml:space="preserve">Suroviny pro výrobu pokročilého bioplynu a </w:t>
            </w:r>
            <w:proofErr w:type="gramStart"/>
            <w:r w:rsidR="00303423">
              <w:t>biometanu - kategorie</w:t>
            </w:r>
            <w:proofErr w:type="gramEnd"/>
            <w:r w:rsidR="00303423">
              <w:t xml:space="preserve"> A t)</w:t>
            </w:r>
          </w:p>
          <w:p w14:paraId="6402B850" w14:textId="548F5596" w:rsidR="00303423" w:rsidRDefault="00232FAF" w:rsidP="00303423">
            <w:r>
              <w:t xml:space="preserve">OP_58 - </w:t>
            </w:r>
            <w:r w:rsidR="00303423">
              <w:t xml:space="preserve">Suroviny pro výrobu pokročilého bioplynu a </w:t>
            </w:r>
            <w:proofErr w:type="gramStart"/>
            <w:r w:rsidR="00303423">
              <w:t>biometanu - kategorie</w:t>
            </w:r>
            <w:proofErr w:type="gramEnd"/>
            <w:r w:rsidR="00303423">
              <w:t xml:space="preserve"> A u)</w:t>
            </w:r>
          </w:p>
          <w:p w14:paraId="5765B0B3" w14:textId="58277EBD" w:rsidR="00303423" w:rsidRDefault="00232FAF" w:rsidP="00303423">
            <w:r>
              <w:t xml:space="preserve">OP_59 - </w:t>
            </w:r>
            <w:r w:rsidR="00303423">
              <w:t xml:space="preserve">Suroviny pro výrobu pokročilého bioplynu a </w:t>
            </w:r>
            <w:proofErr w:type="gramStart"/>
            <w:r w:rsidR="00303423">
              <w:t>biometanu - kategorie</w:t>
            </w:r>
            <w:proofErr w:type="gramEnd"/>
            <w:r w:rsidR="00303423">
              <w:t xml:space="preserve"> A v)</w:t>
            </w:r>
          </w:p>
          <w:p w14:paraId="24455459" w14:textId="79C87A59" w:rsidR="008648C8" w:rsidRDefault="00232FAF" w:rsidP="00303423">
            <w:r>
              <w:t xml:space="preserve">OP_60 - </w:t>
            </w:r>
            <w:r w:rsidR="00303423">
              <w:t xml:space="preserve">Suroviny pro výrobu pokročilého bioplynu a </w:t>
            </w:r>
            <w:proofErr w:type="gramStart"/>
            <w:r w:rsidR="00303423">
              <w:t>biometanu - kategorie</w:t>
            </w:r>
            <w:proofErr w:type="gramEnd"/>
            <w:r w:rsidR="00303423">
              <w:t xml:space="preserve"> A w)</w:t>
            </w:r>
          </w:p>
          <w:p w14:paraId="6722C723" w14:textId="538B57EE" w:rsidR="00232FAF" w:rsidRDefault="00232FAF" w:rsidP="00232FAF">
            <w:r>
              <w:t>OP_</w:t>
            </w:r>
            <w:r w:rsidR="003F67DA">
              <w:t>61</w:t>
            </w:r>
            <w:r>
              <w:t xml:space="preserve"> - Suroviny pro výrobu vyspělého bioplynu a </w:t>
            </w:r>
            <w:proofErr w:type="gramStart"/>
            <w:r>
              <w:t>biometanu - kategorie</w:t>
            </w:r>
            <w:proofErr w:type="gramEnd"/>
            <w:r>
              <w:t xml:space="preserve"> B c)</w:t>
            </w:r>
          </w:p>
          <w:p w14:paraId="3C3E7B88" w14:textId="26E81897" w:rsidR="00232FAF" w:rsidRDefault="00232FAF" w:rsidP="00232FAF">
            <w:r>
              <w:t>OP_</w:t>
            </w:r>
            <w:r w:rsidR="003F67DA">
              <w:t>62</w:t>
            </w:r>
            <w:r>
              <w:t xml:space="preserve"> - Suroviny pro výrobu vyspělého bioplynu a </w:t>
            </w:r>
            <w:proofErr w:type="gramStart"/>
            <w:r>
              <w:t>biometanu - kategorie</w:t>
            </w:r>
            <w:proofErr w:type="gramEnd"/>
            <w:r>
              <w:t xml:space="preserve"> B d)</w:t>
            </w:r>
          </w:p>
          <w:p w14:paraId="4415E6E0" w14:textId="142F0832" w:rsidR="00232FAF" w:rsidRDefault="00232FAF" w:rsidP="00232FAF">
            <w:r>
              <w:t>OP_</w:t>
            </w:r>
            <w:r w:rsidR="003F67DA">
              <w:t>63</w:t>
            </w:r>
            <w:r>
              <w:t xml:space="preserve"> - Suroviny pro výrobu vyspělého bioplynu a </w:t>
            </w:r>
            <w:proofErr w:type="gramStart"/>
            <w:r>
              <w:t>biometanu - kategorie</w:t>
            </w:r>
            <w:proofErr w:type="gramEnd"/>
            <w:r>
              <w:t xml:space="preserve"> B e)</w:t>
            </w:r>
          </w:p>
          <w:p w14:paraId="7BA21EFA" w14:textId="325ADC6F" w:rsidR="00410BCB" w:rsidRDefault="00232FAF" w:rsidP="00232FAF">
            <w:r>
              <w:t>OP_</w:t>
            </w:r>
            <w:r w:rsidR="003F67DA">
              <w:t>64</w:t>
            </w:r>
            <w:r>
              <w:t xml:space="preserve"> - Suroviny pro výrobu vyspělého bioplynu a </w:t>
            </w:r>
            <w:proofErr w:type="gramStart"/>
            <w:r>
              <w:t>biometanu - kategorie</w:t>
            </w:r>
            <w:proofErr w:type="gramEnd"/>
            <w:r>
              <w:t xml:space="preserve"> B f)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158B5F0C" w14:textId="77777777" w:rsidR="00410BCB" w:rsidRDefault="00410BCB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8B6066" w14:paraId="1623D6EE" w14:textId="77777777" w:rsidTr="00DD0B02">
        <w:trPr>
          <w:trHeight w:val="255"/>
        </w:trPr>
        <w:tc>
          <w:tcPr>
            <w:tcW w:w="910" w:type="dxa"/>
            <w:tcBorders>
              <w:top w:val="nil"/>
              <w:bottom w:val="single" w:sz="4" w:space="0" w:color="auto"/>
            </w:tcBorders>
          </w:tcPr>
          <w:p w14:paraId="5D075E58" w14:textId="77777777" w:rsidR="008B6066" w:rsidRDefault="008B6066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7F92753" w14:textId="3C9DB223" w:rsidR="008B6066" w:rsidRDefault="008B6066" w:rsidP="008B6066">
            <w:r>
              <w:t xml:space="preserve">Definice zprávy </w:t>
            </w:r>
            <w:r w:rsidRPr="00601460">
              <w:t>RE</w:t>
            </w:r>
            <w:r>
              <w:t xml:space="preserve">SFUEL – </w:t>
            </w:r>
            <w:r w:rsidR="00C64B2D">
              <w:t>změna popisu</w:t>
            </w:r>
            <w:r>
              <w:t xml:space="preserve"> enumerace pro atribut </w:t>
            </w:r>
            <w:proofErr w:type="spellStart"/>
            <w:r w:rsidRPr="003E4531">
              <w:rPr>
                <w:i/>
                <w:iCs/>
              </w:rPr>
              <w:t>fuel</w:t>
            </w:r>
            <w:proofErr w:type="spellEnd"/>
            <w:r w:rsidRPr="003E4531">
              <w:rPr>
                <w:i/>
                <w:iCs/>
              </w:rPr>
              <w:t>-type</w:t>
            </w:r>
            <w:r>
              <w:rPr>
                <w:i/>
                <w:iCs/>
              </w:rPr>
              <w:t xml:space="preserve"> </w:t>
            </w:r>
            <w:r>
              <w:t xml:space="preserve">elementu </w:t>
            </w:r>
            <w:r>
              <w:rPr>
                <w:i/>
                <w:iCs/>
              </w:rPr>
              <w:t>Data</w:t>
            </w:r>
            <w:r>
              <w:t xml:space="preserve">: </w:t>
            </w:r>
          </w:p>
          <w:p w14:paraId="5E473B26" w14:textId="093CE2DA" w:rsidR="00D01385" w:rsidRDefault="00D01385" w:rsidP="00D23BC3">
            <w:r>
              <w:t xml:space="preserve">Původní </w:t>
            </w:r>
            <w:r w:rsidR="002749D3">
              <w:t>popis</w:t>
            </w:r>
            <w:r>
              <w:t>:</w:t>
            </w:r>
          </w:p>
          <w:p w14:paraId="7A66026E" w14:textId="1C82BADC" w:rsidR="00D23BC3" w:rsidRDefault="00D23BC3" w:rsidP="00D23BC3">
            <w:r>
              <w:t>OTK_20</w:t>
            </w:r>
            <w:r w:rsidR="00F73712">
              <w:t xml:space="preserve"> - </w:t>
            </w:r>
            <w:proofErr w:type="gramStart"/>
            <w:r>
              <w:t>Biomasa - kategorie</w:t>
            </w:r>
            <w:proofErr w:type="gramEnd"/>
            <w:r>
              <w:t xml:space="preserve"> </w:t>
            </w:r>
            <w:proofErr w:type="gramStart"/>
            <w:r>
              <w:t>2p</w:t>
            </w:r>
            <w:proofErr w:type="gramEnd"/>
          </w:p>
          <w:p w14:paraId="36781E90" w14:textId="2D88F4B7" w:rsidR="00D23BC3" w:rsidRDefault="00D23BC3" w:rsidP="00D23BC3">
            <w:r>
              <w:t>OTK_21</w:t>
            </w:r>
            <w:r w:rsidR="00F73712">
              <w:t xml:space="preserve"> - </w:t>
            </w:r>
            <w:proofErr w:type="gramStart"/>
            <w:r>
              <w:t>Biomasa - kategorie</w:t>
            </w:r>
            <w:proofErr w:type="gramEnd"/>
            <w:r>
              <w:t xml:space="preserve"> </w:t>
            </w:r>
            <w:proofErr w:type="gramStart"/>
            <w:r>
              <w:t>2q</w:t>
            </w:r>
            <w:proofErr w:type="gramEnd"/>
          </w:p>
          <w:p w14:paraId="393943AB" w14:textId="52648DA7" w:rsidR="00D23BC3" w:rsidRDefault="00D23BC3" w:rsidP="00D23BC3">
            <w:r>
              <w:t>OTK_23</w:t>
            </w:r>
            <w:r w:rsidR="00F73712">
              <w:t xml:space="preserve"> - </w:t>
            </w:r>
            <w:proofErr w:type="gramStart"/>
            <w:r>
              <w:t>Biomasa - kategorie</w:t>
            </w:r>
            <w:proofErr w:type="gramEnd"/>
            <w:r>
              <w:t xml:space="preserve"> </w:t>
            </w:r>
            <w:proofErr w:type="gramStart"/>
            <w:r>
              <w:t>2s</w:t>
            </w:r>
            <w:proofErr w:type="gramEnd"/>
          </w:p>
          <w:p w14:paraId="64E5CA4A" w14:textId="382B5685" w:rsidR="00D23BC3" w:rsidRDefault="00D23BC3" w:rsidP="00D23BC3">
            <w:r>
              <w:lastRenderedPageBreak/>
              <w:t>OP_36</w:t>
            </w:r>
            <w:r>
              <w:tab/>
            </w:r>
            <w:r w:rsidR="00F73712">
              <w:t xml:space="preserve">- </w:t>
            </w:r>
            <w:r>
              <w:t xml:space="preserve">Suroviny pro výrobu bioplynu a </w:t>
            </w:r>
            <w:proofErr w:type="gramStart"/>
            <w:r>
              <w:t>biometanu - kategorie</w:t>
            </w:r>
            <w:proofErr w:type="gramEnd"/>
            <w:r>
              <w:t xml:space="preserve"> B a)</w:t>
            </w:r>
          </w:p>
          <w:p w14:paraId="5E8E6A8C" w14:textId="64D84BB6" w:rsidR="00D23BC3" w:rsidRDefault="00D23BC3" w:rsidP="00D23BC3">
            <w:r>
              <w:t>OP_37</w:t>
            </w:r>
            <w:r w:rsidR="003B40FF">
              <w:t xml:space="preserve"> - </w:t>
            </w:r>
            <w:r>
              <w:t xml:space="preserve">Suroviny pro výrobu bioplynu a </w:t>
            </w:r>
            <w:proofErr w:type="gramStart"/>
            <w:r>
              <w:t>biometanu - kategorie</w:t>
            </w:r>
            <w:proofErr w:type="gramEnd"/>
            <w:r>
              <w:t xml:space="preserve"> B b)</w:t>
            </w:r>
          </w:p>
          <w:p w14:paraId="189A6BC2" w14:textId="5811EE46" w:rsidR="00D23BC3" w:rsidRDefault="00D23BC3" w:rsidP="00D23BC3">
            <w:r>
              <w:t>OP_43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f)</w:t>
            </w:r>
          </w:p>
          <w:p w14:paraId="77249E5B" w14:textId="3206B635" w:rsidR="00D23BC3" w:rsidRDefault="00D23BC3" w:rsidP="00D23BC3">
            <w:r>
              <w:t>OP_44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g)</w:t>
            </w:r>
          </w:p>
          <w:p w14:paraId="52DC01B1" w14:textId="00F212C5" w:rsidR="00D23BC3" w:rsidRDefault="00D23BC3" w:rsidP="00D23BC3">
            <w:r>
              <w:t>OP_45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h)</w:t>
            </w:r>
          </w:p>
          <w:p w14:paraId="5D39CE39" w14:textId="0815330D" w:rsidR="00D23BC3" w:rsidRDefault="00D23BC3" w:rsidP="00D23BC3">
            <w:r>
              <w:t>OP_46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i)</w:t>
            </w:r>
          </w:p>
          <w:p w14:paraId="0DA94244" w14:textId="4C99579B" w:rsidR="00D23BC3" w:rsidRDefault="00D23BC3" w:rsidP="00D23BC3">
            <w:r>
              <w:t>OP_47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j)</w:t>
            </w:r>
          </w:p>
          <w:p w14:paraId="315FF136" w14:textId="575D5419" w:rsidR="00D23BC3" w:rsidRDefault="00D23BC3" w:rsidP="00D23BC3">
            <w:r>
              <w:t>OP_48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k)</w:t>
            </w:r>
          </w:p>
          <w:p w14:paraId="48B57B89" w14:textId="7AFA76C0" w:rsidR="00D23BC3" w:rsidRDefault="00D23BC3" w:rsidP="00D23BC3">
            <w:r>
              <w:t>OP_49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l) 1.</w:t>
            </w:r>
          </w:p>
          <w:p w14:paraId="75510537" w14:textId="0587CA88" w:rsidR="00D23BC3" w:rsidRDefault="00D23BC3" w:rsidP="00D23BC3">
            <w:r>
              <w:t>OP_50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l) 2.</w:t>
            </w:r>
          </w:p>
          <w:p w14:paraId="40421600" w14:textId="5E9A4D04" w:rsidR="00D23BC3" w:rsidRDefault="00D23BC3" w:rsidP="00D23BC3">
            <w:r>
              <w:t>OP_51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l) 3.</w:t>
            </w:r>
          </w:p>
          <w:p w14:paraId="4252E421" w14:textId="6576A841" w:rsidR="00D23BC3" w:rsidRDefault="00D23BC3" w:rsidP="00D23BC3">
            <w:r>
              <w:t>OP_52</w:t>
            </w:r>
            <w:r w:rsidR="003B40FF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l) 4.</w:t>
            </w:r>
          </w:p>
          <w:p w14:paraId="01068F92" w14:textId="2140DDF8" w:rsidR="00D23BC3" w:rsidRDefault="00D23BC3" w:rsidP="00D23BC3">
            <w:r>
              <w:t>OP_53</w:t>
            </w:r>
            <w:r w:rsidR="005728E6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l) 5.</w:t>
            </w:r>
          </w:p>
          <w:p w14:paraId="73BE95C0" w14:textId="48DA4D56" w:rsidR="00D23BC3" w:rsidRDefault="00D23BC3" w:rsidP="00D23BC3">
            <w:r>
              <w:t>OP_54</w:t>
            </w:r>
            <w:r w:rsidR="005728E6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l) 6.</w:t>
            </w:r>
          </w:p>
          <w:p w14:paraId="789A5F69" w14:textId="3523B7D6" w:rsidR="00D01385" w:rsidRDefault="00D23BC3" w:rsidP="00D23BC3">
            <w:r>
              <w:t>OP_55</w:t>
            </w:r>
            <w:r w:rsidR="005728E6">
              <w:t xml:space="preserve"> - </w:t>
            </w:r>
            <w:r>
              <w:t xml:space="preserve">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l) 7.</w:t>
            </w:r>
          </w:p>
          <w:p w14:paraId="61360777" w14:textId="77777777" w:rsidR="00D01385" w:rsidRDefault="00D01385" w:rsidP="00D23BC3">
            <w:r>
              <w:t>Nov</w:t>
            </w:r>
            <w:r w:rsidR="002749D3">
              <w:t>ý popis:</w:t>
            </w:r>
          </w:p>
          <w:p w14:paraId="52D55E1C" w14:textId="4AE86526" w:rsidR="00147BE8" w:rsidRDefault="00147BE8" w:rsidP="00147BE8">
            <w:r>
              <w:t xml:space="preserve">OTK_20 - </w:t>
            </w:r>
            <w:proofErr w:type="gramStart"/>
            <w:r>
              <w:t>Biomasa - kategorie</w:t>
            </w:r>
            <w:proofErr w:type="gramEnd"/>
            <w:r>
              <w:t xml:space="preserve"> </w:t>
            </w:r>
            <w:proofErr w:type="gramStart"/>
            <w:r>
              <w:t>2q</w:t>
            </w:r>
            <w:proofErr w:type="gramEnd"/>
          </w:p>
          <w:p w14:paraId="5E884CAF" w14:textId="56D8F835" w:rsidR="00147BE8" w:rsidRDefault="00147BE8" w:rsidP="00147BE8">
            <w:r>
              <w:t xml:space="preserve">OTK_21 - </w:t>
            </w:r>
            <w:proofErr w:type="gramStart"/>
            <w:r>
              <w:t>Biomasa - kategorie</w:t>
            </w:r>
            <w:proofErr w:type="gramEnd"/>
            <w:r>
              <w:t xml:space="preserve"> </w:t>
            </w:r>
            <w:proofErr w:type="gramStart"/>
            <w:r>
              <w:t>2r</w:t>
            </w:r>
            <w:proofErr w:type="gramEnd"/>
          </w:p>
          <w:p w14:paraId="2DF2C0B9" w14:textId="5352334F" w:rsidR="00147BE8" w:rsidRDefault="00147BE8" w:rsidP="00147BE8">
            <w:r>
              <w:t xml:space="preserve">OTK_23 - </w:t>
            </w:r>
            <w:proofErr w:type="gramStart"/>
            <w:r>
              <w:t>Biomasa - kategorie</w:t>
            </w:r>
            <w:proofErr w:type="gramEnd"/>
            <w:r>
              <w:t xml:space="preserve"> </w:t>
            </w:r>
            <w:proofErr w:type="gramStart"/>
            <w:r>
              <w:t>2s</w:t>
            </w:r>
            <w:proofErr w:type="gramEnd"/>
          </w:p>
          <w:p w14:paraId="54D8494E" w14:textId="66E38D1C" w:rsidR="00147BE8" w:rsidRDefault="00147BE8" w:rsidP="00147BE8">
            <w:r>
              <w:t xml:space="preserve">OP_36 - Suroviny pro výrobu vyspělého bioplynu a </w:t>
            </w:r>
            <w:proofErr w:type="gramStart"/>
            <w:r>
              <w:t>biometanu - kategorie</w:t>
            </w:r>
            <w:proofErr w:type="gramEnd"/>
            <w:r>
              <w:t xml:space="preserve"> B a)</w:t>
            </w:r>
          </w:p>
          <w:p w14:paraId="088115D9" w14:textId="0C3B960C" w:rsidR="00147BE8" w:rsidRDefault="00147BE8" w:rsidP="00147BE8">
            <w:r>
              <w:t xml:space="preserve">OP_37 - Suroviny pro výrobu vyspělého bioplynu a </w:t>
            </w:r>
            <w:proofErr w:type="gramStart"/>
            <w:r>
              <w:t>biometanu - kategorie</w:t>
            </w:r>
            <w:proofErr w:type="gramEnd"/>
            <w:r>
              <w:t xml:space="preserve"> B b)</w:t>
            </w:r>
          </w:p>
          <w:p w14:paraId="5B2FD782" w14:textId="04F2ECE5" w:rsidR="00147BE8" w:rsidRDefault="00147BE8" w:rsidP="00147BE8">
            <w:r>
              <w:t xml:space="preserve">OP_43 -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d)</w:t>
            </w:r>
          </w:p>
          <w:p w14:paraId="556B8079" w14:textId="74C95A70" w:rsidR="00147BE8" w:rsidRDefault="00147BE8" w:rsidP="00147BE8">
            <w:r>
              <w:t xml:space="preserve">OP_44 -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e)</w:t>
            </w:r>
          </w:p>
          <w:p w14:paraId="182C9187" w14:textId="439618CB" w:rsidR="00147BE8" w:rsidRDefault="00147BE8" w:rsidP="00147BE8">
            <w:r>
              <w:t xml:space="preserve">OP_45 -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f)</w:t>
            </w:r>
          </w:p>
          <w:p w14:paraId="00D7AD48" w14:textId="6257DC3F" w:rsidR="00147BE8" w:rsidRDefault="00147BE8" w:rsidP="00147BE8">
            <w:r>
              <w:t xml:space="preserve">OP_46 -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g)</w:t>
            </w:r>
          </w:p>
          <w:p w14:paraId="6D1F5056" w14:textId="38F3BC2B" w:rsidR="00147BE8" w:rsidRDefault="00147BE8" w:rsidP="00147BE8">
            <w:r>
              <w:t xml:space="preserve">OP_47 -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h)</w:t>
            </w:r>
          </w:p>
          <w:p w14:paraId="6559E163" w14:textId="7D542E10" w:rsidR="00147BE8" w:rsidRDefault="00147BE8" w:rsidP="00147BE8">
            <w:r>
              <w:t xml:space="preserve">OP_48 -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i)</w:t>
            </w:r>
          </w:p>
          <w:p w14:paraId="442878CB" w14:textId="3B3F752F" w:rsidR="00147BE8" w:rsidRDefault="00147BE8" w:rsidP="00147BE8">
            <w:r>
              <w:t xml:space="preserve">OP_49 -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j) 1.</w:t>
            </w:r>
          </w:p>
          <w:p w14:paraId="5FAED7D0" w14:textId="413E34DB" w:rsidR="00147BE8" w:rsidRDefault="00147BE8" w:rsidP="00147BE8">
            <w:r>
              <w:t xml:space="preserve">OP_50 -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j) 2.</w:t>
            </w:r>
          </w:p>
          <w:p w14:paraId="519A3F1F" w14:textId="7A0A7970" w:rsidR="00147BE8" w:rsidRDefault="00147BE8" w:rsidP="00147BE8">
            <w:r>
              <w:t xml:space="preserve">OP_51 -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j) 3.</w:t>
            </w:r>
          </w:p>
          <w:p w14:paraId="25746C11" w14:textId="3BC72214" w:rsidR="00147BE8" w:rsidRDefault="00147BE8" w:rsidP="00147BE8">
            <w:r>
              <w:t xml:space="preserve">OP_52 -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j) 4.</w:t>
            </w:r>
          </w:p>
          <w:p w14:paraId="7E629FEA" w14:textId="6010B78D" w:rsidR="00147BE8" w:rsidRDefault="00147BE8" w:rsidP="00147BE8">
            <w:r>
              <w:t xml:space="preserve">OP_53 -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j) 5.</w:t>
            </w:r>
          </w:p>
          <w:p w14:paraId="289DC8BF" w14:textId="655A95D1" w:rsidR="00147BE8" w:rsidRDefault="00147BE8" w:rsidP="00147BE8">
            <w:r>
              <w:t xml:space="preserve">OP_54 -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j) 6.</w:t>
            </w:r>
          </w:p>
          <w:p w14:paraId="7EBB319A" w14:textId="7B307A52" w:rsidR="002749D3" w:rsidRDefault="00147BE8" w:rsidP="00147BE8">
            <w:r>
              <w:t xml:space="preserve">OP_55 - Suroviny pro výrobu ostatního bioplynu a </w:t>
            </w:r>
            <w:proofErr w:type="gramStart"/>
            <w:r>
              <w:t>biometanu - druh</w:t>
            </w:r>
            <w:proofErr w:type="gramEnd"/>
            <w:r>
              <w:t xml:space="preserve"> j) 7.</w:t>
            </w:r>
          </w:p>
        </w:tc>
        <w:tc>
          <w:tcPr>
            <w:tcW w:w="633" w:type="dxa"/>
            <w:tcBorders>
              <w:top w:val="nil"/>
              <w:bottom w:val="single" w:sz="4" w:space="0" w:color="auto"/>
            </w:tcBorders>
          </w:tcPr>
          <w:p w14:paraId="6E6AE6C4" w14:textId="77777777" w:rsidR="008B6066" w:rsidRDefault="008B6066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DD0B02" w14:paraId="42FF3DE0" w14:textId="77777777" w:rsidTr="00DD0B02">
        <w:trPr>
          <w:trHeight w:val="255"/>
        </w:trPr>
        <w:tc>
          <w:tcPr>
            <w:tcW w:w="910" w:type="dxa"/>
            <w:tcBorders>
              <w:top w:val="single" w:sz="4" w:space="0" w:color="auto"/>
              <w:bottom w:val="nil"/>
            </w:tcBorders>
          </w:tcPr>
          <w:p w14:paraId="6DCE8BDE" w14:textId="20C9E3F3" w:rsidR="00DD0B02" w:rsidRDefault="00DD0B02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3.7.2026</w:t>
            </w:r>
          </w:p>
        </w:tc>
        <w:tc>
          <w:tcPr>
            <w:tcW w:w="8809" w:type="dxa"/>
          </w:tcPr>
          <w:p w14:paraId="1B37A119" w14:textId="656E00A1" w:rsidR="00DD0B02" w:rsidRPr="00C24DC9" w:rsidRDefault="00DD0B02" w:rsidP="00DD0B02">
            <w:r w:rsidRPr="00C24DC9">
              <w:t xml:space="preserve">Definice zprávy RESDATA – </w:t>
            </w:r>
            <w:proofErr w:type="spellStart"/>
            <w:r w:rsidRPr="00C24DC9">
              <w:t>přídána</w:t>
            </w:r>
            <w:proofErr w:type="spellEnd"/>
            <w:r w:rsidRPr="00C24DC9">
              <w:t xml:space="preserve"> enumerace pro atribut </w:t>
            </w:r>
            <w:proofErr w:type="spellStart"/>
            <w:r w:rsidRPr="00C24DC9">
              <w:rPr>
                <w:i/>
                <w:iCs/>
              </w:rPr>
              <w:t>value</w:t>
            </w:r>
            <w:proofErr w:type="spellEnd"/>
            <w:r w:rsidRPr="00C24DC9">
              <w:rPr>
                <w:i/>
                <w:iCs/>
              </w:rPr>
              <w:t>-type</w:t>
            </w:r>
            <w:r w:rsidRPr="00C24DC9">
              <w:t xml:space="preserve"> elementu </w:t>
            </w:r>
            <w:r w:rsidRPr="00C24DC9">
              <w:rPr>
                <w:i/>
                <w:iCs/>
              </w:rPr>
              <w:t>Data</w:t>
            </w:r>
            <w:r w:rsidRPr="00C24DC9">
              <w:t xml:space="preserve">: </w:t>
            </w:r>
          </w:p>
          <w:p w14:paraId="7E5CAC1C" w14:textId="77777777" w:rsidR="00DD0B02" w:rsidRPr="00C24DC9" w:rsidRDefault="00DD0B02" w:rsidP="00DD0B02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C24DC9">
              <w:rPr>
                <w:rFonts w:ascii="Times New Roman" w:hAnsi="Times New Roman"/>
              </w:rPr>
              <w:lastRenderedPageBreak/>
              <w:t>GCR_9 - Zařazení výroby elektřiny</w:t>
            </w:r>
          </w:p>
          <w:p w14:paraId="40546CFC" w14:textId="77777777" w:rsidR="00DD0B02" w:rsidRPr="00C24DC9" w:rsidRDefault="00DD0B02" w:rsidP="00DD0B02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C24DC9">
              <w:rPr>
                <w:rFonts w:ascii="Times New Roman" w:hAnsi="Times New Roman"/>
              </w:rPr>
              <w:t>GCR_10 – Předávací místo je přiřazeno do skupiny sdílení</w:t>
            </w:r>
          </w:p>
          <w:p w14:paraId="320C7DD8" w14:textId="77777777" w:rsidR="00DD0B02" w:rsidRPr="00C24DC9" w:rsidRDefault="00DD0B02" w:rsidP="00DD0B02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C24DC9">
              <w:rPr>
                <w:rFonts w:ascii="Times New Roman" w:hAnsi="Times New Roman"/>
              </w:rPr>
              <w:t>EZP_1 – Výrobce elektřiny žádá o vydání záruky původu energie</w:t>
            </w:r>
          </w:p>
          <w:p w14:paraId="27D8ABCD" w14:textId="571628EF" w:rsidR="00DD0B02" w:rsidRPr="00C24DC9" w:rsidRDefault="00DD0B02" w:rsidP="00DD0B02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C24DC9">
              <w:rPr>
                <w:rFonts w:ascii="Times New Roman" w:hAnsi="Times New Roman"/>
              </w:rPr>
              <w:t>EZP_2 – Množství elektřiny, na které výrobce elektřiny žádá o vydání záruky původu energie</w:t>
            </w:r>
          </w:p>
        </w:tc>
        <w:tc>
          <w:tcPr>
            <w:tcW w:w="633" w:type="dxa"/>
            <w:tcBorders>
              <w:top w:val="single" w:sz="4" w:space="0" w:color="auto"/>
              <w:bottom w:val="nil"/>
            </w:tcBorders>
          </w:tcPr>
          <w:p w14:paraId="3E439D88" w14:textId="4C84BC46" w:rsidR="00DD0B02" w:rsidRDefault="00DD0B02" w:rsidP="005D06C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V2.008</w:t>
            </w:r>
          </w:p>
        </w:tc>
      </w:tr>
      <w:tr w:rsidR="00DD0B02" w14:paraId="42DC0ADE" w14:textId="77777777" w:rsidTr="00DD0B02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1EA4BD38" w14:textId="77777777" w:rsidR="00DD0B02" w:rsidRDefault="00DD0B02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0E99CC7B" w14:textId="45AC1EDA" w:rsidR="00DD0B02" w:rsidRPr="00C24DC9" w:rsidRDefault="00DD0B02" w:rsidP="00DD0B02">
            <w:r w:rsidRPr="00C24DC9">
              <w:t>Definice zprávy RESHEAT – př</w:t>
            </w:r>
            <w:r w:rsidR="00B346A8">
              <w:t>i</w:t>
            </w:r>
            <w:r w:rsidRPr="00C24DC9">
              <w:t xml:space="preserve">dána enumerace pro atribut </w:t>
            </w:r>
            <w:proofErr w:type="spellStart"/>
            <w:r w:rsidRPr="00C24DC9">
              <w:rPr>
                <w:i/>
                <w:iCs/>
              </w:rPr>
              <w:t>value</w:t>
            </w:r>
            <w:proofErr w:type="spellEnd"/>
            <w:r w:rsidRPr="00C24DC9">
              <w:rPr>
                <w:i/>
                <w:iCs/>
              </w:rPr>
              <w:t>-type</w:t>
            </w:r>
            <w:r w:rsidRPr="00C24DC9">
              <w:t xml:space="preserve"> elementu </w:t>
            </w:r>
            <w:r w:rsidRPr="00C24DC9">
              <w:rPr>
                <w:i/>
                <w:iCs/>
              </w:rPr>
              <w:t>Data</w:t>
            </w:r>
            <w:r w:rsidRPr="00C24DC9">
              <w:t xml:space="preserve">: </w:t>
            </w:r>
          </w:p>
          <w:p w14:paraId="61752AFA" w14:textId="77777777" w:rsidR="00DD0B02" w:rsidRPr="00C24DC9" w:rsidRDefault="00DD0B02" w:rsidP="00DD0B02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C24DC9">
              <w:rPr>
                <w:rFonts w:ascii="Times New Roman" w:hAnsi="Times New Roman"/>
              </w:rPr>
              <w:t>T_EZP_1 – Výrobce tepelné energie žádá o vydání záruky původu energie</w:t>
            </w:r>
          </w:p>
          <w:p w14:paraId="30FBC58B" w14:textId="237DBB41" w:rsidR="00DD0B02" w:rsidRPr="00C24DC9" w:rsidRDefault="00DD0B02" w:rsidP="00DD0B02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C24DC9">
              <w:rPr>
                <w:rFonts w:ascii="Times New Roman" w:hAnsi="Times New Roman"/>
              </w:rPr>
              <w:t>T_EZP_2 – Množství tepelné energie, na které výrobce tepelné energie žádá o vydání záruky původu energie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45D621D0" w14:textId="77777777" w:rsidR="00DD0B02" w:rsidRDefault="00DD0B02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DD0B02" w14:paraId="5E303F69" w14:textId="77777777" w:rsidTr="00DD0B02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450084C5" w14:textId="77777777" w:rsidR="00DD0B02" w:rsidRDefault="00DD0B02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1470D256" w14:textId="3059CC15" w:rsidR="00DD0B02" w:rsidRPr="00C24DC9" w:rsidRDefault="00DD0B02" w:rsidP="00DD0B02">
            <w:pPr>
              <w:rPr>
                <w:szCs w:val="22"/>
              </w:rPr>
            </w:pPr>
            <w:r w:rsidRPr="00C24DC9">
              <w:rPr>
                <w:szCs w:val="22"/>
              </w:rPr>
              <w:t>Definice zprávy RESGAS – př</w:t>
            </w:r>
            <w:r w:rsidR="00B346A8">
              <w:rPr>
                <w:szCs w:val="22"/>
              </w:rPr>
              <w:t>i</w:t>
            </w:r>
            <w:r w:rsidRPr="00C24DC9">
              <w:rPr>
                <w:szCs w:val="22"/>
              </w:rPr>
              <w:t xml:space="preserve">dána enumerace pro atribut </w:t>
            </w:r>
            <w:proofErr w:type="spellStart"/>
            <w:r w:rsidRPr="00C24DC9">
              <w:rPr>
                <w:i/>
                <w:iCs/>
                <w:szCs w:val="22"/>
              </w:rPr>
              <w:t>value</w:t>
            </w:r>
            <w:proofErr w:type="spellEnd"/>
            <w:r w:rsidRPr="00C24DC9">
              <w:rPr>
                <w:i/>
                <w:iCs/>
                <w:szCs w:val="22"/>
              </w:rPr>
              <w:t>-type</w:t>
            </w:r>
            <w:r w:rsidRPr="00C24DC9">
              <w:rPr>
                <w:szCs w:val="22"/>
              </w:rPr>
              <w:t xml:space="preserve"> elementu </w:t>
            </w:r>
            <w:r w:rsidRPr="00C24DC9">
              <w:rPr>
                <w:i/>
                <w:iCs/>
                <w:szCs w:val="22"/>
              </w:rPr>
              <w:t>Data</w:t>
            </w:r>
            <w:r w:rsidRPr="00C24DC9">
              <w:rPr>
                <w:szCs w:val="22"/>
              </w:rPr>
              <w:t xml:space="preserve">: </w:t>
            </w:r>
          </w:p>
          <w:p w14:paraId="625CCA99" w14:textId="77777777" w:rsidR="00DD0B02" w:rsidRPr="00C24DC9" w:rsidRDefault="00DD0B02" w:rsidP="00DD0B02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C24DC9">
              <w:rPr>
                <w:rFonts w:ascii="Times New Roman" w:hAnsi="Times New Roman"/>
              </w:rPr>
              <w:t>P_EZP_1 – Výrobce biometanu žádá o vydání záruky původu energie</w:t>
            </w:r>
          </w:p>
          <w:p w14:paraId="3FF2647B" w14:textId="500AC368" w:rsidR="00DD0B02" w:rsidRPr="00C24DC9" w:rsidRDefault="00DD0B02" w:rsidP="00DD0B02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C24DC9">
              <w:rPr>
                <w:rFonts w:ascii="Times New Roman" w:hAnsi="Times New Roman"/>
              </w:rPr>
              <w:t xml:space="preserve">P_EZP_2 – Množství biometanu, na které výrobce biometanu žádá o vydání záruky původu energie 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510594F4" w14:textId="77777777" w:rsidR="00DD0B02" w:rsidRDefault="00DD0B02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DD0B02" w14:paraId="58B07226" w14:textId="77777777" w:rsidTr="00C24DC9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198BF76A" w14:textId="77777777" w:rsidR="00DD0B02" w:rsidRDefault="00DD0B02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299F6750" w14:textId="20897A5A" w:rsidR="00DD0B02" w:rsidRPr="00C24DC9" w:rsidRDefault="00DD0B02" w:rsidP="00DD0B02">
            <w:pPr>
              <w:rPr>
                <w:szCs w:val="22"/>
              </w:rPr>
            </w:pPr>
            <w:r w:rsidRPr="00C24DC9">
              <w:rPr>
                <w:iCs/>
                <w:szCs w:val="22"/>
              </w:rPr>
              <w:t>Nová definice zprávy RESREPORT. Popsána v kapitole 5.</w:t>
            </w:r>
            <w:r w:rsidR="00C24DC9">
              <w:rPr>
                <w:iCs/>
                <w:szCs w:val="22"/>
              </w:rPr>
              <w:t>9</w:t>
            </w:r>
            <w:r w:rsidRPr="00C24DC9">
              <w:rPr>
                <w:iCs/>
                <w:szCs w:val="22"/>
              </w:rPr>
              <w:t>.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634B3EAE" w14:textId="77777777" w:rsidR="00DD0B02" w:rsidRDefault="00DD0B02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C24DC9" w14:paraId="49633AB4" w14:textId="77777777" w:rsidTr="00C24DC9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0FD3A0A0" w14:textId="77777777" w:rsidR="00C24DC9" w:rsidRDefault="00C24DC9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44C5DCBC" w14:textId="7D6AC52B" w:rsidR="00C24DC9" w:rsidRPr="00C24DC9" w:rsidRDefault="00C24DC9" w:rsidP="00DD0B02">
            <w:pPr>
              <w:rPr>
                <w:iCs/>
                <w:szCs w:val="22"/>
              </w:rPr>
            </w:pPr>
            <w:r w:rsidRPr="00C24DC9">
              <w:rPr>
                <w:iCs/>
                <w:szCs w:val="22"/>
              </w:rPr>
              <w:t>Nová definice zprávy RESEVCS. Popsána v kapitole 5.3.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75B2047E" w14:textId="77777777" w:rsidR="00C24DC9" w:rsidRDefault="00C24DC9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C24DC9" w14:paraId="69BB0A21" w14:textId="77777777" w:rsidTr="00C24DC9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2A617466" w14:textId="77777777" w:rsidR="00C24DC9" w:rsidRDefault="00C24DC9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77BB362E" w14:textId="030793EF" w:rsidR="00C24DC9" w:rsidRPr="00C24DC9" w:rsidRDefault="00C24DC9" w:rsidP="00DD0B02">
            <w:pPr>
              <w:rPr>
                <w:iCs/>
                <w:szCs w:val="22"/>
              </w:rPr>
            </w:pPr>
            <w:r w:rsidRPr="00C24DC9">
              <w:rPr>
                <w:iCs/>
                <w:szCs w:val="22"/>
              </w:rPr>
              <w:t>Nová definice zprávy RESEVCS</w:t>
            </w:r>
            <w:r>
              <w:rPr>
                <w:iCs/>
                <w:szCs w:val="22"/>
              </w:rPr>
              <w:t>REPORT</w:t>
            </w:r>
            <w:r w:rsidRPr="00C24DC9">
              <w:rPr>
                <w:iCs/>
                <w:szCs w:val="22"/>
              </w:rPr>
              <w:t>. Popsána v kapitole 5.</w:t>
            </w:r>
            <w:r>
              <w:rPr>
                <w:iCs/>
                <w:szCs w:val="22"/>
              </w:rPr>
              <w:t>4</w:t>
            </w:r>
            <w:r w:rsidRPr="00C24DC9">
              <w:rPr>
                <w:iCs/>
                <w:szCs w:val="22"/>
              </w:rPr>
              <w:t>.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641A8DB3" w14:textId="77777777" w:rsidR="00C24DC9" w:rsidRDefault="00C24DC9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C24DC9" w14:paraId="62F520CC" w14:textId="77777777" w:rsidTr="00C24DC9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38602D69" w14:textId="77777777" w:rsidR="00C24DC9" w:rsidRDefault="00C24DC9" w:rsidP="005D06C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4C0359DB" w14:textId="77777777" w:rsidR="00C24DC9" w:rsidRPr="00C24DC9" w:rsidRDefault="00C24DC9" w:rsidP="00DD0B02">
            <w:pPr>
              <w:rPr>
                <w:iCs/>
                <w:szCs w:val="22"/>
              </w:rPr>
            </w:pPr>
            <w:r w:rsidRPr="00C24DC9">
              <w:rPr>
                <w:iCs/>
                <w:szCs w:val="22"/>
              </w:rPr>
              <w:t xml:space="preserve">Definice zprávy </w:t>
            </w:r>
            <w:proofErr w:type="gramStart"/>
            <w:r w:rsidRPr="00C24DC9">
              <w:rPr>
                <w:iCs/>
                <w:szCs w:val="22"/>
              </w:rPr>
              <w:t>RESREQ - byly</w:t>
            </w:r>
            <w:proofErr w:type="gramEnd"/>
            <w:r w:rsidRPr="00C24DC9">
              <w:rPr>
                <w:iCs/>
                <w:szCs w:val="22"/>
              </w:rPr>
              <w:t xml:space="preserve"> přidány nové nepovinné atributy v elementu </w:t>
            </w:r>
            <w:proofErr w:type="spellStart"/>
            <w:r w:rsidRPr="00C24DC9">
              <w:rPr>
                <w:iCs/>
                <w:szCs w:val="22"/>
              </w:rPr>
              <w:t>Location</w:t>
            </w:r>
            <w:proofErr w:type="spellEnd"/>
            <w:r w:rsidRPr="00C24DC9">
              <w:rPr>
                <w:iCs/>
                <w:szCs w:val="22"/>
              </w:rPr>
              <w:t>:</w:t>
            </w:r>
          </w:p>
          <w:p w14:paraId="146C79A8" w14:textId="356CB6F9" w:rsidR="00C24DC9" w:rsidRPr="00C24DC9" w:rsidRDefault="00C24DC9" w:rsidP="00C24DC9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C24DC9">
              <w:rPr>
                <w:rFonts w:ascii="Times New Roman" w:hAnsi="Times New Roman"/>
              </w:rPr>
              <w:t>charging</w:t>
            </w:r>
            <w:proofErr w:type="spellEnd"/>
            <w:r w:rsidRPr="00C24DC9">
              <w:rPr>
                <w:rFonts w:ascii="Times New Roman" w:hAnsi="Times New Roman"/>
              </w:rPr>
              <w:t>-station-</w:t>
            </w:r>
            <w:proofErr w:type="gramStart"/>
            <w:r w:rsidRPr="00C24DC9">
              <w:rPr>
                <w:rFonts w:ascii="Times New Roman" w:hAnsi="Times New Roman"/>
              </w:rPr>
              <w:t>id - Jednoznačný</w:t>
            </w:r>
            <w:proofErr w:type="gramEnd"/>
            <w:r w:rsidRPr="00C24DC9">
              <w:rPr>
                <w:rFonts w:ascii="Times New Roman" w:hAnsi="Times New Roman"/>
              </w:rPr>
              <w:t xml:space="preserve"> interní identifikátor dobíjecí stanice</w:t>
            </w:r>
          </w:p>
          <w:p w14:paraId="49A6E59B" w14:textId="083B1FE5" w:rsidR="00C24DC9" w:rsidRPr="00C24DC9" w:rsidRDefault="00C24DC9" w:rsidP="00C24DC9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C24DC9">
              <w:rPr>
                <w:rFonts w:ascii="Times New Roman" w:hAnsi="Times New Roman"/>
              </w:rPr>
              <w:t>kres</w:t>
            </w:r>
            <w:proofErr w:type="spellEnd"/>
            <w:r w:rsidRPr="00C24DC9">
              <w:rPr>
                <w:rFonts w:ascii="Times New Roman" w:hAnsi="Times New Roman"/>
              </w:rPr>
              <w:t>-</w:t>
            </w:r>
            <w:proofErr w:type="spellStart"/>
            <w:r w:rsidRPr="00C24DC9">
              <w:rPr>
                <w:rFonts w:ascii="Times New Roman" w:hAnsi="Times New Roman"/>
              </w:rPr>
              <w:t>registration</w:t>
            </w:r>
            <w:proofErr w:type="spellEnd"/>
            <w:r w:rsidRPr="00C24DC9">
              <w:rPr>
                <w:rFonts w:ascii="Times New Roman" w:hAnsi="Times New Roman"/>
              </w:rPr>
              <w:t>-</w:t>
            </w:r>
            <w:proofErr w:type="gramStart"/>
            <w:r w:rsidRPr="00C24DC9">
              <w:rPr>
                <w:rFonts w:ascii="Times New Roman" w:hAnsi="Times New Roman"/>
              </w:rPr>
              <w:t>id - ID</w:t>
            </w:r>
            <w:proofErr w:type="gramEnd"/>
            <w:r w:rsidRPr="00C24DC9">
              <w:rPr>
                <w:rFonts w:ascii="Times New Roman" w:hAnsi="Times New Roman"/>
              </w:rPr>
              <w:t xml:space="preserve"> registrace dobíjecí stanice</w:t>
            </w:r>
          </w:p>
          <w:p w14:paraId="5CBAF1AE" w14:textId="7FC723A5" w:rsidR="00C24DC9" w:rsidRPr="00C24DC9" w:rsidRDefault="00C24DC9" w:rsidP="00C24DC9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C24DC9">
              <w:rPr>
                <w:rFonts w:ascii="Times New Roman" w:hAnsi="Times New Roman"/>
              </w:rPr>
              <w:t>kres</w:t>
            </w:r>
            <w:proofErr w:type="spellEnd"/>
            <w:r w:rsidRPr="00C24DC9">
              <w:rPr>
                <w:rFonts w:ascii="Times New Roman" w:hAnsi="Times New Roman"/>
              </w:rPr>
              <w:t>-</w:t>
            </w:r>
            <w:proofErr w:type="gramStart"/>
            <w:r w:rsidRPr="00C24DC9">
              <w:rPr>
                <w:rFonts w:ascii="Times New Roman" w:hAnsi="Times New Roman"/>
              </w:rPr>
              <w:t>status - Status</w:t>
            </w:r>
            <w:proofErr w:type="gramEnd"/>
            <w:r w:rsidRPr="00C24DC9">
              <w:rPr>
                <w:rFonts w:ascii="Times New Roman" w:hAnsi="Times New Roman"/>
              </w:rPr>
              <w:t xml:space="preserve"> registrace dobíjecí stanice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0AD68691" w14:textId="77777777" w:rsidR="00C24DC9" w:rsidRDefault="00C24DC9" w:rsidP="005D06C4">
            <w:pPr>
              <w:pStyle w:val="TableNormal1"/>
              <w:jc w:val="center"/>
              <w:rPr>
                <w:iCs/>
              </w:rPr>
            </w:pPr>
          </w:p>
        </w:tc>
      </w:tr>
      <w:tr w:rsidR="00BB62D4" w14:paraId="040EA092" w14:textId="77777777" w:rsidTr="00C24DC9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03D50B05" w14:textId="77777777" w:rsidR="00BB62D4" w:rsidRDefault="00BB62D4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42ABE76D" w14:textId="2235C135" w:rsidR="00BB62D4" w:rsidRPr="00C24DC9" w:rsidRDefault="00BB62D4" w:rsidP="00BB62D4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C24DC9">
              <w:rPr>
                <w:iCs/>
                <w:szCs w:val="22"/>
              </w:rPr>
              <w:t xml:space="preserve">Definice zprávy </w:t>
            </w:r>
            <w:proofErr w:type="gramStart"/>
            <w:r w:rsidRPr="00C24DC9">
              <w:rPr>
                <w:iCs/>
                <w:szCs w:val="22"/>
              </w:rPr>
              <w:t>RESRE</w:t>
            </w:r>
            <w:r>
              <w:rPr>
                <w:iCs/>
                <w:szCs w:val="22"/>
              </w:rPr>
              <w:t>Q</w:t>
            </w:r>
            <w:r w:rsidRPr="00C24DC9">
              <w:rPr>
                <w:iCs/>
                <w:szCs w:val="22"/>
              </w:rPr>
              <w:t xml:space="preserve"> - byla</w:t>
            </w:r>
            <w:proofErr w:type="gramEnd"/>
            <w:r w:rsidRPr="00C24DC9">
              <w:rPr>
                <w:iCs/>
                <w:szCs w:val="22"/>
              </w:rPr>
              <w:t xml:space="preserve"> rozšířena enumerace atributu </w:t>
            </w:r>
            <w:proofErr w:type="spellStart"/>
            <w:r w:rsidRPr="00C24DC9">
              <w:rPr>
                <w:i/>
                <w:szCs w:val="22"/>
              </w:rPr>
              <w:t>message-code</w:t>
            </w:r>
            <w:proofErr w:type="spellEnd"/>
            <w:r w:rsidRPr="00C24DC9">
              <w:rPr>
                <w:iCs/>
                <w:szCs w:val="22"/>
              </w:rPr>
              <w:t xml:space="preserve"> kořenového elementu </w:t>
            </w:r>
            <w:r w:rsidRPr="00C24DC9">
              <w:rPr>
                <w:i/>
                <w:szCs w:val="22"/>
              </w:rPr>
              <w:t>RESRE</w:t>
            </w:r>
            <w:r>
              <w:rPr>
                <w:i/>
                <w:szCs w:val="22"/>
              </w:rPr>
              <w:t>Q</w:t>
            </w:r>
            <w:r w:rsidRPr="00C24DC9">
              <w:rPr>
                <w:iCs/>
                <w:szCs w:val="22"/>
              </w:rPr>
              <w:t>:</w:t>
            </w:r>
          </w:p>
          <w:p w14:paraId="1F148181" w14:textId="31EFD154" w:rsidR="00BB62D4" w:rsidRPr="00BB62D4" w:rsidRDefault="00BB62D4" w:rsidP="00BB62D4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rFonts w:ascii="Times New Roman" w:hAnsi="Times New Roman"/>
                <w:iCs/>
              </w:rPr>
            </w:pPr>
            <w:proofErr w:type="gramStart"/>
            <w:r w:rsidRPr="00C24DC9">
              <w:rPr>
                <w:rFonts w:ascii="Times New Roman" w:hAnsi="Times New Roman"/>
                <w:iCs/>
              </w:rPr>
              <w:t>P</w:t>
            </w:r>
            <w:r>
              <w:rPr>
                <w:rFonts w:ascii="Times New Roman" w:hAnsi="Times New Roman"/>
                <w:iCs/>
              </w:rPr>
              <w:t>T4</w:t>
            </w:r>
            <w:r w:rsidRPr="00C24DC9">
              <w:rPr>
                <w:rFonts w:ascii="Times New Roman" w:hAnsi="Times New Roman"/>
                <w:iCs/>
              </w:rPr>
              <w:t xml:space="preserve"> - </w:t>
            </w:r>
            <w:r w:rsidRPr="00BB62D4">
              <w:rPr>
                <w:rFonts w:ascii="Times New Roman" w:hAnsi="Times New Roman"/>
                <w:iCs/>
              </w:rPr>
              <w:t>Dotaz</w:t>
            </w:r>
            <w:proofErr w:type="gramEnd"/>
            <w:r w:rsidRPr="00BB62D4">
              <w:rPr>
                <w:rFonts w:ascii="Times New Roman" w:hAnsi="Times New Roman"/>
                <w:iCs/>
              </w:rPr>
              <w:t xml:space="preserve"> na měsíční výkaz palivového zařízení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70B8FEAA" w14:textId="77777777" w:rsidR="00BB62D4" w:rsidRDefault="00BB62D4" w:rsidP="00BB62D4">
            <w:pPr>
              <w:pStyle w:val="TableNormal1"/>
              <w:jc w:val="center"/>
              <w:rPr>
                <w:iCs/>
              </w:rPr>
            </w:pPr>
          </w:p>
        </w:tc>
      </w:tr>
      <w:tr w:rsidR="00BB62D4" w14:paraId="0A3155CD" w14:textId="77777777" w:rsidTr="00B346A8">
        <w:trPr>
          <w:trHeight w:val="255"/>
        </w:trPr>
        <w:tc>
          <w:tcPr>
            <w:tcW w:w="910" w:type="dxa"/>
            <w:tcBorders>
              <w:top w:val="nil"/>
              <w:bottom w:val="single" w:sz="4" w:space="0" w:color="auto"/>
            </w:tcBorders>
          </w:tcPr>
          <w:p w14:paraId="3FA7B838" w14:textId="77777777" w:rsidR="00BB62D4" w:rsidRDefault="00BB62D4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21B54E4D" w14:textId="70E42253" w:rsidR="00BB62D4" w:rsidRPr="00C24DC9" w:rsidRDefault="00BB62D4" w:rsidP="00BB62D4">
            <w:pPr>
              <w:spacing w:after="200" w:line="276" w:lineRule="auto"/>
              <w:contextualSpacing/>
              <w:rPr>
                <w:iCs/>
                <w:szCs w:val="22"/>
              </w:rPr>
            </w:pPr>
            <w:r w:rsidRPr="00C24DC9">
              <w:rPr>
                <w:iCs/>
                <w:szCs w:val="22"/>
              </w:rPr>
              <w:t xml:space="preserve">Definice zprávy </w:t>
            </w:r>
            <w:proofErr w:type="gramStart"/>
            <w:r w:rsidRPr="00C24DC9">
              <w:rPr>
                <w:iCs/>
                <w:szCs w:val="22"/>
              </w:rPr>
              <w:t>RESRESPONSE - byla</w:t>
            </w:r>
            <w:proofErr w:type="gramEnd"/>
            <w:r w:rsidRPr="00C24DC9">
              <w:rPr>
                <w:iCs/>
                <w:szCs w:val="22"/>
              </w:rPr>
              <w:t xml:space="preserve"> rozšířena enumerace atributu </w:t>
            </w:r>
            <w:proofErr w:type="spellStart"/>
            <w:r w:rsidRPr="00C24DC9">
              <w:rPr>
                <w:i/>
                <w:szCs w:val="22"/>
              </w:rPr>
              <w:t>message-code</w:t>
            </w:r>
            <w:proofErr w:type="spellEnd"/>
            <w:r w:rsidRPr="00C24DC9">
              <w:rPr>
                <w:iCs/>
                <w:szCs w:val="22"/>
              </w:rPr>
              <w:t xml:space="preserve"> kořenového elementu </w:t>
            </w:r>
            <w:r w:rsidRPr="00C24DC9">
              <w:rPr>
                <w:i/>
                <w:szCs w:val="22"/>
              </w:rPr>
              <w:t>RESRESPONSE</w:t>
            </w:r>
            <w:r w:rsidRPr="00C24DC9">
              <w:rPr>
                <w:iCs/>
                <w:szCs w:val="22"/>
              </w:rPr>
              <w:t>:</w:t>
            </w:r>
          </w:p>
          <w:p w14:paraId="5B0B80D8" w14:textId="23CC8C2E" w:rsidR="00BB62D4" w:rsidRPr="00C24DC9" w:rsidRDefault="00BB62D4" w:rsidP="00BB62D4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rFonts w:ascii="Times New Roman" w:hAnsi="Times New Roman"/>
                <w:iCs/>
              </w:rPr>
            </w:pPr>
            <w:proofErr w:type="gramStart"/>
            <w:r w:rsidRPr="00C24DC9">
              <w:rPr>
                <w:rFonts w:ascii="Times New Roman" w:hAnsi="Times New Roman"/>
                <w:iCs/>
              </w:rPr>
              <w:t>PK2 - Potvrzení</w:t>
            </w:r>
            <w:proofErr w:type="gramEnd"/>
            <w:r w:rsidRPr="00C24DC9">
              <w:rPr>
                <w:rFonts w:ascii="Times New Roman" w:hAnsi="Times New Roman"/>
                <w:iCs/>
              </w:rPr>
              <w:t>/chyba registrace dobíjecí stanice</w:t>
            </w:r>
          </w:p>
          <w:p w14:paraId="635AC4E5" w14:textId="7264A792" w:rsidR="00BB62D4" w:rsidRPr="00C24DC9" w:rsidRDefault="00BB62D4" w:rsidP="00BB62D4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rFonts w:ascii="Times New Roman" w:hAnsi="Times New Roman"/>
                <w:iCs/>
              </w:rPr>
            </w:pPr>
            <w:proofErr w:type="gramStart"/>
            <w:r w:rsidRPr="00C24DC9">
              <w:rPr>
                <w:rFonts w:ascii="Times New Roman" w:hAnsi="Times New Roman"/>
                <w:iCs/>
              </w:rPr>
              <w:t>PK5 - Potvrzení</w:t>
            </w:r>
            <w:proofErr w:type="gramEnd"/>
            <w:r w:rsidRPr="00C24DC9">
              <w:rPr>
                <w:rFonts w:ascii="Times New Roman" w:hAnsi="Times New Roman"/>
                <w:iCs/>
              </w:rPr>
              <w:t>/chyba aktualizace registrace dobíjecí stanice</w:t>
            </w:r>
          </w:p>
          <w:p w14:paraId="2C406AA5" w14:textId="3687F6BA" w:rsidR="00BB62D4" w:rsidRPr="00C24DC9" w:rsidRDefault="00BB62D4" w:rsidP="00BB62D4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rFonts w:ascii="Times New Roman" w:hAnsi="Times New Roman"/>
                <w:iCs/>
              </w:rPr>
            </w:pPr>
            <w:proofErr w:type="gramStart"/>
            <w:r w:rsidRPr="00C24DC9">
              <w:rPr>
                <w:rFonts w:ascii="Times New Roman" w:hAnsi="Times New Roman"/>
                <w:iCs/>
              </w:rPr>
              <w:t>PK9 - Potvrzení</w:t>
            </w:r>
            <w:proofErr w:type="gramEnd"/>
            <w:r w:rsidRPr="00C24DC9">
              <w:rPr>
                <w:rFonts w:ascii="Times New Roman" w:hAnsi="Times New Roman"/>
                <w:iCs/>
              </w:rPr>
              <w:t>/chyba výsledku ověření ze strany PDS/PPS</w:t>
            </w:r>
          </w:p>
          <w:p w14:paraId="3E481388" w14:textId="24185685" w:rsidR="00BB62D4" w:rsidRPr="00C24DC9" w:rsidRDefault="00BB62D4" w:rsidP="00BB62D4">
            <w:pPr>
              <w:pStyle w:val="Odstavecseseznamem"/>
              <w:numPr>
                <w:ilvl w:val="0"/>
                <w:numId w:val="24"/>
              </w:numPr>
              <w:spacing w:line="276" w:lineRule="auto"/>
              <w:rPr>
                <w:rFonts w:ascii="Times New Roman" w:hAnsi="Times New Roman"/>
                <w:iCs/>
              </w:rPr>
            </w:pPr>
            <w:proofErr w:type="gramStart"/>
            <w:r w:rsidRPr="00C24DC9">
              <w:rPr>
                <w:rFonts w:ascii="Times New Roman" w:hAnsi="Times New Roman"/>
                <w:iCs/>
              </w:rPr>
              <w:t>PKD - Potvrzení</w:t>
            </w:r>
            <w:proofErr w:type="gramEnd"/>
            <w:r w:rsidRPr="00C24DC9">
              <w:rPr>
                <w:rFonts w:ascii="Times New Roman" w:hAnsi="Times New Roman"/>
                <w:iCs/>
              </w:rPr>
              <w:t>/chyba výsledku schválení ze strany výrobce</w:t>
            </w:r>
          </w:p>
          <w:p w14:paraId="170A9B66" w14:textId="77777777" w:rsidR="00BB62D4" w:rsidRDefault="00BB62D4" w:rsidP="00BB62D4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gramStart"/>
            <w:r w:rsidRPr="00C24DC9">
              <w:rPr>
                <w:rFonts w:ascii="Times New Roman" w:hAnsi="Times New Roman"/>
                <w:iCs/>
              </w:rPr>
              <w:t>PKH - Potvrzení</w:t>
            </w:r>
            <w:proofErr w:type="gramEnd"/>
            <w:r w:rsidRPr="00C24DC9">
              <w:rPr>
                <w:rFonts w:ascii="Times New Roman" w:hAnsi="Times New Roman"/>
                <w:iCs/>
              </w:rPr>
              <w:t>/chyba dotazu na registraci dobíjecí stanice</w:t>
            </w:r>
          </w:p>
          <w:p w14:paraId="147F0C72" w14:textId="77777777" w:rsidR="00BB62D4" w:rsidRDefault="00BB62D4" w:rsidP="00BB62D4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gramStart"/>
            <w:r>
              <w:rPr>
                <w:rFonts w:ascii="Times New Roman" w:hAnsi="Times New Roman"/>
                <w:iCs/>
              </w:rPr>
              <w:t xml:space="preserve">PT2 - </w:t>
            </w:r>
            <w:r w:rsidRPr="00BB62D4">
              <w:rPr>
                <w:rFonts w:ascii="Times New Roman" w:hAnsi="Times New Roman"/>
                <w:iCs/>
              </w:rPr>
              <w:t>Potvrzení</w:t>
            </w:r>
            <w:proofErr w:type="gramEnd"/>
            <w:r w:rsidRPr="00BB62D4">
              <w:rPr>
                <w:rFonts w:ascii="Times New Roman" w:hAnsi="Times New Roman"/>
                <w:iCs/>
              </w:rPr>
              <w:t>/chyba v měsíčním výkazu palivového zařízení</w:t>
            </w:r>
          </w:p>
          <w:p w14:paraId="20532073" w14:textId="3E2C52CE" w:rsidR="00BB62D4" w:rsidRPr="00C24DC9" w:rsidRDefault="00BB62D4" w:rsidP="00BB62D4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gramStart"/>
            <w:r>
              <w:rPr>
                <w:rFonts w:ascii="Times New Roman" w:hAnsi="Times New Roman"/>
                <w:iCs/>
              </w:rPr>
              <w:t xml:space="preserve">PT5 - </w:t>
            </w:r>
            <w:r w:rsidRPr="00BB62D4">
              <w:rPr>
                <w:rFonts w:ascii="Times New Roman" w:hAnsi="Times New Roman"/>
                <w:iCs/>
              </w:rPr>
              <w:t>Potvrzení</w:t>
            </w:r>
            <w:proofErr w:type="gramEnd"/>
            <w:r w:rsidRPr="00BB62D4">
              <w:rPr>
                <w:rFonts w:ascii="Times New Roman" w:hAnsi="Times New Roman"/>
                <w:iCs/>
              </w:rPr>
              <w:t>/chyba v dotazu na měsíční výkaz palivového zařízení</w:t>
            </w:r>
          </w:p>
        </w:tc>
        <w:tc>
          <w:tcPr>
            <w:tcW w:w="633" w:type="dxa"/>
            <w:tcBorders>
              <w:top w:val="nil"/>
              <w:bottom w:val="single" w:sz="4" w:space="0" w:color="auto"/>
            </w:tcBorders>
          </w:tcPr>
          <w:p w14:paraId="3010A908" w14:textId="77777777" w:rsidR="00BB62D4" w:rsidRDefault="00BB62D4" w:rsidP="00BB62D4">
            <w:pPr>
              <w:pStyle w:val="TableNormal1"/>
              <w:jc w:val="center"/>
              <w:rPr>
                <w:iCs/>
              </w:rPr>
            </w:pPr>
          </w:p>
        </w:tc>
      </w:tr>
      <w:tr w:rsidR="00B346A8" w14:paraId="1A863A11" w14:textId="77777777" w:rsidTr="00B346A8">
        <w:trPr>
          <w:trHeight w:val="255"/>
        </w:trPr>
        <w:tc>
          <w:tcPr>
            <w:tcW w:w="910" w:type="dxa"/>
            <w:tcBorders>
              <w:top w:val="single" w:sz="4" w:space="0" w:color="auto"/>
              <w:bottom w:val="nil"/>
            </w:tcBorders>
          </w:tcPr>
          <w:p w14:paraId="716A78E0" w14:textId="3AFAAFC0" w:rsidR="00B346A8" w:rsidRDefault="00B346A8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27.8.2026</w:t>
            </w:r>
          </w:p>
        </w:tc>
        <w:tc>
          <w:tcPr>
            <w:tcW w:w="8809" w:type="dxa"/>
          </w:tcPr>
          <w:p w14:paraId="63EBBE9D" w14:textId="0CFAD808" w:rsidR="00B346A8" w:rsidRPr="00C24DC9" w:rsidRDefault="00B346A8" w:rsidP="00B346A8">
            <w:pPr>
              <w:rPr>
                <w:iCs/>
                <w:szCs w:val="22"/>
              </w:rPr>
            </w:pPr>
            <w:r w:rsidRPr="00C24DC9">
              <w:rPr>
                <w:iCs/>
                <w:szCs w:val="22"/>
              </w:rPr>
              <w:t xml:space="preserve">Definice zprávy </w:t>
            </w:r>
            <w:proofErr w:type="gramStart"/>
            <w:r w:rsidRPr="00C24DC9">
              <w:rPr>
                <w:iCs/>
                <w:szCs w:val="22"/>
              </w:rPr>
              <w:t>RES</w:t>
            </w:r>
            <w:r>
              <w:rPr>
                <w:iCs/>
                <w:szCs w:val="22"/>
              </w:rPr>
              <w:t>EVCS</w:t>
            </w:r>
            <w:r w:rsidRPr="00C24DC9">
              <w:rPr>
                <w:iCs/>
                <w:szCs w:val="22"/>
              </w:rPr>
              <w:t xml:space="preserve"> - byly</w:t>
            </w:r>
            <w:proofErr w:type="gramEnd"/>
            <w:r w:rsidRPr="00C24DC9">
              <w:rPr>
                <w:iCs/>
                <w:szCs w:val="22"/>
              </w:rPr>
              <w:t xml:space="preserve"> přidány nové atributy v elementu </w:t>
            </w:r>
            <w:proofErr w:type="spellStart"/>
            <w:r w:rsidRPr="00B346A8">
              <w:rPr>
                <w:iCs/>
                <w:szCs w:val="22"/>
              </w:rPr>
              <w:t>ChargingStation</w:t>
            </w:r>
            <w:proofErr w:type="spellEnd"/>
            <w:r w:rsidRPr="00C24DC9">
              <w:rPr>
                <w:iCs/>
                <w:szCs w:val="22"/>
              </w:rPr>
              <w:t>:</w:t>
            </w:r>
          </w:p>
          <w:p w14:paraId="527B6CD1" w14:textId="386644AA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r w:rsidRPr="00B346A8">
              <w:rPr>
                <w:rFonts w:ascii="Times New Roman" w:hAnsi="Times New Roman"/>
                <w:iCs/>
              </w:rPr>
              <w:t>nap-</w:t>
            </w:r>
            <w:proofErr w:type="gramStart"/>
            <w:r w:rsidRPr="00B346A8">
              <w:rPr>
                <w:rFonts w:ascii="Times New Roman" w:hAnsi="Times New Roman"/>
                <w:iCs/>
              </w:rPr>
              <w:t xml:space="preserve">id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Identifikátor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dobíjecí stanice dle Národního přístupového bodu</w:t>
            </w:r>
          </w:p>
          <w:p w14:paraId="7EF76003" w14:textId="45098103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B346A8">
              <w:rPr>
                <w:rFonts w:ascii="Times New Roman" w:hAnsi="Times New Roman"/>
                <w:iCs/>
              </w:rPr>
              <w:t>charging</w:t>
            </w:r>
            <w:proofErr w:type="spellEnd"/>
            <w:r w:rsidRPr="00B346A8">
              <w:rPr>
                <w:rFonts w:ascii="Times New Roman" w:hAnsi="Times New Roman"/>
                <w:iCs/>
              </w:rPr>
              <w:t>-station-</w:t>
            </w:r>
            <w:proofErr w:type="gramStart"/>
            <w:r w:rsidRPr="00B346A8">
              <w:rPr>
                <w:rFonts w:ascii="Times New Roman" w:hAnsi="Times New Roman"/>
                <w:iCs/>
              </w:rPr>
              <w:t xml:space="preserve">type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Typ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stanice (AC / DC / kombinovaná)</w:t>
            </w:r>
          </w:p>
          <w:p w14:paraId="0C7A21FD" w14:textId="5DD879F6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B346A8">
              <w:rPr>
                <w:rFonts w:ascii="Times New Roman" w:hAnsi="Times New Roman"/>
                <w:iCs/>
              </w:rPr>
              <w:t>charging</w:t>
            </w:r>
            <w:proofErr w:type="spellEnd"/>
            <w:r w:rsidRPr="00B346A8">
              <w:rPr>
                <w:rFonts w:ascii="Times New Roman" w:hAnsi="Times New Roman"/>
                <w:iCs/>
              </w:rPr>
              <w:t>-point-</w:t>
            </w:r>
            <w:proofErr w:type="spellStart"/>
            <w:proofErr w:type="gramStart"/>
            <w:r w:rsidRPr="00B346A8">
              <w:rPr>
                <w:rFonts w:ascii="Times New Roman" w:hAnsi="Times New Roman"/>
                <w:iCs/>
              </w:rPr>
              <w:t>count</w:t>
            </w:r>
            <w:proofErr w:type="spellEnd"/>
            <w:r w:rsidRPr="00B346A8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Počet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dobíjecích bodů (datový typ celé číslo)</w:t>
            </w:r>
          </w:p>
          <w:p w14:paraId="5F07EA26" w14:textId="2820D652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B346A8">
              <w:rPr>
                <w:rFonts w:ascii="Times New Roman" w:hAnsi="Times New Roman"/>
                <w:iCs/>
              </w:rPr>
              <w:t>installed-capacity-</w:t>
            </w:r>
            <w:proofErr w:type="gramStart"/>
            <w:r w:rsidRPr="00B346A8">
              <w:rPr>
                <w:rFonts w:ascii="Times New Roman" w:hAnsi="Times New Roman"/>
                <w:iCs/>
              </w:rPr>
              <w:t>kw</w:t>
            </w:r>
            <w:proofErr w:type="spellEnd"/>
            <w:r w:rsidRPr="00B346A8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Instalovaný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výkon (kW)</w:t>
            </w:r>
          </w:p>
          <w:p w14:paraId="43C4CF9A" w14:textId="3ED55EB2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gramStart"/>
            <w:r w:rsidRPr="00B346A8">
              <w:rPr>
                <w:rFonts w:ascii="Times New Roman" w:hAnsi="Times New Roman"/>
                <w:iCs/>
              </w:rPr>
              <w:t xml:space="preserve">street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Ulice</w:t>
            </w:r>
            <w:proofErr w:type="gramEnd"/>
          </w:p>
          <w:p w14:paraId="2224D5B9" w14:textId="5183C29B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r w:rsidRPr="00B346A8">
              <w:rPr>
                <w:rFonts w:ascii="Times New Roman" w:hAnsi="Times New Roman"/>
                <w:iCs/>
              </w:rPr>
              <w:t>house-num-1</w:t>
            </w:r>
            <w:r>
              <w:rPr>
                <w:rFonts w:ascii="Times New Roman" w:hAnsi="Times New Roman"/>
                <w:iCs/>
              </w:rPr>
              <w:t xml:space="preserve"> -</w:t>
            </w:r>
            <w:r w:rsidRPr="00B346A8">
              <w:rPr>
                <w:rFonts w:ascii="Times New Roman" w:hAnsi="Times New Roman"/>
                <w:iCs/>
              </w:rPr>
              <w:t xml:space="preserve"> Číslo popisné/evidenční</w:t>
            </w:r>
          </w:p>
          <w:p w14:paraId="6A7B2D82" w14:textId="5A70AFD5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r w:rsidRPr="00B346A8">
              <w:rPr>
                <w:rFonts w:ascii="Times New Roman" w:hAnsi="Times New Roman"/>
                <w:iCs/>
              </w:rPr>
              <w:t xml:space="preserve">house-num-2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Číslo orientační</w:t>
            </w:r>
          </w:p>
          <w:p w14:paraId="1AAAA79D" w14:textId="668D93A2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r w:rsidRPr="00B346A8">
              <w:rPr>
                <w:rFonts w:ascii="Times New Roman" w:hAnsi="Times New Roman"/>
                <w:iCs/>
              </w:rPr>
              <w:t>post-</w:t>
            </w:r>
            <w:proofErr w:type="spellStart"/>
            <w:proofErr w:type="gramStart"/>
            <w:r w:rsidRPr="00B346A8">
              <w:rPr>
                <w:rFonts w:ascii="Times New Roman" w:hAnsi="Times New Roman"/>
                <w:iCs/>
              </w:rPr>
              <w:t>code</w:t>
            </w:r>
            <w:proofErr w:type="spellEnd"/>
            <w:r w:rsidRPr="00B346A8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PSČ</w:t>
            </w:r>
            <w:proofErr w:type="gramEnd"/>
          </w:p>
          <w:p w14:paraId="5010C646" w14:textId="32809E0F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gramStart"/>
            <w:r w:rsidRPr="00B346A8">
              <w:rPr>
                <w:rFonts w:ascii="Times New Roman" w:hAnsi="Times New Roman"/>
                <w:iCs/>
              </w:rPr>
              <w:t xml:space="preserve">city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Město</w:t>
            </w:r>
            <w:proofErr w:type="gramEnd"/>
          </w:p>
          <w:p w14:paraId="3CAD6F63" w14:textId="2A6211C4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B346A8">
              <w:rPr>
                <w:rFonts w:ascii="Times New Roman" w:hAnsi="Times New Roman"/>
                <w:iCs/>
              </w:rPr>
              <w:lastRenderedPageBreak/>
              <w:t>gps-</w:t>
            </w:r>
            <w:proofErr w:type="gramStart"/>
            <w:r w:rsidRPr="00B346A8">
              <w:rPr>
                <w:rFonts w:ascii="Times New Roman" w:hAnsi="Times New Roman"/>
                <w:iCs/>
              </w:rPr>
              <w:t>latitude</w:t>
            </w:r>
            <w:proofErr w:type="spellEnd"/>
            <w:r w:rsidRPr="00B346A8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Zeměpisná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šířka</w:t>
            </w:r>
          </w:p>
          <w:p w14:paraId="05293E75" w14:textId="157C7E51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B346A8">
              <w:rPr>
                <w:rFonts w:ascii="Times New Roman" w:hAnsi="Times New Roman"/>
                <w:iCs/>
              </w:rPr>
              <w:t>gps-</w:t>
            </w:r>
            <w:proofErr w:type="gramStart"/>
            <w:r w:rsidRPr="00B346A8">
              <w:rPr>
                <w:rFonts w:ascii="Times New Roman" w:hAnsi="Times New Roman"/>
                <w:iCs/>
              </w:rPr>
              <w:t>longitude</w:t>
            </w:r>
            <w:proofErr w:type="spellEnd"/>
            <w:r w:rsidRPr="00B346A8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Zeměpisná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délka </w:t>
            </w:r>
          </w:p>
          <w:p w14:paraId="1CAC1BCB" w14:textId="00876E3D" w:rsidR="00B346A8" w:rsidRP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B346A8">
              <w:rPr>
                <w:rFonts w:ascii="Times New Roman" w:hAnsi="Times New Roman"/>
                <w:iCs/>
              </w:rPr>
              <w:t>consumption-</w:t>
            </w:r>
            <w:proofErr w:type="gramStart"/>
            <w:r w:rsidRPr="00B346A8">
              <w:rPr>
                <w:rFonts w:ascii="Times New Roman" w:hAnsi="Times New Roman"/>
                <w:iCs/>
              </w:rPr>
              <w:t>ean</w:t>
            </w:r>
            <w:proofErr w:type="spellEnd"/>
            <w:r w:rsidRPr="00B346A8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Spotřební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EAN</w:t>
            </w:r>
          </w:p>
        </w:tc>
        <w:tc>
          <w:tcPr>
            <w:tcW w:w="633" w:type="dxa"/>
            <w:tcBorders>
              <w:top w:val="single" w:sz="4" w:space="0" w:color="auto"/>
              <w:bottom w:val="nil"/>
            </w:tcBorders>
          </w:tcPr>
          <w:p w14:paraId="11B2FC50" w14:textId="575145B3" w:rsidR="00B346A8" w:rsidRDefault="00B346A8" w:rsidP="00BB62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lastRenderedPageBreak/>
              <w:t>V2.009</w:t>
            </w:r>
          </w:p>
        </w:tc>
      </w:tr>
      <w:tr w:rsidR="00B346A8" w14:paraId="4966473D" w14:textId="77777777" w:rsidTr="00B346A8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2CBCCBEA" w14:textId="77777777" w:rsidR="00B346A8" w:rsidRDefault="00B346A8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3458B5B8" w14:textId="6A099BB6" w:rsidR="00B346A8" w:rsidRPr="00B346A8" w:rsidRDefault="00B346A8" w:rsidP="00B346A8">
            <w:pPr>
              <w:rPr>
                <w:iCs/>
                <w:szCs w:val="22"/>
              </w:rPr>
            </w:pPr>
            <w:r w:rsidRPr="00C24DC9">
              <w:rPr>
                <w:iCs/>
                <w:szCs w:val="22"/>
              </w:rPr>
              <w:t xml:space="preserve">Definice zprávy </w:t>
            </w:r>
            <w:proofErr w:type="gramStart"/>
            <w:r w:rsidRPr="00C24DC9">
              <w:rPr>
                <w:iCs/>
                <w:szCs w:val="22"/>
              </w:rPr>
              <w:t>RES</w:t>
            </w:r>
            <w:r>
              <w:rPr>
                <w:iCs/>
                <w:szCs w:val="22"/>
              </w:rPr>
              <w:t>EVCS</w:t>
            </w:r>
            <w:r w:rsidRPr="00C24DC9">
              <w:rPr>
                <w:iCs/>
                <w:szCs w:val="22"/>
              </w:rPr>
              <w:t xml:space="preserve"> - byly</w:t>
            </w:r>
            <w:proofErr w:type="gramEnd"/>
            <w:r w:rsidRPr="00C24DC9">
              <w:rPr>
                <w:iCs/>
                <w:szCs w:val="22"/>
              </w:rPr>
              <w:t xml:space="preserve"> přidány nové atributy v elementu </w:t>
            </w:r>
            <w:proofErr w:type="spellStart"/>
            <w:r w:rsidRPr="00B346A8">
              <w:rPr>
                <w:iCs/>
                <w:szCs w:val="22"/>
              </w:rPr>
              <w:t>Sources</w:t>
            </w:r>
            <w:proofErr w:type="spellEnd"/>
            <w:r w:rsidRPr="00C24DC9">
              <w:rPr>
                <w:iCs/>
                <w:szCs w:val="22"/>
              </w:rPr>
              <w:t>:</w:t>
            </w:r>
          </w:p>
          <w:p w14:paraId="32B8076D" w14:textId="6D132AC2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B346A8">
              <w:rPr>
                <w:rFonts w:ascii="Times New Roman" w:hAnsi="Times New Roman"/>
                <w:iCs/>
              </w:rPr>
              <w:t>producer-</w:t>
            </w:r>
            <w:proofErr w:type="gramStart"/>
            <w:r w:rsidRPr="00B346A8">
              <w:rPr>
                <w:rFonts w:ascii="Times New Roman" w:hAnsi="Times New Roman"/>
                <w:iCs/>
              </w:rPr>
              <w:t>name</w:t>
            </w:r>
            <w:proofErr w:type="spellEnd"/>
            <w:r>
              <w:rPr>
                <w:rFonts w:ascii="Times New Roman" w:hAnsi="Times New Roman"/>
                <w:iCs/>
              </w:rPr>
              <w:t xml:space="preserve"> -</w:t>
            </w:r>
            <w:r w:rsidRPr="00B346A8">
              <w:rPr>
                <w:rFonts w:ascii="Times New Roman" w:hAnsi="Times New Roman"/>
                <w:iCs/>
              </w:rPr>
              <w:t xml:space="preserve"> Název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výrobce</w:t>
            </w:r>
          </w:p>
          <w:p w14:paraId="28C272E5" w14:textId="54F90DAF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r w:rsidRPr="00B346A8">
              <w:rPr>
                <w:rFonts w:ascii="Times New Roman" w:hAnsi="Times New Roman"/>
                <w:iCs/>
              </w:rPr>
              <w:t>licence-</w:t>
            </w:r>
            <w:proofErr w:type="gramStart"/>
            <w:r w:rsidRPr="00B346A8">
              <w:rPr>
                <w:rFonts w:ascii="Times New Roman" w:hAnsi="Times New Roman"/>
                <w:iCs/>
              </w:rPr>
              <w:t xml:space="preserve">id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Číslo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licence</w:t>
            </w:r>
          </w:p>
          <w:p w14:paraId="60DBB71A" w14:textId="13032892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r w:rsidRPr="00B346A8">
              <w:rPr>
                <w:rFonts w:ascii="Times New Roman" w:hAnsi="Times New Roman"/>
                <w:iCs/>
              </w:rPr>
              <w:t>source-</w:t>
            </w:r>
            <w:proofErr w:type="gramStart"/>
            <w:r w:rsidRPr="00B346A8">
              <w:rPr>
                <w:rFonts w:ascii="Times New Roman" w:hAnsi="Times New Roman"/>
                <w:iCs/>
              </w:rPr>
              <w:t xml:space="preserve">type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Typ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zdroje</w:t>
            </w:r>
          </w:p>
          <w:p w14:paraId="2320A542" w14:textId="097B9FE8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proofErr w:type="spellStart"/>
            <w:r w:rsidRPr="00B346A8">
              <w:rPr>
                <w:rFonts w:ascii="Times New Roman" w:hAnsi="Times New Roman"/>
                <w:iCs/>
              </w:rPr>
              <w:t>power-</w:t>
            </w:r>
            <w:proofErr w:type="gramStart"/>
            <w:r w:rsidRPr="00B346A8">
              <w:rPr>
                <w:rFonts w:ascii="Times New Roman" w:hAnsi="Times New Roman"/>
                <w:iCs/>
              </w:rPr>
              <w:t>kw</w:t>
            </w:r>
            <w:proofErr w:type="spellEnd"/>
            <w:r w:rsidRPr="00B346A8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Instalovaný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výkon (kW)</w:t>
            </w:r>
          </w:p>
          <w:p w14:paraId="61E78D13" w14:textId="4F561E96" w:rsidR="00B346A8" w:rsidRP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  <w:iCs/>
              </w:rPr>
            </w:pPr>
            <w:r w:rsidRPr="00B346A8">
              <w:rPr>
                <w:rFonts w:ascii="Times New Roman" w:hAnsi="Times New Roman"/>
                <w:iCs/>
              </w:rPr>
              <w:t>oper-start-</w:t>
            </w:r>
            <w:proofErr w:type="spellStart"/>
            <w:proofErr w:type="gramStart"/>
            <w:r w:rsidRPr="00B346A8">
              <w:rPr>
                <w:rFonts w:ascii="Times New Roman" w:hAnsi="Times New Roman"/>
                <w:iCs/>
              </w:rPr>
              <w:t>date</w:t>
            </w:r>
            <w:proofErr w:type="spellEnd"/>
            <w:r w:rsidRPr="00B346A8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B346A8">
              <w:rPr>
                <w:rFonts w:ascii="Times New Roman" w:hAnsi="Times New Roman"/>
                <w:iCs/>
              </w:rPr>
              <w:t>Datum</w:t>
            </w:r>
            <w:proofErr w:type="gramEnd"/>
            <w:r w:rsidRPr="00B346A8">
              <w:rPr>
                <w:rFonts w:ascii="Times New Roman" w:hAnsi="Times New Roman"/>
                <w:iCs/>
              </w:rPr>
              <w:t xml:space="preserve"> uvedení do provozu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0B1BED2B" w14:textId="77777777" w:rsidR="00B346A8" w:rsidRDefault="00B346A8" w:rsidP="00BB62D4">
            <w:pPr>
              <w:pStyle w:val="TableNormal1"/>
              <w:jc w:val="center"/>
              <w:rPr>
                <w:iCs/>
              </w:rPr>
            </w:pPr>
          </w:p>
        </w:tc>
      </w:tr>
      <w:tr w:rsidR="00B346A8" w14:paraId="2781D2CE" w14:textId="77777777" w:rsidTr="00B346A8">
        <w:trPr>
          <w:trHeight w:val="255"/>
        </w:trPr>
        <w:tc>
          <w:tcPr>
            <w:tcW w:w="910" w:type="dxa"/>
            <w:tcBorders>
              <w:top w:val="nil"/>
              <w:bottom w:val="nil"/>
            </w:tcBorders>
          </w:tcPr>
          <w:p w14:paraId="33BF0F7D" w14:textId="77777777" w:rsidR="00B346A8" w:rsidRDefault="00B346A8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9402C54" w14:textId="17799665" w:rsidR="00B346A8" w:rsidRPr="00B346A8" w:rsidRDefault="00B346A8" w:rsidP="00B346A8">
            <w:r w:rsidRPr="00C24DC9">
              <w:t>Definice zprávy RESDATA – př</w:t>
            </w:r>
            <w:r>
              <w:t>i</w:t>
            </w:r>
            <w:r w:rsidRPr="00C24DC9">
              <w:t xml:space="preserve">dána enumerace pro atribut </w:t>
            </w:r>
            <w:proofErr w:type="spellStart"/>
            <w:r w:rsidRPr="00C24DC9">
              <w:rPr>
                <w:i/>
                <w:iCs/>
              </w:rPr>
              <w:t>value</w:t>
            </w:r>
            <w:proofErr w:type="spellEnd"/>
            <w:r w:rsidRPr="00C24DC9">
              <w:rPr>
                <w:i/>
                <w:iCs/>
              </w:rPr>
              <w:t>-type</w:t>
            </w:r>
            <w:r w:rsidRPr="00C24DC9">
              <w:t xml:space="preserve"> elementu </w:t>
            </w:r>
            <w:r w:rsidRPr="00C24DC9">
              <w:rPr>
                <w:i/>
                <w:iCs/>
              </w:rPr>
              <w:t>Data</w:t>
            </w:r>
            <w:r w:rsidRPr="00C24DC9">
              <w:t xml:space="preserve">: </w:t>
            </w:r>
          </w:p>
          <w:p w14:paraId="200DEE91" w14:textId="65CB0D82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B346A8">
              <w:rPr>
                <w:rFonts w:ascii="Times New Roman" w:hAnsi="Times New Roman"/>
              </w:rPr>
              <w:t>GCR_</w:t>
            </w:r>
            <w:proofErr w:type="gramStart"/>
            <w:r w:rsidRPr="00B346A8">
              <w:rPr>
                <w:rFonts w:ascii="Times New Roman" w:hAnsi="Times New Roman"/>
              </w:rPr>
              <w:t>13E</w:t>
            </w:r>
            <w:r>
              <w:rPr>
                <w:rFonts w:ascii="Times New Roman" w:hAnsi="Times New Roman"/>
              </w:rPr>
              <w:t xml:space="preserve"> - </w:t>
            </w:r>
            <w:r w:rsidRPr="00B346A8">
              <w:rPr>
                <w:rFonts w:ascii="Times New Roman" w:hAnsi="Times New Roman"/>
              </w:rPr>
              <w:t>Odběr</w:t>
            </w:r>
            <w:proofErr w:type="gramEnd"/>
            <w:r w:rsidRPr="00B346A8">
              <w:rPr>
                <w:rFonts w:ascii="Times New Roman" w:hAnsi="Times New Roman"/>
              </w:rPr>
              <w:t xml:space="preserve"> elektřiny z přenosové soustavy pro ukládání elektřiny a zpětnou dodávku elektřiny ze zařízení pro ukládání elektřiny do přenosové soustavy.</w:t>
            </w:r>
          </w:p>
          <w:p w14:paraId="355BEA0D" w14:textId="75AB2F63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B346A8">
              <w:rPr>
                <w:rFonts w:ascii="Times New Roman" w:hAnsi="Times New Roman"/>
              </w:rPr>
              <w:t>GCR_</w:t>
            </w:r>
            <w:proofErr w:type="gramStart"/>
            <w:r w:rsidRPr="00B346A8">
              <w:rPr>
                <w:rFonts w:ascii="Times New Roman" w:hAnsi="Times New Roman"/>
              </w:rPr>
              <w:t>13F</w:t>
            </w:r>
            <w:r>
              <w:rPr>
                <w:rFonts w:ascii="Times New Roman" w:hAnsi="Times New Roman"/>
              </w:rPr>
              <w:t xml:space="preserve"> - </w:t>
            </w:r>
            <w:r w:rsidRPr="00B346A8">
              <w:rPr>
                <w:rFonts w:ascii="Times New Roman" w:hAnsi="Times New Roman"/>
              </w:rPr>
              <w:t>Odběr</w:t>
            </w:r>
            <w:proofErr w:type="gramEnd"/>
            <w:r w:rsidRPr="00B346A8">
              <w:rPr>
                <w:rFonts w:ascii="Times New Roman" w:hAnsi="Times New Roman"/>
              </w:rPr>
              <w:t xml:space="preserve"> elektřiny z distribuční soustavy na hladině VVN pro ukládání elektřiny a zpětnou dodávku elektřiny ze zařízení pro ukládání elektřiny do distribuční soustavy.</w:t>
            </w:r>
          </w:p>
          <w:p w14:paraId="5D2664BA" w14:textId="426DC4EB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B346A8">
              <w:rPr>
                <w:rFonts w:ascii="Times New Roman" w:hAnsi="Times New Roman"/>
              </w:rPr>
              <w:t>GCR_</w:t>
            </w:r>
            <w:proofErr w:type="gramStart"/>
            <w:r w:rsidRPr="00B346A8">
              <w:rPr>
                <w:rFonts w:ascii="Times New Roman" w:hAnsi="Times New Roman"/>
              </w:rPr>
              <w:t>13G</w:t>
            </w:r>
            <w:r>
              <w:rPr>
                <w:rFonts w:ascii="Times New Roman" w:hAnsi="Times New Roman"/>
              </w:rPr>
              <w:t xml:space="preserve"> - </w:t>
            </w:r>
            <w:r w:rsidRPr="00B346A8">
              <w:rPr>
                <w:rFonts w:ascii="Times New Roman" w:hAnsi="Times New Roman"/>
              </w:rPr>
              <w:t>Odběr</w:t>
            </w:r>
            <w:proofErr w:type="gramEnd"/>
            <w:r w:rsidRPr="00B346A8">
              <w:rPr>
                <w:rFonts w:ascii="Times New Roman" w:hAnsi="Times New Roman"/>
              </w:rPr>
              <w:t xml:space="preserve"> elektřiny z distribuční soustavy na hladině VN pro ukládání elektřiny a zpětnou dodávku elektřiny ze zařízení pro ukládání elektřiny do distribuční soustavy.</w:t>
            </w:r>
          </w:p>
          <w:p w14:paraId="43C1FAC3" w14:textId="62FD11C5" w:rsidR="00B346A8" w:rsidRP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B346A8">
              <w:rPr>
                <w:rFonts w:ascii="Times New Roman" w:hAnsi="Times New Roman"/>
              </w:rPr>
              <w:t>GCR_</w:t>
            </w:r>
            <w:proofErr w:type="gramStart"/>
            <w:r w:rsidRPr="00B346A8">
              <w:rPr>
                <w:rFonts w:ascii="Times New Roman" w:hAnsi="Times New Roman"/>
              </w:rPr>
              <w:t>13H</w:t>
            </w:r>
            <w:r>
              <w:rPr>
                <w:rFonts w:ascii="Times New Roman" w:hAnsi="Times New Roman"/>
              </w:rPr>
              <w:t xml:space="preserve"> - </w:t>
            </w:r>
            <w:r w:rsidRPr="00B346A8">
              <w:rPr>
                <w:rFonts w:ascii="Times New Roman" w:hAnsi="Times New Roman"/>
              </w:rPr>
              <w:t>Odběr</w:t>
            </w:r>
            <w:proofErr w:type="gramEnd"/>
            <w:r w:rsidRPr="00B346A8">
              <w:rPr>
                <w:rFonts w:ascii="Times New Roman" w:hAnsi="Times New Roman"/>
              </w:rPr>
              <w:t xml:space="preserve"> elektřiny z distribuční soustavy na hladině NN pro ukládání elektřiny a zpětnou dodávku elektřiny ze zařízení pro ukládání elektřiny do distribuční soustavy.</w:t>
            </w:r>
          </w:p>
        </w:tc>
        <w:tc>
          <w:tcPr>
            <w:tcW w:w="633" w:type="dxa"/>
            <w:tcBorders>
              <w:top w:val="nil"/>
              <w:bottom w:val="nil"/>
            </w:tcBorders>
          </w:tcPr>
          <w:p w14:paraId="03BDE834" w14:textId="77777777" w:rsidR="00B346A8" w:rsidRDefault="00B346A8" w:rsidP="00BB62D4">
            <w:pPr>
              <w:pStyle w:val="TableNormal1"/>
              <w:jc w:val="center"/>
              <w:rPr>
                <w:iCs/>
              </w:rPr>
            </w:pPr>
          </w:p>
        </w:tc>
      </w:tr>
      <w:tr w:rsidR="00B346A8" w14:paraId="66074510" w14:textId="77777777" w:rsidTr="00691E5D">
        <w:trPr>
          <w:trHeight w:val="255"/>
        </w:trPr>
        <w:tc>
          <w:tcPr>
            <w:tcW w:w="910" w:type="dxa"/>
            <w:tcBorders>
              <w:top w:val="nil"/>
              <w:bottom w:val="single" w:sz="4" w:space="0" w:color="auto"/>
            </w:tcBorders>
          </w:tcPr>
          <w:p w14:paraId="4F9092D7" w14:textId="77777777" w:rsidR="00B346A8" w:rsidRDefault="00B346A8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4C36413B" w14:textId="1A215567" w:rsidR="00B346A8" w:rsidRPr="00B346A8" w:rsidRDefault="00B346A8" w:rsidP="00B346A8">
            <w:r w:rsidRPr="00C24DC9">
              <w:t>Definice zprávy RES</w:t>
            </w:r>
            <w:r>
              <w:t>REPORT</w:t>
            </w:r>
            <w:r w:rsidRPr="00C24DC9">
              <w:t xml:space="preserve"> – př</w:t>
            </w:r>
            <w:r>
              <w:t>i</w:t>
            </w:r>
            <w:r w:rsidRPr="00C24DC9">
              <w:t xml:space="preserve">dána enumerace pro atribut </w:t>
            </w:r>
            <w:proofErr w:type="spellStart"/>
            <w:r w:rsidRPr="00C24DC9">
              <w:rPr>
                <w:i/>
                <w:iCs/>
              </w:rPr>
              <w:t>value</w:t>
            </w:r>
            <w:proofErr w:type="spellEnd"/>
            <w:r w:rsidRPr="00C24DC9">
              <w:rPr>
                <w:i/>
                <w:iCs/>
              </w:rPr>
              <w:t>-type</w:t>
            </w:r>
            <w:r w:rsidRPr="00C24DC9">
              <w:t xml:space="preserve"> elementu </w:t>
            </w:r>
            <w:r w:rsidRPr="00C24DC9">
              <w:rPr>
                <w:i/>
                <w:iCs/>
              </w:rPr>
              <w:t>Data</w:t>
            </w:r>
            <w:r w:rsidRPr="00C24DC9">
              <w:t xml:space="preserve">: </w:t>
            </w:r>
          </w:p>
          <w:p w14:paraId="415FFCB6" w14:textId="77777777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B346A8">
              <w:rPr>
                <w:rFonts w:ascii="Times New Roman" w:hAnsi="Times New Roman"/>
              </w:rPr>
              <w:t>GCR_</w:t>
            </w:r>
            <w:proofErr w:type="gramStart"/>
            <w:r w:rsidRPr="00B346A8">
              <w:rPr>
                <w:rFonts w:ascii="Times New Roman" w:hAnsi="Times New Roman"/>
              </w:rPr>
              <w:t>13E</w:t>
            </w:r>
            <w:r>
              <w:rPr>
                <w:rFonts w:ascii="Times New Roman" w:hAnsi="Times New Roman"/>
              </w:rPr>
              <w:t xml:space="preserve"> - </w:t>
            </w:r>
            <w:r w:rsidRPr="00B346A8">
              <w:rPr>
                <w:rFonts w:ascii="Times New Roman" w:hAnsi="Times New Roman"/>
              </w:rPr>
              <w:t>Odběr</w:t>
            </w:r>
            <w:proofErr w:type="gramEnd"/>
            <w:r w:rsidRPr="00B346A8">
              <w:rPr>
                <w:rFonts w:ascii="Times New Roman" w:hAnsi="Times New Roman"/>
              </w:rPr>
              <w:t xml:space="preserve"> elektřiny z přenosové soustavy pro ukládání elektřiny a zpětnou dodávku elektřiny ze zařízení pro ukládání elektřiny do přenosové soustavy.</w:t>
            </w:r>
          </w:p>
          <w:p w14:paraId="1A6E96FB" w14:textId="77777777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B346A8">
              <w:rPr>
                <w:rFonts w:ascii="Times New Roman" w:hAnsi="Times New Roman"/>
              </w:rPr>
              <w:t>GCR_</w:t>
            </w:r>
            <w:proofErr w:type="gramStart"/>
            <w:r w:rsidRPr="00B346A8">
              <w:rPr>
                <w:rFonts w:ascii="Times New Roman" w:hAnsi="Times New Roman"/>
              </w:rPr>
              <w:t>13F</w:t>
            </w:r>
            <w:r>
              <w:rPr>
                <w:rFonts w:ascii="Times New Roman" w:hAnsi="Times New Roman"/>
              </w:rPr>
              <w:t xml:space="preserve"> - </w:t>
            </w:r>
            <w:r w:rsidRPr="00B346A8">
              <w:rPr>
                <w:rFonts w:ascii="Times New Roman" w:hAnsi="Times New Roman"/>
              </w:rPr>
              <w:t>Odběr</w:t>
            </w:r>
            <w:proofErr w:type="gramEnd"/>
            <w:r w:rsidRPr="00B346A8">
              <w:rPr>
                <w:rFonts w:ascii="Times New Roman" w:hAnsi="Times New Roman"/>
              </w:rPr>
              <w:t xml:space="preserve"> elektřiny z distribuční soustavy na hladině VVN pro ukládání elektřiny a zpětnou dodávku elektřiny ze zařízení pro ukládání elektřiny do distribuční soustavy.</w:t>
            </w:r>
          </w:p>
          <w:p w14:paraId="248E5313" w14:textId="77777777" w:rsid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B346A8">
              <w:rPr>
                <w:rFonts w:ascii="Times New Roman" w:hAnsi="Times New Roman"/>
              </w:rPr>
              <w:t>GCR_</w:t>
            </w:r>
            <w:proofErr w:type="gramStart"/>
            <w:r w:rsidRPr="00B346A8">
              <w:rPr>
                <w:rFonts w:ascii="Times New Roman" w:hAnsi="Times New Roman"/>
              </w:rPr>
              <w:t>13G</w:t>
            </w:r>
            <w:r>
              <w:rPr>
                <w:rFonts w:ascii="Times New Roman" w:hAnsi="Times New Roman"/>
              </w:rPr>
              <w:t xml:space="preserve"> - </w:t>
            </w:r>
            <w:r w:rsidRPr="00B346A8">
              <w:rPr>
                <w:rFonts w:ascii="Times New Roman" w:hAnsi="Times New Roman"/>
              </w:rPr>
              <w:t>Odběr</w:t>
            </w:r>
            <w:proofErr w:type="gramEnd"/>
            <w:r w:rsidRPr="00B346A8">
              <w:rPr>
                <w:rFonts w:ascii="Times New Roman" w:hAnsi="Times New Roman"/>
              </w:rPr>
              <w:t xml:space="preserve"> elektřiny z distribuční soustavy na hladině VN pro ukládání elektřiny a zpětnou dodávku elektřiny ze zařízení pro ukládání elektřiny do distribuční soustavy.</w:t>
            </w:r>
          </w:p>
          <w:p w14:paraId="785E1712" w14:textId="45A34B58" w:rsidR="00B346A8" w:rsidRPr="00B346A8" w:rsidRDefault="00B346A8" w:rsidP="00B346A8">
            <w:pPr>
              <w:pStyle w:val="Odstavecseseznamem"/>
              <w:numPr>
                <w:ilvl w:val="0"/>
                <w:numId w:val="24"/>
              </w:numPr>
              <w:rPr>
                <w:rFonts w:ascii="Times New Roman" w:hAnsi="Times New Roman"/>
              </w:rPr>
            </w:pPr>
            <w:r w:rsidRPr="00B346A8">
              <w:t>GCR_</w:t>
            </w:r>
            <w:proofErr w:type="gramStart"/>
            <w:r w:rsidRPr="00B346A8">
              <w:t>13H</w:t>
            </w:r>
            <w:r>
              <w:t xml:space="preserve"> - </w:t>
            </w:r>
            <w:r w:rsidRPr="00B346A8">
              <w:t>Odběr</w:t>
            </w:r>
            <w:proofErr w:type="gramEnd"/>
            <w:r w:rsidRPr="00B346A8">
              <w:t xml:space="preserve"> elektřiny z distribuční soustavy na hladině NN pro ukládání elektřiny a zpětnou dodávku elektřiny ze zařízení pro ukládání elektřiny do distribuční soustavy.</w:t>
            </w:r>
          </w:p>
        </w:tc>
        <w:tc>
          <w:tcPr>
            <w:tcW w:w="633" w:type="dxa"/>
            <w:tcBorders>
              <w:top w:val="nil"/>
              <w:bottom w:val="single" w:sz="4" w:space="0" w:color="auto"/>
            </w:tcBorders>
          </w:tcPr>
          <w:p w14:paraId="4CA80CFE" w14:textId="77777777" w:rsidR="00B346A8" w:rsidRDefault="00B346A8" w:rsidP="00BB62D4">
            <w:pPr>
              <w:pStyle w:val="TableNormal1"/>
              <w:jc w:val="center"/>
              <w:rPr>
                <w:iCs/>
              </w:rPr>
            </w:pPr>
          </w:p>
        </w:tc>
      </w:tr>
      <w:tr w:rsidR="00691E5D" w14:paraId="1058708D" w14:textId="77777777" w:rsidTr="00A36E3A">
        <w:trPr>
          <w:trHeight w:val="255"/>
        </w:trPr>
        <w:tc>
          <w:tcPr>
            <w:tcW w:w="910" w:type="dxa"/>
            <w:tcBorders>
              <w:top w:val="single" w:sz="4" w:space="0" w:color="auto"/>
              <w:bottom w:val="single" w:sz="4" w:space="0" w:color="auto"/>
            </w:tcBorders>
          </w:tcPr>
          <w:p w14:paraId="59B60A29" w14:textId="15FD0A7B" w:rsidR="00691E5D" w:rsidRDefault="00691E5D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4.9.2026</w:t>
            </w:r>
          </w:p>
        </w:tc>
        <w:tc>
          <w:tcPr>
            <w:tcW w:w="8809" w:type="dxa"/>
          </w:tcPr>
          <w:p w14:paraId="75995569" w14:textId="77777777" w:rsidR="00691E5D" w:rsidRDefault="00691E5D" w:rsidP="00B346A8">
            <w:r w:rsidRPr="00C24DC9">
              <w:t>Definice zprávy RES</w:t>
            </w:r>
            <w:r>
              <w:t>REPORT</w:t>
            </w:r>
            <w:r w:rsidRPr="00C24DC9">
              <w:t xml:space="preserve"> – př</w:t>
            </w:r>
            <w:r>
              <w:t>i</w:t>
            </w:r>
            <w:r w:rsidRPr="00C24DC9">
              <w:t xml:space="preserve">dána enumerace pro atribut </w:t>
            </w:r>
            <w:proofErr w:type="spellStart"/>
            <w:r w:rsidRPr="00691E5D">
              <w:rPr>
                <w:i/>
                <w:iCs/>
              </w:rPr>
              <w:t>heat</w:t>
            </w:r>
            <w:proofErr w:type="spellEnd"/>
            <w:r w:rsidRPr="00691E5D">
              <w:rPr>
                <w:i/>
                <w:iCs/>
              </w:rPr>
              <w:t>-input-</w:t>
            </w:r>
            <w:proofErr w:type="spellStart"/>
            <w:r w:rsidRPr="00691E5D">
              <w:rPr>
                <w:i/>
                <w:iCs/>
              </w:rPr>
              <w:t>category</w:t>
            </w:r>
            <w:proofErr w:type="spellEnd"/>
            <w:r w:rsidRPr="00C24DC9">
              <w:t xml:space="preserve"> elementu </w:t>
            </w:r>
            <w:r>
              <w:rPr>
                <w:i/>
                <w:iCs/>
              </w:rPr>
              <w:t>Ele</w:t>
            </w:r>
            <w:r w:rsidRPr="00C24DC9">
              <w:t xml:space="preserve">: </w:t>
            </w:r>
          </w:p>
          <w:p w14:paraId="37B0A36F" w14:textId="04E65192" w:rsidR="00691E5D" w:rsidRPr="00C24DC9" w:rsidRDefault="00691E5D" w:rsidP="00B346A8">
            <w:proofErr w:type="spellStart"/>
            <w:r>
              <w:t>Přídána</w:t>
            </w:r>
            <w:proofErr w:type="spellEnd"/>
            <w:r>
              <w:t xml:space="preserve"> možnost vložit prázdnou hodnotu.</w:t>
            </w:r>
          </w:p>
        </w:tc>
        <w:tc>
          <w:tcPr>
            <w:tcW w:w="633" w:type="dxa"/>
            <w:tcBorders>
              <w:top w:val="single" w:sz="4" w:space="0" w:color="auto"/>
              <w:bottom w:val="single" w:sz="4" w:space="0" w:color="auto"/>
            </w:tcBorders>
          </w:tcPr>
          <w:p w14:paraId="0E7A9951" w14:textId="5C8E82FF" w:rsidR="00691E5D" w:rsidRDefault="00691E5D" w:rsidP="00BB62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V2.010</w:t>
            </w:r>
          </w:p>
        </w:tc>
      </w:tr>
      <w:tr w:rsidR="00A36E3A" w14:paraId="254AF1A8" w14:textId="77777777" w:rsidTr="00AC7391">
        <w:trPr>
          <w:trHeight w:val="255"/>
        </w:trPr>
        <w:tc>
          <w:tcPr>
            <w:tcW w:w="910" w:type="dxa"/>
            <w:tcBorders>
              <w:top w:val="single" w:sz="4" w:space="0" w:color="auto"/>
              <w:bottom w:val="single" w:sz="4" w:space="0" w:color="auto"/>
            </w:tcBorders>
          </w:tcPr>
          <w:p w14:paraId="07A5B691" w14:textId="2D30323B" w:rsidR="00A36E3A" w:rsidRDefault="00A36E3A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9.9.2026</w:t>
            </w:r>
          </w:p>
        </w:tc>
        <w:tc>
          <w:tcPr>
            <w:tcW w:w="8809" w:type="dxa"/>
          </w:tcPr>
          <w:p w14:paraId="7B59991C" w14:textId="54A8335D" w:rsidR="00A36E3A" w:rsidRPr="00C24DC9" w:rsidRDefault="00A36E3A" w:rsidP="00A36E3A">
            <w:r w:rsidRPr="00C24DC9">
              <w:t>Definice zprávy RES</w:t>
            </w:r>
            <w:r>
              <w:t>REPORT</w:t>
            </w:r>
            <w:r w:rsidRPr="00C24DC9">
              <w:t xml:space="preserve"> </w:t>
            </w:r>
            <w:proofErr w:type="gramStart"/>
            <w:r w:rsidRPr="00C24DC9">
              <w:t xml:space="preserve">–  </w:t>
            </w:r>
            <w:r>
              <w:t>element</w:t>
            </w:r>
            <w:proofErr w:type="gramEnd"/>
            <w:r w:rsidRPr="00C24DC9">
              <w:t xml:space="preserve"> </w:t>
            </w:r>
            <w:proofErr w:type="spellStart"/>
            <w:r w:rsidRPr="00A36E3A">
              <w:rPr>
                <w:i/>
                <w:iCs/>
              </w:rPr>
              <w:t>PlantIdentification</w:t>
            </w:r>
            <w:proofErr w:type="spellEnd"/>
            <w:r>
              <w:rPr>
                <w:i/>
                <w:iCs/>
              </w:rPr>
              <w:t xml:space="preserve"> </w:t>
            </w:r>
            <w:r>
              <w:t>je nově povinný.</w:t>
            </w:r>
          </w:p>
        </w:tc>
        <w:tc>
          <w:tcPr>
            <w:tcW w:w="633" w:type="dxa"/>
            <w:tcBorders>
              <w:top w:val="single" w:sz="4" w:space="0" w:color="auto"/>
              <w:bottom w:val="single" w:sz="4" w:space="0" w:color="auto"/>
            </w:tcBorders>
          </w:tcPr>
          <w:p w14:paraId="3753CF78" w14:textId="774924FC" w:rsidR="00A36E3A" w:rsidRDefault="00A36E3A" w:rsidP="00BB62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V2.011</w:t>
            </w:r>
          </w:p>
        </w:tc>
      </w:tr>
      <w:tr w:rsidR="00AC7391" w14:paraId="02842E47" w14:textId="77777777" w:rsidTr="0067617D">
        <w:trPr>
          <w:trHeight w:val="255"/>
        </w:trPr>
        <w:tc>
          <w:tcPr>
            <w:tcW w:w="910" w:type="dxa"/>
            <w:tcBorders>
              <w:top w:val="single" w:sz="4" w:space="0" w:color="auto"/>
              <w:bottom w:val="nil"/>
            </w:tcBorders>
          </w:tcPr>
          <w:p w14:paraId="75746383" w14:textId="367FDA89" w:rsidR="00AC7391" w:rsidRDefault="00AC7391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  <w:r>
              <w:rPr>
                <w:iCs/>
                <w:sz w:val="20"/>
                <w:szCs w:val="20"/>
              </w:rPr>
              <w:t>30.9.2026</w:t>
            </w:r>
          </w:p>
        </w:tc>
        <w:tc>
          <w:tcPr>
            <w:tcW w:w="8809" w:type="dxa"/>
          </w:tcPr>
          <w:p w14:paraId="5921B7CE" w14:textId="24BF108B" w:rsidR="00AC7391" w:rsidRPr="00B346A8" w:rsidRDefault="00AC7391" w:rsidP="00AC7391">
            <w:pPr>
              <w:rPr>
                <w:iCs/>
                <w:szCs w:val="22"/>
              </w:rPr>
            </w:pPr>
            <w:r w:rsidRPr="00C24DC9">
              <w:rPr>
                <w:iCs/>
                <w:szCs w:val="22"/>
              </w:rPr>
              <w:t xml:space="preserve">Definice zprávy </w:t>
            </w:r>
            <w:proofErr w:type="gramStart"/>
            <w:r w:rsidRPr="00C24DC9">
              <w:rPr>
                <w:iCs/>
                <w:szCs w:val="22"/>
              </w:rPr>
              <w:t>RES</w:t>
            </w:r>
            <w:r>
              <w:rPr>
                <w:iCs/>
                <w:szCs w:val="22"/>
              </w:rPr>
              <w:t>REPORT</w:t>
            </w:r>
            <w:r w:rsidRPr="00C24DC9">
              <w:rPr>
                <w:iCs/>
                <w:szCs w:val="22"/>
              </w:rPr>
              <w:t xml:space="preserve"> - byl</w:t>
            </w:r>
            <w:proofErr w:type="gramEnd"/>
            <w:r w:rsidRPr="00C24DC9">
              <w:rPr>
                <w:iCs/>
                <w:szCs w:val="22"/>
              </w:rPr>
              <w:t xml:space="preserve"> přidán nov</w:t>
            </w:r>
            <w:r>
              <w:rPr>
                <w:iCs/>
                <w:szCs w:val="22"/>
              </w:rPr>
              <w:t>ý nepovinný</w:t>
            </w:r>
            <w:r w:rsidRPr="00C24DC9">
              <w:rPr>
                <w:iCs/>
                <w:szCs w:val="22"/>
              </w:rPr>
              <w:t xml:space="preserve"> atribut v elementu </w:t>
            </w:r>
            <w:proofErr w:type="spellStart"/>
            <w:r>
              <w:rPr>
                <w:iCs/>
                <w:szCs w:val="22"/>
              </w:rPr>
              <w:t>Context</w:t>
            </w:r>
            <w:proofErr w:type="spellEnd"/>
            <w:r w:rsidRPr="00C24DC9">
              <w:rPr>
                <w:iCs/>
                <w:szCs w:val="22"/>
              </w:rPr>
              <w:t>:</w:t>
            </w:r>
          </w:p>
          <w:p w14:paraId="0D1A7DF9" w14:textId="01C98259" w:rsidR="00AC7391" w:rsidRPr="00C24DC9" w:rsidRDefault="00AC7391" w:rsidP="00AC7391">
            <w:pPr>
              <w:pStyle w:val="Odstavecseseznamem"/>
              <w:numPr>
                <w:ilvl w:val="0"/>
                <w:numId w:val="24"/>
              </w:numPr>
            </w:pPr>
            <w:r w:rsidRPr="00AC7391">
              <w:rPr>
                <w:rFonts w:ascii="Times New Roman" w:hAnsi="Times New Roman"/>
                <w:iCs/>
              </w:rPr>
              <w:t>balance-</w:t>
            </w:r>
            <w:proofErr w:type="spellStart"/>
            <w:proofErr w:type="gramStart"/>
            <w:r w:rsidRPr="00AC7391">
              <w:rPr>
                <w:rFonts w:ascii="Times New Roman" w:hAnsi="Times New Roman"/>
                <w:iCs/>
              </w:rPr>
              <w:t>only</w:t>
            </w:r>
            <w:proofErr w:type="spellEnd"/>
            <w:r w:rsidRPr="00AC7391">
              <w:rPr>
                <w:rFonts w:ascii="Times New Roman" w:hAnsi="Times New Roman"/>
                <w:iCs/>
              </w:rPr>
              <w:t xml:space="preserve"> </w:t>
            </w:r>
            <w:r>
              <w:rPr>
                <w:rFonts w:ascii="Times New Roman" w:hAnsi="Times New Roman"/>
                <w:iCs/>
              </w:rPr>
              <w:t xml:space="preserve">- </w:t>
            </w:r>
            <w:r w:rsidRPr="00AC7391">
              <w:rPr>
                <w:rFonts w:ascii="Times New Roman" w:hAnsi="Times New Roman"/>
                <w:iCs/>
              </w:rPr>
              <w:t>Výkaz</w:t>
            </w:r>
            <w:proofErr w:type="gramEnd"/>
            <w:r w:rsidRPr="00AC7391">
              <w:rPr>
                <w:rFonts w:ascii="Times New Roman" w:hAnsi="Times New Roman"/>
                <w:iCs/>
              </w:rPr>
              <w:t xml:space="preserve"> zadán pouze za bilanci</w:t>
            </w:r>
          </w:p>
        </w:tc>
        <w:tc>
          <w:tcPr>
            <w:tcW w:w="633" w:type="dxa"/>
            <w:tcBorders>
              <w:top w:val="single" w:sz="4" w:space="0" w:color="auto"/>
              <w:bottom w:val="nil"/>
            </w:tcBorders>
          </w:tcPr>
          <w:p w14:paraId="4C5F63CB" w14:textId="22EF8075" w:rsidR="00AC7391" w:rsidRDefault="00AC7391" w:rsidP="00BB62D4">
            <w:pPr>
              <w:pStyle w:val="TableNormal1"/>
              <w:jc w:val="center"/>
              <w:rPr>
                <w:iCs/>
              </w:rPr>
            </w:pPr>
            <w:r>
              <w:rPr>
                <w:iCs/>
              </w:rPr>
              <w:t>V2.012</w:t>
            </w:r>
          </w:p>
        </w:tc>
      </w:tr>
      <w:tr w:rsidR="0067617D" w14:paraId="5C8428B8" w14:textId="77777777" w:rsidTr="0067617D">
        <w:trPr>
          <w:trHeight w:val="255"/>
        </w:trPr>
        <w:tc>
          <w:tcPr>
            <w:tcW w:w="910" w:type="dxa"/>
            <w:tcBorders>
              <w:top w:val="nil"/>
            </w:tcBorders>
          </w:tcPr>
          <w:p w14:paraId="344F0E3B" w14:textId="77777777" w:rsidR="0067617D" w:rsidRDefault="0067617D" w:rsidP="00BB62D4">
            <w:pPr>
              <w:spacing w:after="200" w:line="276" w:lineRule="auto"/>
              <w:contextualSpacing/>
              <w:rPr>
                <w:iCs/>
                <w:sz w:val="20"/>
                <w:szCs w:val="20"/>
              </w:rPr>
            </w:pPr>
          </w:p>
        </w:tc>
        <w:tc>
          <w:tcPr>
            <w:tcW w:w="8809" w:type="dxa"/>
          </w:tcPr>
          <w:p w14:paraId="551B0637" w14:textId="78CB49B1" w:rsidR="0067617D" w:rsidRDefault="0067617D" w:rsidP="0067617D">
            <w:pPr>
              <w:rPr>
                <w:i/>
                <w:iCs/>
              </w:rPr>
            </w:pPr>
            <w:r>
              <w:t xml:space="preserve">Definice zprávy </w:t>
            </w:r>
            <w:r w:rsidRPr="0067617D">
              <w:t>RESREPORT</w:t>
            </w:r>
            <w:r>
              <w:t xml:space="preserve"> – úprava elementu </w:t>
            </w:r>
            <w:proofErr w:type="spellStart"/>
            <w:r w:rsidRPr="008E11BE">
              <w:rPr>
                <w:i/>
                <w:iCs/>
              </w:rPr>
              <w:t>Attachment</w:t>
            </w:r>
            <w:proofErr w:type="spellEnd"/>
            <w:r>
              <w:rPr>
                <w:i/>
                <w:iCs/>
              </w:rPr>
              <w:t>.</w:t>
            </w:r>
          </w:p>
          <w:p w14:paraId="08CA50FD" w14:textId="77777777" w:rsidR="0067617D" w:rsidRDefault="0067617D" w:rsidP="0067617D">
            <w:r>
              <w:t>Původní nastavení:</w:t>
            </w:r>
          </w:p>
          <w:p w14:paraId="5491A7B1" w14:textId="77777777" w:rsidR="0067617D" w:rsidRDefault="0067617D" w:rsidP="0067617D">
            <w:proofErr w:type="spellStart"/>
            <w:r w:rsidRPr="008E11BE">
              <w:t>mixed</w:t>
            </w:r>
            <w:proofErr w:type="spellEnd"/>
            <w:r w:rsidRPr="008E11BE">
              <w:t xml:space="preserve"> </w:t>
            </w:r>
            <w:proofErr w:type="spellStart"/>
            <w:r w:rsidRPr="008E11BE">
              <w:t>true</w:t>
            </w:r>
            <w:proofErr w:type="spellEnd"/>
            <w:r>
              <w:t xml:space="preserve"> (mohlo obsahovat cokoli)</w:t>
            </w:r>
          </w:p>
          <w:p w14:paraId="72DB0A76" w14:textId="77777777" w:rsidR="0067617D" w:rsidRDefault="0067617D" w:rsidP="0067617D">
            <w:r>
              <w:t>Nové nastavení:</w:t>
            </w:r>
          </w:p>
          <w:p w14:paraId="57E1BDC1" w14:textId="582D56EA" w:rsidR="0067617D" w:rsidRPr="00C24DC9" w:rsidRDefault="0067617D" w:rsidP="0067617D">
            <w:pPr>
              <w:rPr>
                <w:iCs/>
                <w:szCs w:val="22"/>
              </w:rPr>
            </w:pPr>
            <w:r w:rsidRPr="008E11BE">
              <w:t>base64Binary</w:t>
            </w:r>
          </w:p>
        </w:tc>
        <w:tc>
          <w:tcPr>
            <w:tcW w:w="633" w:type="dxa"/>
            <w:tcBorders>
              <w:top w:val="nil"/>
            </w:tcBorders>
          </w:tcPr>
          <w:p w14:paraId="0A398A88" w14:textId="77777777" w:rsidR="0067617D" w:rsidRDefault="0067617D" w:rsidP="00BB62D4">
            <w:pPr>
              <w:pStyle w:val="TableNormal1"/>
              <w:jc w:val="center"/>
              <w:rPr>
                <w:iCs/>
              </w:rPr>
            </w:pPr>
          </w:p>
        </w:tc>
      </w:tr>
    </w:tbl>
    <w:p w14:paraId="1E3BF478" w14:textId="77777777" w:rsidR="00DD0B02" w:rsidRDefault="00DD0B02"/>
    <w:p w14:paraId="0F57A308" w14:textId="77777777" w:rsidR="00530719" w:rsidRDefault="00530719" w:rsidP="00DA37CC">
      <w:pPr>
        <w:pStyle w:val="Nadpis1"/>
      </w:pPr>
      <w:bookmarkStart w:id="1" w:name="_Toc350769092"/>
      <w:bookmarkStart w:id="2" w:name="_Toc237936006"/>
      <w:r>
        <w:lastRenderedPageBreak/>
        <w:t>Úvod</w:t>
      </w:r>
      <w:bookmarkEnd w:id="1"/>
      <w:bookmarkEnd w:id="2"/>
    </w:p>
    <w:p w14:paraId="301622C7" w14:textId="77777777" w:rsidR="00530719" w:rsidRDefault="00960016">
      <w:r>
        <w:t>Komunikační server CS</w:t>
      </w:r>
      <w:r w:rsidR="00682E87" w:rsidRPr="00960016">
        <w:t xml:space="preserve"> OTE</w:t>
      </w:r>
      <w:r>
        <w:t xml:space="preserve"> zajišťuje centrálně komunikaci s ostatními částmi centrálního systému</w:t>
      </w:r>
      <w:r w:rsidR="00682E87" w:rsidRPr="00960016">
        <w:t xml:space="preserve"> </w:t>
      </w:r>
      <w:r>
        <w:t xml:space="preserve">a poskytuje podporu </w:t>
      </w:r>
      <w:proofErr w:type="gramStart"/>
      <w:r>
        <w:t>procesů</w:t>
      </w:r>
      <w:r w:rsidR="002263BB">
        <w:t xml:space="preserve"> </w:t>
      </w:r>
      <w:r>
        <w:t xml:space="preserve"> </w:t>
      </w:r>
      <w:r w:rsidR="002263BB">
        <w:t>zajištění</w:t>
      </w:r>
      <w:proofErr w:type="gramEnd"/>
      <w:r w:rsidR="002263BB">
        <w:t xml:space="preserve"> výplaty podpory z </w:t>
      </w:r>
      <w:r w:rsidR="002C00C1">
        <w:t>obnovitelných zdrojů energie</w:t>
      </w:r>
      <w:r>
        <w:t xml:space="preserve"> </w:t>
      </w:r>
      <w:r w:rsidR="00530719" w:rsidRPr="00960016">
        <w:t>v</w:t>
      </w:r>
      <w:r w:rsidR="00883657" w:rsidRPr="00960016">
        <w:t> </w:t>
      </w:r>
      <w:r w:rsidR="00530719" w:rsidRPr="00960016">
        <w:t>následujících oblastech</w:t>
      </w:r>
      <w:r w:rsidR="00DC66DE">
        <w:t xml:space="preserve"> (cílový stav)</w:t>
      </w:r>
      <w:r w:rsidR="00530719" w:rsidRPr="00960016">
        <w:t>:</w:t>
      </w:r>
    </w:p>
    <w:p w14:paraId="5C4100F6" w14:textId="77777777" w:rsidR="00960016" w:rsidRPr="009C7EC8" w:rsidRDefault="00DC66DE" w:rsidP="00960016">
      <w:pPr>
        <w:pStyle w:val="Odrky"/>
      </w:pPr>
      <w:r>
        <w:t>R</w:t>
      </w:r>
      <w:r w:rsidR="00960016" w:rsidRPr="009C7EC8">
        <w:t xml:space="preserve">egistrace </w:t>
      </w:r>
      <w:r w:rsidR="000B333B">
        <w:t>výrobce elektřiny</w:t>
      </w:r>
    </w:p>
    <w:p w14:paraId="44CEC0F2" w14:textId="77777777" w:rsidR="000B333B" w:rsidRPr="000B333B" w:rsidRDefault="000B333B" w:rsidP="000B333B">
      <w:pPr>
        <w:pStyle w:val="Odrky"/>
      </w:pPr>
      <w:r w:rsidRPr="000B333B">
        <w:t>Registrace výrobního zdroje a registrace zvoleného nároku na podporu elektřiny z POZE v CS OTE</w:t>
      </w:r>
    </w:p>
    <w:p w14:paraId="4ACCED1D" w14:textId="77777777" w:rsidR="000B333B" w:rsidRPr="004D68A8" w:rsidRDefault="000B333B" w:rsidP="000B333B">
      <w:pPr>
        <w:pStyle w:val="Odrky"/>
      </w:pPr>
      <w:r w:rsidRPr="004D68A8">
        <w:t>Příjem a validace měřených/vypočtených dat o výrobě elektřiny od výrobce a jejich poskytování externím účastníkům</w:t>
      </w:r>
    </w:p>
    <w:p w14:paraId="32B14C46" w14:textId="77777777" w:rsidR="000B333B" w:rsidRPr="004D68A8" w:rsidRDefault="000B333B" w:rsidP="000B333B">
      <w:pPr>
        <w:pStyle w:val="Odrky"/>
      </w:pPr>
      <w:r w:rsidRPr="004D68A8">
        <w:t>Výpočet a výplata podpory elektřiny pro podporu formou zeleného bonusu na elektřinu, bonusu na decentrální výrobu, povinného výkupu (vyrovnání vůči povinně vykupujícímu obchodníkovi)</w:t>
      </w:r>
    </w:p>
    <w:p w14:paraId="56C7F1FE" w14:textId="77777777" w:rsidR="00960016" w:rsidRDefault="00DC66DE" w:rsidP="00960016">
      <w:pPr>
        <w:pStyle w:val="Odrky"/>
      </w:pPr>
      <w:r>
        <w:t>R</w:t>
      </w:r>
      <w:r w:rsidR="00960016" w:rsidRPr="009C7EC8">
        <w:t>eklamace</w:t>
      </w:r>
    </w:p>
    <w:p w14:paraId="4F9B91F0" w14:textId="77777777" w:rsidR="00F573C4" w:rsidRDefault="00F573C4" w:rsidP="00960016">
      <w:pPr>
        <w:pStyle w:val="Odrky"/>
      </w:pPr>
      <w:r>
        <w:t>Informační zprávy</w:t>
      </w:r>
    </w:p>
    <w:p w14:paraId="1E3A76E9" w14:textId="77777777" w:rsidR="00960016" w:rsidRPr="009C7EC8" w:rsidRDefault="00960016" w:rsidP="00960016">
      <w:pPr>
        <w:pStyle w:val="Odrky"/>
        <w:numPr>
          <w:ilvl w:val="0"/>
          <w:numId w:val="0"/>
        </w:numPr>
        <w:ind w:left="360"/>
      </w:pPr>
    </w:p>
    <w:p w14:paraId="43F09080" w14:textId="77777777" w:rsidR="00530719" w:rsidRPr="00960016" w:rsidRDefault="00530719">
      <w:r w:rsidRPr="00960016">
        <w:t xml:space="preserve">Řešení komunikačního </w:t>
      </w:r>
      <w:r w:rsidR="00FE1696" w:rsidRPr="00960016">
        <w:t>serveru</w:t>
      </w:r>
      <w:r w:rsidRPr="00960016">
        <w:t xml:space="preserve"> je postaveno na platformě integrovaného produktu </w:t>
      </w:r>
      <w:r w:rsidR="00682E87" w:rsidRPr="00960016">
        <w:rPr>
          <w:bCs/>
          <w:i/>
          <w:iCs/>
        </w:rPr>
        <w:t xml:space="preserve">SAP </w:t>
      </w:r>
      <w:proofErr w:type="spellStart"/>
      <w:r w:rsidR="00682E87" w:rsidRPr="00960016">
        <w:rPr>
          <w:bCs/>
          <w:i/>
          <w:iCs/>
        </w:rPr>
        <w:t>Netweaver</w:t>
      </w:r>
      <w:proofErr w:type="spellEnd"/>
      <w:r w:rsidR="005B209B" w:rsidRPr="00960016">
        <w:rPr>
          <w:bCs/>
          <w:i/>
          <w:iCs/>
        </w:rPr>
        <w:t>.</w:t>
      </w:r>
    </w:p>
    <w:p w14:paraId="7EE45FC1" w14:textId="77777777" w:rsidR="00530719" w:rsidRPr="00960016" w:rsidRDefault="00530719">
      <w:r w:rsidRPr="00960016">
        <w:t>V</w:t>
      </w:r>
      <w:r w:rsidR="00883657" w:rsidRPr="00960016">
        <w:t> </w:t>
      </w:r>
      <w:r w:rsidRPr="00960016">
        <w:t xml:space="preserve">celé infrastruktuře CS OTE jsou </w:t>
      </w:r>
      <w:proofErr w:type="gramStart"/>
      <w:r w:rsidRPr="00960016">
        <w:t>aplikovány  principy</w:t>
      </w:r>
      <w:proofErr w:type="gramEnd"/>
      <w:r w:rsidRPr="00960016">
        <w:t xml:space="preserve"> bezpečného přístupu k</w:t>
      </w:r>
      <w:r w:rsidR="00883657" w:rsidRPr="00960016">
        <w:t> </w:t>
      </w:r>
      <w:r w:rsidRPr="00960016">
        <w:t>datům s</w:t>
      </w:r>
      <w:r w:rsidR="00883657" w:rsidRPr="00960016">
        <w:t> </w:t>
      </w:r>
      <w:r w:rsidRPr="00960016">
        <w:t>využitím technologie PKI a elektronického podpisu.</w:t>
      </w:r>
    </w:p>
    <w:p w14:paraId="1A3A667A" w14:textId="77777777" w:rsidR="00D75954" w:rsidRPr="00960016" w:rsidRDefault="00D75954" w:rsidP="00D75954">
      <w:pPr>
        <w:pStyle w:val="normal1"/>
        <w:rPr>
          <w:b/>
          <w:lang w:val="cs-CZ"/>
        </w:rPr>
      </w:pPr>
    </w:p>
    <w:p w14:paraId="4D7A176F" w14:textId="77777777" w:rsidR="004639FF" w:rsidRPr="00960016" w:rsidRDefault="004639FF" w:rsidP="004639FF"/>
    <w:p w14:paraId="5FE1D13E" w14:textId="77777777" w:rsidR="004639FF" w:rsidRPr="004639FF" w:rsidRDefault="004639FF" w:rsidP="004639FF"/>
    <w:p w14:paraId="75252225" w14:textId="77777777" w:rsidR="004639FF" w:rsidRPr="004639FF" w:rsidRDefault="004639FF" w:rsidP="004639FF"/>
    <w:p w14:paraId="2C9BD17D" w14:textId="77777777" w:rsidR="004639FF" w:rsidRDefault="004639FF"/>
    <w:p w14:paraId="70C07F8D" w14:textId="77777777" w:rsidR="004639FF" w:rsidRDefault="004639FF"/>
    <w:p w14:paraId="23EA2794" w14:textId="77777777" w:rsidR="00530719" w:rsidRDefault="00530719">
      <w:r w:rsidRPr="004639FF">
        <w:br w:type="page"/>
      </w:r>
    </w:p>
    <w:p w14:paraId="68FD2D35" w14:textId="77777777" w:rsidR="00530719" w:rsidRDefault="00530719">
      <w:pPr>
        <w:pStyle w:val="Nadpis2"/>
      </w:pPr>
      <w:bookmarkStart w:id="3" w:name="_Toc350769093"/>
      <w:bookmarkStart w:id="4" w:name="_Toc237936007"/>
      <w:r>
        <w:lastRenderedPageBreak/>
        <w:t>Datové toky</w:t>
      </w:r>
      <w:bookmarkEnd w:id="3"/>
      <w:bookmarkEnd w:id="4"/>
    </w:p>
    <w:p w14:paraId="53BC3F4B" w14:textId="77777777" w:rsidR="00530719" w:rsidRDefault="00530719"/>
    <w:p w14:paraId="77D4EF71" w14:textId="77777777" w:rsidR="00961EE1" w:rsidRPr="009C7EC8" w:rsidRDefault="00961EE1" w:rsidP="00220C32">
      <w:pPr>
        <w:pStyle w:val="Nadpis3"/>
        <w:ind w:left="1077" w:hanging="1077"/>
      </w:pPr>
      <w:bookmarkStart w:id="5" w:name="_Toc239855118"/>
      <w:bookmarkStart w:id="6" w:name="_Toc241058559"/>
      <w:bookmarkStart w:id="7" w:name="_Toc241058715"/>
      <w:bookmarkStart w:id="8" w:name="_Toc350769094"/>
      <w:bookmarkStart w:id="9" w:name="_Toc237936008"/>
      <w:r w:rsidRPr="009C7EC8">
        <w:t>Strany komunikace</w:t>
      </w:r>
      <w:bookmarkEnd w:id="5"/>
      <w:bookmarkEnd w:id="6"/>
      <w:bookmarkEnd w:id="7"/>
      <w:bookmarkEnd w:id="8"/>
      <w:bookmarkEnd w:id="9"/>
      <w:r w:rsidRPr="009C7EC8">
        <w:t xml:space="preserve"> </w:t>
      </w:r>
    </w:p>
    <w:p w14:paraId="3EF2C207" w14:textId="77777777" w:rsidR="00220C32" w:rsidRDefault="00220C32" w:rsidP="00961EE1">
      <w:pPr>
        <w:tabs>
          <w:tab w:val="left" w:pos="2410"/>
        </w:tabs>
      </w:pPr>
    </w:p>
    <w:p w14:paraId="020A69AD" w14:textId="77777777" w:rsidR="00961EE1" w:rsidRPr="009C7EC8" w:rsidRDefault="00961EE1" w:rsidP="00961EE1">
      <w:pPr>
        <w:tabs>
          <w:tab w:val="left" w:pos="2410"/>
        </w:tabs>
      </w:pPr>
      <w:r w:rsidRPr="009C7EC8">
        <w:t xml:space="preserve">OTE a.s. v roli </w:t>
      </w:r>
      <w:r w:rsidR="00EB669F">
        <w:t>správce</w:t>
      </w:r>
      <w:r w:rsidRPr="009C7EC8">
        <w:t xml:space="preserve"> </w:t>
      </w:r>
      <w:r w:rsidR="00EB669F">
        <w:t>podpory obnovitelných zdrojů energie</w:t>
      </w:r>
      <w:r w:rsidR="00220C32">
        <w:t xml:space="preserve"> komunikuje s</w:t>
      </w:r>
      <w:r w:rsidRPr="009C7EC8">
        <w:t xml:space="preserve"> účastníky trhu</w:t>
      </w:r>
      <w:r w:rsidR="00EB669F">
        <w:t xml:space="preserve"> v těchto oblastech:</w:t>
      </w:r>
    </w:p>
    <w:p w14:paraId="6484D13C" w14:textId="77777777" w:rsidR="00961EE1" w:rsidRPr="009C7EC8" w:rsidRDefault="00961EE1" w:rsidP="00961EE1">
      <w:pPr>
        <w:tabs>
          <w:tab w:val="left" w:pos="2410"/>
        </w:tabs>
      </w:pPr>
    </w:p>
    <w:tbl>
      <w:tblPr>
        <w:tblW w:w="0" w:type="auto"/>
        <w:tblBorders>
          <w:top w:val="single" w:sz="8" w:space="0" w:color="auto"/>
          <w:left w:val="single" w:sz="8" w:space="0" w:color="auto"/>
          <w:bottom w:val="single" w:sz="8" w:space="0" w:color="auto"/>
          <w:right w:val="single" w:sz="8" w:space="0" w:color="auto"/>
          <w:insideH w:val="single" w:sz="4" w:space="0" w:color="auto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2858"/>
        <w:gridCol w:w="5786"/>
      </w:tblGrid>
      <w:tr w:rsidR="00961EE1" w:rsidRPr="000C1523" w14:paraId="1E2F36C3" w14:textId="77777777" w:rsidTr="001753E0">
        <w:tc>
          <w:tcPr>
            <w:tcW w:w="2858" w:type="dxa"/>
            <w:shd w:val="clear" w:color="auto" w:fill="FFFF99"/>
          </w:tcPr>
          <w:p w14:paraId="565BDE43" w14:textId="77777777" w:rsidR="00961EE1" w:rsidRPr="000C1523" w:rsidRDefault="00961EE1" w:rsidP="001753E0">
            <w:pPr>
              <w:tabs>
                <w:tab w:val="left" w:pos="2410"/>
              </w:tabs>
              <w:rPr>
                <w:b/>
              </w:rPr>
            </w:pPr>
            <w:r w:rsidRPr="000C1523">
              <w:rPr>
                <w:b/>
              </w:rPr>
              <w:t>Účastník trhu</w:t>
            </w:r>
          </w:p>
        </w:tc>
        <w:tc>
          <w:tcPr>
            <w:tcW w:w="5786" w:type="dxa"/>
            <w:shd w:val="clear" w:color="auto" w:fill="FFFF99"/>
          </w:tcPr>
          <w:p w14:paraId="1D6A9DAA" w14:textId="77777777" w:rsidR="00961EE1" w:rsidRPr="000C1523" w:rsidRDefault="00961EE1" w:rsidP="001753E0">
            <w:pPr>
              <w:tabs>
                <w:tab w:val="left" w:pos="2410"/>
              </w:tabs>
              <w:rPr>
                <w:b/>
              </w:rPr>
            </w:pPr>
            <w:r w:rsidRPr="000C1523">
              <w:rPr>
                <w:b/>
              </w:rPr>
              <w:t>Předávané informace</w:t>
            </w:r>
          </w:p>
        </w:tc>
      </w:tr>
      <w:tr w:rsidR="002C00C1" w:rsidRPr="009C7EC8" w14:paraId="0E790EE6" w14:textId="77777777" w:rsidTr="001753E0">
        <w:tc>
          <w:tcPr>
            <w:tcW w:w="2858" w:type="dxa"/>
          </w:tcPr>
          <w:p w14:paraId="14548C91" w14:textId="77777777" w:rsidR="002C00C1" w:rsidRPr="009C7EC8" w:rsidRDefault="002C00C1" w:rsidP="001753E0">
            <w:pPr>
              <w:tabs>
                <w:tab w:val="left" w:pos="2410"/>
              </w:tabs>
            </w:pPr>
            <w:r>
              <w:t>Výrobce</w:t>
            </w:r>
          </w:p>
        </w:tc>
        <w:tc>
          <w:tcPr>
            <w:tcW w:w="5786" w:type="dxa"/>
          </w:tcPr>
          <w:p w14:paraId="0AA15339" w14:textId="77777777" w:rsidR="002C00C1" w:rsidRDefault="002C00C1" w:rsidP="0091366D">
            <w:pPr>
              <w:numPr>
                <w:ilvl w:val="0"/>
                <w:numId w:val="19"/>
              </w:numPr>
              <w:tabs>
                <w:tab w:val="left" w:pos="2410"/>
              </w:tabs>
              <w:spacing w:after="0"/>
            </w:pPr>
            <w:r>
              <w:t>Registrace nároků na podporu</w:t>
            </w:r>
          </w:p>
          <w:p w14:paraId="6A025C30" w14:textId="77777777" w:rsidR="002C00C1" w:rsidRDefault="002C00C1" w:rsidP="0091366D">
            <w:pPr>
              <w:numPr>
                <w:ilvl w:val="0"/>
                <w:numId w:val="19"/>
              </w:numPr>
              <w:tabs>
                <w:tab w:val="left" w:pos="2410"/>
              </w:tabs>
              <w:spacing w:after="0"/>
            </w:pPr>
            <w:r>
              <w:t>Zadávání měsíčních výkazů</w:t>
            </w:r>
          </w:p>
          <w:p w14:paraId="77979D43" w14:textId="77777777" w:rsidR="008760B7" w:rsidRPr="009C7EC8" w:rsidRDefault="002263BB" w:rsidP="0091366D">
            <w:pPr>
              <w:numPr>
                <w:ilvl w:val="0"/>
                <w:numId w:val="19"/>
              </w:numPr>
              <w:tabs>
                <w:tab w:val="left" w:pos="2410"/>
              </w:tabs>
              <w:spacing w:after="0"/>
            </w:pPr>
            <w:r>
              <w:t xml:space="preserve">Informace o vyplacené </w:t>
            </w:r>
            <w:proofErr w:type="spellStart"/>
            <w:r>
              <w:t>podpože</w:t>
            </w:r>
            <w:proofErr w:type="spellEnd"/>
          </w:p>
        </w:tc>
      </w:tr>
      <w:tr w:rsidR="00961EE1" w:rsidRPr="009C7EC8" w14:paraId="4F425781" w14:textId="77777777" w:rsidTr="001753E0">
        <w:tc>
          <w:tcPr>
            <w:tcW w:w="2858" w:type="dxa"/>
          </w:tcPr>
          <w:p w14:paraId="553D5543" w14:textId="77777777" w:rsidR="00961EE1" w:rsidRPr="009C7EC8" w:rsidRDefault="00961EE1" w:rsidP="001753E0">
            <w:pPr>
              <w:tabs>
                <w:tab w:val="left" w:pos="2410"/>
              </w:tabs>
            </w:pPr>
            <w:r w:rsidRPr="009C7EC8">
              <w:t>Provozovatel distribuční soustavy</w:t>
            </w:r>
          </w:p>
        </w:tc>
        <w:tc>
          <w:tcPr>
            <w:tcW w:w="5786" w:type="dxa"/>
          </w:tcPr>
          <w:p w14:paraId="2CFCBEA9" w14:textId="77777777" w:rsidR="00961EE1" w:rsidRDefault="008760B7" w:rsidP="0091366D">
            <w:pPr>
              <w:numPr>
                <w:ilvl w:val="0"/>
                <w:numId w:val="19"/>
              </w:numPr>
              <w:tabs>
                <w:tab w:val="left" w:pos="2410"/>
              </w:tabs>
              <w:spacing w:after="0"/>
            </w:pPr>
            <w:r>
              <w:t>Schválení</w:t>
            </w:r>
            <w:r w:rsidR="002C00C1">
              <w:t xml:space="preserve"> nároků na podporu</w:t>
            </w:r>
            <w:r>
              <w:t xml:space="preserve"> z pohledu souladu </w:t>
            </w:r>
            <w:proofErr w:type="gramStart"/>
            <w:r>
              <w:t>s</w:t>
            </w:r>
            <w:proofErr w:type="gramEnd"/>
            <w:r>
              <w:t> </w:t>
            </w:r>
            <w:proofErr w:type="spellStart"/>
            <w:r>
              <w:t>SoP</w:t>
            </w:r>
            <w:proofErr w:type="spellEnd"/>
            <w:r>
              <w:t xml:space="preserve"> a PPP</w:t>
            </w:r>
          </w:p>
          <w:p w14:paraId="772B32A2" w14:textId="77777777" w:rsidR="002C00C1" w:rsidRPr="009C7EC8" w:rsidRDefault="008760B7" w:rsidP="0091366D">
            <w:pPr>
              <w:numPr>
                <w:ilvl w:val="0"/>
                <w:numId w:val="19"/>
              </w:numPr>
              <w:tabs>
                <w:tab w:val="left" w:pos="2410"/>
              </w:tabs>
              <w:spacing w:after="0"/>
            </w:pPr>
            <w:r>
              <w:t>Zasílání skutečných měřených dat (zprostředkovaně přes modul CDS elektřina)</w:t>
            </w:r>
          </w:p>
        </w:tc>
      </w:tr>
      <w:tr w:rsidR="008760B7" w:rsidRPr="009C7EC8" w14:paraId="3C28FCB5" w14:textId="77777777" w:rsidTr="001753E0">
        <w:tc>
          <w:tcPr>
            <w:tcW w:w="2858" w:type="dxa"/>
          </w:tcPr>
          <w:p w14:paraId="3F23C402" w14:textId="77777777" w:rsidR="008760B7" w:rsidRPr="009C7EC8" w:rsidRDefault="008760B7" w:rsidP="001753E0">
            <w:pPr>
              <w:tabs>
                <w:tab w:val="left" w:pos="2410"/>
              </w:tabs>
            </w:pPr>
            <w:r>
              <w:t>Povinně vykupující</w:t>
            </w:r>
          </w:p>
        </w:tc>
        <w:tc>
          <w:tcPr>
            <w:tcW w:w="5786" w:type="dxa"/>
          </w:tcPr>
          <w:p w14:paraId="5A2359E4" w14:textId="77777777" w:rsidR="008760B7" w:rsidRDefault="008760B7" w:rsidP="0091366D">
            <w:pPr>
              <w:numPr>
                <w:ilvl w:val="0"/>
                <w:numId w:val="20"/>
              </w:numPr>
              <w:tabs>
                <w:tab w:val="left" w:pos="2410"/>
              </w:tabs>
              <w:spacing w:after="0"/>
            </w:pPr>
            <w:r>
              <w:t>Registrované nároky na podporu</w:t>
            </w:r>
            <w:r w:rsidR="002263BB">
              <w:t xml:space="preserve"> (</w:t>
            </w:r>
            <w:proofErr w:type="spellStart"/>
            <w:r w:rsidR="002263BB">
              <w:t>řádost</w:t>
            </w:r>
            <w:proofErr w:type="spellEnd"/>
            <w:r w:rsidR="002263BB">
              <w:t xml:space="preserve"> o uzavření smlouvy a </w:t>
            </w:r>
            <w:proofErr w:type="gramStart"/>
            <w:r w:rsidR="002263BB">
              <w:t>povinné</w:t>
            </w:r>
            <w:proofErr w:type="gramEnd"/>
            <w:r w:rsidR="002263BB">
              <w:t xml:space="preserve"> resp. vynuceném výkupu elektřiny)</w:t>
            </w:r>
          </w:p>
          <w:p w14:paraId="193C5F84" w14:textId="77777777" w:rsidR="008760B7" w:rsidRPr="009C7EC8" w:rsidRDefault="008760B7" w:rsidP="0091366D">
            <w:pPr>
              <w:numPr>
                <w:ilvl w:val="0"/>
                <w:numId w:val="20"/>
              </w:numPr>
              <w:tabs>
                <w:tab w:val="left" w:pos="2410"/>
              </w:tabs>
              <w:spacing w:after="0"/>
            </w:pPr>
            <w:r>
              <w:t>Informace o vyplacené podpoře</w:t>
            </w:r>
          </w:p>
        </w:tc>
      </w:tr>
    </w:tbl>
    <w:p w14:paraId="0B73769C" w14:textId="77777777" w:rsidR="00961EE1" w:rsidRPr="009C7EC8" w:rsidRDefault="00961EE1" w:rsidP="00961EE1">
      <w:pPr>
        <w:tabs>
          <w:tab w:val="left" w:pos="2410"/>
        </w:tabs>
      </w:pPr>
    </w:p>
    <w:p w14:paraId="679A03C1" w14:textId="77777777" w:rsidR="00961EE1" w:rsidRPr="009C7EC8" w:rsidRDefault="00961EE1" w:rsidP="00220C32">
      <w:pPr>
        <w:pStyle w:val="Nadpis3"/>
        <w:ind w:left="1077" w:hanging="1077"/>
      </w:pPr>
      <w:bookmarkStart w:id="10" w:name="_Toc239855119"/>
      <w:bookmarkStart w:id="11" w:name="_Toc241058560"/>
      <w:bookmarkStart w:id="12" w:name="_Toc241058716"/>
      <w:bookmarkStart w:id="13" w:name="_Toc350769095"/>
      <w:bookmarkStart w:id="14" w:name="_Toc237936009"/>
      <w:r w:rsidRPr="009C7EC8">
        <w:t>Způsob předávání dat</w:t>
      </w:r>
      <w:bookmarkEnd w:id="10"/>
      <w:bookmarkEnd w:id="11"/>
      <w:bookmarkEnd w:id="12"/>
      <w:bookmarkEnd w:id="13"/>
      <w:bookmarkEnd w:id="14"/>
    </w:p>
    <w:p w14:paraId="1A8EEF16" w14:textId="77777777" w:rsidR="00220C32" w:rsidRDefault="00220C32" w:rsidP="00961EE1">
      <w:pPr>
        <w:tabs>
          <w:tab w:val="left" w:pos="2410"/>
        </w:tabs>
      </w:pPr>
    </w:p>
    <w:p w14:paraId="7876EF03" w14:textId="77777777" w:rsidR="00961EE1" w:rsidRPr="009C7EC8" w:rsidRDefault="00961EE1" w:rsidP="00961EE1">
      <w:pPr>
        <w:tabs>
          <w:tab w:val="left" w:pos="2410"/>
        </w:tabs>
      </w:pPr>
      <w:r w:rsidRPr="009C7EC8">
        <w:t>Data mezi OTE a účastníky trhu budou předávána následujícími způsoby:</w:t>
      </w:r>
    </w:p>
    <w:p w14:paraId="05BC45FF" w14:textId="77777777" w:rsidR="00961EE1" w:rsidRPr="008760B7" w:rsidRDefault="00961EE1" w:rsidP="0091366D">
      <w:pPr>
        <w:numPr>
          <w:ilvl w:val="0"/>
          <w:numId w:val="18"/>
        </w:numPr>
        <w:tabs>
          <w:tab w:val="left" w:pos="2410"/>
        </w:tabs>
        <w:spacing w:after="0"/>
        <w:rPr>
          <w:b/>
        </w:rPr>
      </w:pPr>
      <w:r w:rsidRPr="009C7EC8">
        <w:rPr>
          <w:b/>
        </w:rPr>
        <w:t xml:space="preserve">Webové interaktivní rozhraní </w:t>
      </w:r>
      <w:r w:rsidRPr="009C7EC8">
        <w:rPr>
          <w:b/>
        </w:rPr>
        <w:br/>
      </w:r>
      <w:r w:rsidRPr="009C7EC8">
        <w:t>Účastníci přistupují k zabezpečeným stránkám OTE, pomocí který je možné zasílat údaje a získávat výsledky procesů podporovaných CS OTE.</w:t>
      </w:r>
    </w:p>
    <w:p w14:paraId="22D5FD83" w14:textId="77777777" w:rsidR="008760B7" w:rsidRPr="008760B7" w:rsidRDefault="008760B7" w:rsidP="008760B7">
      <w:pPr>
        <w:tabs>
          <w:tab w:val="left" w:pos="2410"/>
        </w:tabs>
        <w:spacing w:after="0"/>
        <w:ind w:left="720"/>
        <w:rPr>
          <w:b/>
        </w:rPr>
      </w:pPr>
    </w:p>
    <w:p w14:paraId="066B5513" w14:textId="77777777" w:rsidR="00961EE1" w:rsidRPr="009C7EC8" w:rsidRDefault="008760B7" w:rsidP="0091366D">
      <w:pPr>
        <w:numPr>
          <w:ilvl w:val="0"/>
          <w:numId w:val="18"/>
        </w:numPr>
        <w:tabs>
          <w:tab w:val="left" w:pos="2410"/>
        </w:tabs>
        <w:spacing w:after="0"/>
      </w:pPr>
      <w:r w:rsidRPr="008760B7">
        <w:rPr>
          <w:b/>
        </w:rPr>
        <w:t>A</w:t>
      </w:r>
      <w:r w:rsidR="00961EE1" w:rsidRPr="008760B7">
        <w:rPr>
          <w:b/>
        </w:rPr>
        <w:t>utomatická komunikace</w:t>
      </w:r>
      <w:r w:rsidR="00961EE1" w:rsidRPr="008760B7">
        <w:rPr>
          <w:b/>
        </w:rPr>
        <w:br/>
      </w:r>
      <w:r w:rsidR="00961EE1" w:rsidRPr="009C7EC8">
        <w:t>Účastníci předávají a získávají data pomocí systému automatické komunikace, která umožňuje propojení systému účastníka trhu s komunikačním serverem CS OTE. Data jsou předávána v dohodnutých standardizovaných formátech.</w:t>
      </w:r>
      <w:r w:rsidR="00FB3AFE" w:rsidRPr="008760B7">
        <w:rPr>
          <w:b/>
        </w:rPr>
        <w:br/>
      </w:r>
      <w:r w:rsidR="00FB3AFE" w:rsidRPr="00FB3AFE">
        <w:t>Popis principů automatické komunikace je uveden v dokumentu D1.4.3 Rozhraní webových služeb</w:t>
      </w:r>
      <w:r w:rsidR="00FB3AFE">
        <w:t>.</w:t>
      </w:r>
      <w:r w:rsidR="00FB3AFE" w:rsidRPr="00FB3AFE">
        <w:t xml:space="preserve"> </w:t>
      </w:r>
    </w:p>
    <w:p w14:paraId="5EAB5C25" w14:textId="77777777" w:rsidR="00961EE1" w:rsidRPr="009C7EC8" w:rsidRDefault="00961EE1" w:rsidP="00154C23">
      <w:pPr>
        <w:pStyle w:val="Nadpis3"/>
        <w:ind w:left="1077" w:hanging="1077"/>
      </w:pPr>
      <w:bookmarkStart w:id="15" w:name="_Toc239855120"/>
      <w:bookmarkStart w:id="16" w:name="_Toc241058561"/>
      <w:bookmarkStart w:id="17" w:name="_Toc241058717"/>
      <w:bookmarkStart w:id="18" w:name="_Toc350769096"/>
      <w:bookmarkStart w:id="19" w:name="_Toc237936010"/>
      <w:r w:rsidRPr="009C7EC8">
        <w:t>Formáty automatické komunikace</w:t>
      </w:r>
      <w:bookmarkEnd w:id="15"/>
      <w:bookmarkEnd w:id="16"/>
      <w:bookmarkEnd w:id="17"/>
      <w:bookmarkEnd w:id="18"/>
      <w:bookmarkEnd w:id="19"/>
      <w:r w:rsidRPr="009C7EC8">
        <w:t xml:space="preserve"> </w:t>
      </w:r>
    </w:p>
    <w:p w14:paraId="6EFAD1A7" w14:textId="77777777" w:rsidR="00220C32" w:rsidRDefault="00220C32" w:rsidP="00961EE1">
      <w:pPr>
        <w:tabs>
          <w:tab w:val="left" w:pos="2410"/>
        </w:tabs>
      </w:pPr>
    </w:p>
    <w:p w14:paraId="2749E82F" w14:textId="77777777" w:rsidR="00961EE1" w:rsidRPr="009C7EC8" w:rsidRDefault="00961EE1" w:rsidP="00961EE1">
      <w:pPr>
        <w:tabs>
          <w:tab w:val="left" w:pos="2410"/>
        </w:tabs>
      </w:pPr>
      <w:r w:rsidRPr="009C7EC8">
        <w:t>Formáty komunikace jsou postaveny na komunikačním protokolu XML s využitím následujících standardů:</w:t>
      </w:r>
    </w:p>
    <w:p w14:paraId="595D17EF" w14:textId="77777777" w:rsidR="00961EE1" w:rsidRPr="009C7EC8" w:rsidRDefault="00961EE1" w:rsidP="00961EE1">
      <w:pPr>
        <w:tabs>
          <w:tab w:val="left" w:pos="2410"/>
        </w:tabs>
      </w:pPr>
    </w:p>
    <w:tbl>
      <w:tblPr>
        <w:tblW w:w="0" w:type="auto"/>
        <w:tblBorders>
          <w:top w:val="single" w:sz="8" w:space="0" w:color="auto"/>
          <w:left w:val="single" w:sz="8" w:space="0" w:color="auto"/>
          <w:bottom w:val="single" w:sz="8" w:space="0" w:color="auto"/>
          <w:right w:val="single" w:sz="8" w:space="0" w:color="auto"/>
          <w:insideH w:val="single" w:sz="4" w:space="0" w:color="auto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1428"/>
        <w:gridCol w:w="7216"/>
      </w:tblGrid>
      <w:tr w:rsidR="00961EE1" w:rsidRPr="000C1523" w14:paraId="417C3365" w14:textId="77777777" w:rsidTr="001753E0">
        <w:tc>
          <w:tcPr>
            <w:tcW w:w="1428" w:type="dxa"/>
            <w:shd w:val="clear" w:color="auto" w:fill="FFFF99"/>
          </w:tcPr>
          <w:p w14:paraId="636C02E4" w14:textId="77777777" w:rsidR="00961EE1" w:rsidRPr="000C1523" w:rsidRDefault="00961EE1" w:rsidP="001753E0">
            <w:pPr>
              <w:tabs>
                <w:tab w:val="left" w:pos="2410"/>
              </w:tabs>
              <w:rPr>
                <w:b/>
              </w:rPr>
            </w:pPr>
            <w:r w:rsidRPr="000C1523">
              <w:rPr>
                <w:b/>
              </w:rPr>
              <w:t>Formát</w:t>
            </w:r>
          </w:p>
        </w:tc>
        <w:tc>
          <w:tcPr>
            <w:tcW w:w="7216" w:type="dxa"/>
            <w:shd w:val="clear" w:color="auto" w:fill="FFFF99"/>
          </w:tcPr>
          <w:p w14:paraId="41B7C137" w14:textId="77777777" w:rsidR="00961EE1" w:rsidRPr="000C1523" w:rsidRDefault="00961EE1" w:rsidP="001753E0">
            <w:pPr>
              <w:tabs>
                <w:tab w:val="left" w:pos="2410"/>
              </w:tabs>
              <w:rPr>
                <w:b/>
              </w:rPr>
            </w:pPr>
            <w:r w:rsidRPr="000C1523">
              <w:rPr>
                <w:b/>
              </w:rPr>
              <w:t>Popis</w:t>
            </w:r>
          </w:p>
        </w:tc>
      </w:tr>
      <w:tr w:rsidR="00961EE1" w:rsidRPr="009C7EC8" w14:paraId="494A5FD9" w14:textId="77777777" w:rsidTr="001753E0">
        <w:tc>
          <w:tcPr>
            <w:tcW w:w="1428" w:type="dxa"/>
          </w:tcPr>
          <w:p w14:paraId="54CC906B" w14:textId="77777777" w:rsidR="00961EE1" w:rsidRPr="009C7EC8" w:rsidRDefault="00961EE1" w:rsidP="001753E0">
            <w:pPr>
              <w:tabs>
                <w:tab w:val="left" w:pos="2410"/>
              </w:tabs>
            </w:pPr>
            <w:r w:rsidRPr="009C7EC8">
              <w:t>XML dle OTE</w:t>
            </w:r>
          </w:p>
        </w:tc>
        <w:tc>
          <w:tcPr>
            <w:tcW w:w="7216" w:type="dxa"/>
          </w:tcPr>
          <w:p w14:paraId="46CD33D5" w14:textId="77777777" w:rsidR="00154C23" w:rsidRPr="009C7EC8" w:rsidRDefault="00961EE1" w:rsidP="008760B7">
            <w:pPr>
              <w:tabs>
                <w:tab w:val="left" w:pos="2410"/>
              </w:tabs>
            </w:pPr>
            <w:r w:rsidRPr="009C7EC8">
              <w:t xml:space="preserve">Komunikační standardy navrhované a spravované OTE ČR. Návrh vychází z existujících standardů OTE pro trh s elektřinou. </w:t>
            </w:r>
            <w:r w:rsidR="00154C23">
              <w:t xml:space="preserve">Pro oblast </w:t>
            </w:r>
            <w:r w:rsidR="008760B7">
              <w:t xml:space="preserve">obnovitelných zdrojů energie jsou použity zvláštní </w:t>
            </w:r>
            <w:r w:rsidR="00154C23">
              <w:t>šablony.</w:t>
            </w:r>
          </w:p>
        </w:tc>
      </w:tr>
      <w:tr w:rsidR="000B333B" w:rsidRPr="009C7EC8" w14:paraId="226E8DD2" w14:textId="77777777" w:rsidTr="001753E0">
        <w:tc>
          <w:tcPr>
            <w:tcW w:w="1428" w:type="dxa"/>
          </w:tcPr>
          <w:p w14:paraId="454BF022" w14:textId="77777777" w:rsidR="000B333B" w:rsidRPr="009C7EC8" w:rsidRDefault="000B333B" w:rsidP="001753E0">
            <w:pPr>
              <w:tabs>
                <w:tab w:val="left" w:pos="2410"/>
              </w:tabs>
            </w:pPr>
            <w:r>
              <w:lastRenderedPageBreak/>
              <w:t>Textové zprávy</w:t>
            </w:r>
          </w:p>
        </w:tc>
        <w:tc>
          <w:tcPr>
            <w:tcW w:w="7216" w:type="dxa"/>
          </w:tcPr>
          <w:p w14:paraId="0D481C33" w14:textId="77777777" w:rsidR="000B333B" w:rsidRPr="009C7EC8" w:rsidRDefault="000B333B" w:rsidP="008760B7">
            <w:pPr>
              <w:tabs>
                <w:tab w:val="left" w:pos="2410"/>
              </w:tabs>
            </w:pPr>
            <w:r>
              <w:t>U</w:t>
            </w:r>
            <w:r w:rsidRPr="000B333B">
              <w:t>rčeno výhradně pro komunikaci přes SMTP (e-mail) a odchozí zprávy z CS OTE</w:t>
            </w:r>
            <w:r w:rsidR="002263BB">
              <w:t xml:space="preserve"> v nešifrované podobě</w:t>
            </w:r>
          </w:p>
        </w:tc>
      </w:tr>
    </w:tbl>
    <w:p w14:paraId="06437B19" w14:textId="77777777" w:rsidR="00530719" w:rsidRDefault="00530719">
      <w:pPr>
        <w:pStyle w:val="Nadpis3"/>
      </w:pPr>
      <w:bookmarkStart w:id="20" w:name="_Toc350769097"/>
      <w:bookmarkStart w:id="21" w:name="_Toc237936011"/>
      <w:r>
        <w:t>Zabezpečení</w:t>
      </w:r>
      <w:bookmarkEnd w:id="20"/>
      <w:bookmarkEnd w:id="21"/>
    </w:p>
    <w:p w14:paraId="65D61E55" w14:textId="77777777" w:rsidR="00530719" w:rsidRDefault="00530719">
      <w:pPr>
        <w:pStyle w:val="Zkladntext"/>
      </w:pPr>
    </w:p>
    <w:p w14:paraId="6256A22E" w14:textId="77777777" w:rsidR="00472BB1" w:rsidRDefault="00752F00">
      <w:r w:rsidRPr="008D6B7A">
        <w:t>P</w:t>
      </w:r>
      <w:r w:rsidR="00330453" w:rsidRPr="008D6B7A">
        <w:t>opis koncepce zabezpečení je uv</w:t>
      </w:r>
      <w:r w:rsidR="0013108F" w:rsidRPr="008D6B7A">
        <w:t>e</w:t>
      </w:r>
      <w:r w:rsidR="00330453" w:rsidRPr="008D6B7A">
        <w:t xml:space="preserve">den v samostatném dokumentu </w:t>
      </w:r>
      <w:r w:rsidR="0013108F" w:rsidRPr="008D6B7A">
        <w:t>D1.4.3 Rozhraní webových služeb CS OTE.</w:t>
      </w:r>
    </w:p>
    <w:p w14:paraId="3098AFDB" w14:textId="77777777" w:rsidR="00530719" w:rsidRDefault="00530719">
      <w:pPr>
        <w:pStyle w:val="Nadpis1"/>
        <w:tabs>
          <w:tab w:val="clear" w:pos="1077"/>
          <w:tab w:val="num" w:pos="720"/>
        </w:tabs>
      </w:pPr>
      <w:bookmarkStart w:id="22" w:name="_Toc350769098"/>
      <w:bookmarkStart w:id="23" w:name="_Toc237936012"/>
      <w:r>
        <w:lastRenderedPageBreak/>
        <w:t>Principy komunikace</w:t>
      </w:r>
      <w:bookmarkEnd w:id="22"/>
      <w:bookmarkEnd w:id="23"/>
    </w:p>
    <w:p w14:paraId="6C9F22AC" w14:textId="77777777" w:rsidR="00530719" w:rsidRDefault="00530719"/>
    <w:p w14:paraId="30021094" w14:textId="77777777" w:rsidR="00530719" w:rsidRDefault="00530719">
      <w:pPr>
        <w:pStyle w:val="Nadpis5"/>
      </w:pPr>
      <w:r>
        <w:t>Základní princip</w:t>
      </w:r>
    </w:p>
    <w:p w14:paraId="5A42CD6A" w14:textId="77777777" w:rsidR="00530719" w:rsidRDefault="00E32480">
      <w:pPr>
        <w:keepNext/>
      </w:pPr>
      <w:r w:rsidRPr="00E32480">
        <w:rPr>
          <w:noProof/>
          <w:color w:val="FF0000"/>
          <w:lang w:eastAsia="cs-CZ"/>
        </w:rPr>
        <w:drawing>
          <wp:inline distT="0" distB="0" distL="0" distR="0" wp14:anchorId="47B0F417" wp14:editId="6A90F49D">
            <wp:extent cx="5759450" cy="3969299"/>
            <wp:effectExtent l="0" t="0" r="0" b="0"/>
            <wp:docPr id="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"/>
                    <pic:cNvPicPr/>
                  </pic:nvPicPr>
                  <pic:blipFill>
                    <a:blip r:embed="rId13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3969299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FCF3891" w14:textId="77777777" w:rsidR="00220C32" w:rsidRDefault="00220C32">
      <w:pPr>
        <w:pStyle w:val="Titulek"/>
        <w:jc w:val="center"/>
        <w:rPr>
          <w:color w:val="FF0000"/>
        </w:rPr>
      </w:pPr>
    </w:p>
    <w:p w14:paraId="5BBA0371" w14:textId="3CECC90F" w:rsidR="00530719" w:rsidRPr="00220C32" w:rsidRDefault="00530719">
      <w:pPr>
        <w:pStyle w:val="Titulek"/>
        <w:jc w:val="center"/>
      </w:pPr>
      <w:bookmarkStart w:id="24" w:name="_Toc299089645"/>
      <w:r w:rsidRPr="00220C32">
        <w:t xml:space="preserve">Obr. </w:t>
      </w:r>
      <w:r w:rsidR="009D6F43">
        <w:fldChar w:fldCharType="begin"/>
      </w:r>
      <w:r w:rsidR="00552016">
        <w:instrText xml:space="preserve"> SEQ Obr. \* ARABIC </w:instrText>
      </w:r>
      <w:r w:rsidR="009D6F43">
        <w:fldChar w:fldCharType="separate"/>
      </w:r>
      <w:r w:rsidR="0071667D">
        <w:rPr>
          <w:noProof/>
        </w:rPr>
        <w:t>1</w:t>
      </w:r>
      <w:r w:rsidR="009D6F43">
        <w:fldChar w:fldCharType="end"/>
      </w:r>
      <w:r w:rsidRPr="00220C32">
        <w:t xml:space="preserve"> </w:t>
      </w:r>
      <w:r w:rsidR="00883657" w:rsidRPr="00220C32">
        <w:t>–</w:t>
      </w:r>
      <w:r w:rsidRPr="00220C32">
        <w:t xml:space="preserve"> Základní princip výměny zpráv</w:t>
      </w:r>
      <w:r w:rsidR="00220C32" w:rsidRPr="00220C32">
        <w:t xml:space="preserve"> </w:t>
      </w:r>
      <w:bookmarkEnd w:id="24"/>
    </w:p>
    <w:p w14:paraId="0A22EE0E" w14:textId="77777777" w:rsidR="00530719" w:rsidRDefault="00530719"/>
    <w:p w14:paraId="7913470E" w14:textId="77777777" w:rsidR="00530719" w:rsidRDefault="00530719">
      <w:r>
        <w:t xml:space="preserve">Výměna zpráv mezi systémy účastníků trhu </w:t>
      </w:r>
      <w:r w:rsidR="00330453">
        <w:t>probíhá</w:t>
      </w:r>
      <w:r>
        <w:t xml:space="preserve"> automatizovaně podle základního principu v</w:t>
      </w:r>
      <w:r w:rsidR="00883657">
        <w:t> </w:t>
      </w:r>
      <w:r>
        <w:t>následujících krocích:</w:t>
      </w:r>
    </w:p>
    <w:p w14:paraId="7399D839" w14:textId="77777777" w:rsidR="00530719" w:rsidRDefault="00530719">
      <w:pPr>
        <w:numPr>
          <w:ilvl w:val="0"/>
          <w:numId w:val="4"/>
        </w:numPr>
      </w:pPr>
      <w:r>
        <w:t xml:space="preserve">účastník trhu zašle zprávu do </w:t>
      </w:r>
      <w:r w:rsidR="00E32480">
        <w:t>modulu</w:t>
      </w:r>
      <w:r>
        <w:t xml:space="preserve"> </w:t>
      </w:r>
      <w:r w:rsidR="00E32480">
        <w:t>POZE</w:t>
      </w:r>
      <w:r>
        <w:t xml:space="preserve"> OTE. Zprávou mohou být buď nějaká data určená ke zpracování v</w:t>
      </w:r>
      <w:r w:rsidR="00883657">
        <w:t> </w:t>
      </w:r>
      <w:r>
        <w:t>centrálním systému nebo naopak žádost o poskytnutí dat z</w:t>
      </w:r>
      <w:r w:rsidR="00E32480">
        <w:t> modulu POZE</w:t>
      </w:r>
      <w:r>
        <w:t xml:space="preserve"> OTE.</w:t>
      </w:r>
    </w:p>
    <w:p w14:paraId="7008F186" w14:textId="77777777" w:rsidR="00530719" w:rsidRDefault="00530719">
      <w:pPr>
        <w:numPr>
          <w:ilvl w:val="0"/>
          <w:numId w:val="4"/>
        </w:numPr>
      </w:pPr>
      <w:r>
        <w:t>zpráva je v</w:t>
      </w:r>
      <w:r w:rsidR="00883657">
        <w:t> </w:t>
      </w:r>
      <w:r w:rsidR="0002054A">
        <w:t>systému KS</w:t>
      </w:r>
      <w:r>
        <w:t xml:space="preserve"> přijata, proti LDAP serveru IS OTE je ověřen elektronický podpis odesílatele a s</w:t>
      </w:r>
      <w:r w:rsidR="00883657">
        <w:t> </w:t>
      </w:r>
      <w:r>
        <w:t>pomocí PKI serveru je provedeno její rozšifrování</w:t>
      </w:r>
    </w:p>
    <w:p w14:paraId="22269466" w14:textId="77777777" w:rsidR="00530719" w:rsidRDefault="0002054A">
      <w:pPr>
        <w:numPr>
          <w:ilvl w:val="0"/>
          <w:numId w:val="4"/>
        </w:numPr>
      </w:pPr>
      <w:r>
        <w:t>KS</w:t>
      </w:r>
      <w:r w:rsidR="00530719">
        <w:t xml:space="preserve"> provede kontrolu syntaxe zprávy, v</w:t>
      </w:r>
      <w:r w:rsidR="00883657">
        <w:t> </w:t>
      </w:r>
      <w:r w:rsidR="00530719">
        <w:t>případě že byla v</w:t>
      </w:r>
      <w:r w:rsidR="00883657">
        <w:t> </w:t>
      </w:r>
      <w:r w:rsidR="00530719">
        <w:t>předchozích krocích zjištěna chyba, odešle zpět systémové chybové hlášení.</w:t>
      </w:r>
    </w:p>
    <w:p w14:paraId="3D17C421" w14:textId="77777777" w:rsidR="00530719" w:rsidRDefault="00530719">
      <w:pPr>
        <w:numPr>
          <w:ilvl w:val="0"/>
          <w:numId w:val="4"/>
        </w:numPr>
      </w:pPr>
      <w:r>
        <w:t>pokud je vše v</w:t>
      </w:r>
      <w:r w:rsidR="00883657">
        <w:t> </w:t>
      </w:r>
      <w:r>
        <w:t xml:space="preserve">pořádku, </w:t>
      </w:r>
      <w:r w:rsidR="0002054A">
        <w:t xml:space="preserve">KS </w:t>
      </w:r>
      <w:r>
        <w:t>předá zprávu k</w:t>
      </w:r>
      <w:r w:rsidR="00883657">
        <w:t> </w:t>
      </w:r>
      <w:r>
        <w:t>dalšímu zpracování aplikačnímu serveru</w:t>
      </w:r>
      <w:r w:rsidR="00752F00">
        <w:t xml:space="preserve"> </w:t>
      </w:r>
      <w:r w:rsidR="00E32480">
        <w:t>POZE</w:t>
      </w:r>
      <w:r w:rsidR="00752F00">
        <w:t>. Zde se provede</w:t>
      </w:r>
      <w:r>
        <w:t xml:space="preserve"> sestavení vnitřního dokumentu SAP </w:t>
      </w:r>
      <w:proofErr w:type="spellStart"/>
      <w:r>
        <w:t>iDoc</w:t>
      </w:r>
      <w:proofErr w:type="spellEnd"/>
      <w:r>
        <w:t>, který obsahuje údaje ze zprávy a</w:t>
      </w:r>
      <w:r w:rsidR="00752F00">
        <w:t xml:space="preserve"> zpráva je předána </w:t>
      </w:r>
      <w:r>
        <w:t>aplikaci IS-U ke zpracování</w:t>
      </w:r>
    </w:p>
    <w:p w14:paraId="53CBECDF" w14:textId="77777777" w:rsidR="00530719" w:rsidRDefault="00530719" w:rsidP="00752F00">
      <w:pPr>
        <w:numPr>
          <w:ilvl w:val="0"/>
          <w:numId w:val="4"/>
        </w:numPr>
      </w:pPr>
      <w:r>
        <w:t>aplikační server data zprac</w:t>
      </w:r>
      <w:r w:rsidR="00752F00">
        <w:t xml:space="preserve">uje a výsledek zpracování vrátí v podobě </w:t>
      </w:r>
      <w:r>
        <w:t xml:space="preserve">dokumentu </w:t>
      </w:r>
      <w:proofErr w:type="spellStart"/>
      <w:r>
        <w:t>iDoc</w:t>
      </w:r>
      <w:proofErr w:type="spellEnd"/>
      <w:r>
        <w:t xml:space="preserve"> </w:t>
      </w:r>
      <w:r w:rsidR="0002054A">
        <w:t>systému KS</w:t>
      </w:r>
      <w:r>
        <w:t xml:space="preserve"> k</w:t>
      </w:r>
      <w:r w:rsidR="00883657">
        <w:t> </w:t>
      </w:r>
      <w:r>
        <w:t>odeslání zpět (výsledkem může být potvrzení přijetí dat do CDS, vyžádaná data z</w:t>
      </w:r>
      <w:r w:rsidR="00883657">
        <w:t> </w:t>
      </w:r>
      <w:r>
        <w:t>CDS nebo chybové hlášení)</w:t>
      </w:r>
    </w:p>
    <w:p w14:paraId="514AFA68" w14:textId="77777777" w:rsidR="009828EC" w:rsidRDefault="0002054A" w:rsidP="002D7B43">
      <w:pPr>
        <w:numPr>
          <w:ilvl w:val="0"/>
          <w:numId w:val="4"/>
        </w:numPr>
      </w:pPr>
      <w:r>
        <w:t>KS</w:t>
      </w:r>
      <w:r w:rsidR="00530719">
        <w:t xml:space="preserve"> odpověď zašifruje a podepíše a odešle zpět vybraným kanálem na definovanou adresu </w:t>
      </w:r>
    </w:p>
    <w:p w14:paraId="447547FD" w14:textId="77777777" w:rsidR="00721335" w:rsidRDefault="00721335" w:rsidP="00721335">
      <w:pPr>
        <w:pStyle w:val="Nadpis1"/>
      </w:pPr>
      <w:bookmarkStart w:id="25" w:name="_Toc350769099"/>
      <w:bookmarkStart w:id="26" w:name="_Toc237936013"/>
      <w:r>
        <w:lastRenderedPageBreak/>
        <w:t>Obecné principy pro použití zpráv</w:t>
      </w:r>
      <w:bookmarkEnd w:id="25"/>
      <w:bookmarkEnd w:id="26"/>
    </w:p>
    <w:p w14:paraId="62579770" w14:textId="77777777" w:rsidR="00721335" w:rsidRDefault="00721335" w:rsidP="00721335"/>
    <w:p w14:paraId="55599E6B" w14:textId="77777777" w:rsidR="006E4F11" w:rsidRDefault="006E4F11" w:rsidP="00721335">
      <w:r>
        <w:t>Pro používání zpráv v specifikovaných tímto dokumentem platí následující principy:</w:t>
      </w:r>
    </w:p>
    <w:p w14:paraId="6A1F5CF0" w14:textId="77777777" w:rsidR="000B333B" w:rsidRDefault="000B333B" w:rsidP="000B333B">
      <w:pPr>
        <w:numPr>
          <w:ilvl w:val="0"/>
          <w:numId w:val="5"/>
        </w:numPr>
      </w:pPr>
      <w:r>
        <w:t>Registrovaní účastníci trhu jsou označování pomocí kódování EAN-13 (GLN), kód přiděluje OTE</w:t>
      </w:r>
    </w:p>
    <w:p w14:paraId="503D5CDF" w14:textId="77777777" w:rsidR="000B333B" w:rsidRDefault="000B333B" w:rsidP="000B333B">
      <w:pPr>
        <w:numPr>
          <w:ilvl w:val="0"/>
          <w:numId w:val="5"/>
        </w:numPr>
      </w:pPr>
      <w:r>
        <w:t>Odběrná a předávací místa jsou označována pomocí kódování EAN-18 (GSRN), kód přidělují zpravidla provozovatelé distribučních soustav</w:t>
      </w:r>
    </w:p>
    <w:p w14:paraId="5D20B040" w14:textId="77777777" w:rsidR="00721335" w:rsidRDefault="00721335" w:rsidP="0003250B">
      <w:pPr>
        <w:numPr>
          <w:ilvl w:val="0"/>
          <w:numId w:val="5"/>
        </w:numPr>
      </w:pPr>
      <w:r>
        <w:t>Zprávy, obsahující průběhová data musí pokrývat jeden celý den (normálně 24 hodin)</w:t>
      </w:r>
    </w:p>
    <w:p w14:paraId="4A166DE7" w14:textId="77777777" w:rsidR="00721335" w:rsidRDefault="00721335" w:rsidP="0003250B">
      <w:pPr>
        <w:numPr>
          <w:ilvl w:val="0"/>
          <w:numId w:val="5"/>
        </w:numPr>
      </w:pPr>
      <w:r>
        <w:t>Jedna výměna dat (datový soubor se zprávou) musí obsahovat pouze jednu zprávu</w:t>
      </w:r>
    </w:p>
    <w:p w14:paraId="59830AE9" w14:textId="77777777" w:rsidR="00721335" w:rsidRDefault="00721335" w:rsidP="00721335"/>
    <w:p w14:paraId="13467E3D" w14:textId="77777777" w:rsidR="008D6B7A" w:rsidRDefault="008D6B7A" w:rsidP="00721335">
      <w:pPr>
        <w:pStyle w:val="Nadpis5"/>
      </w:pPr>
      <w:r>
        <w:t>Formáty zpráv dle specifikace OTE</w:t>
      </w:r>
    </w:p>
    <w:p w14:paraId="1265ABBA" w14:textId="77777777" w:rsidR="00721335" w:rsidRDefault="00721335" w:rsidP="00721335"/>
    <w:p w14:paraId="6179AF92" w14:textId="77777777" w:rsidR="00721335" w:rsidRDefault="00721335" w:rsidP="0003250B">
      <w:pPr>
        <w:numPr>
          <w:ilvl w:val="0"/>
          <w:numId w:val="6"/>
        </w:numPr>
      </w:pPr>
      <w:r>
        <w:t>Datum a čas je uváděn v lokálním čase</w:t>
      </w:r>
    </w:p>
    <w:p w14:paraId="14516C4D" w14:textId="77777777" w:rsidR="00721335" w:rsidRDefault="00721335" w:rsidP="0003250B">
      <w:pPr>
        <w:numPr>
          <w:ilvl w:val="0"/>
          <w:numId w:val="6"/>
        </w:numPr>
      </w:pPr>
      <w:r>
        <w:t>Periody jsou označeny časem počátku a konce periody</w:t>
      </w:r>
    </w:p>
    <w:p w14:paraId="12B48DE8" w14:textId="77777777" w:rsidR="00721335" w:rsidRDefault="00721335" w:rsidP="00721335"/>
    <w:p w14:paraId="33B4BF25" w14:textId="77777777" w:rsidR="00721335" w:rsidRDefault="00721335" w:rsidP="00721335">
      <w:pPr>
        <w:pStyle w:val="Nadpis6"/>
      </w:pPr>
      <w:r>
        <w:t>Formát data</w:t>
      </w:r>
    </w:p>
    <w:p w14:paraId="3815BB52" w14:textId="77777777" w:rsidR="00721335" w:rsidRDefault="00721335" w:rsidP="00721335"/>
    <w:p w14:paraId="34BFFA34" w14:textId="77777777" w:rsidR="00E2773D" w:rsidRDefault="00E2773D" w:rsidP="00721335">
      <w:r>
        <w:t xml:space="preserve">V hlavičce XML zprávy je vždy uveden v atributu </w:t>
      </w:r>
      <w:proofErr w:type="spellStart"/>
      <w:r w:rsidRPr="00E2773D">
        <w:rPr>
          <w:i/>
        </w:rPr>
        <w:t>date-time</w:t>
      </w:r>
      <w:proofErr w:type="spellEnd"/>
      <w:r>
        <w:t xml:space="preserve"> datum a čas zprávy včetně </w:t>
      </w:r>
      <w:proofErr w:type="spellStart"/>
      <w:r>
        <w:t>off</w:t>
      </w:r>
      <w:proofErr w:type="spellEnd"/>
      <w:r>
        <w:t xml:space="preserve">-setu, </w:t>
      </w:r>
      <w:proofErr w:type="gramStart"/>
      <w:r>
        <w:t>který  vyjadřuje</w:t>
      </w:r>
      <w:proofErr w:type="gramEnd"/>
      <w:r>
        <w:t xml:space="preserve"> posun datumu a času zprávy oproti GMT (Greenwich </w:t>
      </w:r>
      <w:proofErr w:type="spellStart"/>
      <w:r>
        <w:t>Mean</w:t>
      </w:r>
      <w:proofErr w:type="spellEnd"/>
      <w:r>
        <w:t xml:space="preserve"> Time</w:t>
      </w:r>
      <w:r w:rsidR="009E6B35">
        <w:t>).</w:t>
      </w:r>
      <w:r w:rsidR="00080FD2">
        <w:t xml:space="preserve"> Pokud není </w:t>
      </w:r>
      <w:proofErr w:type="spellStart"/>
      <w:r w:rsidR="00080FD2">
        <w:t>off</w:t>
      </w:r>
      <w:proofErr w:type="spellEnd"/>
      <w:r w:rsidR="00080FD2">
        <w:t xml:space="preserve">-set </w:t>
      </w:r>
      <w:proofErr w:type="spellStart"/>
      <w:r w:rsidR="00080FD2">
        <w:t>uvedene</w:t>
      </w:r>
      <w:proofErr w:type="spellEnd"/>
      <w:r w:rsidR="00080FD2">
        <w:t xml:space="preserve"> je hodnota int</w:t>
      </w:r>
      <w:r w:rsidR="00442592">
        <w:t>e</w:t>
      </w:r>
      <w:r w:rsidR="00080FD2">
        <w:t xml:space="preserve">rpretována jako </w:t>
      </w:r>
      <w:r w:rsidR="00442592">
        <w:t>vyjádření v GMT.</w:t>
      </w:r>
      <w:r w:rsidR="00080FD2">
        <w:t xml:space="preserve">  </w:t>
      </w:r>
    </w:p>
    <w:p w14:paraId="43EE6652" w14:textId="77777777" w:rsidR="00E2773D" w:rsidRDefault="00E2773D" w:rsidP="00721335"/>
    <w:p w14:paraId="2BD831EE" w14:textId="77777777" w:rsidR="00F573C4" w:rsidRDefault="00F573C4" w:rsidP="00F573C4">
      <w:pPr>
        <w:rPr>
          <w:b/>
          <w:bCs/>
        </w:rPr>
      </w:pPr>
      <w:r>
        <w:rPr>
          <w:b/>
          <w:bCs/>
        </w:rPr>
        <w:t>Definice pro použití u intervalových dat (respektuje standard převzatý z EDINE):</w:t>
      </w:r>
    </w:p>
    <w:p w14:paraId="20003EA5" w14:textId="77777777" w:rsidR="00F573C4" w:rsidRDefault="00F573C4" w:rsidP="00F573C4">
      <w:pPr>
        <w:rPr>
          <w:b/>
          <w:bCs/>
        </w:rPr>
      </w:pPr>
      <w:r>
        <w:rPr>
          <w:b/>
          <w:bCs/>
        </w:rPr>
        <w:t>Začátek dne je definován jako 00:00 hodin, konec dne jako 00:00 hodin následujícího dne.</w:t>
      </w:r>
    </w:p>
    <w:p w14:paraId="447008D9" w14:textId="77777777" w:rsidR="00F573C4" w:rsidRDefault="00F573C4" w:rsidP="00F573C4">
      <w:r>
        <w:t>Příklad:</w:t>
      </w:r>
    </w:p>
    <w:p w14:paraId="19103C8F" w14:textId="77777777" w:rsidR="00F573C4" w:rsidRDefault="00832BD3" w:rsidP="00F573C4">
      <w:r>
        <w:t>poslední hodina dne</w:t>
      </w:r>
      <w:r>
        <w:tab/>
        <w:t>2013-</w:t>
      </w:r>
      <w:proofErr w:type="gramStart"/>
      <w:r>
        <w:t>10-27T23</w:t>
      </w:r>
      <w:proofErr w:type="gramEnd"/>
      <w:r>
        <w:t>:00/2013</w:t>
      </w:r>
      <w:r w:rsidR="00F573C4">
        <w:t>-</w:t>
      </w:r>
      <w:proofErr w:type="gramStart"/>
      <w:r w:rsidR="00F573C4">
        <w:t>10-28T00</w:t>
      </w:r>
      <w:proofErr w:type="gramEnd"/>
      <w:r w:rsidR="00F573C4">
        <w:t>:00</w:t>
      </w:r>
    </w:p>
    <w:p w14:paraId="1EEFF79E" w14:textId="77777777" w:rsidR="00F573C4" w:rsidRDefault="00F573C4" w:rsidP="00F573C4">
      <w:r>
        <w:t xml:space="preserve">V hlavičce XML zprávy je vždy uveden v atributu </w:t>
      </w:r>
      <w:proofErr w:type="spellStart"/>
      <w:r>
        <w:rPr>
          <w:i/>
          <w:iCs/>
        </w:rPr>
        <w:t>time</w:t>
      </w:r>
      <w:proofErr w:type="spellEnd"/>
      <w:r>
        <w:rPr>
          <w:i/>
          <w:iCs/>
        </w:rPr>
        <w:t>-offset</w:t>
      </w:r>
      <w:r>
        <w:t xml:space="preserve"> posun hodnot uvedených ve zprávě (profily na </w:t>
      </w:r>
      <w:proofErr w:type="gramStart"/>
      <w:r>
        <w:t>OPM -měřené</w:t>
      </w:r>
      <w:proofErr w:type="gramEnd"/>
      <w:r>
        <w:t xml:space="preserve">, </w:t>
      </w:r>
      <w:proofErr w:type="gramStart"/>
      <w:r>
        <w:t>plánované..</w:t>
      </w:r>
      <w:proofErr w:type="gramEnd"/>
      <w:r>
        <w:t xml:space="preserve">) oproti GMT (Greenwich </w:t>
      </w:r>
      <w:proofErr w:type="spellStart"/>
      <w:r>
        <w:t>Mean</w:t>
      </w:r>
      <w:proofErr w:type="spellEnd"/>
      <w:r>
        <w:t xml:space="preserve"> Time). Hodnota je generována vždy k první periodě uvedené v XML zprávě a platí následně pro všechny hodnoty uvedené v této zprávě.</w:t>
      </w:r>
    </w:p>
    <w:p w14:paraId="76FB2EAE" w14:textId="77777777" w:rsidR="00F573C4" w:rsidRDefault="00F573C4" w:rsidP="00F573C4"/>
    <w:p w14:paraId="1D3AB197" w14:textId="77777777" w:rsidR="00F573C4" w:rsidRDefault="00F573C4" w:rsidP="00F573C4">
      <w:pPr>
        <w:rPr>
          <w:b/>
          <w:bCs/>
        </w:rPr>
      </w:pPr>
      <w:r>
        <w:rPr>
          <w:b/>
          <w:bCs/>
        </w:rPr>
        <w:t xml:space="preserve">Neintervalová </w:t>
      </w:r>
      <w:proofErr w:type="gramStart"/>
      <w:r>
        <w:rPr>
          <w:b/>
          <w:bCs/>
        </w:rPr>
        <w:t>data</w:t>
      </w:r>
      <w:proofErr w:type="gramEnd"/>
      <w:r>
        <w:rPr>
          <w:b/>
          <w:bCs/>
        </w:rPr>
        <w:t xml:space="preserve"> tj. specifikace období od do na celé dny:</w:t>
      </w:r>
    </w:p>
    <w:p w14:paraId="6FBBA261" w14:textId="77777777" w:rsidR="00F573C4" w:rsidRDefault="00F573C4" w:rsidP="00F573C4">
      <w:r>
        <w:rPr>
          <w:b/>
          <w:bCs/>
        </w:rPr>
        <w:t>Význam datumových položek je datum od/do VČETNĚ.</w:t>
      </w:r>
    </w:p>
    <w:p w14:paraId="0C5149BE" w14:textId="77777777" w:rsidR="00F573C4" w:rsidRDefault="00F573C4" w:rsidP="00F573C4">
      <w:r>
        <w:t>Interpretace data od – datum od včetně (YY</w:t>
      </w:r>
      <w:r w:rsidR="00BA1207">
        <w:t>Y</w:t>
      </w:r>
      <w:r>
        <w:t>Y-MM-DDT00:00)</w:t>
      </w:r>
    </w:p>
    <w:p w14:paraId="2586C415" w14:textId="77777777" w:rsidR="00F573C4" w:rsidRDefault="00F573C4" w:rsidP="00F573C4">
      <w:r>
        <w:t xml:space="preserve">Interpretace data </w:t>
      </w:r>
      <w:proofErr w:type="gramStart"/>
      <w:r>
        <w:t>do - datum</w:t>
      </w:r>
      <w:proofErr w:type="gramEnd"/>
      <w:r>
        <w:t xml:space="preserve"> do včetně (YY</w:t>
      </w:r>
      <w:r w:rsidR="00BA1207">
        <w:t>Y</w:t>
      </w:r>
      <w:r>
        <w:t>Y-MM-DDT23:59)</w:t>
      </w:r>
    </w:p>
    <w:p w14:paraId="3E1D2D19" w14:textId="77777777" w:rsidR="00F573C4" w:rsidRDefault="00832BD3" w:rsidP="00F573C4">
      <w:r>
        <w:t>celý den a noc</w:t>
      </w:r>
      <w:r>
        <w:tab/>
      </w:r>
      <w:r>
        <w:tab/>
        <w:t>2013-</w:t>
      </w:r>
      <w:proofErr w:type="gramStart"/>
      <w:r>
        <w:t>10-27T00</w:t>
      </w:r>
      <w:proofErr w:type="gramEnd"/>
      <w:r>
        <w:t>:00/2013</w:t>
      </w:r>
      <w:r w:rsidR="00F573C4">
        <w:t>-</w:t>
      </w:r>
      <w:proofErr w:type="gramStart"/>
      <w:r w:rsidR="00F573C4">
        <w:t>10-27T23</w:t>
      </w:r>
      <w:proofErr w:type="gramEnd"/>
      <w:r w:rsidR="00F573C4">
        <w:t>:59</w:t>
      </w:r>
    </w:p>
    <w:p w14:paraId="0057FF43" w14:textId="77777777" w:rsidR="00721335" w:rsidRDefault="00721335" w:rsidP="00721335"/>
    <w:p w14:paraId="4AE86563" w14:textId="77777777" w:rsidR="00721335" w:rsidRDefault="00721335" w:rsidP="00721335">
      <w:pPr>
        <w:pStyle w:val="Nadpis6"/>
      </w:pPr>
      <w:r>
        <w:t>PŘechod Na letní čas a zpět</w:t>
      </w:r>
    </w:p>
    <w:p w14:paraId="50865BB6" w14:textId="77777777" w:rsidR="00721335" w:rsidRDefault="00721335" w:rsidP="00721335"/>
    <w:p w14:paraId="4D7927B0" w14:textId="77777777" w:rsidR="00721335" w:rsidRDefault="00721335" w:rsidP="0003250B">
      <w:pPr>
        <w:numPr>
          <w:ilvl w:val="0"/>
          <w:numId w:val="7"/>
        </w:numPr>
      </w:pPr>
      <w:r>
        <w:lastRenderedPageBreak/>
        <w:t>Datum a čas se uvádějí v aktuálním čase.</w:t>
      </w:r>
    </w:p>
    <w:p w14:paraId="3BF46B39" w14:textId="77777777" w:rsidR="00721335" w:rsidRDefault="00C25721" w:rsidP="0003250B">
      <w:pPr>
        <w:numPr>
          <w:ilvl w:val="0"/>
          <w:numId w:val="7"/>
        </w:numPr>
      </w:pPr>
      <w:r>
        <w:t>Pokud je datum uváděno ve formátu data a času, je uváděn časový posun</w:t>
      </w:r>
      <w:r w:rsidR="00080FD2">
        <w:t xml:space="preserve">, tzv. </w:t>
      </w:r>
      <w:proofErr w:type="spellStart"/>
      <w:r w:rsidR="00080FD2" w:rsidRPr="00403B99">
        <w:rPr>
          <w:i/>
        </w:rPr>
        <w:t>time</w:t>
      </w:r>
      <w:proofErr w:type="spellEnd"/>
      <w:r w:rsidR="00080FD2" w:rsidRPr="00403B99">
        <w:rPr>
          <w:i/>
        </w:rPr>
        <w:t>-offset</w:t>
      </w:r>
      <w:r>
        <w:t xml:space="preserve"> oproti GMT (Greenwich </w:t>
      </w:r>
      <w:proofErr w:type="spellStart"/>
      <w:r>
        <w:t>Mean</w:t>
      </w:r>
      <w:proofErr w:type="spellEnd"/>
      <w:r>
        <w:t xml:space="preserve"> Time)</w:t>
      </w:r>
      <w:r w:rsidR="00721335">
        <w:t xml:space="preserve">. Pro data uvedená v letním čase platí </w:t>
      </w:r>
      <w:proofErr w:type="spellStart"/>
      <w:r w:rsidR="00721335">
        <w:rPr>
          <w:i/>
          <w:iCs/>
        </w:rPr>
        <w:t>time</w:t>
      </w:r>
      <w:proofErr w:type="spellEnd"/>
      <w:r w:rsidR="00721335">
        <w:rPr>
          <w:i/>
          <w:iCs/>
        </w:rPr>
        <w:t>-offset=</w:t>
      </w:r>
      <w:r w:rsidR="005A0568">
        <w:rPr>
          <w:i/>
          <w:iCs/>
        </w:rPr>
        <w:t>+</w:t>
      </w:r>
      <w:r>
        <w:rPr>
          <w:i/>
          <w:iCs/>
        </w:rPr>
        <w:t>0</w:t>
      </w:r>
      <w:r w:rsidR="00721335">
        <w:rPr>
          <w:i/>
          <w:iCs/>
        </w:rPr>
        <w:t>2</w:t>
      </w:r>
      <w:r>
        <w:rPr>
          <w:i/>
          <w:iCs/>
        </w:rPr>
        <w:t>:00</w:t>
      </w:r>
      <w:r w:rsidR="00721335">
        <w:rPr>
          <w:i/>
          <w:iCs/>
        </w:rPr>
        <w:t xml:space="preserve">, </w:t>
      </w:r>
      <w:r w:rsidR="00721335">
        <w:t xml:space="preserve">pro data uvedená v zimním čase platí </w:t>
      </w:r>
      <w:proofErr w:type="spellStart"/>
      <w:r w:rsidR="00721335">
        <w:rPr>
          <w:i/>
          <w:iCs/>
        </w:rPr>
        <w:t>time</w:t>
      </w:r>
      <w:proofErr w:type="spellEnd"/>
      <w:r w:rsidR="00721335">
        <w:rPr>
          <w:i/>
          <w:iCs/>
        </w:rPr>
        <w:t>-offset=</w:t>
      </w:r>
      <w:r w:rsidR="005A0568">
        <w:rPr>
          <w:i/>
          <w:iCs/>
        </w:rPr>
        <w:t>+</w:t>
      </w:r>
      <w:r>
        <w:rPr>
          <w:i/>
          <w:iCs/>
        </w:rPr>
        <w:t>0</w:t>
      </w:r>
      <w:r w:rsidR="00721335">
        <w:rPr>
          <w:i/>
          <w:iCs/>
        </w:rPr>
        <w:t>1</w:t>
      </w:r>
      <w:r>
        <w:rPr>
          <w:i/>
          <w:iCs/>
        </w:rPr>
        <w:t>:00.</w:t>
      </w:r>
      <w:r w:rsidR="00721335">
        <w:t xml:space="preserve">   </w:t>
      </w:r>
    </w:p>
    <w:p w14:paraId="2AC22CD8" w14:textId="77777777" w:rsidR="008D6B7A" w:rsidRDefault="008D6B7A" w:rsidP="00721335"/>
    <w:p w14:paraId="763F2AB7" w14:textId="77777777" w:rsidR="00721335" w:rsidRDefault="00721335" w:rsidP="008D6B7A">
      <w:pPr>
        <w:pStyle w:val="Nadpis6"/>
      </w:pPr>
      <w:r>
        <w:t>Formát číselných údajů</w:t>
      </w:r>
    </w:p>
    <w:p w14:paraId="70569CEC" w14:textId="77777777" w:rsidR="00721335" w:rsidRDefault="00721335" w:rsidP="00721335"/>
    <w:p w14:paraId="45CF000C" w14:textId="77777777" w:rsidR="00721335" w:rsidRDefault="00721335" w:rsidP="0003250B">
      <w:pPr>
        <w:numPr>
          <w:ilvl w:val="0"/>
          <w:numId w:val="6"/>
        </w:numPr>
      </w:pPr>
      <w:r>
        <w:t>Číselné údaje se uvádí bez mezer a oddělovačů tisíců, např.:  25000000</w:t>
      </w:r>
    </w:p>
    <w:p w14:paraId="31419F02" w14:textId="77777777" w:rsidR="00721335" w:rsidRDefault="00721335" w:rsidP="0003250B">
      <w:pPr>
        <w:numPr>
          <w:ilvl w:val="0"/>
          <w:numId w:val="6"/>
        </w:numPr>
      </w:pPr>
      <w:r>
        <w:t xml:space="preserve">Oddělovačem desetinné části je tečka (.), např.: </w:t>
      </w:r>
      <w:r>
        <w:tab/>
        <w:t>3.14</w:t>
      </w:r>
    </w:p>
    <w:p w14:paraId="3D7DD09D" w14:textId="77777777" w:rsidR="00721335" w:rsidRDefault="00721335" w:rsidP="0003250B">
      <w:pPr>
        <w:numPr>
          <w:ilvl w:val="0"/>
          <w:numId w:val="6"/>
        </w:numPr>
      </w:pPr>
      <w:r>
        <w:t>Není povolena neúplná notace, např.:  .</w:t>
      </w:r>
      <w:proofErr w:type="gramStart"/>
      <w:r>
        <w:t>5  nebo</w:t>
      </w:r>
      <w:proofErr w:type="gramEnd"/>
      <w:r>
        <w:t xml:space="preserve">  2.</w:t>
      </w:r>
    </w:p>
    <w:p w14:paraId="1EB8FC6A" w14:textId="77777777" w:rsidR="00721335" w:rsidRDefault="00721335" w:rsidP="0003250B">
      <w:pPr>
        <w:numPr>
          <w:ilvl w:val="0"/>
          <w:numId w:val="6"/>
        </w:numPr>
      </w:pPr>
      <w:r>
        <w:t>Nejsou povoleny úvodní nuly, např.:   02</w:t>
      </w:r>
    </w:p>
    <w:p w14:paraId="39B83F22" w14:textId="77777777" w:rsidR="00721335" w:rsidRDefault="00721335" w:rsidP="0003250B">
      <w:pPr>
        <w:numPr>
          <w:ilvl w:val="0"/>
          <w:numId w:val="6"/>
        </w:numPr>
      </w:pPr>
      <w:r>
        <w:t>Kladné hodnoty jsou uváděny bez znaménka, např.:   112</w:t>
      </w:r>
    </w:p>
    <w:p w14:paraId="6C5ABFE9" w14:textId="77777777" w:rsidR="00721335" w:rsidRDefault="00721335" w:rsidP="0003250B">
      <w:pPr>
        <w:numPr>
          <w:ilvl w:val="0"/>
          <w:numId w:val="6"/>
        </w:numPr>
      </w:pPr>
      <w:r>
        <w:t xml:space="preserve">Záporné údaje jsou uváděny se znaménkem mínus (-) bezprostředně před první číslicí, </w:t>
      </w:r>
      <w:r>
        <w:br/>
        <w:t>např.:   -112</w:t>
      </w:r>
    </w:p>
    <w:p w14:paraId="70812F33" w14:textId="77777777" w:rsidR="00721335" w:rsidRDefault="00721335" w:rsidP="0003250B">
      <w:pPr>
        <w:numPr>
          <w:ilvl w:val="0"/>
          <w:numId w:val="6"/>
        </w:numPr>
      </w:pPr>
      <w:r>
        <w:t>Nulová hodnota nesmí mít žádné znaménko, např.:  0</w:t>
      </w:r>
    </w:p>
    <w:p w14:paraId="26FCA48D" w14:textId="77777777" w:rsidR="008D6B7A" w:rsidRDefault="008D6B7A" w:rsidP="008D6B7A"/>
    <w:p w14:paraId="454173CA" w14:textId="77777777" w:rsidR="008D6B7A" w:rsidRDefault="008D6B7A" w:rsidP="008D6B7A"/>
    <w:p w14:paraId="7B03D98E" w14:textId="77777777" w:rsidR="00057614" w:rsidRDefault="00057614" w:rsidP="00057614">
      <w:pPr>
        <w:pStyle w:val="Nadpis1"/>
      </w:pPr>
      <w:bookmarkStart w:id="27" w:name="_Toc350769100"/>
      <w:bookmarkStart w:id="28" w:name="_Toc237936014"/>
      <w:r>
        <w:lastRenderedPageBreak/>
        <w:t>Přehled zpráv</w:t>
      </w:r>
      <w:bookmarkEnd w:id="27"/>
      <w:bookmarkEnd w:id="28"/>
    </w:p>
    <w:p w14:paraId="5DBE203C" w14:textId="77777777" w:rsidR="009828EC" w:rsidRDefault="009828EC"/>
    <w:p w14:paraId="61E77D2E" w14:textId="77777777" w:rsidR="00530719" w:rsidRDefault="00057614">
      <w:pPr>
        <w:pStyle w:val="Nadpis5"/>
      </w:pPr>
      <w:r>
        <w:t>Tabulka msg_CODE</w:t>
      </w:r>
    </w:p>
    <w:p w14:paraId="08BA3052" w14:textId="77777777" w:rsidR="00BA1207" w:rsidRDefault="00BA1207"/>
    <w:p w14:paraId="69DC6EC3" w14:textId="77777777" w:rsidR="00FA46C1" w:rsidRDefault="00057614">
      <w:r>
        <w:t xml:space="preserve">Každý druh zprávy je jednoznačně identifikován pomocí </w:t>
      </w:r>
      <w:proofErr w:type="spellStart"/>
      <w:r>
        <w:t>msg_code</w:t>
      </w:r>
      <w:proofErr w:type="spellEnd"/>
      <w:r>
        <w:t>, který ur</w:t>
      </w:r>
      <w:r w:rsidR="00BF348F">
        <w:t>čuje povahu zprávy a postup její</w:t>
      </w:r>
      <w:r>
        <w:t xml:space="preserve">ho zpracování. </w:t>
      </w:r>
      <w:r w:rsidR="00530719">
        <w:t>V</w:t>
      </w:r>
      <w:r w:rsidR="00883657">
        <w:t> </w:t>
      </w:r>
      <w:r w:rsidR="00530719">
        <w:t xml:space="preserve">následující tabulce </w:t>
      </w:r>
      <w:r w:rsidR="007F474B">
        <w:t xml:space="preserve">je uveden seznam všech zpráv, které prochází přes externí rozhraní systému </w:t>
      </w:r>
      <w:r w:rsidR="006E4F11">
        <w:t>CS OTE</w:t>
      </w:r>
      <w:r w:rsidR="00F573C4">
        <w:t>, modul POZE</w:t>
      </w:r>
      <w:r w:rsidR="007F474B">
        <w:t xml:space="preserve">. U každé zprávy je uveden </w:t>
      </w:r>
      <w:proofErr w:type="spellStart"/>
      <w:r w:rsidR="007F474B">
        <w:t>msg_code</w:t>
      </w:r>
      <w:proofErr w:type="spellEnd"/>
      <w:r w:rsidR="007F474B">
        <w:t>, popis, formát zprávy, zdrojový a cílový systém.</w:t>
      </w:r>
    </w:p>
    <w:p w14:paraId="489218CA" w14:textId="77777777" w:rsidR="00BA1207" w:rsidRDefault="00BA1207"/>
    <w:tbl>
      <w:tblPr>
        <w:tblW w:w="8724" w:type="dxa"/>
        <w:tblInd w:w="-29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2430"/>
        <w:gridCol w:w="1530"/>
        <w:gridCol w:w="1416"/>
        <w:gridCol w:w="1134"/>
        <w:gridCol w:w="1134"/>
      </w:tblGrid>
      <w:tr w:rsidR="00D378AC" w:rsidRPr="007F474B" w14:paraId="7A5283CC" w14:textId="77777777" w:rsidTr="009E48F8">
        <w:trPr>
          <w:trHeight w:val="510"/>
        </w:trPr>
        <w:tc>
          <w:tcPr>
            <w:tcW w:w="1080" w:type="dxa"/>
            <w:shd w:val="clear" w:color="auto" w:fill="FFFF00"/>
            <w:noWrap/>
            <w:vAlign w:val="bottom"/>
          </w:tcPr>
          <w:p w14:paraId="27CDD114" w14:textId="77777777" w:rsidR="00D378AC" w:rsidRPr="004A3A0C" w:rsidRDefault="004A3A0C" w:rsidP="00D378AC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proofErr w:type="spellStart"/>
            <w:r w:rsidRPr="004A3A0C">
              <w:rPr>
                <w:b/>
                <w:sz w:val="20"/>
                <w:szCs w:val="20"/>
                <w:highlight w:val="yellow"/>
              </w:rPr>
              <w:t>Msg_code</w:t>
            </w:r>
            <w:proofErr w:type="spellEnd"/>
          </w:p>
        </w:tc>
        <w:tc>
          <w:tcPr>
            <w:tcW w:w="2430" w:type="dxa"/>
            <w:shd w:val="clear" w:color="auto" w:fill="FFFF00"/>
            <w:vAlign w:val="bottom"/>
          </w:tcPr>
          <w:p w14:paraId="1DDAC1FC" w14:textId="77777777" w:rsidR="00D378AC" w:rsidRPr="004A3A0C" w:rsidRDefault="004A3A0C" w:rsidP="00D378AC">
            <w:pPr>
              <w:rPr>
                <w:b/>
                <w:sz w:val="20"/>
                <w:szCs w:val="20"/>
                <w:highlight w:val="yellow"/>
              </w:rPr>
            </w:pPr>
            <w:r w:rsidRPr="004A3A0C">
              <w:rPr>
                <w:b/>
                <w:sz w:val="20"/>
                <w:szCs w:val="20"/>
                <w:highlight w:val="yellow"/>
              </w:rPr>
              <w:t>Popis</w:t>
            </w:r>
          </w:p>
        </w:tc>
        <w:tc>
          <w:tcPr>
            <w:tcW w:w="1530" w:type="dxa"/>
            <w:shd w:val="clear" w:color="auto" w:fill="FFFF00"/>
            <w:noWrap/>
            <w:vAlign w:val="bottom"/>
          </w:tcPr>
          <w:p w14:paraId="6C50B297" w14:textId="77777777" w:rsidR="00D378AC" w:rsidRPr="004A3A0C" w:rsidRDefault="004A3A0C" w:rsidP="00D378AC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r w:rsidRPr="004A3A0C">
              <w:rPr>
                <w:b/>
                <w:sz w:val="20"/>
                <w:szCs w:val="20"/>
                <w:highlight w:val="yellow"/>
              </w:rPr>
              <w:t>Formát zprávy</w:t>
            </w:r>
          </w:p>
        </w:tc>
        <w:tc>
          <w:tcPr>
            <w:tcW w:w="1416" w:type="dxa"/>
            <w:shd w:val="clear" w:color="auto" w:fill="FFFF00"/>
            <w:vAlign w:val="bottom"/>
          </w:tcPr>
          <w:p w14:paraId="6EE04716" w14:textId="77777777" w:rsidR="00D378AC" w:rsidRPr="004A3A0C" w:rsidRDefault="004A3A0C" w:rsidP="00D378AC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r w:rsidRPr="004A3A0C">
              <w:rPr>
                <w:b/>
                <w:sz w:val="20"/>
                <w:szCs w:val="20"/>
                <w:highlight w:val="yellow"/>
              </w:rPr>
              <w:t>Vstup/Výstup</w:t>
            </w:r>
          </w:p>
        </w:tc>
        <w:tc>
          <w:tcPr>
            <w:tcW w:w="1134" w:type="dxa"/>
            <w:shd w:val="clear" w:color="auto" w:fill="FFFF00"/>
            <w:vAlign w:val="bottom"/>
          </w:tcPr>
          <w:p w14:paraId="2D13F720" w14:textId="77777777" w:rsidR="00D378AC" w:rsidRPr="004A3A0C" w:rsidRDefault="004A3A0C" w:rsidP="00D378AC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r w:rsidRPr="004A3A0C">
              <w:rPr>
                <w:b/>
                <w:sz w:val="20"/>
                <w:szCs w:val="20"/>
                <w:highlight w:val="yellow"/>
              </w:rPr>
              <w:t>Zdroj</w:t>
            </w:r>
          </w:p>
        </w:tc>
        <w:tc>
          <w:tcPr>
            <w:tcW w:w="1134" w:type="dxa"/>
            <w:shd w:val="clear" w:color="auto" w:fill="FFFF00"/>
            <w:vAlign w:val="bottom"/>
          </w:tcPr>
          <w:p w14:paraId="71FC6242" w14:textId="77777777" w:rsidR="00D378AC" w:rsidRPr="004A3A0C" w:rsidRDefault="004A3A0C" w:rsidP="00D378AC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r w:rsidRPr="004A3A0C">
              <w:rPr>
                <w:b/>
                <w:sz w:val="20"/>
                <w:szCs w:val="20"/>
                <w:highlight w:val="yellow"/>
              </w:rPr>
              <w:t>Cíl</w:t>
            </w:r>
          </w:p>
        </w:tc>
      </w:tr>
      <w:tr w:rsidR="00AA3231" w:rsidRPr="007F474B" w14:paraId="08CC25A2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4A9712D5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PC1</w:t>
            </w:r>
          </w:p>
        </w:tc>
        <w:tc>
          <w:tcPr>
            <w:tcW w:w="2430" w:type="dxa"/>
            <w:vAlign w:val="bottom"/>
          </w:tcPr>
          <w:p w14:paraId="20BA5A9C" w14:textId="77777777" w:rsidR="00AA3231" w:rsidRPr="008963F6" w:rsidRDefault="00AA3231" w:rsidP="00D378A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Zadání</w:t>
            </w:r>
            <w:r w:rsidRPr="008963F6">
              <w:rPr>
                <w:sz w:val="20"/>
                <w:szCs w:val="20"/>
              </w:rPr>
              <w:t>/aktualizace reklamace</w:t>
            </w:r>
          </w:p>
        </w:tc>
        <w:tc>
          <w:tcPr>
            <w:tcW w:w="1530" w:type="dxa"/>
            <w:noWrap/>
            <w:vAlign w:val="bottom"/>
          </w:tcPr>
          <w:p w14:paraId="2832D55C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1416" w:type="dxa"/>
            <w:vAlign w:val="bottom"/>
          </w:tcPr>
          <w:p w14:paraId="412FF739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682C268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  <w:tc>
          <w:tcPr>
            <w:tcW w:w="1134" w:type="dxa"/>
            <w:vAlign w:val="bottom"/>
          </w:tcPr>
          <w:p w14:paraId="00CE6382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604C7E89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1ACC5C32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PC2</w:t>
            </w:r>
          </w:p>
        </w:tc>
        <w:tc>
          <w:tcPr>
            <w:tcW w:w="2430" w:type="dxa"/>
            <w:vAlign w:val="bottom"/>
          </w:tcPr>
          <w:p w14:paraId="2CF9ACD0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 / chyba v zadání / aktualizace reklamace</w:t>
            </w:r>
          </w:p>
        </w:tc>
        <w:tc>
          <w:tcPr>
            <w:tcW w:w="1530" w:type="dxa"/>
            <w:noWrap/>
            <w:vAlign w:val="bottom"/>
          </w:tcPr>
          <w:p w14:paraId="01678411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7B42297F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43EE0DE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6B45654F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6BDC5872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719F2AE7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PC3</w:t>
            </w:r>
          </w:p>
        </w:tc>
        <w:tc>
          <w:tcPr>
            <w:tcW w:w="2430" w:type="dxa"/>
            <w:vAlign w:val="bottom"/>
          </w:tcPr>
          <w:p w14:paraId="023DD7A8" w14:textId="77777777" w:rsidR="00AA3231" w:rsidRPr="008963F6" w:rsidRDefault="00AA3231" w:rsidP="00D378AC">
            <w:pPr>
              <w:rPr>
                <w:sz w:val="20"/>
                <w:szCs w:val="20"/>
              </w:rPr>
            </w:pPr>
            <w:r w:rsidRPr="008963F6">
              <w:rPr>
                <w:sz w:val="20"/>
                <w:szCs w:val="20"/>
              </w:rPr>
              <w:t xml:space="preserve">Opis </w:t>
            </w:r>
            <w:r>
              <w:rPr>
                <w:sz w:val="20"/>
                <w:szCs w:val="20"/>
              </w:rPr>
              <w:t xml:space="preserve">zadání/aktualizace </w:t>
            </w:r>
            <w:r w:rsidRPr="008963F6">
              <w:rPr>
                <w:sz w:val="20"/>
                <w:szCs w:val="20"/>
              </w:rPr>
              <w:t>reklamace</w:t>
            </w:r>
          </w:p>
        </w:tc>
        <w:tc>
          <w:tcPr>
            <w:tcW w:w="1530" w:type="dxa"/>
            <w:noWrap/>
            <w:vAlign w:val="bottom"/>
          </w:tcPr>
          <w:p w14:paraId="198705B3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1416" w:type="dxa"/>
            <w:vAlign w:val="bottom"/>
          </w:tcPr>
          <w:p w14:paraId="6BF26A4F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4DE55814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270C902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101C0708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7F39FE07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PC4</w:t>
            </w:r>
          </w:p>
        </w:tc>
        <w:tc>
          <w:tcPr>
            <w:tcW w:w="2430" w:type="dxa"/>
            <w:vAlign w:val="bottom"/>
          </w:tcPr>
          <w:p w14:paraId="6ED3530B" w14:textId="77777777" w:rsidR="00AA3231" w:rsidRPr="005D7A96" w:rsidRDefault="00AA3231" w:rsidP="00EB669F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data reklamace</w:t>
            </w:r>
          </w:p>
        </w:tc>
        <w:tc>
          <w:tcPr>
            <w:tcW w:w="1530" w:type="dxa"/>
            <w:noWrap/>
            <w:vAlign w:val="bottom"/>
          </w:tcPr>
          <w:p w14:paraId="3C25BA9E" w14:textId="77777777" w:rsidR="00AA3231" w:rsidRDefault="00AA3231" w:rsidP="00EB669F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0E750F5A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3BDA9BE7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  <w:tc>
          <w:tcPr>
            <w:tcW w:w="1134" w:type="dxa"/>
            <w:vAlign w:val="bottom"/>
          </w:tcPr>
          <w:p w14:paraId="4C9BCD3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525DA732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1E4667CB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PC5</w:t>
            </w:r>
          </w:p>
        </w:tc>
        <w:tc>
          <w:tcPr>
            <w:tcW w:w="2430" w:type="dxa"/>
            <w:vAlign w:val="bottom"/>
          </w:tcPr>
          <w:p w14:paraId="0E089ED5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 / chyba v dotazu na data reklamace</w:t>
            </w:r>
          </w:p>
        </w:tc>
        <w:tc>
          <w:tcPr>
            <w:tcW w:w="1530" w:type="dxa"/>
            <w:noWrap/>
            <w:vAlign w:val="bottom"/>
          </w:tcPr>
          <w:p w14:paraId="7BC1FAD0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5BBFE88F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C499E79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5F5170B5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4BA3189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6DE40207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PC6</w:t>
            </w:r>
          </w:p>
        </w:tc>
        <w:tc>
          <w:tcPr>
            <w:tcW w:w="2430" w:type="dxa"/>
            <w:vAlign w:val="bottom"/>
          </w:tcPr>
          <w:p w14:paraId="5F2EB0B7" w14:textId="77777777" w:rsidR="00AA3231" w:rsidRPr="008963F6" w:rsidRDefault="00AA3231" w:rsidP="00D378AC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Výpis</w:t>
            </w:r>
            <w:r w:rsidRPr="008963F6">
              <w:rPr>
                <w:sz w:val="20"/>
                <w:szCs w:val="20"/>
              </w:rPr>
              <w:t xml:space="preserve"> reklamac</w:t>
            </w:r>
            <w:r>
              <w:rPr>
                <w:sz w:val="20"/>
                <w:szCs w:val="20"/>
              </w:rPr>
              <w:t>í</w:t>
            </w:r>
          </w:p>
        </w:tc>
        <w:tc>
          <w:tcPr>
            <w:tcW w:w="1530" w:type="dxa"/>
            <w:noWrap/>
            <w:vAlign w:val="bottom"/>
          </w:tcPr>
          <w:p w14:paraId="1D3E4528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1416" w:type="dxa"/>
            <w:vAlign w:val="bottom"/>
          </w:tcPr>
          <w:p w14:paraId="78EFDFDA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56BA39C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D70636D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50DAEDD2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4AF2A049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PC7</w:t>
            </w:r>
          </w:p>
        </w:tc>
        <w:tc>
          <w:tcPr>
            <w:tcW w:w="2430" w:type="dxa"/>
            <w:vAlign w:val="bottom"/>
          </w:tcPr>
          <w:p w14:paraId="58FBE50A" w14:textId="77777777" w:rsidR="00AA3231" w:rsidRPr="003F0AFB" w:rsidRDefault="00AA3231" w:rsidP="00D378AC">
            <w:pPr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</w:rPr>
              <w:t>OZE zpráva OTE konkrétnímu RÚT</w:t>
            </w:r>
          </w:p>
        </w:tc>
        <w:tc>
          <w:tcPr>
            <w:tcW w:w="1530" w:type="dxa"/>
            <w:noWrap/>
            <w:vAlign w:val="bottom"/>
          </w:tcPr>
          <w:p w14:paraId="528E8646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1416" w:type="dxa"/>
            <w:vAlign w:val="bottom"/>
          </w:tcPr>
          <w:p w14:paraId="40C21CDF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1DA70FF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642DEC9B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514B9FB8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79E26043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PC8</w:t>
            </w:r>
          </w:p>
        </w:tc>
        <w:tc>
          <w:tcPr>
            <w:tcW w:w="2430" w:type="dxa"/>
            <w:vAlign w:val="bottom"/>
          </w:tcPr>
          <w:p w14:paraId="7C93D569" w14:textId="77777777" w:rsidR="00AA3231" w:rsidRPr="008963F6" w:rsidRDefault="00AA3231" w:rsidP="00D378AC">
            <w:pPr>
              <w:rPr>
                <w:sz w:val="20"/>
                <w:szCs w:val="20"/>
              </w:rPr>
            </w:pPr>
            <w:r w:rsidRPr="003F0AFB">
              <w:rPr>
                <w:sz w:val="20"/>
                <w:szCs w:val="20"/>
              </w:rPr>
              <w:t>O</w:t>
            </w:r>
            <w:r>
              <w:rPr>
                <w:sz w:val="20"/>
                <w:szCs w:val="20"/>
              </w:rPr>
              <w:t>ZE zpráva OTE všem RÚT (vývěska)</w:t>
            </w:r>
          </w:p>
        </w:tc>
        <w:tc>
          <w:tcPr>
            <w:tcW w:w="1530" w:type="dxa"/>
            <w:noWrap/>
            <w:vAlign w:val="bottom"/>
          </w:tcPr>
          <w:p w14:paraId="4E6F0CB6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1416" w:type="dxa"/>
            <w:vAlign w:val="bottom"/>
          </w:tcPr>
          <w:p w14:paraId="15478DCB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51758E5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BBA3338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6AE31DB5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5D3B2E68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PD1</w:t>
            </w:r>
          </w:p>
        </w:tc>
        <w:tc>
          <w:tcPr>
            <w:tcW w:w="2430" w:type="dxa"/>
            <w:vAlign w:val="bottom"/>
          </w:tcPr>
          <w:p w14:paraId="42704072" w14:textId="77777777" w:rsidR="00AA3231" w:rsidRPr="007B41BB" w:rsidRDefault="00AA3231" w:rsidP="00D378AC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Měsíční výkaz o výrobě z OZE</w:t>
            </w:r>
          </w:p>
        </w:tc>
        <w:tc>
          <w:tcPr>
            <w:tcW w:w="1530" w:type="dxa"/>
            <w:noWrap/>
            <w:vAlign w:val="bottom"/>
          </w:tcPr>
          <w:p w14:paraId="67652822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2EC18E9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5287584C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  <w:tc>
          <w:tcPr>
            <w:tcW w:w="1134" w:type="dxa"/>
            <w:vAlign w:val="bottom"/>
          </w:tcPr>
          <w:p w14:paraId="2D532C9C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3407C08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5F79C12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PD2</w:t>
            </w:r>
          </w:p>
        </w:tc>
        <w:tc>
          <w:tcPr>
            <w:tcW w:w="2430" w:type="dxa"/>
            <w:vAlign w:val="bottom"/>
          </w:tcPr>
          <w:p w14:paraId="272B26FF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 / chyba v měsíční výkazu o výrobě z OZE</w:t>
            </w:r>
          </w:p>
        </w:tc>
        <w:tc>
          <w:tcPr>
            <w:tcW w:w="1530" w:type="dxa"/>
            <w:noWrap/>
            <w:vAlign w:val="bottom"/>
          </w:tcPr>
          <w:p w14:paraId="3D83D0EA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04F27767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4DB6E7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51292F48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</w:tr>
      <w:tr w:rsidR="00AA3231" w:rsidRPr="007F474B" w14:paraId="1351AA90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87135E3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PD3</w:t>
            </w:r>
          </w:p>
        </w:tc>
        <w:tc>
          <w:tcPr>
            <w:tcW w:w="2430" w:type="dxa"/>
            <w:vAlign w:val="bottom"/>
          </w:tcPr>
          <w:p w14:paraId="1A2D0635" w14:textId="77777777" w:rsidR="00AA3231" w:rsidRPr="007B41BB" w:rsidRDefault="00AA3231" w:rsidP="00D378AC">
            <w:pPr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Opis měsíčního výkazu o výrobě </w:t>
            </w: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OZE</w:t>
            </w:r>
          </w:p>
        </w:tc>
        <w:tc>
          <w:tcPr>
            <w:tcW w:w="1530" w:type="dxa"/>
            <w:noWrap/>
            <w:vAlign w:val="bottom"/>
          </w:tcPr>
          <w:p w14:paraId="4C53D055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466C25BE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DF0D43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5B096AC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6F644F4C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F09031F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PD4</w:t>
            </w:r>
          </w:p>
        </w:tc>
        <w:tc>
          <w:tcPr>
            <w:tcW w:w="2430" w:type="dxa"/>
            <w:vAlign w:val="bottom"/>
          </w:tcPr>
          <w:p w14:paraId="57C98790" w14:textId="77777777" w:rsidR="00AA3231" w:rsidRPr="005D7A96" w:rsidRDefault="00AA3231" w:rsidP="00EB669F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měsíční výkaz o výrobě z OZE</w:t>
            </w:r>
          </w:p>
        </w:tc>
        <w:tc>
          <w:tcPr>
            <w:tcW w:w="1530" w:type="dxa"/>
            <w:noWrap/>
            <w:vAlign w:val="bottom"/>
          </w:tcPr>
          <w:p w14:paraId="69628E34" w14:textId="77777777" w:rsidR="00AA3231" w:rsidRDefault="00AA3231" w:rsidP="00EB669F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04F65A81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79FAB2C5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  <w:tc>
          <w:tcPr>
            <w:tcW w:w="1134" w:type="dxa"/>
            <w:vAlign w:val="bottom"/>
          </w:tcPr>
          <w:p w14:paraId="21A91A57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6A24D16E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764312B0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PD5</w:t>
            </w:r>
          </w:p>
        </w:tc>
        <w:tc>
          <w:tcPr>
            <w:tcW w:w="2430" w:type="dxa"/>
            <w:vAlign w:val="bottom"/>
          </w:tcPr>
          <w:p w14:paraId="0630E25A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 / chyba v dotazu na měsíční výkaz o výrobě z OZE</w:t>
            </w:r>
          </w:p>
        </w:tc>
        <w:tc>
          <w:tcPr>
            <w:tcW w:w="1530" w:type="dxa"/>
            <w:noWrap/>
            <w:vAlign w:val="bottom"/>
          </w:tcPr>
          <w:p w14:paraId="1C684647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675CD261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EFFC31B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64ECC3EA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11084AF5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183589B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PD6</w:t>
            </w:r>
          </w:p>
        </w:tc>
        <w:tc>
          <w:tcPr>
            <w:tcW w:w="2430" w:type="dxa"/>
            <w:vAlign w:val="bottom"/>
          </w:tcPr>
          <w:p w14:paraId="46EAFE83" w14:textId="77777777" w:rsidR="00AA3231" w:rsidRPr="007B41BB" w:rsidRDefault="00AA3231" w:rsidP="00D378AC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Výpis měsíčních výkazů o výrob</w:t>
            </w: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ě </w:t>
            </w: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OZE</w:t>
            </w:r>
          </w:p>
        </w:tc>
        <w:tc>
          <w:tcPr>
            <w:tcW w:w="1530" w:type="dxa"/>
            <w:noWrap/>
            <w:vAlign w:val="bottom"/>
          </w:tcPr>
          <w:p w14:paraId="4032B704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74A3DC9B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4D532370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098366B8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75FCF6BE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6304FA1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PDD</w:t>
            </w:r>
          </w:p>
        </w:tc>
        <w:tc>
          <w:tcPr>
            <w:tcW w:w="2430" w:type="dxa"/>
            <w:vAlign w:val="bottom"/>
          </w:tcPr>
          <w:p w14:paraId="066B96ED" w14:textId="77777777" w:rsidR="00AA3231" w:rsidRPr="007B41BB" w:rsidRDefault="00AA3231" w:rsidP="00D378AC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Informace o vyplacení podpory povinně vykupujícím</w:t>
            </w:r>
          </w:p>
        </w:tc>
        <w:tc>
          <w:tcPr>
            <w:tcW w:w="1530" w:type="dxa"/>
            <w:noWrap/>
            <w:vAlign w:val="bottom"/>
          </w:tcPr>
          <w:p w14:paraId="6889C7DB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08C4FA86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07CB919E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 xml:space="preserve">. </w:t>
            </w:r>
            <w:proofErr w:type="spellStart"/>
            <w:r w:rsidRPr="00AA3231">
              <w:rPr>
                <w:color w:val="000000"/>
                <w:sz w:val="20"/>
                <w:szCs w:val="20"/>
              </w:rPr>
              <w:t>vyk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</w:t>
            </w:r>
          </w:p>
        </w:tc>
        <w:tc>
          <w:tcPr>
            <w:tcW w:w="1134" w:type="dxa"/>
            <w:vAlign w:val="bottom"/>
          </w:tcPr>
          <w:p w14:paraId="279E10F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1EB3D1D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492C745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lastRenderedPageBreak/>
              <w:t>PDE</w:t>
            </w:r>
          </w:p>
        </w:tc>
        <w:tc>
          <w:tcPr>
            <w:tcW w:w="2430" w:type="dxa"/>
            <w:vAlign w:val="bottom"/>
          </w:tcPr>
          <w:p w14:paraId="0DF35971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 informaci o vyplacení podpory povinně vykupujícím</w:t>
            </w:r>
          </w:p>
        </w:tc>
        <w:tc>
          <w:tcPr>
            <w:tcW w:w="1530" w:type="dxa"/>
            <w:noWrap/>
            <w:vAlign w:val="bottom"/>
          </w:tcPr>
          <w:p w14:paraId="4BBB0071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600CD85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7D3C9DB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42F3D15E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AA3231" w:rsidRPr="007F474B" w14:paraId="3343BB9E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73855AD9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PDF</w:t>
            </w:r>
          </w:p>
        </w:tc>
        <w:tc>
          <w:tcPr>
            <w:tcW w:w="2430" w:type="dxa"/>
            <w:vAlign w:val="bottom"/>
          </w:tcPr>
          <w:p w14:paraId="5DFB36CF" w14:textId="77777777" w:rsidR="00AA3231" w:rsidRPr="007B41BB" w:rsidRDefault="00AA3231" w:rsidP="00D378AC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Opis informace o vyplacení podpory povinně vykupujícím</w:t>
            </w:r>
          </w:p>
        </w:tc>
        <w:tc>
          <w:tcPr>
            <w:tcW w:w="1530" w:type="dxa"/>
            <w:noWrap/>
            <w:vAlign w:val="bottom"/>
          </w:tcPr>
          <w:p w14:paraId="09728655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09982A46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D9A662B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74E55F1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AA3231" w:rsidRPr="007F474B" w14:paraId="0B0DB0E7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488177A9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PDG</w:t>
            </w:r>
          </w:p>
        </w:tc>
        <w:tc>
          <w:tcPr>
            <w:tcW w:w="2430" w:type="dxa"/>
            <w:vAlign w:val="bottom"/>
          </w:tcPr>
          <w:p w14:paraId="29D87160" w14:textId="77777777" w:rsidR="00AA3231" w:rsidRPr="005D7A96" w:rsidRDefault="00AA3231" w:rsidP="00EB669F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informace o vyplacení podpory povinně vykupujícím</w:t>
            </w:r>
          </w:p>
        </w:tc>
        <w:tc>
          <w:tcPr>
            <w:tcW w:w="1530" w:type="dxa"/>
            <w:noWrap/>
            <w:vAlign w:val="bottom"/>
          </w:tcPr>
          <w:p w14:paraId="6F8247B0" w14:textId="77777777" w:rsidR="00AA3231" w:rsidRDefault="00AA3231" w:rsidP="00EB669F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740526A4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04A85D97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 xml:space="preserve">. </w:t>
            </w:r>
            <w:proofErr w:type="spellStart"/>
            <w:r w:rsidRPr="00AA3231">
              <w:rPr>
                <w:color w:val="000000"/>
                <w:sz w:val="20"/>
                <w:szCs w:val="20"/>
              </w:rPr>
              <w:t>vyk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</w:t>
            </w:r>
          </w:p>
        </w:tc>
        <w:tc>
          <w:tcPr>
            <w:tcW w:w="1134" w:type="dxa"/>
            <w:vAlign w:val="bottom"/>
          </w:tcPr>
          <w:p w14:paraId="4A1B0EA5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4047DE61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748430B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PDH</w:t>
            </w:r>
          </w:p>
        </w:tc>
        <w:tc>
          <w:tcPr>
            <w:tcW w:w="2430" w:type="dxa"/>
            <w:vAlign w:val="bottom"/>
          </w:tcPr>
          <w:p w14:paraId="1A40CE85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 dotazu o vyplacení podpory povinně vykupujícím</w:t>
            </w:r>
          </w:p>
        </w:tc>
        <w:tc>
          <w:tcPr>
            <w:tcW w:w="1530" w:type="dxa"/>
            <w:noWrap/>
            <w:vAlign w:val="bottom"/>
          </w:tcPr>
          <w:p w14:paraId="433F8FC5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787B4F08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D93D746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BB66B87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AA3231" w:rsidRPr="007F474B" w14:paraId="5087100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02AFBE4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PDI</w:t>
            </w:r>
          </w:p>
        </w:tc>
        <w:tc>
          <w:tcPr>
            <w:tcW w:w="2430" w:type="dxa"/>
            <w:vAlign w:val="bottom"/>
          </w:tcPr>
          <w:p w14:paraId="2C0E2CB3" w14:textId="77777777" w:rsidR="00AA3231" w:rsidRPr="007B41BB" w:rsidRDefault="00AA3231" w:rsidP="00D378AC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Odpověď na dotaz o vyplacení podpory povinně vykupujícím</w:t>
            </w:r>
          </w:p>
        </w:tc>
        <w:tc>
          <w:tcPr>
            <w:tcW w:w="1530" w:type="dxa"/>
            <w:noWrap/>
            <w:vAlign w:val="bottom"/>
          </w:tcPr>
          <w:p w14:paraId="36D5A4D2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3D20E54E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209B315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9280CFD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AA3231" w:rsidRPr="007F474B" w14:paraId="233C9832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687E3594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PDJ</w:t>
            </w:r>
          </w:p>
        </w:tc>
        <w:tc>
          <w:tcPr>
            <w:tcW w:w="2430" w:type="dxa"/>
            <w:vAlign w:val="bottom"/>
          </w:tcPr>
          <w:p w14:paraId="4CDA5D96" w14:textId="77777777" w:rsidR="00AA3231" w:rsidRPr="005D7A96" w:rsidRDefault="00AA3231" w:rsidP="00EB669F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data PDS/PPS</w:t>
            </w:r>
          </w:p>
        </w:tc>
        <w:tc>
          <w:tcPr>
            <w:tcW w:w="1530" w:type="dxa"/>
            <w:noWrap/>
            <w:vAlign w:val="bottom"/>
          </w:tcPr>
          <w:p w14:paraId="70450FC4" w14:textId="77777777" w:rsidR="00AA3231" w:rsidRDefault="00AA3231" w:rsidP="00EB669F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247ACEF6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1662777B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  <w:tc>
          <w:tcPr>
            <w:tcW w:w="1134" w:type="dxa"/>
            <w:vAlign w:val="bottom"/>
          </w:tcPr>
          <w:p w14:paraId="5A8E616E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471E1DB0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66A78AD5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PDK</w:t>
            </w:r>
          </w:p>
        </w:tc>
        <w:tc>
          <w:tcPr>
            <w:tcW w:w="2430" w:type="dxa"/>
            <w:vAlign w:val="bottom"/>
          </w:tcPr>
          <w:p w14:paraId="4485F0F5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 dotazu na data PDS/PPS</w:t>
            </w:r>
          </w:p>
        </w:tc>
        <w:tc>
          <w:tcPr>
            <w:tcW w:w="1530" w:type="dxa"/>
            <w:noWrap/>
            <w:vAlign w:val="bottom"/>
          </w:tcPr>
          <w:p w14:paraId="6179D034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193535A2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9573A0E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25AF964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0A3FE8D1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6965B0CB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PDL</w:t>
            </w:r>
          </w:p>
        </w:tc>
        <w:tc>
          <w:tcPr>
            <w:tcW w:w="2430" w:type="dxa"/>
            <w:vAlign w:val="bottom"/>
          </w:tcPr>
          <w:p w14:paraId="7D3C3D00" w14:textId="77777777" w:rsidR="00AA3231" w:rsidRPr="007B41BB" w:rsidRDefault="00AA3231" w:rsidP="00D378AC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Odpověď na dotaz na data PDS/PPS</w:t>
            </w:r>
          </w:p>
        </w:tc>
        <w:tc>
          <w:tcPr>
            <w:tcW w:w="1530" w:type="dxa"/>
            <w:noWrap/>
            <w:vAlign w:val="bottom"/>
          </w:tcPr>
          <w:p w14:paraId="0AFD205D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2BCF50E6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4B5F5B79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4451B95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44C7C16F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50D34A8E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PDM</w:t>
            </w:r>
          </w:p>
        </w:tc>
        <w:tc>
          <w:tcPr>
            <w:tcW w:w="2430" w:type="dxa"/>
            <w:vAlign w:val="bottom"/>
          </w:tcPr>
          <w:p w14:paraId="54DFFF01" w14:textId="77777777" w:rsidR="00AA3231" w:rsidRPr="005D7A96" w:rsidRDefault="00AA3231" w:rsidP="00EB669F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souhrnné množství dodávky do sítě</w:t>
            </w:r>
          </w:p>
        </w:tc>
        <w:tc>
          <w:tcPr>
            <w:tcW w:w="1530" w:type="dxa"/>
            <w:noWrap/>
            <w:vAlign w:val="bottom"/>
          </w:tcPr>
          <w:p w14:paraId="3046A5E7" w14:textId="77777777" w:rsidR="00AA3231" w:rsidRDefault="00AA3231" w:rsidP="00EB669F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21574EE9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2D7AF8C4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  <w:tc>
          <w:tcPr>
            <w:tcW w:w="1134" w:type="dxa"/>
            <w:vAlign w:val="bottom"/>
          </w:tcPr>
          <w:p w14:paraId="61A652EA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0EEA754B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E54A4C7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PDN</w:t>
            </w:r>
          </w:p>
        </w:tc>
        <w:tc>
          <w:tcPr>
            <w:tcW w:w="2430" w:type="dxa"/>
            <w:vAlign w:val="bottom"/>
          </w:tcPr>
          <w:p w14:paraId="50423DE2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 dotazu na souhrnné množství dodávky do sítě</w:t>
            </w:r>
          </w:p>
        </w:tc>
        <w:tc>
          <w:tcPr>
            <w:tcW w:w="1530" w:type="dxa"/>
            <w:noWrap/>
            <w:vAlign w:val="bottom"/>
          </w:tcPr>
          <w:p w14:paraId="184CEDE8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5A4F98D9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AA7A62F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4C9F1B6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188A3D05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53A266EE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PDO</w:t>
            </w:r>
          </w:p>
        </w:tc>
        <w:tc>
          <w:tcPr>
            <w:tcW w:w="2430" w:type="dxa"/>
            <w:vAlign w:val="bottom"/>
          </w:tcPr>
          <w:p w14:paraId="1853AA81" w14:textId="77777777" w:rsidR="00AA3231" w:rsidRPr="007B41BB" w:rsidRDefault="00AA3231" w:rsidP="00D378AC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Odpověď na souhrnné množství dodávky do sítě</w:t>
            </w:r>
          </w:p>
        </w:tc>
        <w:tc>
          <w:tcPr>
            <w:tcW w:w="1530" w:type="dxa"/>
            <w:noWrap/>
            <w:vAlign w:val="bottom"/>
          </w:tcPr>
          <w:p w14:paraId="5CC0DBDF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6DBFDF0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4DB7098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17B76D3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4A287DE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A539D6B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PDP</w:t>
            </w:r>
          </w:p>
        </w:tc>
        <w:tc>
          <w:tcPr>
            <w:tcW w:w="2430" w:type="dxa"/>
            <w:vAlign w:val="bottom"/>
          </w:tcPr>
          <w:p w14:paraId="44CAD8FA" w14:textId="77777777" w:rsidR="00AA3231" w:rsidRPr="005D7A96" w:rsidRDefault="00AA3231" w:rsidP="00EB669F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data svorkové výroby vnořeného výrobce</w:t>
            </w:r>
          </w:p>
        </w:tc>
        <w:tc>
          <w:tcPr>
            <w:tcW w:w="1530" w:type="dxa"/>
            <w:noWrap/>
            <w:vAlign w:val="bottom"/>
          </w:tcPr>
          <w:p w14:paraId="34F2D71F" w14:textId="77777777" w:rsidR="00AA3231" w:rsidRDefault="00AA3231" w:rsidP="00EB669F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6333941B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4CC5B376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  <w:tc>
          <w:tcPr>
            <w:tcW w:w="1134" w:type="dxa"/>
            <w:vAlign w:val="bottom"/>
          </w:tcPr>
          <w:p w14:paraId="5782A609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AA3231" w:rsidRPr="007F474B" w14:paraId="5D785D28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E724668" w14:textId="77777777" w:rsidR="00AA3231" w:rsidRPr="00F573C4" w:rsidRDefault="00AA3231" w:rsidP="00EB669F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PDQ</w:t>
            </w:r>
          </w:p>
        </w:tc>
        <w:tc>
          <w:tcPr>
            <w:tcW w:w="2430" w:type="dxa"/>
            <w:vAlign w:val="bottom"/>
          </w:tcPr>
          <w:p w14:paraId="5103CE8F" w14:textId="77777777" w:rsidR="00AA3231" w:rsidRPr="005960F8" w:rsidRDefault="00AA3231" w:rsidP="00EB669F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 dotazu na data svorkové výroby vnořeného výrobce</w:t>
            </w:r>
          </w:p>
        </w:tc>
        <w:tc>
          <w:tcPr>
            <w:tcW w:w="1530" w:type="dxa"/>
            <w:noWrap/>
            <w:vAlign w:val="bottom"/>
          </w:tcPr>
          <w:p w14:paraId="1A18286E" w14:textId="77777777" w:rsidR="00AA3231" w:rsidRDefault="00AA3231" w:rsidP="00EB669F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2BD3CDB1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786CEF2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09BE1D58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AA3231" w:rsidRPr="007F474B" w14:paraId="5F6B4BD0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6D9ABD77" w14:textId="77777777" w:rsidR="00AA3231" w:rsidRPr="00F573C4" w:rsidRDefault="00AA3231" w:rsidP="00D378A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PDR</w:t>
            </w:r>
          </w:p>
        </w:tc>
        <w:tc>
          <w:tcPr>
            <w:tcW w:w="2430" w:type="dxa"/>
            <w:vAlign w:val="bottom"/>
          </w:tcPr>
          <w:p w14:paraId="64637AAF" w14:textId="77777777" w:rsidR="00AA3231" w:rsidRPr="00832BD3" w:rsidRDefault="00AA3231" w:rsidP="00D378A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Data svorkové výroby vnořeného výrobce</w:t>
            </w:r>
          </w:p>
        </w:tc>
        <w:tc>
          <w:tcPr>
            <w:tcW w:w="1530" w:type="dxa"/>
            <w:noWrap/>
            <w:vAlign w:val="bottom"/>
          </w:tcPr>
          <w:p w14:paraId="57668089" w14:textId="77777777" w:rsidR="00AA3231" w:rsidRDefault="00AA3231" w:rsidP="002227BD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1416" w:type="dxa"/>
            <w:vAlign w:val="bottom"/>
          </w:tcPr>
          <w:p w14:paraId="125DF65E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39C12B85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  <w:tc>
          <w:tcPr>
            <w:tcW w:w="1134" w:type="dxa"/>
            <w:vAlign w:val="bottom"/>
          </w:tcPr>
          <w:p w14:paraId="42AF7012" w14:textId="77777777" w:rsidR="00AA3231" w:rsidRPr="00AA3231" w:rsidRDefault="00AA3231" w:rsidP="00AA3231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832BD3" w:rsidRPr="007F474B" w14:paraId="53C1A069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2484C45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PF1</w:t>
            </w:r>
          </w:p>
        </w:tc>
        <w:tc>
          <w:tcPr>
            <w:tcW w:w="2430" w:type="dxa"/>
            <w:vAlign w:val="bottom"/>
          </w:tcPr>
          <w:p w14:paraId="1AA2C783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Data výkazu paliv</w:t>
            </w:r>
          </w:p>
        </w:tc>
        <w:tc>
          <w:tcPr>
            <w:tcW w:w="1530" w:type="dxa"/>
            <w:noWrap/>
            <w:vAlign w:val="bottom"/>
          </w:tcPr>
          <w:p w14:paraId="71CCBB43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RESFUEL</w:t>
            </w:r>
          </w:p>
        </w:tc>
        <w:tc>
          <w:tcPr>
            <w:tcW w:w="1416" w:type="dxa"/>
            <w:vAlign w:val="bottom"/>
          </w:tcPr>
          <w:p w14:paraId="5638EEE7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6131ED9B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RUT</w:t>
            </w:r>
          </w:p>
        </w:tc>
        <w:tc>
          <w:tcPr>
            <w:tcW w:w="1134" w:type="dxa"/>
            <w:vAlign w:val="bottom"/>
          </w:tcPr>
          <w:p w14:paraId="53753D68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832BD3" w:rsidRPr="007F474B" w14:paraId="3BC90374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4633CFFC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PF2</w:t>
            </w:r>
          </w:p>
        </w:tc>
        <w:tc>
          <w:tcPr>
            <w:tcW w:w="2430" w:type="dxa"/>
            <w:vAlign w:val="bottom"/>
          </w:tcPr>
          <w:p w14:paraId="4CBEC958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 / chyba v datech výkazu paliv</w:t>
            </w:r>
          </w:p>
        </w:tc>
        <w:tc>
          <w:tcPr>
            <w:tcW w:w="1530" w:type="dxa"/>
            <w:noWrap/>
            <w:vAlign w:val="bottom"/>
          </w:tcPr>
          <w:p w14:paraId="4E3F03CB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62815FE1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848327A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4C52FD7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32BD3" w:rsidRPr="007F474B" w14:paraId="7E77F2A0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9964365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PF3</w:t>
            </w:r>
          </w:p>
        </w:tc>
        <w:tc>
          <w:tcPr>
            <w:tcW w:w="2430" w:type="dxa"/>
            <w:vAlign w:val="bottom"/>
          </w:tcPr>
          <w:p w14:paraId="04A453C2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Opis dat výkazu paliv</w:t>
            </w:r>
          </w:p>
        </w:tc>
        <w:tc>
          <w:tcPr>
            <w:tcW w:w="1530" w:type="dxa"/>
            <w:noWrap/>
            <w:vAlign w:val="bottom"/>
          </w:tcPr>
          <w:p w14:paraId="2F2DF9B1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RESFUEL</w:t>
            </w:r>
          </w:p>
        </w:tc>
        <w:tc>
          <w:tcPr>
            <w:tcW w:w="1416" w:type="dxa"/>
            <w:vAlign w:val="bottom"/>
          </w:tcPr>
          <w:p w14:paraId="11D0C855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1A20DDE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0FABED7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32BD3" w:rsidRPr="007F474B" w14:paraId="7FAF6E8C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5AA3F0FD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PF4</w:t>
            </w:r>
          </w:p>
        </w:tc>
        <w:tc>
          <w:tcPr>
            <w:tcW w:w="2430" w:type="dxa"/>
            <w:vAlign w:val="bottom"/>
          </w:tcPr>
          <w:p w14:paraId="5E610654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data výkazu paliv</w:t>
            </w:r>
          </w:p>
        </w:tc>
        <w:tc>
          <w:tcPr>
            <w:tcW w:w="1530" w:type="dxa"/>
            <w:noWrap/>
            <w:vAlign w:val="bottom"/>
          </w:tcPr>
          <w:p w14:paraId="4B3CBE59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745F4381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05ADB0A4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RUT</w:t>
            </w:r>
          </w:p>
        </w:tc>
        <w:tc>
          <w:tcPr>
            <w:tcW w:w="1134" w:type="dxa"/>
            <w:vAlign w:val="bottom"/>
          </w:tcPr>
          <w:p w14:paraId="735E31F5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832BD3" w:rsidRPr="007F474B" w14:paraId="167FED32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830FC74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PF5</w:t>
            </w:r>
          </w:p>
        </w:tc>
        <w:tc>
          <w:tcPr>
            <w:tcW w:w="2430" w:type="dxa"/>
            <w:vAlign w:val="bottom"/>
          </w:tcPr>
          <w:p w14:paraId="5A51B0E7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 / chyba v dotazu na data výkazu paliv</w:t>
            </w:r>
          </w:p>
        </w:tc>
        <w:tc>
          <w:tcPr>
            <w:tcW w:w="1530" w:type="dxa"/>
            <w:noWrap/>
            <w:vAlign w:val="bottom"/>
          </w:tcPr>
          <w:p w14:paraId="0AFC61B1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0F3C79A1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E12BD0E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4FEB71F7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32BD3" w:rsidRPr="007F474B" w14:paraId="19F61DB2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44BB502F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PF6</w:t>
            </w:r>
          </w:p>
        </w:tc>
        <w:tc>
          <w:tcPr>
            <w:tcW w:w="2430" w:type="dxa"/>
            <w:vAlign w:val="bottom"/>
          </w:tcPr>
          <w:p w14:paraId="60FFFDAE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Výpis dat výkazu paliv</w:t>
            </w:r>
          </w:p>
        </w:tc>
        <w:tc>
          <w:tcPr>
            <w:tcW w:w="1530" w:type="dxa"/>
            <w:noWrap/>
            <w:vAlign w:val="bottom"/>
          </w:tcPr>
          <w:p w14:paraId="57B3D78C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RESFUEL</w:t>
            </w:r>
          </w:p>
        </w:tc>
        <w:tc>
          <w:tcPr>
            <w:tcW w:w="1416" w:type="dxa"/>
            <w:vAlign w:val="bottom"/>
          </w:tcPr>
          <w:p w14:paraId="2960FFCF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09427BE6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5697D5E9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32BD3" w:rsidRPr="007F474B" w14:paraId="0C544494" w14:textId="77777777" w:rsidTr="00832BD3">
        <w:trPr>
          <w:trHeight w:val="510"/>
        </w:trPr>
        <w:tc>
          <w:tcPr>
            <w:tcW w:w="1080" w:type="dxa"/>
            <w:noWrap/>
            <w:vAlign w:val="bottom"/>
          </w:tcPr>
          <w:p w14:paraId="11DDE52C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PI1</w:t>
            </w:r>
          </w:p>
        </w:tc>
        <w:tc>
          <w:tcPr>
            <w:tcW w:w="2430" w:type="dxa"/>
            <w:vAlign w:val="center"/>
          </w:tcPr>
          <w:p w14:paraId="08AD829C" w14:textId="77777777" w:rsidR="00832BD3" w:rsidRPr="00832BD3" w:rsidRDefault="00832BD3" w:rsidP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data zúčtování</w:t>
            </w:r>
          </w:p>
        </w:tc>
        <w:tc>
          <w:tcPr>
            <w:tcW w:w="1530" w:type="dxa"/>
            <w:noWrap/>
            <w:vAlign w:val="bottom"/>
          </w:tcPr>
          <w:p w14:paraId="037841F0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37864E8F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36808A88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RUT</w:t>
            </w:r>
          </w:p>
        </w:tc>
        <w:tc>
          <w:tcPr>
            <w:tcW w:w="1134" w:type="dxa"/>
            <w:vAlign w:val="bottom"/>
          </w:tcPr>
          <w:p w14:paraId="7C4F614A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832BD3" w:rsidRPr="007F474B" w14:paraId="42210A21" w14:textId="77777777" w:rsidTr="00832BD3">
        <w:trPr>
          <w:trHeight w:val="510"/>
        </w:trPr>
        <w:tc>
          <w:tcPr>
            <w:tcW w:w="1080" w:type="dxa"/>
            <w:noWrap/>
            <w:vAlign w:val="bottom"/>
          </w:tcPr>
          <w:p w14:paraId="17D79C70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PI2</w:t>
            </w:r>
          </w:p>
        </w:tc>
        <w:tc>
          <w:tcPr>
            <w:tcW w:w="2430" w:type="dxa"/>
            <w:vAlign w:val="center"/>
          </w:tcPr>
          <w:p w14:paraId="459930C8" w14:textId="77777777" w:rsidR="00832BD3" w:rsidRPr="00832BD3" w:rsidRDefault="00832BD3" w:rsidP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 dotazu na výsledek zúčtování</w:t>
            </w:r>
          </w:p>
        </w:tc>
        <w:tc>
          <w:tcPr>
            <w:tcW w:w="1530" w:type="dxa"/>
            <w:noWrap/>
            <w:vAlign w:val="bottom"/>
          </w:tcPr>
          <w:p w14:paraId="20F1360F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60B3A946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771DBBD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607BE6D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32BD3" w:rsidRPr="007F474B" w14:paraId="23091BEF" w14:textId="77777777" w:rsidTr="00832BD3">
        <w:trPr>
          <w:trHeight w:val="510"/>
        </w:trPr>
        <w:tc>
          <w:tcPr>
            <w:tcW w:w="1080" w:type="dxa"/>
            <w:noWrap/>
            <w:vAlign w:val="bottom"/>
          </w:tcPr>
          <w:p w14:paraId="088E661D" w14:textId="77777777" w:rsidR="00832BD3" w:rsidRPr="00832BD3" w:rsidRDefault="00832BD3" w:rsidP="00832BD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PI3</w:t>
            </w:r>
          </w:p>
        </w:tc>
        <w:tc>
          <w:tcPr>
            <w:tcW w:w="2430" w:type="dxa"/>
            <w:vAlign w:val="center"/>
          </w:tcPr>
          <w:p w14:paraId="59F01D02" w14:textId="77777777" w:rsidR="00832BD3" w:rsidRPr="00832BD3" w:rsidRDefault="00832BD3" w:rsidP="00832BD3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Výsledek zúčtování</w:t>
            </w:r>
          </w:p>
        </w:tc>
        <w:tc>
          <w:tcPr>
            <w:tcW w:w="1530" w:type="dxa"/>
            <w:noWrap/>
            <w:vAlign w:val="bottom"/>
          </w:tcPr>
          <w:p w14:paraId="6B95B196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RESSETTLDOC</w:t>
            </w:r>
          </w:p>
        </w:tc>
        <w:tc>
          <w:tcPr>
            <w:tcW w:w="1416" w:type="dxa"/>
            <w:vAlign w:val="bottom"/>
          </w:tcPr>
          <w:p w14:paraId="68CABBDB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44959DD8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AD546C7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FD130C" w:rsidRPr="007F474B" w14:paraId="1538065A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F8158EC" w14:textId="77777777" w:rsidR="00FD130C" w:rsidRPr="00F573C4" w:rsidRDefault="00FD130C" w:rsidP="00EB669F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PL3</w:t>
            </w:r>
          </w:p>
        </w:tc>
        <w:tc>
          <w:tcPr>
            <w:tcW w:w="2430" w:type="dxa"/>
            <w:vAlign w:val="bottom"/>
          </w:tcPr>
          <w:p w14:paraId="103D18F3" w14:textId="77777777" w:rsidR="00FD130C" w:rsidRPr="002C563F" w:rsidRDefault="00FD130C" w:rsidP="00EB669F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FD130C">
              <w:rPr>
                <w:color w:val="000000"/>
                <w:sz w:val="20"/>
                <w:szCs w:val="20"/>
                <w:lang w:eastAsia="cs-CZ"/>
              </w:rPr>
              <w:t>Opis předání oprávnění na zprostředkovatele</w:t>
            </w:r>
          </w:p>
        </w:tc>
        <w:tc>
          <w:tcPr>
            <w:tcW w:w="1530" w:type="dxa"/>
            <w:noWrap/>
            <w:vAlign w:val="bottom"/>
          </w:tcPr>
          <w:p w14:paraId="12F2D322" w14:textId="77777777" w:rsidR="00FD130C" w:rsidRDefault="00FD130C" w:rsidP="00EB669F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RESDELEGATE</w:t>
            </w:r>
          </w:p>
        </w:tc>
        <w:tc>
          <w:tcPr>
            <w:tcW w:w="1416" w:type="dxa"/>
            <w:vAlign w:val="bottom"/>
          </w:tcPr>
          <w:p w14:paraId="089A8351" w14:textId="77777777" w:rsidR="00FD130C" w:rsidRPr="00AA3231" w:rsidRDefault="00FD130C" w:rsidP="00AA3231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AAC643D" w14:textId="77777777" w:rsidR="00FD130C" w:rsidRPr="00AA3231" w:rsidRDefault="00FD130C" w:rsidP="00AA3231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28E3946" w14:textId="77777777" w:rsidR="00FD130C" w:rsidRPr="00AA3231" w:rsidRDefault="00FD130C" w:rsidP="00AA3231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91548E" w:rsidRPr="007F474B" w14:paraId="68FC1D2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1586EF5" w14:textId="77777777" w:rsidR="0091548E" w:rsidRDefault="0091548E" w:rsidP="0091548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PO2</w:t>
            </w:r>
          </w:p>
        </w:tc>
        <w:tc>
          <w:tcPr>
            <w:tcW w:w="2430" w:type="dxa"/>
            <w:vAlign w:val="bottom"/>
          </w:tcPr>
          <w:p w14:paraId="58A572B0" w14:textId="77777777" w:rsidR="0091548E" w:rsidRPr="00FD130C" w:rsidRDefault="0091548E" w:rsidP="0091548E">
            <w:pPr>
              <w:rPr>
                <w:color w:val="000000"/>
                <w:sz w:val="20"/>
                <w:szCs w:val="20"/>
                <w:lang w:eastAsia="cs-CZ"/>
              </w:rPr>
            </w:pPr>
            <w:r w:rsidRPr="0091548E">
              <w:rPr>
                <w:color w:val="000000"/>
                <w:sz w:val="20"/>
                <w:szCs w:val="20"/>
                <w:lang w:eastAsia="cs-CZ"/>
              </w:rPr>
              <w:t>Potvrzení / chyba oznámení individuálního opatření k zajištění přiměřenosti podpory</w:t>
            </w:r>
          </w:p>
        </w:tc>
        <w:tc>
          <w:tcPr>
            <w:tcW w:w="1530" w:type="dxa"/>
            <w:noWrap/>
            <w:vAlign w:val="bottom"/>
          </w:tcPr>
          <w:p w14:paraId="5E2DA0ED" w14:textId="77777777" w:rsidR="0091548E" w:rsidRDefault="0091548E" w:rsidP="0091548E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17839FE2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F995747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8B5FEC9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91548E" w:rsidRPr="007F474B" w14:paraId="0679420F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AF6C9CB" w14:textId="77777777" w:rsidR="0091548E" w:rsidRDefault="0091548E" w:rsidP="0091548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PO3</w:t>
            </w:r>
          </w:p>
        </w:tc>
        <w:tc>
          <w:tcPr>
            <w:tcW w:w="2430" w:type="dxa"/>
            <w:vAlign w:val="bottom"/>
          </w:tcPr>
          <w:p w14:paraId="58A830CF" w14:textId="77777777" w:rsidR="0091548E" w:rsidRPr="002C563F" w:rsidRDefault="0091548E" w:rsidP="0091548E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F61CEB">
              <w:rPr>
                <w:color w:val="000000"/>
                <w:sz w:val="20"/>
                <w:szCs w:val="20"/>
                <w:lang w:eastAsia="cs-CZ"/>
              </w:rPr>
              <w:t>Opis oznámení individuálního opatření k zajištění přiměřenosti podpory</w:t>
            </w:r>
          </w:p>
        </w:tc>
        <w:tc>
          <w:tcPr>
            <w:tcW w:w="1530" w:type="dxa"/>
            <w:noWrap/>
            <w:vAlign w:val="bottom"/>
          </w:tcPr>
          <w:p w14:paraId="47655AA7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16539043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ED21AC8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D5A2639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91548E" w:rsidRPr="007F474B" w14:paraId="6E03857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74E7FBE8" w14:textId="77777777" w:rsidR="0091548E" w:rsidRDefault="0091548E" w:rsidP="0091548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PO4</w:t>
            </w:r>
          </w:p>
        </w:tc>
        <w:tc>
          <w:tcPr>
            <w:tcW w:w="2430" w:type="dxa"/>
            <w:vAlign w:val="bottom"/>
          </w:tcPr>
          <w:p w14:paraId="02B7F7E9" w14:textId="77777777" w:rsidR="0091548E" w:rsidRPr="001E5CDC" w:rsidRDefault="0091548E" w:rsidP="0091548E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Dotaz na oznámení individuálního opatření k zajištění přiměřenosti podpory</w:t>
            </w:r>
          </w:p>
        </w:tc>
        <w:tc>
          <w:tcPr>
            <w:tcW w:w="1530" w:type="dxa"/>
            <w:noWrap/>
            <w:vAlign w:val="bottom"/>
          </w:tcPr>
          <w:p w14:paraId="66AE463C" w14:textId="77777777" w:rsidR="0091548E" w:rsidRPr="001E5CDC" w:rsidRDefault="0091548E" w:rsidP="0091548E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46C96C87" w14:textId="77777777" w:rsidR="0091548E" w:rsidRPr="001E5CDC" w:rsidRDefault="0091548E" w:rsidP="0091548E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385543C5" w14:textId="77777777" w:rsidR="0091548E" w:rsidRPr="001E5CDC" w:rsidRDefault="0091548E" w:rsidP="0091548E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Výrobce</w:t>
            </w:r>
          </w:p>
        </w:tc>
        <w:tc>
          <w:tcPr>
            <w:tcW w:w="1134" w:type="dxa"/>
            <w:vAlign w:val="bottom"/>
          </w:tcPr>
          <w:p w14:paraId="3A15B668" w14:textId="77777777" w:rsidR="0091548E" w:rsidRPr="001E5CDC" w:rsidRDefault="0091548E" w:rsidP="0091548E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POZE</w:t>
            </w:r>
          </w:p>
        </w:tc>
      </w:tr>
      <w:tr w:rsidR="0091548E" w:rsidRPr="007F474B" w14:paraId="12287EBD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18238C88" w14:textId="77777777" w:rsidR="0091548E" w:rsidRDefault="0091548E" w:rsidP="0091548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PO5</w:t>
            </w:r>
          </w:p>
        </w:tc>
        <w:tc>
          <w:tcPr>
            <w:tcW w:w="2430" w:type="dxa"/>
            <w:vAlign w:val="bottom"/>
          </w:tcPr>
          <w:p w14:paraId="26D30BB5" w14:textId="77777777" w:rsidR="0091548E" w:rsidRPr="001E5CDC" w:rsidRDefault="0091548E" w:rsidP="0091548E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Potvrzení / chyba v dotazu na oznámení individuálního opatření k zajištění přiměřenosti podpory</w:t>
            </w:r>
          </w:p>
        </w:tc>
        <w:tc>
          <w:tcPr>
            <w:tcW w:w="1530" w:type="dxa"/>
            <w:noWrap/>
            <w:vAlign w:val="bottom"/>
          </w:tcPr>
          <w:p w14:paraId="0974F17A" w14:textId="77777777" w:rsidR="0091548E" w:rsidRPr="001E5CDC" w:rsidRDefault="0091548E" w:rsidP="0091548E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66609D2D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37AA89B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3A3134F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91548E" w:rsidRPr="007F474B" w14:paraId="3336147A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692E59D" w14:textId="77777777" w:rsidR="0091548E" w:rsidRDefault="0091548E" w:rsidP="0091548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PO6</w:t>
            </w:r>
          </w:p>
        </w:tc>
        <w:tc>
          <w:tcPr>
            <w:tcW w:w="2430" w:type="dxa"/>
            <w:vAlign w:val="bottom"/>
          </w:tcPr>
          <w:p w14:paraId="3C7F806B" w14:textId="77777777" w:rsidR="0091548E" w:rsidRPr="001E5CDC" w:rsidRDefault="0091548E" w:rsidP="0091548E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Výpis oznámení individuálních opatření k zajištění přiměřenosti podpory</w:t>
            </w:r>
          </w:p>
        </w:tc>
        <w:tc>
          <w:tcPr>
            <w:tcW w:w="1530" w:type="dxa"/>
            <w:noWrap/>
            <w:vAlign w:val="bottom"/>
          </w:tcPr>
          <w:p w14:paraId="026E4E2F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5CBA1539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9CD15BB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BC79899" w14:textId="77777777" w:rsidR="0091548E" w:rsidRPr="00D16936" w:rsidRDefault="0091548E" w:rsidP="0091548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1E5CDC" w:rsidRPr="007F474B" w14:paraId="1D6544CF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CBC5F91" w14:textId="77777777" w:rsidR="001E5CDC" w:rsidRPr="001A459C" w:rsidRDefault="001E5CDC" w:rsidP="001E5CDC">
            <w:pPr>
              <w:jc w:val="center"/>
              <w:rPr>
                <w:sz w:val="20"/>
                <w:szCs w:val="20"/>
              </w:rPr>
            </w:pPr>
            <w:r w:rsidRPr="00F646BE">
              <w:rPr>
                <w:sz w:val="20"/>
                <w:szCs w:val="20"/>
              </w:rPr>
              <w:t>PP1</w:t>
            </w:r>
          </w:p>
        </w:tc>
        <w:tc>
          <w:tcPr>
            <w:tcW w:w="2430" w:type="dxa"/>
            <w:vAlign w:val="bottom"/>
          </w:tcPr>
          <w:p w14:paraId="21AB0FF3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Registrace nároku na podporu biometanu</w:t>
            </w:r>
          </w:p>
        </w:tc>
        <w:tc>
          <w:tcPr>
            <w:tcW w:w="1530" w:type="dxa"/>
            <w:noWrap/>
            <w:vAlign w:val="bottom"/>
          </w:tcPr>
          <w:p w14:paraId="3A8FA1B0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333AB08F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6D942CB2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134" w:type="dxa"/>
            <w:vAlign w:val="bottom"/>
          </w:tcPr>
          <w:p w14:paraId="6883A531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</w:tr>
      <w:tr w:rsidR="001E5CDC" w:rsidRPr="007F474B" w14:paraId="42D8A5DF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510D8447" w14:textId="77777777" w:rsidR="001E5CDC" w:rsidRPr="001A459C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PP3</w:t>
            </w:r>
          </w:p>
        </w:tc>
        <w:tc>
          <w:tcPr>
            <w:tcW w:w="2430" w:type="dxa"/>
            <w:vAlign w:val="bottom"/>
          </w:tcPr>
          <w:p w14:paraId="0E9871C9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Opis registrace nároku na podporu biometanu (pro výrobce)</w:t>
            </w:r>
          </w:p>
        </w:tc>
        <w:tc>
          <w:tcPr>
            <w:tcW w:w="1530" w:type="dxa"/>
            <w:noWrap/>
            <w:vAlign w:val="bottom"/>
          </w:tcPr>
          <w:p w14:paraId="0951E545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25D532DA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F0CA42B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302F0B2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1E5CDC" w:rsidRPr="007F474B" w14:paraId="07F10010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C602140" w14:textId="77777777" w:rsidR="001E5CDC" w:rsidRPr="001A459C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PP4</w:t>
            </w:r>
          </w:p>
        </w:tc>
        <w:tc>
          <w:tcPr>
            <w:tcW w:w="2430" w:type="dxa"/>
            <w:vAlign w:val="bottom"/>
          </w:tcPr>
          <w:p w14:paraId="5EE8416E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Aktualizace registrace nároku na podporu biometanu</w:t>
            </w:r>
          </w:p>
        </w:tc>
        <w:tc>
          <w:tcPr>
            <w:tcW w:w="1530" w:type="dxa"/>
            <w:noWrap/>
            <w:vAlign w:val="bottom"/>
          </w:tcPr>
          <w:p w14:paraId="0F23071C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4DD47119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6A03A133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134" w:type="dxa"/>
            <w:vAlign w:val="bottom"/>
          </w:tcPr>
          <w:p w14:paraId="284C088E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</w:tr>
      <w:tr w:rsidR="001E5CDC" w:rsidRPr="007F474B" w14:paraId="677A06E7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439C1C6F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PP6</w:t>
            </w:r>
          </w:p>
        </w:tc>
        <w:tc>
          <w:tcPr>
            <w:tcW w:w="2430" w:type="dxa"/>
            <w:vAlign w:val="bottom"/>
          </w:tcPr>
          <w:p w14:paraId="56FBB81F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Opis aktualizace registrace nároku na podporu biometanu (pro výrobce)</w:t>
            </w:r>
          </w:p>
        </w:tc>
        <w:tc>
          <w:tcPr>
            <w:tcW w:w="1530" w:type="dxa"/>
            <w:noWrap/>
            <w:vAlign w:val="bottom"/>
          </w:tcPr>
          <w:p w14:paraId="11D36963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767EB28F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5950F9B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284B0A8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1E5CDC" w:rsidRPr="007F474B" w14:paraId="55905E38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4F67BF15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PP7</w:t>
            </w:r>
          </w:p>
        </w:tc>
        <w:tc>
          <w:tcPr>
            <w:tcW w:w="2430" w:type="dxa"/>
            <w:vAlign w:val="bottom"/>
          </w:tcPr>
          <w:p w14:paraId="5A1A696F" w14:textId="77777777" w:rsidR="001E5CDC" w:rsidRPr="001E5CDC" w:rsidRDefault="001E5CDC" w:rsidP="001E5CDC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Opis aktualizace registrace nároku na podporu biometanu (pro PDS/PPS)</w:t>
            </w:r>
          </w:p>
          <w:p w14:paraId="424BBB3D" w14:textId="77777777" w:rsidR="001E5CDC" w:rsidRPr="00F646BE" w:rsidRDefault="001E5CDC" w:rsidP="001E5CDC">
            <w:pPr>
              <w:rPr>
                <w:sz w:val="20"/>
                <w:szCs w:val="20"/>
              </w:rPr>
            </w:pPr>
          </w:p>
        </w:tc>
        <w:tc>
          <w:tcPr>
            <w:tcW w:w="1530" w:type="dxa"/>
            <w:noWrap/>
            <w:vAlign w:val="bottom"/>
          </w:tcPr>
          <w:p w14:paraId="6E5AECEC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31400ACD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00EB3810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5AD26C44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</w:tr>
      <w:tr w:rsidR="001E5CDC" w:rsidRPr="007F474B" w14:paraId="0BE0706A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1E7B76C4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 w:rsidRPr="00F646BE">
              <w:rPr>
                <w:sz w:val="20"/>
                <w:szCs w:val="20"/>
              </w:rPr>
              <w:t>PPA</w:t>
            </w:r>
          </w:p>
        </w:tc>
        <w:tc>
          <w:tcPr>
            <w:tcW w:w="2430" w:type="dxa"/>
            <w:vAlign w:val="bottom"/>
          </w:tcPr>
          <w:p w14:paraId="018810AD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Žádost o schválení nároku na podporu biometanu</w:t>
            </w:r>
          </w:p>
        </w:tc>
        <w:tc>
          <w:tcPr>
            <w:tcW w:w="1530" w:type="dxa"/>
            <w:noWrap/>
            <w:vAlign w:val="bottom"/>
          </w:tcPr>
          <w:p w14:paraId="5BF47DA9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4D859ACE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990B10C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5EE4D586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</w:tr>
      <w:tr w:rsidR="001E5CDC" w:rsidRPr="007F474B" w14:paraId="5342478F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C455A37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PPB</w:t>
            </w:r>
          </w:p>
        </w:tc>
        <w:tc>
          <w:tcPr>
            <w:tcW w:w="2430" w:type="dxa"/>
            <w:vAlign w:val="bottom"/>
          </w:tcPr>
          <w:p w14:paraId="4BA2C34D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Potvrzení/zamítnutí shody údajů s PDS/PPS</w:t>
            </w:r>
          </w:p>
        </w:tc>
        <w:tc>
          <w:tcPr>
            <w:tcW w:w="1530" w:type="dxa"/>
            <w:noWrap/>
            <w:vAlign w:val="bottom"/>
          </w:tcPr>
          <w:p w14:paraId="3E2B3A36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1B651046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0F2DFB10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  <w:tc>
          <w:tcPr>
            <w:tcW w:w="1134" w:type="dxa"/>
            <w:vAlign w:val="bottom"/>
          </w:tcPr>
          <w:p w14:paraId="7205600A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</w:tr>
      <w:tr w:rsidR="001E5CDC" w:rsidRPr="007F474B" w14:paraId="5632F907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0C01064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PPD</w:t>
            </w:r>
          </w:p>
        </w:tc>
        <w:tc>
          <w:tcPr>
            <w:tcW w:w="2430" w:type="dxa"/>
            <w:vAlign w:val="bottom"/>
          </w:tcPr>
          <w:p w14:paraId="5341A531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Opis potvrzení/zamítnutí shody údajů s PDS/PPS (pro výrobce)</w:t>
            </w:r>
          </w:p>
        </w:tc>
        <w:tc>
          <w:tcPr>
            <w:tcW w:w="1530" w:type="dxa"/>
            <w:noWrap/>
            <w:vAlign w:val="bottom"/>
          </w:tcPr>
          <w:p w14:paraId="186B32FA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638F630E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0ED7FFCF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0F7D5502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1E5CDC" w:rsidRPr="007F474B" w14:paraId="2E422B5F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7C88706F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PPE</w:t>
            </w:r>
          </w:p>
        </w:tc>
        <w:tc>
          <w:tcPr>
            <w:tcW w:w="2430" w:type="dxa"/>
            <w:vAlign w:val="bottom"/>
          </w:tcPr>
          <w:p w14:paraId="194E4BEF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Schválení/zamítnutí nároku na podporu biometanu (pro výrobce)</w:t>
            </w:r>
          </w:p>
        </w:tc>
        <w:tc>
          <w:tcPr>
            <w:tcW w:w="1530" w:type="dxa"/>
            <w:noWrap/>
            <w:vAlign w:val="bottom"/>
          </w:tcPr>
          <w:p w14:paraId="6BC3E22B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54C87D5C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A7E2870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44E20763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1E5CDC" w:rsidRPr="007F474B" w14:paraId="022DD60A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B869D26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PPF</w:t>
            </w:r>
          </w:p>
        </w:tc>
        <w:tc>
          <w:tcPr>
            <w:tcW w:w="2430" w:type="dxa"/>
            <w:vAlign w:val="bottom"/>
          </w:tcPr>
          <w:p w14:paraId="36479924" w14:textId="77777777" w:rsidR="001E5CDC" w:rsidRPr="00F646BE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Schválení/zamítnutí nároku na podporu biometanu (pro PDS/PPS)</w:t>
            </w:r>
          </w:p>
        </w:tc>
        <w:tc>
          <w:tcPr>
            <w:tcW w:w="1530" w:type="dxa"/>
            <w:noWrap/>
            <w:vAlign w:val="bottom"/>
          </w:tcPr>
          <w:p w14:paraId="73CAC7DA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4561E4DD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5795D710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A68666B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</w:tr>
      <w:tr w:rsidR="001E5CDC" w:rsidRPr="007F474B" w14:paraId="3AC16EA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378F5D5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PPI</w:t>
            </w:r>
          </w:p>
        </w:tc>
        <w:tc>
          <w:tcPr>
            <w:tcW w:w="2430" w:type="dxa"/>
            <w:vAlign w:val="bottom"/>
          </w:tcPr>
          <w:p w14:paraId="427BA8B3" w14:textId="77777777" w:rsidR="001E5CDC" w:rsidRPr="001E5CDC" w:rsidRDefault="001E5CDC" w:rsidP="001E5CDC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Výpis registrovaných nároků na podporu biometanu (pro výrobce)</w:t>
            </w:r>
          </w:p>
          <w:p w14:paraId="1D03ADFA" w14:textId="77777777" w:rsidR="001E5CDC" w:rsidRPr="00F646BE" w:rsidRDefault="001E5CDC" w:rsidP="001E5CDC">
            <w:pPr>
              <w:rPr>
                <w:sz w:val="20"/>
                <w:szCs w:val="20"/>
              </w:rPr>
            </w:pPr>
          </w:p>
        </w:tc>
        <w:tc>
          <w:tcPr>
            <w:tcW w:w="1530" w:type="dxa"/>
            <w:noWrap/>
            <w:vAlign w:val="bottom"/>
          </w:tcPr>
          <w:p w14:paraId="31360638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0099673E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81A6149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4712E3FE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1E5CDC" w:rsidRPr="007F474B" w14:paraId="0E2AADF6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9BE3FD4" w14:textId="77777777" w:rsidR="001E5CDC" w:rsidRPr="0020536F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PPJ</w:t>
            </w:r>
          </w:p>
        </w:tc>
        <w:tc>
          <w:tcPr>
            <w:tcW w:w="2430" w:type="dxa"/>
            <w:vAlign w:val="bottom"/>
          </w:tcPr>
          <w:p w14:paraId="02A36EFA" w14:textId="77777777" w:rsidR="001E5CDC" w:rsidRPr="001E5CDC" w:rsidRDefault="001E5CDC" w:rsidP="001E5CDC">
            <w:pPr>
              <w:autoSpaceDE w:val="0"/>
              <w:autoSpaceDN w:val="0"/>
              <w:spacing w:after="0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Výpis registrovaných nároků na podporu biometanu (pro PDS/PPS)</w:t>
            </w:r>
          </w:p>
          <w:p w14:paraId="52E520D2" w14:textId="77777777" w:rsidR="001E5CDC" w:rsidRPr="00F646BE" w:rsidRDefault="001E5CDC" w:rsidP="001E5CDC">
            <w:pPr>
              <w:rPr>
                <w:sz w:val="20"/>
                <w:szCs w:val="20"/>
              </w:rPr>
            </w:pPr>
          </w:p>
        </w:tc>
        <w:tc>
          <w:tcPr>
            <w:tcW w:w="1530" w:type="dxa"/>
            <w:noWrap/>
            <w:vAlign w:val="bottom"/>
          </w:tcPr>
          <w:p w14:paraId="3B28F461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RESSOURCEGAS</w:t>
            </w:r>
          </w:p>
        </w:tc>
        <w:tc>
          <w:tcPr>
            <w:tcW w:w="1416" w:type="dxa"/>
            <w:vAlign w:val="bottom"/>
          </w:tcPr>
          <w:p w14:paraId="2D3400C9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F0EE6CD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9B920C3" w14:textId="77777777" w:rsidR="001E5CDC" w:rsidRPr="00D16936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</w:tr>
      <w:tr w:rsidR="001E5CDC" w:rsidRPr="007F474B" w14:paraId="6CB8F985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16607708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PPC</w:t>
            </w:r>
          </w:p>
        </w:tc>
        <w:tc>
          <w:tcPr>
            <w:tcW w:w="2430" w:type="dxa"/>
            <w:vAlign w:val="bottom"/>
          </w:tcPr>
          <w:p w14:paraId="0DC33E62" w14:textId="77777777" w:rsidR="001E5CDC" w:rsidRPr="001E5CDC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Potvrzení/chyba v potvrzení/zamítnutí shody údajů s PDS/PPS</w:t>
            </w:r>
          </w:p>
        </w:tc>
        <w:tc>
          <w:tcPr>
            <w:tcW w:w="1530" w:type="dxa"/>
            <w:noWrap/>
            <w:vAlign w:val="bottom"/>
          </w:tcPr>
          <w:p w14:paraId="163CEC3A" w14:textId="77777777" w:rsidR="001E5CDC" w:rsidRPr="001E5CDC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3A3F3082" w14:textId="77777777" w:rsidR="001E5CDC" w:rsidRPr="001E5CDC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534B0FD" w14:textId="77777777" w:rsidR="001E5CDC" w:rsidRPr="001E5CDC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1769181" w14:textId="77777777" w:rsidR="001E5CDC" w:rsidRPr="001E5CDC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PDS/PPS</w:t>
            </w:r>
          </w:p>
        </w:tc>
      </w:tr>
      <w:tr w:rsidR="001E5CDC" w:rsidRPr="007F474B" w14:paraId="63070384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F4966AB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PP5</w:t>
            </w:r>
          </w:p>
        </w:tc>
        <w:tc>
          <w:tcPr>
            <w:tcW w:w="2430" w:type="dxa"/>
            <w:vAlign w:val="bottom"/>
          </w:tcPr>
          <w:p w14:paraId="0DF471A3" w14:textId="77777777" w:rsidR="001E5CDC" w:rsidRPr="001E5CDC" w:rsidRDefault="001E5CDC" w:rsidP="001E5CDC">
            <w:pPr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Potvrzení/chyba v aktualizaci nároku na podporu biometanu</w:t>
            </w:r>
          </w:p>
        </w:tc>
        <w:tc>
          <w:tcPr>
            <w:tcW w:w="1530" w:type="dxa"/>
            <w:noWrap/>
            <w:vAlign w:val="bottom"/>
          </w:tcPr>
          <w:p w14:paraId="75B82093" w14:textId="77777777" w:rsidR="001E5CDC" w:rsidRPr="001E5CDC" w:rsidRDefault="001E5CDC" w:rsidP="001E5CDC">
            <w:pPr>
              <w:jc w:val="center"/>
              <w:rPr>
                <w:sz w:val="20"/>
                <w:szCs w:val="20"/>
              </w:rPr>
            </w:pPr>
            <w:r w:rsidRPr="001E5CDC">
              <w:rPr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33C6A79B" w14:textId="77777777" w:rsidR="001E5CDC" w:rsidRPr="001E5CDC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718B70E" w14:textId="77777777" w:rsidR="001E5CDC" w:rsidRPr="001E5CDC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A337472" w14:textId="77777777" w:rsidR="001E5CDC" w:rsidRPr="001E5CDC" w:rsidRDefault="001E5CDC" w:rsidP="001E5CDC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1E5CDC" w:rsidRPr="007F474B" w14:paraId="2924E1BC" w14:textId="77777777" w:rsidTr="0009728A">
        <w:trPr>
          <w:trHeight w:val="510"/>
        </w:trPr>
        <w:tc>
          <w:tcPr>
            <w:tcW w:w="1080" w:type="dxa"/>
            <w:noWrap/>
            <w:vAlign w:val="center"/>
          </w:tcPr>
          <w:p w14:paraId="1F1ED172" w14:textId="77777777" w:rsidR="001E5CDC" w:rsidRPr="00E53336" w:rsidRDefault="001E5CDC" w:rsidP="001E5CDC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PPG</w:t>
            </w:r>
          </w:p>
        </w:tc>
        <w:tc>
          <w:tcPr>
            <w:tcW w:w="2430" w:type="dxa"/>
            <w:vAlign w:val="center"/>
          </w:tcPr>
          <w:p w14:paraId="7C55CADE" w14:textId="77777777" w:rsidR="001E5CDC" w:rsidRPr="00E53336" w:rsidRDefault="001E5CDC" w:rsidP="001E5CD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95ADD">
              <w:rPr>
                <w:color w:val="000000"/>
                <w:sz w:val="20"/>
                <w:szCs w:val="20"/>
                <w:lang w:eastAsia="cs-CZ"/>
              </w:rPr>
              <w:t>Dotaz na registrovaný nárok na podporu biometanu</w:t>
            </w:r>
          </w:p>
        </w:tc>
        <w:tc>
          <w:tcPr>
            <w:tcW w:w="1530" w:type="dxa"/>
            <w:noWrap/>
            <w:vAlign w:val="bottom"/>
          </w:tcPr>
          <w:p w14:paraId="0254994B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0289826E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705D6192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  <w:tc>
          <w:tcPr>
            <w:tcW w:w="1134" w:type="dxa"/>
            <w:vAlign w:val="bottom"/>
          </w:tcPr>
          <w:p w14:paraId="497503F0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1E5CDC" w:rsidRPr="007F474B" w14:paraId="0D330B55" w14:textId="77777777" w:rsidTr="0009728A">
        <w:trPr>
          <w:trHeight w:val="510"/>
        </w:trPr>
        <w:tc>
          <w:tcPr>
            <w:tcW w:w="1080" w:type="dxa"/>
            <w:noWrap/>
            <w:vAlign w:val="center"/>
          </w:tcPr>
          <w:p w14:paraId="06F4B115" w14:textId="77777777" w:rsidR="001E5CDC" w:rsidRDefault="001E5CDC" w:rsidP="001E5CDC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PPH</w:t>
            </w:r>
          </w:p>
        </w:tc>
        <w:tc>
          <w:tcPr>
            <w:tcW w:w="2430" w:type="dxa"/>
            <w:vAlign w:val="center"/>
          </w:tcPr>
          <w:p w14:paraId="743A268D" w14:textId="77777777" w:rsidR="001E5CDC" w:rsidRPr="00295ADD" w:rsidRDefault="001E5CDC" w:rsidP="001E5CD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7F547D">
              <w:rPr>
                <w:color w:val="000000"/>
                <w:sz w:val="20"/>
                <w:szCs w:val="20"/>
                <w:lang w:eastAsia="cs-CZ"/>
              </w:rPr>
              <w:t>Potvrzení/chyba v dotazu na registrovaný nárok na podporu biometanu</w:t>
            </w:r>
          </w:p>
        </w:tc>
        <w:tc>
          <w:tcPr>
            <w:tcW w:w="1530" w:type="dxa"/>
            <w:noWrap/>
            <w:vAlign w:val="bottom"/>
          </w:tcPr>
          <w:p w14:paraId="75E5EAB4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1069E26C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491FF36B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69CA33D3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PDS/PPS</w:t>
            </w:r>
          </w:p>
        </w:tc>
      </w:tr>
      <w:tr w:rsidR="001E5CDC" w:rsidRPr="007F474B" w14:paraId="64D7670E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7A468202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PR2</w:t>
            </w:r>
          </w:p>
        </w:tc>
        <w:tc>
          <w:tcPr>
            <w:tcW w:w="2430" w:type="dxa"/>
            <w:vAlign w:val="bottom"/>
          </w:tcPr>
          <w:p w14:paraId="7DF68786" w14:textId="77777777" w:rsidR="001E5CDC" w:rsidRPr="005960F8" w:rsidRDefault="001E5CDC" w:rsidP="001E5CDC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registrace nároku na podporu</w:t>
            </w:r>
          </w:p>
        </w:tc>
        <w:tc>
          <w:tcPr>
            <w:tcW w:w="1530" w:type="dxa"/>
            <w:noWrap/>
            <w:vAlign w:val="bottom"/>
          </w:tcPr>
          <w:p w14:paraId="75BA292C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01CA62D1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4C3D99B5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23E8DEB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</w:tr>
      <w:tr w:rsidR="001E5CDC" w:rsidRPr="007F474B" w14:paraId="3315DD1A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6997980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PR3</w:t>
            </w:r>
          </w:p>
        </w:tc>
        <w:tc>
          <w:tcPr>
            <w:tcW w:w="2430" w:type="dxa"/>
            <w:vAlign w:val="bottom"/>
          </w:tcPr>
          <w:p w14:paraId="38D6EF2E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registrace nároku na podporu</w:t>
            </w:r>
          </w:p>
        </w:tc>
        <w:tc>
          <w:tcPr>
            <w:tcW w:w="1530" w:type="dxa"/>
            <w:noWrap/>
            <w:vAlign w:val="bottom"/>
          </w:tcPr>
          <w:p w14:paraId="28A27CB9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7C9783D8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5BA9EFFA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1682310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</w:tr>
      <w:tr w:rsidR="001E5CDC" w:rsidRPr="007F474B" w14:paraId="68799B53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68D00270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PR4</w:t>
            </w:r>
          </w:p>
        </w:tc>
        <w:tc>
          <w:tcPr>
            <w:tcW w:w="2430" w:type="dxa"/>
            <w:vAlign w:val="bottom"/>
          </w:tcPr>
          <w:p w14:paraId="0EFA7448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registrace nároku na podporu</w:t>
            </w:r>
          </w:p>
        </w:tc>
        <w:tc>
          <w:tcPr>
            <w:tcW w:w="1530" w:type="dxa"/>
            <w:noWrap/>
            <w:vAlign w:val="bottom"/>
          </w:tcPr>
          <w:p w14:paraId="394BAFB8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27A0FD36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61ED283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477ED9E2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1E5CDC" w:rsidRPr="007F474B" w14:paraId="4BAE8D27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1C48B265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PR5</w:t>
            </w:r>
          </w:p>
        </w:tc>
        <w:tc>
          <w:tcPr>
            <w:tcW w:w="2430" w:type="dxa"/>
            <w:vAlign w:val="bottom"/>
          </w:tcPr>
          <w:p w14:paraId="2BF08E1B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Aktualizace registrace nároku na podporu</w:t>
            </w:r>
          </w:p>
        </w:tc>
        <w:tc>
          <w:tcPr>
            <w:tcW w:w="1530" w:type="dxa"/>
            <w:noWrap/>
            <w:vAlign w:val="bottom"/>
          </w:tcPr>
          <w:p w14:paraId="46886B3D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7A86DD4C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22E49A28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  <w:tc>
          <w:tcPr>
            <w:tcW w:w="1134" w:type="dxa"/>
            <w:vAlign w:val="bottom"/>
          </w:tcPr>
          <w:p w14:paraId="36FAB996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1E5CDC" w:rsidRPr="007F474B" w14:paraId="1D7E19EC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269ECF6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PR6</w:t>
            </w:r>
          </w:p>
        </w:tc>
        <w:tc>
          <w:tcPr>
            <w:tcW w:w="2430" w:type="dxa"/>
            <w:vAlign w:val="bottom"/>
          </w:tcPr>
          <w:p w14:paraId="34B43A09" w14:textId="77777777" w:rsidR="001E5CDC" w:rsidRPr="005960F8" w:rsidRDefault="001E5CDC" w:rsidP="001E5CDC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 aktualizaci registrace nároku na podporu</w:t>
            </w:r>
          </w:p>
        </w:tc>
        <w:tc>
          <w:tcPr>
            <w:tcW w:w="1530" w:type="dxa"/>
            <w:noWrap/>
            <w:vAlign w:val="bottom"/>
          </w:tcPr>
          <w:p w14:paraId="01234C9C" w14:textId="77777777" w:rsidR="001E5CDC" w:rsidRDefault="001E5CDC" w:rsidP="001E5CDC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423E9EEA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7635138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82FD152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</w:tr>
      <w:tr w:rsidR="001E5CDC" w:rsidRPr="007F474B" w14:paraId="2180FC28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9B53221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PR7</w:t>
            </w:r>
          </w:p>
        </w:tc>
        <w:tc>
          <w:tcPr>
            <w:tcW w:w="2430" w:type="dxa"/>
            <w:vAlign w:val="bottom"/>
          </w:tcPr>
          <w:p w14:paraId="0750C2BB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aktualizace registrace nároku na podporu</w:t>
            </w:r>
          </w:p>
        </w:tc>
        <w:tc>
          <w:tcPr>
            <w:tcW w:w="1530" w:type="dxa"/>
            <w:noWrap/>
            <w:vAlign w:val="bottom"/>
          </w:tcPr>
          <w:p w14:paraId="404B2FE3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1F78FAE6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F3DFE73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08578B20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</w:tr>
      <w:tr w:rsidR="001E5CDC" w:rsidRPr="007F474B" w14:paraId="05FB32DB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6C56407A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PR8</w:t>
            </w:r>
          </w:p>
        </w:tc>
        <w:tc>
          <w:tcPr>
            <w:tcW w:w="2430" w:type="dxa"/>
            <w:vAlign w:val="bottom"/>
          </w:tcPr>
          <w:p w14:paraId="43F48021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aktualizace registrace nároku na podporu</w:t>
            </w:r>
          </w:p>
        </w:tc>
        <w:tc>
          <w:tcPr>
            <w:tcW w:w="1530" w:type="dxa"/>
            <w:noWrap/>
            <w:vAlign w:val="bottom"/>
          </w:tcPr>
          <w:p w14:paraId="15E45CEA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74CD3833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FF1E965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E93C50B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1E5CDC" w:rsidRPr="007F474B" w14:paraId="1B9C0435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10DAB8C7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PR9</w:t>
            </w:r>
          </w:p>
        </w:tc>
        <w:tc>
          <w:tcPr>
            <w:tcW w:w="2430" w:type="dxa"/>
            <w:vAlign w:val="bottom"/>
          </w:tcPr>
          <w:p w14:paraId="31EF6D21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aktualizace registrace nároku na podporu</w:t>
            </w:r>
          </w:p>
        </w:tc>
        <w:tc>
          <w:tcPr>
            <w:tcW w:w="1530" w:type="dxa"/>
            <w:noWrap/>
            <w:vAlign w:val="bottom"/>
          </w:tcPr>
          <w:p w14:paraId="493A65BA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605D6922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A973203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566962D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PDS/PPS</w:t>
            </w:r>
          </w:p>
        </w:tc>
      </w:tr>
      <w:tr w:rsidR="001E5CDC" w:rsidRPr="007F474B" w14:paraId="31E4B1E0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4B5A2026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PRA</w:t>
            </w:r>
          </w:p>
        </w:tc>
        <w:tc>
          <w:tcPr>
            <w:tcW w:w="2430" w:type="dxa"/>
            <w:vAlign w:val="bottom"/>
          </w:tcPr>
          <w:p w14:paraId="5B9022CD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Žádost o schválení nároku na podporu</w:t>
            </w:r>
          </w:p>
        </w:tc>
        <w:tc>
          <w:tcPr>
            <w:tcW w:w="1530" w:type="dxa"/>
            <w:noWrap/>
            <w:vAlign w:val="bottom"/>
          </w:tcPr>
          <w:p w14:paraId="4393F9E0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1EE5D354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1E905E5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3940DDE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PDS/PPS</w:t>
            </w:r>
          </w:p>
        </w:tc>
      </w:tr>
      <w:tr w:rsidR="001E5CDC" w:rsidRPr="007F474B" w14:paraId="2990F6AB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2D88A901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PRB</w:t>
            </w:r>
          </w:p>
        </w:tc>
        <w:tc>
          <w:tcPr>
            <w:tcW w:w="2430" w:type="dxa"/>
            <w:vAlign w:val="bottom"/>
          </w:tcPr>
          <w:p w14:paraId="6EC861E7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Potvrzení/zamítnutí shody </w:t>
            </w:r>
            <w:proofErr w:type="gram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</w:t>
            </w:r>
            <w:proofErr w:type="gram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</w:t>
            </w:r>
            <w:proofErr w:type="spell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SoP</w:t>
            </w:r>
            <w:proofErr w:type="spell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a PPP</w:t>
            </w:r>
          </w:p>
        </w:tc>
        <w:tc>
          <w:tcPr>
            <w:tcW w:w="1530" w:type="dxa"/>
            <w:noWrap/>
            <w:vAlign w:val="bottom"/>
          </w:tcPr>
          <w:p w14:paraId="1860D341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559533A9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57EBCC6F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PDS/PPS</w:t>
            </w:r>
          </w:p>
        </w:tc>
        <w:tc>
          <w:tcPr>
            <w:tcW w:w="1134" w:type="dxa"/>
            <w:vAlign w:val="bottom"/>
          </w:tcPr>
          <w:p w14:paraId="0C0EA9B3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1E5CDC" w:rsidRPr="007F474B" w14:paraId="15200A89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3953D244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PRC</w:t>
            </w:r>
          </w:p>
        </w:tc>
        <w:tc>
          <w:tcPr>
            <w:tcW w:w="2430" w:type="dxa"/>
            <w:vAlign w:val="bottom"/>
          </w:tcPr>
          <w:p w14:paraId="5FB653DE" w14:textId="77777777" w:rsidR="001E5CDC" w:rsidRPr="005960F8" w:rsidRDefault="001E5CDC" w:rsidP="001E5CDC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Potvrzení/chyba v potvrzení/zamítnutí shody </w:t>
            </w:r>
            <w:proofErr w:type="gramStart"/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s</w:t>
            </w:r>
            <w:proofErr w:type="gramEnd"/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</w:t>
            </w:r>
            <w:proofErr w:type="spellStart"/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SoP</w:t>
            </w:r>
            <w:proofErr w:type="spellEnd"/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a PPP</w:t>
            </w:r>
          </w:p>
        </w:tc>
        <w:tc>
          <w:tcPr>
            <w:tcW w:w="1530" w:type="dxa"/>
            <w:noWrap/>
            <w:vAlign w:val="bottom"/>
          </w:tcPr>
          <w:p w14:paraId="70BC4B54" w14:textId="77777777" w:rsidR="001E5CDC" w:rsidRDefault="001E5CDC" w:rsidP="001E5CDC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02A2D400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BABA87E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436BAEDC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PDS/PPS</w:t>
            </w:r>
          </w:p>
        </w:tc>
      </w:tr>
      <w:tr w:rsidR="001E5CDC" w:rsidRPr="007F474B" w14:paraId="6DB9FB8E" w14:textId="77777777" w:rsidTr="009E48F8">
        <w:trPr>
          <w:trHeight w:val="510"/>
        </w:trPr>
        <w:tc>
          <w:tcPr>
            <w:tcW w:w="1080" w:type="dxa"/>
            <w:noWrap/>
            <w:vAlign w:val="bottom"/>
          </w:tcPr>
          <w:p w14:paraId="0940F0BB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lastRenderedPageBreak/>
              <w:t>PRD</w:t>
            </w:r>
          </w:p>
        </w:tc>
        <w:tc>
          <w:tcPr>
            <w:tcW w:w="2430" w:type="dxa"/>
            <w:vAlign w:val="bottom"/>
          </w:tcPr>
          <w:p w14:paraId="1B5FE9F0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Opis potvrzení/zamítnutí shody </w:t>
            </w:r>
            <w:proofErr w:type="gram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</w:t>
            </w:r>
            <w:proofErr w:type="gram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</w:t>
            </w:r>
            <w:proofErr w:type="spell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SoP</w:t>
            </w:r>
            <w:proofErr w:type="spell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a PPP</w:t>
            </w:r>
          </w:p>
        </w:tc>
        <w:tc>
          <w:tcPr>
            <w:tcW w:w="1530" w:type="dxa"/>
            <w:noWrap/>
            <w:vAlign w:val="bottom"/>
          </w:tcPr>
          <w:p w14:paraId="499E51E9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59B93A8C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2080412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8910000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1E5CDC" w:rsidRPr="007F474B" w14:paraId="43F15F80" w14:textId="77777777" w:rsidTr="00970E20">
        <w:trPr>
          <w:trHeight w:val="510"/>
        </w:trPr>
        <w:tc>
          <w:tcPr>
            <w:tcW w:w="1080" w:type="dxa"/>
            <w:noWrap/>
            <w:vAlign w:val="bottom"/>
          </w:tcPr>
          <w:p w14:paraId="12F464A9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PRE</w:t>
            </w:r>
          </w:p>
        </w:tc>
        <w:tc>
          <w:tcPr>
            <w:tcW w:w="2430" w:type="dxa"/>
            <w:vAlign w:val="bottom"/>
          </w:tcPr>
          <w:p w14:paraId="44C6546D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Opis potvrzení/zamítnutí shody </w:t>
            </w:r>
            <w:proofErr w:type="gram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</w:t>
            </w:r>
            <w:proofErr w:type="gram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</w:t>
            </w:r>
            <w:proofErr w:type="spell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SoP</w:t>
            </w:r>
            <w:proofErr w:type="spell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a PPP</w:t>
            </w:r>
          </w:p>
        </w:tc>
        <w:tc>
          <w:tcPr>
            <w:tcW w:w="1530" w:type="dxa"/>
            <w:noWrap/>
            <w:vAlign w:val="bottom"/>
          </w:tcPr>
          <w:p w14:paraId="07A1B9CF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6261F65D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3354884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0E2BDE07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</w:tr>
      <w:tr w:rsidR="001E5CDC" w:rsidRPr="007F474B" w14:paraId="38655282" w14:textId="77777777" w:rsidTr="00970E20">
        <w:trPr>
          <w:trHeight w:val="510"/>
        </w:trPr>
        <w:tc>
          <w:tcPr>
            <w:tcW w:w="1080" w:type="dxa"/>
            <w:noWrap/>
            <w:vAlign w:val="bottom"/>
          </w:tcPr>
          <w:p w14:paraId="1DE98ABE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PRF</w:t>
            </w:r>
          </w:p>
        </w:tc>
        <w:tc>
          <w:tcPr>
            <w:tcW w:w="2430" w:type="dxa"/>
            <w:vAlign w:val="bottom"/>
          </w:tcPr>
          <w:p w14:paraId="237C5B50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Schválení/zamítnutí nároku na podporu</w:t>
            </w:r>
          </w:p>
        </w:tc>
        <w:tc>
          <w:tcPr>
            <w:tcW w:w="1530" w:type="dxa"/>
            <w:noWrap/>
            <w:vAlign w:val="bottom"/>
          </w:tcPr>
          <w:p w14:paraId="74C7E00E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32EB6AAE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0C6856C7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9D5C14C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PDS/PPS</w:t>
            </w:r>
          </w:p>
        </w:tc>
      </w:tr>
      <w:tr w:rsidR="001E5CDC" w:rsidRPr="007F474B" w14:paraId="0F9D786D" w14:textId="77777777" w:rsidTr="00970E20">
        <w:trPr>
          <w:trHeight w:val="510"/>
        </w:trPr>
        <w:tc>
          <w:tcPr>
            <w:tcW w:w="1080" w:type="dxa"/>
            <w:noWrap/>
            <w:vAlign w:val="bottom"/>
          </w:tcPr>
          <w:p w14:paraId="221B0D29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PRG</w:t>
            </w:r>
          </w:p>
        </w:tc>
        <w:tc>
          <w:tcPr>
            <w:tcW w:w="2430" w:type="dxa"/>
            <w:vAlign w:val="bottom"/>
          </w:tcPr>
          <w:p w14:paraId="02D49FC3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Schválení/zamítnutí nároku na podporu</w:t>
            </w:r>
          </w:p>
        </w:tc>
        <w:tc>
          <w:tcPr>
            <w:tcW w:w="1530" w:type="dxa"/>
            <w:noWrap/>
            <w:vAlign w:val="bottom"/>
          </w:tcPr>
          <w:p w14:paraId="3201A25B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03BE3E7A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46F8864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5D03567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1E5CDC" w:rsidRPr="007F474B" w14:paraId="29F41F33" w14:textId="77777777" w:rsidTr="00970E20">
        <w:trPr>
          <w:trHeight w:val="510"/>
        </w:trPr>
        <w:tc>
          <w:tcPr>
            <w:tcW w:w="1080" w:type="dxa"/>
            <w:noWrap/>
            <w:vAlign w:val="bottom"/>
          </w:tcPr>
          <w:p w14:paraId="2721B66E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PRH</w:t>
            </w:r>
          </w:p>
        </w:tc>
        <w:tc>
          <w:tcPr>
            <w:tcW w:w="2430" w:type="dxa"/>
            <w:vAlign w:val="bottom"/>
          </w:tcPr>
          <w:p w14:paraId="536062B7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Schválení/zamítnutí nároku na podporu</w:t>
            </w:r>
          </w:p>
        </w:tc>
        <w:tc>
          <w:tcPr>
            <w:tcW w:w="1530" w:type="dxa"/>
            <w:noWrap/>
            <w:vAlign w:val="bottom"/>
          </w:tcPr>
          <w:p w14:paraId="33B7EEA2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324A82C3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F87385F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18A83EE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</w:tr>
      <w:tr w:rsidR="001E5CDC" w:rsidRPr="007F474B" w14:paraId="5A124DB9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155DA3EC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PRJ</w:t>
            </w:r>
          </w:p>
        </w:tc>
        <w:tc>
          <w:tcPr>
            <w:tcW w:w="2430" w:type="dxa"/>
            <w:vAlign w:val="bottom"/>
          </w:tcPr>
          <w:p w14:paraId="446657A5" w14:textId="77777777" w:rsidR="001E5CDC" w:rsidRPr="005D7A96" w:rsidRDefault="001E5CDC" w:rsidP="001E5CD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registrovaný nárok na podporu</w:t>
            </w:r>
          </w:p>
        </w:tc>
        <w:tc>
          <w:tcPr>
            <w:tcW w:w="1530" w:type="dxa"/>
            <w:noWrap/>
            <w:vAlign w:val="bottom"/>
          </w:tcPr>
          <w:p w14:paraId="253D36A6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386652C0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48815E6D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  <w:tc>
          <w:tcPr>
            <w:tcW w:w="1134" w:type="dxa"/>
            <w:vAlign w:val="bottom"/>
          </w:tcPr>
          <w:p w14:paraId="26104ACC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1E5CDC" w:rsidRPr="007F474B" w14:paraId="66D26870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0B3C9557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PRK</w:t>
            </w:r>
          </w:p>
        </w:tc>
        <w:tc>
          <w:tcPr>
            <w:tcW w:w="2430" w:type="dxa"/>
            <w:vAlign w:val="bottom"/>
          </w:tcPr>
          <w:p w14:paraId="2E39E9FF" w14:textId="77777777" w:rsidR="001E5CDC" w:rsidRPr="005D7A96" w:rsidRDefault="001E5CDC" w:rsidP="001E5CDC">
            <w:pPr>
              <w:rPr>
                <w:sz w:val="20"/>
                <w:szCs w:val="20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 dotazu na registrovaný nárok na podporu</w:t>
            </w:r>
          </w:p>
        </w:tc>
        <w:tc>
          <w:tcPr>
            <w:tcW w:w="1530" w:type="dxa"/>
            <w:noWrap/>
            <w:vAlign w:val="bottom"/>
          </w:tcPr>
          <w:p w14:paraId="7ED2A8BC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72A030FA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0683CA41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08F2D497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1E5CDC" w:rsidRPr="007F474B" w14:paraId="0420C1CC" w14:textId="77777777" w:rsidTr="00970E20">
        <w:trPr>
          <w:trHeight w:val="510"/>
        </w:trPr>
        <w:tc>
          <w:tcPr>
            <w:tcW w:w="1080" w:type="dxa"/>
            <w:noWrap/>
            <w:vAlign w:val="bottom"/>
          </w:tcPr>
          <w:p w14:paraId="30FD8ABF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PRL</w:t>
            </w:r>
          </w:p>
        </w:tc>
        <w:tc>
          <w:tcPr>
            <w:tcW w:w="2430" w:type="dxa"/>
            <w:vAlign w:val="bottom"/>
          </w:tcPr>
          <w:p w14:paraId="09C0971C" w14:textId="77777777" w:rsidR="001E5CDC" w:rsidRPr="005960F8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Výpis registrovaných nároků na podporu</w:t>
            </w:r>
          </w:p>
        </w:tc>
        <w:tc>
          <w:tcPr>
            <w:tcW w:w="1530" w:type="dxa"/>
            <w:noWrap/>
            <w:vAlign w:val="bottom"/>
          </w:tcPr>
          <w:p w14:paraId="3C71B8DB" w14:textId="77777777" w:rsidR="001E5CDC" w:rsidRDefault="001E5CDC" w:rsidP="001E5CDC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71CD7F6C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39E5894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CB919D5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Výrobce</w:t>
            </w:r>
          </w:p>
        </w:tc>
      </w:tr>
      <w:tr w:rsidR="001E5CDC" w:rsidRPr="007F474B" w14:paraId="58A3FE70" w14:textId="77777777" w:rsidTr="00970E20">
        <w:trPr>
          <w:trHeight w:val="510"/>
        </w:trPr>
        <w:tc>
          <w:tcPr>
            <w:tcW w:w="1080" w:type="dxa"/>
            <w:noWrap/>
            <w:vAlign w:val="bottom"/>
          </w:tcPr>
          <w:p w14:paraId="77B7522C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PRM</w:t>
            </w:r>
          </w:p>
        </w:tc>
        <w:tc>
          <w:tcPr>
            <w:tcW w:w="2430" w:type="dxa"/>
            <w:vAlign w:val="bottom"/>
          </w:tcPr>
          <w:p w14:paraId="4ED8627C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Výpis registrovaných nároků na podporu</w:t>
            </w:r>
          </w:p>
        </w:tc>
        <w:tc>
          <w:tcPr>
            <w:tcW w:w="1530" w:type="dxa"/>
            <w:noWrap/>
            <w:vAlign w:val="bottom"/>
          </w:tcPr>
          <w:p w14:paraId="5E471CAA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69239BFE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624513E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0A4D7591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proofErr w:type="spellStart"/>
            <w:r w:rsidRPr="00AA3231">
              <w:rPr>
                <w:color w:val="000000"/>
                <w:sz w:val="20"/>
                <w:szCs w:val="20"/>
              </w:rPr>
              <w:t>Pov</w:t>
            </w:r>
            <w:proofErr w:type="spellEnd"/>
            <w:r w:rsidRPr="00AA3231">
              <w:rPr>
                <w:color w:val="000000"/>
                <w:sz w:val="20"/>
                <w:szCs w:val="20"/>
              </w:rPr>
              <w:t>. vyk.</w:t>
            </w:r>
          </w:p>
        </w:tc>
      </w:tr>
      <w:tr w:rsidR="001E5CDC" w:rsidRPr="007F474B" w14:paraId="592DA0FE" w14:textId="77777777" w:rsidTr="00970E20">
        <w:trPr>
          <w:trHeight w:val="510"/>
        </w:trPr>
        <w:tc>
          <w:tcPr>
            <w:tcW w:w="1080" w:type="dxa"/>
            <w:noWrap/>
            <w:vAlign w:val="bottom"/>
          </w:tcPr>
          <w:p w14:paraId="2664E276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PRN</w:t>
            </w:r>
          </w:p>
        </w:tc>
        <w:tc>
          <w:tcPr>
            <w:tcW w:w="2430" w:type="dxa"/>
            <w:vAlign w:val="bottom"/>
          </w:tcPr>
          <w:p w14:paraId="07507F32" w14:textId="77777777" w:rsidR="001E5CDC" w:rsidRPr="002C563F" w:rsidRDefault="001E5CDC" w:rsidP="001E5CDC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Výpis registrovaných nároků na podporu</w:t>
            </w:r>
          </w:p>
        </w:tc>
        <w:tc>
          <w:tcPr>
            <w:tcW w:w="1530" w:type="dxa"/>
            <w:noWrap/>
            <w:vAlign w:val="bottom"/>
          </w:tcPr>
          <w:p w14:paraId="362C48BA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1416" w:type="dxa"/>
            <w:vAlign w:val="bottom"/>
          </w:tcPr>
          <w:p w14:paraId="5BEEDDD0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75C05105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6DF13290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PDS/PPS</w:t>
            </w:r>
          </w:p>
        </w:tc>
      </w:tr>
      <w:tr w:rsidR="001E5CDC" w:rsidRPr="007F474B" w14:paraId="237026B0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468612A7" w14:textId="77777777" w:rsidR="001E5CDC" w:rsidRPr="00F573C4" w:rsidRDefault="001E5CDC" w:rsidP="001E5CDC">
            <w:pPr>
              <w:jc w:val="center"/>
              <w:rPr>
                <w:sz w:val="20"/>
                <w:szCs w:val="20"/>
              </w:rPr>
            </w:pPr>
            <w:r w:rsidRPr="00F573C4">
              <w:rPr>
                <w:sz w:val="20"/>
                <w:szCs w:val="20"/>
              </w:rPr>
              <w:t>PRW</w:t>
            </w:r>
          </w:p>
        </w:tc>
        <w:tc>
          <w:tcPr>
            <w:tcW w:w="2430" w:type="dxa"/>
            <w:vAlign w:val="bottom"/>
          </w:tcPr>
          <w:p w14:paraId="20867D77" w14:textId="77777777" w:rsidR="001E5CDC" w:rsidRPr="00593F03" w:rsidRDefault="001E5CDC" w:rsidP="001E5CD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5960F8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Potvrzení/chyba ve schválení PDS/PPS</w:t>
            </w:r>
          </w:p>
        </w:tc>
        <w:tc>
          <w:tcPr>
            <w:tcW w:w="1530" w:type="dxa"/>
            <w:noWrap/>
            <w:vAlign w:val="bottom"/>
          </w:tcPr>
          <w:p w14:paraId="62880E2D" w14:textId="77777777" w:rsidR="001E5CDC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1894CD49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F942371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1206931" w14:textId="77777777" w:rsidR="001E5CDC" w:rsidRPr="00AA3231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AA3231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1E5CDC" w:rsidRPr="007F474B" w14:paraId="5BB39612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2088F605" w14:textId="77777777" w:rsidR="001E5CDC" w:rsidRPr="00832BD3" w:rsidRDefault="001E5CDC" w:rsidP="001E5CDC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TD1</w:t>
            </w:r>
          </w:p>
        </w:tc>
        <w:tc>
          <w:tcPr>
            <w:tcW w:w="2430" w:type="dxa"/>
            <w:vAlign w:val="bottom"/>
          </w:tcPr>
          <w:p w14:paraId="4152ED9E" w14:textId="77777777" w:rsidR="001E5CDC" w:rsidRPr="00832BD3" w:rsidRDefault="001E5CDC" w:rsidP="001E5CD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Měsíční výkaz o výrobě z tepelného zdroje</w:t>
            </w:r>
          </w:p>
        </w:tc>
        <w:tc>
          <w:tcPr>
            <w:tcW w:w="1530" w:type="dxa"/>
            <w:noWrap/>
            <w:vAlign w:val="bottom"/>
          </w:tcPr>
          <w:p w14:paraId="25728B09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1416" w:type="dxa"/>
            <w:vAlign w:val="bottom"/>
          </w:tcPr>
          <w:p w14:paraId="364C9A6F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33CD56B6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RUT</w:t>
            </w:r>
          </w:p>
        </w:tc>
        <w:tc>
          <w:tcPr>
            <w:tcW w:w="1134" w:type="dxa"/>
            <w:vAlign w:val="bottom"/>
          </w:tcPr>
          <w:p w14:paraId="67845B68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1E5CDC" w:rsidRPr="007F474B" w14:paraId="50670E61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139122F5" w14:textId="77777777" w:rsidR="001E5CDC" w:rsidRPr="00832BD3" w:rsidRDefault="001E5CDC" w:rsidP="001E5CDC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TD2</w:t>
            </w:r>
          </w:p>
        </w:tc>
        <w:tc>
          <w:tcPr>
            <w:tcW w:w="2430" w:type="dxa"/>
            <w:vAlign w:val="bottom"/>
          </w:tcPr>
          <w:p w14:paraId="41F6D27E" w14:textId="77777777" w:rsidR="001E5CDC" w:rsidRPr="00832BD3" w:rsidRDefault="001E5CDC" w:rsidP="001E5CD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 / chyba v měsíčním výkazu o výrobě z tepelného zdroje</w:t>
            </w:r>
          </w:p>
        </w:tc>
        <w:tc>
          <w:tcPr>
            <w:tcW w:w="1530" w:type="dxa"/>
            <w:noWrap/>
            <w:vAlign w:val="bottom"/>
          </w:tcPr>
          <w:p w14:paraId="34F5FC2C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5BD7FA00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079EBFEC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035861E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1E5CDC" w:rsidRPr="007F474B" w14:paraId="444BB439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1C9F8538" w14:textId="77777777" w:rsidR="001E5CDC" w:rsidRPr="00832BD3" w:rsidRDefault="001E5CDC" w:rsidP="001E5CDC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TD3</w:t>
            </w:r>
          </w:p>
        </w:tc>
        <w:tc>
          <w:tcPr>
            <w:tcW w:w="2430" w:type="dxa"/>
            <w:vAlign w:val="bottom"/>
          </w:tcPr>
          <w:p w14:paraId="2EC670FD" w14:textId="77777777" w:rsidR="001E5CDC" w:rsidRPr="00832BD3" w:rsidRDefault="001E5CDC" w:rsidP="001E5CD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Opis měsíčního výkazu o výrobě z tepelného zdroje</w:t>
            </w:r>
          </w:p>
        </w:tc>
        <w:tc>
          <w:tcPr>
            <w:tcW w:w="1530" w:type="dxa"/>
            <w:noWrap/>
            <w:vAlign w:val="bottom"/>
          </w:tcPr>
          <w:p w14:paraId="0DE963DE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1416" w:type="dxa"/>
            <w:vAlign w:val="bottom"/>
          </w:tcPr>
          <w:p w14:paraId="4DA8F9D7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6857DCD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A38135E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1E5CDC" w:rsidRPr="007F474B" w14:paraId="40E0C0AD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274DB597" w14:textId="77777777" w:rsidR="001E5CDC" w:rsidRPr="00832BD3" w:rsidRDefault="001E5CDC" w:rsidP="001E5CDC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TD4</w:t>
            </w:r>
          </w:p>
        </w:tc>
        <w:tc>
          <w:tcPr>
            <w:tcW w:w="2430" w:type="dxa"/>
            <w:vAlign w:val="bottom"/>
          </w:tcPr>
          <w:p w14:paraId="6B3C3540" w14:textId="77777777" w:rsidR="001E5CDC" w:rsidRPr="00832BD3" w:rsidRDefault="001E5CDC" w:rsidP="001E5CD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měsíční výkaz o výrobě z tepelného zdroje</w:t>
            </w:r>
          </w:p>
        </w:tc>
        <w:tc>
          <w:tcPr>
            <w:tcW w:w="1530" w:type="dxa"/>
            <w:noWrap/>
            <w:vAlign w:val="bottom"/>
          </w:tcPr>
          <w:p w14:paraId="7FD3B874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1416" w:type="dxa"/>
            <w:vAlign w:val="bottom"/>
          </w:tcPr>
          <w:p w14:paraId="78584308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6D1084B6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RUT</w:t>
            </w:r>
          </w:p>
        </w:tc>
        <w:tc>
          <w:tcPr>
            <w:tcW w:w="1134" w:type="dxa"/>
            <w:vAlign w:val="bottom"/>
          </w:tcPr>
          <w:p w14:paraId="2DC02F3B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1E5CDC" w:rsidRPr="007F474B" w14:paraId="4F0174D7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094C8950" w14:textId="77777777" w:rsidR="001E5CDC" w:rsidRPr="00832BD3" w:rsidRDefault="001E5CDC" w:rsidP="001E5CDC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TD5</w:t>
            </w:r>
          </w:p>
        </w:tc>
        <w:tc>
          <w:tcPr>
            <w:tcW w:w="2430" w:type="dxa"/>
            <w:vAlign w:val="bottom"/>
          </w:tcPr>
          <w:p w14:paraId="583C7B15" w14:textId="77777777" w:rsidR="001E5CDC" w:rsidRPr="00832BD3" w:rsidRDefault="001E5CDC" w:rsidP="001E5CD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Potvrzení / chyba v dotazu na měsíční výkaz o výrobě z tepelného zdroje</w:t>
            </w:r>
          </w:p>
        </w:tc>
        <w:tc>
          <w:tcPr>
            <w:tcW w:w="1530" w:type="dxa"/>
            <w:noWrap/>
            <w:vAlign w:val="bottom"/>
          </w:tcPr>
          <w:p w14:paraId="234AB73D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04645423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17FC864E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4DB90BAB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1E5CDC" w:rsidRPr="007F474B" w14:paraId="0A07BCB0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05EC2E28" w14:textId="77777777" w:rsidR="001E5CDC" w:rsidRPr="00832BD3" w:rsidRDefault="001E5CDC" w:rsidP="001E5CDC">
            <w:pPr>
              <w:jc w:val="center"/>
              <w:rPr>
                <w:sz w:val="20"/>
                <w:szCs w:val="20"/>
              </w:rPr>
            </w:pPr>
            <w:r w:rsidRPr="00832BD3">
              <w:rPr>
                <w:sz w:val="20"/>
                <w:szCs w:val="20"/>
              </w:rPr>
              <w:t>TD6</w:t>
            </w:r>
          </w:p>
        </w:tc>
        <w:tc>
          <w:tcPr>
            <w:tcW w:w="2430" w:type="dxa"/>
            <w:vAlign w:val="bottom"/>
          </w:tcPr>
          <w:p w14:paraId="50B36409" w14:textId="77777777" w:rsidR="001E5CDC" w:rsidRPr="00832BD3" w:rsidRDefault="001E5CDC" w:rsidP="001E5CDC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  <w:lang w:eastAsia="cs-CZ"/>
              </w:rPr>
              <w:t>Výpis měsíčních výkazů o výrobě z tepelného zdroje</w:t>
            </w:r>
          </w:p>
        </w:tc>
        <w:tc>
          <w:tcPr>
            <w:tcW w:w="1530" w:type="dxa"/>
            <w:noWrap/>
            <w:vAlign w:val="bottom"/>
          </w:tcPr>
          <w:p w14:paraId="0D118D42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1416" w:type="dxa"/>
            <w:vAlign w:val="bottom"/>
          </w:tcPr>
          <w:p w14:paraId="7564C43C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5C938E5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03986FDA" w14:textId="77777777" w:rsidR="001E5CDC" w:rsidRPr="00832BD3" w:rsidRDefault="001E5CDC" w:rsidP="001E5CDC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630A4" w:rsidRPr="007F474B" w14:paraId="64F2F3FE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65DE7225" w14:textId="77777777" w:rsidR="008630A4" w:rsidRPr="00832BD3" w:rsidRDefault="008630A4" w:rsidP="008630A4">
            <w:pPr>
              <w:jc w:val="center"/>
              <w:rPr>
                <w:sz w:val="20"/>
                <w:szCs w:val="20"/>
              </w:rPr>
            </w:pPr>
            <w:r>
              <w:t>TD7</w:t>
            </w:r>
          </w:p>
        </w:tc>
        <w:tc>
          <w:tcPr>
            <w:tcW w:w="2430" w:type="dxa"/>
            <w:vAlign w:val="bottom"/>
          </w:tcPr>
          <w:p w14:paraId="21CDD6DA" w14:textId="77777777" w:rsidR="008630A4" w:rsidRPr="00832BD3" w:rsidRDefault="008630A4" w:rsidP="008630A4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t>Roční výkaz</w:t>
            </w:r>
            <w:r w:rsidRPr="008C11C8">
              <w:t xml:space="preserve"> </w:t>
            </w:r>
            <w:r>
              <w:t>k transformaci výroby tepla</w:t>
            </w:r>
          </w:p>
        </w:tc>
        <w:tc>
          <w:tcPr>
            <w:tcW w:w="1530" w:type="dxa"/>
            <w:noWrap/>
            <w:vAlign w:val="bottom"/>
          </w:tcPr>
          <w:p w14:paraId="70B821C3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1416" w:type="dxa"/>
            <w:vAlign w:val="bottom"/>
          </w:tcPr>
          <w:p w14:paraId="62F43B5C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134" w:type="dxa"/>
            <w:vAlign w:val="bottom"/>
          </w:tcPr>
          <w:p w14:paraId="4E962CA3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RUT</w:t>
            </w:r>
          </w:p>
        </w:tc>
        <w:tc>
          <w:tcPr>
            <w:tcW w:w="1134" w:type="dxa"/>
            <w:vAlign w:val="bottom"/>
          </w:tcPr>
          <w:p w14:paraId="723B387C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</w:tr>
      <w:tr w:rsidR="008630A4" w:rsidRPr="007F474B" w14:paraId="5AF83F17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5787365B" w14:textId="77777777" w:rsidR="008630A4" w:rsidRPr="00832BD3" w:rsidRDefault="008630A4" w:rsidP="008630A4">
            <w:pPr>
              <w:jc w:val="center"/>
              <w:rPr>
                <w:sz w:val="20"/>
                <w:szCs w:val="20"/>
              </w:rPr>
            </w:pPr>
            <w:r>
              <w:t>TD8</w:t>
            </w:r>
          </w:p>
        </w:tc>
        <w:tc>
          <w:tcPr>
            <w:tcW w:w="2430" w:type="dxa"/>
            <w:vAlign w:val="bottom"/>
          </w:tcPr>
          <w:p w14:paraId="793D2E27" w14:textId="77777777" w:rsidR="008630A4" w:rsidRPr="00832BD3" w:rsidRDefault="008630A4" w:rsidP="008630A4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t>Potvrzení/chyba v ročním výkazu k transformaci výroby tepla</w:t>
            </w:r>
          </w:p>
        </w:tc>
        <w:tc>
          <w:tcPr>
            <w:tcW w:w="1530" w:type="dxa"/>
            <w:noWrap/>
            <w:vAlign w:val="bottom"/>
          </w:tcPr>
          <w:p w14:paraId="3B2079FE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67F4C76F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493D613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26886E32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630A4" w:rsidRPr="007F474B" w14:paraId="43D618C9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009947C6" w14:textId="77777777" w:rsidR="008630A4" w:rsidRPr="00832BD3" w:rsidRDefault="008630A4" w:rsidP="008630A4">
            <w:pPr>
              <w:jc w:val="center"/>
              <w:rPr>
                <w:sz w:val="20"/>
                <w:szCs w:val="20"/>
              </w:rPr>
            </w:pPr>
            <w:r>
              <w:t>TD9</w:t>
            </w:r>
          </w:p>
        </w:tc>
        <w:tc>
          <w:tcPr>
            <w:tcW w:w="2430" w:type="dxa"/>
            <w:vAlign w:val="bottom"/>
          </w:tcPr>
          <w:p w14:paraId="1363386C" w14:textId="77777777" w:rsidR="008630A4" w:rsidRPr="00832BD3" w:rsidRDefault="008630A4" w:rsidP="008630A4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t>Opis ročního výkazu k transformaci výroby tepla</w:t>
            </w:r>
          </w:p>
        </w:tc>
        <w:tc>
          <w:tcPr>
            <w:tcW w:w="1530" w:type="dxa"/>
            <w:noWrap/>
            <w:vAlign w:val="bottom"/>
          </w:tcPr>
          <w:p w14:paraId="60783145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1416" w:type="dxa"/>
            <w:vAlign w:val="bottom"/>
          </w:tcPr>
          <w:p w14:paraId="7E070595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6E6E21A8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120E260A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630A4" w:rsidRPr="007F474B" w14:paraId="262F5C68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0781B7FB" w14:textId="77777777" w:rsidR="008630A4" w:rsidRPr="00832BD3" w:rsidRDefault="008630A4" w:rsidP="008630A4">
            <w:pPr>
              <w:jc w:val="center"/>
              <w:rPr>
                <w:sz w:val="20"/>
                <w:szCs w:val="20"/>
              </w:rPr>
            </w:pPr>
            <w:r>
              <w:lastRenderedPageBreak/>
              <w:t>TDA</w:t>
            </w:r>
          </w:p>
        </w:tc>
        <w:tc>
          <w:tcPr>
            <w:tcW w:w="2430" w:type="dxa"/>
            <w:vAlign w:val="bottom"/>
          </w:tcPr>
          <w:p w14:paraId="167BCD50" w14:textId="77777777" w:rsidR="008630A4" w:rsidRPr="00832BD3" w:rsidRDefault="008630A4" w:rsidP="008630A4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t>Dotaz na roční výkaz k transformaci výroby tepla</w:t>
            </w:r>
          </w:p>
        </w:tc>
        <w:tc>
          <w:tcPr>
            <w:tcW w:w="1530" w:type="dxa"/>
            <w:noWrap/>
            <w:vAlign w:val="bottom"/>
          </w:tcPr>
          <w:p w14:paraId="26802139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Vstup</w:t>
            </w:r>
          </w:p>
        </w:tc>
        <w:tc>
          <w:tcPr>
            <w:tcW w:w="1416" w:type="dxa"/>
            <w:vAlign w:val="bottom"/>
          </w:tcPr>
          <w:p w14:paraId="1C87532A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RUT</w:t>
            </w:r>
          </w:p>
        </w:tc>
        <w:tc>
          <w:tcPr>
            <w:tcW w:w="1134" w:type="dxa"/>
            <w:vAlign w:val="bottom"/>
          </w:tcPr>
          <w:p w14:paraId="0E8E225D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7DC914C9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Vstup</w:t>
            </w:r>
          </w:p>
        </w:tc>
      </w:tr>
      <w:tr w:rsidR="008630A4" w:rsidRPr="007F474B" w14:paraId="1EE39E55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01F8BF27" w14:textId="77777777" w:rsidR="008630A4" w:rsidRPr="00832BD3" w:rsidRDefault="008630A4" w:rsidP="008630A4">
            <w:pPr>
              <w:jc w:val="center"/>
              <w:rPr>
                <w:sz w:val="20"/>
                <w:szCs w:val="20"/>
              </w:rPr>
            </w:pPr>
            <w:r>
              <w:t>TDB</w:t>
            </w:r>
          </w:p>
        </w:tc>
        <w:tc>
          <w:tcPr>
            <w:tcW w:w="2430" w:type="dxa"/>
            <w:vAlign w:val="bottom"/>
          </w:tcPr>
          <w:p w14:paraId="3EC9E594" w14:textId="77777777" w:rsidR="008630A4" w:rsidRPr="00832BD3" w:rsidRDefault="008630A4" w:rsidP="008630A4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t>Potvrzení/chyba v dotazu na roční výkaz k transformaci výroby tepla</w:t>
            </w:r>
          </w:p>
        </w:tc>
        <w:tc>
          <w:tcPr>
            <w:tcW w:w="1530" w:type="dxa"/>
            <w:noWrap/>
            <w:vAlign w:val="bottom"/>
          </w:tcPr>
          <w:p w14:paraId="62793143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1416" w:type="dxa"/>
            <w:vAlign w:val="bottom"/>
          </w:tcPr>
          <w:p w14:paraId="5E63C7A8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34EF5C96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5DBFB730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  <w:tr w:rsidR="008630A4" w:rsidRPr="007F474B" w14:paraId="3A31EE8C" w14:textId="77777777" w:rsidTr="00EB669F">
        <w:trPr>
          <w:trHeight w:val="510"/>
        </w:trPr>
        <w:tc>
          <w:tcPr>
            <w:tcW w:w="1080" w:type="dxa"/>
            <w:noWrap/>
            <w:vAlign w:val="bottom"/>
          </w:tcPr>
          <w:p w14:paraId="1D3DD9F4" w14:textId="77777777" w:rsidR="008630A4" w:rsidRPr="00832BD3" w:rsidRDefault="008630A4" w:rsidP="008630A4">
            <w:pPr>
              <w:jc w:val="center"/>
              <w:rPr>
                <w:sz w:val="20"/>
                <w:szCs w:val="20"/>
              </w:rPr>
            </w:pPr>
            <w:r>
              <w:t>TDC</w:t>
            </w:r>
          </w:p>
        </w:tc>
        <w:tc>
          <w:tcPr>
            <w:tcW w:w="2430" w:type="dxa"/>
            <w:vAlign w:val="bottom"/>
          </w:tcPr>
          <w:p w14:paraId="68DF2C85" w14:textId="77777777" w:rsidR="008630A4" w:rsidRPr="00832BD3" w:rsidRDefault="008630A4" w:rsidP="008630A4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t>Výpis ročních výkazů k transformaci výroby tepla</w:t>
            </w:r>
          </w:p>
        </w:tc>
        <w:tc>
          <w:tcPr>
            <w:tcW w:w="1530" w:type="dxa"/>
            <w:noWrap/>
            <w:vAlign w:val="bottom"/>
          </w:tcPr>
          <w:p w14:paraId="54BBE413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1416" w:type="dxa"/>
            <w:vAlign w:val="bottom"/>
          </w:tcPr>
          <w:p w14:paraId="47298D1C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Výstup</w:t>
            </w:r>
          </w:p>
        </w:tc>
        <w:tc>
          <w:tcPr>
            <w:tcW w:w="1134" w:type="dxa"/>
            <w:vAlign w:val="bottom"/>
          </w:tcPr>
          <w:p w14:paraId="20174DB4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POZE</w:t>
            </w:r>
          </w:p>
        </w:tc>
        <w:tc>
          <w:tcPr>
            <w:tcW w:w="1134" w:type="dxa"/>
            <w:vAlign w:val="bottom"/>
          </w:tcPr>
          <w:p w14:paraId="390CC6C3" w14:textId="77777777" w:rsidR="008630A4" w:rsidRPr="00832BD3" w:rsidRDefault="008630A4" w:rsidP="008630A4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RÚT</w:t>
            </w:r>
          </w:p>
        </w:tc>
      </w:tr>
    </w:tbl>
    <w:p w14:paraId="2899442E" w14:textId="77777777" w:rsidR="00593F03" w:rsidRDefault="00593F03" w:rsidP="00593F03"/>
    <w:p w14:paraId="1AD971F4" w14:textId="77777777" w:rsidR="00593F03" w:rsidRDefault="00593F03">
      <w:pPr>
        <w:spacing w:after="0"/>
      </w:pPr>
      <w:r>
        <w:br w:type="page"/>
      </w:r>
    </w:p>
    <w:p w14:paraId="22F55DEE" w14:textId="77777777" w:rsidR="00593F03" w:rsidRDefault="00593F03" w:rsidP="00593F03"/>
    <w:p w14:paraId="3A214775" w14:textId="77777777" w:rsidR="002B1327" w:rsidRDefault="002B1327" w:rsidP="002B1327">
      <w:pPr>
        <w:pStyle w:val="Nadpis5"/>
      </w:pPr>
      <w:r>
        <w:t>Tabulka přehledu přípustných formátů zpráv</w:t>
      </w:r>
    </w:p>
    <w:p w14:paraId="29BF1EBC" w14:textId="77777777" w:rsidR="002B1327" w:rsidRDefault="002B1327" w:rsidP="002B1327">
      <w:r>
        <w:t xml:space="preserve">U každého druhu zprávy je určeno, v jakém formátu může být do systému CS OTE </w:t>
      </w:r>
      <w:proofErr w:type="gramStart"/>
      <w:r>
        <w:t>zasílán</w:t>
      </w:r>
      <w:proofErr w:type="gramEnd"/>
      <w:r>
        <w:t xml:space="preserve"> resp. zasílán ze systému CS OTE na účastníka. Přehled přípustných formátů je uveden níže.</w:t>
      </w:r>
    </w:p>
    <w:p w14:paraId="240AD3DC" w14:textId="77777777" w:rsidR="002B1327" w:rsidRDefault="002B1327" w:rsidP="002B1327"/>
    <w:tbl>
      <w:tblPr>
        <w:tblW w:w="8724" w:type="dxa"/>
        <w:tblInd w:w="-29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2430"/>
        <w:gridCol w:w="1530"/>
        <w:gridCol w:w="990"/>
        <w:gridCol w:w="1560"/>
        <w:gridCol w:w="1134"/>
      </w:tblGrid>
      <w:tr w:rsidR="00E11395" w:rsidRPr="007F474B" w14:paraId="5A633DEF" w14:textId="77777777" w:rsidTr="007C43FD">
        <w:trPr>
          <w:trHeight w:val="510"/>
        </w:trPr>
        <w:tc>
          <w:tcPr>
            <w:tcW w:w="1080" w:type="dxa"/>
            <w:shd w:val="clear" w:color="auto" w:fill="FFFF00"/>
            <w:noWrap/>
            <w:vAlign w:val="bottom"/>
          </w:tcPr>
          <w:p w14:paraId="4E6E764A" w14:textId="77777777" w:rsidR="00E11395" w:rsidRPr="004A3A0C" w:rsidRDefault="00E11395" w:rsidP="007C43FD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proofErr w:type="spellStart"/>
            <w:r w:rsidRPr="004A3A0C">
              <w:rPr>
                <w:b/>
                <w:sz w:val="20"/>
                <w:szCs w:val="20"/>
                <w:highlight w:val="yellow"/>
              </w:rPr>
              <w:t>Msg_code</w:t>
            </w:r>
            <w:proofErr w:type="spellEnd"/>
          </w:p>
        </w:tc>
        <w:tc>
          <w:tcPr>
            <w:tcW w:w="2430" w:type="dxa"/>
            <w:shd w:val="clear" w:color="auto" w:fill="FFFF00"/>
            <w:vAlign w:val="bottom"/>
          </w:tcPr>
          <w:p w14:paraId="7EBCC6C7" w14:textId="77777777" w:rsidR="00E11395" w:rsidRPr="004A3A0C" w:rsidRDefault="00E11395" w:rsidP="007C43FD">
            <w:pPr>
              <w:rPr>
                <w:b/>
                <w:sz w:val="20"/>
                <w:szCs w:val="20"/>
                <w:highlight w:val="yellow"/>
              </w:rPr>
            </w:pPr>
            <w:r w:rsidRPr="004A3A0C">
              <w:rPr>
                <w:b/>
                <w:sz w:val="20"/>
                <w:szCs w:val="20"/>
                <w:highlight w:val="yellow"/>
              </w:rPr>
              <w:t>Popis</w:t>
            </w:r>
          </w:p>
        </w:tc>
        <w:tc>
          <w:tcPr>
            <w:tcW w:w="1530" w:type="dxa"/>
            <w:shd w:val="clear" w:color="auto" w:fill="FFFF00"/>
            <w:noWrap/>
            <w:vAlign w:val="bottom"/>
          </w:tcPr>
          <w:p w14:paraId="2B22AE97" w14:textId="77777777" w:rsidR="00E11395" w:rsidRPr="004A3A0C" w:rsidRDefault="00E11395" w:rsidP="007C43FD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r w:rsidRPr="004A3A0C">
              <w:rPr>
                <w:b/>
                <w:sz w:val="20"/>
                <w:szCs w:val="20"/>
                <w:highlight w:val="yellow"/>
              </w:rPr>
              <w:t>Formát zprávy</w:t>
            </w:r>
          </w:p>
        </w:tc>
        <w:tc>
          <w:tcPr>
            <w:tcW w:w="990" w:type="dxa"/>
            <w:shd w:val="clear" w:color="auto" w:fill="FFFF00"/>
            <w:vAlign w:val="bottom"/>
          </w:tcPr>
          <w:p w14:paraId="6C9098B7" w14:textId="77777777" w:rsidR="00E11395" w:rsidRPr="004A3A0C" w:rsidRDefault="00E11395" w:rsidP="007C43FD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r>
              <w:rPr>
                <w:b/>
                <w:sz w:val="20"/>
                <w:szCs w:val="20"/>
                <w:highlight w:val="yellow"/>
              </w:rPr>
              <w:t>XML</w:t>
            </w:r>
          </w:p>
        </w:tc>
        <w:tc>
          <w:tcPr>
            <w:tcW w:w="1560" w:type="dxa"/>
            <w:shd w:val="clear" w:color="auto" w:fill="FFFF00"/>
            <w:vAlign w:val="bottom"/>
          </w:tcPr>
          <w:p w14:paraId="023F97B9" w14:textId="77777777" w:rsidR="00E11395" w:rsidRPr="004A3A0C" w:rsidRDefault="00E11395" w:rsidP="007C43FD">
            <w:pPr>
              <w:jc w:val="center"/>
              <w:rPr>
                <w:b/>
                <w:sz w:val="20"/>
                <w:szCs w:val="20"/>
                <w:highlight w:val="yellow"/>
              </w:rPr>
            </w:pPr>
            <w:r>
              <w:rPr>
                <w:b/>
                <w:sz w:val="20"/>
                <w:szCs w:val="20"/>
                <w:highlight w:val="yellow"/>
              </w:rPr>
              <w:t>TXT (pouze SMTP, nešifrované)</w:t>
            </w:r>
          </w:p>
        </w:tc>
        <w:tc>
          <w:tcPr>
            <w:tcW w:w="1134" w:type="dxa"/>
            <w:shd w:val="clear" w:color="auto" w:fill="FFFF00"/>
            <w:vAlign w:val="center"/>
          </w:tcPr>
          <w:p w14:paraId="5CAC55C5" w14:textId="77777777" w:rsidR="00E11395" w:rsidRPr="007F474B" w:rsidRDefault="00E11395" w:rsidP="007C43FD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Podpis</w:t>
            </w:r>
          </w:p>
        </w:tc>
      </w:tr>
      <w:tr w:rsidR="00384AB4" w:rsidRPr="007F474B" w14:paraId="22B39D10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C4BE2B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PC1</w:t>
            </w:r>
          </w:p>
        </w:tc>
        <w:tc>
          <w:tcPr>
            <w:tcW w:w="2430" w:type="dxa"/>
            <w:vAlign w:val="center"/>
          </w:tcPr>
          <w:p w14:paraId="7645B86F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Zadání/aktualizace reklamace</w:t>
            </w:r>
          </w:p>
        </w:tc>
        <w:tc>
          <w:tcPr>
            <w:tcW w:w="1530" w:type="dxa"/>
            <w:noWrap/>
            <w:vAlign w:val="center"/>
          </w:tcPr>
          <w:p w14:paraId="6BC1635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990" w:type="dxa"/>
            <w:vAlign w:val="center"/>
          </w:tcPr>
          <w:p w14:paraId="750E26D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AF45B7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4B65FD4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384AB4" w:rsidRPr="007F474B" w14:paraId="227AEEE5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F9D2EB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PC2</w:t>
            </w:r>
          </w:p>
        </w:tc>
        <w:tc>
          <w:tcPr>
            <w:tcW w:w="2430" w:type="dxa"/>
            <w:vAlign w:val="center"/>
          </w:tcPr>
          <w:p w14:paraId="2C166D17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 / chyba v zadání / aktualizace reklamace</w:t>
            </w:r>
          </w:p>
        </w:tc>
        <w:tc>
          <w:tcPr>
            <w:tcW w:w="1530" w:type="dxa"/>
            <w:noWrap/>
            <w:vAlign w:val="center"/>
          </w:tcPr>
          <w:p w14:paraId="7363C4D3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5582B8B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2F4BA8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51A42DB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3330E978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612B951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PC3</w:t>
            </w:r>
          </w:p>
        </w:tc>
        <w:tc>
          <w:tcPr>
            <w:tcW w:w="2430" w:type="dxa"/>
            <w:vAlign w:val="center"/>
          </w:tcPr>
          <w:p w14:paraId="60047624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Opis zadání/aktualizace reklamace</w:t>
            </w:r>
          </w:p>
        </w:tc>
        <w:tc>
          <w:tcPr>
            <w:tcW w:w="1530" w:type="dxa"/>
            <w:noWrap/>
            <w:vAlign w:val="center"/>
          </w:tcPr>
          <w:p w14:paraId="26351F8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990" w:type="dxa"/>
            <w:vAlign w:val="center"/>
          </w:tcPr>
          <w:p w14:paraId="5F07D08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49D73A8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60EE5B4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142FA06C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7679744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PC4</w:t>
            </w:r>
          </w:p>
        </w:tc>
        <w:tc>
          <w:tcPr>
            <w:tcW w:w="2430" w:type="dxa"/>
            <w:vAlign w:val="center"/>
          </w:tcPr>
          <w:p w14:paraId="2C6F109A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Dotaz na data reklamace</w:t>
            </w:r>
          </w:p>
        </w:tc>
        <w:tc>
          <w:tcPr>
            <w:tcW w:w="1530" w:type="dxa"/>
            <w:noWrap/>
            <w:vAlign w:val="center"/>
          </w:tcPr>
          <w:p w14:paraId="3BDCB5F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1D3EA72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79EF011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776C636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DF381CE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022A15E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PC5</w:t>
            </w:r>
          </w:p>
        </w:tc>
        <w:tc>
          <w:tcPr>
            <w:tcW w:w="2430" w:type="dxa"/>
            <w:vAlign w:val="center"/>
          </w:tcPr>
          <w:p w14:paraId="2396B0AF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 / chyba v dotazu na data reklamace</w:t>
            </w:r>
          </w:p>
        </w:tc>
        <w:tc>
          <w:tcPr>
            <w:tcW w:w="1530" w:type="dxa"/>
            <w:noWrap/>
            <w:vAlign w:val="center"/>
          </w:tcPr>
          <w:p w14:paraId="6704EFC8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436FC411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1C1960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6AA603F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2B0E475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01C7C2F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PC6</w:t>
            </w:r>
          </w:p>
        </w:tc>
        <w:tc>
          <w:tcPr>
            <w:tcW w:w="2430" w:type="dxa"/>
            <w:vAlign w:val="center"/>
          </w:tcPr>
          <w:p w14:paraId="678E117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Výpis reklamací</w:t>
            </w:r>
          </w:p>
        </w:tc>
        <w:tc>
          <w:tcPr>
            <w:tcW w:w="1530" w:type="dxa"/>
            <w:noWrap/>
            <w:vAlign w:val="center"/>
          </w:tcPr>
          <w:p w14:paraId="5041808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990" w:type="dxa"/>
            <w:vAlign w:val="center"/>
          </w:tcPr>
          <w:p w14:paraId="7BED0B5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4FD9074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53FA418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66A8818A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1739457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PC7</w:t>
            </w:r>
          </w:p>
        </w:tc>
        <w:tc>
          <w:tcPr>
            <w:tcW w:w="2430" w:type="dxa"/>
            <w:vAlign w:val="center"/>
          </w:tcPr>
          <w:p w14:paraId="0B2B4585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OZE zpráva OTE konkrétnímu RÚT</w:t>
            </w:r>
          </w:p>
        </w:tc>
        <w:tc>
          <w:tcPr>
            <w:tcW w:w="1530" w:type="dxa"/>
            <w:noWrap/>
            <w:vAlign w:val="center"/>
          </w:tcPr>
          <w:p w14:paraId="1616BDE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990" w:type="dxa"/>
            <w:vAlign w:val="center"/>
          </w:tcPr>
          <w:p w14:paraId="017F544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CD1051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49BCAF9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57899E6B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697E794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PC8</w:t>
            </w:r>
          </w:p>
        </w:tc>
        <w:tc>
          <w:tcPr>
            <w:tcW w:w="2430" w:type="dxa"/>
            <w:vAlign w:val="center"/>
          </w:tcPr>
          <w:p w14:paraId="33FF7315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OZE zpráva OTE všem RÚT (vývěska)</w:t>
            </w:r>
          </w:p>
        </w:tc>
        <w:tc>
          <w:tcPr>
            <w:tcW w:w="1530" w:type="dxa"/>
            <w:noWrap/>
            <w:vAlign w:val="center"/>
          </w:tcPr>
          <w:p w14:paraId="69EEC1B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RESCLAIM</w:t>
            </w:r>
          </w:p>
        </w:tc>
        <w:tc>
          <w:tcPr>
            <w:tcW w:w="990" w:type="dxa"/>
            <w:vAlign w:val="center"/>
          </w:tcPr>
          <w:p w14:paraId="078BA36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308E9FC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58051F2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138677FD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58F5AF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PD1</w:t>
            </w:r>
          </w:p>
        </w:tc>
        <w:tc>
          <w:tcPr>
            <w:tcW w:w="2430" w:type="dxa"/>
            <w:vAlign w:val="center"/>
          </w:tcPr>
          <w:p w14:paraId="77A2A03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Měsíční výkaz o výrobě z OZE</w:t>
            </w:r>
          </w:p>
        </w:tc>
        <w:tc>
          <w:tcPr>
            <w:tcW w:w="1530" w:type="dxa"/>
            <w:noWrap/>
            <w:vAlign w:val="center"/>
          </w:tcPr>
          <w:p w14:paraId="34E9EF1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0D8648B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3A00B3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5DDA1C8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384AB4" w:rsidRPr="007F474B" w14:paraId="1C26966A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8B5D6D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PD2</w:t>
            </w:r>
          </w:p>
        </w:tc>
        <w:tc>
          <w:tcPr>
            <w:tcW w:w="2430" w:type="dxa"/>
            <w:vAlign w:val="center"/>
          </w:tcPr>
          <w:p w14:paraId="62FEC25A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 / chyba v měsíční výkazu o výrobě z OZE</w:t>
            </w:r>
          </w:p>
        </w:tc>
        <w:tc>
          <w:tcPr>
            <w:tcW w:w="1530" w:type="dxa"/>
            <w:noWrap/>
            <w:vAlign w:val="center"/>
          </w:tcPr>
          <w:p w14:paraId="6272D9E6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6B1E394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18821C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5E847FC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0172A0A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0F652A6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PD3</w:t>
            </w:r>
          </w:p>
        </w:tc>
        <w:tc>
          <w:tcPr>
            <w:tcW w:w="2430" w:type="dxa"/>
            <w:vAlign w:val="center"/>
          </w:tcPr>
          <w:p w14:paraId="3717F58D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Opis měsíčního výkazu o výrobě OZE</w:t>
            </w:r>
          </w:p>
        </w:tc>
        <w:tc>
          <w:tcPr>
            <w:tcW w:w="1530" w:type="dxa"/>
            <w:noWrap/>
            <w:vAlign w:val="center"/>
          </w:tcPr>
          <w:p w14:paraId="2D33F70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3D992C2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83F8EC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7954AA5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9156967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3B48D1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PD4</w:t>
            </w:r>
          </w:p>
        </w:tc>
        <w:tc>
          <w:tcPr>
            <w:tcW w:w="2430" w:type="dxa"/>
            <w:vAlign w:val="center"/>
          </w:tcPr>
          <w:p w14:paraId="50955B75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Dotaz na měsíční výkaz o výrobě z OZE</w:t>
            </w:r>
          </w:p>
        </w:tc>
        <w:tc>
          <w:tcPr>
            <w:tcW w:w="1530" w:type="dxa"/>
            <w:noWrap/>
            <w:vAlign w:val="center"/>
          </w:tcPr>
          <w:p w14:paraId="0CE288E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69A9A60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C5364A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164891F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A7D7AB1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4579941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PD5</w:t>
            </w:r>
          </w:p>
        </w:tc>
        <w:tc>
          <w:tcPr>
            <w:tcW w:w="2430" w:type="dxa"/>
            <w:vAlign w:val="center"/>
          </w:tcPr>
          <w:p w14:paraId="64334A56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 / chyba v dotazu na měsíční výkaz o výrobě z OZE</w:t>
            </w:r>
          </w:p>
        </w:tc>
        <w:tc>
          <w:tcPr>
            <w:tcW w:w="1530" w:type="dxa"/>
            <w:noWrap/>
            <w:vAlign w:val="center"/>
          </w:tcPr>
          <w:p w14:paraId="1EB7BB7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09A0294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605CB9EC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60557BD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10CE83D6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4AD8B4F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PD6</w:t>
            </w:r>
          </w:p>
        </w:tc>
        <w:tc>
          <w:tcPr>
            <w:tcW w:w="2430" w:type="dxa"/>
            <w:vAlign w:val="center"/>
          </w:tcPr>
          <w:p w14:paraId="76A41BD5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Výpis měsíčních výkazů o výrobě OZE</w:t>
            </w:r>
          </w:p>
        </w:tc>
        <w:tc>
          <w:tcPr>
            <w:tcW w:w="1530" w:type="dxa"/>
            <w:noWrap/>
            <w:vAlign w:val="center"/>
          </w:tcPr>
          <w:p w14:paraId="10CCB6F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1894BE1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D4D11FC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30B7A8A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2A83A3D1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DA468C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PDD</w:t>
            </w:r>
          </w:p>
        </w:tc>
        <w:tc>
          <w:tcPr>
            <w:tcW w:w="2430" w:type="dxa"/>
            <w:vAlign w:val="center"/>
          </w:tcPr>
          <w:p w14:paraId="07558C4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Informace o vyplacení podpory povinně vykupujícím</w:t>
            </w:r>
          </w:p>
        </w:tc>
        <w:tc>
          <w:tcPr>
            <w:tcW w:w="1530" w:type="dxa"/>
            <w:noWrap/>
            <w:vAlign w:val="center"/>
          </w:tcPr>
          <w:p w14:paraId="77F3CA7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5EAB6AC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12B766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2B6A5D2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384AB4" w:rsidRPr="007F474B" w14:paraId="73E7E76A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173040D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PDE</w:t>
            </w:r>
          </w:p>
        </w:tc>
        <w:tc>
          <w:tcPr>
            <w:tcW w:w="2430" w:type="dxa"/>
            <w:vAlign w:val="center"/>
          </w:tcPr>
          <w:p w14:paraId="3133A576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Potvrzení/chyba v informaci o vyplacení podpory povinně vykupujícím</w:t>
            </w:r>
          </w:p>
        </w:tc>
        <w:tc>
          <w:tcPr>
            <w:tcW w:w="1530" w:type="dxa"/>
            <w:noWrap/>
            <w:vAlign w:val="center"/>
          </w:tcPr>
          <w:p w14:paraId="255F6C4C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58CA5D9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6674B28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25F2EFD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1C0830A1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2A5C55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PDF</w:t>
            </w:r>
          </w:p>
        </w:tc>
        <w:tc>
          <w:tcPr>
            <w:tcW w:w="2430" w:type="dxa"/>
            <w:vAlign w:val="center"/>
          </w:tcPr>
          <w:p w14:paraId="4C8F9F59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Opis informace o vyplacení podpory povinně vykupujícím</w:t>
            </w:r>
          </w:p>
        </w:tc>
        <w:tc>
          <w:tcPr>
            <w:tcW w:w="1530" w:type="dxa"/>
            <w:noWrap/>
            <w:vAlign w:val="center"/>
          </w:tcPr>
          <w:p w14:paraId="3CE0FAE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1E05C35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5E23912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1584A05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6130E369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013E501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lastRenderedPageBreak/>
              <w:t>PDG</w:t>
            </w:r>
          </w:p>
        </w:tc>
        <w:tc>
          <w:tcPr>
            <w:tcW w:w="2430" w:type="dxa"/>
            <w:vAlign w:val="center"/>
          </w:tcPr>
          <w:p w14:paraId="4E93D773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Dotaz na informace o vyplacení podpory povinně vykupujícím</w:t>
            </w:r>
          </w:p>
        </w:tc>
        <w:tc>
          <w:tcPr>
            <w:tcW w:w="1530" w:type="dxa"/>
            <w:noWrap/>
            <w:vAlign w:val="center"/>
          </w:tcPr>
          <w:p w14:paraId="18BD471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305D53B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762425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5F97E4C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50E38182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B911EA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PDH</w:t>
            </w:r>
          </w:p>
        </w:tc>
        <w:tc>
          <w:tcPr>
            <w:tcW w:w="2430" w:type="dxa"/>
            <w:vAlign w:val="center"/>
          </w:tcPr>
          <w:p w14:paraId="795252B2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Potvrzení/chyba v dotazu o vyplacení podpory povinně vykupujícím</w:t>
            </w:r>
          </w:p>
        </w:tc>
        <w:tc>
          <w:tcPr>
            <w:tcW w:w="1530" w:type="dxa"/>
            <w:noWrap/>
            <w:vAlign w:val="center"/>
          </w:tcPr>
          <w:p w14:paraId="663B68ED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10354C7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67C2B76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3402221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457AFA2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42EC434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PDI</w:t>
            </w:r>
          </w:p>
        </w:tc>
        <w:tc>
          <w:tcPr>
            <w:tcW w:w="2430" w:type="dxa"/>
            <w:vAlign w:val="center"/>
          </w:tcPr>
          <w:p w14:paraId="7CDEAA19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Odpověď na dotaz o vyplacení podpory povinně vykupujícím</w:t>
            </w:r>
          </w:p>
        </w:tc>
        <w:tc>
          <w:tcPr>
            <w:tcW w:w="1530" w:type="dxa"/>
            <w:noWrap/>
            <w:vAlign w:val="center"/>
          </w:tcPr>
          <w:p w14:paraId="05308C1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327A8CA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272645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197F511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0267389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72F9BB7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PDJ</w:t>
            </w:r>
          </w:p>
        </w:tc>
        <w:tc>
          <w:tcPr>
            <w:tcW w:w="2430" w:type="dxa"/>
            <w:vAlign w:val="center"/>
          </w:tcPr>
          <w:p w14:paraId="719A5185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Dotaz na data PDS/PPS</w:t>
            </w:r>
          </w:p>
        </w:tc>
        <w:tc>
          <w:tcPr>
            <w:tcW w:w="1530" w:type="dxa"/>
            <w:noWrap/>
            <w:vAlign w:val="center"/>
          </w:tcPr>
          <w:p w14:paraId="483654A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67595AF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6A036B3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2035847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DC20C97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1E2B271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PDK</w:t>
            </w:r>
          </w:p>
        </w:tc>
        <w:tc>
          <w:tcPr>
            <w:tcW w:w="2430" w:type="dxa"/>
            <w:vAlign w:val="center"/>
          </w:tcPr>
          <w:p w14:paraId="78883CED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Potvrzení/chyba v dotazu na data PDS/PPS</w:t>
            </w:r>
          </w:p>
        </w:tc>
        <w:tc>
          <w:tcPr>
            <w:tcW w:w="1530" w:type="dxa"/>
            <w:noWrap/>
            <w:vAlign w:val="center"/>
          </w:tcPr>
          <w:p w14:paraId="1D96558C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2B5CA2A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BD9468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79744D2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57082DE9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1869FB4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PDL</w:t>
            </w:r>
          </w:p>
        </w:tc>
        <w:tc>
          <w:tcPr>
            <w:tcW w:w="2430" w:type="dxa"/>
            <w:vAlign w:val="center"/>
          </w:tcPr>
          <w:p w14:paraId="34D8FD4D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Odpověď na dotaz na data PDS/PPS</w:t>
            </w:r>
          </w:p>
        </w:tc>
        <w:tc>
          <w:tcPr>
            <w:tcW w:w="1530" w:type="dxa"/>
            <w:noWrap/>
            <w:vAlign w:val="center"/>
          </w:tcPr>
          <w:p w14:paraId="037A432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046EC9EC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945104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598ED181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6C0B035B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6FD61AA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PDM</w:t>
            </w:r>
          </w:p>
        </w:tc>
        <w:tc>
          <w:tcPr>
            <w:tcW w:w="2430" w:type="dxa"/>
            <w:vAlign w:val="center"/>
          </w:tcPr>
          <w:p w14:paraId="03C8B4A3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Dotaz na souhrnné množství dodávky do sítě</w:t>
            </w:r>
          </w:p>
        </w:tc>
        <w:tc>
          <w:tcPr>
            <w:tcW w:w="1530" w:type="dxa"/>
            <w:noWrap/>
            <w:vAlign w:val="center"/>
          </w:tcPr>
          <w:p w14:paraId="45C6876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6C44C751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59F4CE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6B56626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2858836E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7D8C9B6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PDN</w:t>
            </w:r>
          </w:p>
        </w:tc>
        <w:tc>
          <w:tcPr>
            <w:tcW w:w="2430" w:type="dxa"/>
            <w:vAlign w:val="center"/>
          </w:tcPr>
          <w:p w14:paraId="1632235F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Potvrzení/chyba v dotazu na souhrnné množství dodávky do sítě</w:t>
            </w:r>
          </w:p>
        </w:tc>
        <w:tc>
          <w:tcPr>
            <w:tcW w:w="1530" w:type="dxa"/>
            <w:noWrap/>
            <w:vAlign w:val="center"/>
          </w:tcPr>
          <w:p w14:paraId="1C83B779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04226D2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7C1727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1351132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61C9CEB7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66B6D8A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PDO</w:t>
            </w:r>
          </w:p>
        </w:tc>
        <w:tc>
          <w:tcPr>
            <w:tcW w:w="2430" w:type="dxa"/>
            <w:vAlign w:val="center"/>
          </w:tcPr>
          <w:p w14:paraId="0FA208F0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Odpověď na souhrnné množství dodávky do sítě</w:t>
            </w:r>
          </w:p>
        </w:tc>
        <w:tc>
          <w:tcPr>
            <w:tcW w:w="1530" w:type="dxa"/>
            <w:noWrap/>
            <w:vAlign w:val="center"/>
          </w:tcPr>
          <w:p w14:paraId="563D8E3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1286BD1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560FCEC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377D6CF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0188D669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160C28E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PDP</w:t>
            </w:r>
          </w:p>
        </w:tc>
        <w:tc>
          <w:tcPr>
            <w:tcW w:w="2430" w:type="dxa"/>
            <w:vAlign w:val="center"/>
          </w:tcPr>
          <w:p w14:paraId="6B8A31B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Dotaz na data svorkové výroby vnořeného výrobce</w:t>
            </w:r>
          </w:p>
        </w:tc>
        <w:tc>
          <w:tcPr>
            <w:tcW w:w="1530" w:type="dxa"/>
            <w:noWrap/>
            <w:vAlign w:val="center"/>
          </w:tcPr>
          <w:p w14:paraId="2FA2D0E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14347B5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C6CA181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2E7CB71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CD0A0B9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7996209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PDQ</w:t>
            </w:r>
          </w:p>
        </w:tc>
        <w:tc>
          <w:tcPr>
            <w:tcW w:w="2430" w:type="dxa"/>
            <w:vAlign w:val="center"/>
          </w:tcPr>
          <w:p w14:paraId="0F6CD4F1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Potvrzení/chyba v dotazu na data svorkové výroby vnořeného výrobce</w:t>
            </w:r>
          </w:p>
        </w:tc>
        <w:tc>
          <w:tcPr>
            <w:tcW w:w="1530" w:type="dxa"/>
            <w:noWrap/>
            <w:vAlign w:val="center"/>
          </w:tcPr>
          <w:p w14:paraId="5D31D447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5BA9808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0B3D77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5E5DBAB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5C04DC8F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7AB2B36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PDR</w:t>
            </w:r>
          </w:p>
        </w:tc>
        <w:tc>
          <w:tcPr>
            <w:tcW w:w="2430" w:type="dxa"/>
            <w:vAlign w:val="center"/>
          </w:tcPr>
          <w:p w14:paraId="349A0463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Data svorkové výroby vnořeného výrobce</w:t>
            </w:r>
          </w:p>
        </w:tc>
        <w:tc>
          <w:tcPr>
            <w:tcW w:w="1530" w:type="dxa"/>
            <w:noWrap/>
            <w:vAlign w:val="center"/>
          </w:tcPr>
          <w:p w14:paraId="13A70ED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RESDATA</w:t>
            </w:r>
          </w:p>
        </w:tc>
        <w:tc>
          <w:tcPr>
            <w:tcW w:w="990" w:type="dxa"/>
            <w:vAlign w:val="center"/>
          </w:tcPr>
          <w:p w14:paraId="0AF08BB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492CEE3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5BBC25D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832BD3" w:rsidRPr="007F474B" w14:paraId="32F3794A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418E34EA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PF1</w:t>
            </w:r>
          </w:p>
        </w:tc>
        <w:tc>
          <w:tcPr>
            <w:tcW w:w="2430" w:type="dxa"/>
            <w:vAlign w:val="bottom"/>
          </w:tcPr>
          <w:p w14:paraId="0790BC1E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</w:rPr>
              <w:t>Data výkazu paliv</w:t>
            </w:r>
          </w:p>
        </w:tc>
        <w:tc>
          <w:tcPr>
            <w:tcW w:w="1530" w:type="dxa"/>
            <w:noWrap/>
            <w:vAlign w:val="bottom"/>
          </w:tcPr>
          <w:p w14:paraId="568D8CD6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RESFUEL</w:t>
            </w:r>
          </w:p>
        </w:tc>
        <w:tc>
          <w:tcPr>
            <w:tcW w:w="990" w:type="dxa"/>
            <w:vAlign w:val="center"/>
          </w:tcPr>
          <w:p w14:paraId="0F60C197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DEF7B26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  <w:tc>
          <w:tcPr>
            <w:tcW w:w="1134" w:type="dxa"/>
            <w:vAlign w:val="center"/>
          </w:tcPr>
          <w:p w14:paraId="37542A9C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</w:tr>
      <w:tr w:rsidR="00832BD3" w:rsidRPr="007F474B" w14:paraId="4C33C575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4180E4D3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PF2</w:t>
            </w:r>
          </w:p>
        </w:tc>
        <w:tc>
          <w:tcPr>
            <w:tcW w:w="2430" w:type="dxa"/>
            <w:vAlign w:val="bottom"/>
          </w:tcPr>
          <w:p w14:paraId="08D73D6F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</w:rPr>
              <w:t>Potvrzení / chyba v datech výkazu paliv</w:t>
            </w:r>
          </w:p>
        </w:tc>
        <w:tc>
          <w:tcPr>
            <w:tcW w:w="1530" w:type="dxa"/>
            <w:noWrap/>
            <w:vAlign w:val="bottom"/>
          </w:tcPr>
          <w:p w14:paraId="445C8971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2D117DC8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313314F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62575A65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</w:tr>
      <w:tr w:rsidR="00832BD3" w:rsidRPr="007F474B" w14:paraId="16D7FCE9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792B0180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PF3</w:t>
            </w:r>
          </w:p>
        </w:tc>
        <w:tc>
          <w:tcPr>
            <w:tcW w:w="2430" w:type="dxa"/>
            <w:vAlign w:val="bottom"/>
          </w:tcPr>
          <w:p w14:paraId="01E59034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</w:rPr>
              <w:t>Opis dat výkazu paliv</w:t>
            </w:r>
          </w:p>
        </w:tc>
        <w:tc>
          <w:tcPr>
            <w:tcW w:w="1530" w:type="dxa"/>
            <w:noWrap/>
            <w:vAlign w:val="bottom"/>
          </w:tcPr>
          <w:p w14:paraId="5ED9C260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RESFUEL</w:t>
            </w:r>
          </w:p>
        </w:tc>
        <w:tc>
          <w:tcPr>
            <w:tcW w:w="990" w:type="dxa"/>
            <w:vAlign w:val="center"/>
          </w:tcPr>
          <w:p w14:paraId="6302D283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E52E32C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4CE20B4A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832BD3" w:rsidRPr="007F474B" w14:paraId="008CC4D6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770E471D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PF4</w:t>
            </w:r>
          </w:p>
        </w:tc>
        <w:tc>
          <w:tcPr>
            <w:tcW w:w="2430" w:type="dxa"/>
            <w:vAlign w:val="bottom"/>
          </w:tcPr>
          <w:p w14:paraId="79CB26E2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</w:rPr>
              <w:t>Dotaz na data výkazu paliv</w:t>
            </w:r>
          </w:p>
        </w:tc>
        <w:tc>
          <w:tcPr>
            <w:tcW w:w="1530" w:type="dxa"/>
            <w:noWrap/>
            <w:vAlign w:val="bottom"/>
          </w:tcPr>
          <w:p w14:paraId="019F95FB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6249649F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4A60892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  <w:tc>
          <w:tcPr>
            <w:tcW w:w="1134" w:type="dxa"/>
            <w:vAlign w:val="center"/>
          </w:tcPr>
          <w:p w14:paraId="60A3A20D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</w:tr>
      <w:tr w:rsidR="00832BD3" w:rsidRPr="007F474B" w14:paraId="2DF4FAF9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3367FFBD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PF5</w:t>
            </w:r>
          </w:p>
        </w:tc>
        <w:tc>
          <w:tcPr>
            <w:tcW w:w="2430" w:type="dxa"/>
            <w:vAlign w:val="bottom"/>
          </w:tcPr>
          <w:p w14:paraId="37CABFC4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</w:rPr>
              <w:t>Potvrzení / chyba v dotazu na data výkazu paliv</w:t>
            </w:r>
          </w:p>
        </w:tc>
        <w:tc>
          <w:tcPr>
            <w:tcW w:w="1530" w:type="dxa"/>
            <w:noWrap/>
            <w:vAlign w:val="bottom"/>
          </w:tcPr>
          <w:p w14:paraId="782B99D4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3BB95772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505C8CF3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09982CA2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</w:tr>
      <w:tr w:rsidR="00832BD3" w:rsidRPr="007F474B" w14:paraId="02D82F88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2A4CFE2C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PF6</w:t>
            </w:r>
          </w:p>
        </w:tc>
        <w:tc>
          <w:tcPr>
            <w:tcW w:w="2430" w:type="dxa"/>
            <w:vAlign w:val="bottom"/>
          </w:tcPr>
          <w:p w14:paraId="66BF9E0C" w14:textId="77777777" w:rsidR="00832BD3" w:rsidRPr="00832BD3" w:rsidRDefault="00832BD3">
            <w:pPr>
              <w:rPr>
                <w:color w:val="000000"/>
                <w:sz w:val="20"/>
                <w:szCs w:val="20"/>
                <w:highlight w:val="white"/>
              </w:rPr>
            </w:pPr>
            <w:r w:rsidRPr="00832BD3">
              <w:rPr>
                <w:color w:val="000000"/>
                <w:sz w:val="20"/>
                <w:szCs w:val="20"/>
                <w:highlight w:val="white"/>
              </w:rPr>
              <w:t>Výpis dat výkazu paliv</w:t>
            </w:r>
          </w:p>
        </w:tc>
        <w:tc>
          <w:tcPr>
            <w:tcW w:w="1530" w:type="dxa"/>
            <w:noWrap/>
            <w:vAlign w:val="bottom"/>
          </w:tcPr>
          <w:p w14:paraId="601F17D0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RESFUEL</w:t>
            </w:r>
          </w:p>
        </w:tc>
        <w:tc>
          <w:tcPr>
            <w:tcW w:w="990" w:type="dxa"/>
            <w:vAlign w:val="center"/>
          </w:tcPr>
          <w:p w14:paraId="23E15E28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7E5E4F9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698DE006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384AB4" w:rsidRPr="007F474B" w14:paraId="3B9B722E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3AA436B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PI1</w:t>
            </w:r>
          </w:p>
        </w:tc>
        <w:tc>
          <w:tcPr>
            <w:tcW w:w="2430" w:type="dxa"/>
            <w:vAlign w:val="center"/>
          </w:tcPr>
          <w:p w14:paraId="48D4012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Dotaz na data zúčtování</w:t>
            </w:r>
          </w:p>
        </w:tc>
        <w:tc>
          <w:tcPr>
            <w:tcW w:w="1530" w:type="dxa"/>
            <w:noWrap/>
            <w:vAlign w:val="center"/>
          </w:tcPr>
          <w:p w14:paraId="083DB4AD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4249137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87C5BB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25D6C6F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220FDAB7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5782BF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PI2</w:t>
            </w:r>
          </w:p>
        </w:tc>
        <w:tc>
          <w:tcPr>
            <w:tcW w:w="2430" w:type="dxa"/>
            <w:vAlign w:val="center"/>
          </w:tcPr>
          <w:p w14:paraId="7E3CB4F1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Potvrzení/chyba v dotazu na výsledek zúčtování</w:t>
            </w:r>
          </w:p>
        </w:tc>
        <w:tc>
          <w:tcPr>
            <w:tcW w:w="1530" w:type="dxa"/>
            <w:noWrap/>
            <w:vAlign w:val="center"/>
          </w:tcPr>
          <w:p w14:paraId="79F6838C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012197C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0C7B7BC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08E05B01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006EC04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546632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PI3</w:t>
            </w:r>
          </w:p>
        </w:tc>
        <w:tc>
          <w:tcPr>
            <w:tcW w:w="2430" w:type="dxa"/>
            <w:vAlign w:val="center"/>
          </w:tcPr>
          <w:p w14:paraId="085703F9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Výsledek zúčtování na zprávu PI1</w:t>
            </w:r>
          </w:p>
        </w:tc>
        <w:tc>
          <w:tcPr>
            <w:tcW w:w="1530" w:type="dxa"/>
            <w:noWrap/>
            <w:vAlign w:val="center"/>
          </w:tcPr>
          <w:p w14:paraId="0D402666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RESSETTLDOC</w:t>
            </w:r>
          </w:p>
        </w:tc>
        <w:tc>
          <w:tcPr>
            <w:tcW w:w="990" w:type="dxa"/>
            <w:vAlign w:val="center"/>
          </w:tcPr>
          <w:p w14:paraId="710DE0B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C726ECC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0D11697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FD130C" w:rsidRPr="007F474B" w14:paraId="17C96CF1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49938BB" w14:textId="77777777" w:rsidR="00FD130C" w:rsidRDefault="00FD130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lastRenderedPageBreak/>
              <w:t>PL3</w:t>
            </w:r>
          </w:p>
        </w:tc>
        <w:tc>
          <w:tcPr>
            <w:tcW w:w="2430" w:type="dxa"/>
            <w:vAlign w:val="center"/>
          </w:tcPr>
          <w:p w14:paraId="152251B3" w14:textId="77777777" w:rsidR="00FD130C" w:rsidRDefault="00FD130C">
            <w:pPr>
              <w:rPr>
                <w:color w:val="000000"/>
                <w:sz w:val="20"/>
                <w:szCs w:val="20"/>
                <w:highlight w:val="white"/>
              </w:rPr>
            </w:pPr>
            <w:r w:rsidRPr="00FD130C">
              <w:rPr>
                <w:color w:val="000000"/>
                <w:sz w:val="20"/>
                <w:szCs w:val="20"/>
              </w:rPr>
              <w:t>Opis předání oprávnění na zprostředkovatele</w:t>
            </w:r>
          </w:p>
        </w:tc>
        <w:tc>
          <w:tcPr>
            <w:tcW w:w="1530" w:type="dxa"/>
            <w:noWrap/>
            <w:vAlign w:val="center"/>
          </w:tcPr>
          <w:p w14:paraId="60A50BDA" w14:textId="77777777" w:rsidR="00FD130C" w:rsidRDefault="00FD130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RESDELEGATE</w:t>
            </w:r>
          </w:p>
        </w:tc>
        <w:tc>
          <w:tcPr>
            <w:tcW w:w="990" w:type="dxa"/>
            <w:vAlign w:val="center"/>
          </w:tcPr>
          <w:p w14:paraId="36C4A381" w14:textId="77777777" w:rsidR="00FD130C" w:rsidRDefault="00FD130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0C168A0" w14:textId="77777777" w:rsidR="00FD130C" w:rsidRDefault="00FD130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06D79706" w14:textId="77777777" w:rsidR="00FD130C" w:rsidRDefault="00FD130C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384AB4" w:rsidRPr="007F474B" w14:paraId="0128041D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565100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PR1</w:t>
            </w:r>
          </w:p>
        </w:tc>
        <w:tc>
          <w:tcPr>
            <w:tcW w:w="2430" w:type="dxa"/>
            <w:vAlign w:val="center"/>
          </w:tcPr>
          <w:p w14:paraId="3124920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Registrace nároku na podporu</w:t>
            </w:r>
          </w:p>
        </w:tc>
        <w:tc>
          <w:tcPr>
            <w:tcW w:w="1530" w:type="dxa"/>
            <w:noWrap/>
            <w:vAlign w:val="center"/>
          </w:tcPr>
          <w:p w14:paraId="63037DF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18057CD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593692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23369CB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384AB4" w:rsidRPr="007F474B" w14:paraId="270CD738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77326CE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PR2</w:t>
            </w:r>
          </w:p>
        </w:tc>
        <w:tc>
          <w:tcPr>
            <w:tcW w:w="2430" w:type="dxa"/>
            <w:vAlign w:val="center"/>
          </w:tcPr>
          <w:p w14:paraId="6488C5BD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Potvrzení/chyba registrace nároku na podporu</w:t>
            </w:r>
          </w:p>
        </w:tc>
        <w:tc>
          <w:tcPr>
            <w:tcW w:w="1530" w:type="dxa"/>
            <w:noWrap/>
            <w:vAlign w:val="center"/>
          </w:tcPr>
          <w:p w14:paraId="6E16D7B9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7D5EBBE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65B9C1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7380962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56FCA00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32A947C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PR3</w:t>
            </w:r>
          </w:p>
        </w:tc>
        <w:tc>
          <w:tcPr>
            <w:tcW w:w="2430" w:type="dxa"/>
            <w:vAlign w:val="center"/>
          </w:tcPr>
          <w:p w14:paraId="23344FC0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Opis registrace nároku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výrobce)</w:t>
            </w:r>
          </w:p>
        </w:tc>
        <w:tc>
          <w:tcPr>
            <w:tcW w:w="1530" w:type="dxa"/>
            <w:noWrap/>
            <w:vAlign w:val="center"/>
          </w:tcPr>
          <w:p w14:paraId="28E44F2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59BD027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4314D97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11E7673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CA06B94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CA5491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PR4</w:t>
            </w:r>
          </w:p>
        </w:tc>
        <w:tc>
          <w:tcPr>
            <w:tcW w:w="2430" w:type="dxa"/>
            <w:vAlign w:val="center"/>
          </w:tcPr>
          <w:p w14:paraId="4BF241E3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Opis registrace nároku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PV)</w:t>
            </w:r>
          </w:p>
        </w:tc>
        <w:tc>
          <w:tcPr>
            <w:tcW w:w="1530" w:type="dxa"/>
            <w:noWrap/>
            <w:vAlign w:val="center"/>
          </w:tcPr>
          <w:p w14:paraId="27D67A5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6A1FD2B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61E2928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4C1C817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26543126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314BFE6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PR5</w:t>
            </w:r>
          </w:p>
        </w:tc>
        <w:tc>
          <w:tcPr>
            <w:tcW w:w="2430" w:type="dxa"/>
            <w:vAlign w:val="center"/>
          </w:tcPr>
          <w:p w14:paraId="4B6CB0EE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Aktualizace registrace nároku na podporu</w:t>
            </w:r>
          </w:p>
        </w:tc>
        <w:tc>
          <w:tcPr>
            <w:tcW w:w="1530" w:type="dxa"/>
            <w:noWrap/>
            <w:vAlign w:val="center"/>
          </w:tcPr>
          <w:p w14:paraId="23CC74A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75A4DEF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510BC7C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4BFC3A4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384AB4" w:rsidRPr="007F474B" w14:paraId="21487BDE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06EE4E9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PR6</w:t>
            </w:r>
          </w:p>
        </w:tc>
        <w:tc>
          <w:tcPr>
            <w:tcW w:w="2430" w:type="dxa"/>
            <w:vAlign w:val="center"/>
          </w:tcPr>
          <w:p w14:paraId="7F4A54F0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Potvrzení/chyba v aktualizaci registrace nároku na podporu</w:t>
            </w:r>
          </w:p>
        </w:tc>
        <w:tc>
          <w:tcPr>
            <w:tcW w:w="1530" w:type="dxa"/>
            <w:noWrap/>
            <w:vAlign w:val="center"/>
          </w:tcPr>
          <w:p w14:paraId="61A98A13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4022E3B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58734D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7F02962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0B0C1EBC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74C4B19C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PR7</w:t>
            </w:r>
          </w:p>
        </w:tc>
        <w:tc>
          <w:tcPr>
            <w:tcW w:w="2430" w:type="dxa"/>
            <w:vAlign w:val="center"/>
          </w:tcPr>
          <w:p w14:paraId="38DEB631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Opis aktualizace registrace nároku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výrobce)</w:t>
            </w:r>
          </w:p>
        </w:tc>
        <w:tc>
          <w:tcPr>
            <w:tcW w:w="1530" w:type="dxa"/>
            <w:noWrap/>
            <w:vAlign w:val="center"/>
          </w:tcPr>
          <w:p w14:paraId="53004DD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4DB71B5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4A13B4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386B64F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095879D0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6B03DA1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PR8</w:t>
            </w:r>
          </w:p>
        </w:tc>
        <w:tc>
          <w:tcPr>
            <w:tcW w:w="2430" w:type="dxa"/>
            <w:vAlign w:val="center"/>
          </w:tcPr>
          <w:p w14:paraId="0DD20B8F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Opis aktualizace registrace nároku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PV)</w:t>
            </w:r>
          </w:p>
        </w:tc>
        <w:tc>
          <w:tcPr>
            <w:tcW w:w="1530" w:type="dxa"/>
            <w:noWrap/>
            <w:vAlign w:val="center"/>
          </w:tcPr>
          <w:p w14:paraId="4E121BC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27C08F4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145D63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0F38992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013438D8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245D1B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PR9</w:t>
            </w:r>
          </w:p>
        </w:tc>
        <w:tc>
          <w:tcPr>
            <w:tcW w:w="2430" w:type="dxa"/>
            <w:vAlign w:val="center"/>
          </w:tcPr>
          <w:p w14:paraId="6B8B3950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Opis aktualizace registrace nároku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PDS/PPS)</w:t>
            </w:r>
          </w:p>
        </w:tc>
        <w:tc>
          <w:tcPr>
            <w:tcW w:w="1530" w:type="dxa"/>
            <w:noWrap/>
            <w:vAlign w:val="center"/>
          </w:tcPr>
          <w:p w14:paraId="5722981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653279A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5C721C2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20AF53F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3BEE5154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4B75665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PRA</w:t>
            </w:r>
          </w:p>
        </w:tc>
        <w:tc>
          <w:tcPr>
            <w:tcW w:w="2430" w:type="dxa"/>
            <w:vAlign w:val="center"/>
          </w:tcPr>
          <w:p w14:paraId="71E440C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Žádost o schválení nároku na podporu</w:t>
            </w:r>
          </w:p>
        </w:tc>
        <w:tc>
          <w:tcPr>
            <w:tcW w:w="1530" w:type="dxa"/>
            <w:noWrap/>
            <w:vAlign w:val="center"/>
          </w:tcPr>
          <w:p w14:paraId="5C96969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181C1FF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A02D29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2954F95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1FA50EE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40B2CB5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PRB</w:t>
            </w:r>
          </w:p>
        </w:tc>
        <w:tc>
          <w:tcPr>
            <w:tcW w:w="2430" w:type="dxa"/>
            <w:vAlign w:val="center"/>
          </w:tcPr>
          <w:p w14:paraId="2630DCC5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Potvrzení/zamítnutí shody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s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highlight w:val="white"/>
              </w:rPr>
              <w:t>SoP</w:t>
            </w:r>
            <w:proofErr w:type="spellEnd"/>
            <w:r>
              <w:rPr>
                <w:color w:val="000000"/>
                <w:sz w:val="20"/>
                <w:szCs w:val="20"/>
                <w:highlight w:val="white"/>
              </w:rPr>
              <w:t xml:space="preserve"> a PPP</w:t>
            </w:r>
          </w:p>
        </w:tc>
        <w:tc>
          <w:tcPr>
            <w:tcW w:w="1530" w:type="dxa"/>
            <w:noWrap/>
            <w:vAlign w:val="center"/>
          </w:tcPr>
          <w:p w14:paraId="3B924291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751075B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380BA6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4C7CFCC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384AB4" w:rsidRPr="007F474B" w14:paraId="43741EA6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AFFB73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PRC</w:t>
            </w:r>
          </w:p>
        </w:tc>
        <w:tc>
          <w:tcPr>
            <w:tcW w:w="2430" w:type="dxa"/>
            <w:vAlign w:val="center"/>
          </w:tcPr>
          <w:p w14:paraId="2F24A374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Potvrzení/chyba v potvrzení/zamítnutí shody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s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highlight w:val="white"/>
              </w:rPr>
              <w:t>SoP</w:t>
            </w:r>
            <w:proofErr w:type="spellEnd"/>
            <w:r>
              <w:rPr>
                <w:color w:val="000000"/>
                <w:sz w:val="20"/>
                <w:szCs w:val="20"/>
                <w:highlight w:val="white"/>
              </w:rPr>
              <w:t xml:space="preserve"> a PPP</w:t>
            </w:r>
          </w:p>
        </w:tc>
        <w:tc>
          <w:tcPr>
            <w:tcW w:w="1530" w:type="dxa"/>
            <w:noWrap/>
            <w:vAlign w:val="center"/>
          </w:tcPr>
          <w:p w14:paraId="2B9F7741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1FAEB17C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BDBB6B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06FD6E1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DBABDB6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8C8A10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PRD</w:t>
            </w:r>
          </w:p>
        </w:tc>
        <w:tc>
          <w:tcPr>
            <w:tcW w:w="2430" w:type="dxa"/>
            <w:vAlign w:val="center"/>
          </w:tcPr>
          <w:p w14:paraId="23D6FB90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Opis potvrzení/zamítnutí shody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s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highlight w:val="white"/>
              </w:rPr>
              <w:t>SoP</w:t>
            </w:r>
            <w:proofErr w:type="spellEnd"/>
            <w:r>
              <w:rPr>
                <w:color w:val="000000"/>
                <w:sz w:val="20"/>
                <w:szCs w:val="20"/>
                <w:highlight w:val="white"/>
              </w:rPr>
              <w:t xml:space="preserve"> 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PPP(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PV)</w:t>
            </w:r>
          </w:p>
        </w:tc>
        <w:tc>
          <w:tcPr>
            <w:tcW w:w="1530" w:type="dxa"/>
            <w:noWrap/>
            <w:vAlign w:val="center"/>
          </w:tcPr>
          <w:p w14:paraId="097D919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314806C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338085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07A4862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94E9421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100CD68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PRE</w:t>
            </w:r>
          </w:p>
        </w:tc>
        <w:tc>
          <w:tcPr>
            <w:tcW w:w="2430" w:type="dxa"/>
            <w:vAlign w:val="center"/>
          </w:tcPr>
          <w:p w14:paraId="578E7944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Opis potvrzení/zamítnutí shody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s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highlight w:val="white"/>
              </w:rPr>
              <w:t>SoP</w:t>
            </w:r>
            <w:proofErr w:type="spellEnd"/>
            <w:r>
              <w:rPr>
                <w:color w:val="000000"/>
                <w:sz w:val="20"/>
                <w:szCs w:val="20"/>
                <w:highlight w:val="white"/>
              </w:rPr>
              <w:t xml:space="preserve"> 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PPP(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výrobce)</w:t>
            </w:r>
          </w:p>
        </w:tc>
        <w:tc>
          <w:tcPr>
            <w:tcW w:w="1530" w:type="dxa"/>
            <w:noWrap/>
            <w:vAlign w:val="center"/>
          </w:tcPr>
          <w:p w14:paraId="0FCF147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1650451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077378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189939E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B83C2F5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6695879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PRF</w:t>
            </w:r>
          </w:p>
        </w:tc>
        <w:tc>
          <w:tcPr>
            <w:tcW w:w="2430" w:type="dxa"/>
            <w:vAlign w:val="center"/>
          </w:tcPr>
          <w:p w14:paraId="117F57E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Schválení/zamítnutí nároku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PDS/PPS)</w:t>
            </w:r>
          </w:p>
        </w:tc>
        <w:tc>
          <w:tcPr>
            <w:tcW w:w="1530" w:type="dxa"/>
            <w:noWrap/>
            <w:vAlign w:val="center"/>
          </w:tcPr>
          <w:p w14:paraId="5D5C7E5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4068347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8B07C2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25990C9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52D3E2B1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08DB184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PRG</w:t>
            </w:r>
          </w:p>
        </w:tc>
        <w:tc>
          <w:tcPr>
            <w:tcW w:w="2430" w:type="dxa"/>
            <w:vAlign w:val="center"/>
          </w:tcPr>
          <w:p w14:paraId="583E5B24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Schválení/zamítnutí nároku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PV)</w:t>
            </w:r>
          </w:p>
        </w:tc>
        <w:tc>
          <w:tcPr>
            <w:tcW w:w="1530" w:type="dxa"/>
            <w:noWrap/>
            <w:vAlign w:val="center"/>
          </w:tcPr>
          <w:p w14:paraId="6B3B52A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5DDE19E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C94489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4FB0F5D6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7EC52697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5AC72E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PRH</w:t>
            </w:r>
          </w:p>
        </w:tc>
        <w:tc>
          <w:tcPr>
            <w:tcW w:w="2430" w:type="dxa"/>
            <w:vAlign w:val="center"/>
          </w:tcPr>
          <w:p w14:paraId="63BFB54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Schválení/zamítnutí nároku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výrobce)</w:t>
            </w:r>
          </w:p>
        </w:tc>
        <w:tc>
          <w:tcPr>
            <w:tcW w:w="1530" w:type="dxa"/>
            <w:noWrap/>
            <w:vAlign w:val="center"/>
          </w:tcPr>
          <w:p w14:paraId="4C9AE7B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6DB95AA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AD6E74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21741E8F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49CAC98A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6C667C7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PRJ</w:t>
            </w:r>
          </w:p>
        </w:tc>
        <w:tc>
          <w:tcPr>
            <w:tcW w:w="2430" w:type="dxa"/>
            <w:vAlign w:val="center"/>
          </w:tcPr>
          <w:p w14:paraId="32C1ED1F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Dotaz na registrovaný nárok na podporu</w:t>
            </w:r>
          </w:p>
        </w:tc>
        <w:tc>
          <w:tcPr>
            <w:tcW w:w="1530" w:type="dxa"/>
            <w:noWrap/>
            <w:vAlign w:val="center"/>
          </w:tcPr>
          <w:p w14:paraId="54B29CE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6339E6D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F59A44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6D009115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25A031B8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03A2972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PRK</w:t>
            </w:r>
          </w:p>
        </w:tc>
        <w:tc>
          <w:tcPr>
            <w:tcW w:w="2430" w:type="dxa"/>
            <w:vAlign w:val="center"/>
          </w:tcPr>
          <w:p w14:paraId="0F8DEC8B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>Potvrzení/chyba v dotazu na registrovaný nárok na podporu</w:t>
            </w:r>
          </w:p>
        </w:tc>
        <w:tc>
          <w:tcPr>
            <w:tcW w:w="1530" w:type="dxa"/>
            <w:noWrap/>
            <w:vAlign w:val="center"/>
          </w:tcPr>
          <w:p w14:paraId="52B85282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0442200B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7D3FF2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1AF0DEC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0C120ABD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0DA0321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lastRenderedPageBreak/>
              <w:t>PRL</w:t>
            </w:r>
          </w:p>
        </w:tc>
        <w:tc>
          <w:tcPr>
            <w:tcW w:w="2430" w:type="dxa"/>
            <w:vAlign w:val="center"/>
          </w:tcPr>
          <w:p w14:paraId="55AF6D4F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Výpis registrovaných nároků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výrobce)</w:t>
            </w:r>
          </w:p>
        </w:tc>
        <w:tc>
          <w:tcPr>
            <w:tcW w:w="1530" w:type="dxa"/>
            <w:noWrap/>
            <w:vAlign w:val="center"/>
          </w:tcPr>
          <w:p w14:paraId="4601435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39806F8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F43D74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38A77A77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23A7D4D6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2B32B088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PRM</w:t>
            </w:r>
          </w:p>
        </w:tc>
        <w:tc>
          <w:tcPr>
            <w:tcW w:w="2430" w:type="dxa"/>
            <w:vAlign w:val="center"/>
          </w:tcPr>
          <w:p w14:paraId="52AB09E7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Výpis registrovaných nároků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PV)</w:t>
            </w:r>
          </w:p>
        </w:tc>
        <w:tc>
          <w:tcPr>
            <w:tcW w:w="1530" w:type="dxa"/>
            <w:noWrap/>
            <w:vAlign w:val="center"/>
          </w:tcPr>
          <w:p w14:paraId="06A7BB1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6BC1F2F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A93E19A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66429700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1528AA15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789CD68D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PRN</w:t>
            </w:r>
          </w:p>
        </w:tc>
        <w:tc>
          <w:tcPr>
            <w:tcW w:w="2430" w:type="dxa"/>
            <w:vAlign w:val="center"/>
          </w:tcPr>
          <w:p w14:paraId="33DFE3FF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</w:rPr>
              <w:t xml:space="preserve">Výpis registrovaných nároků na </w:t>
            </w:r>
            <w:proofErr w:type="gramStart"/>
            <w:r>
              <w:rPr>
                <w:color w:val="000000"/>
                <w:sz w:val="20"/>
                <w:szCs w:val="20"/>
                <w:highlight w:val="white"/>
              </w:rPr>
              <w:t>podporu(</w:t>
            </w:r>
            <w:proofErr w:type="gramEnd"/>
            <w:r>
              <w:rPr>
                <w:color w:val="000000"/>
                <w:sz w:val="20"/>
                <w:szCs w:val="20"/>
                <w:highlight w:val="white"/>
              </w:rPr>
              <w:t>pro PDS/PPS)</w:t>
            </w:r>
          </w:p>
        </w:tc>
        <w:tc>
          <w:tcPr>
            <w:tcW w:w="1530" w:type="dxa"/>
            <w:noWrap/>
            <w:vAlign w:val="center"/>
          </w:tcPr>
          <w:p w14:paraId="2F3A8262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RESSOURCE</w:t>
            </w:r>
          </w:p>
        </w:tc>
        <w:tc>
          <w:tcPr>
            <w:tcW w:w="990" w:type="dxa"/>
            <w:vAlign w:val="center"/>
          </w:tcPr>
          <w:p w14:paraId="72A8ADC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4C1FDD19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7D71E34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384AB4" w:rsidRPr="007F474B" w14:paraId="3EDD2235" w14:textId="77777777" w:rsidTr="00537195">
        <w:trPr>
          <w:trHeight w:val="510"/>
        </w:trPr>
        <w:tc>
          <w:tcPr>
            <w:tcW w:w="1080" w:type="dxa"/>
            <w:noWrap/>
            <w:vAlign w:val="center"/>
          </w:tcPr>
          <w:p w14:paraId="54119D3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PRW</w:t>
            </w:r>
          </w:p>
        </w:tc>
        <w:tc>
          <w:tcPr>
            <w:tcW w:w="2430" w:type="dxa"/>
            <w:vAlign w:val="center"/>
          </w:tcPr>
          <w:p w14:paraId="42C8A8DC" w14:textId="77777777" w:rsidR="00384AB4" w:rsidRDefault="00384AB4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Potvrzení/chyba ve schválení PDS/PPS</w:t>
            </w:r>
          </w:p>
        </w:tc>
        <w:tc>
          <w:tcPr>
            <w:tcW w:w="1530" w:type="dxa"/>
            <w:noWrap/>
            <w:vAlign w:val="center"/>
          </w:tcPr>
          <w:p w14:paraId="2702D903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RESPONSE</w:t>
            </w:r>
          </w:p>
        </w:tc>
        <w:tc>
          <w:tcPr>
            <w:tcW w:w="990" w:type="dxa"/>
            <w:vAlign w:val="center"/>
          </w:tcPr>
          <w:p w14:paraId="334C20CE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A935B14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5219B261" w14:textId="77777777" w:rsidR="00384AB4" w:rsidRDefault="00384AB4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DB7BD2" w14:paraId="5EA420C0" w14:textId="77777777" w:rsidTr="00FC3CF0">
        <w:trPr>
          <w:trHeight w:val="510"/>
        </w:trPr>
        <w:tc>
          <w:tcPr>
            <w:tcW w:w="1080" w:type="dxa"/>
            <w:noWrap/>
            <w:vAlign w:val="center"/>
          </w:tcPr>
          <w:p w14:paraId="6761A920" w14:textId="1677DAC2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PT1</w:t>
            </w:r>
          </w:p>
        </w:tc>
        <w:tc>
          <w:tcPr>
            <w:tcW w:w="2430" w:type="dxa"/>
            <w:vAlign w:val="center"/>
          </w:tcPr>
          <w:p w14:paraId="28A222BE" w14:textId="54767567" w:rsidR="00DB7BD2" w:rsidRDefault="00DB7BD2" w:rsidP="00FC3CF0">
            <w:pPr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Měsíční výkaz palivového zařízení</w:t>
            </w:r>
          </w:p>
        </w:tc>
        <w:tc>
          <w:tcPr>
            <w:tcW w:w="1530" w:type="dxa"/>
            <w:noWrap/>
            <w:vAlign w:val="center"/>
          </w:tcPr>
          <w:p w14:paraId="6F1B9F00" w14:textId="4A90A89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RESREPORT</w:t>
            </w:r>
          </w:p>
        </w:tc>
        <w:tc>
          <w:tcPr>
            <w:tcW w:w="990" w:type="dxa"/>
            <w:vAlign w:val="center"/>
          </w:tcPr>
          <w:p w14:paraId="11AFA3E3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A2EE9B3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14C82E47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DB7BD2" w14:paraId="10FE7859" w14:textId="77777777" w:rsidTr="00FC3CF0">
        <w:trPr>
          <w:trHeight w:val="510"/>
        </w:trPr>
        <w:tc>
          <w:tcPr>
            <w:tcW w:w="1080" w:type="dxa"/>
            <w:noWrap/>
            <w:vAlign w:val="center"/>
          </w:tcPr>
          <w:p w14:paraId="5989401D" w14:textId="721863C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PT2</w:t>
            </w:r>
          </w:p>
        </w:tc>
        <w:tc>
          <w:tcPr>
            <w:tcW w:w="2430" w:type="dxa"/>
            <w:vAlign w:val="center"/>
          </w:tcPr>
          <w:p w14:paraId="016D74A0" w14:textId="05E7352A" w:rsidR="00DB7BD2" w:rsidRDefault="00DB7BD2" w:rsidP="00FC3CF0">
            <w:pPr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Potvrzení/chyba v měsíčním výkazu palivového zařízení</w:t>
            </w:r>
          </w:p>
        </w:tc>
        <w:tc>
          <w:tcPr>
            <w:tcW w:w="1530" w:type="dxa"/>
            <w:noWrap/>
            <w:vAlign w:val="center"/>
          </w:tcPr>
          <w:p w14:paraId="5F1FDAAA" w14:textId="77777777" w:rsidR="00DB7BD2" w:rsidRDefault="00DB7BD2" w:rsidP="00FC3CF0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6414A2F8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06BCE907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1844585C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DB7BD2" w14:paraId="0AB3D0BD" w14:textId="77777777" w:rsidTr="00FC3CF0">
        <w:trPr>
          <w:trHeight w:val="510"/>
        </w:trPr>
        <w:tc>
          <w:tcPr>
            <w:tcW w:w="1080" w:type="dxa"/>
            <w:noWrap/>
            <w:vAlign w:val="center"/>
          </w:tcPr>
          <w:p w14:paraId="0D5BA748" w14:textId="4F610A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PT3</w:t>
            </w:r>
          </w:p>
        </w:tc>
        <w:tc>
          <w:tcPr>
            <w:tcW w:w="2430" w:type="dxa"/>
            <w:vAlign w:val="center"/>
          </w:tcPr>
          <w:p w14:paraId="102D2A6F" w14:textId="5CF2559D" w:rsidR="00DB7BD2" w:rsidRDefault="00DB7BD2" w:rsidP="00FC3CF0">
            <w:pPr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Opis měsíčního výkazu palivového zařízení</w:t>
            </w:r>
          </w:p>
        </w:tc>
        <w:tc>
          <w:tcPr>
            <w:tcW w:w="1530" w:type="dxa"/>
            <w:noWrap/>
            <w:vAlign w:val="center"/>
          </w:tcPr>
          <w:p w14:paraId="2FC19D6C" w14:textId="54525B11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RESREPORT</w:t>
            </w:r>
          </w:p>
        </w:tc>
        <w:tc>
          <w:tcPr>
            <w:tcW w:w="990" w:type="dxa"/>
            <w:vAlign w:val="center"/>
          </w:tcPr>
          <w:p w14:paraId="31C0FB72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537B1BA1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34DFD9D0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DB7BD2" w14:paraId="1AB0BDC7" w14:textId="77777777" w:rsidTr="00FC3CF0">
        <w:trPr>
          <w:trHeight w:val="510"/>
        </w:trPr>
        <w:tc>
          <w:tcPr>
            <w:tcW w:w="1080" w:type="dxa"/>
            <w:noWrap/>
            <w:vAlign w:val="center"/>
          </w:tcPr>
          <w:p w14:paraId="2F5BA3C6" w14:textId="70C61759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PT4</w:t>
            </w:r>
          </w:p>
        </w:tc>
        <w:tc>
          <w:tcPr>
            <w:tcW w:w="2430" w:type="dxa"/>
            <w:vAlign w:val="center"/>
          </w:tcPr>
          <w:p w14:paraId="69A6B6D9" w14:textId="0367DE49" w:rsidR="00DB7BD2" w:rsidRDefault="00DB7BD2" w:rsidP="00FC3CF0">
            <w:pPr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Dotaz na měsíční výkaz palivového zařízení</w:t>
            </w:r>
          </w:p>
        </w:tc>
        <w:tc>
          <w:tcPr>
            <w:tcW w:w="1530" w:type="dxa"/>
            <w:noWrap/>
            <w:vAlign w:val="center"/>
          </w:tcPr>
          <w:p w14:paraId="3BC18D75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0B5C8731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7BB136D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  <w:tc>
          <w:tcPr>
            <w:tcW w:w="1134" w:type="dxa"/>
            <w:vAlign w:val="center"/>
          </w:tcPr>
          <w:p w14:paraId="5EE53861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DB7BD2" w14:paraId="605F0347" w14:textId="77777777" w:rsidTr="00FC3CF0">
        <w:trPr>
          <w:trHeight w:val="510"/>
        </w:trPr>
        <w:tc>
          <w:tcPr>
            <w:tcW w:w="1080" w:type="dxa"/>
            <w:noWrap/>
            <w:vAlign w:val="center"/>
          </w:tcPr>
          <w:p w14:paraId="096D3B49" w14:textId="4DFCDD7B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PT5</w:t>
            </w:r>
          </w:p>
        </w:tc>
        <w:tc>
          <w:tcPr>
            <w:tcW w:w="2430" w:type="dxa"/>
            <w:vAlign w:val="center"/>
          </w:tcPr>
          <w:p w14:paraId="3E8817A4" w14:textId="5EBB8774" w:rsidR="00DB7BD2" w:rsidRDefault="00DB7BD2" w:rsidP="00FC3CF0">
            <w:pPr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Potvrzení/chyba v dotazu na měsíční výkaz palivového zařízení</w:t>
            </w:r>
          </w:p>
        </w:tc>
        <w:tc>
          <w:tcPr>
            <w:tcW w:w="1530" w:type="dxa"/>
            <w:noWrap/>
            <w:vAlign w:val="center"/>
          </w:tcPr>
          <w:p w14:paraId="05FFCA4B" w14:textId="77777777" w:rsidR="00DB7BD2" w:rsidRDefault="00DB7BD2" w:rsidP="00FC3CF0">
            <w:pPr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41005F4F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46553F27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4F6492C2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DB7BD2" w14:paraId="5C67F6D7" w14:textId="77777777" w:rsidTr="00FC3CF0">
        <w:trPr>
          <w:trHeight w:val="510"/>
        </w:trPr>
        <w:tc>
          <w:tcPr>
            <w:tcW w:w="1080" w:type="dxa"/>
            <w:noWrap/>
            <w:vAlign w:val="center"/>
          </w:tcPr>
          <w:p w14:paraId="380D9CBA" w14:textId="69FCFB09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PT6</w:t>
            </w:r>
          </w:p>
        </w:tc>
        <w:tc>
          <w:tcPr>
            <w:tcW w:w="2430" w:type="dxa"/>
            <w:vAlign w:val="center"/>
          </w:tcPr>
          <w:p w14:paraId="7D424E8E" w14:textId="3FFF687E" w:rsidR="00DB7BD2" w:rsidRDefault="00DB7BD2" w:rsidP="00FC3CF0">
            <w:pPr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Výpis měsíčních výkazů palivových zařízení</w:t>
            </w:r>
          </w:p>
        </w:tc>
        <w:tc>
          <w:tcPr>
            <w:tcW w:w="1530" w:type="dxa"/>
            <w:noWrap/>
            <w:vAlign w:val="center"/>
          </w:tcPr>
          <w:p w14:paraId="73CC8642" w14:textId="0D6D420C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 w:rsidRPr="00DB7BD2">
              <w:rPr>
                <w:color w:val="000000"/>
                <w:sz w:val="20"/>
                <w:szCs w:val="20"/>
              </w:rPr>
              <w:t>RESREPORT</w:t>
            </w:r>
          </w:p>
        </w:tc>
        <w:tc>
          <w:tcPr>
            <w:tcW w:w="990" w:type="dxa"/>
            <w:vAlign w:val="center"/>
          </w:tcPr>
          <w:p w14:paraId="084788BE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3B5590C1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5C9F0AA3" w14:textId="77777777" w:rsidR="00DB7BD2" w:rsidRDefault="00DB7BD2" w:rsidP="00FC3CF0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 </w:t>
            </w:r>
          </w:p>
        </w:tc>
      </w:tr>
      <w:tr w:rsidR="00832BD3" w:rsidRPr="007F474B" w14:paraId="265FE85D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44762578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TD1</w:t>
            </w:r>
          </w:p>
        </w:tc>
        <w:tc>
          <w:tcPr>
            <w:tcW w:w="2430" w:type="dxa"/>
            <w:vAlign w:val="bottom"/>
          </w:tcPr>
          <w:p w14:paraId="03883ABF" w14:textId="77777777" w:rsidR="00832BD3" w:rsidRPr="00832BD3" w:rsidRDefault="00832BD3">
            <w:pPr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Měsíční výkaz o výrobě z tepelného zdroje</w:t>
            </w:r>
          </w:p>
        </w:tc>
        <w:tc>
          <w:tcPr>
            <w:tcW w:w="1530" w:type="dxa"/>
            <w:noWrap/>
            <w:vAlign w:val="bottom"/>
          </w:tcPr>
          <w:p w14:paraId="1C42762C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990" w:type="dxa"/>
            <w:vAlign w:val="center"/>
          </w:tcPr>
          <w:p w14:paraId="3CBC4615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DD97424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  <w:tc>
          <w:tcPr>
            <w:tcW w:w="1134" w:type="dxa"/>
            <w:vAlign w:val="center"/>
          </w:tcPr>
          <w:p w14:paraId="3A493AC2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</w:tr>
      <w:tr w:rsidR="00832BD3" w:rsidRPr="007F474B" w14:paraId="5B266EDC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486200FD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TD2</w:t>
            </w:r>
          </w:p>
        </w:tc>
        <w:tc>
          <w:tcPr>
            <w:tcW w:w="2430" w:type="dxa"/>
            <w:vAlign w:val="bottom"/>
          </w:tcPr>
          <w:p w14:paraId="72CCD581" w14:textId="77777777" w:rsidR="00832BD3" w:rsidRPr="00832BD3" w:rsidRDefault="00832BD3">
            <w:pPr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Potvrzení / chyba v měsíčním výkazu o výrobě z tepelného zdroje</w:t>
            </w:r>
          </w:p>
        </w:tc>
        <w:tc>
          <w:tcPr>
            <w:tcW w:w="1530" w:type="dxa"/>
            <w:noWrap/>
            <w:vAlign w:val="bottom"/>
          </w:tcPr>
          <w:p w14:paraId="3727AFC6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088F06CA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2042E46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25702ACB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</w:tr>
      <w:tr w:rsidR="00832BD3" w:rsidRPr="007F474B" w14:paraId="4D5C8574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6C77C1D7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TD3</w:t>
            </w:r>
          </w:p>
        </w:tc>
        <w:tc>
          <w:tcPr>
            <w:tcW w:w="2430" w:type="dxa"/>
            <w:vAlign w:val="bottom"/>
          </w:tcPr>
          <w:p w14:paraId="49543FBA" w14:textId="77777777" w:rsidR="00832BD3" w:rsidRPr="00832BD3" w:rsidRDefault="00832BD3">
            <w:pPr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Opis měsíčního výkazu o výrobě z tepelného zdroje</w:t>
            </w:r>
          </w:p>
        </w:tc>
        <w:tc>
          <w:tcPr>
            <w:tcW w:w="1530" w:type="dxa"/>
            <w:noWrap/>
            <w:vAlign w:val="bottom"/>
          </w:tcPr>
          <w:p w14:paraId="401DAEB1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990" w:type="dxa"/>
            <w:vAlign w:val="center"/>
          </w:tcPr>
          <w:p w14:paraId="4DC39A43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6401CDA3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343AC321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  <w:tr w:rsidR="00832BD3" w:rsidRPr="007F474B" w14:paraId="3D69024F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7178A361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TD4</w:t>
            </w:r>
          </w:p>
        </w:tc>
        <w:tc>
          <w:tcPr>
            <w:tcW w:w="2430" w:type="dxa"/>
            <w:vAlign w:val="bottom"/>
          </w:tcPr>
          <w:p w14:paraId="3C20C430" w14:textId="77777777" w:rsidR="00832BD3" w:rsidRPr="00832BD3" w:rsidRDefault="00832BD3">
            <w:pPr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Dotaz na měsíční výkaz o výrobě z tepelného zdroje</w:t>
            </w:r>
          </w:p>
        </w:tc>
        <w:tc>
          <w:tcPr>
            <w:tcW w:w="1530" w:type="dxa"/>
            <w:noWrap/>
            <w:vAlign w:val="bottom"/>
          </w:tcPr>
          <w:p w14:paraId="50133A55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RESREQ</w:t>
            </w:r>
          </w:p>
        </w:tc>
        <w:tc>
          <w:tcPr>
            <w:tcW w:w="990" w:type="dxa"/>
            <w:vAlign w:val="center"/>
          </w:tcPr>
          <w:p w14:paraId="0CB1A101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157A59D7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  <w:tc>
          <w:tcPr>
            <w:tcW w:w="1134" w:type="dxa"/>
            <w:vAlign w:val="center"/>
          </w:tcPr>
          <w:p w14:paraId="11D5429B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</w:tr>
      <w:tr w:rsidR="00832BD3" w:rsidRPr="007F474B" w14:paraId="1CDB45B3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008A6DEA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TD5</w:t>
            </w:r>
          </w:p>
        </w:tc>
        <w:tc>
          <w:tcPr>
            <w:tcW w:w="2430" w:type="dxa"/>
            <w:vAlign w:val="bottom"/>
          </w:tcPr>
          <w:p w14:paraId="59A75BFC" w14:textId="77777777" w:rsidR="00832BD3" w:rsidRPr="00832BD3" w:rsidRDefault="00832BD3">
            <w:pPr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Potvrzení / chyba v dotazu na měsíční výkaz o výrobě z tepelného zdroje</w:t>
            </w:r>
          </w:p>
        </w:tc>
        <w:tc>
          <w:tcPr>
            <w:tcW w:w="1530" w:type="dxa"/>
            <w:noWrap/>
            <w:vAlign w:val="bottom"/>
          </w:tcPr>
          <w:p w14:paraId="0480B24F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RESRESPONSE</w:t>
            </w:r>
          </w:p>
        </w:tc>
        <w:tc>
          <w:tcPr>
            <w:tcW w:w="990" w:type="dxa"/>
            <w:vAlign w:val="center"/>
          </w:tcPr>
          <w:p w14:paraId="584544E2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7470772D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1998FAD4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</w:p>
        </w:tc>
      </w:tr>
      <w:tr w:rsidR="00832BD3" w:rsidRPr="007F474B" w14:paraId="0CFEF0AB" w14:textId="77777777" w:rsidTr="008638B2">
        <w:trPr>
          <w:trHeight w:val="510"/>
        </w:trPr>
        <w:tc>
          <w:tcPr>
            <w:tcW w:w="1080" w:type="dxa"/>
            <w:noWrap/>
            <w:vAlign w:val="bottom"/>
          </w:tcPr>
          <w:p w14:paraId="230D9DB9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TD6</w:t>
            </w:r>
          </w:p>
        </w:tc>
        <w:tc>
          <w:tcPr>
            <w:tcW w:w="2430" w:type="dxa"/>
            <w:vAlign w:val="bottom"/>
          </w:tcPr>
          <w:p w14:paraId="5C6896CD" w14:textId="77777777" w:rsidR="00832BD3" w:rsidRPr="00832BD3" w:rsidRDefault="00832BD3">
            <w:pPr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Výpis měsíčních výkazů o výrobě z tepelného zdroje</w:t>
            </w:r>
          </w:p>
        </w:tc>
        <w:tc>
          <w:tcPr>
            <w:tcW w:w="1530" w:type="dxa"/>
            <w:noWrap/>
            <w:vAlign w:val="bottom"/>
          </w:tcPr>
          <w:p w14:paraId="336E1316" w14:textId="77777777" w:rsidR="00832BD3" w:rsidRPr="00832BD3" w:rsidRDefault="00832BD3" w:rsidP="00832BD3">
            <w:pPr>
              <w:jc w:val="center"/>
              <w:rPr>
                <w:color w:val="000000"/>
                <w:sz w:val="20"/>
                <w:szCs w:val="20"/>
              </w:rPr>
            </w:pPr>
            <w:r w:rsidRPr="00832BD3">
              <w:rPr>
                <w:color w:val="000000"/>
                <w:sz w:val="20"/>
                <w:szCs w:val="20"/>
              </w:rPr>
              <w:t>RESHEAT</w:t>
            </w:r>
          </w:p>
        </w:tc>
        <w:tc>
          <w:tcPr>
            <w:tcW w:w="990" w:type="dxa"/>
            <w:vAlign w:val="center"/>
          </w:tcPr>
          <w:p w14:paraId="20DEF9F4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560" w:type="dxa"/>
            <w:vAlign w:val="center"/>
          </w:tcPr>
          <w:p w14:paraId="2527B9A5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  <w:tc>
          <w:tcPr>
            <w:tcW w:w="1134" w:type="dxa"/>
            <w:vAlign w:val="center"/>
          </w:tcPr>
          <w:p w14:paraId="0009A4AB" w14:textId="77777777" w:rsidR="00832BD3" w:rsidRDefault="00832BD3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X</w:t>
            </w:r>
          </w:p>
        </w:tc>
      </w:tr>
    </w:tbl>
    <w:p w14:paraId="2B637A9C" w14:textId="77777777" w:rsidR="00530719" w:rsidRDefault="00384AB4" w:rsidP="00384AB4">
      <w:pPr>
        <w:tabs>
          <w:tab w:val="left" w:pos="6060"/>
        </w:tabs>
      </w:pPr>
      <w:r>
        <w:tab/>
      </w:r>
    </w:p>
    <w:p w14:paraId="2263736E" w14:textId="77777777" w:rsidR="00530719" w:rsidRDefault="0096396B">
      <w:pPr>
        <w:pStyle w:val="Nadpis1"/>
      </w:pPr>
      <w:bookmarkStart w:id="29" w:name="_Toc350769101"/>
      <w:bookmarkStart w:id="30" w:name="_Toc237936015"/>
      <w:r>
        <w:lastRenderedPageBreak/>
        <w:t>Popis formátu dle specikace OTE</w:t>
      </w:r>
      <w:bookmarkEnd w:id="29"/>
      <w:bookmarkEnd w:id="30"/>
    </w:p>
    <w:p w14:paraId="5C501289" w14:textId="77777777" w:rsidR="00530719" w:rsidRDefault="00530719"/>
    <w:p w14:paraId="06E3E7DE" w14:textId="77777777" w:rsidR="00145FDD" w:rsidRDefault="00145FDD">
      <w:proofErr w:type="gramStart"/>
      <w:r>
        <w:t>Následuj</w:t>
      </w:r>
      <w:r w:rsidR="009B0A95">
        <w:t>e  popis</w:t>
      </w:r>
      <w:proofErr w:type="gramEnd"/>
      <w:r w:rsidR="009B0A95">
        <w:t xml:space="preserve"> jednotlivý</w:t>
      </w:r>
      <w:r>
        <w:t>ch formátu zpráv, které js</w:t>
      </w:r>
      <w:r w:rsidR="009B0A95">
        <w:t>o</w:t>
      </w:r>
      <w:r>
        <w:t>u používány při komunikaci s </w:t>
      </w:r>
      <w:r w:rsidR="007B18F8">
        <w:t xml:space="preserve">CS </w:t>
      </w:r>
      <w:r>
        <w:t>OTE</w:t>
      </w:r>
      <w:r w:rsidR="00F77C52">
        <w:t xml:space="preserve"> v oblasti </w:t>
      </w:r>
      <w:r w:rsidR="00EB669F">
        <w:t>POZE</w:t>
      </w:r>
      <w:r>
        <w:t>. U každého formátu je uvedena stručná charakter</w:t>
      </w:r>
      <w:r w:rsidR="00F15267">
        <w:t>istika, přehled použití formátu</w:t>
      </w:r>
      <w:r w:rsidR="008C5817">
        <w:t>, plnění jednotlivých atributů a odkazy na XML schéma (*.XSD) plus příklady.</w:t>
      </w:r>
    </w:p>
    <w:p w14:paraId="7042D7CF" w14:textId="77777777" w:rsidR="00DB150F" w:rsidRDefault="00DB150F" w:rsidP="00DB150F">
      <w:r>
        <w:t>Pro správné fungování odkazů v dokumentu je nutné, aby soubory byly na pracovní stanici umístěné v této struktuře (</w:t>
      </w:r>
      <w:r w:rsidR="00EB669F">
        <w:t xml:space="preserve">příklad převzat z manuálu pro plyn, </w:t>
      </w:r>
      <w:r>
        <w:t>šipky označují obsah jednotlivých adresářů) a dokument byl spouštěn z tohoto umístění:</w:t>
      </w:r>
    </w:p>
    <w:p w14:paraId="4F5E07D3" w14:textId="77777777" w:rsidR="00DB150F" w:rsidRDefault="00DB150F" w:rsidP="00DB150F">
      <w:r>
        <w:t xml:space="preserve">          </w:t>
      </w:r>
      <w:r w:rsidR="00513329" w:rsidRPr="00513329">
        <w:rPr>
          <w:noProof/>
          <w:lang w:eastAsia="cs-CZ"/>
        </w:rPr>
        <w:drawing>
          <wp:inline distT="0" distB="0" distL="0" distR="0" wp14:anchorId="56051834" wp14:editId="1C7E75AF">
            <wp:extent cx="5759450" cy="3167514"/>
            <wp:effectExtent l="0" t="0" r="0" b="0"/>
            <wp:docPr id="2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"/>
                    <pic:cNvPicPr/>
                  </pic:nvPicPr>
                  <pic:blipFill>
                    <a:blip r:embed="rId14"/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316751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655F0B95" w14:textId="77777777" w:rsidR="00DB150F" w:rsidRDefault="00DB150F"/>
    <w:p w14:paraId="0A4C3C7B" w14:textId="77777777" w:rsidR="00145FDD" w:rsidRDefault="00145FDD">
      <w:r>
        <w:t>V </w:t>
      </w:r>
      <w:r w:rsidR="00CD3650">
        <w:t xml:space="preserve">popisu je u některých zpráv vyplněn </w:t>
      </w:r>
      <w:r>
        <w:t xml:space="preserve">údaj „Referenční zpráva“, který obsahuj </w:t>
      </w:r>
      <w:proofErr w:type="spellStart"/>
      <w:r>
        <w:t>msg_code</w:t>
      </w:r>
      <w:proofErr w:type="spellEnd"/>
      <w:r>
        <w:t xml:space="preserve"> zprávy, kter</w:t>
      </w:r>
      <w:r w:rsidR="007B18F8">
        <w:t>á</w:t>
      </w:r>
      <w:r>
        <w:t xml:space="preserve"> vyvolala odeslání dané zprávy </w:t>
      </w:r>
      <w:r w:rsidR="007B18F8">
        <w:t xml:space="preserve">v rámci celkového komunikačního scénáře </w:t>
      </w:r>
      <w:r>
        <w:t xml:space="preserve">(např. dotaz na data a odpověď na dotaz). </w:t>
      </w:r>
    </w:p>
    <w:p w14:paraId="29B8FCFF" w14:textId="77777777" w:rsidR="00060C85" w:rsidRDefault="00060C85"/>
    <w:p w14:paraId="38CE92F6" w14:textId="77777777" w:rsidR="00AA05F1" w:rsidRDefault="00586CE5" w:rsidP="00AA05F1">
      <w:pPr>
        <w:pStyle w:val="Nadpis2"/>
        <w:pageBreakBefore/>
      </w:pPr>
      <w:bookmarkStart w:id="31" w:name="_Toc350769102"/>
      <w:bookmarkStart w:id="32" w:name="_Toc237936016"/>
      <w:r>
        <w:lastRenderedPageBreak/>
        <w:t>RES</w:t>
      </w:r>
      <w:r w:rsidR="00AA05F1">
        <w:t>CLAIM</w:t>
      </w:r>
      <w:bookmarkEnd w:id="31"/>
      <w:bookmarkEnd w:id="32"/>
      <w:r w:rsidR="00AA05F1" w:rsidRPr="004B4809">
        <w:t xml:space="preserve"> </w:t>
      </w:r>
    </w:p>
    <w:p w14:paraId="67E8B66A" w14:textId="77777777" w:rsidR="00AA05F1" w:rsidRDefault="00AA05F1" w:rsidP="00AA05F1"/>
    <w:p w14:paraId="65AAF28C" w14:textId="77777777" w:rsidR="00AA05F1" w:rsidRDefault="00AA05F1" w:rsidP="00AA05F1">
      <w:pPr>
        <w:pStyle w:val="Nadpis5"/>
      </w:pPr>
      <w:r>
        <w:t>Účel</w:t>
      </w:r>
    </w:p>
    <w:p w14:paraId="6A27D03B" w14:textId="77777777" w:rsidR="00FE2E2E" w:rsidRDefault="00FE2E2E" w:rsidP="003207A4"/>
    <w:p w14:paraId="146C4C71" w14:textId="77777777" w:rsidR="004118CD" w:rsidRDefault="003207A4" w:rsidP="00AA05F1">
      <w:r>
        <w:t xml:space="preserve">Zpráva XML ve formátu </w:t>
      </w:r>
      <w:r w:rsidR="00586CE5">
        <w:t>RES</w:t>
      </w:r>
      <w:r w:rsidR="0037460E">
        <w:t>CLAIM</w:t>
      </w:r>
      <w:r w:rsidR="00AA05F1">
        <w:t xml:space="preserve"> slouž</w:t>
      </w:r>
      <w:r>
        <w:t>í k zasílání dat o reklamacích</w:t>
      </w:r>
      <w:r w:rsidR="000766CC">
        <w:t xml:space="preserve"> a zpráv OTE (vývěska zpráv)</w:t>
      </w:r>
      <w:r>
        <w:t xml:space="preserve"> </w:t>
      </w:r>
      <w:r w:rsidR="00AA05F1">
        <w:t>pro</w:t>
      </w:r>
      <w:r w:rsidR="00EB669F">
        <w:t xml:space="preserve"> POZE</w:t>
      </w:r>
      <w:r w:rsidR="00AA05F1">
        <w:t>.</w:t>
      </w:r>
      <w:r w:rsidR="00F77C52">
        <w:t xml:space="preserve"> 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AA05F1" w:rsidRPr="007F474B" w14:paraId="7815C7B0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9BD38D6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B3A1C8C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F65E02E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2561CD4" w14:textId="77777777" w:rsidR="00AA05F1" w:rsidRPr="007F474B" w:rsidRDefault="00AA05F1" w:rsidP="00AA05F1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C9CBBDF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3E01F18" w14:textId="77777777" w:rsidR="00AA05F1" w:rsidRPr="007F474B" w:rsidRDefault="00AA05F1" w:rsidP="00AA05F1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AA3231" w:rsidRPr="007F474B" w14:paraId="542F64D4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9AA165" w14:textId="77777777" w:rsidR="00AA3231" w:rsidRPr="008963F6" w:rsidRDefault="00AA3231" w:rsidP="008008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PC</w:t>
            </w:r>
            <w:r w:rsidRPr="008963F6">
              <w:rPr>
                <w:sz w:val="20"/>
                <w:szCs w:val="20"/>
              </w:rPr>
              <w:t>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52EA6A4" w14:textId="77777777" w:rsidR="00AA3231" w:rsidRPr="008963F6" w:rsidRDefault="00AA3231" w:rsidP="00800814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Zadání</w:t>
            </w:r>
            <w:r w:rsidRPr="008963F6">
              <w:rPr>
                <w:sz w:val="20"/>
                <w:szCs w:val="20"/>
              </w:rPr>
              <w:t>/aktualizace reklamace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BB9A4D" w14:textId="77777777" w:rsidR="00AA3231" w:rsidRPr="0013173A" w:rsidRDefault="00AA3231" w:rsidP="008008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1B42B4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DADF37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B20324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</w:tr>
      <w:tr w:rsidR="00AA3231" w:rsidRPr="007F474B" w14:paraId="452EAAD7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3BF075" w14:textId="77777777" w:rsidR="00AA3231" w:rsidRPr="008963F6" w:rsidRDefault="00AA3231" w:rsidP="008008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PC</w:t>
            </w:r>
            <w:r w:rsidRPr="008963F6">
              <w:rPr>
                <w:sz w:val="20"/>
                <w:szCs w:val="20"/>
              </w:rPr>
              <w:t>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84915E" w14:textId="77777777" w:rsidR="00AA3231" w:rsidRPr="008963F6" w:rsidRDefault="00AA3231" w:rsidP="00800814">
            <w:pPr>
              <w:rPr>
                <w:sz w:val="20"/>
                <w:szCs w:val="20"/>
              </w:rPr>
            </w:pPr>
            <w:r w:rsidRPr="008963F6">
              <w:rPr>
                <w:sz w:val="20"/>
                <w:szCs w:val="20"/>
              </w:rPr>
              <w:t xml:space="preserve">Opis </w:t>
            </w:r>
            <w:r>
              <w:rPr>
                <w:sz w:val="20"/>
                <w:szCs w:val="20"/>
              </w:rPr>
              <w:t xml:space="preserve">zadání/aktualizace </w:t>
            </w:r>
            <w:r w:rsidRPr="008963F6">
              <w:rPr>
                <w:sz w:val="20"/>
                <w:szCs w:val="20"/>
              </w:rPr>
              <w:t>reklamace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C9AD53" w14:textId="77777777" w:rsidR="00AA3231" w:rsidRPr="0013173A" w:rsidRDefault="00AA3231" w:rsidP="008008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PC1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0B0B63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C0C4AE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4640BE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AA3231" w:rsidRPr="007F474B" w14:paraId="08415416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5CD0A6" w14:textId="77777777" w:rsidR="00AA3231" w:rsidRPr="008963F6" w:rsidRDefault="00AA3231" w:rsidP="003A4D9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PC</w:t>
            </w:r>
            <w:r w:rsidRPr="008963F6">
              <w:rPr>
                <w:sz w:val="20"/>
                <w:szCs w:val="20"/>
              </w:rPr>
              <w:t>6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BD4247" w14:textId="77777777" w:rsidR="00AA3231" w:rsidRPr="008963F6" w:rsidRDefault="00AA3231" w:rsidP="00586CE5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Výpis</w:t>
            </w:r>
            <w:r w:rsidRPr="008963F6">
              <w:rPr>
                <w:sz w:val="20"/>
                <w:szCs w:val="20"/>
              </w:rPr>
              <w:t xml:space="preserve"> reklamac</w:t>
            </w:r>
            <w:r>
              <w:rPr>
                <w:sz w:val="20"/>
                <w:szCs w:val="20"/>
              </w:rPr>
              <w:t>í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A46CB2" w14:textId="77777777" w:rsidR="00AA3231" w:rsidRPr="0013173A" w:rsidRDefault="00AA3231" w:rsidP="003A4D93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PC4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EAA668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FEB109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DA6429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AA3231" w:rsidRPr="007F474B" w14:paraId="70EE2371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4385A4" w14:textId="77777777" w:rsidR="00AA3231" w:rsidRPr="008963F6" w:rsidRDefault="00AA3231" w:rsidP="008008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PC7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26AC084" w14:textId="77777777" w:rsidR="00AA3231" w:rsidRPr="003F0AFB" w:rsidRDefault="00AA3231" w:rsidP="00800814">
            <w:pPr>
              <w:rPr>
                <w:rFonts w:ascii="Arial" w:hAnsi="Arial" w:cs="Arial"/>
                <w:sz w:val="20"/>
                <w:szCs w:val="20"/>
              </w:rPr>
            </w:pPr>
            <w:r>
              <w:rPr>
                <w:sz w:val="20"/>
                <w:szCs w:val="20"/>
              </w:rPr>
              <w:t>OZE zpráva OTE konkrétnímu RÚT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4685CEC" w14:textId="77777777" w:rsidR="00AA3231" w:rsidRDefault="00AA3231" w:rsidP="008008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C1A2D2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90515F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8E5F64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AA3231" w:rsidRPr="007F474B" w14:paraId="48721B23" w14:textId="77777777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D29504" w14:textId="77777777" w:rsidR="00AA3231" w:rsidRPr="008963F6" w:rsidRDefault="00AA3231" w:rsidP="008008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PC8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ABC6A4" w14:textId="77777777" w:rsidR="00AA3231" w:rsidRPr="008963F6" w:rsidRDefault="00AA3231" w:rsidP="00800814">
            <w:pPr>
              <w:rPr>
                <w:sz w:val="20"/>
                <w:szCs w:val="20"/>
              </w:rPr>
            </w:pPr>
            <w:r w:rsidRPr="003F0AFB">
              <w:rPr>
                <w:sz w:val="20"/>
                <w:szCs w:val="20"/>
              </w:rPr>
              <w:t>O</w:t>
            </w:r>
            <w:r>
              <w:rPr>
                <w:sz w:val="20"/>
                <w:szCs w:val="20"/>
              </w:rPr>
              <w:t>ZE zpráva OTE všem RÚT (vývěska)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F07C17" w14:textId="77777777" w:rsidR="00AA3231" w:rsidRPr="0013173A" w:rsidRDefault="00AA3231" w:rsidP="0080081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D5313C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CE8B16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BA9EFD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</w:tbl>
    <w:p w14:paraId="5C87F5A4" w14:textId="77777777" w:rsidR="009C2E34" w:rsidRDefault="009C2E34" w:rsidP="00AA05F1"/>
    <w:p w14:paraId="66E76BF1" w14:textId="77777777" w:rsidR="00C83523" w:rsidRDefault="00C83523" w:rsidP="00C83523">
      <w:pPr>
        <w:pStyle w:val="Nadpis5"/>
      </w:pPr>
      <w:r>
        <w:t>plnění struktury RESCLAIM</w:t>
      </w:r>
    </w:p>
    <w:p w14:paraId="5724F4CF" w14:textId="77777777" w:rsidR="00C83523" w:rsidRDefault="00C83523" w:rsidP="00C83523"/>
    <w:p w14:paraId="3FD0977E" w14:textId="77777777" w:rsidR="00C83523" w:rsidRDefault="00C83523" w:rsidP="00C83523">
      <w:r>
        <w:t>Níže je uveden popis plnění pro vybrané atributy zprávy.</w:t>
      </w:r>
    </w:p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</w:tblGrid>
      <w:tr w:rsidR="00D41215" w14:paraId="0D442827" w14:textId="77777777" w:rsidTr="00FC2807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050A500" w14:textId="77777777" w:rsidR="00D41215" w:rsidRPr="00EB062D" w:rsidRDefault="00D41215" w:rsidP="00D41215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70D6BDE0" w14:textId="77777777" w:rsidR="00D41215" w:rsidRDefault="00D41215" w:rsidP="00D41215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793F2226" w14:textId="77777777" w:rsidR="00D41215" w:rsidRPr="00BB1160" w:rsidRDefault="00D41215" w:rsidP="00D41215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60DFBAD" w14:textId="77777777" w:rsidR="00D41215" w:rsidRPr="00BB1160" w:rsidRDefault="00D41215" w:rsidP="00D41215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17CD6AA" w14:textId="77777777" w:rsidR="00D41215" w:rsidRPr="00BB1160" w:rsidRDefault="00D41215" w:rsidP="00D41215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D41215" w14:paraId="0DA7FEC2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AC52555" w14:textId="77777777" w:rsidR="00D41215" w:rsidRDefault="00586CE5" w:rsidP="00D41215">
            <w:pPr>
              <w:rPr>
                <w:b/>
              </w:rPr>
            </w:pPr>
            <w:r>
              <w:rPr>
                <w:b/>
              </w:rPr>
              <w:t>RES</w:t>
            </w:r>
            <w:r w:rsidR="00D41215" w:rsidRPr="00EB062D">
              <w:rPr>
                <w:b/>
              </w:rPr>
              <w:t>CLAIM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835D418" w14:textId="77777777" w:rsidR="00D41215" w:rsidRPr="00EB062D" w:rsidRDefault="008C5817" w:rsidP="00D4121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416689F" w14:textId="77777777" w:rsidR="00D41215" w:rsidRPr="00BB1160" w:rsidRDefault="00D41215" w:rsidP="00D41215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AB875AC" w14:textId="77777777" w:rsidR="00D41215" w:rsidRPr="00BB1160" w:rsidRDefault="00D41215" w:rsidP="00D4121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187467E" w14:textId="77777777" w:rsidR="00D41215" w:rsidRPr="00A1290A" w:rsidRDefault="00D41215" w:rsidP="00D41215">
            <w:r w:rsidRPr="00A1290A">
              <w:t>Hlavička zprávy</w:t>
            </w:r>
          </w:p>
        </w:tc>
      </w:tr>
      <w:tr w:rsidR="00D41215" w14:paraId="319E0364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E507B0" w14:textId="77777777" w:rsidR="00D41215" w:rsidRDefault="00D41215" w:rsidP="00D4121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6488AE" w14:textId="77777777" w:rsidR="00D41215" w:rsidRPr="00EB062D" w:rsidRDefault="00D41215" w:rsidP="00D4121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DC7FAF" w14:textId="77777777" w:rsidR="00D41215" w:rsidRDefault="00C24244" w:rsidP="00D41215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1B4759" w14:textId="77777777" w:rsidR="00D41215" w:rsidRPr="00BB1160" w:rsidRDefault="00D41215" w:rsidP="00D41215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8CF4F3" w14:textId="77777777" w:rsidR="00D41215" w:rsidRDefault="00D41215" w:rsidP="00D41215">
            <w:r>
              <w:t>Jednoznačný identifikátor zprávy</w:t>
            </w:r>
          </w:p>
        </w:tc>
      </w:tr>
      <w:tr w:rsidR="00D41215" w14:paraId="51EE4B8C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F4E980" w14:textId="77777777" w:rsidR="00D41215" w:rsidRDefault="00D41215" w:rsidP="00D41215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AE82A1" w14:textId="77777777" w:rsidR="00D41215" w:rsidRPr="00EB062D" w:rsidRDefault="00D41215" w:rsidP="00D4121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D63DFF" w14:textId="77777777" w:rsidR="00D41215" w:rsidRDefault="00F31552" w:rsidP="00D41215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151B80" w14:textId="77777777" w:rsidR="00D41215" w:rsidRDefault="00D41215" w:rsidP="00D41215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CD02BA" w14:textId="77777777" w:rsidR="00D41215" w:rsidRDefault="00D41215" w:rsidP="00D41215">
            <w:r>
              <w:t xml:space="preserve">Upřesnění obsahu zprávy </w:t>
            </w:r>
          </w:p>
        </w:tc>
      </w:tr>
      <w:tr w:rsidR="00D41215" w14:paraId="44522B33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D5199E" w14:textId="77777777" w:rsidR="00D41215" w:rsidRDefault="00D41215" w:rsidP="00D41215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44A17C" w14:textId="77777777" w:rsidR="00D41215" w:rsidRPr="00EB062D" w:rsidRDefault="00D41215" w:rsidP="00D4121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F3D8C7" w14:textId="77777777" w:rsidR="00D41215" w:rsidRDefault="00D41215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D0361E" w14:textId="77777777" w:rsidR="00D41215" w:rsidRDefault="00D41215" w:rsidP="00D41215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B8DF0F" w14:textId="77777777" w:rsidR="00D41215" w:rsidRDefault="00586CE5" w:rsidP="00586CE5">
            <w:r>
              <w:t xml:space="preserve">Datum a čas </w:t>
            </w:r>
            <w:r w:rsidR="00D41215">
              <w:t xml:space="preserve">zprávy </w:t>
            </w:r>
          </w:p>
        </w:tc>
      </w:tr>
      <w:tr w:rsidR="00D41215" w14:paraId="7733D005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501AF9" w14:textId="77777777" w:rsidR="00D41215" w:rsidRDefault="00D41215" w:rsidP="00D41215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2774F5" w14:textId="77777777" w:rsidR="00D41215" w:rsidRPr="00EB062D" w:rsidRDefault="00D41215" w:rsidP="00D4121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BEC52E" w14:textId="77777777" w:rsidR="00D41215" w:rsidRDefault="00D41215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9F37F3" w14:textId="77777777" w:rsidR="00D41215" w:rsidRDefault="00D41215" w:rsidP="00D41215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322EA2" w14:textId="77777777" w:rsidR="00D41215" w:rsidRDefault="00586CE5" w:rsidP="00586CE5">
            <w:r>
              <w:t>Verze schéma, plněno konstantou</w:t>
            </w:r>
            <w:r w:rsidR="00D41215">
              <w:t xml:space="preserve"> „1“</w:t>
            </w:r>
          </w:p>
        </w:tc>
      </w:tr>
      <w:tr w:rsidR="00D41215" w14:paraId="40B1D927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C0417C" w14:textId="77777777" w:rsidR="00D41215" w:rsidRDefault="00D41215" w:rsidP="00D41215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9CFAA6" w14:textId="77777777" w:rsidR="00D41215" w:rsidRPr="00EB062D" w:rsidRDefault="00D41215" w:rsidP="00D4121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48B2E2" w14:textId="77777777" w:rsidR="00D41215" w:rsidRDefault="00D41215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035641" w14:textId="77777777" w:rsidR="00D41215" w:rsidRDefault="00D41215" w:rsidP="00D41215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10C065" w14:textId="77777777" w:rsidR="00D41215" w:rsidRDefault="00D41215" w:rsidP="00D41215">
            <w:r>
              <w:t>Vydání v rámci verze schématu, plněno konstantou „1“</w:t>
            </w:r>
          </w:p>
        </w:tc>
      </w:tr>
      <w:tr w:rsidR="00D41215" w14:paraId="68D2EBDE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E48DC1" w14:textId="77777777" w:rsidR="00D41215" w:rsidRDefault="00D41215" w:rsidP="00D41215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1EDDC3" w14:textId="77777777" w:rsidR="00D41215" w:rsidRPr="00EB062D" w:rsidRDefault="00D41215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2E419C" w14:textId="77777777" w:rsidR="00D41215" w:rsidRDefault="00D41215" w:rsidP="00D41215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97B7E3" w14:textId="77777777" w:rsidR="00D41215" w:rsidRDefault="00D41215" w:rsidP="00D41215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7684D7" w14:textId="77777777" w:rsidR="00D41215" w:rsidRDefault="00586CE5" w:rsidP="00D41215">
            <w:r>
              <w:t>Jazyk</w:t>
            </w:r>
            <w:r w:rsidR="00D41215">
              <w:t xml:space="preserve"> zprávy</w:t>
            </w:r>
          </w:p>
        </w:tc>
      </w:tr>
      <w:tr w:rsidR="00D41215" w14:paraId="7F146E53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EAF9396" w14:textId="77777777" w:rsidR="00D41215" w:rsidRDefault="00D41215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0BDEFEF" w14:textId="77777777" w:rsidR="00D41215" w:rsidRDefault="00D4121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1AA62D8" w14:textId="77777777" w:rsidR="00D41215" w:rsidRDefault="00D4121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9EA2BC" w14:textId="77777777" w:rsidR="00D41215" w:rsidRDefault="00D4121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0D5A47E" w14:textId="77777777" w:rsidR="00D41215" w:rsidRDefault="00F109BA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D41215" w14:paraId="49898009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D95D36" w14:textId="77777777" w:rsidR="00D41215" w:rsidRDefault="00D4121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D9D296" w14:textId="77777777" w:rsidR="00D41215" w:rsidRDefault="00D4121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708289" w14:textId="77777777" w:rsidR="00D41215" w:rsidRDefault="00F31552" w:rsidP="00F31552">
            <w:pPr>
              <w:jc w:val="center"/>
            </w:pPr>
            <w:r>
              <w:t>13-</w:t>
            </w:r>
            <w:r w:rsidR="00D41215"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4C8488" w14:textId="77777777" w:rsidR="00D41215" w:rsidRDefault="001A5EC9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85292E" w14:textId="77777777" w:rsidR="00D41215" w:rsidRDefault="00CF5962" w:rsidP="00586CE5">
            <w:r>
              <w:t>Identifikátor odesílatele (tvůrce obchodního pokynu)</w:t>
            </w:r>
          </w:p>
        </w:tc>
      </w:tr>
      <w:tr w:rsidR="001A5EC9" w14:paraId="11DE0E2A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01A733" w14:textId="77777777" w:rsidR="001A5EC9" w:rsidRDefault="001A5EC9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781669" w14:textId="77777777" w:rsidR="001A5EC9" w:rsidRDefault="001A5EC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008D8B" w14:textId="77777777" w:rsidR="001A5EC9" w:rsidRDefault="001A5EC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42C757" w14:textId="77777777" w:rsidR="001A5EC9" w:rsidRDefault="001A5EC9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E63722" w14:textId="77777777" w:rsidR="001A5EC9" w:rsidRDefault="001A5EC9" w:rsidP="00CF5962">
            <w:r>
              <w:t>Plněno konstantou</w:t>
            </w:r>
            <w:r w:rsidR="00AF600E">
              <w:t xml:space="preserve">, 14 pro EAN </w:t>
            </w:r>
            <w:r w:rsidR="00CF5962">
              <w:t>nebo 15 pro EIC</w:t>
            </w:r>
          </w:p>
        </w:tc>
      </w:tr>
      <w:tr w:rsidR="001A5EC9" w14:paraId="0D5645FF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ED20993" w14:textId="77777777" w:rsidR="001A5EC9" w:rsidRDefault="001A5EC9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AC5F53D" w14:textId="77777777" w:rsidR="001A5EC9" w:rsidRDefault="001A5EC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5DFEC7" w14:textId="77777777" w:rsidR="001A5EC9" w:rsidRDefault="001A5EC9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C03D50F" w14:textId="77777777" w:rsidR="001A5EC9" w:rsidRDefault="001A5EC9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A118633" w14:textId="77777777" w:rsidR="001A5EC9" w:rsidRDefault="00F109BA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1A5EC9" w14:paraId="283EB528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C7F7AA" w14:textId="77777777" w:rsidR="001A5EC9" w:rsidRDefault="001A5EC9" w:rsidP="00D4121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751F28" w14:textId="77777777" w:rsidR="001A5EC9" w:rsidRDefault="001A5EC9" w:rsidP="00D4121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3918AC" w14:textId="77777777" w:rsidR="001A5EC9" w:rsidRDefault="009B6A8A" w:rsidP="009B6A8A">
            <w:pPr>
              <w:jc w:val="center"/>
            </w:pPr>
            <w:r>
              <w:t>13</w:t>
            </w:r>
            <w:r w:rsidR="00CF5962">
              <w:t>-</w:t>
            </w:r>
            <w:r w:rsidR="001A5EC9"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7461D8" w14:textId="77777777" w:rsidR="001A5EC9" w:rsidRPr="00BB1160" w:rsidRDefault="001A5EC9" w:rsidP="00D41215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DA4966" w14:textId="77777777" w:rsidR="001A5EC9" w:rsidRDefault="001A5EC9" w:rsidP="00D41215">
            <w:r>
              <w:t>EIC příjemce zprávy</w:t>
            </w:r>
          </w:p>
        </w:tc>
      </w:tr>
      <w:tr w:rsidR="001A5EC9" w14:paraId="51AD58F2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B896FA" w14:textId="77777777" w:rsidR="001A5EC9" w:rsidRDefault="001A5EC9" w:rsidP="00D41215">
            <w:proofErr w:type="spellStart"/>
            <w:r>
              <w:lastRenderedPageBreak/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84A753" w14:textId="77777777" w:rsidR="001A5EC9" w:rsidRDefault="001A5EC9" w:rsidP="00D4121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13DEF6" w14:textId="77777777" w:rsidR="001A5EC9" w:rsidRDefault="001A5EC9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5D6BF8" w14:textId="77777777" w:rsidR="001A5EC9" w:rsidRDefault="001A5EC9" w:rsidP="00D41215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03D272" w14:textId="77777777" w:rsidR="001A5EC9" w:rsidRDefault="001A5EC9" w:rsidP="00CF5962">
            <w:r>
              <w:t>Plněno konstantou</w:t>
            </w:r>
            <w:r w:rsidR="00AF600E">
              <w:t xml:space="preserve">, 14 pro EAN </w:t>
            </w:r>
            <w:r w:rsidR="00CF5962">
              <w:t>nebo 15 pro EIC</w:t>
            </w:r>
          </w:p>
        </w:tc>
      </w:tr>
      <w:tr w:rsidR="001A5EC9" w14:paraId="0FC491FE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23A2DBC" w14:textId="77777777" w:rsidR="001A5EC9" w:rsidRDefault="001A5EC9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CF93567" w14:textId="77777777" w:rsidR="001A5EC9" w:rsidRDefault="001A5EC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F827B6C" w14:textId="77777777" w:rsidR="001A5EC9" w:rsidRDefault="001A5EC9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BC5C83F" w14:textId="77777777" w:rsidR="001A5EC9" w:rsidRDefault="001A5EC9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DA00AA1" w14:textId="77777777" w:rsidR="001A5EC9" w:rsidRDefault="00F109BA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1A5EC9" w14:paraId="01EFF392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21660A" w14:textId="77777777" w:rsidR="001A5EC9" w:rsidRDefault="001A5EC9" w:rsidP="00D4121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5439EB" w14:textId="77777777" w:rsidR="001A5EC9" w:rsidRDefault="001A5EC9" w:rsidP="00D4121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3EAD43" w14:textId="77777777" w:rsidR="001A5EC9" w:rsidRDefault="009B6A8A" w:rsidP="009B6A8A">
            <w:pPr>
              <w:jc w:val="center"/>
            </w:pPr>
            <w:r>
              <w:t>1</w:t>
            </w:r>
            <w:r w:rsidR="00CF5962">
              <w:t>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89B95C" w14:textId="77777777" w:rsidR="001A5EC9" w:rsidRPr="00BB1160" w:rsidRDefault="001A5EC9" w:rsidP="00D41215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98C5FA" w14:textId="77777777" w:rsidR="001A5EC9" w:rsidRDefault="00ED3394" w:rsidP="00D41215">
            <w:r>
              <w:t>Identifikace předešlé zprávy</w:t>
            </w:r>
          </w:p>
        </w:tc>
      </w:tr>
      <w:tr w:rsidR="001A5EC9" w14:paraId="0C96451F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D5FE328" w14:textId="77777777" w:rsidR="001A5EC9" w:rsidRPr="00BB1160" w:rsidRDefault="004C384C" w:rsidP="004C384C">
            <w:pPr>
              <w:rPr>
                <w:b/>
              </w:rPr>
            </w:pPr>
            <w:proofErr w:type="spellStart"/>
            <w:r>
              <w:rPr>
                <w:b/>
              </w:rPr>
              <w:t>ResClaim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29A5B70" w14:textId="77777777" w:rsidR="001A5EC9" w:rsidRPr="00EB062D" w:rsidRDefault="001A5EC9" w:rsidP="00D4121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B2A371" w14:textId="77777777" w:rsidR="001A5EC9" w:rsidRPr="00BB1160" w:rsidRDefault="001A5EC9" w:rsidP="00D4121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E34F207" w14:textId="77777777" w:rsidR="001A5EC9" w:rsidRPr="00BB1160" w:rsidRDefault="001A5EC9" w:rsidP="00D4121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035D76C" w14:textId="77777777" w:rsidR="001A5EC9" w:rsidRPr="00F109BA" w:rsidRDefault="00F109BA" w:rsidP="00D41215">
            <w:pPr>
              <w:rPr>
                <w:b/>
              </w:rPr>
            </w:pPr>
            <w:r w:rsidRPr="00F109BA">
              <w:rPr>
                <w:b/>
              </w:rPr>
              <w:t>Reklamace</w:t>
            </w:r>
          </w:p>
        </w:tc>
      </w:tr>
      <w:tr w:rsidR="001A5EC9" w14:paraId="5302A29F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E6658A" w14:textId="77777777" w:rsidR="001A5EC9" w:rsidRDefault="001A5EC9" w:rsidP="00D41215">
            <w:proofErr w:type="spellStart"/>
            <w:r>
              <w:t>claim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D25093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69F18B" w14:textId="77777777" w:rsidR="001A5EC9" w:rsidRDefault="008A267C" w:rsidP="008A267C">
            <w:pPr>
              <w:jc w:val="center"/>
            </w:pPr>
            <w:r>
              <w:t>1-</w:t>
            </w:r>
            <w:r w:rsidR="001A5EC9">
              <w:t>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6428AE" w14:textId="77777777" w:rsidR="001A5EC9" w:rsidRDefault="001A5EC9" w:rsidP="00D41215">
            <w:r>
              <w:t>Id reklamace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79641E" w14:textId="77777777" w:rsidR="001A5EC9" w:rsidRDefault="001A5EC9" w:rsidP="00D41215">
            <w:r>
              <w:t xml:space="preserve">Id </w:t>
            </w:r>
            <w:r w:rsidR="00ED3394">
              <w:t xml:space="preserve">reklamace </w:t>
            </w:r>
            <w:r>
              <w:t>přidělené CS OTE</w:t>
            </w:r>
          </w:p>
        </w:tc>
      </w:tr>
      <w:tr w:rsidR="001A5EC9" w14:paraId="65AF21D9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2591CB" w14:textId="77777777" w:rsidR="001A5EC9" w:rsidRDefault="001A5EC9" w:rsidP="00D41215">
            <w:proofErr w:type="spellStart"/>
            <w:r>
              <w:t>claim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56DF07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B6F7EC" w14:textId="77777777" w:rsidR="001A5EC9" w:rsidRDefault="001A5EC9" w:rsidP="00D41215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51CD30" w14:textId="77777777" w:rsidR="001A5EC9" w:rsidRDefault="001A5EC9" w:rsidP="00D41215">
            <w:r>
              <w:t>Typ reklamace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39639B" w14:textId="77777777" w:rsidR="001A5EC9" w:rsidRDefault="001A5EC9" w:rsidP="00ED3394">
            <w:r>
              <w:t xml:space="preserve">Typ reklamace </w:t>
            </w:r>
          </w:p>
        </w:tc>
      </w:tr>
      <w:tr w:rsidR="001A5EC9" w14:paraId="0190B799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B27B4B" w14:textId="77777777" w:rsidR="001A5EC9" w:rsidRDefault="001A5EC9" w:rsidP="00D41215">
            <w:r>
              <w:t>priority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30B094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F310C7" w14:textId="77777777" w:rsidR="001A5EC9" w:rsidRDefault="001A5EC9" w:rsidP="00D41215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D79B99" w14:textId="77777777" w:rsidR="001A5EC9" w:rsidRDefault="001A5EC9" w:rsidP="00D41215">
            <w:r>
              <w:t>Priorita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793FC7" w14:textId="77777777" w:rsidR="001A5EC9" w:rsidRDefault="001A5EC9" w:rsidP="00D41215">
            <w:r>
              <w:t>(zatím se nepoužívá)</w:t>
            </w:r>
          </w:p>
        </w:tc>
      </w:tr>
      <w:tr w:rsidR="001A5EC9" w14:paraId="157784F4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E01744" w14:textId="77777777" w:rsidR="001A5EC9" w:rsidRDefault="001A5EC9" w:rsidP="00D41215">
            <w:proofErr w:type="spellStart"/>
            <w:r>
              <w:t>processor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E94566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183A27" w14:textId="77777777" w:rsidR="001A5EC9" w:rsidRDefault="001A5EC9" w:rsidP="00D41215">
            <w:pPr>
              <w:jc w:val="center"/>
            </w:pPr>
            <w:r>
              <w:t>1</w:t>
            </w:r>
            <w:r w:rsidR="00ED3394"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7BAF1A" w14:textId="77777777" w:rsidR="001A5EC9" w:rsidRDefault="001A5EC9" w:rsidP="00D41215">
            <w:r>
              <w:t>Řešitel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F9567B" w14:textId="77777777" w:rsidR="001A5EC9" w:rsidRDefault="00ED3394" w:rsidP="00D41215">
            <w:r>
              <w:t>Zpracovatel reklamace</w:t>
            </w:r>
          </w:p>
        </w:tc>
      </w:tr>
      <w:tr w:rsidR="001A5EC9" w14:paraId="74B64816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343712" w14:textId="77777777" w:rsidR="001A5EC9" w:rsidRDefault="001A5EC9" w:rsidP="00D41215">
            <w:proofErr w:type="spellStart"/>
            <w:r>
              <w:t>submitter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316A61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CAF7F7" w14:textId="77777777" w:rsidR="001A5EC9" w:rsidRDefault="008A267C" w:rsidP="00D41215">
            <w:pPr>
              <w:jc w:val="center"/>
            </w:pPr>
            <w:r>
              <w:t>1-</w:t>
            </w:r>
            <w:r w:rsidR="001A5EC9"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976159" w14:textId="77777777" w:rsidR="001A5EC9" w:rsidRDefault="001A5EC9" w:rsidP="00D41215">
            <w:r>
              <w:t>Zadavatel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7E6A07" w14:textId="77777777" w:rsidR="001A5EC9" w:rsidRDefault="00ED3394" w:rsidP="00D41215">
            <w:r>
              <w:t>Zadavatel reklamace</w:t>
            </w:r>
          </w:p>
        </w:tc>
      </w:tr>
      <w:tr w:rsidR="001A5EC9" w14:paraId="680E2E9D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F86104" w14:textId="77777777" w:rsidR="001A5EC9" w:rsidRDefault="001A5EC9" w:rsidP="00D41215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AE9505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97ADFE" w14:textId="77777777" w:rsidR="001A5EC9" w:rsidRDefault="001A5EC9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FAC68E" w14:textId="77777777" w:rsidR="001A5EC9" w:rsidRDefault="001A5EC9" w:rsidP="00D41215">
            <w:r>
              <w:t>Datum a čas podání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A03B42" w14:textId="77777777" w:rsidR="001A5EC9" w:rsidRDefault="001A5EC9" w:rsidP="00D41215">
            <w:r>
              <w:t>Datum a čas podání reklamace</w:t>
            </w:r>
          </w:p>
        </w:tc>
      </w:tr>
      <w:tr w:rsidR="001A5EC9" w14:paraId="769CF889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1F1C7F" w14:textId="77777777" w:rsidR="001A5EC9" w:rsidRDefault="001A5EC9" w:rsidP="00D41215">
            <w:r>
              <w:t>public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94F759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E1E88C" w14:textId="77777777" w:rsidR="001A5EC9" w:rsidRDefault="001A5EC9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A34431" w14:textId="77777777" w:rsidR="001A5EC9" w:rsidRDefault="001A5EC9" w:rsidP="00D41215">
            <w:r>
              <w:t>Příznak veřejné reklamace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7BACB1" w14:textId="77777777" w:rsidR="001A5EC9" w:rsidRDefault="001A5EC9" w:rsidP="00D41215">
            <w:r>
              <w:t xml:space="preserve">Určuje, zda je reklamace </w:t>
            </w:r>
            <w:proofErr w:type="gramStart"/>
            <w:r>
              <w:t>veřejná</w:t>
            </w:r>
            <w:proofErr w:type="gramEnd"/>
            <w:r>
              <w:t xml:space="preserve"> a tedy v</w:t>
            </w:r>
            <w:r w:rsidR="008A267C">
              <w:t>iditelná pro všechny účastníky</w:t>
            </w:r>
          </w:p>
        </w:tc>
      </w:tr>
      <w:tr w:rsidR="001A5EC9" w14:paraId="0026135C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F79D45" w14:textId="77777777" w:rsidR="001A5EC9" w:rsidRDefault="001A5EC9" w:rsidP="00D41215">
            <w:r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5969DB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3EF843" w14:textId="77777777" w:rsidR="001A5EC9" w:rsidRDefault="001A5EC9" w:rsidP="00D41215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C6E600" w14:textId="77777777" w:rsidR="001A5EC9" w:rsidRDefault="001A5EC9" w:rsidP="00D41215">
            <w:r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7268AA" w14:textId="77777777" w:rsidR="001A5EC9" w:rsidRDefault="001A5EC9" w:rsidP="00D41215">
            <w:r>
              <w:t xml:space="preserve">Status reklamace </w:t>
            </w:r>
          </w:p>
        </w:tc>
      </w:tr>
      <w:tr w:rsidR="001A5EC9" w14:paraId="7EC6A020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C15C7B" w14:textId="77777777" w:rsidR="001A5EC9" w:rsidRDefault="001A5EC9" w:rsidP="00D41215">
            <w:proofErr w:type="spellStart"/>
            <w:r>
              <w:t>claim-subject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05AD08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CBE5AC" w14:textId="77777777" w:rsidR="001A5EC9" w:rsidRDefault="008A267C" w:rsidP="008A267C">
            <w:pPr>
              <w:jc w:val="center"/>
            </w:pPr>
            <w:r>
              <w:t>1-</w:t>
            </w:r>
            <w:r w:rsidR="001A5EC9">
              <w:t>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36C230" w14:textId="77777777" w:rsidR="001A5EC9" w:rsidRDefault="001A5EC9" w:rsidP="00D41215">
            <w:r>
              <w:t>Předmět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C488F3" w14:textId="77777777" w:rsidR="001A5EC9" w:rsidRDefault="00ED3394" w:rsidP="00D41215">
            <w:r>
              <w:t>Předmět reklamace (krátký text)</w:t>
            </w:r>
          </w:p>
        </w:tc>
      </w:tr>
      <w:tr w:rsidR="001A5EC9" w14:paraId="6CF1CD33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F9E144" w14:textId="77777777" w:rsidR="001A5EC9" w:rsidRDefault="001A5EC9" w:rsidP="00D41215">
            <w:proofErr w:type="spellStart"/>
            <w:r>
              <w:t>activity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43A813" w14:textId="77777777" w:rsidR="001A5EC9" w:rsidRDefault="001A5EC9" w:rsidP="00D4121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93A77C" w14:textId="77777777" w:rsidR="001A5EC9" w:rsidRDefault="001A5EC9" w:rsidP="00D41215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8D1DEF" w14:textId="77777777" w:rsidR="001A5EC9" w:rsidRDefault="001A5EC9" w:rsidP="00D41215">
            <w:r>
              <w:t>Aktivita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C22428" w14:textId="77777777" w:rsidR="001A5EC9" w:rsidRDefault="001A5EC9" w:rsidP="00D41215">
            <w:r>
              <w:t>Blíže upřesňuje aktivit</w:t>
            </w:r>
            <w:r w:rsidR="00ED3394">
              <w:t>u</w:t>
            </w:r>
          </w:p>
        </w:tc>
      </w:tr>
      <w:tr w:rsidR="001A5EC9" w14:paraId="58A62B11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59FFFD" w14:textId="77777777" w:rsidR="001A5EC9" w:rsidRDefault="001A5EC9" w:rsidP="00D41215">
            <w:proofErr w:type="spellStart"/>
            <w:r>
              <w:t>claim</w:t>
            </w:r>
            <w:proofErr w:type="spellEnd"/>
            <w:r>
              <w:t>-data-</w:t>
            </w:r>
            <w:proofErr w:type="spellStart"/>
            <w:r>
              <w:t>cat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BE4B06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511545" w14:textId="77777777" w:rsidR="001A5EC9" w:rsidRDefault="001A5EC9" w:rsidP="00D41215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A9EE13" w14:textId="77777777" w:rsidR="001A5EC9" w:rsidRDefault="001A5EC9" w:rsidP="00D41215">
            <w:r>
              <w:t>Druh reklamovaných dat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1F5253" w14:textId="77777777" w:rsidR="001A5EC9" w:rsidRDefault="001A5EC9" w:rsidP="00ED3394">
            <w:r>
              <w:t xml:space="preserve">Druh reklamovaných dat – data </w:t>
            </w:r>
            <w:r w:rsidR="00ED3394">
              <w:t>/ výsledky</w:t>
            </w:r>
          </w:p>
        </w:tc>
      </w:tr>
      <w:tr w:rsidR="001A5EC9" w14:paraId="73356EEF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CF212F" w14:textId="77777777" w:rsidR="001A5EC9" w:rsidRDefault="001A5EC9" w:rsidP="00D41215">
            <w:proofErr w:type="spellStart"/>
            <w:r>
              <w:t>valid-from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390B80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7AF80E" w14:textId="77777777" w:rsidR="001A5EC9" w:rsidRDefault="001A5EC9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8B00AA" w14:textId="77777777" w:rsidR="001A5EC9" w:rsidRDefault="001A5EC9" w:rsidP="00D41215">
            <w:r>
              <w:t>Platnost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A5297C" w14:textId="77777777" w:rsidR="001A5EC9" w:rsidRDefault="00ED3394" w:rsidP="00D41215">
            <w:r>
              <w:t>Platnost od</w:t>
            </w:r>
            <w:r w:rsidR="001A5EC9">
              <w:t xml:space="preserve"> (pouze pro zprávy OTE)</w:t>
            </w:r>
          </w:p>
        </w:tc>
      </w:tr>
      <w:tr w:rsidR="001A5EC9" w14:paraId="5003788A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EDAE73" w14:textId="77777777" w:rsidR="001A5EC9" w:rsidRDefault="001A5EC9" w:rsidP="00D41215">
            <w:proofErr w:type="spellStart"/>
            <w:r>
              <w:t>valid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4A53B6" w14:textId="77777777" w:rsidR="001A5EC9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7A301B" w14:textId="77777777" w:rsidR="001A5EC9" w:rsidRDefault="001A5EC9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943E1F" w14:textId="77777777" w:rsidR="001A5EC9" w:rsidRDefault="001A5EC9" w:rsidP="00D41215">
            <w:r>
              <w:t>Platnost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1FFB95" w14:textId="77777777" w:rsidR="001A5EC9" w:rsidRDefault="00ED3394" w:rsidP="00D41215">
            <w:r>
              <w:t>Platnost do</w:t>
            </w:r>
            <w:r w:rsidR="001A5EC9">
              <w:t xml:space="preserve"> (pouze pro zprávy OTE)</w:t>
            </w:r>
          </w:p>
        </w:tc>
      </w:tr>
      <w:tr w:rsidR="006E4753" w14:paraId="5AC31836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343840" w14:textId="77777777" w:rsidR="006E4753" w:rsidRDefault="006E4753" w:rsidP="00D41215">
            <w:proofErr w:type="spellStart"/>
            <w:r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5EBB3A" w14:textId="77777777" w:rsidR="006E4753" w:rsidRDefault="006E4753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4180F3" w14:textId="77777777" w:rsidR="006E4753" w:rsidRDefault="006E4753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FCE529" w14:textId="77777777" w:rsidR="006E4753" w:rsidRDefault="006E4753" w:rsidP="00D41215">
            <w:r>
              <w:t>Interní 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F02B8A" w14:textId="77777777" w:rsidR="006E4753" w:rsidRDefault="006E4753" w:rsidP="00D41215">
            <w:r w:rsidRPr="006E4753">
              <w:t>Interní verze zprávy OTE</w:t>
            </w:r>
          </w:p>
        </w:tc>
      </w:tr>
      <w:tr w:rsidR="006E4753" w14:paraId="0CF14823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84A99C" w14:textId="77777777" w:rsidR="006E4753" w:rsidRDefault="006E4753" w:rsidP="00D41215">
            <w:proofErr w:type="spellStart"/>
            <w:r>
              <w:t>template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6B7EEB" w14:textId="77777777" w:rsidR="006E4753" w:rsidRDefault="006E4753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F0CE84" w14:textId="77777777" w:rsidR="006E4753" w:rsidRDefault="006E4753" w:rsidP="00D4121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2F934A" w14:textId="77777777" w:rsidR="006E4753" w:rsidRDefault="006E4753" w:rsidP="00D41215">
            <w:r>
              <w:t>Interní ID šablony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3268F5" w14:textId="77777777" w:rsidR="006E4753" w:rsidRDefault="006E4753" w:rsidP="00D41215">
            <w:r w:rsidRPr="006E4753">
              <w:t>Interní identifikátor šablony zprávy</w:t>
            </w:r>
          </w:p>
        </w:tc>
      </w:tr>
      <w:tr w:rsidR="001A5EC9" w14:paraId="18B8D2E6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6924FC" w14:textId="77777777" w:rsidR="001A5EC9" w:rsidRPr="00BB1160" w:rsidRDefault="001A5EC9" w:rsidP="00D41215">
            <w:pPr>
              <w:rPr>
                <w:b/>
              </w:rPr>
            </w:pPr>
            <w:proofErr w:type="spellStart"/>
            <w:r>
              <w:rPr>
                <w:b/>
              </w:rPr>
              <w:t>Claim</w:t>
            </w:r>
            <w:proofErr w:type="spellEnd"/>
            <w:r>
              <w:rPr>
                <w:b/>
              </w:rPr>
              <w:t>-text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BC88DA" w14:textId="77777777" w:rsidR="001A5EC9" w:rsidRPr="00EB062D" w:rsidRDefault="001A5EC9" w:rsidP="00D4121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EDADA9B" w14:textId="77777777" w:rsidR="001A5EC9" w:rsidRPr="00BB1160" w:rsidRDefault="001A5EC9" w:rsidP="00D4121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D0123C1" w14:textId="77777777" w:rsidR="001A5EC9" w:rsidRPr="00BB1160" w:rsidRDefault="008A267C" w:rsidP="00D41215">
            <w:pPr>
              <w:rPr>
                <w:b/>
              </w:rPr>
            </w:pPr>
            <w:r>
              <w:rPr>
                <w:b/>
              </w:rPr>
              <w:t>Text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FC58CD6" w14:textId="77777777" w:rsidR="001A5EC9" w:rsidRPr="00F109BA" w:rsidRDefault="00F109BA" w:rsidP="00D41215">
            <w:pPr>
              <w:rPr>
                <w:b/>
              </w:rPr>
            </w:pPr>
            <w:r>
              <w:rPr>
                <w:b/>
              </w:rPr>
              <w:t>Text reklamace</w:t>
            </w:r>
          </w:p>
        </w:tc>
      </w:tr>
      <w:tr w:rsidR="001A5EC9" w14:paraId="3DADED1F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57F7D47" w14:textId="77777777" w:rsidR="001A5EC9" w:rsidRPr="00BB1160" w:rsidRDefault="001A5EC9" w:rsidP="00D41215">
            <w:pPr>
              <w:rPr>
                <w:b/>
              </w:rPr>
            </w:pPr>
            <w:proofErr w:type="spellStart"/>
            <w:r>
              <w:rPr>
                <w:b/>
              </w:rPr>
              <w:t>Claim</w:t>
            </w:r>
            <w:proofErr w:type="spellEnd"/>
            <w:r>
              <w:rPr>
                <w:b/>
              </w:rPr>
              <w:t>-reference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6F5B75B" w14:textId="77777777" w:rsidR="001A5EC9" w:rsidRPr="00EB062D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B87D821" w14:textId="77777777" w:rsidR="001A5EC9" w:rsidRPr="00BB1160" w:rsidRDefault="001A5EC9" w:rsidP="00D4121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57B3B10" w14:textId="77777777" w:rsidR="001A5EC9" w:rsidRPr="00BB1160" w:rsidRDefault="001A5EC9" w:rsidP="00D4121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959CD2" w14:textId="77777777" w:rsidR="001A5EC9" w:rsidRPr="00F109BA" w:rsidRDefault="00F109BA" w:rsidP="00D41215">
            <w:pPr>
              <w:rPr>
                <w:b/>
              </w:rPr>
            </w:pPr>
            <w:r>
              <w:rPr>
                <w:b/>
              </w:rPr>
              <w:t>Odkazovaný objekt</w:t>
            </w:r>
            <w:r w:rsidR="001A5EC9" w:rsidRPr="00F109BA">
              <w:rPr>
                <w:b/>
              </w:rPr>
              <w:t xml:space="preserve"> </w:t>
            </w:r>
          </w:p>
        </w:tc>
      </w:tr>
      <w:tr w:rsidR="001A5EC9" w:rsidRPr="00D95212" w14:paraId="400A4668" w14:textId="77777777" w:rsidTr="00D95212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6E8704" w14:textId="77777777" w:rsidR="001A5EC9" w:rsidRDefault="001A5EC9" w:rsidP="00D95212">
            <w:pPr>
              <w:autoSpaceDE w:val="0"/>
              <w:autoSpaceDN w:val="0"/>
            </w:pPr>
            <w:proofErr w:type="spellStart"/>
            <w:r>
              <w:t>obj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3E8C9B" w14:textId="77777777" w:rsidR="001A5EC9" w:rsidRDefault="001A5EC9" w:rsidP="00D95212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A4DC38" w14:textId="77777777" w:rsidR="001A5EC9" w:rsidRDefault="001A5EC9" w:rsidP="00D95212">
            <w:pPr>
              <w:autoSpaceDE w:val="0"/>
              <w:autoSpaceDN w:val="0"/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A115E2" w14:textId="77777777" w:rsidR="001A5EC9" w:rsidRDefault="001A5EC9" w:rsidP="00D95212">
            <w:pPr>
              <w:autoSpaceDE w:val="0"/>
              <w:autoSpaceDN w:val="0"/>
            </w:pPr>
            <w:r>
              <w:t>Typ objektu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D121CC" w14:textId="77777777" w:rsidR="001A5EC9" w:rsidRDefault="001A5EC9" w:rsidP="00ED3394">
            <w:pPr>
              <w:autoSpaceDE w:val="0"/>
              <w:autoSpaceDN w:val="0"/>
            </w:pPr>
            <w:r>
              <w:t>Typ odkazovaného objektu – například OPM, číslo zpráv</w:t>
            </w:r>
            <w:r w:rsidR="008A267C">
              <w:t>y</w:t>
            </w:r>
          </w:p>
        </w:tc>
      </w:tr>
      <w:tr w:rsidR="001A5EC9" w:rsidRPr="00D95212" w14:paraId="67FDB0C5" w14:textId="77777777" w:rsidTr="00D95212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3BDF91" w14:textId="77777777" w:rsidR="001A5EC9" w:rsidRDefault="001A5EC9" w:rsidP="00D95212">
            <w:pPr>
              <w:autoSpaceDE w:val="0"/>
              <w:autoSpaceDN w:val="0"/>
            </w:pPr>
            <w:proofErr w:type="spellStart"/>
            <w:r>
              <w:t>obj-key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FCAB12" w14:textId="77777777" w:rsidR="001A5EC9" w:rsidRDefault="001A5EC9" w:rsidP="00D95212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3BB2DF" w14:textId="77777777" w:rsidR="001A5EC9" w:rsidRDefault="001A5EC9" w:rsidP="00D95212">
            <w:pPr>
              <w:autoSpaceDE w:val="0"/>
              <w:autoSpaceDN w:val="0"/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49ECFB" w14:textId="77777777" w:rsidR="001A5EC9" w:rsidRDefault="001A5EC9" w:rsidP="00D95212">
            <w:pPr>
              <w:autoSpaceDE w:val="0"/>
              <w:autoSpaceDN w:val="0"/>
            </w:pPr>
            <w:r>
              <w:t>ID objektu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151619" w14:textId="77777777" w:rsidR="001A5EC9" w:rsidRDefault="00ED3394" w:rsidP="00D95212">
            <w:pPr>
              <w:autoSpaceDE w:val="0"/>
              <w:autoSpaceDN w:val="0"/>
            </w:pPr>
            <w:r>
              <w:t>Klíč – id objektu</w:t>
            </w:r>
          </w:p>
        </w:tc>
      </w:tr>
      <w:tr w:rsidR="001A5EC9" w14:paraId="35C97AA8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A7360CB" w14:textId="77777777" w:rsidR="001A5EC9" w:rsidRPr="00BB1160" w:rsidRDefault="001A5EC9" w:rsidP="00D41215">
            <w:pPr>
              <w:rPr>
                <w:b/>
              </w:rPr>
            </w:pPr>
            <w:proofErr w:type="spellStart"/>
            <w:r>
              <w:rPr>
                <w:b/>
              </w:rPr>
              <w:t>Attachment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54FC74" w14:textId="77777777" w:rsidR="001A5EC9" w:rsidRPr="00EB062D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265A42A" w14:textId="77777777" w:rsidR="001A5EC9" w:rsidRPr="00BB1160" w:rsidRDefault="001A5EC9" w:rsidP="00D4121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057B7AC" w14:textId="77777777" w:rsidR="001A5EC9" w:rsidRPr="008A267C" w:rsidRDefault="008A267C" w:rsidP="00D41215">
            <w:pPr>
              <w:rPr>
                <w:b/>
              </w:rPr>
            </w:pPr>
            <w:r w:rsidRPr="008A267C">
              <w:rPr>
                <w:b/>
              </w:rPr>
              <w:t>Vlastní příloha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02E2835" w14:textId="77777777" w:rsidR="001A5EC9" w:rsidRPr="008A267C" w:rsidRDefault="008A267C" w:rsidP="00D41215">
            <w:pPr>
              <w:rPr>
                <w:b/>
              </w:rPr>
            </w:pPr>
            <w:r w:rsidRPr="008A267C">
              <w:rPr>
                <w:b/>
              </w:rPr>
              <w:t>Obsah souboru, při použití automatické komunikace musí být obsah kódován vždy Base64.</w:t>
            </w:r>
          </w:p>
        </w:tc>
      </w:tr>
      <w:tr w:rsidR="001A5EC9" w:rsidRPr="00D95212" w14:paraId="6EAA3A0C" w14:textId="77777777" w:rsidTr="00D95212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734D2F" w14:textId="77777777" w:rsidR="001A5EC9" w:rsidRDefault="001A5EC9" w:rsidP="00D95212">
            <w:pPr>
              <w:autoSpaceDE w:val="0"/>
              <w:autoSpaceDN w:val="0"/>
            </w:pPr>
            <w:proofErr w:type="spellStart"/>
            <w:r>
              <w:t>file-name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64C8DC" w14:textId="77777777" w:rsidR="001A5EC9" w:rsidRDefault="001A5EC9" w:rsidP="00D95212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7A7006" w14:textId="77777777" w:rsidR="001A5EC9" w:rsidRDefault="008A267C" w:rsidP="008A267C">
            <w:pPr>
              <w:autoSpaceDE w:val="0"/>
              <w:autoSpaceDN w:val="0"/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285052" w14:textId="77777777" w:rsidR="001A5EC9" w:rsidRDefault="001A5EC9" w:rsidP="00D95212">
            <w:pPr>
              <w:autoSpaceDE w:val="0"/>
              <w:autoSpaceDN w:val="0"/>
            </w:pPr>
            <w:r>
              <w:t>Jméno souboru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9E5831" w14:textId="77777777" w:rsidR="001A5EC9" w:rsidRDefault="001A5EC9" w:rsidP="00D95212">
            <w:pPr>
              <w:autoSpaceDE w:val="0"/>
              <w:autoSpaceDN w:val="0"/>
            </w:pPr>
            <w:r>
              <w:t>Jméno přiloženého souboru</w:t>
            </w:r>
          </w:p>
        </w:tc>
      </w:tr>
      <w:tr w:rsidR="001A5EC9" w:rsidRPr="00D95212" w14:paraId="4D34EC33" w14:textId="77777777" w:rsidTr="00D95212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81CE15" w14:textId="77777777" w:rsidR="001A5EC9" w:rsidRDefault="001A5EC9" w:rsidP="00D95212">
            <w:pPr>
              <w:autoSpaceDE w:val="0"/>
              <w:autoSpaceDN w:val="0"/>
            </w:pPr>
            <w:proofErr w:type="spellStart"/>
            <w:r>
              <w:t>content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CBA882" w14:textId="77777777" w:rsidR="001A5EC9" w:rsidRDefault="001A5EC9" w:rsidP="00D95212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0C7BDD" w14:textId="77777777" w:rsidR="001A5EC9" w:rsidRDefault="008A267C" w:rsidP="00D95212">
            <w:pPr>
              <w:autoSpaceDE w:val="0"/>
              <w:autoSpaceDN w:val="0"/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F891D7" w14:textId="77777777" w:rsidR="001A5EC9" w:rsidRDefault="001A5EC9" w:rsidP="00D95212">
            <w:pPr>
              <w:autoSpaceDE w:val="0"/>
              <w:autoSpaceDN w:val="0"/>
            </w:pPr>
            <w:r>
              <w:t>Typ souboru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FFED07" w14:textId="77777777" w:rsidR="001A5EC9" w:rsidRDefault="001A5EC9" w:rsidP="005E45C4">
            <w:pPr>
              <w:autoSpaceDE w:val="0"/>
              <w:autoSpaceDN w:val="0"/>
            </w:pPr>
            <w:r>
              <w:t xml:space="preserve">Typ </w:t>
            </w:r>
            <w:r w:rsidR="005E45C4">
              <w:t>obsahu</w:t>
            </w:r>
            <w:r>
              <w:t xml:space="preserve"> přílohy (doc, </w:t>
            </w:r>
            <w:proofErr w:type="spellStart"/>
            <w:r>
              <w:t>txt</w:t>
            </w:r>
            <w:proofErr w:type="spellEnd"/>
            <w:r>
              <w:t xml:space="preserve">, </w:t>
            </w:r>
            <w:proofErr w:type="spellStart"/>
            <w:r>
              <w:t>jpg</w:t>
            </w:r>
            <w:proofErr w:type="spellEnd"/>
            <w:r>
              <w:t xml:space="preserve"> apod.)</w:t>
            </w:r>
          </w:p>
        </w:tc>
      </w:tr>
      <w:tr w:rsidR="001A5EC9" w14:paraId="351A6DB6" w14:textId="77777777" w:rsidTr="001F677A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2564563" w14:textId="77777777" w:rsidR="001A5EC9" w:rsidRPr="00BB1160" w:rsidRDefault="001A5EC9" w:rsidP="00D41215">
            <w:pPr>
              <w:rPr>
                <w:b/>
              </w:rPr>
            </w:pPr>
            <w:proofErr w:type="spellStart"/>
            <w:r>
              <w:rPr>
                <w:b/>
              </w:rPr>
              <w:t>Action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B086CF" w14:textId="77777777" w:rsidR="001A5EC9" w:rsidRPr="00EB062D" w:rsidRDefault="001A5EC9" w:rsidP="00D4121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930949D" w14:textId="77777777" w:rsidR="001A5EC9" w:rsidRPr="00BB1160" w:rsidRDefault="001A5EC9" w:rsidP="00D4121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7C1F43F" w14:textId="77777777" w:rsidR="001A5EC9" w:rsidRPr="00BB1160" w:rsidRDefault="001A5EC9" w:rsidP="00D4121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6C3EAFA" w14:textId="77777777" w:rsidR="001A5EC9" w:rsidRPr="00F109BA" w:rsidRDefault="00F109BA" w:rsidP="00D41215">
            <w:pPr>
              <w:rPr>
                <w:b/>
              </w:rPr>
            </w:pPr>
            <w:r>
              <w:rPr>
                <w:b/>
              </w:rPr>
              <w:t>Akce</w:t>
            </w:r>
          </w:p>
        </w:tc>
      </w:tr>
      <w:tr w:rsidR="001A5EC9" w:rsidRPr="00D95212" w14:paraId="5AE4CC66" w14:textId="77777777" w:rsidTr="00D95212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EFA061" w14:textId="77777777" w:rsidR="001A5EC9" w:rsidRDefault="001A5EC9" w:rsidP="00D95212">
            <w:pPr>
              <w:autoSpaceDE w:val="0"/>
              <w:autoSpaceDN w:val="0"/>
            </w:pPr>
            <w:proofErr w:type="spellStart"/>
            <w:r>
              <w:t>action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E88B18" w14:textId="77777777" w:rsidR="001A5EC9" w:rsidRDefault="001A5EC9" w:rsidP="00D95212">
            <w:pPr>
              <w:autoSpaceDE w:val="0"/>
              <w:autoSpaceDN w:val="0"/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2CFA1A" w14:textId="77777777" w:rsidR="001A5EC9" w:rsidRDefault="001A5EC9" w:rsidP="003D7B46">
            <w:pPr>
              <w:autoSpaceDE w:val="0"/>
              <w:autoSpaceDN w:val="0"/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837DF3" w14:textId="77777777" w:rsidR="001A5EC9" w:rsidRDefault="001A5EC9" w:rsidP="00D95212">
            <w:pPr>
              <w:autoSpaceDE w:val="0"/>
              <w:autoSpaceDN w:val="0"/>
            </w:pPr>
            <w:r>
              <w:t>Id akce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83D090" w14:textId="77777777" w:rsidR="001A5EC9" w:rsidRDefault="001A5EC9" w:rsidP="00D95212">
            <w:pPr>
              <w:autoSpaceDE w:val="0"/>
              <w:autoSpaceDN w:val="0"/>
            </w:pPr>
            <w:r>
              <w:t>Pořadové číslo akce</w:t>
            </w:r>
          </w:p>
        </w:tc>
      </w:tr>
      <w:tr w:rsidR="001A5EC9" w:rsidRPr="00D95212" w14:paraId="7B20237E" w14:textId="77777777" w:rsidTr="00D95212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8245B7" w14:textId="77777777" w:rsidR="001A5EC9" w:rsidRDefault="001A5EC9" w:rsidP="00D95212">
            <w:pPr>
              <w:autoSpaceDE w:val="0"/>
              <w:autoSpaceDN w:val="0"/>
            </w:pPr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B93D19" w14:textId="77777777" w:rsidR="001A5EC9" w:rsidRDefault="001A5EC9" w:rsidP="00D95212">
            <w:pPr>
              <w:autoSpaceDE w:val="0"/>
              <w:autoSpaceDN w:val="0"/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69A3BA" w14:textId="77777777" w:rsidR="001A5EC9" w:rsidRDefault="001A5EC9" w:rsidP="00D95212">
            <w:pPr>
              <w:autoSpaceDE w:val="0"/>
              <w:autoSpaceDN w:val="0"/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BAE086" w14:textId="77777777" w:rsidR="001A5EC9" w:rsidRDefault="001A5EC9" w:rsidP="00D95212">
            <w:pPr>
              <w:autoSpaceDE w:val="0"/>
              <w:autoSpaceDN w:val="0"/>
            </w:pPr>
            <w:r>
              <w:t>Datum a čas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44593D" w14:textId="77777777" w:rsidR="001A5EC9" w:rsidRDefault="001A5EC9" w:rsidP="005E45C4">
            <w:pPr>
              <w:autoSpaceDE w:val="0"/>
              <w:autoSpaceDN w:val="0"/>
            </w:pPr>
            <w:r>
              <w:t xml:space="preserve">Datum a čas </w:t>
            </w:r>
            <w:r w:rsidR="005E45C4">
              <w:t>vytvoření</w:t>
            </w:r>
            <w:r>
              <w:t xml:space="preserve"> akce</w:t>
            </w:r>
          </w:p>
        </w:tc>
      </w:tr>
      <w:tr w:rsidR="001A5EC9" w:rsidRPr="00D95212" w14:paraId="43074152" w14:textId="77777777" w:rsidTr="00D95212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FE8AAB" w14:textId="77777777" w:rsidR="001A5EC9" w:rsidRDefault="001A5EC9" w:rsidP="00D95212">
            <w:pPr>
              <w:autoSpaceDE w:val="0"/>
              <w:autoSpaceDN w:val="0"/>
            </w:pPr>
            <w:proofErr w:type="spellStart"/>
            <w:r>
              <w:lastRenderedPageBreak/>
              <w:t>action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1A7932" w14:textId="77777777" w:rsidR="001A5EC9" w:rsidRDefault="001A5EC9" w:rsidP="00D95212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A83A0C" w14:textId="77777777" w:rsidR="001A5EC9" w:rsidRDefault="001A5EC9" w:rsidP="00D95212">
            <w:pPr>
              <w:autoSpaceDE w:val="0"/>
              <w:autoSpaceDN w:val="0"/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C7B1C2" w14:textId="77777777" w:rsidR="001A5EC9" w:rsidRDefault="001A5EC9" w:rsidP="00D95212">
            <w:pPr>
              <w:autoSpaceDE w:val="0"/>
              <w:autoSpaceDN w:val="0"/>
            </w:pPr>
            <w:r>
              <w:t>Typ akce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FB1953" w14:textId="77777777" w:rsidR="001A5EC9" w:rsidRDefault="001A5EC9" w:rsidP="005E45C4">
            <w:pPr>
              <w:autoSpaceDE w:val="0"/>
              <w:autoSpaceDN w:val="0"/>
            </w:pPr>
            <w:r>
              <w:t xml:space="preserve">Akce prováděná s reklamací </w:t>
            </w:r>
          </w:p>
        </w:tc>
      </w:tr>
    </w:tbl>
    <w:p w14:paraId="0861BB29" w14:textId="77777777" w:rsidR="00D41215" w:rsidRDefault="00D41215" w:rsidP="00D41215"/>
    <w:p w14:paraId="2855DB9A" w14:textId="77777777" w:rsidR="00D01F0A" w:rsidRDefault="00D01F0A" w:rsidP="00AA05F1">
      <w:pPr>
        <w:spacing w:after="0"/>
      </w:pPr>
    </w:p>
    <w:p w14:paraId="00D67645" w14:textId="77777777" w:rsidR="00E32480" w:rsidRDefault="00AA05F1" w:rsidP="00AA05F1">
      <w:r>
        <w:t xml:space="preserve">Kompletní soubor </w:t>
      </w:r>
      <w:r w:rsidR="00D74F67">
        <w:t>RES</w:t>
      </w:r>
      <w:r w:rsidR="0037460E">
        <w:t>CLAIM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p w14:paraId="3E83E7F1" w14:textId="42B1F585" w:rsidR="00F65E77" w:rsidRDefault="00F65E77" w:rsidP="00F65E77">
      <w:hyperlink r:id="rId15" w:tooltip="CDSCLAIM.xsd" w:history="1">
        <w:r>
          <w:rPr>
            <w:rStyle w:val="Hypertextovodkaz"/>
          </w:rPr>
          <w:t>XML\RESCLAIM</w:t>
        </w:r>
      </w:hyperlink>
    </w:p>
    <w:p w14:paraId="6565EF34" w14:textId="77777777" w:rsidR="00E32480" w:rsidRDefault="00E32480" w:rsidP="00AA05F1"/>
    <w:p w14:paraId="12967D5A" w14:textId="77777777" w:rsidR="00AA05F1" w:rsidRDefault="00AA05F1" w:rsidP="00AA05F1">
      <w:pPr>
        <w:spacing w:after="0"/>
      </w:pPr>
    </w:p>
    <w:p w14:paraId="3253A8E8" w14:textId="77777777" w:rsidR="00E43D47" w:rsidRDefault="00E43D47" w:rsidP="00AA05F1">
      <w:pPr>
        <w:spacing w:after="0"/>
      </w:pPr>
    </w:p>
    <w:p w14:paraId="4E83A37F" w14:textId="77777777" w:rsidR="00E43D47" w:rsidRDefault="00E43D47">
      <w:pPr>
        <w:spacing w:after="0"/>
      </w:pPr>
      <w:r>
        <w:br w:type="page"/>
      </w:r>
    </w:p>
    <w:p w14:paraId="2B242976" w14:textId="77777777" w:rsidR="00E43D47" w:rsidRDefault="007B41BB" w:rsidP="00E43D47">
      <w:pPr>
        <w:pStyle w:val="Nadpis2"/>
        <w:pageBreakBefore/>
      </w:pPr>
      <w:bookmarkStart w:id="33" w:name="_Toc237936017"/>
      <w:r>
        <w:lastRenderedPageBreak/>
        <w:t>RESDATA</w:t>
      </w:r>
      <w:bookmarkEnd w:id="33"/>
    </w:p>
    <w:p w14:paraId="2557640B" w14:textId="77777777" w:rsidR="00E43D47" w:rsidRDefault="00E43D47" w:rsidP="00E43D47"/>
    <w:p w14:paraId="24A5BB1C" w14:textId="77777777" w:rsidR="00E43D47" w:rsidRDefault="00E43D47" w:rsidP="00E43D47">
      <w:pPr>
        <w:pStyle w:val="Nadpis5"/>
      </w:pPr>
      <w:r>
        <w:t>Účel</w:t>
      </w:r>
    </w:p>
    <w:p w14:paraId="0507F518" w14:textId="77777777" w:rsidR="00BA1207" w:rsidRDefault="00BA1207" w:rsidP="00E43D47"/>
    <w:p w14:paraId="1D525DFB" w14:textId="77777777" w:rsidR="00E43D47" w:rsidRDefault="00E43D47" w:rsidP="00E43D47">
      <w:r>
        <w:t xml:space="preserve">Zpráva XML ve formátu </w:t>
      </w:r>
      <w:r w:rsidR="00965C39">
        <w:t>RESDATA</w:t>
      </w:r>
      <w:r>
        <w:t xml:space="preserve"> </w:t>
      </w:r>
      <w:r w:rsidR="00AD1692">
        <w:t>slouží pro zasílání</w:t>
      </w:r>
      <w:r w:rsidR="00AA3231">
        <w:t xml:space="preserve"> měsíčního výkazu pro podporované a nepodporované zdroje. Dále je tímto formátem zasílána informace o výši vyplacené podpory ze strany povinně vykupujícího</w:t>
      </w:r>
      <w:r w:rsidR="00AD1692">
        <w:t>.</w:t>
      </w:r>
    </w:p>
    <w:p w14:paraId="7BEC2BDD" w14:textId="77777777" w:rsidR="00BA1207" w:rsidRDefault="00BA1207" w:rsidP="00E43D47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E43D47" w:rsidRPr="007F474B" w14:paraId="4E00D67D" w14:textId="77777777" w:rsidTr="00E43D4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E5BBAA4" w14:textId="77777777" w:rsidR="00E43D47" w:rsidRPr="007F474B" w:rsidRDefault="00E43D47" w:rsidP="00E43D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013FB13" w14:textId="77777777" w:rsidR="00E43D47" w:rsidRPr="007F474B" w:rsidRDefault="00E43D47" w:rsidP="00E43D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993C50B" w14:textId="77777777" w:rsidR="00E43D47" w:rsidRPr="007F474B" w:rsidRDefault="00E43D47" w:rsidP="00E43D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4FB193A" w14:textId="77777777" w:rsidR="00E43D47" w:rsidRPr="007F474B" w:rsidRDefault="00AD1692" w:rsidP="00E43D47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 xml:space="preserve">Vstup / </w:t>
            </w:r>
            <w:r w:rsidR="00E43D47" w:rsidRPr="007F474B">
              <w:rPr>
                <w:b/>
                <w:bCs/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003A4EF" w14:textId="77777777" w:rsidR="00E43D47" w:rsidRPr="007F474B" w:rsidRDefault="00E43D47" w:rsidP="00E43D47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6DB16A6" w14:textId="77777777" w:rsidR="00E43D47" w:rsidRPr="007F474B" w:rsidRDefault="00E43D47" w:rsidP="00E43D47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AA3231" w:rsidRPr="007F474B" w14:paraId="381F454C" w14:textId="77777777" w:rsidTr="00E43D4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3160BD" w14:textId="77777777" w:rsidR="00AA3231" w:rsidRPr="008963F6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58F8A5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Měsíční výkaz o výrobě z OZE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479E72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96405A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32F745E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E90126A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</w:tr>
      <w:tr w:rsidR="00AA3231" w:rsidRPr="007F474B" w14:paraId="6DDAF4C8" w14:textId="77777777" w:rsidTr="007B41BB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B257D1" w14:textId="77777777" w:rsidR="00AA3231" w:rsidRPr="008963F6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DFB349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Opis měsíčního výkazu o výrobě </w:t>
            </w: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OZE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EDC080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PD1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FEC530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DDFC8B6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23B4C6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AA3231" w:rsidRPr="007F474B" w14:paraId="3CEFB42B" w14:textId="77777777" w:rsidTr="007B41B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ED893B" w14:textId="77777777" w:rsidR="00AA3231" w:rsidRPr="008963F6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B6578D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Výpis měsíčních výkazů o výrob</w:t>
            </w: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ě </w:t>
            </w: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OZE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49A220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PD4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DD80AA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9DC7D5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081A8E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AA3231" w:rsidRPr="007F474B" w14:paraId="06EDB1B6" w14:textId="77777777" w:rsidTr="007B41B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DFB5C1" w14:textId="77777777" w:rsidR="00AA3231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PDD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4C88AC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Informace o vyplacení podpory povinně vykupujícím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242D56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EC2A02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1492FA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proofErr w:type="spellStart"/>
            <w:r w:rsidRPr="00AA3231">
              <w:rPr>
                <w:sz w:val="20"/>
                <w:szCs w:val="20"/>
              </w:rPr>
              <w:t>Pov</w:t>
            </w:r>
            <w:proofErr w:type="spellEnd"/>
            <w:r w:rsidRPr="00AA3231">
              <w:rPr>
                <w:sz w:val="20"/>
                <w:szCs w:val="20"/>
              </w:rPr>
              <w:t xml:space="preserve">. </w:t>
            </w:r>
            <w:proofErr w:type="spellStart"/>
            <w:r w:rsidRPr="00AA3231">
              <w:rPr>
                <w:sz w:val="20"/>
                <w:szCs w:val="20"/>
              </w:rPr>
              <w:t>vyk</w:t>
            </w:r>
            <w:proofErr w:type="spellEnd"/>
            <w:r w:rsidRPr="00AA3231">
              <w:rPr>
                <w:sz w:val="20"/>
                <w:szCs w:val="20"/>
              </w:rPr>
              <w:t>.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574B39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</w:tr>
      <w:tr w:rsidR="00AA3231" w:rsidRPr="007F474B" w14:paraId="5D797681" w14:textId="77777777" w:rsidTr="007B41B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C74B16" w14:textId="77777777" w:rsidR="00AA3231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PDF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987F21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Opis informace o vyplacení podpory povinně vykupujícím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5203A8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PDD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6328BD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1E92EE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F79E1C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proofErr w:type="spellStart"/>
            <w:r w:rsidRPr="00AA3231">
              <w:rPr>
                <w:sz w:val="20"/>
                <w:szCs w:val="20"/>
              </w:rPr>
              <w:t>Pov</w:t>
            </w:r>
            <w:proofErr w:type="spellEnd"/>
            <w:r w:rsidRPr="00AA3231">
              <w:rPr>
                <w:sz w:val="20"/>
                <w:szCs w:val="20"/>
              </w:rPr>
              <w:t>. vyk.</w:t>
            </w:r>
          </w:p>
        </w:tc>
      </w:tr>
      <w:tr w:rsidR="00AA3231" w:rsidRPr="007F474B" w14:paraId="018865EF" w14:textId="77777777" w:rsidTr="007B41B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7C42701" w14:textId="77777777" w:rsidR="00AA3231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PDI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1919AB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Odpověď na dotaz o vyplacení podpory povinně vykupujícím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FA99D3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PDG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EC1249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86643E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C083AD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proofErr w:type="spellStart"/>
            <w:r w:rsidRPr="00AA3231">
              <w:rPr>
                <w:sz w:val="20"/>
                <w:szCs w:val="20"/>
              </w:rPr>
              <w:t>Pov</w:t>
            </w:r>
            <w:proofErr w:type="spellEnd"/>
            <w:r w:rsidRPr="00AA3231">
              <w:rPr>
                <w:sz w:val="20"/>
                <w:szCs w:val="20"/>
              </w:rPr>
              <w:t>. vyk.</w:t>
            </w:r>
          </w:p>
        </w:tc>
      </w:tr>
      <w:tr w:rsidR="00AA3231" w:rsidRPr="007F474B" w14:paraId="48FAF1FF" w14:textId="77777777" w:rsidTr="007B41B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BB2C75" w14:textId="77777777" w:rsidR="00AA3231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PDL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A56BE7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Odpověď na dotaz na data PDS/PPS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297BB3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PDJ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7B4264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AED14A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9FF15B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AA3231" w:rsidRPr="007F474B" w14:paraId="1259CD02" w14:textId="77777777" w:rsidTr="007B41B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22977B" w14:textId="77777777" w:rsidR="00AA3231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PDO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1A2D56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Odpověď na souhrnné množství dodávky do sítě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4A2C69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PDM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968ED6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F287A7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4AD853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AA3231" w:rsidRPr="007F474B" w14:paraId="589D3D3C" w14:textId="77777777" w:rsidTr="007B41B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1A8BF0" w14:textId="77777777" w:rsidR="00AA3231" w:rsidRDefault="00AA3231" w:rsidP="00E43D4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PDR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777313C" w14:textId="77777777" w:rsidR="00AA3231" w:rsidRPr="007B41BB" w:rsidRDefault="00AA3231" w:rsidP="00E43D47">
            <w:pPr>
              <w:rPr>
                <w:sz w:val="20"/>
                <w:szCs w:val="20"/>
              </w:rPr>
            </w:pPr>
            <w:r w:rsidRPr="007B41BB">
              <w:rPr>
                <w:color w:val="000000"/>
                <w:sz w:val="20"/>
                <w:szCs w:val="20"/>
                <w:highlight w:val="white"/>
                <w:lang w:eastAsia="cs-CZ"/>
              </w:rPr>
              <w:t>Data svorkové výroby vnořeného výrobce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A8835F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PDP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C48C4F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478067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15C7C2" w14:textId="77777777" w:rsidR="00AA3231" w:rsidRPr="00AA3231" w:rsidRDefault="00AA3231" w:rsidP="00AA3231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</w:tr>
    </w:tbl>
    <w:p w14:paraId="234305E2" w14:textId="77777777" w:rsidR="00E43D47" w:rsidRDefault="00E43D47" w:rsidP="00E43D47"/>
    <w:p w14:paraId="5D4575D5" w14:textId="77777777" w:rsidR="00E43D47" w:rsidRDefault="00E43D47" w:rsidP="00E43D47">
      <w:pPr>
        <w:pStyle w:val="Nadpis5"/>
      </w:pPr>
      <w:r>
        <w:t xml:space="preserve">plnění struktury </w:t>
      </w:r>
      <w:r w:rsidR="00156518">
        <w:t>RESdata</w:t>
      </w:r>
      <w:r w:rsidR="0099473C">
        <w:t xml:space="preserve"> </w:t>
      </w:r>
    </w:p>
    <w:p w14:paraId="4CC65833" w14:textId="77777777" w:rsidR="00E43D47" w:rsidRDefault="00E43D47" w:rsidP="00E43D47"/>
    <w:p w14:paraId="703284FA" w14:textId="77777777" w:rsidR="0099473C" w:rsidRDefault="0099473C" w:rsidP="00E43D47">
      <w:r>
        <w:t>Níže je uveden popis plnění pro vybrané atributy zprávy.</w:t>
      </w:r>
    </w:p>
    <w:p w14:paraId="5D244C9A" w14:textId="77777777" w:rsidR="0099473C" w:rsidRDefault="0099473C" w:rsidP="00E43D47"/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</w:tblGrid>
      <w:tr w:rsidR="00AD1692" w14:paraId="413849EB" w14:textId="77777777" w:rsidTr="00FC2807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49B8B6F" w14:textId="77777777" w:rsidR="00AD1692" w:rsidRPr="00EB062D" w:rsidRDefault="00AD1692" w:rsidP="0099473C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E40F2D8" w14:textId="77777777" w:rsidR="00AD1692" w:rsidRDefault="00AD1692" w:rsidP="0099473C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CB13A49" w14:textId="77777777" w:rsidR="00AD1692" w:rsidRPr="00BB1160" w:rsidRDefault="00AD1692" w:rsidP="0099473C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615D910" w14:textId="77777777" w:rsidR="00AD1692" w:rsidRPr="00BB1160" w:rsidRDefault="00AD1692" w:rsidP="0099473C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F350CC9" w14:textId="77777777" w:rsidR="00AD1692" w:rsidRPr="00BB1160" w:rsidRDefault="00AD1692" w:rsidP="0099473C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AD1692" w14:paraId="03BF5B21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778A07A" w14:textId="77777777" w:rsidR="00AD1692" w:rsidRDefault="00156518" w:rsidP="0099473C">
            <w:pPr>
              <w:rPr>
                <w:b/>
              </w:rPr>
            </w:pPr>
            <w:r>
              <w:rPr>
                <w:b/>
              </w:rPr>
              <w:t>RESDATA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9B13592" w14:textId="77777777" w:rsidR="00AD1692" w:rsidRPr="00EB062D" w:rsidRDefault="00AD1692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E61064A" w14:textId="77777777" w:rsidR="00AD1692" w:rsidRPr="00BB1160" w:rsidRDefault="00AD1692" w:rsidP="0099473C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B3B466E" w14:textId="77777777" w:rsidR="00AD1692" w:rsidRPr="00BB1160" w:rsidRDefault="00AD1692" w:rsidP="0099473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C09EC69" w14:textId="77777777" w:rsidR="00AD1692" w:rsidRPr="00A1290A" w:rsidRDefault="00AD1692" w:rsidP="0099473C">
            <w:r w:rsidRPr="00A1290A">
              <w:t>Hlavička zprávy</w:t>
            </w:r>
          </w:p>
        </w:tc>
      </w:tr>
      <w:tr w:rsidR="00AD1692" w14:paraId="0BEE5CB4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17B270" w14:textId="77777777" w:rsidR="00AD1692" w:rsidRDefault="00AD1692" w:rsidP="0099473C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256E65" w14:textId="77777777" w:rsidR="00AD1692" w:rsidRPr="00EB062D" w:rsidRDefault="00AD1692" w:rsidP="0099473C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08EE42" w14:textId="77777777" w:rsidR="00AD1692" w:rsidRDefault="00BF56D1" w:rsidP="0099473C">
            <w:pPr>
              <w:jc w:val="center"/>
            </w:pPr>
            <w:r>
              <w:t>1-</w:t>
            </w:r>
            <w:r w:rsidR="00D676D4">
              <w:t>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A94473" w14:textId="77777777" w:rsidR="00AD1692" w:rsidRPr="00BB1160" w:rsidRDefault="00AD1692" w:rsidP="0099473C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B3CDE4" w14:textId="77777777" w:rsidR="00AD1692" w:rsidRDefault="00AD1692" w:rsidP="0099473C">
            <w:r>
              <w:t>Jednoznačný identifikátor zprávy</w:t>
            </w:r>
          </w:p>
        </w:tc>
      </w:tr>
      <w:tr w:rsidR="00AD1692" w14:paraId="1E64F9FD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6713B2" w14:textId="77777777" w:rsidR="00AD1692" w:rsidRDefault="00AD1692" w:rsidP="0099473C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6B773E" w14:textId="77777777" w:rsidR="00AD1692" w:rsidRPr="00EB062D" w:rsidRDefault="00AD1692" w:rsidP="0099473C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CA6EB9" w14:textId="77777777" w:rsidR="00AD1692" w:rsidRDefault="00BF56D1" w:rsidP="0099473C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0689F3" w14:textId="77777777" w:rsidR="00AD1692" w:rsidRDefault="00AD1692" w:rsidP="0099473C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E6E17A" w14:textId="77777777" w:rsidR="00AD1692" w:rsidRDefault="00AD1692" w:rsidP="0099473C">
            <w:r>
              <w:t xml:space="preserve">Upřesnění obsahu zprávy </w:t>
            </w:r>
          </w:p>
        </w:tc>
      </w:tr>
      <w:tr w:rsidR="00AD1692" w14:paraId="2A3A5D0C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D716E2" w14:textId="77777777" w:rsidR="00AD1692" w:rsidRDefault="00AD1692" w:rsidP="0099473C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95A9E1" w14:textId="77777777" w:rsidR="00AD1692" w:rsidRPr="00EB062D" w:rsidRDefault="00AD1692" w:rsidP="0099473C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A2E50A" w14:textId="77777777" w:rsidR="00AD1692" w:rsidRDefault="00AD1692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39BBB4" w14:textId="77777777" w:rsidR="00AD1692" w:rsidRDefault="00AD1692" w:rsidP="0099473C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E2A0A9" w14:textId="77777777" w:rsidR="00AD1692" w:rsidRDefault="00AD1692" w:rsidP="0099473C">
            <w:r>
              <w:t xml:space="preserve">Datum a čas vytvoření zprávy </w:t>
            </w:r>
          </w:p>
        </w:tc>
      </w:tr>
      <w:tr w:rsidR="00AD1692" w14:paraId="1D583996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104D55" w14:textId="77777777" w:rsidR="00AD1692" w:rsidRDefault="00AD1692" w:rsidP="0099473C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7383A8" w14:textId="77777777" w:rsidR="00AD1692" w:rsidRPr="00EB062D" w:rsidRDefault="00AD1692" w:rsidP="0099473C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8E8C56" w14:textId="77777777" w:rsidR="00AD1692" w:rsidRDefault="00AD1692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AAA3F1" w14:textId="77777777" w:rsidR="00AD1692" w:rsidRDefault="00AD1692" w:rsidP="0099473C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60598D" w14:textId="77777777" w:rsidR="00AD1692" w:rsidRDefault="00AD1692" w:rsidP="0099473C">
            <w:r>
              <w:t xml:space="preserve">Verze schéma, plněno </w:t>
            </w:r>
            <w:proofErr w:type="spellStart"/>
            <w:r>
              <w:t>konstatno</w:t>
            </w:r>
            <w:r w:rsidR="00392C2A">
              <w:t>u</w:t>
            </w:r>
            <w:proofErr w:type="spellEnd"/>
            <w:r>
              <w:t xml:space="preserve"> „1“</w:t>
            </w:r>
          </w:p>
        </w:tc>
      </w:tr>
      <w:tr w:rsidR="00AD1692" w14:paraId="667EAB78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A5EE48" w14:textId="77777777" w:rsidR="00AD1692" w:rsidRDefault="00AD1692" w:rsidP="0099473C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B3223C" w14:textId="77777777" w:rsidR="00AD1692" w:rsidRPr="00EB062D" w:rsidRDefault="00AD1692" w:rsidP="0099473C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354F15" w14:textId="77777777" w:rsidR="00AD1692" w:rsidRDefault="00AD1692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27B90F" w14:textId="77777777" w:rsidR="00AD1692" w:rsidRDefault="00AD1692" w:rsidP="0099473C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F36BE4" w14:textId="77777777" w:rsidR="00AD1692" w:rsidRDefault="00AD1692" w:rsidP="0099473C">
            <w:r>
              <w:t>Vydání v rámci verze schématu, plněno konstantou „1“</w:t>
            </w:r>
          </w:p>
        </w:tc>
      </w:tr>
      <w:tr w:rsidR="00AD1692" w14:paraId="3C411FF9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8509CA" w14:textId="77777777" w:rsidR="00AD1692" w:rsidRDefault="00A564FB" w:rsidP="0099473C">
            <w:proofErr w:type="spellStart"/>
            <w:r>
              <w:lastRenderedPageBreak/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D55324" w14:textId="77777777" w:rsidR="00AD1692" w:rsidRPr="00EB062D" w:rsidRDefault="00A564FB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E34DDD" w14:textId="77777777" w:rsidR="00AD1692" w:rsidRDefault="008F7F1A" w:rsidP="0099473C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2F038F" w14:textId="77777777" w:rsidR="00AD1692" w:rsidRDefault="00A564FB" w:rsidP="0099473C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A84A8E" w14:textId="77777777" w:rsidR="00AD1692" w:rsidRDefault="00A564FB" w:rsidP="00BF56D1">
            <w:r>
              <w:t xml:space="preserve">Indikace požadavku na odpověď, 1 = ANO, </w:t>
            </w:r>
            <w:r w:rsidR="00BF56D1">
              <w:t>0</w:t>
            </w:r>
            <w:r>
              <w:t xml:space="preserve"> = NE</w:t>
            </w:r>
          </w:p>
        </w:tc>
      </w:tr>
      <w:tr w:rsidR="00156518" w14:paraId="20BE52A2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746CFF" w14:textId="77777777" w:rsidR="00156518" w:rsidRDefault="00A564FB" w:rsidP="0099473C">
            <w:r>
              <w:t>interval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864ECC" w14:textId="77777777" w:rsidR="00156518" w:rsidRPr="00EB062D" w:rsidRDefault="00156518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89D1FC" w14:textId="77777777" w:rsidR="00156518" w:rsidRDefault="00156518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497D59" w14:textId="77777777" w:rsidR="00156518" w:rsidRDefault="00A564FB" w:rsidP="0099473C">
            <w:r>
              <w:t>Interval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5AA024" w14:textId="77777777" w:rsidR="00156518" w:rsidRDefault="00A564FB" w:rsidP="0099473C">
            <w:r>
              <w:t>Interval platnosti dat</w:t>
            </w:r>
          </w:p>
        </w:tc>
      </w:tr>
      <w:tr w:rsidR="00A564FB" w14:paraId="465523DD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74C441" w14:textId="77777777" w:rsidR="00A564FB" w:rsidRDefault="00A564FB" w:rsidP="0099473C">
            <w:proofErr w:type="spellStart"/>
            <w:r>
              <w:t>time</w:t>
            </w:r>
            <w:proofErr w:type="spellEnd"/>
            <w:r>
              <w:t>-offset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99BC51" w14:textId="77777777" w:rsidR="00A564FB" w:rsidRPr="00EB062D" w:rsidRDefault="00A564FB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DA4CEF" w14:textId="77777777" w:rsidR="00A564FB" w:rsidRDefault="00A564FB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C6610B" w14:textId="77777777" w:rsidR="00A564FB" w:rsidRDefault="00A564FB" w:rsidP="0099473C">
            <w:r>
              <w:t>Časový posun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858BE8" w14:textId="77777777" w:rsidR="00A564FB" w:rsidRDefault="00A564FB" w:rsidP="0099473C">
            <w:r>
              <w:t>Časový posun, defaultně +1</w:t>
            </w:r>
          </w:p>
        </w:tc>
      </w:tr>
      <w:tr w:rsidR="00A564FB" w14:paraId="28BF71F5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4DB44B" w14:textId="77777777" w:rsidR="00A564FB" w:rsidRDefault="00A564FB" w:rsidP="005D7A96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0A875F" w14:textId="77777777" w:rsidR="00A564FB" w:rsidRPr="00EB062D" w:rsidRDefault="00A564FB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F83774" w14:textId="77777777" w:rsidR="00A564FB" w:rsidRDefault="00A564FB" w:rsidP="005D7A96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74455E" w14:textId="77777777" w:rsidR="00A564FB" w:rsidRDefault="00A564FB" w:rsidP="005D7A96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95F407" w14:textId="77777777" w:rsidR="00A564FB" w:rsidRDefault="00A564FB" w:rsidP="005D7A96">
            <w:r>
              <w:t>Jazyk zprávy</w:t>
            </w:r>
          </w:p>
        </w:tc>
      </w:tr>
      <w:tr w:rsidR="00A564FB" w14:paraId="64014D3E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838D6F" w14:textId="77777777" w:rsidR="00A564FB" w:rsidRDefault="00A564FB" w:rsidP="005D7A96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8D5B576" w14:textId="77777777" w:rsidR="00A564FB" w:rsidRDefault="00A564FB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99F5D6A" w14:textId="77777777" w:rsidR="00A564FB" w:rsidRDefault="00A564FB" w:rsidP="005D7A9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1CF7490" w14:textId="77777777" w:rsidR="00A564FB" w:rsidRDefault="00A564FB" w:rsidP="005D7A9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EB795F8" w14:textId="77777777" w:rsidR="00A564FB" w:rsidRDefault="00F109BA" w:rsidP="005D7A96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A564FB" w14:paraId="741EE996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FD30FF" w14:textId="77777777" w:rsidR="00A564FB" w:rsidRDefault="00A564FB" w:rsidP="005D7A96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4D6893" w14:textId="77777777" w:rsidR="00A564FB" w:rsidRDefault="00A564FB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B1A340" w14:textId="77777777" w:rsidR="00A564FB" w:rsidRDefault="00BF56D1" w:rsidP="005D7A96">
            <w:pPr>
              <w:jc w:val="center"/>
            </w:pPr>
            <w:r>
              <w:t>13-</w:t>
            </w:r>
            <w:r w:rsidR="00A564FB"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D08B8B" w14:textId="77777777" w:rsidR="00A564FB" w:rsidRDefault="00A564FB" w:rsidP="005D7A96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861D4D" w14:textId="77777777" w:rsidR="00A564FB" w:rsidRDefault="00A564FB" w:rsidP="005D7A96">
            <w:r>
              <w:t>Identifikátor odesílatele (tvůrce obchodního pokynu)</w:t>
            </w:r>
          </w:p>
        </w:tc>
      </w:tr>
      <w:tr w:rsidR="00A564FB" w14:paraId="4575B949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F41ECB" w14:textId="77777777" w:rsidR="00A564FB" w:rsidRDefault="00A564FB" w:rsidP="005D7A96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4E42F7" w14:textId="77777777" w:rsidR="00A564FB" w:rsidRDefault="00A564FB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6BC2D1" w14:textId="77777777" w:rsidR="00A564FB" w:rsidRDefault="00A564FB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1D9189" w14:textId="77777777" w:rsidR="00A564FB" w:rsidRDefault="00A564FB" w:rsidP="005D7A96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6504CB" w14:textId="77777777" w:rsidR="00A564FB" w:rsidRDefault="00A564FB" w:rsidP="005D7A96">
            <w:r>
              <w:t>Plněno konstantou</w:t>
            </w:r>
            <w:r w:rsidR="00AF600E">
              <w:t xml:space="preserve">, 14 pro EAN </w:t>
            </w:r>
            <w:r>
              <w:t>nebo 15 pro EIC</w:t>
            </w:r>
          </w:p>
        </w:tc>
      </w:tr>
      <w:tr w:rsidR="00A564FB" w14:paraId="21B70747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05201AE" w14:textId="77777777" w:rsidR="00A564FB" w:rsidRDefault="00A564FB" w:rsidP="005D7A96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175A15" w14:textId="77777777" w:rsidR="00A564FB" w:rsidRDefault="00A564FB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BE7CAB9" w14:textId="77777777" w:rsidR="00A564FB" w:rsidRDefault="00A564FB" w:rsidP="005D7A9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658CEAF" w14:textId="77777777" w:rsidR="00A564FB" w:rsidRDefault="00A564FB" w:rsidP="005D7A9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FDE13F" w14:textId="77777777" w:rsidR="00A564FB" w:rsidRDefault="00F109BA" w:rsidP="005D7A96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A564FB" w14:paraId="0622485B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9EFD06" w14:textId="77777777" w:rsidR="00A564FB" w:rsidRDefault="00A564FB" w:rsidP="005D7A96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5D7492" w14:textId="77777777" w:rsidR="00A564FB" w:rsidRDefault="00A564FB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4DD103" w14:textId="77777777" w:rsidR="00A564FB" w:rsidRDefault="00BF56D1" w:rsidP="005D7A96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586755" w14:textId="77777777" w:rsidR="00A564FB" w:rsidRPr="00BB1160" w:rsidRDefault="00A564FB" w:rsidP="005D7A96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8122D6" w14:textId="77777777" w:rsidR="00A564FB" w:rsidRDefault="00A564FB" w:rsidP="005D7A96">
            <w:r>
              <w:t>EIC příjemce zprávy</w:t>
            </w:r>
          </w:p>
        </w:tc>
      </w:tr>
      <w:tr w:rsidR="00A564FB" w14:paraId="50B649EB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3E9203" w14:textId="77777777" w:rsidR="00A564FB" w:rsidRDefault="00A564FB" w:rsidP="005D7A96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747DD1" w14:textId="77777777" w:rsidR="00A564FB" w:rsidRDefault="00A564FB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0B972B" w14:textId="77777777" w:rsidR="00A564FB" w:rsidRDefault="00A564FB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B2F0BC" w14:textId="77777777" w:rsidR="00A564FB" w:rsidRDefault="00A564FB" w:rsidP="005D7A96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CA4B44" w14:textId="77777777" w:rsidR="00A564FB" w:rsidRDefault="00A564FB" w:rsidP="005D7A96">
            <w:r>
              <w:t>Plněno konstantou</w:t>
            </w:r>
            <w:r w:rsidR="00AF600E">
              <w:t xml:space="preserve">, 14 pro EAN </w:t>
            </w:r>
            <w:r>
              <w:t>nebo 15 pro EIC</w:t>
            </w:r>
          </w:p>
        </w:tc>
      </w:tr>
      <w:tr w:rsidR="00A564FB" w14:paraId="10988813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C3E8A85" w14:textId="77777777" w:rsidR="00A564FB" w:rsidRDefault="00A564FB" w:rsidP="0099473C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654FB78" w14:textId="77777777" w:rsidR="00A564FB" w:rsidRDefault="00A564FB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53FD47C" w14:textId="77777777" w:rsidR="00A564FB" w:rsidRDefault="00A564FB" w:rsidP="0099473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CC73AC3" w14:textId="77777777" w:rsidR="00A564FB" w:rsidRDefault="00A564FB" w:rsidP="0099473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2264102" w14:textId="77777777" w:rsidR="00A564FB" w:rsidRDefault="00F109BA" w:rsidP="0099473C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A564FB" w14:paraId="447F3D0C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A90A09" w14:textId="77777777" w:rsidR="00A564FB" w:rsidRDefault="00A564FB" w:rsidP="0099473C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F2D089" w14:textId="77777777" w:rsidR="00A564FB" w:rsidRDefault="00A564FB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370CBC" w14:textId="77777777" w:rsidR="00A564FB" w:rsidRDefault="0084437C" w:rsidP="0099473C">
            <w:pPr>
              <w:jc w:val="center"/>
            </w:pPr>
            <w:r>
              <w:t>1-</w:t>
            </w:r>
            <w:r w:rsidR="004C384C">
              <w:t>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F05088" w14:textId="77777777" w:rsidR="00A564FB" w:rsidRPr="00BB1160" w:rsidRDefault="00A564FB" w:rsidP="0099473C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4E28C8" w14:textId="77777777" w:rsidR="00A564FB" w:rsidRDefault="004C384C" w:rsidP="0099473C">
            <w:r>
              <w:t>Identifikace předešlé zprávy</w:t>
            </w:r>
          </w:p>
        </w:tc>
      </w:tr>
      <w:tr w:rsidR="00A564FB" w14:paraId="1AEA11F3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055DEA2" w14:textId="77777777" w:rsidR="00A564FB" w:rsidRPr="00BB1160" w:rsidRDefault="004C384C" w:rsidP="0099473C">
            <w:pPr>
              <w:rPr>
                <w:b/>
              </w:rPr>
            </w:pPr>
            <w:proofErr w:type="spellStart"/>
            <w:r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94ACE8F" w14:textId="77777777" w:rsidR="00A564FB" w:rsidRPr="00EB062D" w:rsidRDefault="00A564FB" w:rsidP="0099473C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5E31865" w14:textId="77777777" w:rsidR="00A564FB" w:rsidRPr="00BB1160" w:rsidRDefault="00A564FB" w:rsidP="0099473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42BA95E" w14:textId="77777777" w:rsidR="00A564FB" w:rsidRPr="00BB1160" w:rsidRDefault="00A564FB" w:rsidP="0099473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A0D4A58" w14:textId="77777777" w:rsidR="00A564FB" w:rsidRPr="00F109BA" w:rsidRDefault="00F109BA" w:rsidP="0099473C">
            <w:pPr>
              <w:rPr>
                <w:b/>
              </w:rPr>
            </w:pPr>
            <w:r>
              <w:rPr>
                <w:b/>
              </w:rPr>
              <w:t xml:space="preserve">Měsíční </w:t>
            </w:r>
            <w:proofErr w:type="gramStart"/>
            <w:r>
              <w:rPr>
                <w:b/>
              </w:rPr>
              <w:t>výkaz - lokalita</w:t>
            </w:r>
            <w:proofErr w:type="gramEnd"/>
          </w:p>
        </w:tc>
      </w:tr>
      <w:tr w:rsidR="00A564FB" w14:paraId="0B104E15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BF540C" w14:textId="77777777" w:rsidR="00A564FB" w:rsidRDefault="004C384C" w:rsidP="0099473C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080FBF" w14:textId="77777777" w:rsidR="00A564FB" w:rsidRDefault="00A564FB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5105DA" w14:textId="77777777" w:rsidR="00A564FB" w:rsidRDefault="0084437C" w:rsidP="0084437C">
            <w:pPr>
              <w:tabs>
                <w:tab w:val="left" w:pos="210"/>
                <w:tab w:val="center" w:pos="342"/>
              </w:tabs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5A5284" w14:textId="77777777" w:rsidR="00A564FB" w:rsidRDefault="00965C39" w:rsidP="0099473C">
            <w:r>
              <w:t>Id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1C4F05" w14:textId="77777777" w:rsidR="00A564FB" w:rsidRDefault="00965C39" w:rsidP="0099473C">
            <w:r>
              <w:t>Id výrobního zdroje</w:t>
            </w:r>
          </w:p>
        </w:tc>
      </w:tr>
      <w:tr w:rsidR="00A564FB" w14:paraId="54854796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903840" w14:textId="77777777" w:rsidR="00A564FB" w:rsidRDefault="004C384C" w:rsidP="004C384C">
            <w:proofErr w:type="spellStart"/>
            <w:r>
              <w:t>opm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CAA0B4" w14:textId="77777777" w:rsidR="00A564FB" w:rsidRDefault="00A564FB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83EEBD" w14:textId="77777777" w:rsidR="00A564FB" w:rsidRDefault="0084437C" w:rsidP="0099473C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6A77DD" w14:textId="77777777" w:rsidR="00A564FB" w:rsidRDefault="00965C39" w:rsidP="00965C39">
            <w:r>
              <w:t>OPM Id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8543C2" w14:textId="77777777" w:rsidR="00A564FB" w:rsidRDefault="00965C39" w:rsidP="008A0EE2">
            <w:r>
              <w:t>Id OPM</w:t>
            </w:r>
          </w:p>
        </w:tc>
      </w:tr>
      <w:tr w:rsidR="00A564FB" w14:paraId="0E829DDB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1824BB" w14:textId="77777777" w:rsidR="00A564FB" w:rsidRDefault="004C384C" w:rsidP="0099473C">
            <w:proofErr w:type="spellStart"/>
            <w:r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45C83D" w14:textId="77777777" w:rsidR="00A564FB" w:rsidRDefault="00A564FB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1FAFBE" w14:textId="77777777" w:rsidR="00A564FB" w:rsidRDefault="00A564FB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A5CEEF" w14:textId="77777777" w:rsidR="00A564FB" w:rsidRDefault="00965C39" w:rsidP="0099473C">
            <w:r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008887" w14:textId="77777777" w:rsidR="00A564FB" w:rsidRDefault="00965C39" w:rsidP="0099473C">
            <w:r>
              <w:t>Datum od</w:t>
            </w:r>
          </w:p>
        </w:tc>
      </w:tr>
      <w:tr w:rsidR="00A564FB" w14:paraId="6983612E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EE82F2" w14:textId="77777777" w:rsidR="00A564FB" w:rsidRDefault="004C384C" w:rsidP="0099473C"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225415" w14:textId="77777777" w:rsidR="00A564FB" w:rsidRDefault="00A564FB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007F20" w14:textId="77777777" w:rsidR="00A564FB" w:rsidRDefault="00A564FB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19ABC5" w14:textId="77777777" w:rsidR="00A564FB" w:rsidRDefault="00965C39" w:rsidP="00965C39">
            <w:r>
              <w:t>Datum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DF606F" w14:textId="77777777" w:rsidR="00A564FB" w:rsidRDefault="00965C39" w:rsidP="00965C39">
            <w:r>
              <w:t>Datum do</w:t>
            </w:r>
          </w:p>
        </w:tc>
      </w:tr>
      <w:tr w:rsidR="00A564FB" w14:paraId="44C972B2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342043" w14:textId="77777777" w:rsidR="00A564FB" w:rsidRDefault="004C384C" w:rsidP="0099473C">
            <w:proofErr w:type="spellStart"/>
            <w:r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C6A287" w14:textId="77777777" w:rsidR="00A564FB" w:rsidRDefault="00A564FB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55D601" w14:textId="77777777" w:rsidR="00A564FB" w:rsidRDefault="000310A5" w:rsidP="0099473C">
            <w:pPr>
              <w:jc w:val="center"/>
            </w:pPr>
            <w:proofErr w:type="gramStart"/>
            <w:r>
              <w:t>1 - 3</w:t>
            </w:r>
            <w:proofErr w:type="gramEnd"/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FFD0B5" w14:textId="77777777" w:rsidR="00A564FB" w:rsidRDefault="00965C39" w:rsidP="0099473C">
            <w:r>
              <w:t>Verze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F6A29E" w14:textId="77777777" w:rsidR="00A564FB" w:rsidRDefault="00965C39" w:rsidP="00965C39">
            <w:r>
              <w:t>Číslo verze dat</w:t>
            </w:r>
          </w:p>
        </w:tc>
      </w:tr>
      <w:tr w:rsidR="00A564FB" w14:paraId="2FAB9B99" w14:textId="77777777" w:rsidTr="0055555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41F4B2" w14:textId="77777777" w:rsidR="00A564FB" w:rsidRDefault="004C384C" w:rsidP="0099473C">
            <w:r>
              <w:t>report-</w:t>
            </w:r>
            <w:proofErr w:type="spellStart"/>
            <w:r>
              <w:t>date</w:t>
            </w:r>
            <w:proofErr w:type="spellEnd"/>
            <w:r>
              <w:t>-</w:t>
            </w:r>
            <w:proofErr w:type="spellStart"/>
            <w:r>
              <w:t>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554F4C" w14:textId="77777777" w:rsidR="00A564FB" w:rsidRDefault="00A564FB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CFC931" w14:textId="77777777" w:rsidR="00A564FB" w:rsidRDefault="00A564FB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660137" w14:textId="77777777" w:rsidR="00A564FB" w:rsidRDefault="00965C39" w:rsidP="0099473C">
            <w:r>
              <w:t>Datum a čas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497F76" w14:textId="77777777" w:rsidR="00A564FB" w:rsidRDefault="00965C39" w:rsidP="0099473C">
            <w:r>
              <w:t>Datum a čas výkazu</w:t>
            </w:r>
            <w:r w:rsidR="00AA3231">
              <w:t xml:space="preserve"> (doplňuje OTE)</w:t>
            </w:r>
          </w:p>
        </w:tc>
      </w:tr>
      <w:tr w:rsidR="004C384C" w14:paraId="61B57BB6" w14:textId="77777777" w:rsidTr="0055555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7D0C3B" w14:textId="77777777" w:rsidR="004C384C" w:rsidRDefault="004C384C" w:rsidP="0099473C">
            <w:r>
              <w:t>report-status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4B1080" w14:textId="77777777" w:rsidR="004C384C" w:rsidRDefault="004C384C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C4A28B" w14:textId="77777777" w:rsidR="004C384C" w:rsidRDefault="00AA474E" w:rsidP="0099473C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9C7022" w14:textId="77777777" w:rsidR="004C384C" w:rsidRDefault="00965C39" w:rsidP="0099473C">
            <w:r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86A6AF" w14:textId="77777777" w:rsidR="004C384C" w:rsidRDefault="00965C39" w:rsidP="0099473C">
            <w:r>
              <w:t>Status výkazu</w:t>
            </w:r>
            <w:r w:rsidR="00AA3231">
              <w:t xml:space="preserve"> (doplňuje OTE)</w:t>
            </w:r>
          </w:p>
        </w:tc>
      </w:tr>
      <w:tr w:rsidR="00915800" w14:paraId="7C01A79F" w14:textId="77777777" w:rsidTr="0055555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57E3F1" w14:textId="77777777" w:rsidR="00915800" w:rsidRDefault="00915800" w:rsidP="0099473C">
            <w:r>
              <w:t>pod-report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D03A76" w14:textId="77777777" w:rsidR="00915800" w:rsidRDefault="00915800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5FBDA0" w14:textId="77777777" w:rsidR="00915800" w:rsidRDefault="008F7F1A" w:rsidP="0099473C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FA6729" w14:textId="77777777" w:rsidR="00915800" w:rsidRDefault="00AA474E" w:rsidP="0099473C">
            <w:r>
              <w:t>Výkaz za OPM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546708" w14:textId="77777777" w:rsidR="00915800" w:rsidRDefault="00AA474E" w:rsidP="0099473C">
            <w:r>
              <w:t>Výkaz za OPM</w:t>
            </w:r>
          </w:p>
        </w:tc>
      </w:tr>
      <w:tr w:rsidR="0092407B" w14:paraId="33B6E9C7" w14:textId="77777777" w:rsidTr="0055555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887991" w14:textId="77777777" w:rsidR="0092407B" w:rsidRDefault="0092407B" w:rsidP="0099473C">
            <w:proofErr w:type="spellStart"/>
            <w:r w:rsidRPr="0092407B">
              <w:t>neg-price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ACA4CB" w14:textId="77777777" w:rsidR="0092407B" w:rsidRDefault="0092407B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3AAF8D" w14:textId="77777777" w:rsidR="0092407B" w:rsidRDefault="00676172" w:rsidP="0099473C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6D89B8" w14:textId="77777777" w:rsidR="0092407B" w:rsidRDefault="0092407B" w:rsidP="0099473C">
            <w:r>
              <w:t>Záporná cena na DT po dobu šesti a více hodin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4914FC" w14:textId="77777777" w:rsidR="0092407B" w:rsidRDefault="0092407B" w:rsidP="0099473C">
            <w:r>
              <w:t>Záporná cena na DT po dobu šesti a více hodin</w:t>
            </w:r>
          </w:p>
        </w:tc>
      </w:tr>
      <w:tr w:rsidR="00676172" w14:paraId="25528C5D" w14:textId="77777777" w:rsidTr="0055555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335628" w14:textId="77777777" w:rsidR="00676172" w:rsidRPr="0092407B" w:rsidRDefault="00676172" w:rsidP="0099473C">
            <w:r>
              <w:t>no-</w:t>
            </w:r>
            <w:proofErr w:type="spellStart"/>
            <w:r>
              <w:t>pay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7CEE5C" w14:textId="77777777" w:rsidR="00676172" w:rsidRDefault="00676172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D1113F" w14:textId="77777777" w:rsidR="00676172" w:rsidRDefault="00676172" w:rsidP="0099473C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8F5ED9" w14:textId="77777777" w:rsidR="00676172" w:rsidRDefault="00676172" w:rsidP="0099473C">
            <w:r>
              <w:t>Bez výplaty podpory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36972F" w14:textId="77777777" w:rsidR="00676172" w:rsidRDefault="00676172" w:rsidP="0099473C">
            <w:r>
              <w:t>Bez výplaty podpory</w:t>
            </w:r>
          </w:p>
        </w:tc>
      </w:tr>
      <w:tr w:rsidR="006238E3" w14:paraId="2B2BFB72" w14:textId="77777777" w:rsidTr="0055555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4883D9" w14:textId="3E3A6D8D" w:rsidR="006238E3" w:rsidRDefault="006238E3" w:rsidP="0099473C">
            <w:r>
              <w:t>no-</w:t>
            </w:r>
            <w:proofErr w:type="spellStart"/>
            <w:r>
              <w:t>pdsdata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F6F00E" w14:textId="77777777" w:rsidR="006238E3" w:rsidRDefault="006238E3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6402DB" w14:textId="404D8DDF" w:rsidR="006238E3" w:rsidRDefault="006238E3" w:rsidP="0099473C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CE6720" w14:textId="6FAE3651" w:rsidR="006238E3" w:rsidRDefault="006238E3" w:rsidP="0099473C">
            <w:r>
              <w:t>Bez dat PDS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56E8C1" w14:textId="41EA4187" w:rsidR="006238E3" w:rsidRDefault="006238E3" w:rsidP="0099473C">
            <w:r>
              <w:t>Bez dat PDS</w:t>
            </w:r>
          </w:p>
        </w:tc>
      </w:tr>
      <w:tr w:rsidR="006238E3" w14:paraId="0BCD405A" w14:textId="77777777" w:rsidTr="0055555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293208" w14:textId="110A0EF6" w:rsidR="006238E3" w:rsidRDefault="006238E3" w:rsidP="0099473C">
            <w:proofErr w:type="spellStart"/>
            <w:r>
              <w:t>pv</w:t>
            </w:r>
            <w:proofErr w:type="spellEnd"/>
            <w:r>
              <w:t>-rest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714522" w14:textId="77777777" w:rsidR="006238E3" w:rsidRDefault="006238E3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75F63A" w14:textId="1CAF2657" w:rsidR="006238E3" w:rsidRDefault="006238E3" w:rsidP="0099473C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73F6D9" w14:textId="2E66E40F" w:rsidR="006238E3" w:rsidRDefault="006238E3" w:rsidP="0099473C">
            <w:r w:rsidRPr="006238E3">
              <w:t>Omezení výkupní ceny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D1AC56" w14:textId="428D2529" w:rsidR="006238E3" w:rsidRDefault="006238E3" w:rsidP="0099473C">
            <w:r w:rsidRPr="006238E3">
              <w:t>Omezení výkupní ceny dle § 8 odst. 1 písm. f) až j)</w:t>
            </w:r>
          </w:p>
        </w:tc>
      </w:tr>
      <w:tr w:rsidR="00A564FB" w:rsidRPr="00555553" w14:paraId="74EFCC1B" w14:textId="77777777" w:rsidTr="005626F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ADF9EA7" w14:textId="77777777" w:rsidR="00A564FB" w:rsidRPr="00555553" w:rsidRDefault="00965C39" w:rsidP="0099473C">
            <w:pPr>
              <w:rPr>
                <w:b/>
              </w:rPr>
            </w:pPr>
            <w:r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FD668D4" w14:textId="77777777" w:rsidR="00A564FB" w:rsidRPr="00555553" w:rsidRDefault="00A564FB" w:rsidP="0099473C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F803FBD" w14:textId="77777777" w:rsidR="00A564FB" w:rsidRPr="00555553" w:rsidRDefault="00A564FB" w:rsidP="0099473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61A34BC" w14:textId="77777777" w:rsidR="00A564FB" w:rsidRPr="00555553" w:rsidRDefault="00A564FB" w:rsidP="0099473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66612E5" w14:textId="77777777" w:rsidR="00A564FB" w:rsidRPr="00555553" w:rsidRDefault="00F109BA" w:rsidP="0099473C">
            <w:pPr>
              <w:rPr>
                <w:b/>
              </w:rPr>
            </w:pPr>
            <w:r>
              <w:rPr>
                <w:b/>
              </w:rPr>
              <w:t xml:space="preserve">Měsíční </w:t>
            </w:r>
            <w:proofErr w:type="gramStart"/>
            <w:r>
              <w:rPr>
                <w:b/>
              </w:rPr>
              <w:t>výkaz - data</w:t>
            </w:r>
            <w:proofErr w:type="gramEnd"/>
          </w:p>
        </w:tc>
      </w:tr>
      <w:tr w:rsidR="00965C39" w:rsidRPr="00555553" w14:paraId="69B5F435" w14:textId="77777777" w:rsidTr="00965C3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761DBF" w14:textId="77777777" w:rsidR="00965C39" w:rsidRDefault="00965C39" w:rsidP="005D7A96">
            <w:proofErr w:type="spellStart"/>
            <w:r>
              <w:t>value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5FFEA2" w14:textId="77777777" w:rsidR="00965C39" w:rsidRDefault="00965C39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B842F2" w14:textId="77777777" w:rsidR="00965C39" w:rsidRDefault="000310A5" w:rsidP="005D7A96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ED43A9" w14:textId="77777777" w:rsidR="00965C39" w:rsidRDefault="00FC611A" w:rsidP="005D7A96">
            <w:r>
              <w:t>Typ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498D13" w14:textId="77777777" w:rsidR="00965C39" w:rsidRDefault="00FC611A" w:rsidP="005D7A96">
            <w:r>
              <w:t>Typ hodnoty</w:t>
            </w:r>
          </w:p>
        </w:tc>
      </w:tr>
      <w:tr w:rsidR="00965C39" w:rsidRPr="00555553" w14:paraId="04003F42" w14:textId="77777777" w:rsidTr="00965C3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667B16" w14:textId="77777777" w:rsidR="00965C39" w:rsidRDefault="00965C39" w:rsidP="005D7A96">
            <w:proofErr w:type="spellStart"/>
            <w:r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8CA8B2" w14:textId="77777777" w:rsidR="00965C39" w:rsidRDefault="00965C39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30AD3A" w14:textId="77777777" w:rsidR="00965C39" w:rsidRDefault="0084437C" w:rsidP="005D7A96">
            <w:pPr>
              <w:jc w:val="center"/>
            </w:pPr>
            <w:r>
              <w:t>1-</w:t>
            </w:r>
            <w:r w:rsidR="00965C39">
              <w:t>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724783" w14:textId="77777777" w:rsidR="00965C39" w:rsidRDefault="00FC611A" w:rsidP="005D7A96">
            <w:r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2E4455" w14:textId="6B823E07" w:rsidR="00965C39" w:rsidRDefault="00366928" w:rsidP="005D7A96">
            <w:r>
              <w:t xml:space="preserve">Pro </w:t>
            </w:r>
            <w:proofErr w:type="spellStart"/>
            <w:r>
              <w:t>value</w:t>
            </w:r>
            <w:proofErr w:type="spellEnd"/>
            <w:r>
              <w:t>-type EZP_1 se plní X=ano</w:t>
            </w:r>
          </w:p>
        </w:tc>
      </w:tr>
      <w:tr w:rsidR="00965C39" w:rsidRPr="00555553" w14:paraId="2EC0FCA9" w14:textId="77777777" w:rsidTr="00965C3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877A4E" w14:textId="77777777" w:rsidR="00965C39" w:rsidRDefault="00965C39" w:rsidP="005D7A96">
            <w:r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6BC613" w14:textId="77777777" w:rsidR="00965C39" w:rsidRDefault="00965C39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9A822B" w14:textId="77777777" w:rsidR="00965C39" w:rsidRDefault="00AA474E" w:rsidP="005D7A96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809F75" w14:textId="77777777" w:rsidR="00965C39" w:rsidRDefault="00FC611A" w:rsidP="005D7A96">
            <w:r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7244AB" w14:textId="77777777" w:rsidR="00965C39" w:rsidRDefault="00FC611A" w:rsidP="005D7A96">
            <w:r>
              <w:t>Jednotka</w:t>
            </w:r>
          </w:p>
        </w:tc>
      </w:tr>
      <w:tr w:rsidR="00D261D2" w:rsidRPr="00555553" w14:paraId="3F807FA3" w14:textId="77777777" w:rsidTr="00965C3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A99D23" w14:textId="77777777" w:rsidR="00D261D2" w:rsidRDefault="00D261D2" w:rsidP="001548A5">
            <w:proofErr w:type="spellStart"/>
            <w:r>
              <w:lastRenderedPageBreak/>
              <w:t>opm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FE14F7" w14:textId="77777777" w:rsidR="00D261D2" w:rsidRDefault="00D261D2" w:rsidP="001548A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772BFD" w14:textId="77777777" w:rsidR="00D261D2" w:rsidRDefault="00D261D2" w:rsidP="001548A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DF3DBC" w14:textId="77777777" w:rsidR="00D261D2" w:rsidRDefault="00D261D2" w:rsidP="001548A5">
            <w:r>
              <w:t>OPM Id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503150" w14:textId="77777777" w:rsidR="00D261D2" w:rsidRDefault="00D261D2" w:rsidP="00D261D2">
            <w:r>
              <w:t>Id OPM pro případ více OPM v rámci jedné napěťové hladiny, nebo více napěťových hladin</w:t>
            </w:r>
          </w:p>
        </w:tc>
      </w:tr>
      <w:tr w:rsidR="00A564FB" w14:paraId="6C566F0B" w14:textId="77777777" w:rsidTr="005626F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FAD652F" w14:textId="77777777" w:rsidR="00A564FB" w:rsidRPr="001128CD" w:rsidRDefault="00FC611A" w:rsidP="0099473C">
            <w:pPr>
              <w:rPr>
                <w:b/>
              </w:rPr>
            </w:pPr>
            <w:r>
              <w:rPr>
                <w:b/>
              </w:rPr>
              <w:t>Profile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A0F9529" w14:textId="77777777" w:rsidR="00A564FB" w:rsidRPr="001128CD" w:rsidRDefault="00A564FB" w:rsidP="0099473C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2DA44F9" w14:textId="77777777" w:rsidR="00A564FB" w:rsidRPr="001128CD" w:rsidRDefault="00A564FB" w:rsidP="0099473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A94E0B2" w14:textId="77777777" w:rsidR="00A564FB" w:rsidRPr="001128CD" w:rsidRDefault="00A564FB" w:rsidP="0099473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C7CD724" w14:textId="77777777" w:rsidR="00A564FB" w:rsidRPr="001128CD" w:rsidRDefault="00F109BA" w:rsidP="0099473C">
            <w:pPr>
              <w:rPr>
                <w:b/>
              </w:rPr>
            </w:pPr>
            <w:r>
              <w:rPr>
                <w:b/>
              </w:rPr>
              <w:t>Měsíční výkaz – typ průběhových dat</w:t>
            </w:r>
          </w:p>
        </w:tc>
      </w:tr>
      <w:tr w:rsidR="00A564FB" w14:paraId="79436BC0" w14:textId="77777777" w:rsidTr="005626F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EEF993" w14:textId="77777777" w:rsidR="00A564FB" w:rsidRDefault="00FC611A" w:rsidP="0099473C">
            <w:proofErr w:type="spellStart"/>
            <w:r>
              <w:t>value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E94A8D" w14:textId="77777777" w:rsidR="00A564FB" w:rsidRDefault="00A564FB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DDEE5F" w14:textId="77777777" w:rsidR="00A564FB" w:rsidRDefault="000310A5" w:rsidP="0099473C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0E829C" w14:textId="77777777" w:rsidR="00A564FB" w:rsidRDefault="00FC611A" w:rsidP="00FC611A">
            <w:r>
              <w:t>Typ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B57B2F" w14:textId="77777777" w:rsidR="00A564FB" w:rsidRDefault="00FC611A" w:rsidP="0099473C">
            <w:r>
              <w:t>Typ hodnoty</w:t>
            </w:r>
          </w:p>
        </w:tc>
      </w:tr>
      <w:tr w:rsidR="00A564FB" w:rsidRPr="005626F9" w14:paraId="728BA9B2" w14:textId="77777777" w:rsidTr="005626F9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A898F00" w14:textId="77777777" w:rsidR="00A564FB" w:rsidRPr="001128CD" w:rsidRDefault="00FC611A" w:rsidP="0099473C">
            <w:pPr>
              <w:rPr>
                <w:b/>
              </w:rPr>
            </w:pPr>
            <w:proofErr w:type="spellStart"/>
            <w:r>
              <w:rPr>
                <w:b/>
              </w:rPr>
              <w:t>ProfileData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A3FBC5A" w14:textId="77777777" w:rsidR="00A564FB" w:rsidRPr="001128CD" w:rsidRDefault="0084437C" w:rsidP="0099473C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A29C23A" w14:textId="77777777" w:rsidR="00A564FB" w:rsidRPr="001128CD" w:rsidRDefault="00A564FB" w:rsidP="0099473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F0D1CE3" w14:textId="77777777" w:rsidR="00A564FB" w:rsidRPr="001128CD" w:rsidRDefault="00A564FB" w:rsidP="0099473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51A0702" w14:textId="77777777" w:rsidR="00A564FB" w:rsidRPr="001128CD" w:rsidRDefault="00F109BA" w:rsidP="0099473C">
            <w:pPr>
              <w:rPr>
                <w:b/>
              </w:rPr>
            </w:pPr>
            <w:r>
              <w:rPr>
                <w:b/>
              </w:rPr>
              <w:t>Měsíční výkaz – Průběhová data</w:t>
            </w:r>
          </w:p>
        </w:tc>
      </w:tr>
      <w:tr w:rsidR="00A564FB" w14:paraId="24C307A8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FA06ED" w14:textId="77777777" w:rsidR="00A564FB" w:rsidRDefault="00FC611A" w:rsidP="00FC611A">
            <w:proofErr w:type="spellStart"/>
            <w:r>
              <w:t>date-time-from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E89646" w14:textId="77777777" w:rsidR="00A564FB" w:rsidRDefault="00FC611A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D9F617" w14:textId="77777777" w:rsidR="00A564FB" w:rsidRDefault="00A564FB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C2912C" w14:textId="77777777" w:rsidR="00A564FB" w:rsidRDefault="00F109BA" w:rsidP="0099473C">
            <w:r>
              <w:t>Datum a čas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47FD09" w14:textId="77777777" w:rsidR="00A564FB" w:rsidRDefault="00F109BA" w:rsidP="005F05D6">
            <w:r>
              <w:t>Datum a čas od</w:t>
            </w:r>
          </w:p>
        </w:tc>
      </w:tr>
      <w:tr w:rsidR="00A564FB" w14:paraId="73285C8D" w14:textId="77777777" w:rsidTr="0099473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097326" w14:textId="77777777" w:rsidR="00A564FB" w:rsidRDefault="00FC611A" w:rsidP="0099473C">
            <w:proofErr w:type="spellStart"/>
            <w:r>
              <w:t>date</w:t>
            </w:r>
            <w:proofErr w:type="spellEnd"/>
            <w:r>
              <w:t>-</w:t>
            </w:r>
            <w:proofErr w:type="spellStart"/>
            <w:r>
              <w:t>time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935EB5" w14:textId="77777777" w:rsidR="00A564FB" w:rsidRDefault="00FC611A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A520CA" w14:textId="77777777" w:rsidR="00A564FB" w:rsidRDefault="00A564FB" w:rsidP="0099473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E7D9D2" w14:textId="77777777" w:rsidR="00A564FB" w:rsidRDefault="00F109BA" w:rsidP="0099473C">
            <w:r>
              <w:t>Datum a čas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9C319F" w14:textId="77777777" w:rsidR="00A564FB" w:rsidRDefault="00F109BA" w:rsidP="005F05D6">
            <w:r>
              <w:t>Datum a čas do</w:t>
            </w:r>
          </w:p>
        </w:tc>
      </w:tr>
      <w:tr w:rsidR="00A564FB" w14:paraId="76D24AEB" w14:textId="77777777" w:rsidTr="005626F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738B79" w14:textId="77777777" w:rsidR="00A564FB" w:rsidRDefault="00FC611A" w:rsidP="0099473C">
            <w:proofErr w:type="spellStart"/>
            <w:r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BAA3B5" w14:textId="77777777" w:rsidR="00A564FB" w:rsidRDefault="00FC611A" w:rsidP="0099473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272F3E" w14:textId="77777777" w:rsidR="00A564FB" w:rsidRDefault="0084437C" w:rsidP="0099473C">
            <w:pPr>
              <w:jc w:val="center"/>
            </w:pPr>
            <w:r>
              <w:t>1-</w:t>
            </w:r>
            <w:r w:rsidR="00F109BA">
              <w:t>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4C4B39" w14:textId="77777777" w:rsidR="00A564FB" w:rsidRDefault="00F109BA" w:rsidP="0099473C">
            <w:r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EE7A30" w14:textId="77777777" w:rsidR="00A564FB" w:rsidRDefault="00F109BA" w:rsidP="005F05D6">
            <w:r>
              <w:t>Hodnota</w:t>
            </w:r>
          </w:p>
        </w:tc>
      </w:tr>
      <w:tr w:rsidR="00FC611A" w14:paraId="7B1C15E8" w14:textId="77777777" w:rsidTr="005626F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90FE25" w14:textId="77777777" w:rsidR="00FC611A" w:rsidRDefault="00FC611A" w:rsidP="0099473C">
            <w:r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72DD7B" w14:textId="77777777" w:rsidR="00FC611A" w:rsidRDefault="00FC611A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A7A442" w14:textId="77777777" w:rsidR="00FC611A" w:rsidRDefault="00AA474E" w:rsidP="0099473C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553305" w14:textId="77777777" w:rsidR="00FC611A" w:rsidRDefault="00F109BA" w:rsidP="0099473C">
            <w:r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9325BF" w14:textId="77777777" w:rsidR="00FC611A" w:rsidRDefault="00F109BA" w:rsidP="005F05D6">
            <w:r>
              <w:t>Jednotka</w:t>
            </w:r>
          </w:p>
        </w:tc>
      </w:tr>
      <w:tr w:rsidR="00FC611A" w14:paraId="2EF94F58" w14:textId="77777777" w:rsidTr="005626F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81597E" w14:textId="77777777" w:rsidR="00FC611A" w:rsidRDefault="00FC611A" w:rsidP="0099473C">
            <w:r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532C7D" w14:textId="77777777" w:rsidR="00FC611A" w:rsidRDefault="00FC611A" w:rsidP="0099473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DE78AD" w14:textId="77777777" w:rsidR="00FC611A" w:rsidRDefault="00AA474E" w:rsidP="0099473C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C84057" w14:textId="77777777" w:rsidR="00FC611A" w:rsidRDefault="00F109BA" w:rsidP="0099473C">
            <w:r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592BFD" w14:textId="77777777" w:rsidR="00FC611A" w:rsidRDefault="00F109BA" w:rsidP="005F05D6">
            <w:r>
              <w:t>Status</w:t>
            </w:r>
            <w:r w:rsidR="00970E20">
              <w:t xml:space="preserve"> hodnoty</w:t>
            </w:r>
          </w:p>
        </w:tc>
      </w:tr>
    </w:tbl>
    <w:p w14:paraId="2D65B2EB" w14:textId="77777777" w:rsidR="00AD1692" w:rsidRDefault="00AD1692" w:rsidP="00E43D47"/>
    <w:p w14:paraId="318DB3F1" w14:textId="77777777" w:rsidR="00060C85" w:rsidRDefault="00060C85" w:rsidP="00060C85">
      <w:pPr>
        <w:pStyle w:val="Nadpis5"/>
      </w:pPr>
      <w:r>
        <w:t>formát resdata</w:t>
      </w:r>
    </w:p>
    <w:p w14:paraId="243D04D6" w14:textId="77777777" w:rsidR="00D378AC" w:rsidRDefault="00D378AC" w:rsidP="00E43D47">
      <w:pPr>
        <w:spacing w:after="0"/>
      </w:pPr>
    </w:p>
    <w:p w14:paraId="53EF48E1" w14:textId="77777777" w:rsidR="00E43D47" w:rsidRDefault="002C36CD" w:rsidP="00E43D47">
      <w:pPr>
        <w:spacing w:after="0"/>
      </w:pPr>
      <w:r>
        <w:t>Seznam druhů hodnot (e</w:t>
      </w:r>
      <w:r w:rsidR="00060C85">
        <w:t>lement Data</w:t>
      </w:r>
      <w:r>
        <w:t xml:space="preserve">, atribut </w:t>
      </w:r>
      <w:proofErr w:type="spellStart"/>
      <w:r>
        <w:t>value</w:t>
      </w:r>
      <w:proofErr w:type="spellEnd"/>
      <w:r>
        <w:t>-type</w:t>
      </w:r>
      <w:r w:rsidR="00970E20"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D378AC" w:rsidRPr="002C36CD" w14:paraId="5902941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DCBAFFD" w14:textId="77777777" w:rsidR="00D378AC" w:rsidRPr="002C36CD" w:rsidRDefault="002C36CD" w:rsidP="002C36CD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V</w:t>
            </w:r>
            <w:r w:rsidR="00D378AC"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alue_type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A2B44FE" w14:textId="77777777" w:rsidR="00D378AC" w:rsidRPr="002C36CD" w:rsidRDefault="002C36CD" w:rsidP="00D378AC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</w:t>
            </w:r>
            <w:r w:rsidR="00D378AC"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opis</w:t>
            </w:r>
          </w:p>
        </w:tc>
      </w:tr>
      <w:tr w:rsidR="00D378AC" w:rsidRPr="002C36CD" w14:paraId="12B5FF0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F76189" w14:textId="1F2A0F42" w:rsidR="00D378AC" w:rsidRPr="002C36CD" w:rsidRDefault="004E1BE2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E1BE2">
              <w:rPr>
                <w:color w:val="000000"/>
                <w:sz w:val="20"/>
                <w:szCs w:val="20"/>
                <w:lang w:eastAsia="cs-CZ"/>
              </w:rPr>
              <w:t>EZP_1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65AD4B" w14:textId="1C7A0794" w:rsidR="00D378AC" w:rsidRPr="002C36CD" w:rsidRDefault="004E1BE2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E1BE2">
              <w:rPr>
                <w:color w:val="000000"/>
                <w:sz w:val="20"/>
                <w:szCs w:val="20"/>
                <w:lang w:eastAsia="cs-CZ"/>
              </w:rPr>
              <w:t>Výrobce elektřiny žádá o vydání záruky původu energie</w:t>
            </w:r>
          </w:p>
        </w:tc>
      </w:tr>
      <w:tr w:rsidR="004E1BE2" w:rsidRPr="002C36CD" w14:paraId="72F8ACC3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E91676" w14:textId="16751D54" w:rsidR="004E1BE2" w:rsidRPr="004E1BE2" w:rsidRDefault="004E1BE2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E1BE2">
              <w:rPr>
                <w:color w:val="000000"/>
                <w:sz w:val="20"/>
                <w:szCs w:val="20"/>
                <w:lang w:eastAsia="cs-CZ"/>
              </w:rPr>
              <w:t>EZP_2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0F59E7" w14:textId="478FC690" w:rsidR="004E1BE2" w:rsidRPr="004E1BE2" w:rsidRDefault="004E1BE2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E1BE2">
              <w:rPr>
                <w:color w:val="000000"/>
                <w:sz w:val="20"/>
                <w:szCs w:val="20"/>
                <w:lang w:eastAsia="cs-CZ"/>
              </w:rPr>
              <w:t>Množství elektřiny, na které výrobce elektřiny žádá o vydání záruky původu energie</w:t>
            </w:r>
          </w:p>
        </w:tc>
      </w:tr>
      <w:tr w:rsidR="004E1BE2" w:rsidRPr="002C36CD" w14:paraId="6BED3A8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059C2C" w14:textId="5997BFD8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44F80F" w14:textId="2DA7A93F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Instalovaný elektrický výkon</w:t>
            </w:r>
          </w:p>
        </w:tc>
      </w:tr>
      <w:tr w:rsidR="004E1BE2" w:rsidRPr="002C36CD" w14:paraId="2E4D485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04541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1A5C2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Svorková výroba elektřiny</w:t>
            </w:r>
          </w:p>
        </w:tc>
      </w:tr>
      <w:tr w:rsidR="004E1BE2" w:rsidRPr="002C36CD" w14:paraId="5A9DDF5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DBF53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5BE64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Odběr elektřiny z vlastních dieselagregátů</w:t>
            </w:r>
          </w:p>
        </w:tc>
      </w:tr>
      <w:tr w:rsidR="004E1BE2" w:rsidRPr="002C36CD" w14:paraId="25B2DE15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8E43F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GCR_2_SUM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D1D3A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Souhrnné množství svorkové výroby očištěné o TVS za OPM</w:t>
            </w:r>
          </w:p>
        </w:tc>
      </w:tr>
      <w:tr w:rsidR="004E1BE2" w:rsidRPr="002C36CD" w14:paraId="61D73A14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FE88B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GCR_2_OPM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CEEFE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Celková svorková výroba za OPM</w:t>
            </w:r>
          </w:p>
        </w:tc>
      </w:tr>
      <w:tr w:rsidR="004E1BE2" w:rsidRPr="002C36CD" w14:paraId="05CAE907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DBE91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899FF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Technologická vlastní spotřeba elektřiny</w:t>
            </w:r>
          </w:p>
        </w:tc>
      </w:tr>
      <w:tr w:rsidR="004E1BE2" w:rsidRPr="002C36CD" w14:paraId="662D628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5A75A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GCR_3_OPM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6065C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Celková technologická spotřeba za OPM</w:t>
            </w:r>
          </w:p>
        </w:tc>
      </w:tr>
      <w:tr w:rsidR="004E1BE2" w:rsidRPr="002C36CD" w14:paraId="0E4F2BF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29A9B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608EB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Celková konečná spotřeba za předávacím místem výrobce elektřiny</w:t>
            </w:r>
          </w:p>
        </w:tc>
      </w:tr>
      <w:tr w:rsidR="004E1BE2" w:rsidRPr="002C36CD" w14:paraId="1DB91BE4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5577E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4A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E560A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Spotřeba elektřiny na čerpání a kompenzaci přečerpávacích vodních elektráren</w:t>
            </w:r>
          </w:p>
        </w:tc>
      </w:tr>
      <w:tr w:rsidR="004E1BE2" w:rsidRPr="002C36CD" w14:paraId="5AFA147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6FC92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85AAE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lokální spotřeba elektřiny</w:t>
            </w:r>
          </w:p>
        </w:tc>
      </w:tr>
      <w:tr w:rsidR="004E1BE2" w:rsidRPr="002C36CD" w14:paraId="62A1E76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EF198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B422A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Dodávka elektřiny do lokální nebo regionální distribuční soustavy nebo do přenosové soustavy</w:t>
            </w:r>
          </w:p>
        </w:tc>
      </w:tr>
      <w:tr w:rsidR="004E1BE2" w:rsidRPr="002C36CD" w14:paraId="089C7F4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378E5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6A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5BBE3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Dodávka elektřiny do distribuční soustavy na hladině NN</w:t>
            </w:r>
          </w:p>
        </w:tc>
      </w:tr>
      <w:tr w:rsidR="004E1BE2" w:rsidRPr="002C36CD" w14:paraId="69D9F3B8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CB649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6B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DFC01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Dodávka elektřiny do distribuční soustavy na hladině VN</w:t>
            </w:r>
          </w:p>
        </w:tc>
      </w:tr>
      <w:tr w:rsidR="004E1BE2" w:rsidRPr="002C36CD" w14:paraId="1B8E0505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67DC4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6C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7B0C2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Dodávka elektřiny do přenosové soustavy na hladině VVN</w:t>
            </w:r>
          </w:p>
        </w:tc>
      </w:tr>
      <w:tr w:rsidR="004E1BE2" w:rsidRPr="002C36CD" w14:paraId="72C5794E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6343E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GCR_6D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31639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Dodávka elektřiny jinému vlastnímu zdroji bez použití přenosové nebo distribuční soustavy</w:t>
            </w:r>
          </w:p>
        </w:tc>
      </w:tr>
      <w:tr w:rsidR="004E1BE2" w:rsidRPr="002C36CD" w14:paraId="74CC0A8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337CCE" w14:textId="40E0C2D8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91FC7">
              <w:rPr>
                <w:color w:val="000000"/>
                <w:sz w:val="20"/>
                <w:szCs w:val="20"/>
                <w:lang w:eastAsia="cs-CZ"/>
              </w:rPr>
              <w:t>GCR_6E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47DBE8" w14:textId="52B28CA3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91FC7">
              <w:rPr>
                <w:color w:val="000000"/>
                <w:sz w:val="20"/>
                <w:szCs w:val="20"/>
                <w:lang w:eastAsia="cs-CZ"/>
              </w:rPr>
              <w:t>Odběr elektřiny zařízením pro ukládání elektřiny</w:t>
            </w:r>
          </w:p>
        </w:tc>
      </w:tr>
      <w:tr w:rsidR="004E1BE2" w:rsidRPr="002C36CD" w14:paraId="7566D3C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CB980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GCR_6_SUM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95082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Souhrnné množství dodávky do sítě za OPM</w:t>
            </w:r>
          </w:p>
        </w:tc>
      </w:tr>
      <w:tr w:rsidR="004E1BE2" w:rsidRPr="002C36CD" w14:paraId="3FFE39D8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D74CB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A5DC3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Odběr z přenosové nebo distribuční soustavy (v předávacím místě)</w:t>
            </w:r>
          </w:p>
        </w:tc>
      </w:tr>
      <w:tr w:rsidR="004E1BE2" w:rsidRPr="002C36CD" w14:paraId="512340E5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FDE3B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7A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15D1E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NN</w:t>
            </w:r>
          </w:p>
        </w:tc>
      </w:tr>
      <w:tr w:rsidR="004E1BE2" w:rsidRPr="002C36CD" w14:paraId="4847371E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7D7C3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7B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1225F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VN</w:t>
            </w:r>
          </w:p>
        </w:tc>
      </w:tr>
      <w:tr w:rsidR="004E1BE2" w:rsidRPr="002C36CD" w14:paraId="638898EA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1A515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7C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AF4F7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Odběr elektřiny z přenosové soustavy na hladině VVN</w:t>
            </w:r>
          </w:p>
        </w:tc>
      </w:tr>
      <w:tr w:rsidR="004E1BE2" w:rsidRPr="002C36CD" w14:paraId="6F808A6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5F3F8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GCR_7D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159EF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Odběr elektřiny z jiného vlastního zdroje bez použití přenosové nebo distribuční soustavy</w:t>
            </w:r>
          </w:p>
        </w:tc>
      </w:tr>
      <w:tr w:rsidR="004E1BE2" w:rsidRPr="002C36CD" w14:paraId="6885EFA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D734EB" w14:textId="5D869EC6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91FC7">
              <w:rPr>
                <w:color w:val="000000"/>
                <w:sz w:val="20"/>
                <w:szCs w:val="20"/>
                <w:lang w:eastAsia="cs-CZ"/>
              </w:rPr>
              <w:t>GCR_7E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16173B" w14:textId="38918BA6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91FC7">
              <w:rPr>
                <w:color w:val="000000"/>
                <w:sz w:val="20"/>
                <w:szCs w:val="20"/>
                <w:lang w:eastAsia="cs-CZ"/>
              </w:rPr>
              <w:t>Dodávka elektřiny ze zařízení pro ukládání elektřiny</w:t>
            </w:r>
          </w:p>
        </w:tc>
      </w:tr>
      <w:tr w:rsidR="004E1BE2" w:rsidRPr="002C36CD" w14:paraId="619DD1ED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7E1AE1" w14:textId="41E708E3" w:rsidR="004E1BE2" w:rsidRPr="00091FC7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91FC7">
              <w:rPr>
                <w:color w:val="000000"/>
                <w:sz w:val="20"/>
                <w:szCs w:val="20"/>
                <w:lang w:eastAsia="cs-CZ"/>
              </w:rPr>
              <w:lastRenderedPageBreak/>
              <w:t>GCR_</w:t>
            </w:r>
            <w:proofErr w:type="gramStart"/>
            <w:r w:rsidRPr="00091FC7">
              <w:rPr>
                <w:color w:val="000000"/>
                <w:sz w:val="20"/>
                <w:szCs w:val="20"/>
                <w:lang w:eastAsia="cs-CZ"/>
              </w:rPr>
              <w:t>7F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D9E11D" w14:textId="282C250F" w:rsidR="004E1BE2" w:rsidRPr="00091FC7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91FC7">
              <w:rPr>
                <w:color w:val="000000"/>
                <w:sz w:val="20"/>
                <w:szCs w:val="20"/>
                <w:lang w:eastAsia="cs-CZ"/>
              </w:rPr>
              <w:t>Odběr elektřiny sdílené ve skupině sdílení podle § 65b odst. 2 písm. c) vyhlášky č. 408/2015 Sb.</w:t>
            </w:r>
          </w:p>
        </w:tc>
      </w:tr>
      <w:tr w:rsidR="004E1BE2" w:rsidRPr="002C36CD" w14:paraId="71F5255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496F8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8A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475E2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Vlastnické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vztahy - obnovitelný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zdroj (POZE)</w:t>
            </w:r>
          </w:p>
        </w:tc>
      </w:tr>
      <w:tr w:rsidR="004E1BE2" w:rsidRPr="002C36CD" w14:paraId="0398B99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7370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8B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F6E41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Vlastnické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vztahy - druhotný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zdroj (DZ)</w:t>
            </w:r>
          </w:p>
        </w:tc>
      </w:tr>
      <w:tr w:rsidR="004E1BE2" w:rsidRPr="002C36CD" w14:paraId="23FBDAC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15C10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8C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9B398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Vlastnické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vztahy - kombinovaná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výroba elektřiny a tepla (KVET)</w:t>
            </w:r>
          </w:p>
        </w:tc>
      </w:tr>
      <w:tr w:rsidR="004E1BE2" w:rsidRPr="002C36CD" w14:paraId="4F05296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049DD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GCR_8D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283EF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Vlastnické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vztahy - decentrální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výroba (DV)</w:t>
            </w:r>
          </w:p>
        </w:tc>
      </w:tr>
      <w:tr w:rsidR="004E1BE2" w:rsidRPr="002C36CD" w14:paraId="460FF03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2F49D0" w14:textId="7551712C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E1BE2">
              <w:rPr>
                <w:color w:val="000000"/>
                <w:sz w:val="20"/>
                <w:szCs w:val="20"/>
                <w:lang w:eastAsia="cs-CZ"/>
              </w:rPr>
              <w:t>GCR_9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2FBA6E" w14:textId="5915FDCC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E1BE2">
              <w:rPr>
                <w:color w:val="000000"/>
                <w:sz w:val="20"/>
                <w:szCs w:val="20"/>
                <w:lang w:eastAsia="cs-CZ"/>
              </w:rPr>
              <w:t>Zařazení výroby elektřiny</w:t>
            </w:r>
          </w:p>
        </w:tc>
      </w:tr>
      <w:tr w:rsidR="004E1BE2" w:rsidRPr="002C36CD" w14:paraId="1E009BB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D19D4C" w14:textId="62D69866" w:rsidR="004E1BE2" w:rsidRPr="004E1BE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E1BE2">
              <w:rPr>
                <w:color w:val="000000"/>
                <w:sz w:val="20"/>
                <w:szCs w:val="20"/>
                <w:lang w:eastAsia="cs-CZ"/>
              </w:rPr>
              <w:t>GCR_10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8C6B63" w14:textId="5B5B5BD2" w:rsidR="004E1BE2" w:rsidRPr="004E1BE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E1BE2">
              <w:rPr>
                <w:color w:val="000000"/>
                <w:sz w:val="20"/>
                <w:szCs w:val="20"/>
                <w:lang w:eastAsia="cs-CZ"/>
              </w:rPr>
              <w:t>Předávací místo je přiřazeno do skupiny sdílení</w:t>
            </w:r>
          </w:p>
        </w:tc>
      </w:tr>
      <w:tr w:rsidR="00366928" w:rsidRPr="002C36CD" w14:paraId="4EDB96B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E70507" w14:textId="7A4F6153" w:rsidR="00366928" w:rsidRPr="004E1BE2" w:rsidRDefault="00366928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GCR_13E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B8BA9B" w14:textId="76C101B1" w:rsidR="00366928" w:rsidRPr="004E1BE2" w:rsidRDefault="00366928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Odběr elektřiny z přenosové soustavy pro ukládání elektřiny a zpětnou dodávku elektřiny ze zařízení pro ukládání elektřiny do přenosové soustavy.</w:t>
            </w:r>
          </w:p>
        </w:tc>
      </w:tr>
      <w:tr w:rsidR="00366928" w:rsidRPr="002C36CD" w14:paraId="3993EA2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43DF20" w14:textId="4FBE01DF" w:rsidR="00366928" w:rsidRPr="00366928" w:rsidRDefault="00366928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366928">
              <w:rPr>
                <w:color w:val="000000"/>
                <w:sz w:val="20"/>
                <w:szCs w:val="20"/>
                <w:lang w:eastAsia="cs-CZ"/>
              </w:rPr>
              <w:t>13</w:t>
            </w:r>
            <w:r>
              <w:rPr>
                <w:color w:val="000000"/>
                <w:sz w:val="20"/>
                <w:szCs w:val="20"/>
                <w:lang w:eastAsia="cs-CZ"/>
              </w:rPr>
              <w:t>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D3A5FF" w14:textId="549EA002" w:rsidR="00366928" w:rsidRPr="00366928" w:rsidRDefault="00366928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VVN pro ukládání elektřiny a zpětnou dodávku elektřiny ze zařízení pro ukládání elektřiny do distribuční soustavy.</w:t>
            </w:r>
          </w:p>
        </w:tc>
      </w:tr>
      <w:tr w:rsidR="00366928" w:rsidRPr="002C36CD" w14:paraId="2129EF1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D49C5A" w14:textId="332ACB77" w:rsidR="00366928" w:rsidRPr="00366928" w:rsidRDefault="00366928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GCR_13</w:t>
            </w:r>
            <w:r>
              <w:rPr>
                <w:color w:val="000000"/>
                <w:sz w:val="20"/>
                <w:szCs w:val="20"/>
                <w:lang w:eastAsia="cs-CZ"/>
              </w:rPr>
              <w:t>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07EF281" w14:textId="1B6BC794" w:rsidR="00366928" w:rsidRPr="00366928" w:rsidRDefault="00366928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VN pro ukládání elektřiny a zpětnou dodávku elektřiny ze zařízení pro ukládání elektřiny do distribuční soustavy.</w:t>
            </w:r>
          </w:p>
        </w:tc>
      </w:tr>
      <w:tr w:rsidR="00366928" w:rsidRPr="002C36CD" w14:paraId="62CF4083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FA9DC9" w14:textId="66A14A81" w:rsidR="00366928" w:rsidRPr="00366928" w:rsidRDefault="00366928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366928">
              <w:rPr>
                <w:color w:val="000000"/>
                <w:sz w:val="20"/>
                <w:szCs w:val="20"/>
                <w:lang w:eastAsia="cs-CZ"/>
              </w:rPr>
              <w:t>13</w:t>
            </w:r>
            <w:r>
              <w:rPr>
                <w:color w:val="000000"/>
                <w:sz w:val="20"/>
                <w:szCs w:val="20"/>
                <w:lang w:eastAsia="cs-CZ"/>
              </w:rPr>
              <w:t>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840562" w14:textId="3302E7F9" w:rsidR="00366928" w:rsidRPr="00366928" w:rsidRDefault="00366928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NN pro ukládání elektřiny a zpětnou dodávku elektřiny ze zařízení pro ukládání elektřiny do distribuční soustavy.</w:t>
            </w:r>
          </w:p>
        </w:tc>
      </w:tr>
      <w:tr w:rsidR="004E1BE2" w:rsidRPr="002C36CD" w14:paraId="3B5E54C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11544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GCR_RATIO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DB83D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Poměr dodávky do sítě k vyrobenému množství za OPM</w:t>
            </w:r>
          </w:p>
        </w:tc>
      </w:tr>
      <w:tr w:rsidR="004E1BE2" w:rsidRPr="002C36CD" w14:paraId="4CFEF945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E6550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POD_REP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59542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Výkaz za hlavní zdroj</w:t>
            </w:r>
          </w:p>
        </w:tc>
      </w:tr>
      <w:tr w:rsidR="004E1BE2" w:rsidRPr="002C36CD" w14:paraId="1FD44A2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ADAB5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945D8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Zvolená forma podpory (povinný výkup nebo zelený bonus)</w:t>
            </w:r>
          </w:p>
        </w:tc>
      </w:tr>
      <w:tr w:rsidR="004E1BE2" w:rsidRPr="002C36CD" w14:paraId="541A5128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2C77C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9A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FCECE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Malá vodní elektrárna</w:t>
            </w:r>
          </w:p>
        </w:tc>
      </w:tr>
      <w:tr w:rsidR="004E1BE2" w:rsidRPr="002C36CD" w14:paraId="7E7622B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A85E8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9B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3FF3B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Malá vodní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platnosti vysokého tarifu</w:t>
            </w:r>
          </w:p>
        </w:tc>
      </w:tr>
      <w:tr w:rsidR="004E1BE2" w:rsidRPr="002C36CD" w14:paraId="27DFC285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1F129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9C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18D63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Malá vodní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platnosti nízkého tarifu</w:t>
            </w:r>
          </w:p>
        </w:tc>
      </w:tr>
      <w:tr w:rsidR="004E1BE2" w:rsidRPr="002C36CD" w14:paraId="7B5B293D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36326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RES_R9A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39255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 w:rsidRPr="002C36CD">
              <w:rPr>
                <w:color w:val="000000"/>
                <w:sz w:val="20"/>
                <w:szCs w:val="20"/>
                <w:lang w:eastAsia="cs-CZ"/>
              </w:rPr>
              <w:t>Rekontruovaná</w:t>
            </w:r>
            <w:proofErr w:type="spell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malá vodní elektrárna</w:t>
            </w:r>
          </w:p>
        </w:tc>
      </w:tr>
      <w:tr w:rsidR="004E1BE2" w:rsidRPr="002C36CD" w14:paraId="597F718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49FBC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RES_R9B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4DBE0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 w:rsidRPr="002C36CD">
              <w:rPr>
                <w:color w:val="000000"/>
                <w:sz w:val="20"/>
                <w:szCs w:val="20"/>
                <w:lang w:eastAsia="cs-CZ"/>
              </w:rPr>
              <w:t>Rekontruovaná</w:t>
            </w:r>
            <w:proofErr w:type="spell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malá vodní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platnosti vysokého tarifu</w:t>
            </w:r>
          </w:p>
        </w:tc>
      </w:tr>
      <w:tr w:rsidR="004E1BE2" w:rsidRPr="002C36CD" w14:paraId="408406DE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32117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RES_R9C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D4030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 w:rsidRPr="002C36CD">
              <w:rPr>
                <w:color w:val="000000"/>
                <w:sz w:val="20"/>
                <w:szCs w:val="20"/>
                <w:lang w:eastAsia="cs-CZ"/>
              </w:rPr>
              <w:t>Rekontruovaná</w:t>
            </w:r>
            <w:proofErr w:type="spell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malá vodní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platnosti nízkého tarifu</w:t>
            </w:r>
          </w:p>
        </w:tc>
      </w:tr>
      <w:tr w:rsidR="004E1BE2" w:rsidRPr="002C36CD" w14:paraId="0BC2036B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0853C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81FC8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Velká vodní elektrárna</w:t>
            </w:r>
          </w:p>
        </w:tc>
      </w:tr>
      <w:tr w:rsidR="004E1BE2" w:rsidRPr="002C36CD" w14:paraId="5678BE6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09C5D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10A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F8664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O1</w:t>
            </w:r>
          </w:p>
        </w:tc>
      </w:tr>
      <w:tr w:rsidR="004E1BE2" w:rsidRPr="002C36CD" w14:paraId="0C87592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2E7FE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10B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EE1AD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O2</w:t>
            </w:r>
          </w:p>
        </w:tc>
      </w:tr>
      <w:tr w:rsidR="004E1BE2" w:rsidRPr="002C36CD" w14:paraId="739176B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73305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10C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123BE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O3</w:t>
            </w:r>
          </w:p>
        </w:tc>
      </w:tr>
      <w:tr w:rsidR="004E1BE2" w:rsidRPr="002C36CD" w14:paraId="55D802C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8359B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11A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158D3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P1</w:t>
            </w:r>
          </w:p>
        </w:tc>
      </w:tr>
      <w:tr w:rsidR="004E1BE2" w:rsidRPr="002C36CD" w14:paraId="4AA319B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EF46D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11B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7C7BB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P2</w:t>
            </w:r>
          </w:p>
        </w:tc>
      </w:tr>
      <w:tr w:rsidR="004E1BE2" w:rsidRPr="002C36CD" w14:paraId="687A58D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1F1D9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11C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BFBB1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P3</w:t>
            </w:r>
          </w:p>
        </w:tc>
      </w:tr>
      <w:tr w:rsidR="004E1BE2" w:rsidRPr="002C36CD" w14:paraId="555AB885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AE51D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86B85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Společné spalování biomasy a neobnovitelného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S1</w:t>
            </w:r>
          </w:p>
        </w:tc>
      </w:tr>
      <w:tr w:rsidR="004E1BE2" w:rsidRPr="002C36CD" w14:paraId="39B9BCEB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65BB2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C8C1A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P2</w:t>
            </w:r>
          </w:p>
        </w:tc>
      </w:tr>
      <w:tr w:rsidR="004E1BE2" w:rsidRPr="002C36CD" w14:paraId="340CB05B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91656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EB043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Společné spalování biomasy a neobnovitelného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S3</w:t>
            </w:r>
          </w:p>
        </w:tc>
      </w:tr>
      <w:tr w:rsidR="004E1BE2" w:rsidRPr="002C36CD" w14:paraId="49A164C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D663C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RES_D12A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BDD50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DS1</w:t>
            </w:r>
          </w:p>
        </w:tc>
      </w:tr>
      <w:tr w:rsidR="004E1BE2" w:rsidRPr="002C36CD" w14:paraId="74B6353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A4D36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RES_D12B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4FFD5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DS2</w:t>
            </w:r>
          </w:p>
        </w:tc>
      </w:tr>
      <w:tr w:rsidR="004E1BE2" w:rsidRPr="002C36CD" w14:paraId="4998BCBA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25481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RES_D12C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4A908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DS3</w:t>
            </w:r>
          </w:p>
        </w:tc>
      </w:tr>
      <w:tr w:rsidR="004E1BE2" w:rsidRPr="002C36CD" w14:paraId="6A32768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8D124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RES_D11A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03C89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DP1</w:t>
            </w:r>
          </w:p>
        </w:tc>
      </w:tr>
      <w:tr w:rsidR="004E1BE2" w:rsidRPr="002C36CD" w14:paraId="31F6071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F9418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RES_D11B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53ABE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DP2</w:t>
            </w:r>
          </w:p>
        </w:tc>
      </w:tr>
      <w:tr w:rsidR="004E1BE2" w:rsidRPr="002C36CD" w14:paraId="79C3FC77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7BFA3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RES_D11C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3AF48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DP3</w:t>
            </w:r>
          </w:p>
        </w:tc>
      </w:tr>
      <w:tr w:rsidR="004E1BE2" w:rsidRPr="002C36CD" w14:paraId="3898FEF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B9531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B6A9B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Komunální odpad nebo </w:t>
            </w:r>
            <w:proofErr w:type="spellStart"/>
            <w:r w:rsidRPr="002C36CD">
              <w:rPr>
                <w:color w:val="000000"/>
                <w:sz w:val="20"/>
                <w:szCs w:val="20"/>
                <w:lang w:eastAsia="cs-CZ"/>
              </w:rPr>
              <w:t>spoluspalování</w:t>
            </w:r>
            <w:proofErr w:type="spell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komunálního odpadu s různými zdroji energie</w:t>
            </w:r>
          </w:p>
        </w:tc>
      </w:tr>
      <w:tr w:rsidR="004E1BE2" w:rsidRPr="002C36CD" w14:paraId="69FB11D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7AE3E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RES_10D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863DB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Spalování druhotného zdroje (kromě komunálního odpadu, degazačního a důlního plynu)</w:t>
            </w:r>
          </w:p>
        </w:tc>
      </w:tr>
      <w:tr w:rsidR="004E1BE2" w:rsidRPr="002C36CD" w14:paraId="1933000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E835F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6AAB1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Spalování bioplynu kategorie AF1</w:t>
            </w:r>
          </w:p>
        </w:tc>
      </w:tr>
      <w:tr w:rsidR="004E1BE2" w:rsidRPr="002C36CD" w14:paraId="0024964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93EDF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1E1BF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Bioplyn - AF1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- splňující podmínky efektivního využití vyrobené tepelné energie</w:t>
            </w:r>
          </w:p>
        </w:tc>
      </w:tr>
      <w:tr w:rsidR="004E1BE2" w:rsidRPr="002C36CD" w14:paraId="78CCE13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A5BB5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10F67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Bioplyn - AF1</w:t>
            </w:r>
            <w:proofErr w:type="gramEnd"/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 - nesplňující podmínky efektivního využití vyrobené tepelné energie</w:t>
            </w:r>
          </w:p>
        </w:tc>
      </w:tr>
      <w:tr w:rsidR="004E1BE2" w:rsidRPr="002C36CD" w14:paraId="312E317B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EA170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lastRenderedPageBreak/>
              <w:t>RES_14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81A1E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Spalování bioplynu kategorie AF2</w:t>
            </w:r>
          </w:p>
        </w:tc>
      </w:tr>
      <w:tr w:rsidR="004E1BE2" w:rsidRPr="002C36CD" w14:paraId="343BDC7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2D057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14A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38630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Uplatněné užitečné teplo</w:t>
            </w:r>
          </w:p>
        </w:tc>
      </w:tr>
      <w:tr w:rsidR="004E1BE2" w:rsidRPr="002C36CD" w14:paraId="087F5C2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864BD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14B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17C22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Spalování bioplynu</w:t>
            </w:r>
          </w:p>
        </w:tc>
      </w:tr>
      <w:tr w:rsidR="004E1BE2" w:rsidRPr="002C36CD" w14:paraId="320EFF0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FF413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76079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Skládkový plyn nebo kalový plyn z ČOV</w:t>
            </w:r>
          </w:p>
        </w:tc>
      </w:tr>
      <w:tr w:rsidR="004E1BE2" w:rsidRPr="002C36CD" w14:paraId="2EAF0AE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5BA0F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15A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3A03C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Spalování důlního plynu z uzavřených dolů</w:t>
            </w:r>
          </w:p>
        </w:tc>
      </w:tr>
      <w:tr w:rsidR="004E1BE2" w:rsidRPr="002C36CD" w14:paraId="4F0E38A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415F0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E7BB6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Větrná elektrárna</w:t>
            </w:r>
          </w:p>
        </w:tc>
      </w:tr>
      <w:tr w:rsidR="004E1BE2" w:rsidRPr="002C36CD" w14:paraId="41E0FAD5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A0931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37E88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Výroba elektřiny využitím geotermální energie</w:t>
            </w:r>
          </w:p>
        </w:tc>
      </w:tr>
      <w:tr w:rsidR="004E1BE2" w:rsidRPr="002C36CD" w14:paraId="2510717D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038B3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0125B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Fotovoltaická elektrárna</w:t>
            </w:r>
          </w:p>
        </w:tc>
      </w:tr>
      <w:tr w:rsidR="004E1BE2" w:rsidRPr="002C36CD" w14:paraId="7BC14D1D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DE8F1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23640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Dosažená účinnost výroby elektřiny</w:t>
            </w:r>
          </w:p>
        </w:tc>
      </w:tr>
      <w:tr w:rsidR="004E1BE2" w:rsidRPr="002C36CD" w14:paraId="64501E8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B849F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F99ED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Referenční účinnost výroby elektřiny</w:t>
            </w:r>
          </w:p>
        </w:tc>
      </w:tr>
      <w:tr w:rsidR="004E1BE2" w:rsidRPr="002C36CD" w14:paraId="39921614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AF511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RES_21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C6E6D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Podíl neobnovitelných (nepodporovaných) zdrojů na vyrobeném a/nebo do soustavy dodaném množství</w:t>
            </w:r>
          </w:p>
        </w:tc>
      </w:tr>
      <w:tr w:rsidR="004E1BE2" w:rsidRPr="002C36CD" w14:paraId="7AF4F63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65C68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7EB51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Množství elektřiny vyrobené z KVET celkem</w:t>
            </w:r>
          </w:p>
        </w:tc>
      </w:tr>
      <w:tr w:rsidR="004E1BE2" w:rsidRPr="002C36CD" w14:paraId="7AEE81A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974A5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21A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0ADC4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Množství elektřiny vyrobené z KVET, na které je uplatňována podpora (3000 hod/rok), s výjimkou </w:t>
            </w:r>
          </w:p>
          <w:p w14:paraId="38B10A8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využití obnovitelného zdroje nebo spalování degazačního a důlního plynu</w:t>
            </w:r>
          </w:p>
        </w:tc>
      </w:tr>
      <w:tr w:rsidR="004E1BE2" w:rsidRPr="002C36CD" w14:paraId="2E600FB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F02FD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21B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674A7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Množství elektřiny vyrobené z KVET, na které je uplatňována podpora (4400 hod/rok), s výjimkou </w:t>
            </w:r>
          </w:p>
          <w:p w14:paraId="24A022B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využití obnovitelného zdroje nebo spalování degazačního a důlního plynu</w:t>
            </w:r>
          </w:p>
        </w:tc>
      </w:tr>
      <w:tr w:rsidR="004E1BE2" w:rsidRPr="002C36CD" w14:paraId="486081A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47751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21C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62A64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Množství elektřiny vyrobené z KVET, na které je uplatňována podpora (8400 hod/rok), s výjimkou </w:t>
            </w:r>
          </w:p>
          <w:p w14:paraId="5991C5D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využití obnovitelného zdroje nebo spalování degazačního a důlního plynu</w:t>
            </w:r>
          </w:p>
        </w:tc>
      </w:tr>
      <w:tr w:rsidR="004E1BE2" w:rsidRPr="002C36CD" w14:paraId="66C194F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59EF3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CHP_21D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3B79E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Množství elektřiny vyrobené z KVET, na které je uplatňována podpora v případě využití bioplynu</w:t>
            </w:r>
          </w:p>
        </w:tc>
      </w:tr>
      <w:tr w:rsidR="004E1BE2" w:rsidRPr="002C36CD" w14:paraId="562F5CE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7C00E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CHP_21E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3C44F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Roční výpočet úspory primárních paliv ÚPE</w:t>
            </w:r>
          </w:p>
        </w:tc>
      </w:tr>
      <w:tr w:rsidR="004E1BE2" w:rsidRPr="002C36CD" w14:paraId="313069D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0CC0B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21F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4A3DC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Měsíční výpočet úspory primárních paliv UPE</w:t>
            </w:r>
          </w:p>
        </w:tc>
      </w:tr>
      <w:tr w:rsidR="004E1BE2" w:rsidRPr="002C36CD" w14:paraId="310FBCCB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59044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CHP_21G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068B0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Provozní hodiny</w:t>
            </w:r>
          </w:p>
        </w:tc>
      </w:tr>
      <w:tr w:rsidR="004E1BE2" w:rsidRPr="002C36CD" w14:paraId="131C9D78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CA954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21H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CCD2D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Množství elektřiny vyrobené z KVET, na které je uplatňována podpora v případě využití skládkového </w:t>
            </w:r>
          </w:p>
          <w:p w14:paraId="45C0DE4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plynu nebo kalového plynu z ČOV</w:t>
            </w:r>
          </w:p>
        </w:tc>
      </w:tr>
      <w:tr w:rsidR="004E1BE2" w:rsidRPr="002C36CD" w14:paraId="1B7B81F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D1BD3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CHP_D21A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55B34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Množství elektřiny vyrobené z KVET spalováním druhotného zdroje, na které je uplatňována podpora </w:t>
            </w:r>
          </w:p>
          <w:p w14:paraId="1ACBE77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(3000 hod/rok)</w:t>
            </w:r>
          </w:p>
        </w:tc>
      </w:tr>
      <w:tr w:rsidR="004E1BE2" w:rsidRPr="002C36CD" w14:paraId="702E507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34DFD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CHP_D21B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7C9E3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Množství elektřiny vyrobené z KVET spalováním druhotného zdroje, na které je uplatňována podpora </w:t>
            </w:r>
          </w:p>
          <w:p w14:paraId="1ECE6CB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(4400 hod/rok)</w:t>
            </w:r>
          </w:p>
        </w:tc>
      </w:tr>
      <w:tr w:rsidR="004E1BE2" w:rsidRPr="002C36CD" w14:paraId="50DB7BA4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D111B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CHP_D21C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A0528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Množství elektřiny vyrobené z KVET spalováním druhotného zdroje, na které je uplatňována podpora </w:t>
            </w:r>
          </w:p>
          <w:p w14:paraId="478B94E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(8400 hod/rok)</w:t>
            </w:r>
          </w:p>
        </w:tc>
      </w:tr>
      <w:tr w:rsidR="004E1BE2" w:rsidRPr="002C36CD" w14:paraId="49BCAE7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231EB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5F228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Úspora primárních paliv ÚPE</w:t>
            </w:r>
          </w:p>
        </w:tc>
      </w:tr>
      <w:tr w:rsidR="004E1BE2" w:rsidRPr="002C36CD" w14:paraId="69D7F22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7F17F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C7A37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Množství elektřiny z kombinované výroby elektřiny a tepla</w:t>
            </w:r>
          </w:p>
        </w:tc>
      </w:tr>
      <w:tr w:rsidR="004E1BE2" w:rsidRPr="002C36CD" w14:paraId="5C8CBF73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72037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FC77C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Spotřeba energie v palivu použitém v procesu kombinované výroby elektřiny a tepla</w:t>
            </w:r>
          </w:p>
        </w:tc>
      </w:tr>
      <w:tr w:rsidR="004E1BE2" w:rsidRPr="002C36CD" w14:paraId="3C1DC8A7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997FA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C34AE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Referenční hodnota účinnosti oddělené výroby elektřiny</w:t>
            </w:r>
          </w:p>
        </w:tc>
      </w:tr>
      <w:tr w:rsidR="004E1BE2" w:rsidRPr="002C36CD" w14:paraId="1867B0C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A779B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22D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F6856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Množství užitečného tepla z kombinované výroby elektřiny a tepla</w:t>
            </w:r>
          </w:p>
        </w:tc>
      </w:tr>
      <w:tr w:rsidR="004E1BE2" w:rsidRPr="002C36CD" w14:paraId="0E8800F7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F5BAB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CHP_22E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08614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Referenční hodnota účinnosti oddělené výroby tepla</w:t>
            </w:r>
          </w:p>
        </w:tc>
      </w:tr>
      <w:tr w:rsidR="004E1BE2" w:rsidRPr="002C36CD" w14:paraId="6F7D1A4E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99AAF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22F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41B30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Kontrolní hodnoty pro výpočet ÚPE</w:t>
            </w:r>
          </w:p>
        </w:tc>
      </w:tr>
      <w:tr w:rsidR="004E1BE2" w:rsidRPr="002C36CD" w14:paraId="5A21C33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67269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CHP_22G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4012E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Množství mechanické energie</w:t>
            </w:r>
          </w:p>
        </w:tc>
      </w:tr>
      <w:tr w:rsidR="004E1BE2" w:rsidRPr="002C36CD" w14:paraId="0F6E52F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4A0D2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E6C57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Výroba elektřiny spalováním ostatních druhotných zdrojů (kromě komunálního odpadu, degazačního </w:t>
            </w:r>
          </w:p>
          <w:p w14:paraId="73333B1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a důlního plynu)</w:t>
            </w:r>
          </w:p>
        </w:tc>
      </w:tr>
      <w:tr w:rsidR="004E1BE2" w:rsidRPr="002C36CD" w14:paraId="5C242987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71D2B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lastRenderedPageBreak/>
              <w:t>SC_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AE133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Výroba elektřiny spalováním degazačního plynu</w:t>
            </w:r>
          </w:p>
        </w:tc>
      </w:tr>
      <w:tr w:rsidR="004E1BE2" w:rsidRPr="002C36CD" w14:paraId="78F5D95A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5A063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AE6F7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Výroba elektřiny spalováním důlního plynu z uzavřených dolů</w:t>
            </w:r>
          </w:p>
        </w:tc>
      </w:tr>
      <w:tr w:rsidR="004E1BE2" w:rsidRPr="002C36CD" w14:paraId="63C6267E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A03E5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848F0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Výroba elektřiny spalováním komunálního odpadu nebo společným spalováním komunálního odpadu </w:t>
            </w:r>
          </w:p>
          <w:p w14:paraId="38710B2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 různými zdroji energie</w:t>
            </w:r>
          </w:p>
        </w:tc>
      </w:tr>
      <w:tr w:rsidR="004E1BE2" w:rsidRPr="002C36CD" w14:paraId="6B647E93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BFA09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SC_23E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81960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7E00D1">
              <w:rPr>
                <w:color w:val="000000"/>
                <w:sz w:val="20"/>
                <w:szCs w:val="20"/>
                <w:lang w:eastAsia="cs-CZ"/>
              </w:rPr>
              <w:t>Výroba elektřiny spalováním důlního plynu</w:t>
            </w:r>
          </w:p>
        </w:tc>
      </w:tr>
      <w:tr w:rsidR="004E1BE2" w:rsidRPr="002C36CD" w14:paraId="7718C37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58C1EB" w14:textId="77777777" w:rsidR="004E1BE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t>SC_</w:t>
            </w:r>
            <w:proofErr w:type="gramStart"/>
            <w:r>
              <w:t>23F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14193B" w14:textId="77777777" w:rsidR="004E1BE2" w:rsidRPr="007E00D1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t>Výroba elektřiny při využití odpadního tepla</w:t>
            </w:r>
          </w:p>
        </w:tc>
      </w:tr>
      <w:tr w:rsidR="004E1BE2" w:rsidRPr="002C36CD" w14:paraId="3E3D1356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10E1E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B699F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nepřipadající na biomasu</w:t>
            </w:r>
          </w:p>
        </w:tc>
      </w:tr>
      <w:tr w:rsidR="004E1BE2" w:rsidRPr="002C36CD" w14:paraId="755656B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1BA11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FF907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nepřipadající na degazační plyn</w:t>
            </w:r>
          </w:p>
        </w:tc>
      </w:tr>
      <w:tr w:rsidR="004E1BE2" w:rsidRPr="002C36CD" w14:paraId="76BDD42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4A4FE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E8101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nepřipadající na důlní plyn z uzavřených dolů</w:t>
            </w:r>
          </w:p>
        </w:tc>
      </w:tr>
      <w:tr w:rsidR="004E1BE2" w:rsidRPr="002C36CD" w14:paraId="61AAA5A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82181E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E4194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biomasu</w:t>
            </w:r>
          </w:p>
        </w:tc>
      </w:tr>
      <w:tr w:rsidR="004E1BE2" w:rsidRPr="002C36CD" w14:paraId="2894A62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A241B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CHP_23E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C1382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biomasu O</w:t>
            </w:r>
          </w:p>
        </w:tc>
      </w:tr>
      <w:tr w:rsidR="004E1BE2" w:rsidRPr="002C36CD" w14:paraId="680C4E18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B732F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2AC67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biomasu P1</w:t>
            </w:r>
          </w:p>
        </w:tc>
      </w:tr>
      <w:tr w:rsidR="004E1BE2" w:rsidRPr="002C36CD" w14:paraId="72C6273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1CD58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CHP_23G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38313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biomasu P2</w:t>
            </w:r>
          </w:p>
        </w:tc>
      </w:tr>
      <w:tr w:rsidR="004E1BE2" w:rsidRPr="002C36CD" w14:paraId="479ABC13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DC117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971F5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biomasu S1</w:t>
            </w:r>
          </w:p>
        </w:tc>
      </w:tr>
      <w:tr w:rsidR="004E1BE2" w:rsidRPr="002C36CD" w14:paraId="6C7CB0C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2E12D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CHP_23I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94EE0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biomasu S2</w:t>
            </w:r>
          </w:p>
        </w:tc>
      </w:tr>
      <w:tr w:rsidR="004E1BE2" w:rsidRPr="002C36CD" w14:paraId="5CF109E9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959BA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23J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813C3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degazační plyn</w:t>
            </w:r>
          </w:p>
        </w:tc>
      </w:tr>
      <w:tr w:rsidR="004E1BE2" w:rsidRPr="002C36CD" w14:paraId="3FF86A8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16255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23K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A3FB9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důlní plyn z uzavřených dolů</w:t>
            </w:r>
          </w:p>
        </w:tc>
      </w:tr>
      <w:tr w:rsidR="004E1BE2" w:rsidRPr="002C36CD" w14:paraId="6341EED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1CD674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CHP_23L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5BE63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z toho množství elektřiny vyrobené z KVET připadající samostatně spalovaný plyn ze zplynování pevné </w:t>
            </w:r>
          </w:p>
          <w:p w14:paraId="719B05F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biomasy</w:t>
            </w:r>
          </w:p>
        </w:tc>
      </w:tr>
      <w:tr w:rsidR="004E1BE2" w:rsidRPr="002C36CD" w14:paraId="2637892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73800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CHP_23M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04281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množství, na které je uplatňována podpora v případě využití obnovitelného zdroje nebo spalování</w:t>
            </w:r>
          </w:p>
          <w:p w14:paraId="078220F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degazačního plynu</w:t>
            </w:r>
          </w:p>
        </w:tc>
      </w:tr>
      <w:tr w:rsidR="004E1BE2" w:rsidRPr="002C36CD" w14:paraId="45E74EE1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96A7AA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23N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AB0B9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komunální odpad</w:t>
            </w:r>
          </w:p>
        </w:tc>
      </w:tr>
      <w:tr w:rsidR="004E1BE2" w:rsidRPr="002C36CD" w14:paraId="17AF4372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C9F716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CHP_23O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18EFA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z toho množství elektřiny vyrobené z KVET připadající na zemní plyn</w:t>
            </w:r>
          </w:p>
        </w:tc>
      </w:tr>
      <w:tr w:rsidR="004E1BE2" w:rsidRPr="002C36CD" w14:paraId="14A022A8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BB3B7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E50FE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Dosažená skutečná celková účinnost KVET</w:t>
            </w:r>
          </w:p>
        </w:tc>
      </w:tr>
      <w:tr w:rsidR="004E1BE2" w:rsidRPr="002C36CD" w14:paraId="5EFC18A7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5E45A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CHP_26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A3ABA1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Referenční celková účinnost KVET</w:t>
            </w:r>
          </w:p>
        </w:tc>
      </w:tr>
      <w:tr w:rsidR="004E1BE2" w:rsidRPr="002C36CD" w14:paraId="5770886A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4A9E5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SC_24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A9BAD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Účinnost výroby energie</w:t>
            </w:r>
          </w:p>
        </w:tc>
      </w:tr>
      <w:tr w:rsidR="004E1BE2" w:rsidRPr="002C36CD" w14:paraId="0BEF001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2E35F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SC_25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D8BD9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Dosažená účinnost výroby elektřiny</w:t>
            </w:r>
          </w:p>
        </w:tc>
      </w:tr>
      <w:tr w:rsidR="004E1BE2" w:rsidRPr="002C36CD" w14:paraId="45226290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E218F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DG_25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E57E12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Množství elektřiny dodané do soustavy, na které je uplatňována podpora</w:t>
            </w:r>
          </w:p>
        </w:tc>
      </w:tr>
      <w:tr w:rsidR="004E1BE2" w:rsidRPr="002C36CD" w14:paraId="28D1B52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2C090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DG_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25A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64104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Decentrální výroba NN</w:t>
            </w:r>
          </w:p>
        </w:tc>
      </w:tr>
      <w:tr w:rsidR="004E1BE2" w:rsidRPr="002C36CD" w14:paraId="096947FE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209EC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DG_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25B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78BFF7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Decentrální výroba VN</w:t>
            </w:r>
          </w:p>
        </w:tc>
      </w:tr>
      <w:tr w:rsidR="004E1BE2" w:rsidRPr="002C36CD" w14:paraId="16869287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FB85E9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DG_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25C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4CFCA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Decentrální výroba VVN</w:t>
            </w:r>
          </w:p>
        </w:tc>
      </w:tr>
      <w:tr w:rsidR="004E1BE2" w:rsidRPr="002C36CD" w14:paraId="187145CC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B00D6C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DG_26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FFD3E8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Napětí v předávacím místě</w:t>
            </w:r>
          </w:p>
        </w:tc>
      </w:tr>
      <w:tr w:rsidR="004E1BE2" w:rsidRPr="002C36CD" w14:paraId="589F9F08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8F66C5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PV_1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666E3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Objem elektřiny, za kterou byla vyplacena podpora povinně vykupujícím</w:t>
            </w:r>
          </w:p>
        </w:tc>
      </w:tr>
      <w:tr w:rsidR="004E1BE2" w:rsidRPr="002C36CD" w14:paraId="07E1B9BE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A4C85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PV_2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A610D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Vyplacená částka ze strany povinně vykupujícího</w:t>
            </w:r>
          </w:p>
        </w:tc>
      </w:tr>
      <w:tr w:rsidR="004E1BE2" w:rsidRPr="002C36CD" w14:paraId="5B12FD5E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9F5E20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PV_3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EAE2F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Vypočtená částka k výplatě povinně vykupujícímu obchodníkovi</w:t>
            </w:r>
          </w:p>
        </w:tc>
      </w:tr>
      <w:tr w:rsidR="004E1BE2" w:rsidRPr="002C36CD" w14:paraId="7E1C2FCF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8EE9ED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PV_4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B0D65B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Vypočtená částka účtovaná povinně vykupujícímu obchodníkovi</w:t>
            </w:r>
          </w:p>
        </w:tc>
      </w:tr>
      <w:tr w:rsidR="004E1BE2" w:rsidRPr="002C36CD" w14:paraId="04A59064" w14:textId="77777777" w:rsidTr="00A97F8F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63055F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D1DA03" w14:textId="77777777" w:rsidR="004E1BE2" w:rsidRPr="002C36CD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t xml:space="preserve">Zohledněný redukční faktor pro </w:t>
            </w:r>
            <w:r w:rsidRPr="00F15278">
              <w:t>individuální opatření k zajištění přiměřenosti podpory</w:t>
            </w:r>
          </w:p>
        </w:tc>
      </w:tr>
      <w:tr w:rsidR="004E1BE2" w:rsidRPr="002C36CD" w14:paraId="7F31A57D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EA10400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12A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2234C44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Odběr elektřiny z přenosové soustavy v předávacím místě</w:t>
            </w:r>
          </w:p>
        </w:tc>
      </w:tr>
      <w:tr w:rsidR="004E1BE2" w:rsidRPr="002C36CD" w14:paraId="36A6B17A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EA6B5F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12B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A0248A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Odběr elektřiny z distribuční soustavy v předávacím místě na hladině VVN</w:t>
            </w:r>
          </w:p>
        </w:tc>
      </w:tr>
      <w:tr w:rsidR="004E1BE2" w:rsidRPr="002C36CD" w14:paraId="7E11B9A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3F36C03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12C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C838F00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Odběr elektřiny z distribuční soustavy v předávacím místě na hladině VN</w:t>
            </w:r>
          </w:p>
        </w:tc>
      </w:tr>
      <w:tr w:rsidR="004E1BE2" w:rsidRPr="002C36CD" w14:paraId="5178BFA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90C46E3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GCR_12D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70838D3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Odběr elektřiny z distribuční soustavy v předávacím místě na hladině NN</w:t>
            </w:r>
          </w:p>
        </w:tc>
      </w:tr>
      <w:tr w:rsidR="004E1BE2" w:rsidRPr="002C36CD" w14:paraId="2A334071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05C808C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13A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7BC3468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 toho odběr elektřiny z přenosové soustavy v předávacím místě pro technologickou vlastní spotřebu</w:t>
            </w:r>
          </w:p>
        </w:tc>
      </w:tr>
      <w:tr w:rsidR="004E1BE2" w:rsidRPr="002C36CD" w14:paraId="563EE1CC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B3BED8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lastRenderedPageBreak/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13B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514B3B5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 toho odběr elektřiny z distribuční soustavy v předávacím místě na hladině VVN pro technologickou vlastní spotřebu</w:t>
            </w:r>
          </w:p>
        </w:tc>
      </w:tr>
      <w:tr w:rsidR="004E1BE2" w:rsidRPr="002C36CD" w14:paraId="0FA23B3C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5692E0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13C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F183B27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 toho odběr elektřiny z distribuční soustavy v předávacím místě na hladině VN pro technologickou vlastní spotřebu</w:t>
            </w:r>
          </w:p>
        </w:tc>
      </w:tr>
      <w:tr w:rsidR="004E1BE2" w:rsidRPr="002C36CD" w14:paraId="0B638180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DC72E35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GCR_13D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D44970C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 toho odběr elektřiny z distribuční soustavy v předávacím místě na hladině NN pro technologickou vlastní spotřebu</w:t>
            </w:r>
          </w:p>
        </w:tc>
      </w:tr>
      <w:tr w:rsidR="004E1BE2" w:rsidRPr="002C36CD" w14:paraId="3A48DA68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36BD2B0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14A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A7E4C7A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 toho odběr elektřiny z přenosové soustavy v předávacím místě na čerpání a kompenzaci přečerpávacích vodních elektráren</w:t>
            </w:r>
          </w:p>
        </w:tc>
      </w:tr>
      <w:tr w:rsidR="004E1BE2" w:rsidRPr="002C36CD" w14:paraId="515616D8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7EFABD0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14B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09F10D8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 toho odběr elektřiny z distribuční soustavy v předávacím místě na hladině VVN na čerpání a kompenzaci přečerpávacích vodních elektráren</w:t>
            </w:r>
          </w:p>
        </w:tc>
      </w:tr>
      <w:tr w:rsidR="004E1BE2" w:rsidRPr="002C36CD" w14:paraId="304AE48E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EB73748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14C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5D0A4B2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 toho odběr elektřiny z distribuční soustavy v předávacím místě na hladině VN na čerpání a kompenzaci přečerpávacích vodních elektráren</w:t>
            </w:r>
          </w:p>
        </w:tc>
      </w:tr>
      <w:tr w:rsidR="004E1BE2" w:rsidRPr="002C36CD" w14:paraId="120AF62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42EF5A6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GCR_14D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892C7E1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 toho odběr elektřiny z distribuční soustavy v předávacím místě na hladině NN na čerpání a kompenzaci přečerpávacích vodních elektráren</w:t>
            </w:r>
          </w:p>
        </w:tc>
      </w:tr>
      <w:tr w:rsidR="004E1BE2" w:rsidRPr="002C36CD" w14:paraId="4F59FFA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9911F56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15A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F6C0DCB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Rezervovaný příkon v předávacím místě pro odběr z přenosové soustavy</w:t>
            </w:r>
          </w:p>
        </w:tc>
      </w:tr>
      <w:tr w:rsidR="004E1BE2" w:rsidRPr="002C36CD" w14:paraId="3DA2C75E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AB0D05A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15B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C35F91D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Rezervovaný příkon v předávacím místě pro odběr z distribuční soustavy na hladině VVN</w:t>
            </w:r>
          </w:p>
        </w:tc>
      </w:tr>
      <w:tr w:rsidR="004E1BE2" w:rsidRPr="002C36CD" w14:paraId="6E141AD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8C7487A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15C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034364F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Rezervovaný příkon v předávacím místě pro odběr z distribuční soustavy na hladině VN</w:t>
            </w:r>
          </w:p>
        </w:tc>
      </w:tr>
      <w:tr w:rsidR="004E1BE2" w:rsidRPr="002C36CD" w14:paraId="2C244F8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4566F0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GCR_15D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2EEBF0E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Rezervovaný příkon v předávacím místě pro odběr z distribuční soustavy na hladině NN</w:t>
            </w:r>
          </w:p>
        </w:tc>
      </w:tr>
      <w:tr w:rsidR="004E1BE2" w:rsidRPr="002C36CD" w14:paraId="6C046FFE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80CE1C4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GCR_16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3DD43F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Záložní napájení (Ano/Ne)</w:t>
            </w:r>
          </w:p>
        </w:tc>
      </w:tr>
      <w:tr w:rsidR="004E1BE2" w:rsidRPr="002C36CD" w14:paraId="11B6790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1494DE7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22H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43E364F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 xml:space="preserve">Poměr elektřiny a tepla </w:t>
            </w:r>
            <w:proofErr w:type="spellStart"/>
            <w:r w:rsidRPr="000D70B2">
              <w:rPr>
                <w:color w:val="000000"/>
                <w:sz w:val="20"/>
                <w:szCs w:val="20"/>
                <w:lang w:eastAsia="cs-CZ"/>
              </w:rPr>
              <w:t>Cskut</w:t>
            </w:r>
            <w:proofErr w:type="spellEnd"/>
          </w:p>
        </w:tc>
      </w:tr>
      <w:tr w:rsidR="004E1BE2" w:rsidRPr="002C36CD" w14:paraId="7437EA6C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04DB805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17A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0994D50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Jednotková cena na podporu elektřiny za rezervovaný příkon pro odběr z přenosové soustavy</w:t>
            </w:r>
          </w:p>
        </w:tc>
      </w:tr>
      <w:tr w:rsidR="004E1BE2" w:rsidRPr="002C36CD" w14:paraId="749CAAE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02934D0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17B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7DBC18A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Jednotková cena na podporu elektřiny za rezervovaný příkon pro odběr z VVN</w:t>
            </w:r>
          </w:p>
        </w:tc>
      </w:tr>
      <w:tr w:rsidR="004E1BE2" w:rsidRPr="002C36CD" w14:paraId="27E99C5B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954CBEA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17C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51F96D2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Jednotková cena na podporu elektřiny za rezervovaný příkon pro odběr z VN</w:t>
            </w:r>
          </w:p>
        </w:tc>
      </w:tr>
      <w:tr w:rsidR="004E1BE2" w:rsidRPr="002C36CD" w14:paraId="788E9821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8200D06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RP_17D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A08157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Jednotková cena na podporu elektřiny za rezervovaný příkon pro odběr z NN</w:t>
            </w:r>
          </w:p>
        </w:tc>
      </w:tr>
      <w:tr w:rsidR="004E1BE2" w:rsidRPr="002C36CD" w14:paraId="3EE580BD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16F2CA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18A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114734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Množství pro stanovení platby na podporu elektřiny z podporovaných zdrojů energie stanovená na základě rezervovaného příkonu v přenosové soustavě</w:t>
            </w:r>
          </w:p>
        </w:tc>
      </w:tr>
      <w:tr w:rsidR="004E1BE2" w:rsidRPr="002C36CD" w14:paraId="744B740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588AD67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18B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770FA9E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Množství pro stanovení platby na podporu elektřiny z podporovaných zdrojů energie stanovená na základě rezervovaného příkonu na VVN</w:t>
            </w:r>
          </w:p>
        </w:tc>
      </w:tr>
      <w:tr w:rsidR="004E1BE2" w:rsidRPr="002C36CD" w14:paraId="7F5CCA61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DB05C89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18C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1DABBA0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Množství pro stanovení platby na podporu elektřiny z podporovaných zdrojů energie stanovená na základě rezervovaného příkonu na VN</w:t>
            </w:r>
          </w:p>
        </w:tc>
      </w:tr>
      <w:tr w:rsidR="004E1BE2" w:rsidRPr="002C36CD" w14:paraId="5768E65E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5CCE29A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RP_18D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1DEF0F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Množství pro stanovení platby na podporu elektřiny z podporovaných zdrojů energie stanovená na základě rezervovaného příkonu na NN</w:t>
            </w:r>
          </w:p>
        </w:tc>
      </w:tr>
      <w:tr w:rsidR="004E1BE2" w:rsidRPr="002C36CD" w14:paraId="3844E92D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E5A8EC5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19A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324079D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Platba na podporu elektřiny z podporovaných zdrojů energie stanovená na základě rezervovaného příkonu pro odběr z přenosové soustavy</w:t>
            </w:r>
          </w:p>
        </w:tc>
      </w:tr>
      <w:tr w:rsidR="004E1BE2" w:rsidRPr="002C36CD" w14:paraId="3AB18FAD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6B246B4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19B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4F3BAF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Platba na podporu elektřiny z podporovaných zdrojů energie stanovená na základě rezervovaného příkonu pro odběr z VVN</w:t>
            </w:r>
          </w:p>
        </w:tc>
      </w:tr>
      <w:tr w:rsidR="004E1BE2" w:rsidRPr="002C36CD" w14:paraId="66A90B8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8E1B74A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19C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6416AC0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Platba na podporu elektřiny z podporovaných zdrojů energie stanovená na základě rezervovaného příkonu pro odběr z VN</w:t>
            </w:r>
          </w:p>
        </w:tc>
      </w:tr>
      <w:tr w:rsidR="004E1BE2" w:rsidRPr="002C36CD" w14:paraId="7389C00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E2D558C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RP_19D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C37CB94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Platba na podporu elektřiny z podporovaných zdrojů energie stanovená na základě rezervovaného příkonu pro odběr z NN</w:t>
            </w:r>
          </w:p>
        </w:tc>
      </w:tr>
      <w:tr w:rsidR="004E1BE2" w:rsidRPr="002C36CD" w14:paraId="0E92628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698055D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RP_19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1128559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Celková platba na podporu elektřiny z podporovaných zdrojů energie stanovená na základě rezervovaného příkonu</w:t>
            </w:r>
          </w:p>
        </w:tc>
      </w:tr>
      <w:tr w:rsidR="004E1BE2" w:rsidRPr="002C36CD" w14:paraId="564BFE8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0DA9B8D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20A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D8E4723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Množství pro stanovení maximální platby na podporu elektřiny z podporovaných zdrojů energie za odběr z přenosové soustavy</w:t>
            </w:r>
          </w:p>
        </w:tc>
      </w:tr>
      <w:tr w:rsidR="004E1BE2" w:rsidRPr="002C36CD" w14:paraId="1710D04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C7061C7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20B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E63D5E0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Množství pro stanovení maximální platby na podporu elektřiny z podporovaných zdrojů energie za odběr z VVN</w:t>
            </w:r>
          </w:p>
        </w:tc>
      </w:tr>
      <w:tr w:rsidR="004E1BE2" w:rsidRPr="002C36CD" w14:paraId="007A1BB4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B1264AA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20C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BACD528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Množství pro stanovení maximální platby na podporu elektřiny z podporovaných zdrojů energie za odběr z VN</w:t>
            </w:r>
          </w:p>
        </w:tc>
      </w:tr>
      <w:tr w:rsidR="004E1BE2" w:rsidRPr="002C36CD" w14:paraId="78A38D9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7857665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RP_20D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61BEEC4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Množství pro stanovení maximální platby na podporu elektřiny z podporovaných zdrojů energie za odběr z NN</w:t>
            </w:r>
          </w:p>
        </w:tc>
      </w:tr>
      <w:tr w:rsidR="004E1BE2" w:rsidRPr="002C36CD" w14:paraId="1D3D846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57D0459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21A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81CA047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Maximální platba na podporu elektřiny z podporovaných zdrojů energie za odběr z přenosové soustavy</w:t>
            </w:r>
          </w:p>
        </w:tc>
      </w:tr>
      <w:tr w:rsidR="004E1BE2" w:rsidRPr="002C36CD" w14:paraId="38984B6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C0C6D1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21B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3C285EA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Maximální platba na podporu elektřiny z podporovaných zdrojů energie za odběr z VVN</w:t>
            </w:r>
          </w:p>
        </w:tc>
      </w:tr>
      <w:tr w:rsidR="004E1BE2" w:rsidRPr="002C36CD" w14:paraId="0DC41904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592AA9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21C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6A7C883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Maximální platba na podporu elektřiny z podporovaných zdrojů energie za odběr z VN</w:t>
            </w:r>
          </w:p>
        </w:tc>
      </w:tr>
      <w:tr w:rsidR="004E1BE2" w:rsidRPr="002C36CD" w14:paraId="67EA5090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700769C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lastRenderedPageBreak/>
              <w:t>RP_21D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7D31571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Maximální platba na podporu elektřiny z podporovaných zdrojů energie za odběr z NN</w:t>
            </w:r>
          </w:p>
        </w:tc>
      </w:tr>
      <w:tr w:rsidR="004E1BE2" w:rsidRPr="002C36CD" w14:paraId="1CA58885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3218D37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22A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93335D8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Výsledné množství nebo příkon pro stanovení platby na podporu elektřiny z podporovaných zdrojů energie z přenosové soustavy</w:t>
            </w:r>
          </w:p>
        </w:tc>
      </w:tr>
      <w:tr w:rsidR="004E1BE2" w:rsidRPr="002C36CD" w14:paraId="79CEEB4D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573231F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22B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D1716B4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Výsledné množství nebo příkon pro stanovení platby na podporu elektřiny z podporovaných zdrojů energie z VVN</w:t>
            </w:r>
          </w:p>
        </w:tc>
      </w:tr>
      <w:tr w:rsidR="004E1BE2" w:rsidRPr="002C36CD" w14:paraId="6C54BA1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225E92E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22C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36F3518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Výsledné množství nebo příkon pro stanovení platby na podporu elektřiny z podporovaných zdrojů energie z VN</w:t>
            </w:r>
          </w:p>
        </w:tc>
      </w:tr>
      <w:tr w:rsidR="004E1BE2" w:rsidRPr="002C36CD" w14:paraId="71EB96E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9735B60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22D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98517B7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Výsledné množství nebo příkon pro stanovení platby na podporu elektřiny z podporovaných zdrojů energie z NN</w:t>
            </w:r>
          </w:p>
        </w:tc>
      </w:tr>
      <w:tr w:rsidR="004E1BE2" w:rsidRPr="002C36CD" w14:paraId="29F8C5F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6090A6F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23A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3E24187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Výsledná platba na podporu elektřiny z podporovaných zdrojů energie za odběr z přenosové soustavy</w:t>
            </w:r>
          </w:p>
        </w:tc>
      </w:tr>
      <w:tr w:rsidR="004E1BE2" w:rsidRPr="002C36CD" w14:paraId="1C2B3B5C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7CF5A1D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23B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8C0EC04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Výsledná platba na podporu elektřiny z podporovaných zdrojů energie za odběr z VVN</w:t>
            </w:r>
          </w:p>
        </w:tc>
      </w:tr>
      <w:tr w:rsidR="004E1BE2" w:rsidRPr="002C36CD" w14:paraId="31C730B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190ED19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23C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FE4A628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Výsledná platba na podporu elektřiny z podporovaných zdrojů energie za odběr z VN</w:t>
            </w:r>
          </w:p>
        </w:tc>
      </w:tr>
      <w:tr w:rsidR="004E1BE2" w:rsidRPr="002C36CD" w14:paraId="2EC1D954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1A48A69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23D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05EC53F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Výsledná platba na podporu elektřiny z podporovaných zdrojů energie za odběr z NN</w:t>
            </w:r>
          </w:p>
        </w:tc>
      </w:tr>
      <w:tr w:rsidR="004E1BE2" w:rsidRPr="002C36CD" w14:paraId="1C63CFB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DBB4461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RP_23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43B2769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Celková výsledná platba na podporu elektřiny z podporovaných zdrojů energie</w:t>
            </w:r>
          </w:p>
        </w:tc>
      </w:tr>
      <w:tr w:rsidR="004E1BE2" w:rsidRPr="002C36CD" w14:paraId="3C529878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C259BBE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RP_24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9D49B33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Jednotková cena za systémové služby</w:t>
            </w:r>
          </w:p>
        </w:tc>
      </w:tr>
      <w:tr w:rsidR="004E1BE2" w:rsidRPr="002C36CD" w14:paraId="48417F48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7AFFC20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RP_25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5682ADF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 xml:space="preserve">Množství pro stanovení </w:t>
            </w:r>
            <w:proofErr w:type="gramStart"/>
            <w:r w:rsidRPr="000D70B2">
              <w:rPr>
                <w:color w:val="000000"/>
                <w:sz w:val="20"/>
                <w:szCs w:val="20"/>
                <w:lang w:eastAsia="cs-CZ"/>
              </w:rPr>
              <w:t>platby  za</w:t>
            </w:r>
            <w:proofErr w:type="gramEnd"/>
            <w:r w:rsidRPr="000D70B2">
              <w:rPr>
                <w:color w:val="000000"/>
                <w:sz w:val="20"/>
                <w:szCs w:val="20"/>
                <w:lang w:eastAsia="cs-CZ"/>
              </w:rPr>
              <w:t xml:space="preserve"> systémové služby  </w:t>
            </w:r>
          </w:p>
        </w:tc>
      </w:tr>
      <w:tr w:rsidR="004E1BE2" w:rsidRPr="002C36CD" w14:paraId="0161896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3BCD7EF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RP_26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EB49915" w14:textId="7777777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color w:val="000000"/>
                <w:sz w:val="20"/>
                <w:szCs w:val="20"/>
                <w:lang w:eastAsia="cs-CZ"/>
              </w:rPr>
              <w:t>Výsledná platba za systémové služby</w:t>
            </w:r>
          </w:p>
        </w:tc>
      </w:tr>
      <w:tr w:rsidR="004E1BE2" w:rsidRPr="002C36CD" w14:paraId="2FDC8F70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5E02469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RP_27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2E17F46" w14:textId="7335986F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9052DD">
              <w:rPr>
                <w:color w:val="000000"/>
                <w:sz w:val="20"/>
                <w:szCs w:val="20"/>
                <w:lang w:eastAsia="cs-CZ"/>
              </w:rPr>
              <w:t>Jednotková cena za provoz nesíťové infrastruktury v elektroenergetice (do 30.6.2024: Jednotková cena za činnost operátora trhu v elektroenergetice)</w:t>
            </w:r>
          </w:p>
        </w:tc>
      </w:tr>
      <w:tr w:rsidR="004E1BE2" w:rsidRPr="002C36CD" w14:paraId="3473D349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B77862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RP_28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362E839" w14:textId="68BA2D47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9052DD">
              <w:rPr>
                <w:color w:val="000000"/>
                <w:sz w:val="20"/>
                <w:szCs w:val="20"/>
                <w:lang w:eastAsia="cs-CZ"/>
              </w:rPr>
              <w:t>Množství pro stanovení platby za provoz nesíťové infrastruktury v elektroenergetice (do 30.6.2024: Množství pro stanovení platby za činnosti operátora trhu v elektroenergetice)</w:t>
            </w:r>
          </w:p>
        </w:tc>
      </w:tr>
      <w:tr w:rsidR="004E1BE2" w:rsidRPr="002C36CD" w14:paraId="2BBEF32B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A7D65AB" w14:textId="77777777" w:rsidR="004E1BE2" w:rsidRPr="000D70B2" w:rsidRDefault="004E1BE2" w:rsidP="004E1BE2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0D70B2">
              <w:rPr>
                <w:bCs/>
                <w:color w:val="000000"/>
                <w:sz w:val="20"/>
                <w:szCs w:val="20"/>
                <w:lang w:eastAsia="cs-CZ"/>
              </w:rPr>
              <w:t>RP_29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7B23C45" w14:textId="5691AD21" w:rsidR="004E1BE2" w:rsidRPr="000D70B2" w:rsidRDefault="004E1BE2" w:rsidP="004E1BE2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9052DD">
              <w:rPr>
                <w:color w:val="000000"/>
                <w:sz w:val="20"/>
                <w:szCs w:val="20"/>
                <w:lang w:eastAsia="cs-CZ"/>
              </w:rPr>
              <w:t>Výsledná platba za provoz nesíťové infrastruktury v elektroenergetice (do 30.6.2024: Výsledná platba za činnost operátora trhu v elektroenergetice)</w:t>
            </w:r>
          </w:p>
        </w:tc>
      </w:tr>
      <w:tr w:rsidR="004E1BE2" w:rsidRPr="002C36CD" w14:paraId="0CF4B1C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78372C4" w14:textId="77777777" w:rsidR="004E1BE2" w:rsidRPr="00DF4D49" w:rsidRDefault="004E1BE2" w:rsidP="004E1BE2">
            <w:r w:rsidRPr="00DF4D49">
              <w:t>IRES_10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8D6A13E" w14:textId="77777777" w:rsidR="004E1BE2" w:rsidRPr="00DF4D49" w:rsidRDefault="004E1BE2" w:rsidP="004E1BE2">
            <w:r w:rsidRPr="00DF4D49">
              <w:t xml:space="preserve">Komunální odpad nebo </w:t>
            </w:r>
            <w:proofErr w:type="spellStart"/>
            <w:r w:rsidRPr="00DF4D49">
              <w:t>spoluspalování</w:t>
            </w:r>
            <w:proofErr w:type="spellEnd"/>
            <w:r w:rsidRPr="00DF4D49">
              <w:t xml:space="preserve"> komunálního odpadu s různými zdroji energie</w:t>
            </w:r>
          </w:p>
        </w:tc>
      </w:tr>
      <w:tr w:rsidR="004E1BE2" w:rsidRPr="002C36CD" w14:paraId="62F4A6D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254C223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10A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8A87DF3" w14:textId="77777777" w:rsidR="004E1BE2" w:rsidRPr="00DF4D49" w:rsidRDefault="004E1BE2" w:rsidP="004E1BE2">
            <w:r w:rsidRPr="00DF4D49">
              <w:t xml:space="preserve">Spalování čisté </w:t>
            </w:r>
            <w:proofErr w:type="gramStart"/>
            <w:r w:rsidRPr="00DF4D49">
              <w:t>biomasy - kategorie</w:t>
            </w:r>
            <w:proofErr w:type="gramEnd"/>
            <w:r w:rsidRPr="00DF4D49">
              <w:t xml:space="preserve"> O1</w:t>
            </w:r>
          </w:p>
        </w:tc>
      </w:tr>
      <w:tr w:rsidR="004E1BE2" w:rsidRPr="002C36CD" w14:paraId="6EE3BC2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EB0B46F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10B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C06E09D" w14:textId="77777777" w:rsidR="004E1BE2" w:rsidRPr="00DF4D49" w:rsidRDefault="004E1BE2" w:rsidP="004E1BE2">
            <w:r w:rsidRPr="00DF4D49">
              <w:t xml:space="preserve">Spalování čisté </w:t>
            </w:r>
            <w:proofErr w:type="gramStart"/>
            <w:r w:rsidRPr="00DF4D49">
              <w:t>biomasy - kategorie</w:t>
            </w:r>
            <w:proofErr w:type="gramEnd"/>
            <w:r w:rsidRPr="00DF4D49">
              <w:t xml:space="preserve"> O2</w:t>
            </w:r>
          </w:p>
        </w:tc>
      </w:tr>
      <w:tr w:rsidR="004E1BE2" w:rsidRPr="002C36CD" w14:paraId="182A231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1B60B32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10C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FD84DB7" w14:textId="77777777" w:rsidR="004E1BE2" w:rsidRPr="00DF4D49" w:rsidRDefault="004E1BE2" w:rsidP="004E1BE2">
            <w:r w:rsidRPr="00DF4D49">
              <w:t xml:space="preserve">Spalování čisté </w:t>
            </w:r>
            <w:proofErr w:type="gramStart"/>
            <w:r w:rsidRPr="00DF4D49">
              <w:t>biomasy - kategorie</w:t>
            </w:r>
            <w:proofErr w:type="gramEnd"/>
            <w:r w:rsidRPr="00DF4D49">
              <w:t xml:space="preserve"> O3</w:t>
            </w:r>
          </w:p>
        </w:tc>
      </w:tr>
      <w:tr w:rsidR="004E1BE2" w:rsidRPr="002C36CD" w14:paraId="7DAC6BC1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3904F38" w14:textId="77777777" w:rsidR="004E1BE2" w:rsidRPr="00DF4D49" w:rsidRDefault="004E1BE2" w:rsidP="004E1BE2">
            <w:r w:rsidRPr="00DF4D49">
              <w:t>IRES_10D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23BDD79" w14:textId="77777777" w:rsidR="004E1BE2" w:rsidRPr="00DF4D49" w:rsidRDefault="004E1BE2" w:rsidP="004E1BE2">
            <w:r w:rsidRPr="00DF4D49">
              <w:t>Spalování druhotného zdroje (kromě komunálního odpadu, degazačního a důlního plynu)</w:t>
            </w:r>
          </w:p>
        </w:tc>
      </w:tr>
      <w:tr w:rsidR="004E1BE2" w:rsidRPr="002C36CD" w14:paraId="45BA26C9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AAED49B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11A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01F2424" w14:textId="77777777" w:rsidR="004E1BE2" w:rsidRPr="00DF4D49" w:rsidRDefault="004E1BE2" w:rsidP="004E1BE2">
            <w:r w:rsidRPr="00DF4D49">
              <w:t xml:space="preserve">Paralelní spalování biomasy a neobnovitelného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P1</w:t>
            </w:r>
          </w:p>
        </w:tc>
      </w:tr>
      <w:tr w:rsidR="004E1BE2" w:rsidRPr="002C36CD" w14:paraId="0ADCD1E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16EBF38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11B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0AA932B" w14:textId="77777777" w:rsidR="004E1BE2" w:rsidRPr="00DF4D49" w:rsidRDefault="004E1BE2" w:rsidP="004E1BE2">
            <w:r w:rsidRPr="00DF4D49">
              <w:t xml:space="preserve">Paralelní spalování biomasy a neobnovitelného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P2</w:t>
            </w:r>
          </w:p>
        </w:tc>
      </w:tr>
      <w:tr w:rsidR="004E1BE2" w:rsidRPr="002C36CD" w14:paraId="005E7D1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46E7439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11C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C6D839A" w14:textId="77777777" w:rsidR="004E1BE2" w:rsidRPr="00DF4D49" w:rsidRDefault="004E1BE2" w:rsidP="004E1BE2">
            <w:r w:rsidRPr="00DF4D49">
              <w:t xml:space="preserve">Paralelní spalování biomasy a neobnovitelného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P3</w:t>
            </w:r>
          </w:p>
        </w:tc>
      </w:tr>
      <w:tr w:rsidR="004E1BE2" w:rsidRPr="002C36CD" w14:paraId="39B9A50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3F0D203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12A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8B598F5" w14:textId="77777777" w:rsidR="004E1BE2" w:rsidRPr="00DF4D49" w:rsidRDefault="004E1BE2" w:rsidP="004E1BE2">
            <w:r w:rsidRPr="00DF4D49">
              <w:t xml:space="preserve">Společné spalování biomasy a neobnovitelného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S1</w:t>
            </w:r>
          </w:p>
        </w:tc>
      </w:tr>
      <w:tr w:rsidR="004E1BE2" w:rsidRPr="002C36CD" w14:paraId="1D4126E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1FCD5F6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12B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BA8FEBA" w14:textId="77777777" w:rsidR="004E1BE2" w:rsidRPr="00DF4D49" w:rsidRDefault="004E1BE2" w:rsidP="004E1BE2">
            <w:r w:rsidRPr="00DF4D49">
              <w:t xml:space="preserve">Společné spalování biomasy a neobnovitelného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S2</w:t>
            </w:r>
          </w:p>
        </w:tc>
      </w:tr>
      <w:tr w:rsidR="004E1BE2" w:rsidRPr="002C36CD" w14:paraId="462D2F4A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77E0CCF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12C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9BE576F" w14:textId="77777777" w:rsidR="004E1BE2" w:rsidRPr="00DF4D49" w:rsidRDefault="004E1BE2" w:rsidP="004E1BE2">
            <w:r w:rsidRPr="00DF4D49">
              <w:t xml:space="preserve">Společné spalování biomasy a neobnovitelného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S3</w:t>
            </w:r>
          </w:p>
        </w:tc>
      </w:tr>
      <w:tr w:rsidR="004E1BE2" w:rsidRPr="002C36CD" w14:paraId="24C260B7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E7C0E49" w14:textId="77777777" w:rsidR="004E1BE2" w:rsidRPr="00DF4D49" w:rsidRDefault="004E1BE2" w:rsidP="004E1BE2">
            <w:r w:rsidRPr="00DF4D49">
              <w:t>IRES_13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83CEFA6" w14:textId="77777777" w:rsidR="004E1BE2" w:rsidRPr="00DF4D49" w:rsidRDefault="004E1BE2" w:rsidP="004E1BE2">
            <w:r w:rsidRPr="00DF4D49">
              <w:t>Spalování bioplynu kategorie AF1</w:t>
            </w:r>
          </w:p>
        </w:tc>
      </w:tr>
      <w:tr w:rsidR="004E1BE2" w:rsidRPr="002C36CD" w14:paraId="79F81D14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00502CE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13A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B4966C2" w14:textId="77777777" w:rsidR="004E1BE2" w:rsidRPr="00DF4D49" w:rsidRDefault="004E1BE2" w:rsidP="004E1BE2">
            <w:proofErr w:type="gramStart"/>
            <w:r w:rsidRPr="00DF4D49">
              <w:t>Bioplyn - AF1</w:t>
            </w:r>
            <w:proofErr w:type="gramEnd"/>
            <w:r w:rsidRPr="00DF4D49">
              <w:t xml:space="preserve"> - splňující podmínky efektivního využití vyrobené tepelné energie</w:t>
            </w:r>
          </w:p>
        </w:tc>
      </w:tr>
      <w:tr w:rsidR="004E1BE2" w:rsidRPr="002C36CD" w14:paraId="78F20F0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E808B2A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13B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467B0AF" w14:textId="77777777" w:rsidR="004E1BE2" w:rsidRPr="00DF4D49" w:rsidRDefault="004E1BE2" w:rsidP="004E1BE2">
            <w:proofErr w:type="gramStart"/>
            <w:r w:rsidRPr="00DF4D49">
              <w:t>Bioplyn - AF1</w:t>
            </w:r>
            <w:proofErr w:type="gramEnd"/>
            <w:r w:rsidRPr="00DF4D49">
              <w:t xml:space="preserve"> - nesplňující podmínky efektivního využití vyrobené tepelné energie</w:t>
            </w:r>
          </w:p>
        </w:tc>
      </w:tr>
      <w:tr w:rsidR="004E1BE2" w:rsidRPr="002C36CD" w14:paraId="0D278C0C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9375722" w14:textId="77777777" w:rsidR="004E1BE2" w:rsidRPr="00DF4D49" w:rsidRDefault="004E1BE2" w:rsidP="004E1BE2">
            <w:r w:rsidRPr="00DF4D49">
              <w:t>IRES_14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B169A3A" w14:textId="77777777" w:rsidR="004E1BE2" w:rsidRPr="00DF4D49" w:rsidRDefault="004E1BE2" w:rsidP="004E1BE2">
            <w:r w:rsidRPr="00DF4D49">
              <w:t>Spalování bioplynu kategorie AF2</w:t>
            </w:r>
          </w:p>
        </w:tc>
      </w:tr>
      <w:tr w:rsidR="004E1BE2" w:rsidRPr="002C36CD" w14:paraId="6BCAFD1B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1346E31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14B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37432BB" w14:textId="77777777" w:rsidR="004E1BE2" w:rsidRPr="00DF4D49" w:rsidRDefault="004E1BE2" w:rsidP="004E1BE2">
            <w:r w:rsidRPr="00DF4D49">
              <w:t>Spalování bioplynu</w:t>
            </w:r>
          </w:p>
        </w:tc>
      </w:tr>
      <w:tr w:rsidR="004E1BE2" w:rsidRPr="002C36CD" w14:paraId="399B0A1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55CF875" w14:textId="77777777" w:rsidR="004E1BE2" w:rsidRPr="00DF4D49" w:rsidRDefault="004E1BE2" w:rsidP="004E1BE2">
            <w:r w:rsidRPr="00DF4D49">
              <w:t>IRES_15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AB47FE3" w14:textId="77777777" w:rsidR="004E1BE2" w:rsidRPr="00DF4D49" w:rsidRDefault="004E1BE2" w:rsidP="004E1BE2">
            <w:r w:rsidRPr="00DF4D49">
              <w:t>Skládkový plyn a kalový plyn z ČOV</w:t>
            </w:r>
          </w:p>
        </w:tc>
      </w:tr>
      <w:tr w:rsidR="004E1BE2" w:rsidRPr="002C36CD" w14:paraId="4C63D9D9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BDE2FE1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15A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5DF8E52" w14:textId="77777777" w:rsidR="004E1BE2" w:rsidRPr="00DF4D49" w:rsidRDefault="004E1BE2" w:rsidP="004E1BE2">
            <w:r w:rsidRPr="00DF4D49">
              <w:t>Spalování důlního plynu z uzavřených dolů</w:t>
            </w:r>
          </w:p>
        </w:tc>
      </w:tr>
      <w:tr w:rsidR="004E1BE2" w:rsidRPr="002C36CD" w14:paraId="53075AE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DA92F8D" w14:textId="77777777" w:rsidR="004E1BE2" w:rsidRPr="00DF4D49" w:rsidRDefault="004E1BE2" w:rsidP="004E1BE2">
            <w:r w:rsidRPr="00DF4D49">
              <w:lastRenderedPageBreak/>
              <w:t>IRES_16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E920645" w14:textId="77777777" w:rsidR="004E1BE2" w:rsidRPr="00DF4D49" w:rsidRDefault="004E1BE2" w:rsidP="004E1BE2">
            <w:r w:rsidRPr="00DF4D49">
              <w:t>Větrná elektrárna</w:t>
            </w:r>
          </w:p>
        </w:tc>
      </w:tr>
      <w:tr w:rsidR="004E1BE2" w:rsidRPr="002C36CD" w14:paraId="21E2BB6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C3862CE" w14:textId="77777777" w:rsidR="004E1BE2" w:rsidRPr="00DF4D49" w:rsidRDefault="004E1BE2" w:rsidP="004E1BE2">
            <w:r w:rsidRPr="00DF4D49">
              <w:t>IRES_17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A336CD2" w14:textId="77777777" w:rsidR="004E1BE2" w:rsidRPr="00DF4D49" w:rsidRDefault="004E1BE2" w:rsidP="004E1BE2">
            <w:r w:rsidRPr="00DF4D49">
              <w:t>Výroba elektřiny využitím geotermální energie</w:t>
            </w:r>
          </w:p>
        </w:tc>
      </w:tr>
      <w:tr w:rsidR="004E1BE2" w:rsidRPr="002C36CD" w14:paraId="662A6E9B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23B8BA0" w14:textId="77777777" w:rsidR="004E1BE2" w:rsidRPr="00DF4D49" w:rsidRDefault="004E1BE2" w:rsidP="004E1BE2">
            <w:r w:rsidRPr="00DF4D49">
              <w:t>IRES_18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168379E" w14:textId="77777777" w:rsidR="004E1BE2" w:rsidRPr="00DF4D49" w:rsidRDefault="004E1BE2" w:rsidP="004E1BE2">
            <w:r w:rsidRPr="00DF4D49">
              <w:t>Fotovoltaická elektrárna</w:t>
            </w:r>
          </w:p>
        </w:tc>
      </w:tr>
      <w:tr w:rsidR="004E1BE2" w:rsidRPr="002C36CD" w14:paraId="5EEE59AA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4E211B8" w14:textId="77777777" w:rsidR="004E1BE2" w:rsidRPr="00DF4D49" w:rsidRDefault="004E1BE2" w:rsidP="004E1BE2">
            <w:r w:rsidRPr="00DF4D49">
              <w:t>IRES_9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FCE7869" w14:textId="77777777" w:rsidR="004E1BE2" w:rsidRPr="00DF4D49" w:rsidRDefault="004E1BE2" w:rsidP="004E1BE2">
            <w:r w:rsidRPr="00DF4D49">
              <w:t>Velká vodní elektrárna</w:t>
            </w:r>
          </w:p>
        </w:tc>
      </w:tr>
      <w:tr w:rsidR="004E1BE2" w:rsidRPr="002C36CD" w14:paraId="5ACC7BAA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8F2C2F8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9A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42E99BC" w14:textId="77777777" w:rsidR="004E1BE2" w:rsidRPr="00DF4D49" w:rsidRDefault="004E1BE2" w:rsidP="004E1BE2">
            <w:r w:rsidRPr="00DF4D49">
              <w:t>Malá vodní elektrárna</w:t>
            </w:r>
          </w:p>
        </w:tc>
      </w:tr>
      <w:tr w:rsidR="004E1BE2" w:rsidRPr="002C36CD" w14:paraId="0E05063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1B115B3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9B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19A7847" w14:textId="77777777" w:rsidR="004E1BE2" w:rsidRPr="00DF4D49" w:rsidRDefault="004E1BE2" w:rsidP="004E1BE2">
            <w:r w:rsidRPr="00DF4D49">
              <w:t xml:space="preserve">Malá vodní </w:t>
            </w:r>
            <w:proofErr w:type="gramStart"/>
            <w:r w:rsidRPr="00DF4D49">
              <w:t>elektrárna - pásmo</w:t>
            </w:r>
            <w:proofErr w:type="gramEnd"/>
            <w:r w:rsidRPr="00DF4D49">
              <w:t xml:space="preserve"> platnosti vysokého tarifu</w:t>
            </w:r>
          </w:p>
        </w:tc>
      </w:tr>
      <w:tr w:rsidR="004E1BE2" w:rsidRPr="002C36CD" w14:paraId="5A4AAE11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1CB9429" w14:textId="77777777" w:rsidR="004E1BE2" w:rsidRPr="00DF4D49" w:rsidRDefault="004E1BE2" w:rsidP="004E1BE2">
            <w:r w:rsidRPr="00DF4D49">
              <w:t>IRES_</w:t>
            </w:r>
            <w:proofErr w:type="gramStart"/>
            <w:r w:rsidRPr="00DF4D49">
              <w:t>9C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9FFED98" w14:textId="77777777" w:rsidR="004E1BE2" w:rsidRPr="00DF4D49" w:rsidRDefault="004E1BE2" w:rsidP="004E1BE2">
            <w:r w:rsidRPr="00DF4D49">
              <w:t xml:space="preserve">Malá vodní </w:t>
            </w:r>
            <w:proofErr w:type="gramStart"/>
            <w:r w:rsidRPr="00DF4D49">
              <w:t>elektrárna - pásmo</w:t>
            </w:r>
            <w:proofErr w:type="gramEnd"/>
            <w:r w:rsidRPr="00DF4D49">
              <w:t xml:space="preserve"> platnosti nízkého tarifu</w:t>
            </w:r>
          </w:p>
        </w:tc>
      </w:tr>
      <w:tr w:rsidR="004E1BE2" w:rsidRPr="002C36CD" w14:paraId="79A9758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E04B7CF" w14:textId="77777777" w:rsidR="004E1BE2" w:rsidRPr="00DF4D49" w:rsidRDefault="004E1BE2" w:rsidP="004E1BE2">
            <w:r w:rsidRPr="00DF4D49">
              <w:t>IRES_D11A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60C8726" w14:textId="77777777" w:rsidR="004E1BE2" w:rsidRPr="00DF4D49" w:rsidRDefault="004E1BE2" w:rsidP="004E1BE2">
            <w:r w:rsidRPr="00DF4D49">
              <w:t xml:space="preserve">Společné spalování biomasy a druhotného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DS1</w:t>
            </w:r>
          </w:p>
        </w:tc>
      </w:tr>
      <w:tr w:rsidR="004E1BE2" w:rsidRPr="002C36CD" w14:paraId="686A9B4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50E82C6" w14:textId="77777777" w:rsidR="004E1BE2" w:rsidRPr="00DF4D49" w:rsidRDefault="004E1BE2" w:rsidP="004E1BE2">
            <w:r w:rsidRPr="00DF4D49">
              <w:t>IRES_D11B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8BBD1C0" w14:textId="77777777" w:rsidR="004E1BE2" w:rsidRPr="00DF4D49" w:rsidRDefault="004E1BE2" w:rsidP="004E1BE2">
            <w:r w:rsidRPr="00DF4D49">
              <w:t xml:space="preserve">Společné spalování biomasy a druhotného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DS2</w:t>
            </w:r>
          </w:p>
        </w:tc>
      </w:tr>
      <w:tr w:rsidR="004E1BE2" w:rsidRPr="002C36CD" w14:paraId="18FA5A4B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CD3B52E" w14:textId="77777777" w:rsidR="004E1BE2" w:rsidRPr="00DF4D49" w:rsidRDefault="004E1BE2" w:rsidP="004E1BE2">
            <w:r w:rsidRPr="00DF4D49">
              <w:t>IRES_D11C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DA7D01" w14:textId="77777777" w:rsidR="004E1BE2" w:rsidRPr="00DF4D49" w:rsidRDefault="004E1BE2" w:rsidP="004E1BE2">
            <w:r w:rsidRPr="00DF4D49">
              <w:t xml:space="preserve">Společné spalování biomasy a druhotného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DS3</w:t>
            </w:r>
          </w:p>
        </w:tc>
      </w:tr>
      <w:tr w:rsidR="004E1BE2" w:rsidRPr="002C36CD" w14:paraId="0ACB9145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766BB4C" w14:textId="77777777" w:rsidR="004E1BE2" w:rsidRPr="00DF4D49" w:rsidRDefault="004E1BE2" w:rsidP="004E1BE2">
            <w:r w:rsidRPr="00DF4D49">
              <w:t>IRES_D12A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B2C3A76" w14:textId="77777777" w:rsidR="004E1BE2" w:rsidRPr="00DF4D49" w:rsidRDefault="004E1BE2" w:rsidP="004E1BE2">
            <w:r w:rsidRPr="00DF4D49">
              <w:t xml:space="preserve">Paralelní spalování biomasy a druhotného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DP1</w:t>
            </w:r>
          </w:p>
        </w:tc>
      </w:tr>
      <w:tr w:rsidR="004E1BE2" w:rsidRPr="002C36CD" w14:paraId="7CA42F95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E90B3B9" w14:textId="77777777" w:rsidR="004E1BE2" w:rsidRPr="00DF4D49" w:rsidRDefault="004E1BE2" w:rsidP="004E1BE2">
            <w:r w:rsidRPr="00DF4D49">
              <w:t>IRES_D12B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04B87C3" w14:textId="77777777" w:rsidR="004E1BE2" w:rsidRPr="00DF4D49" w:rsidRDefault="004E1BE2" w:rsidP="004E1BE2">
            <w:r w:rsidRPr="00DF4D49">
              <w:t xml:space="preserve">Paralelní spalování biomasy a druhotného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DP2</w:t>
            </w:r>
          </w:p>
        </w:tc>
      </w:tr>
      <w:tr w:rsidR="004E1BE2" w:rsidRPr="002C36CD" w14:paraId="2F3D8055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1C26EF9" w14:textId="77777777" w:rsidR="004E1BE2" w:rsidRPr="00DF4D49" w:rsidRDefault="004E1BE2" w:rsidP="004E1BE2">
            <w:r w:rsidRPr="00DF4D49">
              <w:t>IRES_D12C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B282C6F" w14:textId="77777777" w:rsidR="004E1BE2" w:rsidRPr="00DF4D49" w:rsidRDefault="004E1BE2" w:rsidP="004E1BE2">
            <w:r w:rsidRPr="00DF4D49">
              <w:t xml:space="preserve">Paralelní spalování biomasy a druhotného </w:t>
            </w:r>
            <w:proofErr w:type="gramStart"/>
            <w:r w:rsidRPr="00DF4D49">
              <w:t>zdroje - kategorie</w:t>
            </w:r>
            <w:proofErr w:type="gramEnd"/>
            <w:r w:rsidRPr="00DF4D49">
              <w:t xml:space="preserve"> DP3</w:t>
            </w:r>
          </w:p>
        </w:tc>
      </w:tr>
      <w:tr w:rsidR="004E1BE2" w:rsidRPr="002C36CD" w14:paraId="325D8A8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57106D5" w14:textId="77777777" w:rsidR="004E1BE2" w:rsidRPr="00DF4D49" w:rsidRDefault="004E1BE2" w:rsidP="004E1BE2">
            <w:r w:rsidRPr="00DF4D49">
              <w:t>IRES_R9A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C1FFDEF" w14:textId="77777777" w:rsidR="004E1BE2" w:rsidRPr="00DF4D49" w:rsidRDefault="004E1BE2" w:rsidP="004E1BE2">
            <w:proofErr w:type="spellStart"/>
            <w:r w:rsidRPr="00DF4D49">
              <w:t>Rekontruovaná</w:t>
            </w:r>
            <w:proofErr w:type="spellEnd"/>
            <w:r w:rsidRPr="00DF4D49">
              <w:t xml:space="preserve"> malá vodní elektrárna</w:t>
            </w:r>
          </w:p>
        </w:tc>
      </w:tr>
      <w:tr w:rsidR="004E1BE2" w:rsidRPr="002C36CD" w14:paraId="081DB530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9980235" w14:textId="77777777" w:rsidR="004E1BE2" w:rsidRPr="00DF4D49" w:rsidRDefault="004E1BE2" w:rsidP="004E1BE2">
            <w:r w:rsidRPr="00DF4D49">
              <w:t>IRES_R9B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79988B0" w14:textId="77777777" w:rsidR="004E1BE2" w:rsidRPr="00DF4D49" w:rsidRDefault="004E1BE2" w:rsidP="004E1BE2">
            <w:proofErr w:type="spellStart"/>
            <w:r w:rsidRPr="00DF4D49">
              <w:t>Rekontruovaná</w:t>
            </w:r>
            <w:proofErr w:type="spellEnd"/>
            <w:r w:rsidRPr="00DF4D49">
              <w:t xml:space="preserve"> malá vodní </w:t>
            </w:r>
            <w:proofErr w:type="gramStart"/>
            <w:r w:rsidRPr="00DF4D49">
              <w:t>elektrárna - pásmo</w:t>
            </w:r>
            <w:proofErr w:type="gramEnd"/>
            <w:r w:rsidRPr="00DF4D49">
              <w:t xml:space="preserve"> platnosti vysokého tarifu</w:t>
            </w:r>
          </w:p>
        </w:tc>
      </w:tr>
      <w:tr w:rsidR="004E1BE2" w:rsidRPr="002C36CD" w14:paraId="265F0101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6BC9F77" w14:textId="77777777" w:rsidR="004E1BE2" w:rsidRPr="00DF4D49" w:rsidRDefault="004E1BE2" w:rsidP="004E1BE2">
            <w:r w:rsidRPr="00DF4D49">
              <w:t>IRES_R9C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D3E9ECD" w14:textId="77777777" w:rsidR="004E1BE2" w:rsidRPr="00DF4D49" w:rsidRDefault="004E1BE2" w:rsidP="004E1BE2">
            <w:proofErr w:type="spellStart"/>
            <w:r w:rsidRPr="00DF4D49">
              <w:t>Rekontruovaná</w:t>
            </w:r>
            <w:proofErr w:type="spellEnd"/>
            <w:r w:rsidRPr="00DF4D49">
              <w:t xml:space="preserve"> malá vodní </w:t>
            </w:r>
            <w:proofErr w:type="gramStart"/>
            <w:r w:rsidRPr="00DF4D49">
              <w:t>elektrárna - pásmo</w:t>
            </w:r>
            <w:proofErr w:type="gramEnd"/>
            <w:r w:rsidRPr="00DF4D49">
              <w:t xml:space="preserve"> platnosti nízkého tarifu</w:t>
            </w:r>
          </w:p>
        </w:tc>
      </w:tr>
      <w:tr w:rsidR="004E1BE2" w:rsidRPr="002C36CD" w14:paraId="308AECAF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5B657BC" w14:textId="77777777" w:rsidR="004E1BE2" w:rsidRPr="00DF4D49" w:rsidRDefault="004E1BE2" w:rsidP="004E1BE2">
            <w:r w:rsidRPr="00DF4D49">
              <w:t>ISC_</w:t>
            </w:r>
            <w:proofErr w:type="gramStart"/>
            <w:r w:rsidRPr="00DF4D49">
              <w:t>23A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F508F00" w14:textId="77777777" w:rsidR="004E1BE2" w:rsidRPr="00DF4D49" w:rsidRDefault="004E1BE2" w:rsidP="004E1BE2">
            <w:r w:rsidRPr="00DF4D49">
              <w:t xml:space="preserve">Výroba elektřiny spalováním ostatních druhotných zdrojů (kromě komun. odpadu, </w:t>
            </w:r>
            <w:proofErr w:type="spellStart"/>
            <w:r w:rsidRPr="00DF4D49">
              <w:t>degaz</w:t>
            </w:r>
            <w:proofErr w:type="spellEnd"/>
            <w:r w:rsidRPr="00DF4D49">
              <w:t xml:space="preserve">. a důlního </w:t>
            </w:r>
            <w:proofErr w:type="spellStart"/>
            <w:r w:rsidRPr="00DF4D49">
              <w:t>pl</w:t>
            </w:r>
            <w:proofErr w:type="spellEnd"/>
            <w:r w:rsidRPr="00DF4D49">
              <w:t>.)</w:t>
            </w:r>
          </w:p>
        </w:tc>
      </w:tr>
      <w:tr w:rsidR="004E1BE2" w:rsidRPr="002C36CD" w14:paraId="1BD159FA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CA6CED0" w14:textId="77777777" w:rsidR="004E1BE2" w:rsidRPr="00DF4D49" w:rsidRDefault="004E1BE2" w:rsidP="004E1BE2">
            <w:r w:rsidRPr="00DF4D49">
              <w:t>ISC_</w:t>
            </w:r>
            <w:proofErr w:type="gramStart"/>
            <w:r w:rsidRPr="00DF4D49">
              <w:t>23B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658E838" w14:textId="77777777" w:rsidR="004E1BE2" w:rsidRPr="00DF4D49" w:rsidRDefault="004E1BE2" w:rsidP="004E1BE2">
            <w:r w:rsidRPr="00DF4D49">
              <w:t>Výroba elektřiny spalováním degazačního plynu</w:t>
            </w:r>
          </w:p>
        </w:tc>
      </w:tr>
      <w:tr w:rsidR="004E1BE2" w:rsidRPr="002C36CD" w14:paraId="44F5BAE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975970C" w14:textId="77777777" w:rsidR="004E1BE2" w:rsidRPr="00DF4D49" w:rsidRDefault="004E1BE2" w:rsidP="004E1BE2">
            <w:r w:rsidRPr="00DF4D49">
              <w:t>ISC_</w:t>
            </w:r>
            <w:proofErr w:type="gramStart"/>
            <w:r w:rsidRPr="00DF4D49">
              <w:t>23C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F308F49" w14:textId="77777777" w:rsidR="004E1BE2" w:rsidRPr="00DF4D49" w:rsidRDefault="004E1BE2" w:rsidP="004E1BE2">
            <w:r w:rsidRPr="00DF4D49">
              <w:t>Výroba elektřiny spalováním důlního plynu z uzavřených dolů</w:t>
            </w:r>
          </w:p>
        </w:tc>
      </w:tr>
      <w:tr w:rsidR="004E1BE2" w:rsidRPr="002C36CD" w14:paraId="20E777B5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20F685D" w14:textId="77777777" w:rsidR="004E1BE2" w:rsidRPr="00DF4D49" w:rsidRDefault="004E1BE2" w:rsidP="004E1BE2">
            <w:r w:rsidRPr="00DF4D49">
              <w:t>ISC_</w:t>
            </w:r>
            <w:proofErr w:type="gramStart"/>
            <w:r w:rsidRPr="00DF4D49">
              <w:t>23D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4237FB7" w14:textId="77777777" w:rsidR="004E1BE2" w:rsidRPr="00DF4D49" w:rsidRDefault="004E1BE2" w:rsidP="004E1BE2">
            <w:r w:rsidRPr="00DF4D49">
              <w:t>Výroba elektřiny spalováním komunálního odpadu nebo společným spalováním komunálního odpadu s různý</w:t>
            </w:r>
          </w:p>
        </w:tc>
      </w:tr>
      <w:tr w:rsidR="004E1BE2" w:rsidRPr="002C36CD" w14:paraId="64CC8135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AE827A1" w14:textId="77777777" w:rsidR="004E1BE2" w:rsidRPr="00DF4D49" w:rsidRDefault="004E1BE2" w:rsidP="004E1BE2">
            <w:r w:rsidRPr="00DF4D49">
              <w:t>ISC_23E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7453343" w14:textId="77777777" w:rsidR="004E1BE2" w:rsidRDefault="004E1BE2" w:rsidP="004E1BE2">
            <w:r w:rsidRPr="00DF4D49">
              <w:t>Výroba elektřiny spalováním důlního plynu</w:t>
            </w:r>
          </w:p>
        </w:tc>
      </w:tr>
      <w:tr w:rsidR="004E1BE2" w:rsidRPr="002C36CD" w14:paraId="4A755F1D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85AF5D" w14:textId="77777777" w:rsidR="004E1BE2" w:rsidRPr="00A97F8F" w:rsidRDefault="004E1BE2" w:rsidP="004E1BE2">
            <w:r w:rsidRPr="00A97F8F">
              <w:t>RES_14D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A545D8" w14:textId="77777777" w:rsidR="004E1BE2" w:rsidRPr="00A97F8F" w:rsidRDefault="004E1BE2" w:rsidP="004E1BE2">
            <w:r w:rsidRPr="00A97F8F">
              <w:t>Uplatnění užitečného tepla z vyrobeného tepla</w:t>
            </w:r>
          </w:p>
        </w:tc>
      </w:tr>
      <w:tr w:rsidR="004E1BE2" w:rsidRPr="002C36CD" w14:paraId="4B998D26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CEA7BE" w14:textId="77777777" w:rsidR="004E1BE2" w:rsidRPr="00A97F8F" w:rsidRDefault="004E1BE2" w:rsidP="004E1BE2">
            <w:r w:rsidRPr="00A97F8F">
              <w:t>GCR_</w:t>
            </w:r>
            <w:proofErr w:type="gramStart"/>
            <w:r w:rsidRPr="00A97F8F">
              <w:t>2B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05CD15" w14:textId="77777777" w:rsidR="004E1BE2" w:rsidRPr="00A97F8F" w:rsidRDefault="004E1BE2" w:rsidP="004E1BE2">
            <w:r w:rsidRPr="00A97F8F">
              <w:t>z toho množství elektřiny vyrobené ze zapalovacího paliva</w:t>
            </w:r>
          </w:p>
        </w:tc>
      </w:tr>
      <w:tr w:rsidR="004E1BE2" w:rsidRPr="002C36CD" w14:paraId="1DBF37CD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C8C1A5" w14:textId="77777777" w:rsidR="004E1BE2" w:rsidRPr="00A97F8F" w:rsidRDefault="004E1BE2" w:rsidP="004E1BE2">
            <w:r w:rsidRPr="00A97F8F">
              <w:t>GCR_</w:t>
            </w:r>
            <w:proofErr w:type="gramStart"/>
            <w:r w:rsidRPr="00A97F8F">
              <w:t>17A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B9C4CA" w14:textId="77777777" w:rsidR="004E1BE2" w:rsidRPr="00A97F8F" w:rsidRDefault="004E1BE2" w:rsidP="004E1BE2">
            <w:r w:rsidRPr="00A97F8F">
              <w:t>z toho odběr elektřiny z přenosové soustavy spotřebovaný při provozování drážní dopravy na dráze železniční, tramvajové, trolejbusové a lanové</w:t>
            </w:r>
          </w:p>
        </w:tc>
      </w:tr>
      <w:tr w:rsidR="004E1BE2" w:rsidRPr="002C36CD" w14:paraId="70CEB980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CC72B6" w14:textId="77777777" w:rsidR="004E1BE2" w:rsidRPr="00A97F8F" w:rsidRDefault="004E1BE2" w:rsidP="004E1BE2">
            <w:r w:rsidRPr="00A97F8F">
              <w:t>GCR_</w:t>
            </w:r>
            <w:proofErr w:type="gramStart"/>
            <w:r w:rsidRPr="00A97F8F">
              <w:t>17B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5995A4" w14:textId="77777777" w:rsidR="004E1BE2" w:rsidRPr="00A97F8F" w:rsidRDefault="004E1BE2" w:rsidP="004E1BE2">
            <w:r w:rsidRPr="00A97F8F">
              <w:t>- z toho odběr elektřiny z distribuční soustavy na hladině VVN spotřebovaný při provozování drážní dopravy na dráze železniční, tramvajové, trolejbusové a lanové</w:t>
            </w:r>
          </w:p>
        </w:tc>
      </w:tr>
      <w:tr w:rsidR="004E1BE2" w:rsidRPr="002C36CD" w14:paraId="14A273F0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AF4655" w14:textId="77777777" w:rsidR="004E1BE2" w:rsidRPr="00A97F8F" w:rsidRDefault="004E1BE2" w:rsidP="004E1BE2">
            <w:r w:rsidRPr="00A97F8F">
              <w:t>GCR_</w:t>
            </w:r>
            <w:proofErr w:type="gramStart"/>
            <w:r w:rsidRPr="00A97F8F">
              <w:t>17C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29F4D5" w14:textId="77777777" w:rsidR="004E1BE2" w:rsidRPr="00A97F8F" w:rsidRDefault="004E1BE2" w:rsidP="004E1BE2">
            <w:r w:rsidRPr="00A97F8F">
              <w:t>- z toho odběr elektřiny z distribuční soustavy na hladině VN spotřebovaný při provozování drážní dopravy na dráze železniční, tramvajové, trolejbusové a lanové</w:t>
            </w:r>
          </w:p>
        </w:tc>
      </w:tr>
      <w:tr w:rsidR="004E1BE2" w:rsidRPr="002C36CD" w14:paraId="2CE2AA79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4668AC" w14:textId="77777777" w:rsidR="004E1BE2" w:rsidRPr="00A97F8F" w:rsidRDefault="004E1BE2" w:rsidP="004E1BE2">
            <w:r w:rsidRPr="00A97F8F">
              <w:t xml:space="preserve">GCR_17D 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32A67F3" w14:textId="77777777" w:rsidR="004E1BE2" w:rsidRPr="00A97F8F" w:rsidRDefault="004E1BE2" w:rsidP="004E1BE2">
            <w:r w:rsidRPr="00A97F8F">
              <w:t>z toho odběr elektřiny z distribuční soustavy na hladině NN spotřebovaný při provozování drážní dopravy na dráze železniční, tramvajové, trolejbusové a lanové</w:t>
            </w:r>
          </w:p>
        </w:tc>
      </w:tr>
      <w:tr w:rsidR="004E1BE2" w:rsidRPr="002C36CD" w14:paraId="40A8AA9D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B2AB98" w14:textId="77777777" w:rsidR="004E1BE2" w:rsidRPr="00A97F8F" w:rsidRDefault="004E1BE2" w:rsidP="004E1BE2">
            <w:r w:rsidRPr="00A97F8F">
              <w:t>GCR_</w:t>
            </w:r>
            <w:proofErr w:type="gramStart"/>
            <w:r w:rsidRPr="00A97F8F">
              <w:t>2C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6D8C34" w14:textId="77777777" w:rsidR="004E1BE2" w:rsidRPr="00A97F8F" w:rsidRDefault="004E1BE2" w:rsidP="004E1BE2">
            <w:r w:rsidRPr="00A97F8F">
              <w:t>Stav měřidla vyrobené elektřiny</w:t>
            </w:r>
          </w:p>
        </w:tc>
      </w:tr>
      <w:tr w:rsidR="004E1BE2" w:rsidRPr="002C36CD" w14:paraId="2C5ACC6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A62F77" w14:textId="77777777" w:rsidR="004E1BE2" w:rsidRPr="00A97F8F" w:rsidRDefault="004E1BE2" w:rsidP="004E1BE2">
            <w:r w:rsidRPr="00A97F8F">
              <w:t>GCR_</w:t>
            </w:r>
            <w:proofErr w:type="gramStart"/>
            <w:r w:rsidRPr="00A97F8F">
              <w:t>2D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77A751" w14:textId="77777777" w:rsidR="004E1BE2" w:rsidRPr="00A97F8F" w:rsidRDefault="004E1BE2" w:rsidP="004E1BE2">
            <w:r w:rsidRPr="00A97F8F">
              <w:t>Datum výměny měřidla vyrobené elektřiny</w:t>
            </w:r>
          </w:p>
        </w:tc>
      </w:tr>
      <w:tr w:rsidR="004E1BE2" w:rsidRPr="002C36CD" w14:paraId="0B69108E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5F8C1E" w14:textId="77777777" w:rsidR="004E1BE2" w:rsidRPr="00A97F8F" w:rsidRDefault="004E1BE2" w:rsidP="004E1BE2">
            <w:r w:rsidRPr="00A97F8F">
              <w:t>GCR_2E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8F1D70" w14:textId="77777777" w:rsidR="004E1BE2" w:rsidRPr="00A97F8F" w:rsidRDefault="004E1BE2" w:rsidP="004E1BE2">
            <w:r w:rsidRPr="00A97F8F">
              <w:t>Konečný Stav původního měřidla vyrobené elektřiny</w:t>
            </w:r>
          </w:p>
        </w:tc>
      </w:tr>
      <w:tr w:rsidR="004E1BE2" w:rsidRPr="002C36CD" w14:paraId="4A30C43E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ACDA45" w14:textId="77777777" w:rsidR="004E1BE2" w:rsidRPr="00A97F8F" w:rsidRDefault="004E1BE2" w:rsidP="004E1BE2">
            <w:r w:rsidRPr="00A97F8F">
              <w:t>GCR_</w:t>
            </w:r>
            <w:proofErr w:type="gramStart"/>
            <w:r w:rsidRPr="00A97F8F">
              <w:t>2F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3E7C3A" w14:textId="77777777" w:rsidR="004E1BE2" w:rsidRPr="00A97F8F" w:rsidRDefault="004E1BE2" w:rsidP="004E1BE2">
            <w:r w:rsidRPr="00A97F8F">
              <w:t>Výrobní číslo původního měřidla vyrobené elektřiny</w:t>
            </w:r>
          </w:p>
        </w:tc>
      </w:tr>
      <w:tr w:rsidR="004E1BE2" w:rsidRPr="002C36CD" w14:paraId="586AC0D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E54C13" w14:textId="77777777" w:rsidR="004E1BE2" w:rsidRPr="00A97F8F" w:rsidRDefault="004E1BE2" w:rsidP="004E1BE2">
            <w:r w:rsidRPr="00A97F8F">
              <w:lastRenderedPageBreak/>
              <w:t>GCR_2G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A44EAB" w14:textId="77777777" w:rsidR="004E1BE2" w:rsidRPr="00A97F8F" w:rsidRDefault="004E1BE2" w:rsidP="004E1BE2">
            <w:r w:rsidRPr="00A97F8F">
              <w:t>Počáteční Stav nového měřidla vyrobené elektřiny</w:t>
            </w:r>
          </w:p>
        </w:tc>
      </w:tr>
      <w:tr w:rsidR="004E1BE2" w:rsidRPr="002C36CD" w14:paraId="5846327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743C2A" w14:textId="77777777" w:rsidR="004E1BE2" w:rsidRPr="00A97F8F" w:rsidRDefault="004E1BE2" w:rsidP="004E1BE2">
            <w:r w:rsidRPr="00A97F8F">
              <w:t>GCR_</w:t>
            </w:r>
            <w:proofErr w:type="gramStart"/>
            <w:r w:rsidRPr="00A97F8F">
              <w:t>2H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34E51D" w14:textId="77777777" w:rsidR="004E1BE2" w:rsidRPr="00A97F8F" w:rsidRDefault="004E1BE2" w:rsidP="004E1BE2">
            <w:r w:rsidRPr="00A97F8F">
              <w:t>Výrobní číslo nového měřidla vyrobené elektřiny</w:t>
            </w:r>
          </w:p>
        </w:tc>
      </w:tr>
      <w:tr w:rsidR="004E1BE2" w:rsidRPr="002C36CD" w14:paraId="0BA79812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0A2000" w14:textId="77777777" w:rsidR="004E1BE2" w:rsidRPr="00A97F8F" w:rsidRDefault="004E1BE2" w:rsidP="004E1BE2">
            <w:r w:rsidRPr="00A97F8F">
              <w:t>CHP_</w:t>
            </w:r>
            <w:proofErr w:type="gramStart"/>
            <w:r w:rsidRPr="00A97F8F">
              <w:t>28A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7A58A5" w14:textId="77777777" w:rsidR="004E1BE2" w:rsidRPr="00A97F8F" w:rsidRDefault="004E1BE2" w:rsidP="004E1BE2">
            <w:r w:rsidRPr="00A97F8F">
              <w:t>množství elektřiny z KVET vyrobené ve výrobně využívající neobnovitelný zdroj nebo druhotný zdroj</w:t>
            </w:r>
          </w:p>
        </w:tc>
      </w:tr>
      <w:tr w:rsidR="004E1BE2" w:rsidRPr="002C36CD" w14:paraId="286297C3" w14:textId="77777777" w:rsidTr="00A97F8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81B41F" w14:textId="77777777" w:rsidR="004E1BE2" w:rsidRPr="00A97F8F" w:rsidRDefault="004E1BE2" w:rsidP="004E1BE2">
            <w:r w:rsidRPr="00A97F8F">
              <w:t>CHP_</w:t>
            </w:r>
            <w:proofErr w:type="gramStart"/>
            <w:r w:rsidRPr="00A97F8F">
              <w:t>28B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E7CAFA" w14:textId="77777777" w:rsidR="004E1BE2" w:rsidRPr="00A97F8F" w:rsidRDefault="004E1BE2" w:rsidP="004E1BE2">
            <w:r w:rsidRPr="00A97F8F">
              <w:t>Množství elektřiny z KVET vyrobené ve výrobně spalující samostatně zemní plyn, LPG, důlní plyn nebo obnovitelný zdroj</w:t>
            </w:r>
          </w:p>
        </w:tc>
      </w:tr>
      <w:tr w:rsidR="004E1BE2" w:rsidRPr="002C36CD" w14:paraId="48F5481C" w14:textId="77777777" w:rsidTr="000D40C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964DD7E" w14:textId="77777777" w:rsidR="004E1BE2" w:rsidRPr="0035754F" w:rsidRDefault="004E1BE2" w:rsidP="004E1BE2">
            <w:r w:rsidRPr="0035754F">
              <w:t>CHP_29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D9219D1" w14:textId="77777777" w:rsidR="004E1BE2" w:rsidRPr="0035754F" w:rsidRDefault="004E1BE2" w:rsidP="004E1BE2">
            <w:r w:rsidRPr="0035754F">
              <w:t>Maximální množství elektřiny, na které se podpora v kalendářním roce vztahuje</w:t>
            </w:r>
          </w:p>
        </w:tc>
      </w:tr>
      <w:tr w:rsidR="004E1BE2" w:rsidRPr="002C36CD" w14:paraId="3253534D" w14:textId="77777777" w:rsidTr="000D40C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4DC2434" w14:textId="77777777" w:rsidR="004E1BE2" w:rsidRPr="0035754F" w:rsidRDefault="004E1BE2" w:rsidP="004E1BE2">
            <w:r w:rsidRPr="0035754F">
              <w:t>CHP_30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C65A40E" w14:textId="77777777" w:rsidR="004E1BE2" w:rsidRPr="0035754F" w:rsidRDefault="004E1BE2" w:rsidP="004E1BE2">
            <w:r w:rsidRPr="0035754F">
              <w:t>Minimální podíl tepla dodávaného do soustavy zásobování teplem po dobu 5 let od uvedení do provozu</w:t>
            </w:r>
          </w:p>
        </w:tc>
      </w:tr>
      <w:tr w:rsidR="004E1BE2" w:rsidRPr="002C36CD" w14:paraId="28DC95BA" w14:textId="77777777" w:rsidTr="000D40CF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DA8458F" w14:textId="42BE1929" w:rsidR="004E1BE2" w:rsidRPr="0035754F" w:rsidRDefault="004E1BE2" w:rsidP="004E1BE2">
            <w:r w:rsidRPr="0035754F">
              <w:t>CHP_31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B814262" w14:textId="11D8001B" w:rsidR="004E1BE2" w:rsidRPr="0035754F" w:rsidRDefault="004E1BE2" w:rsidP="004E1BE2">
            <w:r w:rsidRPr="0035754F">
              <w:t>Dosažený podíl tepla dodávaného do soustavy zásobování teplem</w:t>
            </w:r>
          </w:p>
        </w:tc>
      </w:tr>
      <w:tr w:rsidR="004E1BE2" w:rsidRPr="002C36CD" w14:paraId="042B2A87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1AF7CE0" w14:textId="6FBF4A77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2C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56774B" w14:textId="40454CCA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Stav měřidla vyrobené elektřiny č. 2</w:t>
            </w:r>
          </w:p>
        </w:tc>
      </w:tr>
      <w:tr w:rsidR="004E1BE2" w:rsidRPr="002C36CD" w14:paraId="57639AAE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DF869F" w14:textId="1898A155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2C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3C8FC0" w14:textId="3D9FBEE5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Stav měřidla vyrobené elektřiny č. 3</w:t>
            </w:r>
          </w:p>
        </w:tc>
      </w:tr>
      <w:tr w:rsidR="004E1BE2" w:rsidRPr="002C36CD" w14:paraId="68F7C8B1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4BE673" w14:textId="3271F526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2C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D498D4" w14:textId="346B250B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Stav měřidla vyrobené elektřiny č. 4</w:t>
            </w:r>
          </w:p>
        </w:tc>
      </w:tr>
      <w:tr w:rsidR="004E1BE2" w:rsidRPr="002C36CD" w14:paraId="3CF14C95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094F8D" w14:textId="58D68048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2C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3DD3BF" w14:textId="0D78E646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Stav měřidla vyrobené elektřiny č. 5</w:t>
            </w:r>
          </w:p>
        </w:tc>
      </w:tr>
      <w:tr w:rsidR="004E1BE2" w:rsidRPr="002C36CD" w14:paraId="26C2D125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0F3CDE2" w14:textId="10D78B78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2D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2E1404" w14:textId="54795050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Datum výměny měřidla vyrobené elektřiny č. 2</w:t>
            </w:r>
          </w:p>
        </w:tc>
      </w:tr>
      <w:tr w:rsidR="004E1BE2" w:rsidRPr="002C36CD" w14:paraId="7004E428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D67E05" w14:textId="380E315E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GCR_2E_2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AD5E3C" w14:textId="4D0AF330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Konečný stav původního měřidla vyrobené elektřiny č. 2</w:t>
            </w:r>
          </w:p>
        </w:tc>
      </w:tr>
      <w:tr w:rsidR="004E1BE2" w:rsidRPr="002C36CD" w14:paraId="62D5FCDD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71C296" w14:textId="1388B486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2F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2C03E" w14:textId="38206862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Výrobní číslo původního měřidla vyrobené elektřiny č. 2</w:t>
            </w:r>
          </w:p>
        </w:tc>
      </w:tr>
      <w:tr w:rsidR="004E1BE2" w:rsidRPr="002C36CD" w14:paraId="4D2BD03F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719F82" w14:textId="7E823631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GCR_2G_2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00E3B1" w14:textId="4E513950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Počáteční stav nového měřidla vyrobené elektřiny č. 2</w:t>
            </w:r>
          </w:p>
        </w:tc>
      </w:tr>
      <w:tr w:rsidR="004E1BE2" w:rsidRPr="002C36CD" w14:paraId="5AA88604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5BBCA5" w14:textId="6465FADF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2H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610924" w14:textId="1D10975E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Výrobní číslo nového měřidla vyrobené elektřiny č. 2</w:t>
            </w:r>
          </w:p>
        </w:tc>
      </w:tr>
      <w:tr w:rsidR="004E1BE2" w:rsidRPr="002C36CD" w14:paraId="4C280668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912CDE" w14:textId="37562DA1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2D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5731CE3" w14:textId="208BBACE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Datum výměny měřidla vyrobené elektřiny č. 3</w:t>
            </w:r>
          </w:p>
        </w:tc>
      </w:tr>
      <w:tr w:rsidR="004E1BE2" w:rsidRPr="002C36CD" w14:paraId="603D3B95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CC1495" w14:textId="0021538E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GCR_2E_3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3E5B31" w14:textId="2B8A3985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Konečný stav původního měřidla vyrobené elektřiny č. 3</w:t>
            </w:r>
          </w:p>
        </w:tc>
      </w:tr>
      <w:tr w:rsidR="004E1BE2" w:rsidRPr="002C36CD" w14:paraId="6ABFECB4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49442C" w14:textId="198F2ECD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2F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C91F3B" w14:textId="70CD5E22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Výrobní číslo původního měřidla vyrobené elektřiny č. 3</w:t>
            </w:r>
          </w:p>
        </w:tc>
      </w:tr>
      <w:tr w:rsidR="004E1BE2" w:rsidRPr="002C36CD" w14:paraId="65B2FC21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5A0C7D" w14:textId="25033B81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GCR_2G_3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09DEDA8" w14:textId="11A12EBF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Počáteční stav nového měřidla vyrobené elektřiny č. 3</w:t>
            </w:r>
          </w:p>
        </w:tc>
      </w:tr>
      <w:tr w:rsidR="004E1BE2" w:rsidRPr="002C36CD" w14:paraId="719F9014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2EA23C" w14:textId="080E7B38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2H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312C1BF" w14:textId="6F8B1A8B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Výrobní číslo nového měřidla vyrobené elektřiny č. 3</w:t>
            </w:r>
          </w:p>
        </w:tc>
      </w:tr>
      <w:tr w:rsidR="004E1BE2" w:rsidRPr="002C36CD" w14:paraId="6517325F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704CA1B" w14:textId="2E99D79B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2D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CA4DCB" w14:textId="46863970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Datum výměny měřidla vyrobené elektřiny č. 4</w:t>
            </w:r>
          </w:p>
        </w:tc>
      </w:tr>
      <w:tr w:rsidR="004E1BE2" w:rsidRPr="002C36CD" w14:paraId="0CAE7420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91937A" w14:textId="5EF11AFE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GCR_2E_4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D3A002" w14:textId="265649BE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Konečný stav původního měřidla vyrobené elektřiny č. 4</w:t>
            </w:r>
          </w:p>
        </w:tc>
      </w:tr>
      <w:tr w:rsidR="004E1BE2" w:rsidRPr="002C36CD" w14:paraId="579383BA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BDC99A" w14:textId="62A55943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2F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EC12A2" w14:textId="5757BF82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Výrobní číslo původního měřidla vyrobené elektřiny č. 4</w:t>
            </w:r>
          </w:p>
        </w:tc>
      </w:tr>
      <w:tr w:rsidR="004E1BE2" w:rsidRPr="002C36CD" w14:paraId="48010F85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49EF9F" w14:textId="7C5E5B1E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GCR_2G_4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7A6853" w14:textId="5C5AD4FD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Počáteční stav nového měřidla vyrobené elektřiny č. 4</w:t>
            </w:r>
          </w:p>
        </w:tc>
      </w:tr>
      <w:tr w:rsidR="004E1BE2" w:rsidRPr="002C36CD" w14:paraId="3305853E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C4AEDE" w14:textId="4ADA90CC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2H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B756DE4" w14:textId="23A9C3EE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Výrobní číslo nového měřidla vyrobené elektřiny č. 4</w:t>
            </w:r>
          </w:p>
        </w:tc>
      </w:tr>
      <w:tr w:rsidR="004E1BE2" w:rsidRPr="002C36CD" w14:paraId="0A9FB6DC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39C5E9" w14:textId="3DF1C889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2D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6A71E2" w14:textId="42CE4905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Datum výměny měřidla vyrobené elektřiny č. 5</w:t>
            </w:r>
          </w:p>
        </w:tc>
      </w:tr>
      <w:tr w:rsidR="004E1BE2" w:rsidRPr="002C36CD" w14:paraId="699B21B4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C07631" w14:textId="7FA71538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GCR_2E_5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82E514" w14:textId="7ED40A32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Konečný stav původního měřidla vyrobené elektřiny č. 5</w:t>
            </w:r>
          </w:p>
        </w:tc>
      </w:tr>
      <w:tr w:rsidR="004E1BE2" w:rsidRPr="002C36CD" w14:paraId="4C815766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413600" w14:textId="47E6034C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2F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C16D0D" w14:textId="27982803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Výrobní číslo původního měřidla vyrobené elektřiny č. 5</w:t>
            </w:r>
          </w:p>
        </w:tc>
      </w:tr>
      <w:tr w:rsidR="004E1BE2" w:rsidRPr="002C36CD" w14:paraId="5C1D5626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658116" w14:textId="5E19617C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GCR_2G_5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162885" w14:textId="1343BAB5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Počáteční stav nového měřidla vyrobené elektřiny č. 5</w:t>
            </w:r>
          </w:p>
        </w:tc>
      </w:tr>
      <w:tr w:rsidR="004E1BE2" w:rsidRPr="002C36CD" w14:paraId="5CC7DC71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2301CAF" w14:textId="0EBDBAF3" w:rsidR="004E1BE2" w:rsidRPr="0035754F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GCR_</w:t>
            </w:r>
            <w:proofErr w:type="gramStart"/>
            <w:r w:rsidRPr="000E4D09">
              <w:rPr>
                <w:rFonts w:ascii="Calibri" w:hAnsi="Calibri" w:cs="Calibri"/>
                <w:color w:val="000000"/>
                <w:lang w:eastAsia="cs-CZ"/>
              </w:rPr>
              <w:t>2H</w:t>
            </w:r>
            <w:proofErr w:type="gramEnd"/>
            <w:r w:rsidRPr="000E4D09">
              <w:rPr>
                <w:rFonts w:ascii="Calibri" w:hAnsi="Calibri" w:cs="Calibri"/>
                <w:color w:val="000000"/>
                <w:lang w:eastAsia="cs-CZ"/>
              </w:rPr>
              <w:t>_5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AC904BF" w14:textId="285E6D66" w:rsidR="004E1BE2" w:rsidRDefault="004E1BE2" w:rsidP="004E1BE2">
            <w:r w:rsidRPr="000E4D09">
              <w:rPr>
                <w:rFonts w:ascii="Calibri" w:hAnsi="Calibri" w:cs="Calibri"/>
                <w:color w:val="000000"/>
                <w:lang w:eastAsia="cs-CZ"/>
              </w:rPr>
              <w:t>Výrobní číslo nového měřidla vyrobené elektřiny č. 5</w:t>
            </w:r>
          </w:p>
        </w:tc>
      </w:tr>
      <w:tr w:rsidR="004E1BE2" w:rsidRPr="002C36CD" w14:paraId="3B56132C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E8A972" w14:textId="12B732F6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296155">
              <w:rPr>
                <w:rFonts w:ascii="Calibri" w:hAnsi="Calibri" w:cs="Calibri"/>
                <w:color w:val="000000"/>
                <w:lang w:eastAsia="cs-CZ"/>
              </w:rPr>
              <w:t>PVR_ACCUM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B92F3D" w14:textId="3E5ADA07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296155">
              <w:rPr>
                <w:rFonts w:ascii="Calibri" w:hAnsi="Calibri" w:cs="Calibri"/>
                <w:color w:val="000000"/>
                <w:lang w:eastAsia="cs-CZ"/>
              </w:rPr>
              <w:t>Omezení dle § 8 odst. 1, písm. f)</w:t>
            </w:r>
          </w:p>
        </w:tc>
      </w:tr>
      <w:tr w:rsidR="004E1BE2" w:rsidRPr="002C36CD" w14:paraId="52BE68C9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170F5A" w14:textId="4F9D5EBF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BB5002">
              <w:rPr>
                <w:rFonts w:ascii="Calibri" w:hAnsi="Calibri" w:cs="Calibri"/>
                <w:color w:val="000000"/>
                <w:lang w:eastAsia="cs-CZ"/>
              </w:rPr>
              <w:lastRenderedPageBreak/>
              <w:t>PVR_SHARE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B4C38B" w14:textId="24D744AB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BB5002">
              <w:rPr>
                <w:rFonts w:ascii="Calibri" w:hAnsi="Calibri" w:cs="Calibri"/>
                <w:color w:val="000000"/>
                <w:lang w:eastAsia="cs-CZ"/>
              </w:rPr>
              <w:t>Omezení dle § 8 odst. 1, písm. g)</w:t>
            </w:r>
          </w:p>
        </w:tc>
      </w:tr>
      <w:tr w:rsidR="004E1BE2" w:rsidRPr="002C36CD" w14:paraId="20937044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02AE50" w14:textId="53C4C2C7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817310">
              <w:rPr>
                <w:rFonts w:ascii="Calibri" w:hAnsi="Calibri" w:cs="Calibri"/>
                <w:color w:val="000000"/>
                <w:lang w:eastAsia="cs-CZ"/>
              </w:rPr>
              <w:t>PVR_NOPR1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E5E51E" w14:textId="021ACD64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817310">
              <w:rPr>
                <w:rFonts w:ascii="Calibri" w:hAnsi="Calibri" w:cs="Calibri"/>
                <w:color w:val="000000"/>
                <w:lang w:eastAsia="cs-CZ"/>
              </w:rPr>
              <w:t>Omezení dle § 8 odst. 1, písm. h). Zdroj bez podpory PV pod OPM.</w:t>
            </w:r>
          </w:p>
        </w:tc>
      </w:tr>
      <w:tr w:rsidR="004E1BE2" w:rsidRPr="002C36CD" w14:paraId="22E82467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9873C9" w14:textId="2E174904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817310">
              <w:rPr>
                <w:rFonts w:ascii="Calibri" w:hAnsi="Calibri" w:cs="Calibri"/>
                <w:color w:val="000000"/>
                <w:lang w:eastAsia="cs-CZ"/>
              </w:rPr>
              <w:t>PVR_NOPR2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9ECB3F" w14:textId="3AC58291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817310">
              <w:rPr>
                <w:rFonts w:ascii="Calibri" w:hAnsi="Calibri" w:cs="Calibri"/>
                <w:color w:val="000000"/>
                <w:lang w:eastAsia="cs-CZ"/>
              </w:rPr>
              <w:t>Omezení dle § 8 odst. 1, písm. h). Nenulová GCR_</w:t>
            </w:r>
            <w:proofErr w:type="gramStart"/>
            <w:r w:rsidRPr="00817310">
              <w:rPr>
                <w:rFonts w:ascii="Calibri" w:hAnsi="Calibri" w:cs="Calibri"/>
                <w:color w:val="000000"/>
                <w:lang w:eastAsia="cs-CZ"/>
              </w:rPr>
              <w:t>2B</w:t>
            </w:r>
            <w:proofErr w:type="gramEnd"/>
            <w:r w:rsidRPr="00817310">
              <w:rPr>
                <w:rFonts w:ascii="Calibri" w:hAnsi="Calibri" w:cs="Calibri"/>
                <w:color w:val="000000"/>
                <w:lang w:eastAsia="cs-CZ"/>
              </w:rPr>
              <w:t xml:space="preserve"> pod OPM.</w:t>
            </w:r>
          </w:p>
        </w:tc>
      </w:tr>
      <w:tr w:rsidR="004E1BE2" w:rsidRPr="002C36CD" w14:paraId="2012A654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D30A02" w14:textId="0A7877E9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5E23AB">
              <w:rPr>
                <w:rFonts w:ascii="Calibri" w:hAnsi="Calibri" w:cs="Calibri"/>
                <w:color w:val="000000"/>
                <w:lang w:eastAsia="cs-CZ"/>
              </w:rPr>
              <w:t>PVR_NOPR3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433BE27" w14:textId="2FF623C5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5E23AB">
              <w:rPr>
                <w:rFonts w:ascii="Calibri" w:hAnsi="Calibri" w:cs="Calibri"/>
                <w:color w:val="000000"/>
                <w:lang w:eastAsia="cs-CZ"/>
              </w:rPr>
              <w:t>Omezení dle § 8 odst. 1, písm. h). Uplatnění § 6b odst. 2, písm. a)</w:t>
            </w:r>
          </w:p>
        </w:tc>
      </w:tr>
      <w:tr w:rsidR="004E1BE2" w:rsidRPr="002C36CD" w14:paraId="04CA349E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1A1AFD" w14:textId="6C1022EA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5E23AB">
              <w:rPr>
                <w:rFonts w:ascii="Calibri" w:hAnsi="Calibri" w:cs="Calibri"/>
                <w:color w:val="000000"/>
                <w:lang w:eastAsia="cs-CZ"/>
              </w:rPr>
              <w:t>PVR_NOPR4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8A256B" w14:textId="220A1A47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5E23AB">
              <w:rPr>
                <w:rFonts w:ascii="Calibri" w:hAnsi="Calibri" w:cs="Calibri"/>
                <w:color w:val="000000"/>
                <w:lang w:eastAsia="cs-CZ"/>
              </w:rPr>
              <w:t>Omezení dle § 8 odst. 1, písm. d), e)</w:t>
            </w:r>
          </w:p>
        </w:tc>
      </w:tr>
      <w:tr w:rsidR="004E1BE2" w:rsidRPr="002C36CD" w14:paraId="0403B2DD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D60360" w14:textId="2111A872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18654F">
              <w:rPr>
                <w:rFonts w:ascii="Calibri" w:hAnsi="Calibri" w:cs="Calibri"/>
                <w:color w:val="000000"/>
                <w:lang w:eastAsia="cs-CZ"/>
              </w:rPr>
              <w:t>PVR_BAL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4C4BC6" w14:textId="766A27B3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18654F">
              <w:rPr>
                <w:rFonts w:ascii="Calibri" w:hAnsi="Calibri" w:cs="Calibri"/>
                <w:color w:val="000000"/>
                <w:lang w:eastAsia="cs-CZ"/>
              </w:rPr>
              <w:t>Omezení dle § 8 odst. 1, písm. i)</w:t>
            </w:r>
          </w:p>
        </w:tc>
      </w:tr>
      <w:tr w:rsidR="004E1BE2" w:rsidRPr="002C36CD" w14:paraId="1EA81A13" w14:textId="77777777" w:rsidTr="004F5EB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C8A6A2" w14:textId="1FFBCE55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917B71">
              <w:rPr>
                <w:rFonts w:ascii="Calibri" w:hAnsi="Calibri" w:cs="Calibri"/>
                <w:color w:val="000000"/>
                <w:lang w:eastAsia="cs-CZ"/>
              </w:rPr>
              <w:t>PVR_FLEXI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AD5525" w14:textId="74323D3A" w:rsidR="004E1BE2" w:rsidRPr="000E4D09" w:rsidRDefault="004E1BE2" w:rsidP="004E1BE2">
            <w:pPr>
              <w:rPr>
                <w:rFonts w:ascii="Calibri" w:hAnsi="Calibri" w:cs="Calibri"/>
                <w:color w:val="000000"/>
                <w:lang w:eastAsia="cs-CZ"/>
              </w:rPr>
            </w:pPr>
            <w:r w:rsidRPr="00917B71">
              <w:rPr>
                <w:rFonts w:ascii="Calibri" w:hAnsi="Calibri" w:cs="Calibri"/>
                <w:color w:val="000000"/>
                <w:lang w:eastAsia="cs-CZ"/>
              </w:rPr>
              <w:t>Omezení dle § 8 odst. 1, písm. j)</w:t>
            </w:r>
          </w:p>
        </w:tc>
      </w:tr>
    </w:tbl>
    <w:p w14:paraId="070B2BF4" w14:textId="77777777" w:rsidR="00060C85" w:rsidRDefault="00060C85" w:rsidP="00E43D47">
      <w:pPr>
        <w:spacing w:after="0"/>
      </w:pPr>
    </w:p>
    <w:p w14:paraId="52A1D7E0" w14:textId="77777777" w:rsidR="00D378AC" w:rsidRDefault="002C36CD" w:rsidP="00E43D47">
      <w:pPr>
        <w:spacing w:after="0"/>
      </w:pPr>
      <w:r>
        <w:t>Seznam druhů hodnot (e</w:t>
      </w:r>
      <w:r w:rsidR="00D378AC">
        <w:t>lement Profile</w:t>
      </w:r>
      <w:r>
        <w:t xml:space="preserve">, atribut </w:t>
      </w:r>
      <w:proofErr w:type="spellStart"/>
      <w:r>
        <w:t>value</w:t>
      </w:r>
      <w:proofErr w:type="spellEnd"/>
      <w:r>
        <w:t>-type)</w:t>
      </w:r>
    </w:p>
    <w:tbl>
      <w:tblPr>
        <w:tblW w:w="9229" w:type="dxa"/>
        <w:tblInd w:w="55" w:type="dxa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218"/>
        <w:gridCol w:w="8077"/>
      </w:tblGrid>
      <w:tr w:rsidR="00D378AC" w:rsidRPr="002C36CD" w14:paraId="17C91CC6" w14:textId="77777777" w:rsidTr="002C36CD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5E39AF9" w14:textId="77777777" w:rsidR="00D378AC" w:rsidRPr="002C36CD" w:rsidRDefault="002C36CD" w:rsidP="00D378AC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V</w:t>
            </w:r>
            <w:r w:rsidR="00D378AC"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alue_type</w:t>
            </w:r>
            <w:proofErr w:type="spellEnd"/>
            <w:r w:rsidR="00D378AC"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 xml:space="preserve"> 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7BCF9D5" w14:textId="77777777" w:rsidR="00D378AC" w:rsidRPr="002C36CD" w:rsidRDefault="002C36CD" w:rsidP="00D378AC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P</w:t>
            </w:r>
            <w:r w:rsidR="00D378AC"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opis</w:t>
            </w:r>
          </w:p>
        </w:tc>
      </w:tr>
      <w:tr w:rsidR="00D378AC" w:rsidRPr="002C36CD" w14:paraId="0E97FF03" w14:textId="77777777" w:rsidTr="002C36CD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619AD8" w14:textId="77777777" w:rsidR="00D378AC" w:rsidRPr="002C36CD" w:rsidRDefault="00D378AC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PV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7E0BD0" w14:textId="77777777" w:rsidR="00D378AC" w:rsidRPr="002C36CD" w:rsidRDefault="00D378AC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Hodinový průběh rozdílu mezi výkupní cenou a cenou na DV</w:t>
            </w:r>
          </w:p>
        </w:tc>
      </w:tr>
      <w:tr w:rsidR="00D378AC" w:rsidRPr="002C36CD" w14:paraId="6A043B16" w14:textId="77777777" w:rsidTr="002C36CD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1EBE66" w14:textId="77777777" w:rsidR="00D378AC" w:rsidRPr="002C36CD" w:rsidRDefault="00D378AC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A1</w:t>
            </w:r>
            <w:r w:rsidR="006A1F7E" w:rsidRPr="002C36CD">
              <w:rPr>
                <w:bCs/>
                <w:color w:val="000000"/>
                <w:sz w:val="20"/>
                <w:szCs w:val="20"/>
                <w:lang w:eastAsia="cs-CZ"/>
              </w:rPr>
              <w:t>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7B449E" w14:textId="77777777" w:rsidR="00D378AC" w:rsidRPr="002C36CD" w:rsidRDefault="00D378AC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 xml:space="preserve">Skutečné </w:t>
            </w:r>
            <w:proofErr w:type="gramStart"/>
            <w:r w:rsidRPr="002C36CD">
              <w:rPr>
                <w:color w:val="000000"/>
                <w:sz w:val="20"/>
                <w:szCs w:val="20"/>
                <w:lang w:eastAsia="cs-CZ"/>
              </w:rPr>
              <w:t>hodnoty - výroba</w:t>
            </w:r>
            <w:proofErr w:type="gramEnd"/>
          </w:p>
        </w:tc>
      </w:tr>
      <w:tr w:rsidR="00D378AC" w:rsidRPr="002C36CD" w14:paraId="5F386B62" w14:textId="77777777" w:rsidTr="002C36CD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5BA517" w14:textId="77777777" w:rsidR="00D378AC" w:rsidRPr="002C36CD" w:rsidRDefault="00D378AC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A12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D944FD" w14:textId="77777777" w:rsidR="00D378AC" w:rsidRPr="002C36CD" w:rsidRDefault="00D378AC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Skutečné hodnoty – spotřeba</w:t>
            </w:r>
          </w:p>
        </w:tc>
      </w:tr>
      <w:tr w:rsidR="00D378AC" w:rsidRPr="002C36CD" w14:paraId="62E5E0E4" w14:textId="77777777" w:rsidTr="002C36CD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7C87C4" w14:textId="77777777" w:rsidR="00D378AC" w:rsidRPr="002C36CD" w:rsidRDefault="00D378AC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GB1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7112AA" w14:textId="77777777" w:rsidR="00D378AC" w:rsidRPr="002C36CD" w:rsidRDefault="00D378AC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Spalování čisté biomasy – kategorie O1</w:t>
            </w:r>
          </w:p>
        </w:tc>
      </w:tr>
      <w:tr w:rsidR="00D378AC" w:rsidRPr="002C36CD" w14:paraId="3C02E083" w14:textId="77777777" w:rsidTr="002C36CD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F18291" w14:textId="77777777" w:rsidR="00D378AC" w:rsidRPr="002C36CD" w:rsidRDefault="00D378AC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GB2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2AB230" w14:textId="77777777" w:rsidR="00D378AC" w:rsidRPr="002C36CD" w:rsidRDefault="00D378AC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Spalování čisté biomasy – kategorie O2</w:t>
            </w:r>
          </w:p>
        </w:tc>
      </w:tr>
      <w:tr w:rsidR="00D378AC" w:rsidRPr="002C36CD" w14:paraId="4C6002FC" w14:textId="77777777" w:rsidTr="002C36CD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6BCBD8" w14:textId="77777777" w:rsidR="00D378AC" w:rsidRPr="002C36CD" w:rsidRDefault="00D378AC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GB3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77F789" w14:textId="77777777" w:rsidR="00D378AC" w:rsidRPr="002C36CD" w:rsidRDefault="00D378AC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Spalování čisté biomasy – kategorie O3</w:t>
            </w:r>
          </w:p>
        </w:tc>
      </w:tr>
      <w:tr w:rsidR="006A1F7E" w:rsidRPr="002C36CD" w14:paraId="6708854D" w14:textId="77777777" w:rsidTr="002C36CD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A5F4A93" w14:textId="77777777" w:rsidR="006A1F7E" w:rsidRPr="002C36CD" w:rsidRDefault="006A1F7E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GCR_27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BCB8C0" w14:textId="77777777" w:rsidR="006A1F7E" w:rsidRPr="002C36CD" w:rsidRDefault="006A1F7E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Skutečné hodinové hodnoty vyrobené elektřiny snížené o technologickou vlastní spotřebu elektřiny</w:t>
            </w:r>
          </w:p>
        </w:tc>
      </w:tr>
      <w:tr w:rsidR="00D378AC" w:rsidRPr="002C36CD" w14:paraId="77C7DEA7" w14:textId="77777777" w:rsidTr="0067617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EEB5DC" w14:textId="77777777" w:rsidR="00D378AC" w:rsidRPr="002C36CD" w:rsidRDefault="00D378AC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PV11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C39F6C" w14:textId="77777777" w:rsidR="00D378AC" w:rsidRPr="002C36CD" w:rsidRDefault="00D378AC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Přetok připadající na zdroje s PV</w:t>
            </w:r>
          </w:p>
        </w:tc>
      </w:tr>
      <w:tr w:rsidR="00D378AC" w:rsidRPr="002C36CD" w14:paraId="7C630C04" w14:textId="77777777" w:rsidTr="00676172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B5A693" w14:textId="77777777" w:rsidR="00D378AC" w:rsidRPr="002C36CD" w:rsidRDefault="00D378AC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Cs/>
                <w:color w:val="000000"/>
                <w:sz w:val="20"/>
                <w:szCs w:val="20"/>
                <w:lang w:eastAsia="cs-CZ"/>
              </w:rPr>
              <w:t>ZB11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C4439F" w14:textId="77777777" w:rsidR="00D378AC" w:rsidRPr="002C36CD" w:rsidRDefault="00D378AC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color w:val="000000"/>
                <w:sz w:val="20"/>
                <w:szCs w:val="20"/>
                <w:lang w:eastAsia="cs-CZ"/>
              </w:rPr>
              <w:t>Přetok připadající na zdroje se ZB a DV</w:t>
            </w:r>
          </w:p>
        </w:tc>
      </w:tr>
      <w:tr w:rsidR="00676172" w:rsidRPr="002C36CD" w14:paraId="692886A0" w14:textId="77777777" w:rsidTr="00676172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D0ECCF" w14:textId="77777777" w:rsidR="00676172" w:rsidRPr="002C36CD" w:rsidRDefault="00676172" w:rsidP="00D378AC">
            <w:pPr>
              <w:spacing w:after="0"/>
              <w:rPr>
                <w:bCs/>
                <w:color w:val="000000"/>
                <w:sz w:val="20"/>
                <w:szCs w:val="20"/>
                <w:lang w:eastAsia="cs-CZ"/>
              </w:rPr>
            </w:pPr>
            <w:r w:rsidRPr="00676172">
              <w:rPr>
                <w:bCs/>
                <w:color w:val="000000"/>
                <w:sz w:val="20"/>
                <w:szCs w:val="20"/>
                <w:lang w:eastAsia="cs-CZ"/>
              </w:rPr>
              <w:t>NEG_PRICE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19CF0A" w14:textId="77777777" w:rsidR="00676172" w:rsidRPr="002C36CD" w:rsidRDefault="00676172" w:rsidP="00D378AC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676172">
              <w:rPr>
                <w:color w:val="000000"/>
                <w:sz w:val="20"/>
                <w:szCs w:val="20"/>
                <w:lang w:eastAsia="cs-CZ"/>
              </w:rPr>
              <w:t>Profil hodin se zápornou cenou na DT po dobu šesti a více hodin</w:t>
            </w:r>
          </w:p>
        </w:tc>
      </w:tr>
    </w:tbl>
    <w:p w14:paraId="52C199B7" w14:textId="77777777" w:rsidR="00D378AC" w:rsidRDefault="00D378AC" w:rsidP="00E43D47">
      <w:pPr>
        <w:spacing w:after="0"/>
      </w:pPr>
    </w:p>
    <w:p w14:paraId="6832E967" w14:textId="77777777" w:rsidR="00060C85" w:rsidRDefault="00060C85" w:rsidP="00E43D47">
      <w:pPr>
        <w:spacing w:after="0"/>
      </w:pPr>
    </w:p>
    <w:p w14:paraId="04311227" w14:textId="77777777" w:rsidR="00E43D47" w:rsidRDefault="00E43D47" w:rsidP="00E43D47">
      <w:r>
        <w:t xml:space="preserve">Kompletní soubor </w:t>
      </w:r>
      <w:r w:rsidR="007A7339">
        <w:t>RESDATA</w:t>
      </w:r>
      <w:r w:rsidR="00392C2A">
        <w:t xml:space="preserve"> </w:t>
      </w:r>
      <w:r>
        <w:t>ve formátu .</w:t>
      </w:r>
      <w:proofErr w:type="spellStart"/>
      <w:r>
        <w:t>xsd</w:t>
      </w:r>
      <w:proofErr w:type="spellEnd"/>
      <w:r>
        <w:t xml:space="preserve"> je uložen zde:</w:t>
      </w:r>
    </w:p>
    <w:p w14:paraId="69920DB3" w14:textId="1DE81491" w:rsidR="00E43D47" w:rsidRDefault="00AA474E" w:rsidP="00E43D47">
      <w:pPr>
        <w:spacing w:after="0"/>
      </w:pPr>
      <w:hyperlink r:id="rId16" w:history="1">
        <w:r w:rsidRPr="00AA474E">
          <w:rPr>
            <w:rStyle w:val="Hypertextovodkaz"/>
          </w:rPr>
          <w:t>XML\RESDATA</w:t>
        </w:r>
      </w:hyperlink>
    </w:p>
    <w:p w14:paraId="23247A53" w14:textId="77777777" w:rsidR="00E43D47" w:rsidRDefault="00E43D47" w:rsidP="00AA05F1">
      <w:pPr>
        <w:spacing w:after="0"/>
      </w:pPr>
    </w:p>
    <w:p w14:paraId="49758404" w14:textId="77777777" w:rsidR="00740481" w:rsidRDefault="00740481"/>
    <w:p w14:paraId="3C565A55" w14:textId="77777777" w:rsidR="00740481" w:rsidRDefault="00740481"/>
    <w:p w14:paraId="57D4304A" w14:textId="77777777" w:rsidR="00FD130C" w:rsidRDefault="00FD130C">
      <w:pPr>
        <w:spacing w:after="0"/>
      </w:pPr>
      <w:r>
        <w:br w:type="page"/>
      </w:r>
    </w:p>
    <w:p w14:paraId="647F5948" w14:textId="77777777" w:rsidR="00C24DC9" w:rsidRDefault="00C24DC9" w:rsidP="00C24DC9">
      <w:pPr>
        <w:pStyle w:val="Nadpis2"/>
      </w:pPr>
      <w:bookmarkStart w:id="34" w:name="_Toc453829522"/>
      <w:bookmarkStart w:id="35" w:name="_Toc237936018"/>
      <w:r>
        <w:lastRenderedPageBreak/>
        <w:t>RES</w:t>
      </w:r>
      <w:bookmarkEnd w:id="34"/>
      <w:r>
        <w:t>EVCS</w:t>
      </w:r>
      <w:bookmarkEnd w:id="35"/>
    </w:p>
    <w:p w14:paraId="049106B6" w14:textId="77777777" w:rsidR="00C24DC9" w:rsidRDefault="00C24DC9" w:rsidP="00C24DC9"/>
    <w:p w14:paraId="4ABB28A4" w14:textId="77777777" w:rsidR="00C24DC9" w:rsidRDefault="00C24DC9" w:rsidP="00C24DC9">
      <w:pPr>
        <w:pStyle w:val="Nadpis5"/>
      </w:pPr>
      <w:r>
        <w:t>Účel</w:t>
      </w:r>
    </w:p>
    <w:p w14:paraId="09130215" w14:textId="77777777" w:rsidR="00C24DC9" w:rsidRDefault="00C24DC9" w:rsidP="00C24DC9"/>
    <w:p w14:paraId="3943A5B0" w14:textId="77777777" w:rsidR="00C24DC9" w:rsidRDefault="00C24DC9" w:rsidP="00C24DC9">
      <w:r>
        <w:t>Zpráva XML ve formátu RESEVCS slouží k výměně dat o registrovaných dobíjecích stanicích pro elektromobily (</w:t>
      </w:r>
      <w:proofErr w:type="spellStart"/>
      <w:r>
        <w:t>Electrical</w:t>
      </w:r>
      <w:proofErr w:type="spellEnd"/>
      <w:r>
        <w:t xml:space="preserve"> </w:t>
      </w:r>
      <w:proofErr w:type="spellStart"/>
      <w:r>
        <w:t>Vehicle</w:t>
      </w:r>
      <w:proofErr w:type="spellEnd"/>
      <w:r>
        <w:t xml:space="preserve"> </w:t>
      </w:r>
      <w:proofErr w:type="spellStart"/>
      <w:r>
        <w:t>Charging</w:t>
      </w:r>
      <w:proofErr w:type="spellEnd"/>
      <w:r>
        <w:t xml:space="preserve"> Station). Při komunikaci s POZE OTE je možné tento formát využít v případech, uvedených v následující tabulce.</w:t>
      </w:r>
    </w:p>
    <w:p w14:paraId="73382468" w14:textId="77777777" w:rsidR="00C24DC9" w:rsidRDefault="00C24DC9" w:rsidP="00C24DC9"/>
    <w:p w14:paraId="4BD990F5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PK1 - Registrace</w:t>
      </w:r>
      <w:proofErr w:type="gramEnd"/>
      <w:r>
        <w:t xml:space="preserve"> dobíjecí stanice</w:t>
      </w:r>
    </w:p>
    <w:p w14:paraId="749AE57C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PK2 - Potvrzení</w:t>
      </w:r>
      <w:proofErr w:type="gramEnd"/>
      <w:r>
        <w:t>/chyba registrace dobíjecí stanice</w:t>
      </w:r>
    </w:p>
    <w:p w14:paraId="7562C81F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PK3 - Opis</w:t>
      </w:r>
      <w:proofErr w:type="gramEnd"/>
      <w:r>
        <w:t xml:space="preserve"> registrace dobíjecí stanice</w:t>
      </w:r>
    </w:p>
    <w:p w14:paraId="69A433B0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PK4 - Aktualizace</w:t>
      </w:r>
      <w:proofErr w:type="gramEnd"/>
      <w:r>
        <w:t xml:space="preserve"> registrace dobíjecí stanice</w:t>
      </w:r>
    </w:p>
    <w:p w14:paraId="5B5FCC77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PK5 - Potvrzení</w:t>
      </w:r>
      <w:proofErr w:type="gramEnd"/>
      <w:r>
        <w:t>/chyba aktualizace registrace dobíjecí stanice</w:t>
      </w:r>
    </w:p>
    <w:p w14:paraId="0533CFCB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PK6 - Opis</w:t>
      </w:r>
      <w:proofErr w:type="gramEnd"/>
      <w:r>
        <w:t xml:space="preserve"> aktualizace registrace dobíjecí stanice</w:t>
      </w:r>
    </w:p>
    <w:p w14:paraId="2FB75B11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PK7 - Žádost</w:t>
      </w:r>
      <w:proofErr w:type="gramEnd"/>
      <w:r>
        <w:t xml:space="preserve"> o ověření ze strany PDS/PPS</w:t>
      </w:r>
    </w:p>
    <w:p w14:paraId="282D571F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PK8 - Výsledek</w:t>
      </w:r>
      <w:proofErr w:type="gramEnd"/>
      <w:r>
        <w:t xml:space="preserve"> ověření ze strany PDS/PPS</w:t>
      </w:r>
    </w:p>
    <w:p w14:paraId="6E73FFB9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PK9 - Potvrzení</w:t>
      </w:r>
      <w:proofErr w:type="gramEnd"/>
      <w:r>
        <w:t>/chyba výsledku ověření ze strany PDS/PPS</w:t>
      </w:r>
    </w:p>
    <w:p w14:paraId="732656A3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PKA - Opis</w:t>
      </w:r>
      <w:proofErr w:type="gramEnd"/>
      <w:r>
        <w:t xml:space="preserve"> výsledku ověření ze strany PDS/PPS</w:t>
      </w:r>
    </w:p>
    <w:p w14:paraId="20D6A3ED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PKB - Žádost</w:t>
      </w:r>
      <w:proofErr w:type="gramEnd"/>
      <w:r>
        <w:t xml:space="preserve"> o schválení ze strany výrobce</w:t>
      </w:r>
    </w:p>
    <w:p w14:paraId="655B868C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PKC - Výsledek</w:t>
      </w:r>
      <w:proofErr w:type="gramEnd"/>
      <w:r>
        <w:t xml:space="preserve"> schválení ze strany výrobce</w:t>
      </w:r>
    </w:p>
    <w:p w14:paraId="0345A5B2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PKD - Potvrzení</w:t>
      </w:r>
      <w:proofErr w:type="gramEnd"/>
      <w:r>
        <w:t>/chyba výsledku schválení ze strany výrobce</w:t>
      </w:r>
    </w:p>
    <w:p w14:paraId="21F2424E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PKE - Opis</w:t>
      </w:r>
      <w:proofErr w:type="gramEnd"/>
      <w:r>
        <w:t xml:space="preserve"> výsledku schválení ze strany výrobce</w:t>
      </w:r>
    </w:p>
    <w:p w14:paraId="65E67D5B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PKF - Opis</w:t>
      </w:r>
      <w:proofErr w:type="gramEnd"/>
      <w:r>
        <w:t xml:space="preserve"> schválení registrace dobíjecí stanice (pro provozovatele)</w:t>
      </w:r>
    </w:p>
    <w:p w14:paraId="566406CA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PKG - Dotaz</w:t>
      </w:r>
      <w:proofErr w:type="gramEnd"/>
      <w:r>
        <w:t xml:space="preserve"> na registraci dobíjecí stanice</w:t>
      </w:r>
    </w:p>
    <w:p w14:paraId="56656174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PKH - Potvrzení</w:t>
      </w:r>
      <w:proofErr w:type="gramEnd"/>
      <w:r>
        <w:t>/chyba dotazu na registraci dobíjecí stanice</w:t>
      </w:r>
    </w:p>
    <w:p w14:paraId="0A587277" w14:textId="77777777" w:rsidR="00C24DC9" w:rsidRDefault="00C24DC9" w:rsidP="00C24DC9">
      <w:pPr>
        <w:pStyle w:val="Odstavecseseznamem"/>
        <w:numPr>
          <w:ilvl w:val="0"/>
          <w:numId w:val="30"/>
        </w:numPr>
      </w:pPr>
      <w:proofErr w:type="gramStart"/>
      <w:r>
        <w:t>PKJ - Výpis</w:t>
      </w:r>
      <w:proofErr w:type="gramEnd"/>
      <w:r>
        <w:t xml:space="preserve"> registrace dobíjecí stanice</w:t>
      </w:r>
    </w:p>
    <w:p w14:paraId="7E2BF21A" w14:textId="77777777" w:rsidR="00C24DC9" w:rsidRDefault="00C24DC9" w:rsidP="00C24DC9">
      <w:pPr>
        <w:autoSpaceDE w:val="0"/>
        <w:autoSpaceDN w:val="0"/>
        <w:spacing w:after="0"/>
      </w:pPr>
    </w:p>
    <w:p w14:paraId="76F3DC75" w14:textId="77777777" w:rsidR="00C24DC9" w:rsidRDefault="00C24DC9" w:rsidP="00C24DC9">
      <w:pPr>
        <w:pStyle w:val="Nadpis5"/>
      </w:pPr>
      <w:r>
        <w:t>plnění struktury RESEVCS</w:t>
      </w:r>
    </w:p>
    <w:p w14:paraId="045D6F04" w14:textId="77777777" w:rsidR="00C24DC9" w:rsidRDefault="00C24DC9" w:rsidP="00C24DC9"/>
    <w:p w14:paraId="0F789F55" w14:textId="77777777" w:rsidR="00C24DC9" w:rsidRDefault="00C24DC9" w:rsidP="00C24DC9">
      <w:r>
        <w:t>Níže je uveden popis plnění pro vybrané atributy zprávy.</w:t>
      </w:r>
    </w:p>
    <w:p w14:paraId="2185402B" w14:textId="77777777" w:rsidR="00C24DC9" w:rsidRDefault="00C24DC9" w:rsidP="00C24DC9"/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1004"/>
        <w:gridCol w:w="1696"/>
        <w:gridCol w:w="4196"/>
      </w:tblGrid>
      <w:tr w:rsidR="00C24DC9" w14:paraId="14B2568C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FFB859E" w14:textId="77777777" w:rsidR="00C24DC9" w:rsidRPr="00EB062D" w:rsidRDefault="00C24DC9" w:rsidP="000555E5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F41C9A0" w14:textId="77777777" w:rsidR="00C24DC9" w:rsidRDefault="00C24DC9" w:rsidP="000555E5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9E0E70D" w14:textId="77777777" w:rsidR="00C24DC9" w:rsidRPr="00BB1160" w:rsidRDefault="00C24DC9" w:rsidP="000555E5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40CB517" w14:textId="77777777" w:rsidR="00C24DC9" w:rsidRPr="00BB1160" w:rsidRDefault="00C24DC9" w:rsidP="000555E5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68C0541" w14:textId="77777777" w:rsidR="00C24DC9" w:rsidRPr="00BB1160" w:rsidRDefault="00C24DC9" w:rsidP="000555E5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C24DC9" w14:paraId="720216A8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8AEFAB9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RESEVCS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BD55816" w14:textId="77777777" w:rsidR="00C24DC9" w:rsidRPr="00BD0D90" w:rsidRDefault="00C24DC9" w:rsidP="000555E5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2A10568" w14:textId="77777777" w:rsidR="00C24DC9" w:rsidRPr="00BB1160" w:rsidRDefault="00C24DC9" w:rsidP="000555E5">
            <w:pPr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593036" w14:textId="77777777" w:rsidR="00C24DC9" w:rsidRPr="00BB1160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69B61C1" w14:textId="77777777" w:rsidR="00C24DC9" w:rsidRPr="002C563F" w:rsidRDefault="00C24DC9" w:rsidP="000555E5">
            <w:pPr>
              <w:rPr>
                <w:b/>
              </w:rPr>
            </w:pPr>
            <w:r w:rsidRPr="002C563F">
              <w:rPr>
                <w:b/>
              </w:rPr>
              <w:t>Hlavička zprávy</w:t>
            </w:r>
          </w:p>
        </w:tc>
      </w:tr>
      <w:tr w:rsidR="00C24DC9" w14:paraId="6221D237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2C1A4C" w14:textId="77777777" w:rsidR="00C24DC9" w:rsidRDefault="00C24DC9" w:rsidP="000555E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F9CBC6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0B2F90" w14:textId="77777777" w:rsidR="00C24DC9" w:rsidRDefault="00C24DC9" w:rsidP="000555E5">
            <w:pPr>
              <w:jc w:val="center"/>
            </w:pPr>
            <w:r>
              <w:t>1-35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2C8FD6" w14:textId="77777777" w:rsidR="00C24DC9" w:rsidRPr="00BB1160" w:rsidRDefault="00C24DC9" w:rsidP="000555E5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96ED7E" w14:textId="77777777" w:rsidR="00C24DC9" w:rsidRDefault="00C24DC9" w:rsidP="000555E5">
            <w:r>
              <w:t>Jednoznačný identifikátor zprávy</w:t>
            </w:r>
          </w:p>
        </w:tc>
      </w:tr>
      <w:tr w:rsidR="00C24DC9" w14:paraId="6CD956A2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8A60D8" w14:textId="77777777" w:rsidR="00C24DC9" w:rsidRDefault="00C24DC9" w:rsidP="000555E5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B228A4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CE042D" w14:textId="77777777" w:rsidR="00C24DC9" w:rsidRDefault="00C24DC9" w:rsidP="000555E5">
            <w:pPr>
              <w:jc w:val="center"/>
            </w:pPr>
            <w:r>
              <w:t>3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832211" w14:textId="77777777" w:rsidR="00C24DC9" w:rsidRDefault="00C24DC9" w:rsidP="000555E5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BEB958" w14:textId="77777777" w:rsidR="00C24DC9" w:rsidRDefault="00C24DC9" w:rsidP="000555E5">
            <w:r>
              <w:t xml:space="preserve">Upřesnění obsahu zprávy </w:t>
            </w:r>
          </w:p>
        </w:tc>
      </w:tr>
      <w:tr w:rsidR="00C24DC9" w14:paraId="49640B94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DD73BE" w14:textId="77777777" w:rsidR="00C24DC9" w:rsidRDefault="00C24DC9" w:rsidP="000555E5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AE39A3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E5CE20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216609" w14:textId="77777777" w:rsidR="00C24DC9" w:rsidRDefault="00C24DC9" w:rsidP="000555E5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543AE3" w14:textId="77777777" w:rsidR="00C24DC9" w:rsidRDefault="00C24DC9" w:rsidP="000555E5">
            <w:r>
              <w:t xml:space="preserve">Datum a čas zprávy </w:t>
            </w:r>
          </w:p>
        </w:tc>
      </w:tr>
      <w:tr w:rsidR="00C24DC9" w14:paraId="0BDC1817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1D02F0" w14:textId="77777777" w:rsidR="00C24DC9" w:rsidRDefault="00C24DC9" w:rsidP="000555E5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066051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A9E6EE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0D1AB1" w14:textId="77777777" w:rsidR="00C24DC9" w:rsidRDefault="00C24DC9" w:rsidP="000555E5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C5D729" w14:textId="77777777" w:rsidR="00C24DC9" w:rsidRDefault="00C24DC9" w:rsidP="000555E5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C24DC9" w14:paraId="441DC835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94D5D1" w14:textId="77777777" w:rsidR="00C24DC9" w:rsidRDefault="00C24DC9" w:rsidP="000555E5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DB73E4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F9B7D0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0D7312" w14:textId="77777777" w:rsidR="00C24DC9" w:rsidRDefault="00C24DC9" w:rsidP="000555E5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04181B" w14:textId="77777777" w:rsidR="00C24DC9" w:rsidRDefault="00C24DC9" w:rsidP="000555E5">
            <w:r>
              <w:t>Vydání v rámci verze schématu, plněno konstantou „1“</w:t>
            </w:r>
          </w:p>
        </w:tc>
      </w:tr>
      <w:tr w:rsidR="00C24DC9" w14:paraId="7E0127C2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967D22" w14:textId="77777777" w:rsidR="00C24DC9" w:rsidRDefault="00C24DC9" w:rsidP="000555E5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4B6010" w14:textId="77777777" w:rsidR="00C24DC9" w:rsidRPr="00EB062D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B11012" w14:textId="77777777" w:rsidR="00C24DC9" w:rsidRDefault="00C24DC9" w:rsidP="000555E5">
            <w:pPr>
              <w:jc w:val="center"/>
            </w:pPr>
            <w:r>
              <w:t>2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C2363D" w14:textId="77777777" w:rsidR="00C24DC9" w:rsidRDefault="00C24DC9" w:rsidP="000555E5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A7A8BD" w14:textId="77777777" w:rsidR="00C24DC9" w:rsidRDefault="00C24DC9" w:rsidP="000555E5">
            <w:r>
              <w:t>Jazyk zprávy</w:t>
            </w:r>
          </w:p>
        </w:tc>
      </w:tr>
      <w:tr w:rsidR="00C24DC9" w14:paraId="7F518E7C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5F3A29" w14:textId="77777777" w:rsidR="00C24DC9" w:rsidRDefault="00C24DC9" w:rsidP="000555E5">
            <w:proofErr w:type="spellStart"/>
            <w:r>
              <w:lastRenderedPageBreak/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46F3F7" w14:textId="77777777" w:rsidR="00C24DC9" w:rsidRPr="00EB062D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09FFA1" w14:textId="77777777" w:rsidR="00C24DC9" w:rsidRDefault="00C24DC9" w:rsidP="000555E5">
            <w:pPr>
              <w:jc w:val="center"/>
            </w:pPr>
            <w:r>
              <w:t>příznak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A0A677" w14:textId="77777777" w:rsidR="00C24DC9" w:rsidRDefault="00C24DC9" w:rsidP="000555E5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1F216A" w14:textId="77777777" w:rsidR="00C24DC9" w:rsidRDefault="00C24DC9" w:rsidP="000555E5">
            <w:r>
              <w:t>Indikace požadavku na odpověď</w:t>
            </w:r>
          </w:p>
        </w:tc>
      </w:tr>
      <w:tr w:rsidR="00C24DC9" w14:paraId="33158771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6D426FA" w14:textId="77777777" w:rsidR="00C24DC9" w:rsidRDefault="00C24DC9" w:rsidP="000555E5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3E8465F" w14:textId="77777777" w:rsidR="00C24DC9" w:rsidRPr="00BD0D90" w:rsidRDefault="00C24DC9" w:rsidP="000555E5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0E08699" w14:textId="77777777" w:rsidR="00C24DC9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987E7E" w14:textId="77777777" w:rsidR="00C24DC9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395241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C24DC9" w14:paraId="68F89A79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F9DAC8" w14:textId="77777777" w:rsidR="00C24DC9" w:rsidRDefault="00C24DC9" w:rsidP="000555E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4B179B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D54CD5" w14:textId="77777777" w:rsidR="00C24DC9" w:rsidRDefault="00C24DC9" w:rsidP="000555E5">
            <w:pPr>
              <w:jc w:val="center"/>
            </w:pPr>
            <w:r>
              <w:t>13-16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F151B5" w14:textId="77777777" w:rsidR="00C24DC9" w:rsidRDefault="00C24DC9" w:rsidP="000555E5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D86DC9" w14:textId="77777777" w:rsidR="00C24DC9" w:rsidRDefault="00C24DC9" w:rsidP="000555E5">
            <w:r>
              <w:t>Identifikátor odesílatele (tvůrce obchodního pokynu)</w:t>
            </w:r>
          </w:p>
        </w:tc>
      </w:tr>
      <w:tr w:rsidR="00C24DC9" w14:paraId="43502811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4B07E0" w14:textId="77777777" w:rsidR="00C24DC9" w:rsidRDefault="00C24DC9" w:rsidP="000555E5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79CFC6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24CFFE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4C4739" w14:textId="77777777" w:rsidR="00C24DC9" w:rsidRDefault="00C24DC9" w:rsidP="000555E5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552A9A" w14:textId="77777777" w:rsidR="00C24DC9" w:rsidRDefault="00C24DC9" w:rsidP="000555E5">
            <w:r>
              <w:t>Plněno konstantou, 14 pro EAN nebo 15 pro EIC</w:t>
            </w:r>
          </w:p>
        </w:tc>
      </w:tr>
      <w:tr w:rsidR="00C24DC9" w14:paraId="6627535E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1DF102" w14:textId="77777777" w:rsidR="00C24DC9" w:rsidRDefault="00C24DC9" w:rsidP="000555E5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8B3DBF4" w14:textId="77777777" w:rsidR="00C24DC9" w:rsidRPr="00BD0D90" w:rsidRDefault="00C24DC9" w:rsidP="000555E5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709EDCA" w14:textId="77777777" w:rsidR="00C24DC9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2F44987" w14:textId="77777777" w:rsidR="00C24DC9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0B5B681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C24DC9" w14:paraId="27B693A6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B63B8E" w14:textId="77777777" w:rsidR="00C24DC9" w:rsidRDefault="00C24DC9" w:rsidP="000555E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177A79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C23D29" w14:textId="77777777" w:rsidR="00C24DC9" w:rsidRDefault="00C24DC9" w:rsidP="000555E5">
            <w:pPr>
              <w:jc w:val="center"/>
            </w:pPr>
            <w:r>
              <w:t>13-16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B1397D" w14:textId="77777777" w:rsidR="00C24DC9" w:rsidRPr="00BB1160" w:rsidRDefault="00C24DC9" w:rsidP="000555E5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F76A51" w14:textId="77777777" w:rsidR="00C24DC9" w:rsidRDefault="00C24DC9" w:rsidP="000555E5">
            <w:r>
              <w:t>EIC příjemce zprávy</w:t>
            </w:r>
          </w:p>
        </w:tc>
      </w:tr>
      <w:tr w:rsidR="00C24DC9" w14:paraId="686CE00C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4B0233" w14:textId="77777777" w:rsidR="00C24DC9" w:rsidRDefault="00C24DC9" w:rsidP="000555E5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A02F87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4C0F15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EB6594" w14:textId="77777777" w:rsidR="00C24DC9" w:rsidRDefault="00C24DC9" w:rsidP="000555E5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A4CD82" w14:textId="77777777" w:rsidR="00C24DC9" w:rsidRDefault="00C24DC9" w:rsidP="000555E5">
            <w:r>
              <w:t>Plněno konstantou, 14 pro EAN nebo 15 pro EIC</w:t>
            </w:r>
          </w:p>
        </w:tc>
      </w:tr>
      <w:tr w:rsidR="00C24DC9" w14:paraId="442A1CFA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3DC14CF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D172AFC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D8BA99" w14:textId="77777777" w:rsidR="00C24DC9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17B4A23" w14:textId="77777777" w:rsidR="00C24DC9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1D7F04A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C24DC9" w14:paraId="4D22D65F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A67159" w14:textId="77777777" w:rsidR="00C24DC9" w:rsidRDefault="00C24DC9" w:rsidP="000555E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572498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23BD14" w14:textId="77777777" w:rsidR="00C24DC9" w:rsidRDefault="00C24DC9" w:rsidP="000555E5">
            <w:pPr>
              <w:jc w:val="center"/>
            </w:pPr>
            <w:proofErr w:type="gramStart"/>
            <w:r>
              <w:t>1 - 35</w:t>
            </w:r>
            <w:proofErr w:type="gramEnd"/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19646F" w14:textId="77777777" w:rsidR="00C24DC9" w:rsidRPr="00BB1160" w:rsidRDefault="00C24DC9" w:rsidP="000555E5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2ECAB1" w14:textId="77777777" w:rsidR="00C24DC9" w:rsidRDefault="00C24DC9" w:rsidP="000555E5">
            <w:r>
              <w:t>Identifikace předešlé zprávy</w:t>
            </w:r>
          </w:p>
        </w:tc>
      </w:tr>
      <w:tr w:rsidR="00C24DC9" w14:paraId="16F22A60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C86CDE8" w14:textId="77777777" w:rsidR="00C24DC9" w:rsidRPr="00BB1160" w:rsidRDefault="00C24DC9" w:rsidP="000555E5">
            <w:pPr>
              <w:rPr>
                <w:b/>
              </w:rPr>
            </w:pPr>
            <w:proofErr w:type="spellStart"/>
            <w:r>
              <w:rPr>
                <w:b/>
              </w:rPr>
              <w:t>ChargingStation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A961D7D" w14:textId="77777777" w:rsidR="00C24DC9" w:rsidRPr="00BD0D90" w:rsidRDefault="00C24DC9" w:rsidP="000555E5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BF626F2" w14:textId="77777777" w:rsidR="00C24DC9" w:rsidRPr="00BB1160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D40BFEB" w14:textId="77777777" w:rsidR="00C24DC9" w:rsidRPr="00BB1160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80F8871" w14:textId="77777777" w:rsidR="00C24DC9" w:rsidRPr="00F109BA" w:rsidRDefault="00C24DC9" w:rsidP="000555E5">
            <w:pPr>
              <w:rPr>
                <w:b/>
              </w:rPr>
            </w:pPr>
            <w:r>
              <w:rPr>
                <w:b/>
              </w:rPr>
              <w:t>Dobíjecí stanice</w:t>
            </w:r>
          </w:p>
        </w:tc>
      </w:tr>
      <w:tr w:rsidR="00C24DC9" w14:paraId="7399C125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5057C0" w14:textId="77777777" w:rsidR="00C24DC9" w:rsidRDefault="00C24DC9" w:rsidP="000555E5">
            <w:proofErr w:type="spellStart"/>
            <w:r>
              <w:t>registration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434767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170E69" w14:textId="77777777" w:rsidR="00C24DC9" w:rsidRDefault="00C24DC9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90C3BC" w14:textId="77777777" w:rsidR="00C24DC9" w:rsidRDefault="00C24DC9" w:rsidP="000555E5">
            <w:r>
              <w:t>Id žádosti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B1EB38" w14:textId="77777777" w:rsidR="00C24DC9" w:rsidRDefault="00C24DC9" w:rsidP="000555E5">
            <w:r w:rsidRPr="00D449CC">
              <w:t>ID registrace dobíjecí stanice</w:t>
            </w:r>
          </w:p>
        </w:tc>
      </w:tr>
      <w:tr w:rsidR="00C24DC9" w14:paraId="6A799036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93A7BE" w14:textId="77777777" w:rsidR="00C24DC9" w:rsidRDefault="00C24DC9" w:rsidP="000555E5">
            <w:r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97153D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16B0AE" w14:textId="77777777" w:rsidR="00C24DC9" w:rsidRDefault="00C24DC9" w:rsidP="000555E5">
            <w:pPr>
              <w:jc w:val="center"/>
            </w:pPr>
            <w:r>
              <w:t>výčet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84F63A" w14:textId="77777777" w:rsidR="00C24DC9" w:rsidRDefault="00C24DC9" w:rsidP="000555E5">
            <w:r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E6E204" w14:textId="77777777" w:rsidR="00C24DC9" w:rsidRDefault="00C24DC9" w:rsidP="000555E5">
            <w:r w:rsidRPr="00D449CC">
              <w:t>Status registrace dobíjecí stanice</w:t>
            </w:r>
          </w:p>
        </w:tc>
      </w:tr>
      <w:tr w:rsidR="00C24DC9" w14:paraId="409F0A98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9E62E0" w14:textId="77777777" w:rsidR="00C24DC9" w:rsidRDefault="00C24DC9" w:rsidP="000555E5">
            <w:proofErr w:type="spellStart"/>
            <w:r w:rsidRPr="00D449CC">
              <w:t>charging</w:t>
            </w:r>
            <w:proofErr w:type="spellEnd"/>
            <w:r w:rsidRPr="00D449CC">
              <w:t>-station-id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43FD7F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60CDF9" w14:textId="77777777" w:rsidR="00C24DC9" w:rsidRDefault="00C24DC9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CAA552" w14:textId="77777777" w:rsidR="00C24DC9" w:rsidRDefault="00C24DC9" w:rsidP="000555E5">
            <w:r>
              <w:t>ID stanice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3508CA" w14:textId="77777777" w:rsidR="00C24DC9" w:rsidRDefault="00C24DC9" w:rsidP="000555E5">
            <w:r w:rsidRPr="00D449CC">
              <w:t>Jednoznačný interní identifikátor dobíjecí stanice</w:t>
            </w:r>
          </w:p>
        </w:tc>
      </w:tr>
      <w:tr w:rsidR="00C24DC9" w14:paraId="007BD3C4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66418F" w14:textId="77777777" w:rsidR="00C24DC9" w:rsidRDefault="00C24DC9" w:rsidP="000555E5">
            <w:proofErr w:type="spellStart"/>
            <w:r w:rsidRPr="00D449CC">
              <w:t>opm</w:t>
            </w:r>
            <w:proofErr w:type="spellEnd"/>
            <w:r w:rsidRPr="00D449CC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EDEAB5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5200D7" w14:textId="77777777" w:rsidR="00C24DC9" w:rsidRDefault="00C24DC9" w:rsidP="000555E5">
            <w:pPr>
              <w:jc w:val="center"/>
            </w:pPr>
            <w:r>
              <w:t>18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F6FED6" w14:textId="77777777" w:rsidR="00C24DC9" w:rsidRDefault="00C24DC9" w:rsidP="000555E5">
            <w:r>
              <w:t>EAN OPM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9B4391" w14:textId="77777777" w:rsidR="00C24DC9" w:rsidRDefault="00C24DC9" w:rsidP="000555E5">
            <w:r>
              <w:t>EAN OPM dobíjecí stanice</w:t>
            </w:r>
          </w:p>
        </w:tc>
      </w:tr>
      <w:tr w:rsidR="00C24DC9" w14:paraId="69D60D22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77C19F" w14:textId="77777777" w:rsidR="00C24DC9" w:rsidRDefault="00C24DC9" w:rsidP="000555E5">
            <w:proofErr w:type="spellStart"/>
            <w:r w:rsidRPr="00D449CC">
              <w:t>dso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4BCC2C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E4B067" w14:textId="77777777" w:rsidR="00C24DC9" w:rsidRDefault="00C24DC9" w:rsidP="000555E5">
            <w:pPr>
              <w:jc w:val="center"/>
            </w:pPr>
            <w:r>
              <w:t>1-16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503DC1" w14:textId="77777777" w:rsidR="00C24DC9" w:rsidRDefault="00C24DC9" w:rsidP="000555E5">
            <w:r>
              <w:t>DSO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5DE2E3" w14:textId="77777777" w:rsidR="00C24DC9" w:rsidRDefault="00C24DC9" w:rsidP="000555E5">
            <w:r w:rsidRPr="00D449CC">
              <w:t>Provozovatel distribuční/přenosové soustavy</w:t>
            </w:r>
          </w:p>
        </w:tc>
      </w:tr>
      <w:tr w:rsidR="00C24DC9" w14:paraId="09160675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C2B60E" w14:textId="77777777" w:rsidR="00C24DC9" w:rsidRPr="005F3389" w:rsidRDefault="00C24DC9" w:rsidP="000555E5">
            <w:proofErr w:type="spellStart"/>
            <w:r w:rsidRPr="00D449CC">
              <w:t>charging</w:t>
            </w:r>
            <w:proofErr w:type="spellEnd"/>
            <w:r w:rsidRPr="00D449CC">
              <w:t>-station-</w:t>
            </w:r>
            <w:proofErr w:type="spellStart"/>
            <w:r w:rsidRPr="00D449CC"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CF15B8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811D7D" w14:textId="77777777" w:rsidR="00C24DC9" w:rsidRDefault="00C24DC9" w:rsidP="000555E5">
            <w:pPr>
              <w:jc w:val="center"/>
            </w:pPr>
            <w:r>
              <w:t>1-100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55491B" w14:textId="77777777" w:rsidR="00C24DC9" w:rsidRDefault="00C24DC9" w:rsidP="000555E5">
            <w:r>
              <w:t>Název stanice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E28506" w14:textId="77777777" w:rsidR="00C24DC9" w:rsidRDefault="00C24DC9" w:rsidP="000555E5">
            <w:r w:rsidRPr="00D449CC">
              <w:t>Název dobíjecí stanice zadaný provozovatelem při registraci</w:t>
            </w:r>
          </w:p>
        </w:tc>
      </w:tr>
      <w:tr w:rsidR="00C24DC9" w14:paraId="05F9EBF6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0270BA" w14:textId="77777777" w:rsidR="00C24DC9" w:rsidRDefault="00C24DC9" w:rsidP="000555E5">
            <w:proofErr w:type="spellStart"/>
            <w:r w:rsidRPr="00D449CC">
              <w:t>pds-note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AB4837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FE4C1C" w14:textId="77777777" w:rsidR="00C24DC9" w:rsidRDefault="00C24DC9" w:rsidP="000555E5">
            <w:pPr>
              <w:jc w:val="center"/>
            </w:pPr>
            <w:r>
              <w:t>1-255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BA97C0" w14:textId="77777777" w:rsidR="00C24DC9" w:rsidRDefault="00C24DC9" w:rsidP="000555E5">
            <w:r w:rsidRPr="00D449CC">
              <w:t>Vyjádření PDS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5C88D3" w14:textId="77777777" w:rsidR="00C24DC9" w:rsidRPr="005F3389" w:rsidRDefault="00C24DC9" w:rsidP="000555E5">
            <w:r w:rsidRPr="00D449CC">
              <w:t>Vyjádření PDS</w:t>
            </w:r>
          </w:p>
        </w:tc>
      </w:tr>
      <w:tr w:rsidR="00C24DC9" w14:paraId="607D2C2E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DDDFA8" w14:textId="77777777" w:rsidR="00C24DC9" w:rsidRDefault="00C24DC9" w:rsidP="000555E5">
            <w:proofErr w:type="spellStart"/>
            <w:r w:rsidRPr="00D449CC">
              <w:t>ote-note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DA1F13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E6FD16" w14:textId="77777777" w:rsidR="00C24DC9" w:rsidRDefault="00C24DC9" w:rsidP="000555E5">
            <w:pPr>
              <w:jc w:val="center"/>
            </w:pPr>
            <w:r>
              <w:t>1-255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87FF06" w14:textId="77777777" w:rsidR="00C24DC9" w:rsidRDefault="00C24DC9" w:rsidP="000555E5">
            <w:r w:rsidRPr="00D449CC">
              <w:t>Vyjádření OTE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4F4E57" w14:textId="77777777" w:rsidR="00C24DC9" w:rsidRPr="005F3389" w:rsidRDefault="00C24DC9" w:rsidP="000555E5">
            <w:r w:rsidRPr="00D449CC">
              <w:t>Vyjádření OTE</w:t>
            </w:r>
          </w:p>
        </w:tc>
      </w:tr>
      <w:tr w:rsidR="00366928" w14:paraId="52E6B3C1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622E1E" w14:textId="442920FC" w:rsidR="00366928" w:rsidRPr="00D449CC" w:rsidRDefault="00366928" w:rsidP="000555E5">
            <w:r>
              <w:t>nap-id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901808" w14:textId="77777777" w:rsidR="00366928" w:rsidRDefault="00366928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F6AA4C" w14:textId="78E34553" w:rsidR="00366928" w:rsidRDefault="00366928" w:rsidP="000555E5">
            <w:pPr>
              <w:jc w:val="center"/>
            </w:pPr>
            <w:r>
              <w:t>8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EFF2B6" w14:textId="21502A4D" w:rsidR="00366928" w:rsidRPr="00D449CC" w:rsidRDefault="00366928" w:rsidP="000555E5">
            <w:r w:rsidRPr="00366928">
              <w:t>Identifikátor dobíjecí stanice dle Národního přístupového bodu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3F066E" w14:textId="6CFCD52E" w:rsidR="00366928" w:rsidRPr="00D449CC" w:rsidRDefault="00366928" w:rsidP="000555E5">
            <w:r w:rsidRPr="00366928">
              <w:t>Identifikátor dobíjecí stanice dle Národního přístupového bodu</w:t>
            </w:r>
          </w:p>
        </w:tc>
      </w:tr>
      <w:tr w:rsidR="00366928" w14:paraId="00525A83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DB60AE" w14:textId="2EC9363B" w:rsidR="00366928" w:rsidRDefault="00366928" w:rsidP="000555E5">
            <w:proofErr w:type="spellStart"/>
            <w:r w:rsidRPr="00366928">
              <w:t>charging</w:t>
            </w:r>
            <w:proofErr w:type="spellEnd"/>
            <w:r w:rsidRPr="00366928">
              <w:t>-station-type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18C45C" w14:textId="27E7F6A8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31CC66" w14:textId="28EBED57" w:rsidR="00366928" w:rsidRDefault="00366928" w:rsidP="000555E5">
            <w:pPr>
              <w:jc w:val="center"/>
            </w:pPr>
            <w:r>
              <w:t>výčet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7B29C3" w14:textId="4AD66EFA" w:rsidR="00366928" w:rsidRPr="00366928" w:rsidRDefault="00366928" w:rsidP="000555E5">
            <w:r w:rsidRPr="00366928">
              <w:t>Typ stanice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FE0D55" w14:textId="7D05527B" w:rsidR="00366928" w:rsidRPr="00366928" w:rsidRDefault="00366928" w:rsidP="000555E5">
            <w:r w:rsidRPr="00366928">
              <w:t>Typ stanice</w:t>
            </w:r>
          </w:p>
        </w:tc>
      </w:tr>
      <w:tr w:rsidR="00366928" w14:paraId="1BF60A72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4EA5C4" w14:textId="760E23B6" w:rsidR="00366928" w:rsidRPr="00366928" w:rsidRDefault="00366928" w:rsidP="000555E5">
            <w:proofErr w:type="spellStart"/>
            <w:r w:rsidRPr="00366928">
              <w:t>charging</w:t>
            </w:r>
            <w:proofErr w:type="spellEnd"/>
            <w:r w:rsidRPr="00366928">
              <w:t>-point-</w:t>
            </w:r>
            <w:proofErr w:type="spellStart"/>
            <w:r w:rsidRPr="00366928">
              <w:t>count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3A26BF" w14:textId="2FA6E1D6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ED3F5C" w14:textId="5A9D14D9" w:rsidR="00366928" w:rsidRDefault="00366928" w:rsidP="000555E5">
            <w:pPr>
              <w:jc w:val="center"/>
            </w:pPr>
            <w:r>
              <w:t>N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A47B51" w14:textId="52CA144C" w:rsidR="00366928" w:rsidRPr="00366928" w:rsidRDefault="00366928" w:rsidP="000555E5">
            <w:r w:rsidRPr="00366928">
              <w:t>Počet dobíjecích bodů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1BDCE4" w14:textId="6A7EB145" w:rsidR="00366928" w:rsidRPr="00366928" w:rsidRDefault="00366928" w:rsidP="000555E5">
            <w:r w:rsidRPr="00366928">
              <w:t>Počet dobíjecích bodů</w:t>
            </w:r>
          </w:p>
        </w:tc>
      </w:tr>
      <w:tr w:rsidR="00366928" w14:paraId="15C5DC89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976CCE" w14:textId="3D9D52C9" w:rsidR="00366928" w:rsidRPr="00366928" w:rsidRDefault="00366928" w:rsidP="000555E5">
            <w:proofErr w:type="spellStart"/>
            <w:r w:rsidRPr="00366928">
              <w:t>installed-capacity-kw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3604A3" w14:textId="196395E3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5CA6F9" w14:textId="1C79D592" w:rsidR="00366928" w:rsidRDefault="00366928" w:rsidP="000555E5">
            <w:pPr>
              <w:jc w:val="center"/>
            </w:pPr>
            <w:r>
              <w:t>N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7E7C6C" w14:textId="50E468F5" w:rsidR="00366928" w:rsidRPr="00366928" w:rsidRDefault="00366928" w:rsidP="000555E5">
            <w:r w:rsidRPr="00366928">
              <w:t>Instalovaný výkon (kW)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77E62B" w14:textId="03950A4D" w:rsidR="00366928" w:rsidRPr="00366928" w:rsidRDefault="00366928" w:rsidP="000555E5">
            <w:r w:rsidRPr="00366928">
              <w:t>Instalovaný výkon (kW)</w:t>
            </w:r>
          </w:p>
        </w:tc>
      </w:tr>
      <w:tr w:rsidR="00366928" w14:paraId="31C865CC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7127E3" w14:textId="242007D4" w:rsidR="00366928" w:rsidRPr="00366928" w:rsidRDefault="00366928" w:rsidP="000555E5">
            <w:r w:rsidRPr="00366928">
              <w:t>street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1408C7" w14:textId="07B8E778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A1A7EA" w14:textId="05440525" w:rsidR="00366928" w:rsidRDefault="00366928" w:rsidP="000555E5">
            <w:pPr>
              <w:jc w:val="center"/>
            </w:pPr>
            <w:r>
              <w:t>1-60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B38BE2" w14:textId="2370BD08" w:rsidR="00366928" w:rsidRPr="00366928" w:rsidRDefault="00366928" w:rsidP="000555E5">
            <w:r w:rsidRPr="00366928">
              <w:t>Ulice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0A28B4" w14:textId="378CBB0B" w:rsidR="00366928" w:rsidRPr="00366928" w:rsidRDefault="00366928" w:rsidP="000555E5">
            <w:r w:rsidRPr="00366928">
              <w:t>Ulice</w:t>
            </w:r>
          </w:p>
        </w:tc>
      </w:tr>
      <w:tr w:rsidR="00366928" w14:paraId="41FBE418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6E33CF" w14:textId="47F6A5DA" w:rsidR="00366928" w:rsidRPr="00366928" w:rsidRDefault="00366928" w:rsidP="000555E5">
            <w:r w:rsidRPr="00366928">
              <w:t>house-num-1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C67E9D" w14:textId="2CF0725C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F434F7" w14:textId="7FF339F8" w:rsidR="00366928" w:rsidRDefault="00366928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A098BC" w14:textId="5A51909D" w:rsidR="00366928" w:rsidRPr="00366928" w:rsidRDefault="00366928" w:rsidP="000555E5">
            <w:r w:rsidRPr="00366928">
              <w:t>Číslo domu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103632" w14:textId="50C6814C" w:rsidR="00366928" w:rsidRPr="00366928" w:rsidRDefault="00366928" w:rsidP="000555E5">
            <w:r w:rsidRPr="00366928">
              <w:t>Číslo domu</w:t>
            </w:r>
          </w:p>
        </w:tc>
      </w:tr>
      <w:tr w:rsidR="00366928" w14:paraId="11DEE0DB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A847A0" w14:textId="6871AAB6" w:rsidR="00366928" w:rsidRPr="00366928" w:rsidRDefault="00366928" w:rsidP="000555E5">
            <w:r w:rsidRPr="00366928">
              <w:t>house-num-2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D08DA8" w14:textId="1F5FF357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D73946" w14:textId="2821E4E1" w:rsidR="00366928" w:rsidRDefault="00366928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BD2B11" w14:textId="642FB622" w:rsidR="00366928" w:rsidRPr="00366928" w:rsidRDefault="00366928" w:rsidP="000555E5">
            <w:r w:rsidRPr="00366928">
              <w:t>Doplněk k domovnímu číslu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29EFBD" w14:textId="4357DBAB" w:rsidR="00366928" w:rsidRPr="00366928" w:rsidRDefault="00366928" w:rsidP="000555E5">
            <w:r w:rsidRPr="00366928">
              <w:t>Doplněk k domovnímu číslu</w:t>
            </w:r>
          </w:p>
        </w:tc>
      </w:tr>
      <w:tr w:rsidR="00366928" w14:paraId="63015C05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621D06" w14:textId="751C13BA" w:rsidR="00366928" w:rsidRPr="00366928" w:rsidRDefault="00366928" w:rsidP="000555E5">
            <w:r w:rsidRPr="00366928">
              <w:lastRenderedPageBreak/>
              <w:t>post-</w:t>
            </w:r>
            <w:proofErr w:type="spellStart"/>
            <w:r w:rsidRPr="00366928">
              <w:t>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006437" w14:textId="3F0701C2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1187B1" w14:textId="50952B01" w:rsidR="00366928" w:rsidRDefault="00366928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8F78ED" w14:textId="0EE867E7" w:rsidR="00366928" w:rsidRPr="00366928" w:rsidRDefault="00366928" w:rsidP="000555E5">
            <w:r w:rsidRPr="00366928">
              <w:t>PSČ obce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1EFDF3" w14:textId="691B1E0B" w:rsidR="00366928" w:rsidRPr="00366928" w:rsidRDefault="00366928" w:rsidP="000555E5">
            <w:r w:rsidRPr="00366928">
              <w:t>PSČ obce</w:t>
            </w:r>
          </w:p>
        </w:tc>
      </w:tr>
      <w:tr w:rsidR="00366928" w14:paraId="76637494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FE772D" w14:textId="6D211E33" w:rsidR="00366928" w:rsidRPr="00366928" w:rsidRDefault="00366928" w:rsidP="000555E5">
            <w:r w:rsidRPr="00366928">
              <w:t>city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2EF416" w14:textId="7F9201B9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56917C" w14:textId="66D5C309" w:rsidR="00366928" w:rsidRDefault="00366928" w:rsidP="000555E5">
            <w:pPr>
              <w:jc w:val="center"/>
            </w:pPr>
            <w:r>
              <w:t>1-40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18234F" w14:textId="365DCA1E" w:rsidR="00366928" w:rsidRPr="00366928" w:rsidRDefault="00366928" w:rsidP="000555E5">
            <w:r w:rsidRPr="00366928">
              <w:t>Místo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0F4F56" w14:textId="3B661BD8" w:rsidR="00366928" w:rsidRPr="00366928" w:rsidRDefault="00366928" w:rsidP="000555E5">
            <w:r w:rsidRPr="00366928">
              <w:t>Místo</w:t>
            </w:r>
          </w:p>
        </w:tc>
      </w:tr>
      <w:tr w:rsidR="00366928" w14:paraId="58C3FF81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B393E6" w14:textId="651BDD6E" w:rsidR="00366928" w:rsidRPr="00366928" w:rsidRDefault="00366928" w:rsidP="000555E5">
            <w:proofErr w:type="spellStart"/>
            <w:r w:rsidRPr="00366928">
              <w:t>gps-latitude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3DD1A5" w14:textId="77777777" w:rsidR="00366928" w:rsidRDefault="00366928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A080C8" w14:textId="179CDB2A" w:rsidR="00366928" w:rsidRDefault="00366928" w:rsidP="000555E5">
            <w:pPr>
              <w:jc w:val="center"/>
            </w:pPr>
            <w:r>
              <w:t>1-50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794A55" w14:textId="657A5AB9" w:rsidR="00366928" w:rsidRPr="00366928" w:rsidRDefault="00366928" w:rsidP="000555E5">
            <w:r w:rsidRPr="00366928">
              <w:t xml:space="preserve">GPS souřadnice zeměpisné šířky ve formátu DD MM </w:t>
            </w:r>
            <w:proofErr w:type="spellStart"/>
            <w:r w:rsidRPr="00366928">
              <w:t>SS.sss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2551E7" w14:textId="6C7497C3" w:rsidR="00366928" w:rsidRPr="00366928" w:rsidRDefault="00366928" w:rsidP="000555E5">
            <w:r w:rsidRPr="00366928">
              <w:t xml:space="preserve">GPS souřadnice zeměpisné šířky ve formátu DD MM </w:t>
            </w:r>
            <w:proofErr w:type="spellStart"/>
            <w:r w:rsidRPr="00366928">
              <w:t>SS.sss</w:t>
            </w:r>
            <w:proofErr w:type="spellEnd"/>
          </w:p>
        </w:tc>
      </w:tr>
      <w:tr w:rsidR="00366928" w14:paraId="24DBFD2D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D2B9BA" w14:textId="6DA4101F" w:rsidR="00366928" w:rsidRPr="00366928" w:rsidRDefault="00366928" w:rsidP="000555E5">
            <w:proofErr w:type="spellStart"/>
            <w:r w:rsidRPr="00366928">
              <w:t>gps-longitude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2BF0CF" w14:textId="77777777" w:rsidR="00366928" w:rsidRDefault="00366928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C1FFAD" w14:textId="11093D42" w:rsidR="00366928" w:rsidRDefault="00366928" w:rsidP="000555E5">
            <w:pPr>
              <w:jc w:val="center"/>
            </w:pPr>
            <w:r>
              <w:t>1-50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7A7ED0" w14:textId="11DB1750" w:rsidR="00366928" w:rsidRPr="00366928" w:rsidRDefault="00366928" w:rsidP="000555E5">
            <w:r w:rsidRPr="00366928">
              <w:t xml:space="preserve">GPS souřadnice zeměpisné délky ve formátu DD MM </w:t>
            </w:r>
            <w:proofErr w:type="spellStart"/>
            <w:r w:rsidRPr="00366928">
              <w:t>SS.sss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5FF237" w14:textId="43370762" w:rsidR="00366928" w:rsidRPr="00366928" w:rsidRDefault="00366928" w:rsidP="000555E5">
            <w:r w:rsidRPr="00366928">
              <w:t xml:space="preserve">GPS souřadnice zeměpisné délky ve formátu DD MM </w:t>
            </w:r>
            <w:proofErr w:type="spellStart"/>
            <w:r w:rsidRPr="00366928">
              <w:t>SS.sss</w:t>
            </w:r>
            <w:proofErr w:type="spellEnd"/>
          </w:p>
        </w:tc>
      </w:tr>
      <w:tr w:rsidR="00366928" w14:paraId="55F6207E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386716" w14:textId="5E135D1C" w:rsidR="00366928" w:rsidRPr="00366928" w:rsidRDefault="00366928" w:rsidP="000555E5">
            <w:proofErr w:type="spellStart"/>
            <w:r w:rsidRPr="00366928">
              <w:t>consumption-ean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D7AA62" w14:textId="1F590268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B040F3" w14:textId="56CE510E" w:rsidR="00366928" w:rsidRDefault="00366928" w:rsidP="000555E5">
            <w:pPr>
              <w:jc w:val="center"/>
            </w:pPr>
            <w:r>
              <w:t>16-18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B891D3" w14:textId="22CA9307" w:rsidR="00366928" w:rsidRPr="00366928" w:rsidRDefault="00366928" w:rsidP="000555E5">
            <w:r w:rsidRPr="00366928">
              <w:t>Spotřební EAN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BF4CE7" w14:textId="49835E56" w:rsidR="00366928" w:rsidRPr="00366928" w:rsidRDefault="00366928" w:rsidP="000555E5">
            <w:r w:rsidRPr="00366928">
              <w:t>Spotřební EAN</w:t>
            </w:r>
          </w:p>
        </w:tc>
      </w:tr>
      <w:tr w:rsidR="00C24DC9" w:rsidRPr="00555553" w14:paraId="6DA128C7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D14D2FA" w14:textId="77777777" w:rsidR="00C24DC9" w:rsidRPr="00555553" w:rsidRDefault="00C24DC9" w:rsidP="000555E5">
            <w:pPr>
              <w:rPr>
                <w:b/>
              </w:rPr>
            </w:pPr>
            <w:proofErr w:type="spellStart"/>
            <w:r>
              <w:rPr>
                <w:b/>
              </w:rPr>
              <w:t>OperatorIdent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2EE9ABC" w14:textId="77777777" w:rsidR="00C24DC9" w:rsidRPr="00555553" w:rsidRDefault="00C24DC9" w:rsidP="000555E5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6B2F6EF" w14:textId="77777777" w:rsidR="00C24DC9" w:rsidRPr="00555553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AB82A75" w14:textId="77777777" w:rsidR="00C24DC9" w:rsidRPr="00555553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6419942" w14:textId="77777777" w:rsidR="00C24DC9" w:rsidRPr="00555553" w:rsidRDefault="00C24DC9" w:rsidP="000555E5">
            <w:pPr>
              <w:rPr>
                <w:b/>
              </w:rPr>
            </w:pPr>
            <w:r>
              <w:rPr>
                <w:b/>
              </w:rPr>
              <w:t>Identifikace provozovatele dobíjecí stanice</w:t>
            </w:r>
          </w:p>
        </w:tc>
      </w:tr>
      <w:tr w:rsidR="00C24DC9" w:rsidRPr="00555553" w14:paraId="549AAF60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A65626" w14:textId="77777777" w:rsidR="00C24DC9" w:rsidRDefault="00C24DC9" w:rsidP="000555E5">
            <w:proofErr w:type="spellStart"/>
            <w:r w:rsidRPr="00D449CC">
              <w:t>operator-ean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43D363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113FCD" w14:textId="77777777" w:rsidR="00C24DC9" w:rsidRDefault="00C24DC9" w:rsidP="000555E5">
            <w:pPr>
              <w:jc w:val="center"/>
            </w:pPr>
            <w:r>
              <w:t>13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C97636" w14:textId="77777777" w:rsidR="00C24DC9" w:rsidRDefault="00C24DC9" w:rsidP="000555E5">
            <w:r>
              <w:t>EAN provozovatele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C8CE30" w14:textId="77777777" w:rsidR="00C24DC9" w:rsidRDefault="00C24DC9" w:rsidP="000555E5">
            <w:r>
              <w:t>EAN RÚT provozovatele stanice</w:t>
            </w:r>
          </w:p>
        </w:tc>
      </w:tr>
      <w:tr w:rsidR="00C24DC9" w:rsidRPr="00555553" w14:paraId="2FE3D150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46C898" w14:textId="77777777" w:rsidR="00C24DC9" w:rsidRDefault="00C24DC9" w:rsidP="000555E5">
            <w:proofErr w:type="spellStart"/>
            <w:r w:rsidRPr="00D449CC">
              <w:t>operator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8A5D71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2F72F1" w14:textId="77777777" w:rsidR="00C24DC9" w:rsidRDefault="00C24DC9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597EEA" w14:textId="77777777" w:rsidR="00C24DC9" w:rsidRDefault="00C24DC9" w:rsidP="000555E5">
            <w:r>
              <w:t>Číslo OP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66980C" w14:textId="77777777" w:rsidR="00C24DC9" w:rsidRDefault="00C24DC9" w:rsidP="000555E5">
            <w:r w:rsidRPr="00D449CC">
              <w:t>Číslo obchodního partnera</w:t>
            </w:r>
            <w:r>
              <w:t xml:space="preserve"> provozovatele</w:t>
            </w:r>
          </w:p>
        </w:tc>
      </w:tr>
      <w:tr w:rsidR="00C24DC9" w:rsidRPr="00555553" w14:paraId="602B10A8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E1B271" w14:textId="77777777" w:rsidR="00C24DC9" w:rsidRDefault="00C24DC9" w:rsidP="000555E5">
            <w:proofErr w:type="spellStart"/>
            <w:r>
              <w:rPr>
                <w:b/>
              </w:rPr>
              <w:t>Sources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A8784B9" w14:textId="77777777" w:rsidR="00C24DC9" w:rsidRDefault="00C24DC9" w:rsidP="000555E5">
            <w:pPr>
              <w:jc w:val="center"/>
            </w:pPr>
            <w:r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BFB87B9" w14:textId="77777777" w:rsidR="00C24DC9" w:rsidRDefault="00C24DC9" w:rsidP="000555E5">
            <w:pPr>
              <w:jc w:val="center"/>
            </w:pPr>
            <w:r>
              <w:t>Tabulka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B9287DF" w14:textId="77777777" w:rsidR="00C24DC9" w:rsidRDefault="00C24DC9" w:rsidP="000555E5"/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F732A4F" w14:textId="77777777" w:rsidR="00C24DC9" w:rsidRDefault="00C24DC9" w:rsidP="000555E5">
            <w:r>
              <w:rPr>
                <w:b/>
              </w:rPr>
              <w:t>Tabulka připojených výrobních zdrojů elektřiny</w:t>
            </w:r>
          </w:p>
        </w:tc>
      </w:tr>
      <w:tr w:rsidR="00C24DC9" w:rsidRPr="00555553" w14:paraId="38A8E604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2AF5D0" w14:textId="77777777" w:rsidR="00C24DC9" w:rsidRDefault="00C24DC9" w:rsidP="000555E5">
            <w:r w:rsidRPr="00272541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252545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13B9E2" w14:textId="77777777" w:rsidR="00C24DC9" w:rsidRDefault="00C24DC9" w:rsidP="000555E5">
            <w:pPr>
              <w:jc w:val="center"/>
            </w:pPr>
            <w:r>
              <w:t>1-20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CEE991" w14:textId="77777777" w:rsidR="00C24DC9" w:rsidRDefault="00C24DC9" w:rsidP="000555E5">
            <w:r w:rsidRPr="00272541">
              <w:t>ID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E3510A" w14:textId="77777777" w:rsidR="00C24DC9" w:rsidRDefault="00C24DC9" w:rsidP="000555E5">
            <w:r w:rsidRPr="00272541">
              <w:t>ID výrobního zdroje</w:t>
            </w:r>
          </w:p>
        </w:tc>
      </w:tr>
      <w:tr w:rsidR="00C24DC9" w:rsidRPr="00555553" w14:paraId="478DBB17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8D0B2F" w14:textId="77777777" w:rsidR="00C24DC9" w:rsidRDefault="00C24DC9" w:rsidP="000555E5">
            <w:proofErr w:type="spellStart"/>
            <w:r w:rsidRPr="00272541">
              <w:t>valid-date-from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F2DAD9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C28953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1B34D5" w14:textId="77777777" w:rsidR="00C24DC9" w:rsidRDefault="00C24DC9" w:rsidP="000555E5">
            <w:r>
              <w:t>Datum připojení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C696A2" w14:textId="77777777" w:rsidR="00C24DC9" w:rsidRDefault="00C24DC9" w:rsidP="000555E5">
            <w:r>
              <w:t>Datum p</w:t>
            </w:r>
            <w:r w:rsidRPr="00272541">
              <w:t>latnost</w:t>
            </w:r>
            <w:r>
              <w:t>i</w:t>
            </w:r>
            <w:r w:rsidRPr="00272541">
              <w:t xml:space="preserve"> připojení dobíjecí stanice od</w:t>
            </w:r>
          </w:p>
        </w:tc>
      </w:tr>
      <w:tr w:rsidR="00C24DC9" w:rsidRPr="00555553" w14:paraId="001157E3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4F2D1C" w14:textId="77777777" w:rsidR="00C24DC9" w:rsidRDefault="00C24DC9" w:rsidP="000555E5">
            <w:proofErr w:type="spellStart"/>
            <w:r w:rsidRPr="00272541">
              <w:t>valid</w:t>
            </w:r>
            <w:proofErr w:type="spellEnd"/>
            <w:r w:rsidRPr="00272541">
              <w:t>-</w:t>
            </w:r>
            <w:proofErr w:type="spellStart"/>
            <w:r w:rsidRPr="00272541">
              <w:t>date</w:t>
            </w:r>
            <w:proofErr w:type="spellEnd"/>
            <w:r w:rsidRPr="00272541"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825727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562DB0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238D75" w14:textId="77777777" w:rsidR="00C24DC9" w:rsidRDefault="00C24DC9" w:rsidP="000555E5">
            <w:r>
              <w:t>Datum připojení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F69726" w14:textId="77777777" w:rsidR="00C24DC9" w:rsidRDefault="00C24DC9" w:rsidP="000555E5">
            <w:r>
              <w:t>Datum p</w:t>
            </w:r>
            <w:r w:rsidRPr="00272541">
              <w:t>latnost</w:t>
            </w:r>
            <w:r>
              <w:t>i</w:t>
            </w:r>
            <w:r w:rsidRPr="00272541">
              <w:t xml:space="preserve"> připojení dobíjecí stanice </w:t>
            </w:r>
            <w:r>
              <w:t>do</w:t>
            </w:r>
          </w:p>
        </w:tc>
      </w:tr>
      <w:tr w:rsidR="00C24DC9" w:rsidRPr="00555553" w14:paraId="41EE44D6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655317" w14:textId="77777777" w:rsidR="00C24DC9" w:rsidRDefault="00C24DC9" w:rsidP="000555E5">
            <w:proofErr w:type="spellStart"/>
            <w:r w:rsidRPr="00272541">
              <w:t>producer</w:t>
            </w:r>
            <w:proofErr w:type="spellEnd"/>
            <w:r w:rsidRPr="00272541">
              <w:t>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3178F7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FA7A84" w14:textId="77777777" w:rsidR="00C24DC9" w:rsidRDefault="00C24DC9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3AEB2D" w14:textId="77777777" w:rsidR="00C24DC9" w:rsidRDefault="00C24DC9" w:rsidP="000555E5">
            <w:r w:rsidRPr="00272541">
              <w:t>Status vyjádření výrobce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5CF34B" w14:textId="77777777" w:rsidR="00C24DC9" w:rsidRDefault="00C24DC9" w:rsidP="000555E5">
            <w:r w:rsidRPr="00272541">
              <w:t>Status vyjádření výrobce</w:t>
            </w:r>
          </w:p>
        </w:tc>
      </w:tr>
      <w:tr w:rsidR="00C24DC9" w:rsidRPr="00555553" w14:paraId="2BA9246B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D38F3F" w14:textId="77777777" w:rsidR="00C24DC9" w:rsidRDefault="00C24DC9" w:rsidP="000555E5">
            <w:proofErr w:type="spellStart"/>
            <w:r w:rsidRPr="00272541">
              <w:t>producer-note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2B44FF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02ADB3" w14:textId="77777777" w:rsidR="00C24DC9" w:rsidRDefault="00C24DC9" w:rsidP="000555E5">
            <w:pPr>
              <w:jc w:val="center"/>
            </w:pPr>
            <w:r>
              <w:t>1-255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CE754E" w14:textId="77777777" w:rsidR="00C24DC9" w:rsidRDefault="00C24DC9" w:rsidP="000555E5">
            <w:r w:rsidRPr="00272541">
              <w:t>Vyjádření výrobce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7723E7" w14:textId="77777777" w:rsidR="00C24DC9" w:rsidRDefault="00C24DC9" w:rsidP="000555E5">
            <w:r w:rsidRPr="00272541">
              <w:t>Vyjádření výrobce</w:t>
            </w:r>
          </w:p>
        </w:tc>
      </w:tr>
      <w:tr w:rsidR="00366928" w:rsidRPr="00555553" w14:paraId="4658D26D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6CA69B" w14:textId="3ED9FA9B" w:rsidR="00366928" w:rsidRPr="00272541" w:rsidRDefault="00366928" w:rsidP="000555E5">
            <w:proofErr w:type="spellStart"/>
            <w:r w:rsidRPr="00366928">
              <w:t>producer-name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406119" w14:textId="49EC2A89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D9DF49" w14:textId="066D0147" w:rsidR="00366928" w:rsidRDefault="00366928" w:rsidP="000555E5">
            <w:pPr>
              <w:jc w:val="center"/>
            </w:pPr>
            <w:r>
              <w:t>1-255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57E03F" w14:textId="39D4F6EB" w:rsidR="00366928" w:rsidRPr="00272541" w:rsidRDefault="00366928" w:rsidP="000555E5">
            <w:r w:rsidRPr="00366928">
              <w:t>Název výrobce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427394" w14:textId="54EF4668" w:rsidR="00366928" w:rsidRPr="00272541" w:rsidRDefault="00366928" w:rsidP="000555E5">
            <w:r w:rsidRPr="00366928">
              <w:t>Název výrobce</w:t>
            </w:r>
          </w:p>
        </w:tc>
      </w:tr>
      <w:tr w:rsidR="00366928" w:rsidRPr="00555553" w14:paraId="303A2A5E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37D6E9" w14:textId="0DA47612" w:rsidR="00366928" w:rsidRPr="00366928" w:rsidRDefault="00366928" w:rsidP="000555E5">
            <w:r w:rsidRPr="00366928">
              <w:t>licence-id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3C68C9" w14:textId="0428AC9B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8CAD15" w14:textId="47613B25" w:rsidR="00366928" w:rsidRDefault="00366928" w:rsidP="000555E5">
            <w:pPr>
              <w:jc w:val="center"/>
            </w:pPr>
            <w:r>
              <w:t>1-255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D8ABBD" w14:textId="61633A33" w:rsidR="00366928" w:rsidRPr="00272541" w:rsidRDefault="00366928" w:rsidP="000555E5">
            <w:r w:rsidRPr="00366928">
              <w:t>Číslo licence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41327A" w14:textId="47600FBB" w:rsidR="00366928" w:rsidRPr="00272541" w:rsidRDefault="00366928" w:rsidP="000555E5">
            <w:r w:rsidRPr="00366928">
              <w:t>Číslo licence</w:t>
            </w:r>
          </w:p>
        </w:tc>
      </w:tr>
      <w:tr w:rsidR="00366928" w:rsidRPr="00555553" w14:paraId="7E538191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609119" w14:textId="15A1A741" w:rsidR="00366928" w:rsidRPr="00366928" w:rsidRDefault="00366928" w:rsidP="000555E5">
            <w:r w:rsidRPr="00366928">
              <w:t>source-type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AB4F4A" w14:textId="277259D4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0D903E" w14:textId="3B693870" w:rsidR="00366928" w:rsidRDefault="00366928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636380" w14:textId="08D7E22B" w:rsidR="00366928" w:rsidRPr="00272541" w:rsidRDefault="00366928" w:rsidP="000555E5">
            <w:r w:rsidRPr="00366928">
              <w:t>Typ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ED228F" w14:textId="4C068340" w:rsidR="00366928" w:rsidRPr="00272541" w:rsidRDefault="00366928" w:rsidP="000555E5">
            <w:r w:rsidRPr="00366928">
              <w:t>Typ výrobního zdroje</w:t>
            </w:r>
          </w:p>
        </w:tc>
      </w:tr>
      <w:tr w:rsidR="00366928" w:rsidRPr="00555553" w14:paraId="4C9CF4F5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830FEF" w14:textId="2057B3A8" w:rsidR="00366928" w:rsidRPr="00366928" w:rsidRDefault="00366928" w:rsidP="000555E5">
            <w:proofErr w:type="spellStart"/>
            <w:r w:rsidRPr="00366928">
              <w:t>power-kw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072443" w14:textId="68ECD13C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06C90D" w14:textId="30E5FA14" w:rsidR="00366928" w:rsidRDefault="00366928" w:rsidP="000555E5">
            <w:pPr>
              <w:jc w:val="center"/>
            </w:pPr>
            <w:r>
              <w:t>N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5BBFBB" w14:textId="54276FB0" w:rsidR="00366928" w:rsidRPr="00272541" w:rsidRDefault="00366928" w:rsidP="000555E5">
            <w:r w:rsidRPr="00366928">
              <w:t>Instalovaný výkon (kW)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D731C4" w14:textId="688C419E" w:rsidR="00366928" w:rsidRPr="00272541" w:rsidRDefault="00366928" w:rsidP="000555E5">
            <w:r w:rsidRPr="00366928">
              <w:t>Instalovaný výkon (kW)</w:t>
            </w:r>
          </w:p>
        </w:tc>
      </w:tr>
      <w:tr w:rsidR="00366928" w:rsidRPr="00555553" w14:paraId="26CFC423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FDAE91" w14:textId="75048841" w:rsidR="00366928" w:rsidRPr="00366928" w:rsidRDefault="00366928" w:rsidP="000555E5">
            <w:r w:rsidRPr="00366928">
              <w:t>oper-start-</w:t>
            </w:r>
            <w:proofErr w:type="spellStart"/>
            <w:r w:rsidRPr="00366928"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1ED768" w14:textId="6023E5FA" w:rsidR="00366928" w:rsidRDefault="00366928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3A6574" w14:textId="7435E5E2" w:rsidR="00366928" w:rsidRDefault="00366928" w:rsidP="000555E5">
            <w:pPr>
              <w:jc w:val="center"/>
            </w:pPr>
            <w:r>
              <w:t>datum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530795" w14:textId="1B818234" w:rsidR="00366928" w:rsidRPr="00272541" w:rsidRDefault="00366928" w:rsidP="000555E5">
            <w:r w:rsidRPr="00366928">
              <w:t>Datum uvedení do provozu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569CF2" w14:textId="32B4C8E3" w:rsidR="00366928" w:rsidRPr="00272541" w:rsidRDefault="00366928" w:rsidP="000555E5">
            <w:r w:rsidRPr="00366928">
              <w:t>Datum uvedení do provozu</w:t>
            </w:r>
          </w:p>
        </w:tc>
      </w:tr>
    </w:tbl>
    <w:p w14:paraId="678DA905" w14:textId="77777777" w:rsidR="00C24DC9" w:rsidRDefault="00C24DC9" w:rsidP="00C24DC9">
      <w:pPr>
        <w:pStyle w:val="Nadpis2"/>
      </w:pPr>
      <w:bookmarkStart w:id="36" w:name="_Toc237936019"/>
      <w:r>
        <w:t>RESEVCSREPORT</w:t>
      </w:r>
      <w:bookmarkEnd w:id="36"/>
    </w:p>
    <w:p w14:paraId="409A13A3" w14:textId="77777777" w:rsidR="00C24DC9" w:rsidRDefault="00C24DC9" w:rsidP="00C24DC9"/>
    <w:p w14:paraId="71F0207D" w14:textId="77777777" w:rsidR="00C24DC9" w:rsidRDefault="00C24DC9" w:rsidP="00C24DC9">
      <w:pPr>
        <w:pStyle w:val="Nadpis5"/>
      </w:pPr>
      <w:r>
        <w:t>Účel</w:t>
      </w:r>
    </w:p>
    <w:p w14:paraId="241B582B" w14:textId="77777777" w:rsidR="00C24DC9" w:rsidRDefault="00C24DC9" w:rsidP="00C24DC9"/>
    <w:p w14:paraId="48122DBB" w14:textId="01182B35" w:rsidR="00C24DC9" w:rsidRDefault="00C24DC9" w:rsidP="00C24DC9">
      <w:r>
        <w:lastRenderedPageBreak/>
        <w:t>Zpráva XML ve formátu RESEVCSREPORT slouží k zadávání měsíčních výkazů na dobíjecích stanicích pro elektromobily (</w:t>
      </w:r>
      <w:proofErr w:type="spellStart"/>
      <w:r>
        <w:t>Electrical</w:t>
      </w:r>
      <w:proofErr w:type="spellEnd"/>
      <w:r>
        <w:t xml:space="preserve"> </w:t>
      </w:r>
      <w:proofErr w:type="spellStart"/>
      <w:r>
        <w:t>Vehicle</w:t>
      </w:r>
      <w:proofErr w:type="spellEnd"/>
      <w:r>
        <w:t xml:space="preserve"> </w:t>
      </w:r>
      <w:proofErr w:type="spellStart"/>
      <w:r>
        <w:t>Charging</w:t>
      </w:r>
      <w:proofErr w:type="spellEnd"/>
      <w:r>
        <w:t xml:space="preserve"> Station).</w:t>
      </w:r>
    </w:p>
    <w:p w14:paraId="7C713D0A" w14:textId="77777777" w:rsidR="00C24DC9" w:rsidRDefault="00C24DC9" w:rsidP="00C24DC9">
      <w:pPr>
        <w:autoSpaceDE w:val="0"/>
        <w:autoSpaceDN w:val="0"/>
        <w:spacing w:after="0"/>
      </w:pP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A30609" w:rsidRPr="002C36CD" w14:paraId="040CBE65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D0DDD7F" w14:textId="77777777" w:rsidR="00A30609" w:rsidRDefault="00A30609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Message_code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7F74487" w14:textId="77777777" w:rsidR="00A30609" w:rsidRDefault="00A30609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A30609" w:rsidRPr="002C36CD" w14:paraId="43E7DBB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F0E9E0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4937A0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MĚSÍČNÍ VÝKAZ dobíjecí stanice pro elektromobily</w:t>
            </w:r>
          </w:p>
        </w:tc>
      </w:tr>
      <w:tr w:rsidR="00A30609" w:rsidRPr="002C36CD" w14:paraId="0BEDEAC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E4557E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B09917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POTVRZENÍ/CHYBA V MĚSÍČNÍM VÝKAZU DOBÍJECÍ STANICE</w:t>
            </w:r>
          </w:p>
        </w:tc>
      </w:tr>
      <w:tr w:rsidR="00A30609" w:rsidRPr="002C36CD" w14:paraId="041FCB8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54FC48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5F3922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OPIS MESÍČNÍHO VÝKAZU DOBÍJECÍ STANICE</w:t>
            </w:r>
          </w:p>
        </w:tc>
      </w:tr>
      <w:tr w:rsidR="00A30609" w:rsidRPr="002C36CD" w14:paraId="7E60B9E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CFF5C0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139C52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Dotaz na měsíční výkaz dobíjecí stanice</w:t>
            </w:r>
          </w:p>
        </w:tc>
      </w:tr>
      <w:tr w:rsidR="00A30609" w:rsidRPr="002C36CD" w14:paraId="618736F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C88AAA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7C7AFE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POTVRZENÍ/CHYBA V DOTAZU NA MESÍČNÍ VÝKAZ DOBÍJECÍ STANICE</w:t>
            </w:r>
          </w:p>
        </w:tc>
      </w:tr>
      <w:tr w:rsidR="00A30609" w:rsidRPr="002C36CD" w14:paraId="691D722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539F22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0C9E2F" w14:textId="77777777" w:rsidR="00A30609" w:rsidRDefault="00A30609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VÝPIS MESÍČNÍH VÝKAZŮ DOBÍJECÍ STANICE</w:t>
            </w:r>
          </w:p>
        </w:tc>
      </w:tr>
    </w:tbl>
    <w:p w14:paraId="77A27CD4" w14:textId="77777777" w:rsidR="00581E2B" w:rsidRDefault="00581E2B" w:rsidP="00C24DC9">
      <w:pPr>
        <w:autoSpaceDE w:val="0"/>
        <w:autoSpaceDN w:val="0"/>
        <w:spacing w:after="0"/>
      </w:pPr>
    </w:p>
    <w:p w14:paraId="1F3FAE3B" w14:textId="56DCC1DA" w:rsidR="00C24DC9" w:rsidRDefault="00C24DC9" w:rsidP="00C24DC9">
      <w:pPr>
        <w:pStyle w:val="Nadpis5"/>
      </w:pPr>
      <w:r>
        <w:t>plnění struktury RESEVCS</w:t>
      </w:r>
      <w:r w:rsidR="00366928">
        <w:t>REPORT</w:t>
      </w:r>
    </w:p>
    <w:p w14:paraId="690BE22D" w14:textId="77777777" w:rsidR="00C24DC9" w:rsidRDefault="00C24DC9" w:rsidP="00C24DC9"/>
    <w:p w14:paraId="07F0C2E6" w14:textId="77777777" w:rsidR="00C24DC9" w:rsidRDefault="00C24DC9" w:rsidP="00C24DC9">
      <w:r>
        <w:t>Níže je uveden popis plnění pro vybrané atributy zprávy.</w:t>
      </w:r>
    </w:p>
    <w:p w14:paraId="3A71B045" w14:textId="77777777" w:rsidR="00C24DC9" w:rsidRDefault="00C24DC9" w:rsidP="00C24DC9"/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1004"/>
        <w:gridCol w:w="1696"/>
        <w:gridCol w:w="4196"/>
      </w:tblGrid>
      <w:tr w:rsidR="00C24DC9" w14:paraId="72533D31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684222E" w14:textId="77777777" w:rsidR="00C24DC9" w:rsidRPr="00EB062D" w:rsidRDefault="00C24DC9" w:rsidP="000555E5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62013C2" w14:textId="77777777" w:rsidR="00C24DC9" w:rsidRDefault="00C24DC9" w:rsidP="000555E5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7A2B32D" w14:textId="77777777" w:rsidR="00C24DC9" w:rsidRPr="00BB1160" w:rsidRDefault="00C24DC9" w:rsidP="000555E5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7C07394" w14:textId="77777777" w:rsidR="00C24DC9" w:rsidRPr="00BB1160" w:rsidRDefault="00C24DC9" w:rsidP="000555E5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D1ED161" w14:textId="77777777" w:rsidR="00C24DC9" w:rsidRPr="00BB1160" w:rsidRDefault="00C24DC9" w:rsidP="000555E5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C24DC9" w14:paraId="798AF237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E5F8186" w14:textId="5F26DF1D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RESEVCS</w:t>
            </w:r>
            <w:r w:rsidR="00366928">
              <w:rPr>
                <w:b/>
              </w:rPr>
              <w:t>REPORT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0F8F448" w14:textId="77777777" w:rsidR="00C24DC9" w:rsidRPr="00BD0D90" w:rsidRDefault="00C24DC9" w:rsidP="000555E5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9C038B5" w14:textId="77777777" w:rsidR="00C24DC9" w:rsidRPr="00BB1160" w:rsidRDefault="00C24DC9" w:rsidP="000555E5">
            <w:pPr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E4C6DB1" w14:textId="77777777" w:rsidR="00C24DC9" w:rsidRPr="00BB1160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518F565" w14:textId="77777777" w:rsidR="00C24DC9" w:rsidRPr="002C563F" w:rsidRDefault="00C24DC9" w:rsidP="000555E5">
            <w:pPr>
              <w:rPr>
                <w:b/>
              </w:rPr>
            </w:pPr>
            <w:r w:rsidRPr="002C563F">
              <w:rPr>
                <w:b/>
              </w:rPr>
              <w:t>Hlavička zprávy</w:t>
            </w:r>
          </w:p>
        </w:tc>
      </w:tr>
      <w:tr w:rsidR="00C24DC9" w14:paraId="7D6FCA92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7B0F9B" w14:textId="77777777" w:rsidR="00C24DC9" w:rsidRDefault="00C24DC9" w:rsidP="000555E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128F3E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0E0083" w14:textId="77777777" w:rsidR="00C24DC9" w:rsidRDefault="00C24DC9" w:rsidP="000555E5">
            <w:pPr>
              <w:jc w:val="center"/>
            </w:pPr>
            <w:r>
              <w:t>1-35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3663E8" w14:textId="77777777" w:rsidR="00C24DC9" w:rsidRPr="00BB1160" w:rsidRDefault="00C24DC9" w:rsidP="000555E5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A3653E" w14:textId="77777777" w:rsidR="00C24DC9" w:rsidRDefault="00C24DC9" w:rsidP="000555E5">
            <w:r>
              <w:t>Jednoznačný identifikátor zprávy</w:t>
            </w:r>
          </w:p>
        </w:tc>
      </w:tr>
      <w:tr w:rsidR="00C24DC9" w14:paraId="6F60E1E8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BB4095" w14:textId="77777777" w:rsidR="00C24DC9" w:rsidRDefault="00C24DC9" w:rsidP="000555E5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A967D2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00DF5F" w14:textId="77777777" w:rsidR="00C24DC9" w:rsidRDefault="00C24DC9" w:rsidP="000555E5">
            <w:pPr>
              <w:jc w:val="center"/>
            </w:pPr>
            <w:r>
              <w:t>3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86118F" w14:textId="77777777" w:rsidR="00C24DC9" w:rsidRDefault="00C24DC9" w:rsidP="000555E5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5C70D1" w14:textId="77777777" w:rsidR="00C24DC9" w:rsidRDefault="00C24DC9" w:rsidP="000555E5">
            <w:r>
              <w:t xml:space="preserve">Upřesnění obsahu zprávy </w:t>
            </w:r>
          </w:p>
        </w:tc>
      </w:tr>
      <w:tr w:rsidR="00C24DC9" w14:paraId="0B9D9B42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C77544" w14:textId="77777777" w:rsidR="00C24DC9" w:rsidRDefault="00C24DC9" w:rsidP="000555E5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EAB8CC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C05722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DB71D7" w14:textId="77777777" w:rsidR="00C24DC9" w:rsidRDefault="00C24DC9" w:rsidP="000555E5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AB31AD" w14:textId="77777777" w:rsidR="00C24DC9" w:rsidRDefault="00C24DC9" w:rsidP="000555E5">
            <w:r>
              <w:t xml:space="preserve">Datum a čas zprávy </w:t>
            </w:r>
          </w:p>
        </w:tc>
      </w:tr>
      <w:tr w:rsidR="00C24DC9" w14:paraId="4E1E8DDE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59EB8C" w14:textId="77777777" w:rsidR="00C24DC9" w:rsidRDefault="00C24DC9" w:rsidP="000555E5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AE3904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CE4284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DAA9BA" w14:textId="77777777" w:rsidR="00C24DC9" w:rsidRDefault="00C24DC9" w:rsidP="000555E5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AE346F" w14:textId="77777777" w:rsidR="00C24DC9" w:rsidRDefault="00C24DC9" w:rsidP="000555E5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C24DC9" w14:paraId="66DD1783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356E1F" w14:textId="77777777" w:rsidR="00C24DC9" w:rsidRDefault="00C24DC9" w:rsidP="000555E5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CE4106" w14:textId="77777777" w:rsidR="00C24DC9" w:rsidRPr="00EB062D" w:rsidRDefault="00C24DC9" w:rsidP="000555E5">
            <w:pPr>
              <w:jc w:val="center"/>
            </w:pPr>
            <w:r w:rsidRPr="00EB062D"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A17200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9F3659" w14:textId="77777777" w:rsidR="00C24DC9" w:rsidRDefault="00C24DC9" w:rsidP="000555E5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F4F80F" w14:textId="77777777" w:rsidR="00C24DC9" w:rsidRDefault="00C24DC9" w:rsidP="000555E5">
            <w:r>
              <w:t>Vydání v rámci verze schématu, plněno konstantou „1“</w:t>
            </w:r>
          </w:p>
        </w:tc>
      </w:tr>
      <w:tr w:rsidR="00C24DC9" w14:paraId="1F08C37E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DBE20B" w14:textId="77777777" w:rsidR="00C24DC9" w:rsidRDefault="00C24DC9" w:rsidP="000555E5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7B9796" w14:textId="77777777" w:rsidR="00C24DC9" w:rsidRPr="00EB062D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733C4B" w14:textId="77777777" w:rsidR="00C24DC9" w:rsidRDefault="00C24DC9" w:rsidP="000555E5">
            <w:pPr>
              <w:jc w:val="center"/>
            </w:pPr>
            <w:r>
              <w:t>2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DCEB2D" w14:textId="77777777" w:rsidR="00C24DC9" w:rsidRDefault="00C24DC9" w:rsidP="000555E5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3706B3" w14:textId="77777777" w:rsidR="00C24DC9" w:rsidRDefault="00C24DC9" w:rsidP="000555E5">
            <w:r>
              <w:t>Jazyk zprávy</w:t>
            </w:r>
          </w:p>
        </w:tc>
      </w:tr>
      <w:tr w:rsidR="00C24DC9" w14:paraId="019097BD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4070AC" w14:textId="77777777" w:rsidR="00C24DC9" w:rsidRDefault="00C24DC9" w:rsidP="000555E5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2F3D4A" w14:textId="77777777" w:rsidR="00C24DC9" w:rsidRPr="00EB062D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4F32AD" w14:textId="77777777" w:rsidR="00C24DC9" w:rsidRDefault="00C24DC9" w:rsidP="000555E5">
            <w:pPr>
              <w:jc w:val="center"/>
            </w:pPr>
            <w:r>
              <w:t>příznak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57D4D1" w14:textId="77777777" w:rsidR="00C24DC9" w:rsidRDefault="00C24DC9" w:rsidP="000555E5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8C11B7" w14:textId="77777777" w:rsidR="00C24DC9" w:rsidRDefault="00C24DC9" w:rsidP="000555E5">
            <w:r>
              <w:t>Indikace požadavku na odpověď</w:t>
            </w:r>
          </w:p>
        </w:tc>
      </w:tr>
      <w:tr w:rsidR="00C24DC9" w14:paraId="1E46A06B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19E3B0" w14:textId="77777777" w:rsidR="00C24DC9" w:rsidRDefault="00C24DC9" w:rsidP="000555E5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34088FE" w14:textId="77777777" w:rsidR="00C24DC9" w:rsidRPr="00BD0D90" w:rsidRDefault="00C24DC9" w:rsidP="000555E5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DD44423" w14:textId="77777777" w:rsidR="00C24DC9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346DC53" w14:textId="77777777" w:rsidR="00C24DC9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07F4A00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C24DC9" w14:paraId="0C6257B7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84E81D" w14:textId="77777777" w:rsidR="00C24DC9" w:rsidRDefault="00C24DC9" w:rsidP="000555E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C95FB4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693496" w14:textId="77777777" w:rsidR="00C24DC9" w:rsidRDefault="00C24DC9" w:rsidP="000555E5">
            <w:pPr>
              <w:jc w:val="center"/>
            </w:pPr>
            <w:r>
              <w:t>13-16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13412C" w14:textId="77777777" w:rsidR="00C24DC9" w:rsidRDefault="00C24DC9" w:rsidP="000555E5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B8174B" w14:textId="77777777" w:rsidR="00C24DC9" w:rsidRDefault="00C24DC9" w:rsidP="000555E5">
            <w:r>
              <w:t>Identifikátor odesílatele (tvůrce obchodního pokynu)</w:t>
            </w:r>
          </w:p>
        </w:tc>
      </w:tr>
      <w:tr w:rsidR="00C24DC9" w14:paraId="6F07D606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CBB530" w14:textId="77777777" w:rsidR="00C24DC9" w:rsidRDefault="00C24DC9" w:rsidP="000555E5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F2C4A3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6E5EA9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322AC6" w14:textId="77777777" w:rsidR="00C24DC9" w:rsidRDefault="00C24DC9" w:rsidP="000555E5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9FBC4E" w14:textId="77777777" w:rsidR="00C24DC9" w:rsidRDefault="00C24DC9" w:rsidP="000555E5">
            <w:r>
              <w:t>Plněno konstantou, 14 pro EAN nebo 15 pro EIC</w:t>
            </w:r>
          </w:p>
        </w:tc>
      </w:tr>
      <w:tr w:rsidR="00C24DC9" w14:paraId="0CD30256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AAA8E48" w14:textId="77777777" w:rsidR="00C24DC9" w:rsidRDefault="00C24DC9" w:rsidP="000555E5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211B6D" w14:textId="77777777" w:rsidR="00C24DC9" w:rsidRPr="00BD0D90" w:rsidRDefault="00C24DC9" w:rsidP="000555E5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D25F213" w14:textId="77777777" w:rsidR="00C24DC9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3C495B2" w14:textId="77777777" w:rsidR="00C24DC9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7AFC2DA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C24DC9" w14:paraId="2EE346EC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0D4841" w14:textId="77777777" w:rsidR="00C24DC9" w:rsidRDefault="00C24DC9" w:rsidP="000555E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99A322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1407B3" w14:textId="77777777" w:rsidR="00C24DC9" w:rsidRDefault="00C24DC9" w:rsidP="000555E5">
            <w:pPr>
              <w:jc w:val="center"/>
            </w:pPr>
            <w:r>
              <w:t>13-16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782848" w14:textId="77777777" w:rsidR="00C24DC9" w:rsidRPr="00BB1160" w:rsidRDefault="00C24DC9" w:rsidP="000555E5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AE2C38" w14:textId="77777777" w:rsidR="00C24DC9" w:rsidRDefault="00C24DC9" w:rsidP="000555E5">
            <w:r>
              <w:t>EIC příjemce zprávy</w:t>
            </w:r>
          </w:p>
        </w:tc>
      </w:tr>
      <w:tr w:rsidR="00C24DC9" w14:paraId="260954E1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2498C2" w14:textId="77777777" w:rsidR="00C24DC9" w:rsidRDefault="00C24DC9" w:rsidP="000555E5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054030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7C58FE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6EBCF4" w14:textId="77777777" w:rsidR="00C24DC9" w:rsidRDefault="00C24DC9" w:rsidP="000555E5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53845B" w14:textId="77777777" w:rsidR="00C24DC9" w:rsidRDefault="00C24DC9" w:rsidP="000555E5">
            <w:r>
              <w:t>Plněno konstantou, 14 pro EAN nebo 15 pro EIC</w:t>
            </w:r>
          </w:p>
        </w:tc>
      </w:tr>
      <w:tr w:rsidR="00C24DC9" w14:paraId="589E7B2E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F09F518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C0C8880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7DD7284" w14:textId="77777777" w:rsidR="00C24DC9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57EE787" w14:textId="77777777" w:rsidR="00C24DC9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084FB04" w14:textId="77777777" w:rsidR="00C24DC9" w:rsidRDefault="00C24DC9" w:rsidP="000555E5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C24DC9" w14:paraId="53D500F1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E86C6D" w14:textId="77777777" w:rsidR="00C24DC9" w:rsidRDefault="00C24DC9" w:rsidP="000555E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946DD6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467539" w14:textId="77777777" w:rsidR="00C24DC9" w:rsidRDefault="00C24DC9" w:rsidP="000555E5">
            <w:pPr>
              <w:jc w:val="center"/>
            </w:pPr>
            <w:proofErr w:type="gramStart"/>
            <w:r>
              <w:t>1 - 35</w:t>
            </w:r>
            <w:proofErr w:type="gramEnd"/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0BD450" w14:textId="77777777" w:rsidR="00C24DC9" w:rsidRPr="00BB1160" w:rsidRDefault="00C24DC9" w:rsidP="000555E5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DCDB47" w14:textId="77777777" w:rsidR="00C24DC9" w:rsidRDefault="00C24DC9" w:rsidP="000555E5">
            <w:r>
              <w:t>Identifikace předešlé zprávy</w:t>
            </w:r>
          </w:p>
        </w:tc>
      </w:tr>
      <w:tr w:rsidR="00C24DC9" w14:paraId="1D69CBF9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D9208B3" w14:textId="77777777" w:rsidR="00C24DC9" w:rsidRPr="00BB1160" w:rsidRDefault="00C24DC9" w:rsidP="000555E5">
            <w:pPr>
              <w:rPr>
                <w:b/>
              </w:rPr>
            </w:pPr>
            <w:proofErr w:type="spellStart"/>
            <w:r>
              <w:rPr>
                <w:b/>
              </w:rPr>
              <w:t>ReportHeader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6648B20" w14:textId="77777777" w:rsidR="00C24DC9" w:rsidRPr="00BD0D90" w:rsidRDefault="00C24DC9" w:rsidP="000555E5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A3A2B21" w14:textId="77777777" w:rsidR="00C24DC9" w:rsidRPr="00BB1160" w:rsidRDefault="00C24DC9" w:rsidP="000555E5">
            <w:pPr>
              <w:jc w:val="center"/>
              <w:rPr>
                <w:b/>
              </w:rPr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4958F64" w14:textId="77777777" w:rsidR="00C24DC9" w:rsidRPr="00BB1160" w:rsidRDefault="00C24DC9" w:rsidP="000555E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AAD995" w14:textId="77777777" w:rsidR="00C24DC9" w:rsidRPr="00F109BA" w:rsidRDefault="00C24DC9" w:rsidP="000555E5">
            <w:pPr>
              <w:rPr>
                <w:b/>
              </w:rPr>
            </w:pPr>
            <w:r>
              <w:rPr>
                <w:b/>
              </w:rPr>
              <w:t>Údaje o výkazu EVCS</w:t>
            </w:r>
          </w:p>
        </w:tc>
      </w:tr>
      <w:tr w:rsidR="00C24DC9" w14:paraId="763C314B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C2D4B0" w14:textId="77777777" w:rsidR="00C24DC9" w:rsidRDefault="00C24DC9" w:rsidP="000555E5">
            <w:proofErr w:type="spellStart"/>
            <w:r w:rsidRPr="00D449CC">
              <w:lastRenderedPageBreak/>
              <w:t>charging</w:t>
            </w:r>
            <w:proofErr w:type="spellEnd"/>
            <w:r w:rsidRPr="00D449CC">
              <w:t>-station-id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665DD9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2B15B0" w14:textId="77777777" w:rsidR="00C24DC9" w:rsidRDefault="00C24DC9" w:rsidP="000555E5">
            <w:pPr>
              <w:jc w:val="center"/>
            </w:pPr>
            <w:r>
              <w:t>1-10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EBE231" w14:textId="77777777" w:rsidR="00C24DC9" w:rsidRDefault="00C24DC9" w:rsidP="000555E5">
            <w:r>
              <w:t>ID stanice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516929" w14:textId="77777777" w:rsidR="00C24DC9" w:rsidRDefault="00C24DC9" w:rsidP="000555E5">
            <w:r w:rsidRPr="00D449CC">
              <w:t>Jednoznačný interní identifikátor dobíjecí stanice</w:t>
            </w:r>
          </w:p>
        </w:tc>
      </w:tr>
      <w:tr w:rsidR="00C24DC9" w14:paraId="05004936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3BFD8F" w14:textId="77777777" w:rsidR="00C24DC9" w:rsidRDefault="00C24DC9" w:rsidP="000555E5">
            <w:proofErr w:type="spellStart"/>
            <w:r w:rsidRPr="00D449CC">
              <w:t>charging</w:t>
            </w:r>
            <w:proofErr w:type="spellEnd"/>
            <w:r w:rsidRPr="00D449CC">
              <w:t>-station-</w:t>
            </w:r>
            <w:proofErr w:type="spellStart"/>
            <w:r w:rsidRPr="00D449CC"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7B45C4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3062EB" w14:textId="77777777" w:rsidR="00C24DC9" w:rsidRDefault="00C24DC9" w:rsidP="000555E5">
            <w:pPr>
              <w:jc w:val="center"/>
            </w:pPr>
            <w:r>
              <w:t>1-100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4FAEBB" w14:textId="77777777" w:rsidR="00C24DC9" w:rsidRDefault="00C24DC9" w:rsidP="000555E5">
            <w:r>
              <w:t>Název stanice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EF2236" w14:textId="77777777" w:rsidR="00C24DC9" w:rsidRDefault="00C24DC9" w:rsidP="000555E5">
            <w:r w:rsidRPr="00D449CC">
              <w:t>Název dobíjecí stanice zadaný provozovatelem při registraci</w:t>
            </w:r>
          </w:p>
        </w:tc>
      </w:tr>
      <w:tr w:rsidR="00C24DC9" w14:paraId="6CD601FB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055D0D" w14:textId="77777777" w:rsidR="00C24DC9" w:rsidRDefault="00C24DC9" w:rsidP="000555E5">
            <w:proofErr w:type="spellStart"/>
            <w:r w:rsidRPr="00D449CC">
              <w:t>opm</w:t>
            </w:r>
            <w:proofErr w:type="spellEnd"/>
            <w:r w:rsidRPr="00D449CC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CFC405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9FB6E0" w14:textId="77777777" w:rsidR="00C24DC9" w:rsidRDefault="00C24DC9" w:rsidP="000555E5">
            <w:pPr>
              <w:jc w:val="center"/>
            </w:pPr>
            <w:r>
              <w:t>18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379F05" w14:textId="77777777" w:rsidR="00C24DC9" w:rsidRDefault="00C24DC9" w:rsidP="000555E5">
            <w:r>
              <w:t>EAN OPM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DC4F2C" w14:textId="77777777" w:rsidR="00C24DC9" w:rsidRDefault="00C24DC9" w:rsidP="000555E5">
            <w:r>
              <w:t>EAN OPM dobíjecí stanice</w:t>
            </w:r>
          </w:p>
        </w:tc>
      </w:tr>
      <w:tr w:rsidR="00C24DC9" w14:paraId="0636E067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16E075" w14:textId="77777777" w:rsidR="00C24DC9" w:rsidRDefault="00C24DC9" w:rsidP="000555E5">
            <w:proofErr w:type="spellStart"/>
            <w:r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ADE676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6EFD4F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F87B44" w14:textId="77777777" w:rsidR="00C24DC9" w:rsidRDefault="00C24DC9" w:rsidP="000555E5">
            <w:r>
              <w:t>Datum výkazu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9DC90C" w14:textId="77777777" w:rsidR="00C24DC9" w:rsidRDefault="00C24DC9" w:rsidP="000555E5">
            <w:r>
              <w:t>Datum výkazu od</w:t>
            </w:r>
          </w:p>
        </w:tc>
      </w:tr>
      <w:tr w:rsidR="00C24DC9" w14:paraId="2A265D3B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4B7975" w14:textId="77777777" w:rsidR="00C24DC9" w:rsidRDefault="00C24DC9" w:rsidP="000555E5"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7F2D29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F44574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194F87" w14:textId="77777777" w:rsidR="00C24DC9" w:rsidRDefault="00C24DC9" w:rsidP="000555E5">
            <w:r>
              <w:t>Datum výkazu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0CC675" w14:textId="77777777" w:rsidR="00C24DC9" w:rsidRDefault="00C24DC9" w:rsidP="000555E5">
            <w:r>
              <w:t>Datum výkazu do</w:t>
            </w:r>
          </w:p>
        </w:tc>
      </w:tr>
      <w:tr w:rsidR="00C24DC9" w14:paraId="7A817B67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D37B66" w14:textId="77777777" w:rsidR="00C24DC9" w:rsidRPr="005F3389" w:rsidRDefault="00C24DC9" w:rsidP="000555E5">
            <w:proofErr w:type="spellStart"/>
            <w:r w:rsidRPr="00397439"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31BF29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7F7032" w14:textId="77777777" w:rsidR="00C24DC9" w:rsidRDefault="00C24DC9" w:rsidP="000555E5">
            <w:pPr>
              <w:jc w:val="center"/>
            </w:pPr>
            <w:r>
              <w:t>1-3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000202" w14:textId="77777777" w:rsidR="00C24DC9" w:rsidRDefault="00C24DC9" w:rsidP="000555E5">
            <w:r>
              <w:t>Verze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59EA62" w14:textId="77777777" w:rsidR="00C24DC9" w:rsidRDefault="00C24DC9" w:rsidP="000555E5">
            <w:r>
              <w:t>Verze výkazu</w:t>
            </w:r>
          </w:p>
        </w:tc>
      </w:tr>
      <w:tr w:rsidR="00C24DC9" w14:paraId="7E21D539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681B66" w14:textId="77777777" w:rsidR="00C24DC9" w:rsidRDefault="00C24DC9" w:rsidP="000555E5">
            <w:r w:rsidRPr="00397439">
              <w:t>report-</w:t>
            </w:r>
            <w:proofErr w:type="spellStart"/>
            <w:r w:rsidRPr="00397439"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EFF0FF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FD316A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5D93FC" w14:textId="77777777" w:rsidR="00C24DC9" w:rsidRDefault="00C24DC9" w:rsidP="000555E5">
            <w:r>
              <w:t>Datum zadání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031AA3" w14:textId="77777777" w:rsidR="00C24DC9" w:rsidRPr="005F3389" w:rsidRDefault="00C24DC9" w:rsidP="000555E5">
            <w:r>
              <w:t>Datum zadání výkazu</w:t>
            </w:r>
          </w:p>
        </w:tc>
      </w:tr>
      <w:tr w:rsidR="00C24DC9" w14:paraId="06C7B3A2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FDEF21" w14:textId="77777777" w:rsidR="00C24DC9" w:rsidRDefault="00C24DC9" w:rsidP="000555E5">
            <w:r w:rsidRPr="00397439">
              <w:t>report-</w:t>
            </w:r>
            <w:proofErr w:type="spellStart"/>
            <w:r w:rsidRPr="00397439">
              <w:t>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CBB5E9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0E54EE" w14:textId="77777777" w:rsidR="00C24DC9" w:rsidRDefault="00C24DC9" w:rsidP="000555E5">
            <w:pPr>
              <w:jc w:val="center"/>
            </w:pP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DD0B86" w14:textId="77777777" w:rsidR="00C24DC9" w:rsidRDefault="00C24DC9" w:rsidP="000555E5">
            <w:r>
              <w:t>Čas zadání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0FDE16" w14:textId="77777777" w:rsidR="00C24DC9" w:rsidRPr="005F3389" w:rsidRDefault="00C24DC9" w:rsidP="000555E5">
            <w:r>
              <w:t>Čas zadání výkazu</w:t>
            </w:r>
          </w:p>
        </w:tc>
      </w:tr>
      <w:tr w:rsidR="00C24DC9" w14:paraId="016D8E29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4305D3" w14:textId="77777777" w:rsidR="00C24DC9" w:rsidRPr="00D449CC" w:rsidRDefault="00C24DC9" w:rsidP="000555E5">
            <w:r w:rsidRPr="00397439"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433D6E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986D44" w14:textId="77777777" w:rsidR="00C24DC9" w:rsidRDefault="00C24DC9" w:rsidP="000555E5">
            <w:pPr>
              <w:jc w:val="center"/>
            </w:pPr>
            <w:r>
              <w:t>1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A4AE69" w14:textId="77777777" w:rsidR="00C24DC9" w:rsidRPr="00D449CC" w:rsidRDefault="00C24DC9" w:rsidP="000555E5">
            <w:r>
              <w:t>Status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C3AA6B" w14:textId="77777777" w:rsidR="00C24DC9" w:rsidRPr="00D449CC" w:rsidRDefault="00C24DC9" w:rsidP="000555E5">
            <w:r>
              <w:t>Status měsíčního výkazu</w:t>
            </w:r>
          </w:p>
        </w:tc>
      </w:tr>
      <w:tr w:rsidR="00C24DC9" w:rsidRPr="00555553" w14:paraId="4122DE6C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2F372B7" w14:textId="77777777" w:rsidR="00C24DC9" w:rsidRDefault="00C24DC9" w:rsidP="000555E5">
            <w:proofErr w:type="spellStart"/>
            <w:r>
              <w:rPr>
                <w:b/>
              </w:rPr>
              <w:t>ReportData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084BCAF" w14:textId="77777777" w:rsidR="00C24DC9" w:rsidRDefault="00C24DC9" w:rsidP="000555E5">
            <w:pPr>
              <w:jc w:val="center"/>
            </w:pPr>
            <w:r>
              <w:rPr>
                <w:b/>
              </w:rP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F476195" w14:textId="77777777" w:rsidR="00C24DC9" w:rsidRDefault="00C24DC9" w:rsidP="000555E5">
            <w:pPr>
              <w:jc w:val="center"/>
            </w:pPr>
            <w:r>
              <w:t>Tabulka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077936E" w14:textId="77777777" w:rsidR="00C24DC9" w:rsidRDefault="00C24DC9" w:rsidP="000555E5"/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65FB802" w14:textId="77777777" w:rsidR="00C24DC9" w:rsidRDefault="00C24DC9" w:rsidP="000555E5">
            <w:r>
              <w:rPr>
                <w:b/>
              </w:rPr>
              <w:t>Tabulka hodnot výkazu</w:t>
            </w:r>
          </w:p>
        </w:tc>
      </w:tr>
      <w:tr w:rsidR="00C24DC9" w:rsidRPr="00555553" w14:paraId="02A2B239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BBA9D3" w14:textId="77777777" w:rsidR="00C24DC9" w:rsidRDefault="00C24DC9" w:rsidP="000555E5">
            <w:proofErr w:type="spellStart"/>
            <w:r w:rsidRPr="00397439">
              <w:t>value</w:t>
            </w:r>
            <w:proofErr w:type="spellEnd"/>
            <w:r w:rsidRPr="00397439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6F06A0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5E1573" w14:textId="77777777" w:rsidR="00C24DC9" w:rsidRDefault="00C24DC9" w:rsidP="000555E5">
            <w:pPr>
              <w:jc w:val="center"/>
            </w:pPr>
            <w:r>
              <w:t>10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6990C6" w14:textId="77777777" w:rsidR="00C24DC9" w:rsidRDefault="00C24DC9" w:rsidP="000555E5">
            <w:r>
              <w:t>Typ hodnoty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E3FE61" w14:textId="77777777" w:rsidR="00C24DC9" w:rsidRDefault="00C24DC9" w:rsidP="000555E5">
            <w:r w:rsidRPr="00397439">
              <w:t>Typ hodnoty výkazu dobíjecí stanice</w:t>
            </w:r>
          </w:p>
        </w:tc>
      </w:tr>
      <w:tr w:rsidR="00C24DC9" w:rsidRPr="00555553" w14:paraId="7AE18C5D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9BE629" w14:textId="77777777" w:rsidR="00C24DC9" w:rsidRDefault="00C24DC9" w:rsidP="000555E5">
            <w:proofErr w:type="spellStart"/>
            <w:r w:rsidRPr="00397439"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D9883E" w14:textId="77777777" w:rsidR="00C24DC9" w:rsidRDefault="00C24DC9" w:rsidP="000555E5">
            <w:pPr>
              <w:jc w:val="center"/>
            </w:pPr>
            <w:r>
              <w:t>X</w:t>
            </w: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4C78BB" w14:textId="77777777" w:rsidR="00C24DC9" w:rsidRDefault="00C24DC9" w:rsidP="000555E5">
            <w:pPr>
              <w:jc w:val="center"/>
            </w:pPr>
            <w:r>
              <w:t>18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C07F56" w14:textId="77777777" w:rsidR="00C24DC9" w:rsidRDefault="00C24DC9" w:rsidP="000555E5">
            <w:r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E20B8B" w14:textId="77777777" w:rsidR="00C24DC9" w:rsidRDefault="00C24DC9" w:rsidP="000555E5">
            <w:r>
              <w:t>Hodnota položky výkazu dobíjecí stanice</w:t>
            </w:r>
          </w:p>
        </w:tc>
      </w:tr>
      <w:tr w:rsidR="00C24DC9" w:rsidRPr="00555553" w14:paraId="0F782083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D2C6D2" w14:textId="77777777" w:rsidR="00C24DC9" w:rsidRDefault="00C24DC9" w:rsidP="000555E5">
            <w:r w:rsidRPr="00397439"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222F0B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73A125" w14:textId="77777777" w:rsidR="00C24DC9" w:rsidRDefault="00C24DC9" w:rsidP="000555E5">
            <w:pPr>
              <w:jc w:val="center"/>
            </w:pPr>
            <w:r>
              <w:t>3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F9F4B7" w14:textId="77777777" w:rsidR="00C24DC9" w:rsidRDefault="00C24DC9" w:rsidP="000555E5">
            <w:r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2DD604" w14:textId="77777777" w:rsidR="00C24DC9" w:rsidRDefault="00C24DC9" w:rsidP="000555E5">
            <w:r>
              <w:t>Jednotka</w:t>
            </w:r>
          </w:p>
        </w:tc>
      </w:tr>
      <w:tr w:rsidR="00C24DC9" w:rsidRPr="00555553" w14:paraId="046BA5FA" w14:textId="77777777" w:rsidTr="000555E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83F8E4" w14:textId="77777777" w:rsidR="00C24DC9" w:rsidRDefault="00C24DC9" w:rsidP="000555E5">
            <w:r w:rsidRPr="00397439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EFF840" w14:textId="77777777" w:rsidR="00C24DC9" w:rsidRDefault="00C24DC9" w:rsidP="000555E5">
            <w:pPr>
              <w:jc w:val="center"/>
            </w:pPr>
          </w:p>
        </w:tc>
        <w:tc>
          <w:tcPr>
            <w:tcW w:w="100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139CA5" w14:textId="77777777" w:rsidR="00C24DC9" w:rsidRDefault="00C24DC9" w:rsidP="000555E5">
            <w:pPr>
              <w:jc w:val="center"/>
            </w:pPr>
            <w:r>
              <w:t>1-20</w:t>
            </w:r>
          </w:p>
        </w:tc>
        <w:tc>
          <w:tcPr>
            <w:tcW w:w="16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6D4746" w14:textId="77777777" w:rsidR="00C24DC9" w:rsidRDefault="00C24DC9" w:rsidP="000555E5">
            <w:r>
              <w:t>ID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542066" w14:textId="77777777" w:rsidR="00C24DC9" w:rsidRDefault="00C24DC9" w:rsidP="000555E5">
            <w:r>
              <w:t>ID výrobního zdroje vázaného na hodnotu položky</w:t>
            </w:r>
          </w:p>
        </w:tc>
      </w:tr>
    </w:tbl>
    <w:p w14:paraId="024D76AE" w14:textId="5A9B84AE" w:rsidR="00FD130C" w:rsidRDefault="00FD130C" w:rsidP="00FD130C">
      <w:pPr>
        <w:pStyle w:val="Nadpis2"/>
        <w:pageBreakBefore/>
      </w:pPr>
      <w:bookmarkStart w:id="37" w:name="_Toc237936020"/>
      <w:r>
        <w:lastRenderedPageBreak/>
        <w:t>RESDELEGATE</w:t>
      </w:r>
      <w:bookmarkEnd w:id="37"/>
      <w:r w:rsidRPr="004B4809">
        <w:t xml:space="preserve"> </w:t>
      </w:r>
    </w:p>
    <w:p w14:paraId="70CEA4FC" w14:textId="77777777" w:rsidR="00FD130C" w:rsidRDefault="00FD130C" w:rsidP="00FD130C"/>
    <w:p w14:paraId="429C4518" w14:textId="77777777" w:rsidR="00FD130C" w:rsidRDefault="00FD130C" w:rsidP="00FD130C">
      <w:pPr>
        <w:pStyle w:val="Nadpis5"/>
      </w:pPr>
      <w:r>
        <w:t>Účel</w:t>
      </w:r>
    </w:p>
    <w:p w14:paraId="001389B5" w14:textId="77777777" w:rsidR="00FD130C" w:rsidRDefault="00FD130C" w:rsidP="00FD130C"/>
    <w:p w14:paraId="08968C05" w14:textId="77777777" w:rsidR="00FD130C" w:rsidRDefault="00FD130C" w:rsidP="00FD130C">
      <w:r>
        <w:t xml:space="preserve">Zpráva XML ve formátu RESDELEGATE slouží k zaslání notifikace o provedení akce v rámci procesu předání oprávnění mezi výrobcem a zprostředkovatelem. 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FD130C" w:rsidRPr="007F474B" w14:paraId="76C3D26D" w14:textId="77777777" w:rsidTr="00FD130C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2865631" w14:textId="77777777" w:rsidR="00FD130C" w:rsidRPr="007F474B" w:rsidRDefault="00FD130C" w:rsidP="00FD130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6A543AD" w14:textId="77777777" w:rsidR="00FD130C" w:rsidRPr="007F474B" w:rsidRDefault="00FD130C" w:rsidP="00FD130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4D221C22" w14:textId="77777777" w:rsidR="00FD130C" w:rsidRPr="007F474B" w:rsidRDefault="00FD130C" w:rsidP="00FD130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09E1546" w14:textId="77777777" w:rsidR="00FD130C" w:rsidRPr="007F474B" w:rsidRDefault="00FD130C" w:rsidP="00FD130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BA2FEDD" w14:textId="77777777" w:rsidR="00FD130C" w:rsidRPr="007F474B" w:rsidRDefault="00FD130C" w:rsidP="00FD130C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718355B" w14:textId="77777777" w:rsidR="00FD130C" w:rsidRPr="007F474B" w:rsidRDefault="00FD130C" w:rsidP="00FD130C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FD130C" w:rsidRPr="007F474B" w14:paraId="62DAD343" w14:textId="77777777" w:rsidTr="00FD130C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6C8EDE" w14:textId="77777777" w:rsidR="00FD130C" w:rsidRPr="008963F6" w:rsidRDefault="00FE5A10" w:rsidP="00FE5A1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PL3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B1AA72" w14:textId="77777777" w:rsidR="00FD130C" w:rsidRPr="008963F6" w:rsidRDefault="00FE5A10" w:rsidP="00FD130C">
            <w:pPr>
              <w:rPr>
                <w:sz w:val="20"/>
                <w:szCs w:val="20"/>
              </w:rPr>
            </w:pPr>
            <w:r w:rsidRPr="00FE5A10">
              <w:rPr>
                <w:sz w:val="20"/>
                <w:szCs w:val="20"/>
              </w:rPr>
              <w:t>Opis předání oprávnění na zprostředkovatele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E4C269" w14:textId="77777777" w:rsidR="00FD130C" w:rsidRPr="0013173A" w:rsidRDefault="00FD130C" w:rsidP="00FD130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031EAC" w14:textId="77777777" w:rsidR="00FD130C" w:rsidRPr="00AA3231" w:rsidRDefault="00FD130C" w:rsidP="00FD130C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</w:t>
            </w:r>
            <w:r w:rsidR="00FE5A10">
              <w:rPr>
                <w:sz w:val="20"/>
                <w:szCs w:val="20"/>
              </w:rPr>
              <w:t>ý</w:t>
            </w:r>
            <w:r w:rsidRPr="00AA3231">
              <w:rPr>
                <w:sz w:val="20"/>
                <w:szCs w:val="20"/>
              </w:rPr>
              <w:t>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BC6EE0" w14:textId="77777777" w:rsidR="00FD130C" w:rsidRPr="00AA3231" w:rsidRDefault="00FE5A10" w:rsidP="00FD130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F6384E" w14:textId="77777777" w:rsidR="00FD130C" w:rsidRPr="00AA3231" w:rsidRDefault="00FE5A10" w:rsidP="00FD130C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RÚT</w:t>
            </w:r>
          </w:p>
        </w:tc>
      </w:tr>
    </w:tbl>
    <w:p w14:paraId="7FE7A3C0" w14:textId="77777777" w:rsidR="00FD130C" w:rsidRDefault="00FD130C" w:rsidP="00FD130C"/>
    <w:p w14:paraId="74820AF6" w14:textId="77777777" w:rsidR="00FD130C" w:rsidRDefault="00FD130C" w:rsidP="00FD130C">
      <w:pPr>
        <w:pStyle w:val="Nadpis5"/>
      </w:pPr>
      <w:r>
        <w:t>plnění struktury RES</w:t>
      </w:r>
      <w:r w:rsidR="00FE5A10">
        <w:t>Delegate</w:t>
      </w:r>
    </w:p>
    <w:p w14:paraId="3BEB7647" w14:textId="77777777" w:rsidR="00FD130C" w:rsidRDefault="00FD130C" w:rsidP="00FD130C"/>
    <w:p w14:paraId="532565D2" w14:textId="77777777" w:rsidR="00FD130C" w:rsidRDefault="00FD130C" w:rsidP="00FD130C">
      <w:r>
        <w:t>Níže je uveden popis plnění pro vybrané atributy zprávy.</w:t>
      </w:r>
    </w:p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</w:tblGrid>
      <w:tr w:rsidR="00FD130C" w14:paraId="3B1CB013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CC015EF" w14:textId="77777777" w:rsidR="00FD130C" w:rsidRPr="00EB062D" w:rsidRDefault="00FD130C" w:rsidP="00FD130C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0165A33" w14:textId="77777777" w:rsidR="00FD130C" w:rsidRDefault="00FD130C" w:rsidP="00FD130C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48F3158" w14:textId="77777777" w:rsidR="00FD130C" w:rsidRPr="00BB1160" w:rsidRDefault="00FD130C" w:rsidP="00FD130C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464B625" w14:textId="77777777" w:rsidR="00FD130C" w:rsidRPr="00BB1160" w:rsidRDefault="00FD130C" w:rsidP="00FD130C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6AC4D42" w14:textId="77777777" w:rsidR="00FD130C" w:rsidRPr="00BB1160" w:rsidRDefault="00FD130C" w:rsidP="00FD130C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FD130C" w14:paraId="077424C2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69B8D3C" w14:textId="77777777" w:rsidR="00FD130C" w:rsidRDefault="00FD130C" w:rsidP="00FE5A10">
            <w:pPr>
              <w:rPr>
                <w:b/>
              </w:rPr>
            </w:pPr>
            <w:r>
              <w:rPr>
                <w:b/>
              </w:rPr>
              <w:t>RES</w:t>
            </w:r>
            <w:r w:rsidR="00FE5A10">
              <w:rPr>
                <w:b/>
              </w:rPr>
              <w:t>DELEGATE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88629D0" w14:textId="77777777" w:rsidR="00FD130C" w:rsidRPr="00EB062D" w:rsidRDefault="00FD130C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DFEE36F" w14:textId="77777777" w:rsidR="00FD130C" w:rsidRPr="00BB1160" w:rsidRDefault="00FD130C" w:rsidP="00FD130C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667EF1D" w14:textId="77777777" w:rsidR="00FD130C" w:rsidRPr="00BB1160" w:rsidRDefault="00FD130C" w:rsidP="00FD130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C4D2AEB" w14:textId="77777777" w:rsidR="00FD130C" w:rsidRPr="00A1290A" w:rsidRDefault="00FD130C" w:rsidP="00FD130C">
            <w:r w:rsidRPr="00A1290A">
              <w:t>Hlavička zprávy</w:t>
            </w:r>
          </w:p>
        </w:tc>
      </w:tr>
      <w:tr w:rsidR="00FE5A10" w14:paraId="169A88A1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B2E079" w14:textId="77777777" w:rsidR="00FE5A10" w:rsidRDefault="00FE5A10" w:rsidP="00CF604E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5A4C10" w14:textId="77777777" w:rsidR="00FE5A10" w:rsidRPr="00EB062D" w:rsidRDefault="00FE5A10" w:rsidP="00CF604E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24CDF0" w14:textId="77777777" w:rsidR="00FE5A10" w:rsidRDefault="00FE5A10" w:rsidP="00CF604E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FD5F03" w14:textId="77777777" w:rsidR="00FE5A10" w:rsidRPr="00BB1160" w:rsidRDefault="00FE5A10" w:rsidP="00CF604E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329C15" w14:textId="77777777" w:rsidR="00FE5A10" w:rsidRDefault="00FE5A10" w:rsidP="00CF604E">
            <w:r>
              <w:t>Jednoznačný identifikátor zprávy</w:t>
            </w:r>
          </w:p>
        </w:tc>
      </w:tr>
      <w:tr w:rsidR="00FE5A10" w14:paraId="30E63F25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784867" w14:textId="77777777" w:rsidR="00FE5A10" w:rsidRDefault="00FE5A10" w:rsidP="00CF604E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7E6EEF" w14:textId="77777777" w:rsidR="00FE5A10" w:rsidRPr="00EB062D" w:rsidRDefault="00FE5A10" w:rsidP="00CF604E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72A6A9" w14:textId="77777777" w:rsidR="00FE5A10" w:rsidRDefault="00FE5A10" w:rsidP="00CF604E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706116" w14:textId="77777777" w:rsidR="00FE5A10" w:rsidRDefault="00FE5A10" w:rsidP="00CF604E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494B9A" w14:textId="77777777" w:rsidR="00FE5A10" w:rsidRDefault="00FE5A10" w:rsidP="00CF604E">
            <w:r>
              <w:t xml:space="preserve">Upřesnění obsahu zprávy </w:t>
            </w:r>
          </w:p>
        </w:tc>
      </w:tr>
      <w:tr w:rsidR="00FE5A10" w14:paraId="31F99DB8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112D03" w14:textId="77777777" w:rsidR="00FE5A10" w:rsidRDefault="00FE5A10" w:rsidP="00CF604E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F872E8" w14:textId="77777777" w:rsidR="00FE5A10" w:rsidRPr="00EB062D" w:rsidRDefault="00FE5A10" w:rsidP="00CF604E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5CE535" w14:textId="77777777" w:rsidR="00FE5A10" w:rsidRDefault="00FE5A10" w:rsidP="00CF604E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D1DB33" w14:textId="77777777" w:rsidR="00FE5A10" w:rsidRDefault="00FE5A10" w:rsidP="00CF604E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D30F2A" w14:textId="77777777" w:rsidR="00FE5A10" w:rsidRDefault="00FE5A10" w:rsidP="00CF604E">
            <w:r>
              <w:t xml:space="preserve">Datum a čas vytvoření zprávy </w:t>
            </w:r>
          </w:p>
        </w:tc>
      </w:tr>
      <w:tr w:rsidR="00FE5A10" w14:paraId="69A50415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245F34" w14:textId="77777777" w:rsidR="00FE5A10" w:rsidRDefault="00FE5A10" w:rsidP="00CF604E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65330C" w14:textId="77777777" w:rsidR="00FE5A10" w:rsidRPr="00EB062D" w:rsidRDefault="00FE5A10" w:rsidP="00CF604E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640F14" w14:textId="77777777" w:rsidR="00FE5A10" w:rsidRDefault="00FE5A10" w:rsidP="00CF604E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A34330" w14:textId="77777777" w:rsidR="00FE5A10" w:rsidRDefault="00FE5A10" w:rsidP="00CF604E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5568DE" w14:textId="77777777" w:rsidR="00FE5A10" w:rsidRDefault="00FE5A10" w:rsidP="00CF604E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FE5A10" w14:paraId="3C289777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9A87FF" w14:textId="77777777" w:rsidR="00FE5A10" w:rsidRDefault="00FE5A10" w:rsidP="00CF604E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6030D5" w14:textId="77777777" w:rsidR="00FE5A10" w:rsidRPr="00EB062D" w:rsidRDefault="00FE5A10" w:rsidP="00CF604E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3E2423" w14:textId="77777777" w:rsidR="00FE5A10" w:rsidRDefault="00FE5A10" w:rsidP="00CF604E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FD1481" w14:textId="77777777" w:rsidR="00FE5A10" w:rsidRDefault="00FE5A10" w:rsidP="00CF604E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085EC5" w14:textId="77777777" w:rsidR="00FE5A10" w:rsidRDefault="00FE5A10" w:rsidP="00CF604E">
            <w:r>
              <w:t>Vydání v rámci verze schématu, plněno konstantou „1“</w:t>
            </w:r>
          </w:p>
        </w:tc>
      </w:tr>
      <w:tr w:rsidR="00FE5A10" w14:paraId="0C561509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477948" w14:textId="77777777" w:rsidR="00FE5A10" w:rsidRDefault="00FE5A10" w:rsidP="00CF604E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04C32E" w14:textId="77777777" w:rsidR="00FE5A10" w:rsidRPr="00EB062D" w:rsidRDefault="00FE5A10" w:rsidP="00CF604E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C097A7" w14:textId="77777777" w:rsidR="00FE5A10" w:rsidRDefault="00FE5A10" w:rsidP="00CF604E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869045" w14:textId="77777777" w:rsidR="00FE5A10" w:rsidRDefault="00FE5A10" w:rsidP="00CF604E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59A684" w14:textId="77777777" w:rsidR="00FE5A10" w:rsidRDefault="00FE5A10" w:rsidP="00CF604E">
            <w:r>
              <w:t>Indikace požadavku na odpověď, 1 = ANO, 0 = NE</w:t>
            </w:r>
          </w:p>
        </w:tc>
      </w:tr>
      <w:tr w:rsidR="00FE5A10" w14:paraId="6D12D9B9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71B024" w14:textId="77777777" w:rsidR="00FE5A10" w:rsidRDefault="00FE5A10" w:rsidP="00CF604E">
            <w:r>
              <w:t>interval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7F45EB" w14:textId="77777777" w:rsidR="00FE5A10" w:rsidRPr="00EB062D" w:rsidRDefault="00FE5A10" w:rsidP="00CF604E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AA3757" w14:textId="77777777" w:rsidR="00FE5A10" w:rsidRDefault="00FE5A10" w:rsidP="00CF604E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19DEE6" w14:textId="77777777" w:rsidR="00FE5A10" w:rsidRDefault="00FE5A10" w:rsidP="00CF604E">
            <w:r>
              <w:t>Interval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88CC4F" w14:textId="77777777" w:rsidR="00FE5A10" w:rsidRDefault="00FE5A10" w:rsidP="00CF604E">
            <w:r>
              <w:t>Interval platnosti dat</w:t>
            </w:r>
          </w:p>
        </w:tc>
      </w:tr>
      <w:tr w:rsidR="00FE5A10" w14:paraId="1E632AF7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37851F" w14:textId="77777777" w:rsidR="00FE5A10" w:rsidRDefault="00FE5A10" w:rsidP="00CF604E">
            <w:proofErr w:type="spellStart"/>
            <w:r>
              <w:t>time</w:t>
            </w:r>
            <w:proofErr w:type="spellEnd"/>
            <w:r>
              <w:t>-offset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FAB3ED" w14:textId="77777777" w:rsidR="00FE5A10" w:rsidRPr="00EB062D" w:rsidRDefault="00FE5A10" w:rsidP="00CF604E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D577BE" w14:textId="77777777" w:rsidR="00FE5A10" w:rsidRDefault="00FE5A10" w:rsidP="00CF604E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5F9C8D" w14:textId="77777777" w:rsidR="00FE5A10" w:rsidRDefault="00FE5A10" w:rsidP="00CF604E">
            <w:r>
              <w:t>Časový posun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058F9D" w14:textId="77777777" w:rsidR="00FE5A10" w:rsidRDefault="00FE5A10" w:rsidP="00CF604E">
            <w:r>
              <w:t>Časový posun, defaultně +1</w:t>
            </w:r>
          </w:p>
        </w:tc>
      </w:tr>
      <w:tr w:rsidR="00FE5A10" w14:paraId="68CA64C9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7410A8" w14:textId="77777777" w:rsidR="00FE5A10" w:rsidRDefault="00FE5A10" w:rsidP="00CF604E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AFEF72" w14:textId="77777777" w:rsidR="00FE5A10" w:rsidRPr="00EB062D" w:rsidRDefault="00FE5A10" w:rsidP="00CF604E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81D044" w14:textId="77777777" w:rsidR="00FE5A10" w:rsidRDefault="00FE5A10" w:rsidP="00CF604E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1F911A" w14:textId="77777777" w:rsidR="00FE5A10" w:rsidRDefault="00FE5A10" w:rsidP="00CF604E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0E6876" w14:textId="77777777" w:rsidR="00FE5A10" w:rsidRDefault="00FE5A10" w:rsidP="00CF604E">
            <w:r>
              <w:t>Jazyk zprávy</w:t>
            </w:r>
          </w:p>
        </w:tc>
      </w:tr>
      <w:tr w:rsidR="00FD130C" w14:paraId="4CEA2377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895EC4" w14:textId="77777777" w:rsidR="00FD130C" w:rsidRDefault="00FD130C" w:rsidP="00FD130C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C0566B0" w14:textId="77777777" w:rsidR="00FD130C" w:rsidRDefault="00FD130C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6412D7A" w14:textId="77777777" w:rsidR="00FD130C" w:rsidRDefault="00FD130C" w:rsidP="00FD130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D7A7C5B" w14:textId="77777777" w:rsidR="00FD130C" w:rsidRDefault="00FD130C" w:rsidP="00FD130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01A380" w14:textId="77777777" w:rsidR="00FD130C" w:rsidRDefault="00FD130C" w:rsidP="00FD130C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FD130C" w14:paraId="6435AE48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5F6E63" w14:textId="77777777" w:rsidR="00FD130C" w:rsidRDefault="00FD130C" w:rsidP="00FD130C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1AA3DB" w14:textId="77777777" w:rsidR="00FD130C" w:rsidRDefault="00FD130C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0CE4DF" w14:textId="77777777" w:rsidR="00FD130C" w:rsidRDefault="00FD130C" w:rsidP="00FD130C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B51075" w14:textId="77777777" w:rsidR="00FD130C" w:rsidRDefault="00FD130C" w:rsidP="00FD130C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45435B" w14:textId="77777777" w:rsidR="00FD130C" w:rsidRDefault="00FD130C" w:rsidP="00FD130C">
            <w:r>
              <w:t>Identifikátor odesílatele (tvůrce obchodního pokynu)</w:t>
            </w:r>
          </w:p>
        </w:tc>
      </w:tr>
      <w:tr w:rsidR="00FD130C" w14:paraId="38591C5F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6BF125" w14:textId="77777777" w:rsidR="00FD130C" w:rsidRDefault="00FD130C" w:rsidP="00FD130C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0F1559" w14:textId="77777777" w:rsidR="00FD130C" w:rsidRDefault="00FD130C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B2C961" w14:textId="77777777" w:rsidR="00FD130C" w:rsidRDefault="00FD130C" w:rsidP="00FD130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E4641C" w14:textId="77777777" w:rsidR="00FD130C" w:rsidRDefault="00FD130C" w:rsidP="00FD130C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E13FCC" w14:textId="77777777" w:rsidR="00FD130C" w:rsidRDefault="00FD130C" w:rsidP="00FD130C">
            <w:r>
              <w:t>Plněno konstantou, 14 pro EAN nebo 15 pro EIC</w:t>
            </w:r>
          </w:p>
        </w:tc>
      </w:tr>
      <w:tr w:rsidR="00FD130C" w14:paraId="5D3985B7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DA2493E" w14:textId="77777777" w:rsidR="00FD130C" w:rsidRDefault="00FD130C" w:rsidP="00FD130C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5E0BC78" w14:textId="77777777" w:rsidR="00FD130C" w:rsidRDefault="00FD130C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9AB257A" w14:textId="77777777" w:rsidR="00FD130C" w:rsidRDefault="00FD130C" w:rsidP="00FD130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5C9AA03" w14:textId="77777777" w:rsidR="00FD130C" w:rsidRDefault="00FD130C" w:rsidP="00FD130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48C1620" w14:textId="77777777" w:rsidR="00FD130C" w:rsidRDefault="00FD130C" w:rsidP="00FD130C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FD130C" w14:paraId="3B5AADFB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CBB140" w14:textId="77777777" w:rsidR="00FD130C" w:rsidRDefault="00FD130C" w:rsidP="00FD130C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5B89B6" w14:textId="77777777" w:rsidR="00FD130C" w:rsidRDefault="00FD130C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BF046D" w14:textId="77777777" w:rsidR="00FD130C" w:rsidRDefault="00FD130C" w:rsidP="00FD130C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19BD5C" w14:textId="77777777" w:rsidR="00FD130C" w:rsidRPr="00BB1160" w:rsidRDefault="00FD130C" w:rsidP="00FD130C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82649E" w14:textId="77777777" w:rsidR="00FD130C" w:rsidRDefault="00FD130C" w:rsidP="00FD130C">
            <w:r>
              <w:t>EIC příjemce zprávy</w:t>
            </w:r>
          </w:p>
        </w:tc>
      </w:tr>
      <w:tr w:rsidR="00FD130C" w14:paraId="678FA3E9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D152F2" w14:textId="77777777" w:rsidR="00FD130C" w:rsidRDefault="00FD130C" w:rsidP="00FD130C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67E2CF" w14:textId="77777777" w:rsidR="00FD130C" w:rsidRDefault="00FD130C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74F152" w14:textId="77777777" w:rsidR="00FD130C" w:rsidRDefault="00FD130C" w:rsidP="00FD130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5AB3A0" w14:textId="77777777" w:rsidR="00FD130C" w:rsidRDefault="00FD130C" w:rsidP="00FD130C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A9DCFD" w14:textId="77777777" w:rsidR="00FD130C" w:rsidRDefault="00FD130C" w:rsidP="00FD130C">
            <w:r>
              <w:t>Plněno konstantou, 14 pro EAN nebo 15 pro EIC</w:t>
            </w:r>
          </w:p>
        </w:tc>
      </w:tr>
      <w:tr w:rsidR="00FD130C" w14:paraId="5F9B7976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C8FFEDC" w14:textId="77777777" w:rsidR="00FD130C" w:rsidRDefault="00FD130C" w:rsidP="00FD130C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B30EFE7" w14:textId="77777777" w:rsidR="00FD130C" w:rsidRDefault="00FD130C" w:rsidP="00FD130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F702A4F" w14:textId="77777777" w:rsidR="00FD130C" w:rsidRDefault="00FD130C" w:rsidP="00FD130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D141E26" w14:textId="77777777" w:rsidR="00FD130C" w:rsidRDefault="00FD130C" w:rsidP="00FD130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7D55E9D" w14:textId="77777777" w:rsidR="00FD130C" w:rsidRDefault="00FD130C" w:rsidP="00FD130C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FD130C" w14:paraId="6276D88C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8F8832" w14:textId="77777777" w:rsidR="00FD130C" w:rsidRDefault="00FD130C" w:rsidP="00FD130C">
            <w:r>
              <w:lastRenderedPageBreak/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68C853" w14:textId="77777777" w:rsidR="00FD130C" w:rsidRDefault="00FD130C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D9C9AF" w14:textId="77777777" w:rsidR="00FD130C" w:rsidRDefault="00FD130C" w:rsidP="00FD130C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1AF485" w14:textId="77777777" w:rsidR="00FD130C" w:rsidRPr="00BB1160" w:rsidRDefault="00FD130C" w:rsidP="00FD130C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238A21" w14:textId="77777777" w:rsidR="00FD130C" w:rsidRDefault="00FD130C" w:rsidP="00FD130C">
            <w:r>
              <w:t>Identifikace předešlé zprávy</w:t>
            </w:r>
          </w:p>
        </w:tc>
      </w:tr>
      <w:tr w:rsidR="00FD130C" w14:paraId="5ECE35F4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45E546C" w14:textId="77777777" w:rsidR="00FD130C" w:rsidRPr="00BB1160" w:rsidRDefault="00FE5A10" w:rsidP="00FD130C">
            <w:pPr>
              <w:rPr>
                <w:b/>
              </w:rPr>
            </w:pPr>
            <w:r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1D95361" w14:textId="77777777" w:rsidR="00FD130C" w:rsidRPr="00EB062D" w:rsidRDefault="00FD130C" w:rsidP="00FD130C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9608727" w14:textId="77777777" w:rsidR="00FD130C" w:rsidRPr="00BB1160" w:rsidRDefault="00FD130C" w:rsidP="00FD130C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2DD7FC" w14:textId="77777777" w:rsidR="00FD130C" w:rsidRPr="00BB1160" w:rsidRDefault="00FD130C" w:rsidP="00FD130C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4C398EC" w14:textId="77777777" w:rsidR="00FD130C" w:rsidRPr="00F109BA" w:rsidRDefault="00FE5A10" w:rsidP="00FE5A10">
            <w:pPr>
              <w:rPr>
                <w:b/>
              </w:rPr>
            </w:pPr>
            <w:r>
              <w:rPr>
                <w:b/>
              </w:rPr>
              <w:t xml:space="preserve">Předání </w:t>
            </w:r>
            <w:proofErr w:type="gramStart"/>
            <w:r>
              <w:rPr>
                <w:b/>
              </w:rPr>
              <w:t>oprávnění - data</w:t>
            </w:r>
            <w:proofErr w:type="gramEnd"/>
          </w:p>
        </w:tc>
      </w:tr>
      <w:tr w:rsidR="00FE5A10" w14:paraId="0AAD26D4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F8AF87" w14:textId="77777777" w:rsidR="00FE5A10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delegate-id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729860" w14:textId="77777777" w:rsidR="00FE5A10" w:rsidRDefault="00FE5A10" w:rsidP="00FD130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4C558B" w14:textId="77777777" w:rsidR="00FE5A10" w:rsidRDefault="00FE5A10" w:rsidP="00FD130C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7A97F4" w14:textId="77777777" w:rsidR="00FE5A10" w:rsidRDefault="00FE5A10" w:rsidP="00FD130C">
            <w:r>
              <w:t>Id předání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24390A" w14:textId="77777777" w:rsidR="00FE5A10" w:rsidRDefault="00FE5A10" w:rsidP="00FE5A10">
            <w:r>
              <w:rPr>
                <w:bCs/>
                <w:szCs w:val="18"/>
              </w:rPr>
              <w:t>Interní identifikátor přidělovaný OTE</w:t>
            </w:r>
          </w:p>
        </w:tc>
      </w:tr>
      <w:tr w:rsidR="00FE5A10" w14:paraId="0A003C58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B73F99" w14:textId="77777777" w:rsidR="00FE5A10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delegate-action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0FAD58" w14:textId="77777777" w:rsidR="00FE5A10" w:rsidRDefault="00FE5A10" w:rsidP="00FD130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79DDDE" w14:textId="77777777" w:rsidR="00FE5A10" w:rsidRDefault="00FE5A10" w:rsidP="00FD130C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413968" w14:textId="77777777" w:rsidR="00FE5A10" w:rsidRDefault="00FE5A10" w:rsidP="00FD130C">
            <w:r>
              <w:t>Akce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44279E" w14:textId="77777777" w:rsidR="00FE5A10" w:rsidRPr="00126673" w:rsidRDefault="00FE5A10" w:rsidP="00FE5A10">
            <w:pPr>
              <w:pStyle w:val="Tabletext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Provedená akce v předání oprávnění</w:t>
            </w:r>
          </w:p>
          <w:p w14:paraId="04B0B444" w14:textId="77777777" w:rsidR="00FE5A10" w:rsidRPr="00126673" w:rsidRDefault="00FE5A10" w:rsidP="00CF604E">
            <w:pPr>
              <w:pStyle w:val="Tabletext"/>
              <w:rPr>
                <w:bCs/>
                <w:szCs w:val="18"/>
                <w:lang w:val="cs-CZ"/>
              </w:rPr>
            </w:pPr>
          </w:p>
        </w:tc>
      </w:tr>
      <w:tr w:rsidR="00FE5A10" w14:paraId="1196DC56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17B2D1" w14:textId="77777777" w:rsidR="00FE5A10" w:rsidRPr="00126673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sender-ean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33D445" w14:textId="77777777" w:rsidR="00FE5A10" w:rsidRDefault="00FE5A10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631476" w14:textId="77777777" w:rsidR="00FE5A10" w:rsidRDefault="00FE5A10" w:rsidP="00FD130C">
            <w:pPr>
              <w:jc w:val="center"/>
            </w:pPr>
            <w:r>
              <w:t>13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14D1F4" w14:textId="77777777" w:rsidR="00FE5A10" w:rsidRDefault="00FE5A10" w:rsidP="00FD130C">
            <w:r>
              <w:t>Výrobce (EAN)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C7445F" w14:textId="77777777" w:rsidR="00FE5A10" w:rsidRPr="00126673" w:rsidRDefault="00FE5A10" w:rsidP="00CF604E">
            <w:pPr>
              <w:pStyle w:val="Tabletext"/>
              <w:rPr>
                <w:bCs/>
                <w:szCs w:val="18"/>
                <w:lang w:val="cs-CZ"/>
              </w:rPr>
            </w:pPr>
            <w:r w:rsidRPr="00126673">
              <w:rPr>
                <w:bCs/>
                <w:szCs w:val="18"/>
                <w:lang w:val="cs-CZ"/>
              </w:rPr>
              <w:t xml:space="preserve">EAN </w:t>
            </w:r>
            <w:r>
              <w:rPr>
                <w:bCs/>
                <w:szCs w:val="18"/>
                <w:lang w:val="cs-CZ"/>
              </w:rPr>
              <w:t xml:space="preserve">identifikace </w:t>
            </w:r>
            <w:r w:rsidRPr="00126673">
              <w:rPr>
                <w:bCs/>
                <w:szCs w:val="18"/>
                <w:lang w:val="cs-CZ"/>
              </w:rPr>
              <w:t>výrobce</w:t>
            </w:r>
            <w:r>
              <w:rPr>
                <w:bCs/>
                <w:szCs w:val="18"/>
                <w:lang w:val="cs-CZ"/>
              </w:rPr>
              <w:t>, kterého zprostředkovatel zastupuje</w:t>
            </w:r>
          </w:p>
        </w:tc>
      </w:tr>
      <w:tr w:rsidR="00FE5A10" w14:paraId="242C101B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8F9154" w14:textId="77777777" w:rsidR="00FE5A10" w:rsidRPr="00126673" w:rsidRDefault="00FE5A10" w:rsidP="00CF604E">
            <w:pPr>
              <w:pStyle w:val="Tabletext"/>
              <w:jc w:val="both"/>
              <w:rPr>
                <w:bCs/>
                <w:szCs w:val="18"/>
              </w:rPr>
            </w:pPr>
            <w:r>
              <w:rPr>
                <w:bCs/>
                <w:szCs w:val="18"/>
                <w:lang w:val="cs-CZ"/>
              </w:rPr>
              <w:t>sender-eic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C7254D" w14:textId="77777777" w:rsidR="00FE5A10" w:rsidRDefault="00FE5A10" w:rsidP="00FD130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EEB006" w14:textId="77777777" w:rsidR="00FE5A10" w:rsidRDefault="00FE5A10" w:rsidP="00FD130C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E3A0BC" w14:textId="77777777" w:rsidR="00FE5A10" w:rsidRDefault="00FE5A10" w:rsidP="00FD130C">
            <w:r>
              <w:t>Výrobce (EIC)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9A1BDF" w14:textId="77777777" w:rsidR="00FE5A10" w:rsidRPr="00126673" w:rsidRDefault="00FE5A10" w:rsidP="00CF604E">
            <w:pPr>
              <w:pStyle w:val="Tabletext"/>
              <w:rPr>
                <w:bCs/>
                <w:szCs w:val="18"/>
                <w:lang w:val="cs-CZ"/>
              </w:rPr>
            </w:pPr>
            <w:r w:rsidRPr="00126673">
              <w:rPr>
                <w:bCs/>
                <w:szCs w:val="18"/>
                <w:lang w:val="cs-CZ"/>
              </w:rPr>
              <w:t>EIC</w:t>
            </w:r>
            <w:r>
              <w:rPr>
                <w:bCs/>
                <w:szCs w:val="18"/>
                <w:lang w:val="cs-CZ"/>
              </w:rPr>
              <w:t xml:space="preserve"> identifikace</w:t>
            </w:r>
            <w:r w:rsidRPr="00126673">
              <w:rPr>
                <w:bCs/>
                <w:szCs w:val="18"/>
                <w:lang w:val="cs-CZ"/>
              </w:rPr>
              <w:t xml:space="preserve"> výrobce</w:t>
            </w:r>
            <w:r>
              <w:rPr>
                <w:bCs/>
                <w:szCs w:val="18"/>
                <w:lang w:val="cs-CZ"/>
              </w:rPr>
              <w:t>, kterého zprostředkovatel zastupuje</w:t>
            </w:r>
          </w:p>
        </w:tc>
      </w:tr>
      <w:tr w:rsidR="00FE5A10" w14:paraId="027690D1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72AA55" w14:textId="77777777" w:rsidR="00FE5A10" w:rsidRPr="00126673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signer-ean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FD6681" w14:textId="77777777" w:rsidR="00FE5A10" w:rsidRDefault="00FE5A10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5244B8" w14:textId="77777777" w:rsidR="00FE5A10" w:rsidRDefault="00FE5A10" w:rsidP="00FD130C">
            <w:pPr>
              <w:jc w:val="center"/>
            </w:pPr>
            <w:r>
              <w:t>13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232939" w14:textId="77777777" w:rsidR="00FE5A10" w:rsidRDefault="00FE5A10" w:rsidP="00FD130C">
            <w:r>
              <w:rPr>
                <w:bCs/>
                <w:szCs w:val="18"/>
              </w:rPr>
              <w:t>Zprostředkovatel (EAN)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F15C80" w14:textId="77777777" w:rsidR="00FE5A10" w:rsidRPr="00126673" w:rsidRDefault="00FE5A10" w:rsidP="00CF604E">
            <w:pPr>
              <w:pStyle w:val="Tabletext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EAN identifikace zprostředkovatele</w:t>
            </w:r>
          </w:p>
        </w:tc>
      </w:tr>
      <w:tr w:rsidR="00FE5A10" w14:paraId="5CD5C097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9E4E36" w14:textId="77777777" w:rsidR="00FE5A10" w:rsidRPr="00126673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signer-ean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2B2E81" w14:textId="77777777" w:rsidR="00FE5A10" w:rsidRDefault="00FE5A10" w:rsidP="00FD130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A4073F" w14:textId="77777777" w:rsidR="00FE5A10" w:rsidRDefault="00FE5A10" w:rsidP="00FD130C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B6C372" w14:textId="77777777" w:rsidR="00FE5A10" w:rsidRDefault="00FE5A10" w:rsidP="00FD130C">
            <w:r>
              <w:rPr>
                <w:bCs/>
                <w:szCs w:val="18"/>
              </w:rPr>
              <w:t>Zprostředkovatel (EIC)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74B1CD" w14:textId="77777777" w:rsidR="00FE5A10" w:rsidRPr="00126673" w:rsidRDefault="00FE5A10" w:rsidP="00CF604E">
            <w:pPr>
              <w:pStyle w:val="Tabletext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EIC identifikace zprostředkovatele</w:t>
            </w:r>
          </w:p>
        </w:tc>
      </w:tr>
      <w:tr w:rsidR="00FE5A10" w14:paraId="277B17BC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4A46C3" w14:textId="77777777" w:rsidR="00FE5A10" w:rsidRPr="00126673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act-type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895B84" w14:textId="77777777" w:rsidR="00FE5A10" w:rsidRDefault="00FE5A10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88A507" w14:textId="77777777" w:rsidR="00FE5A10" w:rsidRDefault="00FE5A10" w:rsidP="00FD130C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2FE1B8" w14:textId="77777777" w:rsidR="00FE5A10" w:rsidRDefault="00FE5A10" w:rsidP="00FD130C">
            <w:r>
              <w:t>Typ činnosti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F34A6E" w14:textId="77777777" w:rsidR="00FE5A10" w:rsidRPr="0025423D" w:rsidRDefault="00FE5A10" w:rsidP="00FE5A10">
            <w:pPr>
              <w:pStyle w:val="Tabletext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Typ činnosti v CSOTE, na kterou se oprávnění vztahuje.</w:t>
            </w:r>
          </w:p>
        </w:tc>
      </w:tr>
      <w:tr w:rsidR="00FE5A10" w14:paraId="3704A91B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4A3C7F" w14:textId="77777777" w:rsidR="00FE5A10" w:rsidRPr="00126673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FFACA1" w14:textId="77777777" w:rsidR="00FE5A10" w:rsidRDefault="00FE5A10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8E63D1" w14:textId="77777777" w:rsidR="00FE5A10" w:rsidRDefault="00FE5A10" w:rsidP="00FD130C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984621" w14:textId="77777777" w:rsidR="00FE5A10" w:rsidRDefault="00FE5A10" w:rsidP="00FD130C">
            <w:r>
              <w:t>Stav předání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C74DE8" w14:textId="77777777" w:rsidR="00FE5A10" w:rsidRPr="00126673" w:rsidRDefault="00FE5A10" w:rsidP="00FE5A10">
            <w:pPr>
              <w:pStyle w:val="Tabletext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Aktuální stav předání oprávnění.</w:t>
            </w:r>
          </w:p>
        </w:tc>
      </w:tr>
      <w:tr w:rsidR="00FE5A10" w14:paraId="609E1F7E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D832E5" w14:textId="77777777" w:rsidR="00FE5A10" w:rsidRPr="00126673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date-from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255CF9" w14:textId="77777777" w:rsidR="00FE5A10" w:rsidRDefault="00FE5A10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6C97DF" w14:textId="77777777" w:rsidR="00FE5A10" w:rsidRDefault="00FE5A10" w:rsidP="00FD130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0B1090" w14:textId="77777777" w:rsidR="00FE5A10" w:rsidRDefault="00FE5A10" w:rsidP="00FD130C">
            <w:r>
              <w:t>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875A40" w14:textId="77777777" w:rsidR="00FE5A10" w:rsidRPr="00126673" w:rsidRDefault="00FE5A10" w:rsidP="00CF604E">
            <w:pPr>
              <w:pStyle w:val="Tabletext"/>
              <w:rPr>
                <w:bCs/>
                <w:szCs w:val="18"/>
                <w:lang w:val="cs-CZ"/>
              </w:rPr>
            </w:pPr>
            <w:r w:rsidRPr="00126673">
              <w:rPr>
                <w:bCs/>
                <w:szCs w:val="18"/>
                <w:lang w:val="cs-CZ"/>
              </w:rPr>
              <w:t>Datum od</w:t>
            </w:r>
          </w:p>
        </w:tc>
      </w:tr>
      <w:tr w:rsidR="00FE5A10" w14:paraId="12D61E3B" w14:textId="77777777" w:rsidTr="00FD130C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2B013D" w14:textId="77777777" w:rsidR="00FE5A10" w:rsidRPr="00126673" w:rsidRDefault="00FE5A10" w:rsidP="00CF604E">
            <w:pPr>
              <w:pStyle w:val="Tabletext"/>
              <w:jc w:val="both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date-to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DB3A2E" w14:textId="77777777" w:rsidR="00FE5A10" w:rsidRDefault="00FE5A10" w:rsidP="00FD130C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53D952" w14:textId="77777777" w:rsidR="00FE5A10" w:rsidRDefault="00FE5A10" w:rsidP="00FD130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C4D3C3" w14:textId="77777777" w:rsidR="00FE5A10" w:rsidRDefault="00FE5A10" w:rsidP="00FD130C">
            <w:r>
              <w:t>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FCC9CB" w14:textId="77777777" w:rsidR="00FE5A10" w:rsidRPr="00126673" w:rsidRDefault="00FE5A10" w:rsidP="00CF604E">
            <w:pPr>
              <w:pStyle w:val="Tabletext"/>
              <w:rPr>
                <w:bCs/>
                <w:szCs w:val="18"/>
                <w:lang w:val="cs-CZ"/>
              </w:rPr>
            </w:pPr>
            <w:r w:rsidRPr="00126673">
              <w:rPr>
                <w:bCs/>
                <w:szCs w:val="18"/>
                <w:lang w:val="cs-CZ"/>
              </w:rPr>
              <w:t>Datum do</w:t>
            </w:r>
          </w:p>
        </w:tc>
      </w:tr>
      <w:tr w:rsidR="00FE5A10" w14:paraId="474EB553" w14:textId="77777777" w:rsidTr="00CF604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3B527ABA" w14:textId="77777777" w:rsidR="00FE5A10" w:rsidRPr="00126673" w:rsidRDefault="00FE5A10" w:rsidP="00CF604E">
            <w:pPr>
              <w:pStyle w:val="Tabletext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delegate-date-time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3AFB5F" w14:textId="77777777" w:rsidR="00FE5A10" w:rsidRDefault="00FE5A10" w:rsidP="00FD130C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CA687D" w14:textId="77777777" w:rsidR="00FE5A10" w:rsidRDefault="00FE5A10" w:rsidP="00FD130C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1782B7" w14:textId="77777777" w:rsidR="00FE5A10" w:rsidRDefault="00FE5A10" w:rsidP="00FD130C">
            <w:r>
              <w:t>Datum a čas akce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FE7156" w14:textId="77777777" w:rsidR="00FE5A10" w:rsidRPr="00126673" w:rsidRDefault="00FE5A10" w:rsidP="00FE5A10">
            <w:pPr>
              <w:pStyle w:val="Tabletext"/>
              <w:rPr>
                <w:bCs/>
                <w:szCs w:val="18"/>
                <w:lang w:val="cs-CZ"/>
              </w:rPr>
            </w:pPr>
            <w:r>
              <w:rPr>
                <w:bCs/>
                <w:szCs w:val="18"/>
                <w:lang w:val="cs-CZ"/>
              </w:rPr>
              <w:t>Datum předání oprávnění – datum a čas provedení poslední změny</w:t>
            </w:r>
          </w:p>
        </w:tc>
      </w:tr>
    </w:tbl>
    <w:p w14:paraId="318F1D20" w14:textId="77777777" w:rsidR="00FD130C" w:rsidRDefault="00FD130C" w:rsidP="00FD130C">
      <w:pPr>
        <w:spacing w:after="0"/>
      </w:pPr>
    </w:p>
    <w:p w14:paraId="5A5D24A6" w14:textId="77777777" w:rsidR="00FD130C" w:rsidRDefault="00FD130C" w:rsidP="00FD130C">
      <w:r>
        <w:t>Kompletní soubor RES</w:t>
      </w:r>
      <w:r w:rsidR="00FE5A10">
        <w:t>DELEGATE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p w14:paraId="4253CDD8" w14:textId="37B6B3A2" w:rsidR="00FD130C" w:rsidRDefault="00FE5A10" w:rsidP="00FD130C">
      <w:hyperlink r:id="rId17" w:tooltip="CDSCLAIM.xsd" w:history="1">
        <w:r>
          <w:rPr>
            <w:rStyle w:val="Hypertextovodkaz"/>
          </w:rPr>
          <w:t>XML\RESDELEGATE</w:t>
        </w:r>
      </w:hyperlink>
    </w:p>
    <w:p w14:paraId="240CB3A2" w14:textId="77777777" w:rsidR="00740481" w:rsidRDefault="00740481">
      <w:pPr>
        <w:spacing w:after="0"/>
      </w:pPr>
      <w:r>
        <w:br w:type="page"/>
      </w:r>
    </w:p>
    <w:p w14:paraId="1654115D" w14:textId="77777777" w:rsidR="00740481" w:rsidRDefault="00740481" w:rsidP="00740481">
      <w:pPr>
        <w:pStyle w:val="Nadpis2"/>
        <w:pageBreakBefore/>
      </w:pPr>
      <w:bookmarkStart w:id="38" w:name="_Toc237936021"/>
      <w:r>
        <w:lastRenderedPageBreak/>
        <w:t>RESFUEL</w:t>
      </w:r>
      <w:bookmarkEnd w:id="38"/>
    </w:p>
    <w:p w14:paraId="322AE983" w14:textId="77777777" w:rsidR="00740481" w:rsidRDefault="00740481" w:rsidP="00740481"/>
    <w:p w14:paraId="334D206E" w14:textId="77777777" w:rsidR="00740481" w:rsidRDefault="00740481" w:rsidP="00740481">
      <w:pPr>
        <w:pStyle w:val="Nadpis5"/>
      </w:pPr>
      <w:r>
        <w:t>Účel</w:t>
      </w:r>
    </w:p>
    <w:p w14:paraId="30E1EDA2" w14:textId="77777777" w:rsidR="00740481" w:rsidRDefault="00740481" w:rsidP="00740481"/>
    <w:p w14:paraId="6666393D" w14:textId="77777777" w:rsidR="00740481" w:rsidRDefault="00740481" w:rsidP="00740481">
      <w:r>
        <w:t xml:space="preserve">Zpráva XML ve formátu RESFUEL slouží pro zasílání </w:t>
      </w:r>
      <w:r w:rsidR="00BA1207">
        <w:t xml:space="preserve">dat </w:t>
      </w:r>
      <w:r>
        <w:t>měsíčního výkazu paliv.</w:t>
      </w:r>
    </w:p>
    <w:p w14:paraId="7AAECDBF" w14:textId="77777777" w:rsidR="00BA1207" w:rsidRDefault="00BA1207" w:rsidP="00740481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740481" w:rsidRPr="007F474B" w14:paraId="4F5CE544" w14:textId="77777777" w:rsidTr="00537195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F180A81" w14:textId="77777777" w:rsidR="00740481" w:rsidRPr="007F474B" w:rsidRDefault="00740481" w:rsidP="0053719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857C2EA" w14:textId="77777777" w:rsidR="00740481" w:rsidRPr="007F474B" w:rsidRDefault="00740481" w:rsidP="0053719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9DD72DB" w14:textId="77777777" w:rsidR="00740481" w:rsidRPr="007F474B" w:rsidRDefault="00740481" w:rsidP="0053719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F8C3279" w14:textId="77777777" w:rsidR="00740481" w:rsidRPr="007F474B" w:rsidRDefault="00740481" w:rsidP="00537195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 xml:space="preserve">Vstup / </w:t>
            </w:r>
            <w:r w:rsidRPr="007F474B">
              <w:rPr>
                <w:b/>
                <w:bCs/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079098C" w14:textId="77777777" w:rsidR="00740481" w:rsidRPr="007F474B" w:rsidRDefault="00740481" w:rsidP="0053719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E70258A" w14:textId="77777777" w:rsidR="00740481" w:rsidRPr="007F474B" w:rsidRDefault="00740481" w:rsidP="00537195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740481" w:rsidRPr="007F474B" w14:paraId="513D425A" w14:textId="77777777" w:rsidTr="0053719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9D43C24" w14:textId="77777777" w:rsidR="00740481" w:rsidRPr="008963F6" w:rsidRDefault="00740481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PF1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141423" w14:textId="77777777" w:rsidR="00740481" w:rsidRPr="007B41BB" w:rsidRDefault="00740481" w:rsidP="00537195">
            <w:pPr>
              <w:rPr>
                <w:sz w:val="20"/>
                <w:szCs w:val="20"/>
              </w:rPr>
            </w:pPr>
            <w:r w:rsidRPr="00740481">
              <w:rPr>
                <w:color w:val="000000"/>
                <w:sz w:val="20"/>
                <w:szCs w:val="20"/>
                <w:lang w:eastAsia="cs-CZ"/>
              </w:rPr>
              <w:t>Data výkazu paliv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3553B24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CA7EEF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749322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3D56F1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</w:tr>
      <w:tr w:rsidR="00740481" w:rsidRPr="007F474B" w14:paraId="5707464E" w14:textId="77777777" w:rsidTr="00537195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2758A1" w14:textId="77777777" w:rsidR="00740481" w:rsidRPr="008963F6" w:rsidRDefault="00740481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PF3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7FDB7A" w14:textId="77777777" w:rsidR="00740481" w:rsidRPr="007B41BB" w:rsidRDefault="00740481" w:rsidP="00537195">
            <w:pPr>
              <w:rPr>
                <w:sz w:val="20"/>
                <w:szCs w:val="20"/>
              </w:rPr>
            </w:pPr>
            <w:r w:rsidRPr="00740481">
              <w:rPr>
                <w:color w:val="000000"/>
                <w:sz w:val="20"/>
                <w:szCs w:val="20"/>
                <w:lang w:eastAsia="cs-CZ"/>
              </w:rPr>
              <w:t>Opis dat výkazu paliv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1399A2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</w:t>
            </w:r>
            <w:r>
              <w:rPr>
                <w:sz w:val="20"/>
                <w:szCs w:val="20"/>
              </w:rPr>
              <w:t>F1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CF9AC2D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14F0966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2859BB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740481" w:rsidRPr="007F474B" w14:paraId="67396BCE" w14:textId="77777777" w:rsidTr="0053719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21036A" w14:textId="77777777" w:rsidR="00740481" w:rsidRPr="008963F6" w:rsidRDefault="00740481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PF6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68CD4A0" w14:textId="77777777" w:rsidR="00740481" w:rsidRPr="007B41BB" w:rsidRDefault="00740481" w:rsidP="00537195">
            <w:pPr>
              <w:rPr>
                <w:sz w:val="20"/>
                <w:szCs w:val="20"/>
              </w:rPr>
            </w:pPr>
            <w:r w:rsidRPr="00740481">
              <w:rPr>
                <w:color w:val="000000"/>
                <w:sz w:val="20"/>
                <w:szCs w:val="20"/>
                <w:lang w:eastAsia="cs-CZ"/>
              </w:rPr>
              <w:t>Výpis dat výkazu paliv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3C5ACCE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</w:t>
            </w:r>
            <w:r>
              <w:rPr>
                <w:sz w:val="20"/>
                <w:szCs w:val="20"/>
              </w:rPr>
              <w:t>F4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833AE5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7737CA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A3F6A3" w14:textId="77777777" w:rsidR="00740481" w:rsidRPr="00AA3231" w:rsidRDefault="00740481" w:rsidP="00537195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</w:tbl>
    <w:p w14:paraId="20E9BE91" w14:textId="77777777" w:rsidR="00740481" w:rsidRDefault="00740481" w:rsidP="00740481"/>
    <w:p w14:paraId="42408D67" w14:textId="77777777" w:rsidR="00740481" w:rsidRDefault="008A466E" w:rsidP="00740481">
      <w:pPr>
        <w:pStyle w:val="Nadpis5"/>
      </w:pPr>
      <w:r>
        <w:t>plnění struktury RESfuel</w:t>
      </w:r>
      <w:r w:rsidR="00740481">
        <w:t xml:space="preserve"> </w:t>
      </w:r>
    </w:p>
    <w:p w14:paraId="417D8242" w14:textId="77777777" w:rsidR="00740481" w:rsidRDefault="00740481" w:rsidP="00740481"/>
    <w:p w14:paraId="06FAEFA7" w14:textId="77777777" w:rsidR="00740481" w:rsidRDefault="00740481" w:rsidP="00740481">
      <w:r>
        <w:t>Níže je uveden popis plnění pro vybrané atributy zprávy.</w:t>
      </w:r>
    </w:p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</w:tblGrid>
      <w:tr w:rsidR="00740481" w14:paraId="276E3AE6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3C88CB1" w14:textId="77777777" w:rsidR="00740481" w:rsidRPr="00EB062D" w:rsidRDefault="00740481" w:rsidP="00537195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FCA56E4" w14:textId="77777777" w:rsidR="00740481" w:rsidRDefault="00740481" w:rsidP="00537195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0743495" w14:textId="77777777" w:rsidR="00740481" w:rsidRPr="00BB1160" w:rsidRDefault="00740481" w:rsidP="00537195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7512041A" w14:textId="77777777" w:rsidR="00740481" w:rsidRPr="00BB1160" w:rsidRDefault="00740481" w:rsidP="00537195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F3460B1" w14:textId="77777777" w:rsidR="00740481" w:rsidRPr="00BB1160" w:rsidRDefault="00740481" w:rsidP="00537195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740481" w14:paraId="74BC00F2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AD63FCD" w14:textId="77777777" w:rsidR="00740481" w:rsidRDefault="00740481" w:rsidP="00537195">
            <w:pPr>
              <w:rPr>
                <w:b/>
              </w:rPr>
            </w:pPr>
            <w:r>
              <w:rPr>
                <w:b/>
              </w:rPr>
              <w:t>RESDATA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85A88CC" w14:textId="77777777" w:rsidR="00740481" w:rsidRPr="00EB062D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43EAE1C" w14:textId="77777777" w:rsidR="00740481" w:rsidRPr="00BB1160" w:rsidRDefault="00740481" w:rsidP="00537195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AA4442" w14:textId="77777777" w:rsidR="00740481" w:rsidRPr="00BB1160" w:rsidRDefault="00740481" w:rsidP="0053719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097AE2" w14:textId="77777777" w:rsidR="00740481" w:rsidRPr="00A1290A" w:rsidRDefault="00740481" w:rsidP="00537195">
            <w:r w:rsidRPr="00A1290A">
              <w:t>Hlavička zprávy</w:t>
            </w:r>
          </w:p>
        </w:tc>
      </w:tr>
      <w:tr w:rsidR="00740481" w14:paraId="6F527CED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7D43BD" w14:textId="77777777" w:rsidR="00740481" w:rsidRDefault="00740481" w:rsidP="0053719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9CA55E" w14:textId="77777777" w:rsidR="00740481" w:rsidRPr="00EB062D" w:rsidRDefault="00740481" w:rsidP="0053719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80DCCA" w14:textId="77777777" w:rsidR="00740481" w:rsidRDefault="00740481" w:rsidP="00537195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A322D4" w14:textId="77777777" w:rsidR="00740481" w:rsidRPr="00BB1160" w:rsidRDefault="00740481" w:rsidP="00537195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7BD2CA" w14:textId="77777777" w:rsidR="00740481" w:rsidRDefault="00740481" w:rsidP="00537195">
            <w:r>
              <w:t>Jednoznačný identifikátor zprávy</w:t>
            </w:r>
          </w:p>
        </w:tc>
      </w:tr>
      <w:tr w:rsidR="00740481" w14:paraId="7D463865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8F7F84" w14:textId="77777777" w:rsidR="00740481" w:rsidRDefault="00740481" w:rsidP="00537195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1BC8AF" w14:textId="77777777" w:rsidR="00740481" w:rsidRPr="00EB062D" w:rsidRDefault="00740481" w:rsidP="0053719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EEEAB2" w14:textId="77777777" w:rsidR="00740481" w:rsidRDefault="00740481" w:rsidP="00537195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AE71BA" w14:textId="77777777" w:rsidR="00740481" w:rsidRDefault="00740481" w:rsidP="00537195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4DB5D9" w14:textId="77777777" w:rsidR="00740481" w:rsidRDefault="00740481" w:rsidP="00537195">
            <w:r>
              <w:t xml:space="preserve">Upřesnění obsahu zprávy </w:t>
            </w:r>
          </w:p>
        </w:tc>
      </w:tr>
      <w:tr w:rsidR="00740481" w14:paraId="0E8672E3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EE707B" w14:textId="77777777" w:rsidR="00740481" w:rsidRDefault="00740481" w:rsidP="00537195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5DE6D8" w14:textId="77777777" w:rsidR="00740481" w:rsidRPr="00EB062D" w:rsidRDefault="00740481" w:rsidP="0053719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6D9CDE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27FDE4" w14:textId="77777777" w:rsidR="00740481" w:rsidRDefault="00740481" w:rsidP="00537195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43D670" w14:textId="77777777" w:rsidR="00740481" w:rsidRDefault="00740481" w:rsidP="00537195">
            <w:r>
              <w:t xml:space="preserve">Datum a čas vytvoření zprávy </w:t>
            </w:r>
          </w:p>
        </w:tc>
      </w:tr>
      <w:tr w:rsidR="00740481" w14:paraId="4A5F0B45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F22D07" w14:textId="77777777" w:rsidR="00740481" w:rsidRDefault="00740481" w:rsidP="00537195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B65916" w14:textId="77777777" w:rsidR="00740481" w:rsidRPr="00EB062D" w:rsidRDefault="00740481" w:rsidP="0053719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8457EB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2D8B51" w14:textId="77777777" w:rsidR="00740481" w:rsidRDefault="00740481" w:rsidP="00537195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467E11" w14:textId="77777777" w:rsidR="00740481" w:rsidRDefault="00740481" w:rsidP="00537195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740481" w14:paraId="368F50E1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403FA4" w14:textId="77777777" w:rsidR="00740481" w:rsidRDefault="00740481" w:rsidP="00537195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D64DCC" w14:textId="77777777" w:rsidR="00740481" w:rsidRPr="00EB062D" w:rsidRDefault="00740481" w:rsidP="0053719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734F11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AD35B7" w14:textId="77777777" w:rsidR="00740481" w:rsidRDefault="00740481" w:rsidP="00537195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F26EBD" w14:textId="77777777" w:rsidR="00740481" w:rsidRDefault="00740481" w:rsidP="00537195">
            <w:r>
              <w:t>Vydání v rámci verze schématu, plněno konstantou „1“</w:t>
            </w:r>
          </w:p>
        </w:tc>
      </w:tr>
      <w:tr w:rsidR="00740481" w14:paraId="644E8C2A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1EAA45" w14:textId="77777777" w:rsidR="00740481" w:rsidRDefault="00740481" w:rsidP="00537195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76ED70" w14:textId="77777777" w:rsidR="00740481" w:rsidRPr="00EB062D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7FA964" w14:textId="77777777" w:rsidR="00740481" w:rsidRDefault="00740481" w:rsidP="00537195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925B03" w14:textId="77777777" w:rsidR="00740481" w:rsidRDefault="00740481" w:rsidP="00537195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A5B55" w14:textId="77777777" w:rsidR="00740481" w:rsidRDefault="00740481" w:rsidP="00537195">
            <w:r>
              <w:t>Indikace požadavku na odpověď, 1 = ANO, 0 = NE</w:t>
            </w:r>
          </w:p>
        </w:tc>
      </w:tr>
      <w:tr w:rsidR="00740481" w14:paraId="25D3FEB2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64219E" w14:textId="77777777" w:rsidR="00740481" w:rsidRDefault="00740481" w:rsidP="00537195">
            <w:r>
              <w:t>interval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6A75A1" w14:textId="77777777" w:rsidR="00740481" w:rsidRPr="00EB062D" w:rsidRDefault="00740481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2F630E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F7C118" w14:textId="77777777" w:rsidR="00740481" w:rsidRDefault="00740481" w:rsidP="00537195">
            <w:r>
              <w:t>Interval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B76CC0" w14:textId="77777777" w:rsidR="00740481" w:rsidRDefault="00740481" w:rsidP="00537195">
            <w:r>
              <w:t>Interval platnosti dat</w:t>
            </w:r>
          </w:p>
        </w:tc>
      </w:tr>
      <w:tr w:rsidR="00740481" w14:paraId="04A7B0E8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DEB4E6" w14:textId="77777777" w:rsidR="00740481" w:rsidRDefault="00740481" w:rsidP="00537195">
            <w:proofErr w:type="spellStart"/>
            <w:r>
              <w:t>time</w:t>
            </w:r>
            <w:proofErr w:type="spellEnd"/>
            <w:r>
              <w:t>-offset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CECB47" w14:textId="77777777" w:rsidR="00740481" w:rsidRPr="00EB062D" w:rsidRDefault="00740481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590F9A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B85241" w14:textId="77777777" w:rsidR="00740481" w:rsidRDefault="00740481" w:rsidP="00537195">
            <w:r>
              <w:t>Časový posun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3829C9" w14:textId="77777777" w:rsidR="00740481" w:rsidRDefault="00740481" w:rsidP="00537195">
            <w:r>
              <w:t>Časový posun, defaultně +1</w:t>
            </w:r>
          </w:p>
        </w:tc>
      </w:tr>
      <w:tr w:rsidR="00740481" w14:paraId="1F24160F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3A6031" w14:textId="77777777" w:rsidR="00740481" w:rsidRDefault="00740481" w:rsidP="00537195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88FC36" w14:textId="77777777" w:rsidR="00740481" w:rsidRPr="00EB062D" w:rsidRDefault="00740481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40773E" w14:textId="77777777" w:rsidR="00740481" w:rsidRDefault="00740481" w:rsidP="00537195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2B2DE9" w14:textId="77777777" w:rsidR="00740481" w:rsidRDefault="00740481" w:rsidP="00537195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8D19CF" w14:textId="77777777" w:rsidR="00740481" w:rsidRDefault="00740481" w:rsidP="00537195">
            <w:r>
              <w:t>Jazyk zprávy</w:t>
            </w:r>
          </w:p>
        </w:tc>
      </w:tr>
      <w:tr w:rsidR="00740481" w14:paraId="3D08C5FE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6EFAAA" w14:textId="77777777" w:rsidR="00740481" w:rsidRDefault="00740481" w:rsidP="00537195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A9334F5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C6375BD" w14:textId="77777777" w:rsidR="00740481" w:rsidRDefault="00740481" w:rsidP="0053719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EA8D297" w14:textId="77777777" w:rsidR="00740481" w:rsidRDefault="00740481" w:rsidP="0053719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DA3B94E" w14:textId="77777777" w:rsidR="00740481" w:rsidRDefault="00740481" w:rsidP="00537195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740481" w14:paraId="2AD68167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A08767" w14:textId="77777777" w:rsidR="00740481" w:rsidRDefault="00740481" w:rsidP="0053719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7743FF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7875B7" w14:textId="77777777" w:rsidR="00740481" w:rsidRDefault="00740481" w:rsidP="00537195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48AC80" w14:textId="77777777" w:rsidR="00740481" w:rsidRDefault="00740481" w:rsidP="00537195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0E54C2" w14:textId="77777777" w:rsidR="00740481" w:rsidRDefault="00740481" w:rsidP="00537195">
            <w:r>
              <w:t>Identifikátor odesílatele (tvůrce obchodního pokynu)</w:t>
            </w:r>
          </w:p>
        </w:tc>
      </w:tr>
      <w:tr w:rsidR="00740481" w14:paraId="21701296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2F07B1" w14:textId="77777777" w:rsidR="00740481" w:rsidRDefault="00740481" w:rsidP="00537195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46B869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1D8D4E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C2CF2B" w14:textId="77777777" w:rsidR="00740481" w:rsidRDefault="00740481" w:rsidP="00537195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925266" w14:textId="77777777" w:rsidR="00740481" w:rsidRDefault="00740481" w:rsidP="00537195">
            <w:r>
              <w:t>Plněno konstantou, 14 pro EAN nebo 15 pro EIC</w:t>
            </w:r>
          </w:p>
        </w:tc>
      </w:tr>
      <w:tr w:rsidR="00740481" w14:paraId="55C64E1D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385BDF6" w14:textId="77777777" w:rsidR="00740481" w:rsidRDefault="00740481" w:rsidP="00537195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D56C6C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AD2DD9" w14:textId="77777777" w:rsidR="00740481" w:rsidRDefault="00740481" w:rsidP="0053719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C4A3AB" w14:textId="77777777" w:rsidR="00740481" w:rsidRDefault="00740481" w:rsidP="0053719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AC795AF" w14:textId="77777777" w:rsidR="00740481" w:rsidRDefault="00740481" w:rsidP="00537195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740481" w14:paraId="31B6AB48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AF8BF9" w14:textId="77777777" w:rsidR="00740481" w:rsidRDefault="00740481" w:rsidP="0053719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999656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295B00" w14:textId="77777777" w:rsidR="00740481" w:rsidRDefault="00740481" w:rsidP="00537195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94EF49" w14:textId="77777777" w:rsidR="00740481" w:rsidRPr="00BB1160" w:rsidRDefault="00740481" w:rsidP="00537195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AC86A7" w14:textId="77777777" w:rsidR="00740481" w:rsidRDefault="00740481" w:rsidP="00537195">
            <w:r>
              <w:t>EIC příjemce zprávy</w:t>
            </w:r>
          </w:p>
        </w:tc>
      </w:tr>
      <w:tr w:rsidR="00740481" w14:paraId="5F4BBAA4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D5BCDA" w14:textId="77777777" w:rsidR="00740481" w:rsidRDefault="00740481" w:rsidP="00537195">
            <w:proofErr w:type="spellStart"/>
            <w:r>
              <w:lastRenderedPageBreak/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BACCE9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53FF0E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6C9207" w14:textId="77777777" w:rsidR="00740481" w:rsidRDefault="00740481" w:rsidP="00537195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2AFD7E" w14:textId="77777777" w:rsidR="00740481" w:rsidRDefault="00740481" w:rsidP="00537195">
            <w:r>
              <w:t>Plněno konstantou, 14 pro EAN nebo 15 pro EIC</w:t>
            </w:r>
          </w:p>
        </w:tc>
      </w:tr>
      <w:tr w:rsidR="00740481" w14:paraId="33C19BE5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74406C2" w14:textId="77777777" w:rsidR="00740481" w:rsidRDefault="00740481" w:rsidP="00537195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C430DF" w14:textId="77777777" w:rsidR="00740481" w:rsidRDefault="00740481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C93A02D" w14:textId="77777777" w:rsidR="00740481" w:rsidRDefault="00740481" w:rsidP="0053719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6748490" w14:textId="77777777" w:rsidR="00740481" w:rsidRDefault="00740481" w:rsidP="0053719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0E5438" w14:textId="77777777" w:rsidR="00740481" w:rsidRDefault="00740481" w:rsidP="00537195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740481" w14:paraId="4F849FE8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8678D5" w14:textId="77777777" w:rsidR="00740481" w:rsidRDefault="00740481" w:rsidP="0053719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D658A6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13A6E7" w14:textId="77777777" w:rsidR="00740481" w:rsidRDefault="00740481" w:rsidP="00537195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F6DA83" w14:textId="77777777" w:rsidR="00740481" w:rsidRPr="00BB1160" w:rsidRDefault="00740481" w:rsidP="00537195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29B152" w14:textId="77777777" w:rsidR="00740481" w:rsidRDefault="00740481" w:rsidP="00537195">
            <w:r>
              <w:t>Identifikace předešlé zprávy</w:t>
            </w:r>
          </w:p>
        </w:tc>
      </w:tr>
      <w:tr w:rsidR="00740481" w14:paraId="4BDBFF3E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DF770B5" w14:textId="77777777" w:rsidR="00740481" w:rsidRPr="00BB1160" w:rsidRDefault="00740481" w:rsidP="00537195">
            <w:pPr>
              <w:rPr>
                <w:b/>
              </w:rPr>
            </w:pPr>
            <w:proofErr w:type="spellStart"/>
            <w:r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AB990A" w14:textId="77777777" w:rsidR="00740481" w:rsidRPr="00EB062D" w:rsidRDefault="00740481" w:rsidP="0053719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A1ABA79" w14:textId="77777777" w:rsidR="00740481" w:rsidRPr="00BB1160" w:rsidRDefault="00740481" w:rsidP="0053719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708362" w14:textId="77777777" w:rsidR="00740481" w:rsidRPr="00BB1160" w:rsidRDefault="00740481" w:rsidP="0053719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D6D0EC2" w14:textId="77777777" w:rsidR="00740481" w:rsidRPr="00F109BA" w:rsidRDefault="00740481" w:rsidP="00537195">
            <w:pPr>
              <w:rPr>
                <w:b/>
              </w:rPr>
            </w:pPr>
            <w:r>
              <w:rPr>
                <w:b/>
              </w:rPr>
              <w:t xml:space="preserve">Měsíční </w:t>
            </w:r>
            <w:proofErr w:type="gramStart"/>
            <w:r>
              <w:rPr>
                <w:b/>
              </w:rPr>
              <w:t>výkaz - lokalita</w:t>
            </w:r>
            <w:proofErr w:type="gramEnd"/>
          </w:p>
        </w:tc>
      </w:tr>
      <w:tr w:rsidR="00740481" w14:paraId="4E39B5B7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DBD466" w14:textId="77777777" w:rsidR="00740481" w:rsidRDefault="00740481" w:rsidP="00537195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7035F3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D2B6DE" w14:textId="77777777" w:rsidR="00740481" w:rsidRDefault="00740481" w:rsidP="00537195">
            <w:pPr>
              <w:tabs>
                <w:tab w:val="left" w:pos="210"/>
                <w:tab w:val="center" w:pos="342"/>
              </w:tabs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BE4BC7" w14:textId="77777777" w:rsidR="00740481" w:rsidRDefault="00740481" w:rsidP="00537195">
            <w:r>
              <w:t>Id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6DBEB3" w14:textId="77777777" w:rsidR="00740481" w:rsidRDefault="00740481" w:rsidP="00537195">
            <w:r>
              <w:t>Id výrobního zdroje</w:t>
            </w:r>
          </w:p>
        </w:tc>
      </w:tr>
      <w:tr w:rsidR="00740481" w14:paraId="4EA6DE17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FCFB69" w14:textId="77777777" w:rsidR="00740481" w:rsidRDefault="00740481" w:rsidP="00537195">
            <w:proofErr w:type="spellStart"/>
            <w:r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459B07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5911A4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069FF7" w14:textId="77777777" w:rsidR="00740481" w:rsidRDefault="00740481" w:rsidP="00537195">
            <w:r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3399FA" w14:textId="77777777" w:rsidR="00740481" w:rsidRDefault="00740481" w:rsidP="00537195">
            <w:r>
              <w:t>Datum od</w:t>
            </w:r>
          </w:p>
        </w:tc>
      </w:tr>
      <w:tr w:rsidR="00740481" w14:paraId="509C600A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A30320" w14:textId="77777777" w:rsidR="00740481" w:rsidRDefault="00740481" w:rsidP="00537195"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BBDC9B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0B1B6C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27D47A" w14:textId="77777777" w:rsidR="00740481" w:rsidRDefault="00740481" w:rsidP="00537195">
            <w:r>
              <w:t>Datum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0F28C8" w14:textId="77777777" w:rsidR="00740481" w:rsidRDefault="00740481" w:rsidP="00537195">
            <w:r>
              <w:t>Datum do</w:t>
            </w:r>
          </w:p>
        </w:tc>
      </w:tr>
      <w:tr w:rsidR="00740481" w14:paraId="3D266DDC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1D423E" w14:textId="77777777" w:rsidR="00740481" w:rsidRDefault="00740481" w:rsidP="00537195">
            <w:r>
              <w:t>report-</w:t>
            </w:r>
            <w:proofErr w:type="spellStart"/>
            <w:r>
              <w:t>date</w:t>
            </w:r>
            <w:proofErr w:type="spellEnd"/>
            <w:r>
              <w:t>-</w:t>
            </w:r>
            <w:proofErr w:type="spellStart"/>
            <w:r>
              <w:t>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82F97F" w14:textId="77777777" w:rsidR="00740481" w:rsidRDefault="00740481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AA6717" w14:textId="77777777" w:rsidR="00740481" w:rsidRDefault="00740481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418AD6" w14:textId="77777777" w:rsidR="00740481" w:rsidRDefault="00740481" w:rsidP="00537195">
            <w:r>
              <w:t>Datum a čas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781765" w14:textId="77777777" w:rsidR="00740481" w:rsidRDefault="00740481" w:rsidP="00537195">
            <w:r>
              <w:t>Datum a čas výkazu (doplňuje OTE)</w:t>
            </w:r>
          </w:p>
        </w:tc>
      </w:tr>
      <w:tr w:rsidR="0043336F" w14:paraId="222C6F5B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51679E" w14:textId="77777777" w:rsidR="0043336F" w:rsidRDefault="0043336F" w:rsidP="00537195">
            <w:proofErr w:type="spellStart"/>
            <w:r>
              <w:t>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00D1F1" w14:textId="77777777" w:rsidR="0043336F" w:rsidRDefault="0043336F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82F792" w14:textId="77777777" w:rsidR="0043336F" w:rsidRDefault="0043336F" w:rsidP="00537195">
            <w:pPr>
              <w:jc w:val="center"/>
            </w:pPr>
            <w:r>
              <w:t>255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6080F8" w14:textId="77777777" w:rsidR="0043336F" w:rsidRDefault="0043336F" w:rsidP="00537195">
            <w:r>
              <w:t>Poznámka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407744" w14:textId="77777777" w:rsidR="0043336F" w:rsidRDefault="0043336F" w:rsidP="00537195">
            <w:r>
              <w:t>Poznámka</w:t>
            </w:r>
          </w:p>
        </w:tc>
      </w:tr>
      <w:tr w:rsidR="00740481" w:rsidRPr="00555553" w14:paraId="6F7EDBE9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DB8AF15" w14:textId="77777777" w:rsidR="00740481" w:rsidRPr="00555553" w:rsidRDefault="00740481" w:rsidP="00537195">
            <w:pPr>
              <w:rPr>
                <w:b/>
              </w:rPr>
            </w:pPr>
            <w:r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2174DF" w14:textId="77777777" w:rsidR="00740481" w:rsidRPr="00555553" w:rsidRDefault="00740481" w:rsidP="0053719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B8D6A5A" w14:textId="77777777" w:rsidR="00740481" w:rsidRPr="00555553" w:rsidRDefault="00740481" w:rsidP="0053719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B35C248" w14:textId="77777777" w:rsidR="00740481" w:rsidRPr="00555553" w:rsidRDefault="00740481" w:rsidP="0053719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86B17D9" w14:textId="77777777" w:rsidR="00740481" w:rsidRPr="00555553" w:rsidRDefault="00740481" w:rsidP="00537195">
            <w:pPr>
              <w:rPr>
                <w:b/>
              </w:rPr>
            </w:pPr>
            <w:r>
              <w:rPr>
                <w:b/>
              </w:rPr>
              <w:t xml:space="preserve">Měsíční </w:t>
            </w:r>
            <w:proofErr w:type="gramStart"/>
            <w:r>
              <w:rPr>
                <w:b/>
              </w:rPr>
              <w:t>výkaz - data</w:t>
            </w:r>
            <w:proofErr w:type="gramEnd"/>
          </w:p>
        </w:tc>
      </w:tr>
      <w:tr w:rsidR="00740481" w:rsidRPr="00555553" w14:paraId="4E6323B4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C7720D" w14:textId="77777777" w:rsidR="00740481" w:rsidRDefault="00740481" w:rsidP="00537195">
            <w:r>
              <w:t>source-type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6F5908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B74893" w14:textId="77777777" w:rsidR="00740481" w:rsidRDefault="00740481" w:rsidP="00537195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67D984" w14:textId="77777777" w:rsidR="00740481" w:rsidRDefault="00A125BD" w:rsidP="00537195">
            <w:r>
              <w:t>Druh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105394" w14:textId="77777777" w:rsidR="00740481" w:rsidRDefault="00A125BD" w:rsidP="00537195">
            <w:r>
              <w:t>Druh zdroje energie</w:t>
            </w:r>
          </w:p>
        </w:tc>
      </w:tr>
      <w:tr w:rsidR="00740481" w:rsidRPr="00555553" w14:paraId="32ECBA98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5D84CC" w14:textId="77777777" w:rsidR="00740481" w:rsidRDefault="00740481" w:rsidP="00537195">
            <w:proofErr w:type="spellStart"/>
            <w:r>
              <w:t>fuel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BC6485" w14:textId="77777777" w:rsidR="00740481" w:rsidRDefault="00740481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69170F" w14:textId="77777777" w:rsidR="00740481" w:rsidRDefault="00A125BD" w:rsidP="00537195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A68500" w14:textId="77777777" w:rsidR="00740481" w:rsidRDefault="00A125BD" w:rsidP="00537195">
            <w:r>
              <w:t>Typ paliv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490FB6" w14:textId="77777777" w:rsidR="00740481" w:rsidRDefault="00A125BD" w:rsidP="00537195">
            <w:r>
              <w:t>Typ paliv</w:t>
            </w:r>
          </w:p>
        </w:tc>
      </w:tr>
      <w:tr w:rsidR="00740481" w:rsidRPr="00555553" w14:paraId="477E83E1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BF2E43" w14:textId="77777777" w:rsidR="00740481" w:rsidRDefault="00A125BD" w:rsidP="00537195">
            <w:proofErr w:type="spellStart"/>
            <w:r>
              <w:t>aib</w:t>
            </w:r>
            <w:proofErr w:type="spellEnd"/>
            <w:r>
              <w:t>-</w:t>
            </w:r>
            <w:proofErr w:type="spellStart"/>
            <w:r>
              <w:t>fuel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5EA066" w14:textId="77777777" w:rsidR="00740481" w:rsidRDefault="00A125BD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3C3DA7" w14:textId="77777777" w:rsidR="00740481" w:rsidRDefault="00740481" w:rsidP="00537195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15E5EA" w14:textId="77777777" w:rsidR="00740481" w:rsidRDefault="00A125BD" w:rsidP="00537195">
            <w:r>
              <w:t>Typ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222F53" w14:textId="77777777" w:rsidR="00740481" w:rsidRDefault="00A125BD" w:rsidP="00537195">
            <w:r>
              <w:t>Typ použitého zdroje energie</w:t>
            </w:r>
          </w:p>
        </w:tc>
      </w:tr>
      <w:tr w:rsidR="00740481" w14:paraId="228C9307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962AF9" w14:textId="77777777" w:rsidR="00740481" w:rsidRDefault="00A125BD" w:rsidP="00537195">
            <w:proofErr w:type="spellStart"/>
            <w:r>
              <w:t>caloric-value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FB834D" w14:textId="77777777" w:rsidR="00740481" w:rsidRDefault="00A125BD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E8E995" w14:textId="77777777" w:rsidR="00740481" w:rsidRDefault="00A125BD" w:rsidP="00537195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55ACFB" w14:textId="77777777" w:rsidR="00740481" w:rsidRDefault="00A125BD" w:rsidP="00537195">
            <w:r>
              <w:t>Výhřevnost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D9E755" w14:textId="77777777" w:rsidR="00740481" w:rsidRDefault="00847301" w:rsidP="00537195">
            <w:r w:rsidRPr="00847301">
              <w:t>Výhřevnost (GJ/t) (GJ/tis. m3)</w:t>
            </w:r>
          </w:p>
        </w:tc>
      </w:tr>
      <w:tr w:rsidR="00740481" w14:paraId="494296E5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F143A5" w14:textId="77777777" w:rsidR="00740481" w:rsidRDefault="00A125BD" w:rsidP="00537195">
            <w:proofErr w:type="spellStart"/>
            <w:r>
              <w:t>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BCCB17" w14:textId="77777777" w:rsidR="00740481" w:rsidRDefault="00A125BD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C7E308" w14:textId="77777777" w:rsidR="00740481" w:rsidRDefault="00A125BD" w:rsidP="00537195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5D9428" w14:textId="77777777" w:rsidR="00740481" w:rsidRDefault="00A125BD" w:rsidP="00537195">
            <w:r>
              <w:t>Spotřeba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098BBD" w14:textId="77777777" w:rsidR="00740481" w:rsidRDefault="00847301" w:rsidP="00537195">
            <w:r w:rsidRPr="00847301">
              <w:t>Spotřebované množství (t) (tis. m3)</w:t>
            </w:r>
          </w:p>
        </w:tc>
      </w:tr>
      <w:tr w:rsidR="00740481" w14:paraId="60E35D45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A3A2BD" w14:textId="77777777" w:rsidR="00740481" w:rsidRDefault="00A125BD" w:rsidP="00A125BD">
            <w:r>
              <w:t>bio-</w:t>
            </w:r>
            <w:proofErr w:type="spellStart"/>
            <w:r>
              <w:t>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A6F472" w14:textId="77777777" w:rsidR="00740481" w:rsidRDefault="00A125BD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FC6D57" w14:textId="77777777" w:rsidR="00740481" w:rsidRDefault="00A125BD" w:rsidP="00537195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FB77B9" w14:textId="77777777" w:rsidR="00740481" w:rsidRDefault="00A125BD" w:rsidP="00537195">
            <w:r>
              <w:t>Spotřeba biomasy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2CDB3B" w14:textId="77777777" w:rsidR="00740481" w:rsidRDefault="00A125BD" w:rsidP="00537195">
            <w:r>
              <w:t>Spotřeba vstupní biomasy (t)</w:t>
            </w:r>
          </w:p>
        </w:tc>
      </w:tr>
      <w:tr w:rsidR="00740481" w14:paraId="13C630BF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7DFD35" w14:textId="77777777" w:rsidR="00740481" w:rsidRDefault="00A125BD" w:rsidP="00537195">
            <w:proofErr w:type="spellStart"/>
            <w:r>
              <w:t>burned-heat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678544" w14:textId="77777777" w:rsidR="00740481" w:rsidRDefault="00A125BD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703F38" w14:textId="77777777" w:rsidR="00740481" w:rsidRDefault="00A125BD" w:rsidP="00537195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36260D" w14:textId="77777777" w:rsidR="00740481" w:rsidRDefault="00624465" w:rsidP="00537195">
            <w:r>
              <w:t>Spalné teplo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5EB156" w14:textId="77777777" w:rsidR="00740481" w:rsidRDefault="00847301" w:rsidP="00537195">
            <w:r w:rsidRPr="00847301">
              <w:t>Spalné teplo (GJ/t) (GJ/tis. m3)</w:t>
            </w:r>
          </w:p>
        </w:tc>
      </w:tr>
      <w:tr w:rsidR="00740481" w14:paraId="11176400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48D692" w14:textId="77777777" w:rsidR="00740481" w:rsidRDefault="00A125BD" w:rsidP="00537195">
            <w:proofErr w:type="spellStart"/>
            <w:r>
              <w:t>water-content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5C67F2" w14:textId="77777777" w:rsidR="00740481" w:rsidRDefault="00A125BD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0C7EA3" w14:textId="77777777" w:rsidR="00740481" w:rsidRDefault="00A125BD" w:rsidP="00537195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63173F" w14:textId="77777777" w:rsidR="00740481" w:rsidRDefault="00A125BD" w:rsidP="00537195">
            <w:r>
              <w:t>Obsah vody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7F922C" w14:textId="77777777" w:rsidR="00740481" w:rsidRDefault="00A125BD" w:rsidP="00537195">
            <w:r>
              <w:t>Obsah vody (%)</w:t>
            </w:r>
          </w:p>
        </w:tc>
      </w:tr>
      <w:tr w:rsidR="00A125BD" w14:paraId="0091DEBD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640873" w14:textId="77777777" w:rsidR="00A125BD" w:rsidRDefault="00A125BD" w:rsidP="00537195">
            <w:proofErr w:type="spellStart"/>
            <w:r>
              <w:t>energy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A50350" w14:textId="77777777" w:rsidR="00A125BD" w:rsidRDefault="00A125BD" w:rsidP="0053719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7CDE3D" w14:textId="77777777" w:rsidR="00A125BD" w:rsidRDefault="00A125BD" w:rsidP="00537195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66C39E" w14:textId="77777777" w:rsidR="00A125BD" w:rsidRDefault="00A125BD" w:rsidP="00537195">
            <w:r>
              <w:t>Energie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6B6F19" w14:textId="77777777" w:rsidR="00A125BD" w:rsidRDefault="00A125BD" w:rsidP="00537195">
            <w:r>
              <w:t>Množství energie</w:t>
            </w:r>
            <w:r w:rsidR="00EC71EA">
              <w:t xml:space="preserve"> (GJ)</w:t>
            </w:r>
          </w:p>
        </w:tc>
      </w:tr>
      <w:tr w:rsidR="00D261D2" w14:paraId="4C4F4689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1AA52A" w14:textId="77777777" w:rsidR="00D261D2" w:rsidRDefault="00D261D2" w:rsidP="00537195">
            <w:proofErr w:type="spellStart"/>
            <w:r w:rsidRPr="00D261D2">
              <w:t>acquired-quantity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3F386A" w14:textId="77777777" w:rsidR="00D261D2" w:rsidRDefault="00D261D2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641F24" w14:textId="77777777" w:rsidR="00D261D2" w:rsidRDefault="00D261D2" w:rsidP="00537195">
            <w:pPr>
              <w:jc w:val="center"/>
            </w:pPr>
            <w:r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0B5961" w14:textId="77777777" w:rsidR="00D261D2" w:rsidRDefault="00D261D2" w:rsidP="00537195">
            <w:r>
              <w:t>Nabyté množství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70CC02" w14:textId="77777777" w:rsidR="00D261D2" w:rsidRDefault="00D261D2" w:rsidP="00537195">
            <w:r>
              <w:t>Nabyté množství</w:t>
            </w:r>
            <w:r w:rsidR="00EC71EA">
              <w:t xml:space="preserve"> </w:t>
            </w:r>
            <w:r w:rsidR="00EC71EA" w:rsidRPr="00847301">
              <w:t>(t) (tis. m3)</w:t>
            </w:r>
          </w:p>
        </w:tc>
      </w:tr>
      <w:tr w:rsidR="003C4BFF" w14:paraId="22472098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51DF7F" w14:textId="77777777" w:rsidR="003C4BFF" w:rsidRPr="00D261D2" w:rsidRDefault="003C4BFF" w:rsidP="00537195">
            <w:proofErr w:type="spellStart"/>
            <w:r w:rsidRPr="003C4BFF">
              <w:t>purchased-fuel-price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F7C9EE" w14:textId="77777777" w:rsidR="003C4BFF" w:rsidRDefault="003C4BFF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0A6B2E" w14:textId="77777777" w:rsidR="003C4BFF" w:rsidRDefault="003C4BFF" w:rsidP="00537195">
            <w:pPr>
              <w:jc w:val="center"/>
            </w:pPr>
            <w:r>
              <w:t>15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BE94A2" w14:textId="77777777" w:rsidR="003C4BFF" w:rsidRDefault="003C4BFF" w:rsidP="003C4BFF">
            <w:r>
              <w:t xml:space="preserve">Cena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58EB49" w14:textId="77777777" w:rsidR="003C4BFF" w:rsidRDefault="003C4BFF" w:rsidP="00537195">
            <w:r>
              <w:t>Cena nakoupeného zdroje</w:t>
            </w:r>
          </w:p>
        </w:tc>
      </w:tr>
      <w:tr w:rsidR="00847DFB" w14:paraId="62B6BFE6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BA2F3A" w14:textId="77777777" w:rsidR="00847DFB" w:rsidRPr="003C4BFF" w:rsidRDefault="00847DFB" w:rsidP="00537195">
            <w:proofErr w:type="spellStart"/>
            <w:r w:rsidRPr="00847DFB">
              <w:t>criteria</w:t>
            </w:r>
            <w:proofErr w:type="spellEnd"/>
            <w:r w:rsidRPr="00847DFB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B28CE7" w14:textId="77777777" w:rsidR="00847DFB" w:rsidRDefault="00847DFB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D442AB" w14:textId="77777777" w:rsidR="00847DFB" w:rsidRDefault="00847DFB" w:rsidP="00537195">
            <w:pPr>
              <w:jc w:val="center"/>
            </w:pPr>
            <w:r>
              <w:t>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0EA8A3" w14:textId="77777777" w:rsidR="00847DFB" w:rsidRDefault="00847DFB" w:rsidP="00847DFB">
            <w:r>
              <w:t xml:space="preserve">Označení dokladu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683B46" w14:textId="77777777" w:rsidR="00847DFB" w:rsidRDefault="00847DFB" w:rsidP="00537195">
            <w:r>
              <w:t>Označení dokladu prokazujícího splnění kritérií udržitelnosti a úspory emisí skleníkových plynů</w:t>
            </w:r>
          </w:p>
        </w:tc>
      </w:tr>
      <w:tr w:rsidR="00847DFB" w14:paraId="5F0011E5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ECC1BC" w14:textId="77777777" w:rsidR="00847DFB" w:rsidRPr="003C4BFF" w:rsidRDefault="00847DFB" w:rsidP="00537195">
            <w:proofErr w:type="spellStart"/>
            <w:r w:rsidRPr="00847DFB">
              <w:t>energy-yield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D10157" w14:textId="77777777" w:rsidR="00847DFB" w:rsidRDefault="00847DFB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2D61B7" w14:textId="77777777" w:rsidR="00847DFB" w:rsidRDefault="00847DFB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0A6DBD" w14:textId="77777777" w:rsidR="00847DFB" w:rsidRDefault="00847DFB" w:rsidP="003C4BFF">
            <w:r>
              <w:t>Energetická výtěžnost vstupní suroviny (GJ/t)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20D7B5" w14:textId="77777777" w:rsidR="00847DFB" w:rsidRDefault="00847DFB" w:rsidP="00537195">
            <w:r>
              <w:t>Energetická výtěžnost vstupní suroviny (GJ/t)</w:t>
            </w:r>
          </w:p>
        </w:tc>
      </w:tr>
      <w:tr w:rsidR="00847DFB" w14:paraId="079D8588" w14:textId="77777777" w:rsidTr="0053719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BB618C" w14:textId="77777777" w:rsidR="00847DFB" w:rsidRPr="003C4BFF" w:rsidRDefault="00847DFB" w:rsidP="00537195">
            <w:proofErr w:type="spellStart"/>
            <w:r w:rsidRPr="00847DFB">
              <w:t>biomethane-produced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9A0C27" w14:textId="77777777" w:rsidR="00847DFB" w:rsidRDefault="00847DFB" w:rsidP="0053719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D11B44" w14:textId="77777777" w:rsidR="00847DFB" w:rsidRDefault="00847DFB" w:rsidP="0053719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0FFD81" w14:textId="77777777" w:rsidR="00847DFB" w:rsidRDefault="00847DFB" w:rsidP="003C4BFF">
            <w:r>
              <w:t>Vyrobené množství biometanu (tis.m3)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7D3D17" w14:textId="77777777" w:rsidR="00847DFB" w:rsidRDefault="00847DFB" w:rsidP="00537195">
            <w:r>
              <w:t>Vyrobené množství biometanu (tis.m3)</w:t>
            </w:r>
          </w:p>
        </w:tc>
      </w:tr>
    </w:tbl>
    <w:p w14:paraId="411874A5" w14:textId="77777777" w:rsidR="00740481" w:rsidRDefault="00740481" w:rsidP="00740481"/>
    <w:p w14:paraId="623FA74B" w14:textId="77777777" w:rsidR="00740481" w:rsidRDefault="00A65F62" w:rsidP="00740481">
      <w:pPr>
        <w:pStyle w:val="Nadpis5"/>
      </w:pPr>
      <w:r>
        <w:t>formát resFUEL</w:t>
      </w:r>
    </w:p>
    <w:p w14:paraId="3F01E1C8" w14:textId="77777777" w:rsidR="00740481" w:rsidRDefault="00740481" w:rsidP="00740481">
      <w:pPr>
        <w:spacing w:after="0"/>
      </w:pPr>
    </w:p>
    <w:p w14:paraId="463F80F6" w14:textId="77777777" w:rsidR="00740481" w:rsidRDefault="00740481" w:rsidP="00740481">
      <w:pPr>
        <w:spacing w:after="0"/>
      </w:pPr>
      <w:r>
        <w:t>Seznam druhů hodnot (element Data</w:t>
      </w:r>
      <w:r w:rsidR="00965B9A">
        <w:t>, atribut source</w:t>
      </w:r>
      <w:r>
        <w:t>-type)</w:t>
      </w:r>
    </w:p>
    <w:tbl>
      <w:tblPr>
        <w:tblW w:w="0" w:type="auto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740481" w:rsidRPr="002C36CD" w14:paraId="175E79BF" w14:textId="77777777" w:rsidTr="0053719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D4325E7" w14:textId="77777777" w:rsidR="00740481" w:rsidRPr="002C36CD" w:rsidRDefault="00740481" w:rsidP="00537195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V</w:t>
            </w:r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alue_type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6411BBCC" w14:textId="77777777" w:rsidR="00740481" w:rsidRPr="002C36CD" w:rsidRDefault="00740481" w:rsidP="00537195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</w:t>
            </w:r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opis</w:t>
            </w:r>
          </w:p>
        </w:tc>
      </w:tr>
      <w:tr w:rsidR="00965B9A" w:rsidRPr="002C36CD" w14:paraId="27E09DAF" w14:textId="77777777" w:rsidTr="008638B2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E7158CC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D685DBA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Neobnovitelný - tuhý</w:t>
            </w:r>
            <w:proofErr w:type="gramEnd"/>
            <w:r w:rsidRPr="00965B9A">
              <w:rPr>
                <w:sz w:val="20"/>
                <w:szCs w:val="20"/>
              </w:rPr>
              <w:t xml:space="preserve"> nebo kapalný</w:t>
            </w:r>
          </w:p>
        </w:tc>
      </w:tr>
      <w:tr w:rsidR="00965B9A" w:rsidRPr="002C36CD" w14:paraId="0AC54381" w14:textId="77777777" w:rsidTr="008638B2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F0E18D0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lastRenderedPageBreak/>
              <w:t>NP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ADAE664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Neobnovitelný - plynný</w:t>
            </w:r>
            <w:proofErr w:type="gramEnd"/>
          </w:p>
        </w:tc>
      </w:tr>
      <w:tr w:rsidR="00965B9A" w:rsidRPr="002C36CD" w14:paraId="37C23009" w14:textId="77777777" w:rsidTr="008638B2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CBB4FAE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8EC994E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Obnovitelný - tuhý</w:t>
            </w:r>
            <w:proofErr w:type="gramEnd"/>
            <w:r w:rsidRPr="00965B9A">
              <w:rPr>
                <w:sz w:val="20"/>
                <w:szCs w:val="20"/>
              </w:rPr>
              <w:t xml:space="preserve"> nebo kapalný (1)</w:t>
            </w:r>
          </w:p>
        </w:tc>
      </w:tr>
      <w:tr w:rsidR="00965B9A" w:rsidRPr="002C36CD" w14:paraId="497C7D1A" w14:textId="77777777" w:rsidTr="008638B2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FB995EC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DB9519A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Obnovitelný - tuhý</w:t>
            </w:r>
            <w:proofErr w:type="gramEnd"/>
            <w:r w:rsidRPr="00965B9A">
              <w:rPr>
                <w:sz w:val="20"/>
                <w:szCs w:val="20"/>
              </w:rPr>
              <w:t xml:space="preserve"> nebo kapalný (2)</w:t>
            </w:r>
          </w:p>
        </w:tc>
      </w:tr>
      <w:tr w:rsidR="00965B9A" w:rsidRPr="002C36CD" w14:paraId="0100F04A" w14:textId="77777777" w:rsidTr="008638B2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7D82789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A718B7C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Obnovitelný - plynný</w:t>
            </w:r>
            <w:proofErr w:type="gramEnd"/>
          </w:p>
        </w:tc>
      </w:tr>
      <w:tr w:rsidR="00965B9A" w:rsidRPr="002C36CD" w14:paraId="34AE4B06" w14:textId="77777777" w:rsidTr="008638B2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C0EEB00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DTK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35A279C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Druhotný - tuhý</w:t>
            </w:r>
            <w:proofErr w:type="gramEnd"/>
            <w:r w:rsidRPr="00965B9A">
              <w:rPr>
                <w:sz w:val="20"/>
                <w:szCs w:val="20"/>
              </w:rPr>
              <w:t xml:space="preserve"> nebo kapalný</w:t>
            </w:r>
          </w:p>
        </w:tc>
      </w:tr>
      <w:tr w:rsidR="00965B9A" w:rsidRPr="002C36CD" w14:paraId="1DFBCF7C" w14:textId="77777777" w:rsidTr="008638B2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D8101FB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935BF60" w14:textId="77777777" w:rsidR="00965B9A" w:rsidRPr="00965B9A" w:rsidRDefault="00965B9A" w:rsidP="008638B2">
            <w:pPr>
              <w:rPr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Druhotný - plynný</w:t>
            </w:r>
            <w:proofErr w:type="gramEnd"/>
          </w:p>
        </w:tc>
      </w:tr>
    </w:tbl>
    <w:p w14:paraId="60537ED1" w14:textId="77777777" w:rsidR="00740481" w:rsidRDefault="00740481" w:rsidP="00740481">
      <w:pPr>
        <w:spacing w:after="0"/>
      </w:pPr>
    </w:p>
    <w:p w14:paraId="7E350FA8" w14:textId="77777777" w:rsidR="00740481" w:rsidRDefault="00740481" w:rsidP="00740481">
      <w:pPr>
        <w:spacing w:after="0"/>
      </w:pPr>
      <w:r>
        <w:t>Sezn</w:t>
      </w:r>
      <w:r w:rsidR="00965B9A">
        <w:t xml:space="preserve">am druhů hodnot (element Data, atribut </w:t>
      </w:r>
      <w:proofErr w:type="spellStart"/>
      <w:r w:rsidR="00965B9A">
        <w:t>fuel</w:t>
      </w:r>
      <w:proofErr w:type="spellEnd"/>
      <w:r>
        <w:t>-type)</w:t>
      </w:r>
    </w:p>
    <w:tbl>
      <w:tblPr>
        <w:tblW w:w="9229" w:type="dxa"/>
        <w:tblInd w:w="55" w:type="dxa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152"/>
        <w:gridCol w:w="8077"/>
      </w:tblGrid>
      <w:tr w:rsidR="00740481" w:rsidRPr="002C36CD" w14:paraId="4296F534" w14:textId="77777777" w:rsidTr="00537195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4A6AA46" w14:textId="77777777" w:rsidR="00740481" w:rsidRPr="002C36CD" w:rsidRDefault="00740481" w:rsidP="00537195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Value_type</w:t>
            </w:r>
            <w:proofErr w:type="spellEnd"/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 xml:space="preserve"> 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8DF1E37" w14:textId="77777777" w:rsidR="00740481" w:rsidRPr="002C36CD" w:rsidRDefault="00740481" w:rsidP="00537195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965B9A" w:rsidRPr="002C36CD" w14:paraId="2A3A3963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3449A1D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DP_1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07D24F5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Degazační plyn</w:t>
            </w:r>
          </w:p>
        </w:tc>
      </w:tr>
      <w:tr w:rsidR="00965B9A" w:rsidRPr="002C36CD" w14:paraId="46941FFE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16B845B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DP_2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36571A2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Důlní plyn z uzavřených dolů (od 1.1.2013)</w:t>
            </w:r>
          </w:p>
        </w:tc>
      </w:tr>
      <w:tr w:rsidR="00965B9A" w:rsidRPr="002C36CD" w14:paraId="4456198B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3B9C1F7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DP_3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6F705AB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spellStart"/>
            <w:r w:rsidRPr="00965B9A">
              <w:rPr>
                <w:sz w:val="20"/>
                <w:szCs w:val="20"/>
              </w:rPr>
              <w:t>Vzduchočpavková</w:t>
            </w:r>
            <w:proofErr w:type="spellEnd"/>
            <w:r w:rsidRPr="00965B9A">
              <w:rPr>
                <w:sz w:val="20"/>
                <w:szCs w:val="20"/>
              </w:rPr>
              <w:t xml:space="preserve"> směs</w:t>
            </w:r>
          </w:p>
        </w:tc>
      </w:tr>
      <w:tr w:rsidR="00965B9A" w:rsidRPr="002C36CD" w14:paraId="3A5BDDC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1EC057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DP_4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C5911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druhotný </w:t>
            </w:r>
            <w:proofErr w:type="gramStart"/>
            <w:r w:rsidRPr="00965B9A">
              <w:rPr>
                <w:sz w:val="20"/>
                <w:szCs w:val="20"/>
              </w:rPr>
              <w:t>zdroj - plynný</w:t>
            </w:r>
            <w:proofErr w:type="gramEnd"/>
          </w:p>
        </w:tc>
      </w:tr>
      <w:tr w:rsidR="00965B9A" w:rsidRPr="002C36CD" w14:paraId="59C37F70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57B42B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DTK_1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CA7BB2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Tuhý komunální </w:t>
            </w:r>
            <w:proofErr w:type="gramStart"/>
            <w:r w:rsidRPr="00965B9A">
              <w:rPr>
                <w:sz w:val="20"/>
                <w:szCs w:val="20"/>
              </w:rPr>
              <w:t>odpad - druhotný</w:t>
            </w:r>
            <w:proofErr w:type="gramEnd"/>
            <w:r w:rsidRPr="00965B9A">
              <w:rPr>
                <w:sz w:val="20"/>
                <w:szCs w:val="20"/>
              </w:rPr>
              <w:t xml:space="preserve"> zdroj (</w:t>
            </w:r>
            <w:proofErr w:type="gramStart"/>
            <w:r w:rsidRPr="00965B9A">
              <w:rPr>
                <w:sz w:val="20"/>
                <w:szCs w:val="20"/>
              </w:rPr>
              <w:t>40%</w:t>
            </w:r>
            <w:proofErr w:type="gramEnd"/>
            <w:r w:rsidRPr="00965B9A">
              <w:rPr>
                <w:sz w:val="20"/>
                <w:szCs w:val="20"/>
              </w:rPr>
              <w:t xml:space="preserve"> objemu)</w:t>
            </w:r>
          </w:p>
        </w:tc>
      </w:tr>
      <w:tr w:rsidR="00965B9A" w:rsidRPr="002C36CD" w14:paraId="73E295CC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FCD55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DTK_2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D91226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Průmyslový odpad (druhotný zdroj)</w:t>
            </w:r>
          </w:p>
        </w:tc>
      </w:tr>
      <w:tr w:rsidR="00965B9A" w:rsidRPr="002C36CD" w14:paraId="3C7BFC1E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99AA0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DTK_3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1C65D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druhotný </w:t>
            </w:r>
            <w:proofErr w:type="gramStart"/>
            <w:r w:rsidRPr="00965B9A">
              <w:rPr>
                <w:sz w:val="20"/>
                <w:szCs w:val="20"/>
              </w:rPr>
              <w:t>zdroj - tuhý</w:t>
            </w:r>
            <w:proofErr w:type="gramEnd"/>
            <w:r w:rsidRPr="00965B9A">
              <w:rPr>
                <w:sz w:val="20"/>
                <w:szCs w:val="20"/>
              </w:rPr>
              <w:t xml:space="preserve"> nebo kapalný</w:t>
            </w:r>
          </w:p>
        </w:tc>
      </w:tr>
      <w:tr w:rsidR="00965B9A" w:rsidRPr="002C36CD" w14:paraId="0ECE250A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83CCE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58E17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 xml:space="preserve">plyny - </w:t>
            </w:r>
            <w:proofErr w:type="spellStart"/>
            <w:r w:rsidRPr="00965B9A">
              <w:rPr>
                <w:sz w:val="20"/>
                <w:szCs w:val="20"/>
              </w:rPr>
              <w:t>energoplyn</w:t>
            </w:r>
            <w:proofErr w:type="spellEnd"/>
            <w:proofErr w:type="gramEnd"/>
          </w:p>
        </w:tc>
      </w:tr>
      <w:tr w:rsidR="00965B9A" w:rsidRPr="002C36CD" w14:paraId="18E067BB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6FBAD1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NP_10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5E90A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nezatříděné</w:t>
            </w:r>
            <w:proofErr w:type="gramEnd"/>
          </w:p>
        </w:tc>
      </w:tr>
      <w:tr w:rsidR="00965B9A" w:rsidRPr="002C36CD" w14:paraId="0A4CA3BB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F83D9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NP_11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5F765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Zemní plyn</w:t>
            </w:r>
          </w:p>
        </w:tc>
      </w:tr>
      <w:tr w:rsidR="00965B9A" w:rsidRPr="002C36CD" w14:paraId="6A01372E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31FD8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D7C72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chudý</w:t>
            </w:r>
            <w:proofErr w:type="gramEnd"/>
            <w:r w:rsidRPr="00965B9A">
              <w:rPr>
                <w:sz w:val="20"/>
                <w:szCs w:val="20"/>
              </w:rPr>
              <w:t xml:space="preserve"> expanzní plyn</w:t>
            </w:r>
          </w:p>
        </w:tc>
      </w:tr>
      <w:tr w:rsidR="00965B9A" w:rsidRPr="002C36CD" w14:paraId="0B6A5ED8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BAEC922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670D0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koksárenský</w:t>
            </w:r>
            <w:proofErr w:type="gramEnd"/>
            <w:r w:rsidRPr="00965B9A">
              <w:rPr>
                <w:sz w:val="20"/>
                <w:szCs w:val="20"/>
              </w:rPr>
              <w:t xml:space="preserve"> plyn</w:t>
            </w:r>
          </w:p>
        </w:tc>
      </w:tr>
      <w:tr w:rsidR="00965B9A" w:rsidRPr="002C36CD" w14:paraId="7C4DA513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C52D8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70829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konvertorový</w:t>
            </w:r>
            <w:proofErr w:type="gramEnd"/>
            <w:r w:rsidRPr="00965B9A">
              <w:rPr>
                <w:sz w:val="20"/>
                <w:szCs w:val="20"/>
              </w:rPr>
              <w:t xml:space="preserve"> plyn</w:t>
            </w:r>
          </w:p>
        </w:tc>
      </w:tr>
      <w:tr w:rsidR="00965B9A" w:rsidRPr="002C36CD" w14:paraId="53FF03EB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C2D72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C4690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LPG</w:t>
            </w:r>
            <w:proofErr w:type="gramEnd"/>
          </w:p>
        </w:tc>
      </w:tr>
      <w:tr w:rsidR="00965B9A" w:rsidRPr="002C36CD" w14:paraId="2899353E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46334C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2ADE27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rafinérský</w:t>
            </w:r>
            <w:proofErr w:type="gramEnd"/>
            <w:r w:rsidRPr="00965B9A">
              <w:rPr>
                <w:sz w:val="20"/>
                <w:szCs w:val="20"/>
              </w:rPr>
              <w:t xml:space="preserve"> plyn</w:t>
            </w:r>
          </w:p>
        </w:tc>
      </w:tr>
      <w:tr w:rsidR="00965B9A" w:rsidRPr="002C36CD" w14:paraId="1542258F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9C5269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12332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topný</w:t>
            </w:r>
            <w:proofErr w:type="gramEnd"/>
            <w:r w:rsidRPr="00965B9A">
              <w:rPr>
                <w:sz w:val="20"/>
                <w:szCs w:val="20"/>
              </w:rPr>
              <w:t xml:space="preserve"> plyn</w:t>
            </w:r>
          </w:p>
        </w:tc>
      </w:tr>
      <w:tr w:rsidR="00965B9A" w:rsidRPr="002C36CD" w14:paraId="75BBF8C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5A79B1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F6A24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vysokopecní</w:t>
            </w:r>
            <w:proofErr w:type="gramEnd"/>
            <w:r w:rsidRPr="00965B9A">
              <w:rPr>
                <w:sz w:val="20"/>
                <w:szCs w:val="20"/>
              </w:rPr>
              <w:t xml:space="preserve"> plyn</w:t>
            </w:r>
          </w:p>
        </w:tc>
      </w:tr>
      <w:tr w:rsidR="00965B9A" w:rsidRPr="002C36CD" w14:paraId="4A72E110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43974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NP_9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0E4B7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</w:t>
            </w:r>
            <w:proofErr w:type="gramStart"/>
            <w:r w:rsidRPr="00965B9A">
              <w:rPr>
                <w:sz w:val="20"/>
                <w:szCs w:val="20"/>
              </w:rPr>
              <w:t>plyny - zbytkový</w:t>
            </w:r>
            <w:proofErr w:type="gramEnd"/>
            <w:r w:rsidRPr="00965B9A">
              <w:rPr>
                <w:sz w:val="20"/>
                <w:szCs w:val="20"/>
              </w:rPr>
              <w:t xml:space="preserve"> plyn</w:t>
            </w:r>
          </w:p>
        </w:tc>
      </w:tr>
      <w:tr w:rsidR="00965B9A" w:rsidRPr="002C36CD" w14:paraId="24F6F386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30F6C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5792E6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nepodporovaná</w:t>
            </w:r>
            <w:proofErr w:type="gramEnd"/>
          </w:p>
        </w:tc>
      </w:tr>
      <w:tr w:rsidR="00965B9A" w:rsidRPr="002C36CD" w14:paraId="399A1CE9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E9330C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NTK_10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582541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Koks</w:t>
            </w:r>
          </w:p>
        </w:tc>
      </w:tr>
      <w:tr w:rsidR="00965B9A" w:rsidRPr="002C36CD" w14:paraId="38C78D39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53D881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NTK_11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A5C01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Topné oleje s obsahem síry do </w:t>
            </w:r>
            <w:proofErr w:type="gramStart"/>
            <w:r w:rsidRPr="00965B9A">
              <w:rPr>
                <w:sz w:val="20"/>
                <w:szCs w:val="20"/>
              </w:rPr>
              <w:t>0,2%</w:t>
            </w:r>
            <w:proofErr w:type="gramEnd"/>
            <w:r w:rsidRPr="00965B9A">
              <w:rPr>
                <w:sz w:val="20"/>
                <w:szCs w:val="20"/>
              </w:rPr>
              <w:t xml:space="preserve"> hm.</w:t>
            </w:r>
          </w:p>
        </w:tc>
      </w:tr>
      <w:tr w:rsidR="00965B9A" w:rsidRPr="002C36CD" w14:paraId="76676FA1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818D3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NTK_12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1331B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Topné oleje s obsahem síry do </w:t>
            </w:r>
            <w:proofErr w:type="gramStart"/>
            <w:r w:rsidRPr="00965B9A">
              <w:rPr>
                <w:sz w:val="20"/>
                <w:szCs w:val="20"/>
              </w:rPr>
              <w:t>1,0%</w:t>
            </w:r>
            <w:proofErr w:type="gramEnd"/>
            <w:r w:rsidRPr="00965B9A">
              <w:rPr>
                <w:sz w:val="20"/>
                <w:szCs w:val="20"/>
              </w:rPr>
              <w:t xml:space="preserve"> hm.</w:t>
            </w:r>
          </w:p>
        </w:tc>
      </w:tr>
      <w:tr w:rsidR="00965B9A" w:rsidRPr="002C36CD" w14:paraId="512665D3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326321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NTK_13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11DBB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Topné oleje s obsahem síry nad </w:t>
            </w:r>
            <w:proofErr w:type="gramStart"/>
            <w:r w:rsidRPr="00965B9A">
              <w:rPr>
                <w:sz w:val="20"/>
                <w:szCs w:val="20"/>
              </w:rPr>
              <w:t>1,0%</w:t>
            </w:r>
            <w:proofErr w:type="gramEnd"/>
            <w:r w:rsidRPr="00965B9A">
              <w:rPr>
                <w:sz w:val="20"/>
                <w:szCs w:val="20"/>
              </w:rPr>
              <w:t xml:space="preserve"> hm.</w:t>
            </w:r>
          </w:p>
        </w:tc>
      </w:tr>
      <w:tr w:rsidR="00965B9A" w:rsidRPr="002C36CD" w14:paraId="419B487C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1D3CE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NTK_14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B616F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kapalná </w:t>
            </w:r>
            <w:proofErr w:type="gramStart"/>
            <w:r w:rsidRPr="00965B9A">
              <w:rPr>
                <w:sz w:val="20"/>
                <w:szCs w:val="20"/>
              </w:rPr>
              <w:t>paliva - nezatříděná</w:t>
            </w:r>
            <w:proofErr w:type="gramEnd"/>
          </w:p>
        </w:tc>
      </w:tr>
      <w:tr w:rsidR="00965B9A" w:rsidRPr="002C36CD" w14:paraId="6C600FCA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389F9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NTK_15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4EDC2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Ostatní pevná </w:t>
            </w:r>
            <w:proofErr w:type="gramStart"/>
            <w:r w:rsidRPr="00965B9A">
              <w:rPr>
                <w:sz w:val="20"/>
                <w:szCs w:val="20"/>
              </w:rPr>
              <w:t>paliva - nezatříděná</w:t>
            </w:r>
            <w:proofErr w:type="gramEnd"/>
          </w:p>
        </w:tc>
      </w:tr>
      <w:tr w:rsidR="00965B9A" w:rsidRPr="002C36CD" w14:paraId="518527F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4AB9DC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C9105B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Černé uhlí tříděné</w:t>
            </w:r>
          </w:p>
        </w:tc>
      </w:tr>
      <w:tr w:rsidR="00965B9A" w:rsidRPr="002C36CD" w14:paraId="6176F820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5AC4FB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43CF5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Černé uhlí průmyslové</w:t>
            </w:r>
          </w:p>
        </w:tc>
      </w:tr>
      <w:tr w:rsidR="00965B9A" w:rsidRPr="002C36CD" w14:paraId="24DA5E90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19DF8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A2350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Černouhelné kaly a granulát</w:t>
            </w:r>
          </w:p>
        </w:tc>
      </w:tr>
      <w:tr w:rsidR="00965B9A" w:rsidRPr="002C36CD" w14:paraId="43F6AA9A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6A732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D1A6B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Hnědé uhlí průmyslové</w:t>
            </w:r>
          </w:p>
        </w:tc>
      </w:tr>
      <w:tr w:rsidR="00965B9A" w:rsidRPr="002C36CD" w14:paraId="7692C246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FBBF2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lastRenderedPageBreak/>
              <w:t>NTK_6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E0C92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Hnědé uhlí tříděné</w:t>
            </w:r>
          </w:p>
        </w:tc>
      </w:tr>
      <w:tr w:rsidR="00965B9A" w:rsidRPr="002C36CD" w14:paraId="60F9C1DA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33EC17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F5278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Hnědé </w:t>
            </w:r>
            <w:proofErr w:type="gramStart"/>
            <w:r w:rsidRPr="00965B9A">
              <w:rPr>
                <w:sz w:val="20"/>
                <w:szCs w:val="20"/>
              </w:rPr>
              <w:t>uhlí - brikety</w:t>
            </w:r>
            <w:proofErr w:type="gramEnd"/>
          </w:p>
        </w:tc>
      </w:tr>
      <w:tr w:rsidR="00965B9A" w:rsidRPr="002C36CD" w14:paraId="50D815F6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88EAC4C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74D339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Hnědé </w:t>
            </w:r>
            <w:proofErr w:type="gramStart"/>
            <w:r w:rsidRPr="00965B9A">
              <w:rPr>
                <w:sz w:val="20"/>
                <w:szCs w:val="20"/>
              </w:rPr>
              <w:t>uhlí - lignit</w:t>
            </w:r>
            <w:proofErr w:type="gramEnd"/>
          </w:p>
        </w:tc>
      </w:tr>
      <w:tr w:rsidR="00965B9A" w:rsidRPr="002C36CD" w14:paraId="123E6186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CF598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NTK_9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AB789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Hnědé </w:t>
            </w:r>
            <w:proofErr w:type="gramStart"/>
            <w:r w:rsidRPr="00965B9A">
              <w:rPr>
                <w:sz w:val="20"/>
                <w:szCs w:val="20"/>
              </w:rPr>
              <w:t>uhlí - mourové</w:t>
            </w:r>
            <w:proofErr w:type="gramEnd"/>
            <w:r w:rsidRPr="00965B9A">
              <w:rPr>
                <w:sz w:val="20"/>
                <w:szCs w:val="20"/>
              </w:rPr>
              <w:t xml:space="preserve"> kaly</w:t>
            </w:r>
          </w:p>
        </w:tc>
      </w:tr>
      <w:tr w:rsidR="00965B9A" w:rsidRPr="002C36CD" w14:paraId="7E4E3E7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30004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OP_1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87C99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Důlní plyn z uzavřených dolů (do 31.12.2012)</w:t>
            </w:r>
          </w:p>
        </w:tc>
      </w:tr>
      <w:tr w:rsidR="00965B9A" w:rsidRPr="002C36CD" w14:paraId="3E1F6E52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BF1813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OP_2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0B5743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Kalový plyn</w:t>
            </w:r>
          </w:p>
        </w:tc>
      </w:tr>
      <w:tr w:rsidR="00965B9A" w:rsidRPr="002C36CD" w14:paraId="3CFE29E0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6D8167B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OP_3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E34C9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Skládkový plyn</w:t>
            </w:r>
          </w:p>
        </w:tc>
      </w:tr>
      <w:tr w:rsidR="00965B9A" w:rsidRPr="002C36CD" w14:paraId="61E4F10F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995B3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4DACA3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1a</w:t>
            </w:r>
            <w:proofErr w:type="gramEnd"/>
          </w:p>
        </w:tc>
      </w:tr>
      <w:tr w:rsidR="00965B9A" w:rsidRPr="002C36CD" w14:paraId="3BE0C143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00B26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0C9E19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2f</w:t>
            </w:r>
          </w:p>
        </w:tc>
      </w:tr>
      <w:tr w:rsidR="00965B9A" w:rsidRPr="002C36CD" w14:paraId="1416965C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630BE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CC20E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2g</w:t>
            </w:r>
            <w:proofErr w:type="gramEnd"/>
          </w:p>
        </w:tc>
      </w:tr>
      <w:tr w:rsidR="00965B9A" w:rsidRPr="002C36CD" w14:paraId="32453436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92FE7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3A150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2h</w:t>
            </w:r>
            <w:proofErr w:type="gramEnd"/>
          </w:p>
        </w:tc>
      </w:tr>
      <w:tr w:rsidR="00965B9A" w:rsidRPr="002C36CD" w14:paraId="042FAF73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3F0DBD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2E102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2i</w:t>
            </w:r>
          </w:p>
        </w:tc>
      </w:tr>
      <w:tr w:rsidR="00965B9A" w:rsidRPr="002C36CD" w14:paraId="548DB55E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6A701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25C289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2j</w:t>
            </w:r>
          </w:p>
        </w:tc>
      </w:tr>
      <w:tr w:rsidR="00965B9A" w:rsidRPr="002C36CD" w14:paraId="226771B7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73BDE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248155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2k</w:t>
            </w:r>
          </w:p>
        </w:tc>
      </w:tr>
      <w:tr w:rsidR="00965B9A" w:rsidRPr="002C36CD" w14:paraId="2E8E079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823B6B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02E62B9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2l</w:t>
            </w:r>
            <w:proofErr w:type="gramEnd"/>
          </w:p>
        </w:tc>
      </w:tr>
      <w:tr w:rsidR="00965B9A" w:rsidRPr="002C36CD" w14:paraId="11FCD774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9C5B7B2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24F5F7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2m</w:t>
            </w:r>
            <w:proofErr w:type="gramEnd"/>
          </w:p>
        </w:tc>
      </w:tr>
      <w:tr w:rsidR="00965B9A" w:rsidRPr="002C36CD" w14:paraId="4F03E130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E2450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27DCBE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2n</w:t>
            </w:r>
          </w:p>
        </w:tc>
      </w:tr>
      <w:tr w:rsidR="00965B9A" w:rsidRPr="002C36CD" w14:paraId="2F8215D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E2D5D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OTK_19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32660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2o</w:t>
            </w:r>
          </w:p>
        </w:tc>
      </w:tr>
      <w:tr w:rsidR="00965B9A" w:rsidRPr="002C36CD" w14:paraId="4BF2D0CD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8C51B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E26A77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1b</w:t>
            </w:r>
            <w:proofErr w:type="gramEnd"/>
          </w:p>
        </w:tc>
      </w:tr>
      <w:tr w:rsidR="00965B9A" w:rsidRPr="002C36CD" w14:paraId="6B041A7B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3D412323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06EDC751" w14:textId="42C815F4" w:rsidR="00965B9A" w:rsidRPr="00965B9A" w:rsidRDefault="00032170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032170">
              <w:rPr>
                <w:sz w:val="20"/>
                <w:szCs w:val="20"/>
              </w:rPr>
              <w:t>Biomasa - kategorie</w:t>
            </w:r>
            <w:proofErr w:type="gramEnd"/>
            <w:r w:rsidRPr="00032170">
              <w:rPr>
                <w:sz w:val="20"/>
                <w:szCs w:val="20"/>
              </w:rPr>
              <w:t xml:space="preserve"> </w:t>
            </w:r>
            <w:proofErr w:type="gramStart"/>
            <w:r w:rsidRPr="00032170">
              <w:rPr>
                <w:sz w:val="20"/>
                <w:szCs w:val="20"/>
              </w:rPr>
              <w:t>2q</w:t>
            </w:r>
            <w:proofErr w:type="gramEnd"/>
          </w:p>
        </w:tc>
      </w:tr>
      <w:tr w:rsidR="00965B9A" w:rsidRPr="002C36CD" w14:paraId="26A338E9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1778D96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1238C326" w14:textId="2666CFB0" w:rsidR="00965B9A" w:rsidRPr="00965B9A" w:rsidRDefault="009947D6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947D6">
              <w:rPr>
                <w:sz w:val="20"/>
                <w:szCs w:val="20"/>
              </w:rPr>
              <w:t>Biomasa - kategorie</w:t>
            </w:r>
            <w:proofErr w:type="gramEnd"/>
            <w:r w:rsidRPr="009947D6">
              <w:rPr>
                <w:sz w:val="20"/>
                <w:szCs w:val="20"/>
              </w:rPr>
              <w:t xml:space="preserve"> </w:t>
            </w:r>
            <w:proofErr w:type="gramStart"/>
            <w:r w:rsidRPr="009947D6">
              <w:rPr>
                <w:sz w:val="20"/>
                <w:szCs w:val="20"/>
              </w:rPr>
              <w:t>2r</w:t>
            </w:r>
            <w:proofErr w:type="gramEnd"/>
          </w:p>
        </w:tc>
      </w:tr>
      <w:tr w:rsidR="00965B9A" w:rsidRPr="002C36CD" w14:paraId="19638FE2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5ECB0DA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  <w:hideMark/>
          </w:tcPr>
          <w:p w14:paraId="2ED76C5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2r</w:t>
            </w:r>
            <w:proofErr w:type="gramEnd"/>
          </w:p>
        </w:tc>
      </w:tr>
      <w:tr w:rsidR="00965B9A" w:rsidRPr="002C36CD" w14:paraId="2180A454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B93A1E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B5E0E0" w14:textId="5C55CC6D" w:rsidR="00965B9A" w:rsidRPr="00965B9A" w:rsidRDefault="009947D6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947D6">
              <w:rPr>
                <w:sz w:val="20"/>
                <w:szCs w:val="20"/>
              </w:rPr>
              <w:t>Biomasa - kategorie</w:t>
            </w:r>
            <w:proofErr w:type="gramEnd"/>
            <w:r w:rsidRPr="009947D6">
              <w:rPr>
                <w:sz w:val="20"/>
                <w:szCs w:val="20"/>
              </w:rPr>
              <w:t xml:space="preserve"> </w:t>
            </w:r>
            <w:proofErr w:type="gramStart"/>
            <w:r w:rsidRPr="009947D6">
              <w:rPr>
                <w:sz w:val="20"/>
                <w:szCs w:val="20"/>
              </w:rPr>
              <w:t>2s</w:t>
            </w:r>
            <w:proofErr w:type="gramEnd"/>
          </w:p>
        </w:tc>
      </w:tr>
      <w:tr w:rsidR="00965B9A" w:rsidRPr="002C36CD" w14:paraId="7F12926F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2CF1C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4408C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3a</w:t>
            </w:r>
            <w:proofErr w:type="gramEnd"/>
          </w:p>
        </w:tc>
      </w:tr>
      <w:tr w:rsidR="00965B9A" w:rsidRPr="002C36CD" w14:paraId="77050073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88B71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E4D67B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3b</w:t>
            </w:r>
            <w:proofErr w:type="gramEnd"/>
          </w:p>
        </w:tc>
      </w:tr>
      <w:tr w:rsidR="00965B9A" w:rsidRPr="002C36CD" w14:paraId="33AE8BAA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EF3ED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4A190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3c</w:t>
            </w:r>
          </w:p>
        </w:tc>
      </w:tr>
      <w:tr w:rsidR="00965B9A" w:rsidRPr="002C36CD" w14:paraId="214B9631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30D119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D28BD7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3d</w:t>
            </w:r>
            <w:proofErr w:type="gramEnd"/>
          </w:p>
        </w:tc>
      </w:tr>
      <w:tr w:rsidR="00965B9A" w:rsidRPr="002C36CD" w14:paraId="3C380E99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CD9C8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FAF93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3e</w:t>
            </w:r>
          </w:p>
        </w:tc>
      </w:tr>
      <w:tr w:rsidR="00965B9A" w:rsidRPr="002C36CD" w14:paraId="22ABAAE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94C5F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OTK_29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7B9262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3f</w:t>
            </w:r>
          </w:p>
        </w:tc>
      </w:tr>
      <w:tr w:rsidR="00965B9A" w:rsidRPr="002C36CD" w14:paraId="6928744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EC7DF3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CC356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1c</w:t>
            </w:r>
          </w:p>
        </w:tc>
      </w:tr>
      <w:tr w:rsidR="00965B9A" w:rsidRPr="002C36CD" w14:paraId="18742EA1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017772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3503E5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3g</w:t>
            </w:r>
            <w:proofErr w:type="gramEnd"/>
          </w:p>
        </w:tc>
      </w:tr>
      <w:tr w:rsidR="00965B9A" w:rsidRPr="002C36CD" w14:paraId="66C86BA7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2D919B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37CD3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3h</w:t>
            </w:r>
            <w:proofErr w:type="gramEnd"/>
          </w:p>
        </w:tc>
      </w:tr>
      <w:tr w:rsidR="00965B9A" w:rsidRPr="002C36CD" w14:paraId="5A76BB21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1D6DA1C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7A21F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3i</w:t>
            </w:r>
          </w:p>
        </w:tc>
      </w:tr>
      <w:tr w:rsidR="00965B9A" w:rsidRPr="002C36CD" w14:paraId="47F98024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F5C12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FE9DD3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3j</w:t>
            </w:r>
          </w:p>
        </w:tc>
      </w:tr>
      <w:tr w:rsidR="00965B9A" w:rsidRPr="002C36CD" w14:paraId="12B38F6A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B5D2C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F63CCC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Tuhý komunální </w:t>
            </w:r>
            <w:proofErr w:type="gramStart"/>
            <w:r w:rsidRPr="00965B9A">
              <w:rPr>
                <w:sz w:val="20"/>
                <w:szCs w:val="20"/>
              </w:rPr>
              <w:t>odpad - obnovitelná</w:t>
            </w:r>
            <w:proofErr w:type="gramEnd"/>
            <w:r w:rsidRPr="00965B9A">
              <w:rPr>
                <w:sz w:val="20"/>
                <w:szCs w:val="20"/>
              </w:rPr>
              <w:t xml:space="preserve"> část (</w:t>
            </w:r>
            <w:proofErr w:type="gramStart"/>
            <w:r w:rsidRPr="00965B9A">
              <w:rPr>
                <w:sz w:val="20"/>
                <w:szCs w:val="20"/>
              </w:rPr>
              <w:t>60%</w:t>
            </w:r>
            <w:proofErr w:type="gramEnd"/>
            <w:r w:rsidRPr="00965B9A">
              <w:rPr>
                <w:sz w:val="20"/>
                <w:szCs w:val="20"/>
              </w:rPr>
              <w:t xml:space="preserve"> objemu)</w:t>
            </w:r>
          </w:p>
        </w:tc>
      </w:tr>
      <w:tr w:rsidR="00965B9A" w:rsidRPr="002C36CD" w14:paraId="73678AC4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9193E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E4AA57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</w:t>
            </w:r>
            <w:proofErr w:type="gramStart"/>
            <w:r w:rsidRPr="00965B9A">
              <w:rPr>
                <w:sz w:val="20"/>
                <w:szCs w:val="20"/>
              </w:rPr>
              <w:t>1a</w:t>
            </w:r>
            <w:proofErr w:type="gramEnd"/>
          </w:p>
        </w:tc>
      </w:tr>
      <w:tr w:rsidR="00965B9A" w:rsidRPr="002C36CD" w14:paraId="2F50BE62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43862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7D5C7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</w:t>
            </w:r>
            <w:proofErr w:type="gramStart"/>
            <w:r w:rsidRPr="00965B9A">
              <w:rPr>
                <w:sz w:val="20"/>
                <w:szCs w:val="20"/>
              </w:rPr>
              <w:t>2a</w:t>
            </w:r>
            <w:proofErr w:type="gramEnd"/>
          </w:p>
        </w:tc>
      </w:tr>
      <w:tr w:rsidR="00965B9A" w:rsidRPr="002C36CD" w14:paraId="57FF4821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A4933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lastRenderedPageBreak/>
              <w:t>OTK_37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AF6D42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</w:t>
            </w:r>
            <w:proofErr w:type="gramStart"/>
            <w:r w:rsidRPr="00965B9A">
              <w:rPr>
                <w:sz w:val="20"/>
                <w:szCs w:val="20"/>
              </w:rPr>
              <w:t>2b</w:t>
            </w:r>
            <w:proofErr w:type="gramEnd"/>
          </w:p>
        </w:tc>
      </w:tr>
      <w:tr w:rsidR="00965B9A" w:rsidRPr="002C36CD" w14:paraId="5DD2CE03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7EFAF1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6DF16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2c</w:t>
            </w:r>
          </w:p>
        </w:tc>
      </w:tr>
      <w:tr w:rsidR="00965B9A" w:rsidRPr="002C36CD" w14:paraId="284A84A9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3641D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OTK_39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8A00B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</w:t>
            </w:r>
            <w:proofErr w:type="gramStart"/>
            <w:r w:rsidRPr="00965B9A">
              <w:rPr>
                <w:sz w:val="20"/>
                <w:szCs w:val="20"/>
              </w:rPr>
              <w:t>2d</w:t>
            </w:r>
            <w:proofErr w:type="gramEnd"/>
          </w:p>
        </w:tc>
      </w:tr>
      <w:tr w:rsidR="00965B9A" w:rsidRPr="002C36CD" w14:paraId="1A71BDCC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D01DF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195229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1d</w:t>
            </w:r>
            <w:proofErr w:type="gramEnd"/>
          </w:p>
        </w:tc>
      </w:tr>
      <w:tr w:rsidR="00965B9A" w:rsidRPr="002C36CD" w14:paraId="20A749AC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8AF8D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799073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2e</w:t>
            </w:r>
          </w:p>
        </w:tc>
      </w:tr>
      <w:tr w:rsidR="00965B9A" w:rsidRPr="002C36CD" w14:paraId="1BDECC0F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CC2004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92B2B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2f</w:t>
            </w:r>
          </w:p>
        </w:tc>
      </w:tr>
      <w:tr w:rsidR="00965B9A" w:rsidRPr="002C36CD" w14:paraId="3C965B10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470A0E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59942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</w:t>
            </w:r>
            <w:proofErr w:type="gramStart"/>
            <w:r w:rsidRPr="00965B9A">
              <w:rPr>
                <w:sz w:val="20"/>
                <w:szCs w:val="20"/>
              </w:rPr>
              <w:t>2g</w:t>
            </w:r>
            <w:proofErr w:type="gramEnd"/>
          </w:p>
        </w:tc>
      </w:tr>
      <w:tr w:rsidR="00965B9A" w:rsidRPr="002C36CD" w14:paraId="0739D5A6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30510C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A22A34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</w:t>
            </w:r>
            <w:proofErr w:type="gramStart"/>
            <w:r w:rsidRPr="00965B9A">
              <w:rPr>
                <w:sz w:val="20"/>
                <w:szCs w:val="20"/>
              </w:rPr>
              <w:t>2h</w:t>
            </w:r>
            <w:proofErr w:type="gramEnd"/>
          </w:p>
        </w:tc>
      </w:tr>
      <w:tr w:rsidR="00965B9A" w:rsidRPr="002C36CD" w14:paraId="36BA6706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C60317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7175A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2i</w:t>
            </w:r>
          </w:p>
        </w:tc>
      </w:tr>
      <w:tr w:rsidR="00965B9A" w:rsidRPr="002C36CD" w14:paraId="309E5D4B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0F1A3D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6E4D7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2j</w:t>
            </w:r>
          </w:p>
        </w:tc>
      </w:tr>
      <w:tr w:rsidR="00965B9A" w:rsidRPr="002C36CD" w14:paraId="3FE9E997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6DCD47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D68FE1F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2k</w:t>
            </w:r>
          </w:p>
        </w:tc>
      </w:tr>
      <w:tr w:rsidR="00965B9A" w:rsidRPr="002C36CD" w14:paraId="06E1CBA4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B3294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43B0C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</w:t>
            </w:r>
            <w:proofErr w:type="gramStart"/>
            <w:r w:rsidRPr="00965B9A">
              <w:rPr>
                <w:sz w:val="20"/>
                <w:szCs w:val="20"/>
              </w:rPr>
              <w:t>2l</w:t>
            </w:r>
            <w:proofErr w:type="gramEnd"/>
          </w:p>
        </w:tc>
      </w:tr>
      <w:tr w:rsidR="00965B9A" w:rsidRPr="002C36CD" w14:paraId="1BDAE2B6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4E041C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005C20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</w:t>
            </w:r>
            <w:proofErr w:type="gramStart"/>
            <w:r w:rsidRPr="00965B9A">
              <w:rPr>
                <w:sz w:val="20"/>
                <w:szCs w:val="20"/>
              </w:rPr>
              <w:t>2m</w:t>
            </w:r>
            <w:proofErr w:type="gramEnd"/>
          </w:p>
        </w:tc>
      </w:tr>
      <w:tr w:rsidR="00965B9A" w:rsidRPr="002C36CD" w14:paraId="762B0C6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38249A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OTK_49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E1028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 xml:space="preserve">Bioplynové </w:t>
            </w:r>
            <w:proofErr w:type="gramStart"/>
            <w:r w:rsidRPr="00965B9A">
              <w:rPr>
                <w:sz w:val="20"/>
                <w:szCs w:val="20"/>
              </w:rPr>
              <w:t>stanice - druh</w:t>
            </w:r>
            <w:proofErr w:type="gramEnd"/>
            <w:r w:rsidRPr="00965B9A">
              <w:rPr>
                <w:sz w:val="20"/>
                <w:szCs w:val="20"/>
              </w:rPr>
              <w:t xml:space="preserve"> biomasy kategorie 2n</w:t>
            </w:r>
          </w:p>
        </w:tc>
      </w:tr>
      <w:tr w:rsidR="003A5218" w:rsidRPr="002C36CD" w14:paraId="17B72C87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608D01" w14:textId="4DADCCD7" w:rsidR="003A5218" w:rsidRPr="00965B9A" w:rsidRDefault="003A5218" w:rsidP="00965B9A">
            <w:pPr>
              <w:autoSpaceDE w:val="0"/>
              <w:autoSpaceDN w:val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OTK_50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0E614A" w14:textId="2307F021" w:rsidR="003A5218" w:rsidRPr="00965B9A" w:rsidRDefault="003A5218" w:rsidP="00965B9A">
            <w:pPr>
              <w:autoSpaceDE w:val="0"/>
              <w:autoSpaceDN w:val="0"/>
              <w:rPr>
                <w:sz w:val="20"/>
                <w:szCs w:val="20"/>
              </w:rPr>
            </w:pPr>
            <w:proofErr w:type="gramStart"/>
            <w:r w:rsidRPr="003A5218">
              <w:rPr>
                <w:sz w:val="20"/>
                <w:szCs w:val="20"/>
              </w:rPr>
              <w:t>Biomasa - kategorie</w:t>
            </w:r>
            <w:proofErr w:type="gramEnd"/>
            <w:r w:rsidRPr="003A5218">
              <w:rPr>
                <w:sz w:val="20"/>
                <w:szCs w:val="20"/>
              </w:rPr>
              <w:t xml:space="preserve"> </w:t>
            </w:r>
            <w:proofErr w:type="gramStart"/>
            <w:r w:rsidRPr="003A5218">
              <w:rPr>
                <w:sz w:val="20"/>
                <w:szCs w:val="20"/>
              </w:rPr>
              <w:t>2p</w:t>
            </w:r>
            <w:proofErr w:type="gramEnd"/>
          </w:p>
        </w:tc>
      </w:tr>
      <w:tr w:rsidR="00965B9A" w:rsidRPr="002C36CD" w14:paraId="46A9EC6E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877B98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9D6EA1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2a</w:t>
            </w:r>
            <w:proofErr w:type="gramEnd"/>
          </w:p>
        </w:tc>
      </w:tr>
      <w:tr w:rsidR="00965B9A" w:rsidRPr="002C36CD" w14:paraId="54FC42C5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E01EE9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0EC083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2b</w:t>
            </w:r>
            <w:proofErr w:type="gramEnd"/>
          </w:p>
        </w:tc>
      </w:tr>
      <w:tr w:rsidR="00965B9A" w:rsidRPr="002C36CD" w14:paraId="746908B1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9A6FF5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C5F586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2c</w:t>
            </w:r>
          </w:p>
        </w:tc>
      </w:tr>
      <w:tr w:rsidR="00965B9A" w:rsidRPr="002C36CD" w14:paraId="006B5F2B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7F679B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B6A882" w14:textId="77777777" w:rsidR="00965B9A" w:rsidRPr="00965B9A" w:rsidRDefault="00965B9A" w:rsidP="00965B9A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</w:t>
            </w:r>
            <w:proofErr w:type="gramStart"/>
            <w:r w:rsidRPr="00965B9A">
              <w:rPr>
                <w:sz w:val="20"/>
                <w:szCs w:val="20"/>
              </w:rPr>
              <w:t>2d</w:t>
            </w:r>
            <w:proofErr w:type="gramEnd"/>
          </w:p>
        </w:tc>
      </w:tr>
      <w:tr w:rsidR="00F93BB5" w:rsidRPr="002C36CD" w14:paraId="1657261D" w14:textId="77777777" w:rsidTr="00965B9A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2EA33A" w14:textId="77777777" w:rsidR="00F93BB5" w:rsidRPr="00965B9A" w:rsidRDefault="00F93BB5" w:rsidP="00F93BB5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965B9A">
              <w:rPr>
                <w:sz w:val="20"/>
                <w:szCs w:val="20"/>
              </w:rPr>
              <w:t>OTK_9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38C129" w14:textId="77777777" w:rsidR="00F93BB5" w:rsidRPr="00965B9A" w:rsidRDefault="00F93BB5" w:rsidP="00F93BB5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2e</w:t>
            </w:r>
          </w:p>
        </w:tc>
      </w:tr>
      <w:tr w:rsidR="00F93BB5" w:rsidRPr="00F93BB5" w14:paraId="5125D569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5DEB05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0DF96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a)</w:t>
            </w:r>
          </w:p>
        </w:tc>
      </w:tr>
      <w:tr w:rsidR="00F93BB5" w:rsidRPr="00F93BB5" w14:paraId="4C10518B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78F3B0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2978E9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b)</w:t>
            </w:r>
          </w:p>
        </w:tc>
      </w:tr>
      <w:tr w:rsidR="00F93BB5" w:rsidRPr="00F93BB5" w14:paraId="436E2C6B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15259A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B505233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c)</w:t>
            </w:r>
          </w:p>
        </w:tc>
      </w:tr>
      <w:tr w:rsidR="00F93BB5" w:rsidRPr="00F93BB5" w14:paraId="0F2739CF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AAE00E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627B7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1.</w:t>
            </w:r>
          </w:p>
        </w:tc>
      </w:tr>
      <w:tr w:rsidR="00F93BB5" w:rsidRPr="00F93BB5" w14:paraId="07FE7FE4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E168C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7E7FE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2.</w:t>
            </w:r>
          </w:p>
        </w:tc>
      </w:tr>
      <w:tr w:rsidR="00F93BB5" w:rsidRPr="00F93BB5" w14:paraId="2A84DD73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7D0AAB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0F2ED7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3.</w:t>
            </w:r>
          </w:p>
        </w:tc>
      </w:tr>
      <w:tr w:rsidR="00F93BB5" w:rsidRPr="00F93BB5" w14:paraId="3DFE1D85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6305B7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31EA80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4.</w:t>
            </w:r>
          </w:p>
        </w:tc>
      </w:tr>
      <w:tr w:rsidR="00F93BB5" w:rsidRPr="00F93BB5" w14:paraId="6A3C9B35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BF5C2B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3FCA31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5.</w:t>
            </w:r>
          </w:p>
        </w:tc>
      </w:tr>
      <w:tr w:rsidR="00F93BB5" w:rsidRPr="00F93BB5" w14:paraId="69FBE248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1B1F30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588539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6.</w:t>
            </w:r>
          </w:p>
        </w:tc>
      </w:tr>
      <w:tr w:rsidR="00F93BB5" w:rsidRPr="00F93BB5" w14:paraId="371682F0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24CBDA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AD7962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7.</w:t>
            </w:r>
          </w:p>
        </w:tc>
      </w:tr>
      <w:tr w:rsidR="00F93BB5" w:rsidRPr="00F93BB5" w14:paraId="456BC80C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A9FEF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A7120A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8.</w:t>
            </w:r>
          </w:p>
        </w:tc>
      </w:tr>
      <w:tr w:rsidR="00F93BB5" w:rsidRPr="00F93BB5" w14:paraId="6C9F8AC0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E659F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1617E5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d) 9.</w:t>
            </w:r>
          </w:p>
        </w:tc>
      </w:tr>
      <w:tr w:rsidR="00F93BB5" w:rsidRPr="00F93BB5" w14:paraId="3E63B667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9ACA6E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054C05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e)</w:t>
            </w:r>
          </w:p>
        </w:tc>
      </w:tr>
      <w:tr w:rsidR="00F93BB5" w:rsidRPr="00F93BB5" w14:paraId="3731C021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595D5F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95FB1B9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f) 1.</w:t>
            </w:r>
          </w:p>
        </w:tc>
      </w:tr>
      <w:tr w:rsidR="00F93BB5" w:rsidRPr="00F93BB5" w14:paraId="1E168575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A47521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2E1CDF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f) 2.</w:t>
            </w:r>
          </w:p>
        </w:tc>
      </w:tr>
      <w:tr w:rsidR="00F93BB5" w:rsidRPr="00F93BB5" w14:paraId="3B6FE79F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10AA94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OP_19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10DD9F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f) 3.</w:t>
            </w:r>
          </w:p>
        </w:tc>
      </w:tr>
      <w:tr w:rsidR="00F93BB5" w:rsidRPr="00F93BB5" w14:paraId="568801E6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158139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70B45F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f) 4.</w:t>
            </w:r>
          </w:p>
        </w:tc>
      </w:tr>
      <w:tr w:rsidR="00F93BB5" w:rsidRPr="00F93BB5" w14:paraId="0675C8C5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BDC75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lastRenderedPageBreak/>
              <w:t>OP_21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955F4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f) 5.</w:t>
            </w:r>
          </w:p>
        </w:tc>
      </w:tr>
      <w:tr w:rsidR="00F93BB5" w:rsidRPr="00F93BB5" w14:paraId="65B39C5A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A3DF17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B27807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f) 6.</w:t>
            </w:r>
          </w:p>
        </w:tc>
      </w:tr>
      <w:tr w:rsidR="00F93BB5" w:rsidRPr="00F93BB5" w14:paraId="65B4FE82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82139E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3775F5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f) 7.</w:t>
            </w:r>
          </w:p>
        </w:tc>
      </w:tr>
      <w:tr w:rsidR="00F93BB5" w:rsidRPr="00F93BB5" w14:paraId="4AC68094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94BE81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5D4FA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g)</w:t>
            </w:r>
          </w:p>
        </w:tc>
      </w:tr>
      <w:tr w:rsidR="00F93BB5" w:rsidRPr="00F93BB5" w14:paraId="169BEEB2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C3F9AB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F1F1600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h)</w:t>
            </w:r>
          </w:p>
        </w:tc>
      </w:tr>
      <w:tr w:rsidR="00F93BB5" w:rsidRPr="00F93BB5" w14:paraId="6FF8F8CA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20DD54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D7E85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i)</w:t>
            </w:r>
          </w:p>
        </w:tc>
      </w:tr>
      <w:tr w:rsidR="00F93BB5" w:rsidRPr="00F93BB5" w14:paraId="21741B80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D6D5D83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A93572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j)</w:t>
            </w:r>
          </w:p>
        </w:tc>
      </w:tr>
      <w:tr w:rsidR="00F93BB5" w:rsidRPr="00F93BB5" w14:paraId="03252CB5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4FC31B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FCD932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k)</w:t>
            </w:r>
          </w:p>
        </w:tc>
      </w:tr>
      <w:tr w:rsidR="00F93BB5" w:rsidRPr="00F93BB5" w14:paraId="07B1BAD1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30D18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OP_29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E3F81A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l)</w:t>
            </w:r>
          </w:p>
        </w:tc>
      </w:tr>
      <w:tr w:rsidR="00F93BB5" w:rsidRPr="00F93BB5" w14:paraId="64BB6AF9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588E5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594BBE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m)</w:t>
            </w:r>
          </w:p>
        </w:tc>
      </w:tr>
      <w:tr w:rsidR="00F93BB5" w:rsidRPr="00F93BB5" w14:paraId="3D3C23AE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03C015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BEC8F23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n)</w:t>
            </w:r>
          </w:p>
        </w:tc>
      </w:tr>
      <w:tr w:rsidR="00F93BB5" w:rsidRPr="00F93BB5" w14:paraId="33ADB08E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31AEB1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078607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o)</w:t>
            </w:r>
          </w:p>
        </w:tc>
      </w:tr>
      <w:tr w:rsidR="00F93BB5" w:rsidRPr="00F93BB5" w14:paraId="31597DC1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95B14A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33EEB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p)</w:t>
            </w:r>
          </w:p>
        </w:tc>
      </w:tr>
      <w:tr w:rsidR="00F93BB5" w:rsidRPr="00F93BB5" w14:paraId="35BA5FE5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3A3373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0D4908E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q)</w:t>
            </w:r>
          </w:p>
        </w:tc>
      </w:tr>
      <w:tr w:rsidR="00F93BB5" w:rsidRPr="00F93BB5" w14:paraId="20844B49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FD928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EB4A0B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F93BB5">
              <w:rPr>
                <w:sz w:val="20"/>
                <w:szCs w:val="20"/>
              </w:rPr>
              <w:t>biometanu - kategorie</w:t>
            </w:r>
            <w:proofErr w:type="gramEnd"/>
            <w:r w:rsidRPr="00F93BB5">
              <w:rPr>
                <w:sz w:val="20"/>
                <w:szCs w:val="20"/>
              </w:rPr>
              <w:t xml:space="preserve"> A r)</w:t>
            </w:r>
          </w:p>
        </w:tc>
      </w:tr>
      <w:tr w:rsidR="00F93BB5" w:rsidRPr="00F93BB5" w14:paraId="2FDA07C0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E48E75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DFDACF" w14:textId="4E7880E1" w:rsidR="00F93BB5" w:rsidRPr="00F93BB5" w:rsidRDefault="009947D6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9947D6">
              <w:rPr>
                <w:sz w:val="20"/>
                <w:szCs w:val="20"/>
              </w:rPr>
              <w:t xml:space="preserve">Suroviny pro výrobu vyspělého bioplynu a </w:t>
            </w:r>
            <w:proofErr w:type="gramStart"/>
            <w:r w:rsidRPr="009947D6">
              <w:rPr>
                <w:sz w:val="20"/>
                <w:szCs w:val="20"/>
              </w:rPr>
              <w:t>biometanu - kategorie</w:t>
            </w:r>
            <w:proofErr w:type="gramEnd"/>
            <w:r w:rsidRPr="009947D6">
              <w:rPr>
                <w:sz w:val="20"/>
                <w:szCs w:val="20"/>
              </w:rPr>
              <w:t xml:space="preserve"> B a)</w:t>
            </w:r>
          </w:p>
        </w:tc>
      </w:tr>
      <w:tr w:rsidR="00F93BB5" w:rsidRPr="00F93BB5" w14:paraId="0D0687A8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680E57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FB0548" w14:textId="50BBC56C" w:rsidR="00F93BB5" w:rsidRPr="00F93BB5" w:rsidRDefault="007E19E9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7E19E9">
              <w:rPr>
                <w:sz w:val="20"/>
                <w:szCs w:val="20"/>
              </w:rPr>
              <w:t xml:space="preserve">Suroviny pro výrobu vyspělého bioplynu a </w:t>
            </w:r>
            <w:proofErr w:type="gramStart"/>
            <w:r w:rsidRPr="007E19E9">
              <w:rPr>
                <w:sz w:val="20"/>
                <w:szCs w:val="20"/>
              </w:rPr>
              <w:t>biometanu - kategorie</w:t>
            </w:r>
            <w:proofErr w:type="gramEnd"/>
            <w:r w:rsidRPr="007E19E9">
              <w:rPr>
                <w:sz w:val="20"/>
                <w:szCs w:val="20"/>
              </w:rPr>
              <w:t xml:space="preserve"> B b)</w:t>
            </w:r>
          </w:p>
        </w:tc>
      </w:tr>
      <w:tr w:rsidR="00F93BB5" w:rsidRPr="00F93BB5" w14:paraId="3A1BBF12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8EEC1B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04AAD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F93BB5">
              <w:rPr>
                <w:sz w:val="20"/>
                <w:szCs w:val="20"/>
              </w:rPr>
              <w:t>biometanu - druh</w:t>
            </w:r>
            <w:proofErr w:type="gramEnd"/>
            <w:r w:rsidRPr="00F93BB5">
              <w:rPr>
                <w:sz w:val="20"/>
                <w:szCs w:val="20"/>
              </w:rPr>
              <w:t xml:space="preserve"> a)</w:t>
            </w:r>
          </w:p>
        </w:tc>
      </w:tr>
      <w:tr w:rsidR="00F93BB5" w:rsidRPr="00F93BB5" w14:paraId="642D8B9B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57DE6C3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OP_39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0A9CC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F93BB5">
              <w:rPr>
                <w:sz w:val="20"/>
                <w:szCs w:val="20"/>
              </w:rPr>
              <w:t>biometanu - druh</w:t>
            </w:r>
            <w:proofErr w:type="gramEnd"/>
            <w:r w:rsidRPr="00F93BB5">
              <w:rPr>
                <w:sz w:val="20"/>
                <w:szCs w:val="20"/>
              </w:rPr>
              <w:t xml:space="preserve"> b)</w:t>
            </w:r>
          </w:p>
        </w:tc>
      </w:tr>
      <w:tr w:rsidR="00F93BB5" w:rsidRPr="00F93BB5" w14:paraId="4DBBBF90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251A92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1D40474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F93BB5">
              <w:rPr>
                <w:sz w:val="20"/>
                <w:szCs w:val="20"/>
              </w:rPr>
              <w:t>biometanu - druh</w:t>
            </w:r>
            <w:proofErr w:type="gramEnd"/>
            <w:r w:rsidRPr="00F93BB5">
              <w:rPr>
                <w:sz w:val="20"/>
                <w:szCs w:val="20"/>
              </w:rPr>
              <w:t xml:space="preserve"> c)</w:t>
            </w:r>
          </w:p>
        </w:tc>
      </w:tr>
      <w:tr w:rsidR="00F93BB5" w:rsidRPr="00F93BB5" w14:paraId="7A35EDAD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B0E6F5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991135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F93BB5">
              <w:rPr>
                <w:sz w:val="20"/>
                <w:szCs w:val="20"/>
              </w:rPr>
              <w:t>biometanu - druh</w:t>
            </w:r>
            <w:proofErr w:type="gramEnd"/>
            <w:r w:rsidRPr="00F93BB5">
              <w:rPr>
                <w:sz w:val="20"/>
                <w:szCs w:val="20"/>
              </w:rPr>
              <w:t xml:space="preserve"> d)</w:t>
            </w:r>
          </w:p>
        </w:tc>
      </w:tr>
      <w:tr w:rsidR="00F93BB5" w:rsidRPr="00F93BB5" w14:paraId="346927C2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EBF45F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40A90F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F93BB5">
              <w:rPr>
                <w:sz w:val="20"/>
                <w:szCs w:val="20"/>
              </w:rPr>
              <w:t>biometanu - druh</w:t>
            </w:r>
            <w:proofErr w:type="gramEnd"/>
            <w:r w:rsidRPr="00F93BB5">
              <w:rPr>
                <w:sz w:val="20"/>
                <w:szCs w:val="20"/>
              </w:rPr>
              <w:t xml:space="preserve"> e)</w:t>
            </w:r>
          </w:p>
        </w:tc>
      </w:tr>
      <w:tr w:rsidR="00F93BB5" w:rsidRPr="00F93BB5" w14:paraId="69F140EC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2712E5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30CB7BB" w14:textId="2C3EF900" w:rsidR="00F93BB5" w:rsidRPr="00F93BB5" w:rsidRDefault="001B5C0A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1B5C0A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1B5C0A">
              <w:rPr>
                <w:sz w:val="20"/>
                <w:szCs w:val="20"/>
              </w:rPr>
              <w:t>biometanu - druh</w:t>
            </w:r>
            <w:proofErr w:type="gramEnd"/>
            <w:r w:rsidRPr="001B5C0A">
              <w:rPr>
                <w:sz w:val="20"/>
                <w:szCs w:val="20"/>
              </w:rPr>
              <w:t xml:space="preserve"> d)</w:t>
            </w:r>
          </w:p>
        </w:tc>
      </w:tr>
      <w:tr w:rsidR="00F93BB5" w:rsidRPr="00F93BB5" w14:paraId="1E289B84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547C38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2E4C0F" w14:textId="13D21A07" w:rsidR="00F93BB5" w:rsidRPr="00F93BB5" w:rsidRDefault="001B5C0A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1B5C0A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1B5C0A">
              <w:rPr>
                <w:sz w:val="20"/>
                <w:szCs w:val="20"/>
              </w:rPr>
              <w:t>biometanu - druh</w:t>
            </w:r>
            <w:proofErr w:type="gramEnd"/>
            <w:r w:rsidRPr="001B5C0A">
              <w:rPr>
                <w:sz w:val="20"/>
                <w:szCs w:val="20"/>
              </w:rPr>
              <w:t xml:space="preserve"> e)</w:t>
            </w:r>
          </w:p>
        </w:tc>
      </w:tr>
      <w:tr w:rsidR="00F93BB5" w:rsidRPr="00F93BB5" w14:paraId="300CD04C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6E2D60C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73A3B97" w14:textId="5D70651B" w:rsidR="00F93BB5" w:rsidRPr="00F93BB5" w:rsidRDefault="001B5C0A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1B5C0A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1B5C0A">
              <w:rPr>
                <w:sz w:val="20"/>
                <w:szCs w:val="20"/>
              </w:rPr>
              <w:t>biometanu - druh</w:t>
            </w:r>
            <w:proofErr w:type="gramEnd"/>
            <w:r w:rsidRPr="001B5C0A">
              <w:rPr>
                <w:sz w:val="20"/>
                <w:szCs w:val="20"/>
              </w:rPr>
              <w:t xml:space="preserve"> f)</w:t>
            </w:r>
          </w:p>
        </w:tc>
      </w:tr>
      <w:tr w:rsidR="00F93BB5" w:rsidRPr="00F93BB5" w14:paraId="74A8A77C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9FAF2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103AB2" w14:textId="2D4B8CBF" w:rsidR="00F93BB5" w:rsidRPr="00F93BB5" w:rsidRDefault="00CB4457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CB4457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CB4457">
              <w:rPr>
                <w:sz w:val="20"/>
                <w:szCs w:val="20"/>
              </w:rPr>
              <w:t>biometanu - druh</w:t>
            </w:r>
            <w:proofErr w:type="gramEnd"/>
            <w:r w:rsidRPr="00CB4457">
              <w:rPr>
                <w:sz w:val="20"/>
                <w:szCs w:val="20"/>
              </w:rPr>
              <w:t xml:space="preserve"> g)</w:t>
            </w:r>
          </w:p>
        </w:tc>
      </w:tr>
      <w:tr w:rsidR="00F93BB5" w:rsidRPr="00F93BB5" w14:paraId="2694666B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2E44A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B0D4171" w14:textId="571DFD6D" w:rsidR="00F93BB5" w:rsidRPr="00F93BB5" w:rsidRDefault="00CB4457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CB4457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CB4457">
              <w:rPr>
                <w:sz w:val="20"/>
                <w:szCs w:val="20"/>
              </w:rPr>
              <w:t>biometanu - druh</w:t>
            </w:r>
            <w:proofErr w:type="gramEnd"/>
            <w:r w:rsidRPr="00CB4457">
              <w:rPr>
                <w:sz w:val="20"/>
                <w:szCs w:val="20"/>
              </w:rPr>
              <w:t xml:space="preserve"> h)</w:t>
            </w:r>
          </w:p>
        </w:tc>
      </w:tr>
      <w:tr w:rsidR="00F93BB5" w:rsidRPr="00F93BB5" w14:paraId="48AF8A79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629CC99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C9AC620" w14:textId="7C272628" w:rsidR="00F93BB5" w:rsidRPr="00F93BB5" w:rsidRDefault="00CB4457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CB4457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CB4457">
              <w:rPr>
                <w:sz w:val="20"/>
                <w:szCs w:val="20"/>
              </w:rPr>
              <w:t>biometanu - druh</w:t>
            </w:r>
            <w:proofErr w:type="gramEnd"/>
            <w:r w:rsidRPr="00CB4457">
              <w:rPr>
                <w:sz w:val="20"/>
                <w:szCs w:val="20"/>
              </w:rPr>
              <w:t xml:space="preserve"> i)</w:t>
            </w:r>
          </w:p>
        </w:tc>
      </w:tr>
      <w:tr w:rsidR="00F93BB5" w:rsidRPr="00F93BB5" w14:paraId="001F7C99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601D6D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OP_49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558D6E" w14:textId="4C082A79" w:rsidR="00F93BB5" w:rsidRPr="00F93BB5" w:rsidRDefault="00516156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516156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516156">
              <w:rPr>
                <w:sz w:val="20"/>
                <w:szCs w:val="20"/>
              </w:rPr>
              <w:t>biometanu - druh</w:t>
            </w:r>
            <w:proofErr w:type="gramEnd"/>
            <w:r w:rsidRPr="00516156">
              <w:rPr>
                <w:sz w:val="20"/>
                <w:szCs w:val="20"/>
              </w:rPr>
              <w:t xml:space="preserve"> j) 1.</w:t>
            </w:r>
          </w:p>
        </w:tc>
      </w:tr>
      <w:tr w:rsidR="00F93BB5" w:rsidRPr="00F93BB5" w14:paraId="2BE21AB8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FB9F92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OP_50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258167" w14:textId="25EE4033" w:rsidR="00F93BB5" w:rsidRPr="00F93BB5" w:rsidRDefault="00516156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516156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516156">
              <w:rPr>
                <w:sz w:val="20"/>
                <w:szCs w:val="20"/>
              </w:rPr>
              <w:t>biometanu - druh</w:t>
            </w:r>
            <w:proofErr w:type="gramEnd"/>
            <w:r w:rsidRPr="00516156">
              <w:rPr>
                <w:sz w:val="20"/>
                <w:szCs w:val="20"/>
              </w:rPr>
              <w:t xml:space="preserve"> j) 2.</w:t>
            </w:r>
          </w:p>
        </w:tc>
      </w:tr>
      <w:tr w:rsidR="00F93BB5" w:rsidRPr="00F93BB5" w14:paraId="03F94BAB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C27D791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OP_51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859D88" w14:textId="39A97C13" w:rsidR="00F93BB5" w:rsidRPr="00F93BB5" w:rsidRDefault="00516156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516156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516156">
              <w:rPr>
                <w:sz w:val="20"/>
                <w:szCs w:val="20"/>
              </w:rPr>
              <w:t>biometanu - druh</w:t>
            </w:r>
            <w:proofErr w:type="gramEnd"/>
            <w:r w:rsidRPr="00516156">
              <w:rPr>
                <w:sz w:val="20"/>
                <w:szCs w:val="20"/>
              </w:rPr>
              <w:t xml:space="preserve"> j) 3.</w:t>
            </w:r>
          </w:p>
        </w:tc>
      </w:tr>
      <w:tr w:rsidR="00F93BB5" w:rsidRPr="00F93BB5" w14:paraId="21CCCCE8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D889C2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OP_52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7299884" w14:textId="67F9A0E4" w:rsidR="00F93BB5" w:rsidRPr="00F93BB5" w:rsidRDefault="00D90AA8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D90AA8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D90AA8">
              <w:rPr>
                <w:sz w:val="20"/>
                <w:szCs w:val="20"/>
              </w:rPr>
              <w:t>biometanu - druh</w:t>
            </w:r>
            <w:proofErr w:type="gramEnd"/>
            <w:r w:rsidRPr="00D90AA8">
              <w:rPr>
                <w:sz w:val="20"/>
                <w:szCs w:val="20"/>
              </w:rPr>
              <w:t xml:space="preserve"> j) 4.</w:t>
            </w:r>
          </w:p>
        </w:tc>
      </w:tr>
      <w:tr w:rsidR="00F93BB5" w:rsidRPr="00F93BB5" w14:paraId="585F31B0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8DDA8A9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OP_53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9C4710" w14:textId="67A39E59" w:rsidR="00F93BB5" w:rsidRPr="00F93BB5" w:rsidRDefault="00D90AA8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D90AA8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D90AA8">
              <w:rPr>
                <w:sz w:val="20"/>
                <w:szCs w:val="20"/>
              </w:rPr>
              <w:t>biometanu - druh</w:t>
            </w:r>
            <w:proofErr w:type="gramEnd"/>
            <w:r w:rsidRPr="00D90AA8">
              <w:rPr>
                <w:sz w:val="20"/>
                <w:szCs w:val="20"/>
              </w:rPr>
              <w:t xml:space="preserve"> j) 5.</w:t>
            </w:r>
          </w:p>
        </w:tc>
      </w:tr>
      <w:tr w:rsidR="00F93BB5" w:rsidRPr="00F93BB5" w14:paraId="224F2281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70216F6" w14:textId="7777777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OP_54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637B609" w14:textId="67B991FE" w:rsidR="00F93BB5" w:rsidRPr="00F93BB5" w:rsidRDefault="0032238B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32238B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32238B">
              <w:rPr>
                <w:sz w:val="20"/>
                <w:szCs w:val="20"/>
              </w:rPr>
              <w:t>biometanu - druh</w:t>
            </w:r>
            <w:proofErr w:type="gramEnd"/>
            <w:r w:rsidRPr="0032238B">
              <w:rPr>
                <w:sz w:val="20"/>
                <w:szCs w:val="20"/>
              </w:rPr>
              <w:t xml:space="preserve"> j) 6.</w:t>
            </w:r>
          </w:p>
        </w:tc>
      </w:tr>
      <w:tr w:rsidR="00077814" w:rsidRPr="00F93BB5" w14:paraId="700DDEBE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0D47C7" w14:textId="1095F4E7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OP_55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A879FE4" w14:textId="762FB917" w:rsidR="00077814" w:rsidRPr="00F93BB5" w:rsidRDefault="0032238B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32238B">
              <w:rPr>
                <w:sz w:val="20"/>
                <w:szCs w:val="20"/>
              </w:rPr>
              <w:t xml:space="preserve">Suroviny pro výrobu ostatního bioplynu a </w:t>
            </w:r>
            <w:proofErr w:type="gramStart"/>
            <w:r w:rsidRPr="0032238B">
              <w:rPr>
                <w:sz w:val="20"/>
                <w:szCs w:val="20"/>
              </w:rPr>
              <w:t>biometanu - druh</w:t>
            </w:r>
            <w:proofErr w:type="gramEnd"/>
            <w:r w:rsidRPr="0032238B">
              <w:rPr>
                <w:sz w:val="20"/>
                <w:szCs w:val="20"/>
              </w:rPr>
              <w:t xml:space="preserve"> j) 7.</w:t>
            </w:r>
          </w:p>
        </w:tc>
      </w:tr>
      <w:tr w:rsidR="00077814" w:rsidRPr="00F93BB5" w14:paraId="298F0A97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F6D41F" w14:textId="0EBC3184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</w:t>
            </w:r>
            <w:r>
              <w:rPr>
                <w:sz w:val="20"/>
                <w:szCs w:val="20"/>
              </w:rPr>
              <w:t>56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8344D88" w14:textId="4614F8D8" w:rsidR="00077814" w:rsidRPr="00F93BB5" w:rsidRDefault="00496AD1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496AD1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496AD1">
              <w:rPr>
                <w:sz w:val="20"/>
                <w:szCs w:val="20"/>
              </w:rPr>
              <w:t>biometanu - kategorie</w:t>
            </w:r>
            <w:proofErr w:type="gramEnd"/>
            <w:r w:rsidRPr="00496AD1">
              <w:rPr>
                <w:sz w:val="20"/>
                <w:szCs w:val="20"/>
              </w:rPr>
              <w:t xml:space="preserve"> A s)</w:t>
            </w:r>
          </w:p>
        </w:tc>
      </w:tr>
      <w:tr w:rsidR="00077814" w:rsidRPr="00F93BB5" w14:paraId="64C4446F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DF45EC" w14:textId="67E065B4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</w:t>
            </w:r>
            <w:r>
              <w:rPr>
                <w:sz w:val="20"/>
                <w:szCs w:val="20"/>
              </w:rPr>
              <w:t>57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58A46A0" w14:textId="72BC1917" w:rsidR="00077814" w:rsidRPr="00F93BB5" w:rsidRDefault="00496AD1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496AD1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496AD1">
              <w:rPr>
                <w:sz w:val="20"/>
                <w:szCs w:val="20"/>
              </w:rPr>
              <w:t>biometanu - kategorie</w:t>
            </w:r>
            <w:proofErr w:type="gramEnd"/>
            <w:r w:rsidRPr="00496AD1">
              <w:rPr>
                <w:sz w:val="20"/>
                <w:szCs w:val="20"/>
              </w:rPr>
              <w:t xml:space="preserve"> A t)</w:t>
            </w:r>
          </w:p>
        </w:tc>
      </w:tr>
      <w:tr w:rsidR="00077814" w:rsidRPr="00F93BB5" w14:paraId="6CFBDAEE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81BD1D5" w14:textId="72834386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lastRenderedPageBreak/>
              <w:t>OP_</w:t>
            </w:r>
            <w:r>
              <w:rPr>
                <w:sz w:val="20"/>
                <w:szCs w:val="20"/>
              </w:rPr>
              <w:t>58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E4DE29F" w14:textId="4B3488E5" w:rsidR="00077814" w:rsidRPr="00F93BB5" w:rsidRDefault="00496AD1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496AD1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496AD1">
              <w:rPr>
                <w:sz w:val="20"/>
                <w:szCs w:val="20"/>
              </w:rPr>
              <w:t>biometanu - kategorie</w:t>
            </w:r>
            <w:proofErr w:type="gramEnd"/>
            <w:r w:rsidRPr="00496AD1">
              <w:rPr>
                <w:sz w:val="20"/>
                <w:szCs w:val="20"/>
              </w:rPr>
              <w:t xml:space="preserve"> A u)</w:t>
            </w:r>
          </w:p>
        </w:tc>
      </w:tr>
      <w:tr w:rsidR="00077814" w:rsidRPr="00F93BB5" w14:paraId="71D59AD0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9F02E9B" w14:textId="744DF217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</w:t>
            </w:r>
            <w:r>
              <w:rPr>
                <w:sz w:val="20"/>
                <w:szCs w:val="20"/>
              </w:rPr>
              <w:t>59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E38BDC9" w14:textId="38301B35" w:rsidR="00077814" w:rsidRPr="00F93BB5" w:rsidRDefault="00496AD1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496AD1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496AD1">
              <w:rPr>
                <w:sz w:val="20"/>
                <w:szCs w:val="20"/>
              </w:rPr>
              <w:t>biometanu - kategorie</w:t>
            </w:r>
            <w:proofErr w:type="gramEnd"/>
            <w:r w:rsidRPr="00496AD1">
              <w:rPr>
                <w:sz w:val="20"/>
                <w:szCs w:val="20"/>
              </w:rPr>
              <w:t xml:space="preserve"> A v)</w:t>
            </w:r>
          </w:p>
        </w:tc>
      </w:tr>
      <w:tr w:rsidR="00077814" w:rsidRPr="00F93BB5" w14:paraId="04CF5025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4F086CE" w14:textId="18A60F03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</w:t>
            </w:r>
            <w:r>
              <w:rPr>
                <w:sz w:val="20"/>
                <w:szCs w:val="20"/>
              </w:rPr>
              <w:t>60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706494" w14:textId="2B39A5A0" w:rsidR="00077814" w:rsidRPr="00F93BB5" w:rsidRDefault="000B1056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0B1056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0B1056">
              <w:rPr>
                <w:sz w:val="20"/>
                <w:szCs w:val="20"/>
              </w:rPr>
              <w:t>biometanu - kategorie</w:t>
            </w:r>
            <w:proofErr w:type="gramEnd"/>
            <w:r w:rsidRPr="000B1056">
              <w:rPr>
                <w:sz w:val="20"/>
                <w:szCs w:val="20"/>
              </w:rPr>
              <w:t xml:space="preserve"> A w)</w:t>
            </w:r>
          </w:p>
        </w:tc>
      </w:tr>
      <w:tr w:rsidR="00077814" w:rsidRPr="00F93BB5" w14:paraId="14FF9625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31F2B2A" w14:textId="3FC2BE76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</w:t>
            </w:r>
            <w:r>
              <w:rPr>
                <w:sz w:val="20"/>
                <w:szCs w:val="20"/>
              </w:rPr>
              <w:t>61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DC7CC91" w14:textId="169CB7BA" w:rsidR="00077814" w:rsidRPr="00F93BB5" w:rsidRDefault="000B1056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0B1056">
              <w:rPr>
                <w:sz w:val="20"/>
                <w:szCs w:val="20"/>
              </w:rPr>
              <w:t xml:space="preserve">Suroviny pro výrobu vyspělého bioplynu a </w:t>
            </w:r>
            <w:proofErr w:type="gramStart"/>
            <w:r w:rsidRPr="000B1056">
              <w:rPr>
                <w:sz w:val="20"/>
                <w:szCs w:val="20"/>
              </w:rPr>
              <w:t>biometanu - kategorie</w:t>
            </w:r>
            <w:proofErr w:type="gramEnd"/>
            <w:r w:rsidRPr="000B1056">
              <w:rPr>
                <w:sz w:val="20"/>
                <w:szCs w:val="20"/>
              </w:rPr>
              <w:t xml:space="preserve"> B c)</w:t>
            </w:r>
          </w:p>
        </w:tc>
      </w:tr>
      <w:tr w:rsidR="00077814" w:rsidRPr="00F93BB5" w14:paraId="0550330D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D3279D" w14:textId="5504B2EC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</w:t>
            </w:r>
            <w:r>
              <w:rPr>
                <w:sz w:val="20"/>
                <w:szCs w:val="20"/>
              </w:rPr>
              <w:t>62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4A3A726" w14:textId="4EC68F40" w:rsidR="00077814" w:rsidRPr="00F93BB5" w:rsidRDefault="000B1056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0B1056">
              <w:rPr>
                <w:sz w:val="20"/>
                <w:szCs w:val="20"/>
              </w:rPr>
              <w:t xml:space="preserve">Suroviny pro výrobu vyspělého bioplynu a </w:t>
            </w:r>
            <w:proofErr w:type="gramStart"/>
            <w:r w:rsidRPr="000B1056">
              <w:rPr>
                <w:sz w:val="20"/>
                <w:szCs w:val="20"/>
              </w:rPr>
              <w:t>biometanu - kategorie</w:t>
            </w:r>
            <w:proofErr w:type="gramEnd"/>
            <w:r w:rsidRPr="000B1056">
              <w:rPr>
                <w:sz w:val="20"/>
                <w:szCs w:val="20"/>
              </w:rPr>
              <w:t xml:space="preserve"> B d)</w:t>
            </w:r>
          </w:p>
        </w:tc>
      </w:tr>
      <w:tr w:rsidR="00077814" w:rsidRPr="00F93BB5" w14:paraId="7BA041A4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36F822" w14:textId="2A1E31CA" w:rsidR="00077814" w:rsidRPr="00F93BB5" w:rsidRDefault="00077814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</w:t>
            </w:r>
            <w:r>
              <w:rPr>
                <w:sz w:val="20"/>
                <w:szCs w:val="20"/>
              </w:rPr>
              <w:t>63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DA0FE2" w14:textId="762D0B93" w:rsidR="00077814" w:rsidRPr="00F93BB5" w:rsidRDefault="000B1056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0B1056">
              <w:rPr>
                <w:sz w:val="20"/>
                <w:szCs w:val="20"/>
              </w:rPr>
              <w:t xml:space="preserve">Suroviny pro výrobu vyspělého bioplynu a </w:t>
            </w:r>
            <w:proofErr w:type="gramStart"/>
            <w:r w:rsidRPr="000B1056">
              <w:rPr>
                <w:sz w:val="20"/>
                <w:szCs w:val="20"/>
              </w:rPr>
              <w:t>biometanu - kategorie</w:t>
            </w:r>
            <w:proofErr w:type="gramEnd"/>
            <w:r w:rsidRPr="000B1056">
              <w:rPr>
                <w:sz w:val="20"/>
                <w:szCs w:val="20"/>
              </w:rPr>
              <w:t xml:space="preserve"> B e)</w:t>
            </w:r>
          </w:p>
        </w:tc>
      </w:tr>
      <w:tr w:rsidR="00F93BB5" w:rsidRPr="00F93BB5" w14:paraId="1FC0D307" w14:textId="77777777" w:rsidTr="00F93BB5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EB8149" w14:textId="5DB2DEC7" w:rsidR="00F93BB5" w:rsidRPr="00F93BB5" w:rsidRDefault="00F93BB5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F93BB5">
              <w:rPr>
                <w:sz w:val="20"/>
                <w:szCs w:val="20"/>
              </w:rPr>
              <w:t>OP_</w:t>
            </w:r>
            <w:r w:rsidR="00077814">
              <w:rPr>
                <w:sz w:val="20"/>
                <w:szCs w:val="20"/>
              </w:rPr>
              <w:t>64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5CB9FDD" w14:textId="10703561" w:rsidR="00F93BB5" w:rsidRPr="00F93BB5" w:rsidRDefault="007F39F2" w:rsidP="00F93BB5">
            <w:pPr>
              <w:autoSpaceDE w:val="0"/>
              <w:autoSpaceDN w:val="0"/>
              <w:rPr>
                <w:sz w:val="20"/>
                <w:szCs w:val="20"/>
              </w:rPr>
            </w:pPr>
            <w:r w:rsidRPr="007F39F2">
              <w:rPr>
                <w:sz w:val="20"/>
                <w:szCs w:val="20"/>
              </w:rPr>
              <w:t xml:space="preserve">Suroviny pro výrobu vyspělého bioplynu a </w:t>
            </w:r>
            <w:proofErr w:type="gramStart"/>
            <w:r w:rsidRPr="007F39F2">
              <w:rPr>
                <w:sz w:val="20"/>
                <w:szCs w:val="20"/>
              </w:rPr>
              <w:t>biometanu - kategorie</w:t>
            </w:r>
            <w:proofErr w:type="gramEnd"/>
            <w:r w:rsidRPr="007F39F2">
              <w:rPr>
                <w:sz w:val="20"/>
                <w:szCs w:val="20"/>
              </w:rPr>
              <w:t xml:space="preserve"> B f)</w:t>
            </w:r>
          </w:p>
        </w:tc>
      </w:tr>
    </w:tbl>
    <w:p w14:paraId="436C8331" w14:textId="77777777" w:rsidR="00740481" w:rsidRDefault="00740481" w:rsidP="00740481">
      <w:pPr>
        <w:spacing w:after="0"/>
      </w:pPr>
    </w:p>
    <w:p w14:paraId="34F1CBDD" w14:textId="77777777" w:rsidR="00965B9A" w:rsidRDefault="00965B9A" w:rsidP="00965B9A">
      <w:pPr>
        <w:spacing w:after="0"/>
      </w:pPr>
      <w:r>
        <w:t xml:space="preserve">Seznam druhů hodnot (element Data, atribut </w:t>
      </w:r>
      <w:proofErr w:type="spellStart"/>
      <w:r w:rsidR="00C45A44">
        <w:t>aib</w:t>
      </w:r>
      <w:proofErr w:type="spellEnd"/>
      <w:r w:rsidR="00C45A44">
        <w:t>-</w:t>
      </w:r>
      <w:proofErr w:type="spellStart"/>
      <w:r>
        <w:t>fuel</w:t>
      </w:r>
      <w:proofErr w:type="spellEnd"/>
      <w:r>
        <w:t>-type)</w:t>
      </w:r>
    </w:p>
    <w:tbl>
      <w:tblPr>
        <w:tblW w:w="9229" w:type="dxa"/>
        <w:tblInd w:w="55" w:type="dxa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152"/>
        <w:gridCol w:w="8077"/>
      </w:tblGrid>
      <w:tr w:rsidR="00965B9A" w:rsidRPr="002C36CD" w14:paraId="60A3BF85" w14:textId="77777777" w:rsidTr="008638B2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B26A7B1" w14:textId="77777777" w:rsidR="00965B9A" w:rsidRPr="002C36CD" w:rsidRDefault="00965B9A" w:rsidP="008638B2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Value_type</w:t>
            </w:r>
            <w:proofErr w:type="spellEnd"/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 xml:space="preserve"> 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4FBF2F0" w14:textId="77777777" w:rsidR="00965B9A" w:rsidRPr="002C36CD" w:rsidRDefault="00965B9A" w:rsidP="008638B2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C45A44" w:rsidRPr="002C36CD" w14:paraId="642526E7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04F7457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F01000000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1D3061D0" w14:textId="77777777" w:rsidR="00C45A44" w:rsidRPr="00C45A44" w:rsidRDefault="00C45A44" w:rsidP="008638B2">
            <w:pPr>
              <w:rPr>
                <w:sz w:val="20"/>
                <w:szCs w:val="20"/>
              </w:rPr>
            </w:pPr>
          </w:p>
        </w:tc>
      </w:tr>
      <w:tr w:rsidR="00C45A44" w:rsidRPr="002C36CD" w14:paraId="3B460533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00524A8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F01010000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7002ECD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Nespecifikováno</w:t>
            </w:r>
          </w:p>
        </w:tc>
      </w:tr>
      <w:tr w:rsidR="00C45A44" w:rsidRPr="002C36CD" w14:paraId="7D439083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084243D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F01010101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7130EEBC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Komunální </w:t>
            </w:r>
            <w:proofErr w:type="gramStart"/>
            <w:r w:rsidRPr="00C45A44">
              <w:rPr>
                <w:sz w:val="20"/>
                <w:szCs w:val="20"/>
              </w:rPr>
              <w:t>odpad - Biogenní</w:t>
            </w:r>
            <w:proofErr w:type="gramEnd"/>
          </w:p>
        </w:tc>
      </w:tr>
      <w:tr w:rsidR="00C45A44" w:rsidRPr="002C36CD" w14:paraId="65B18132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40BF94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F01010201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A673D8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Průmyslový a provozní </w:t>
            </w:r>
            <w:proofErr w:type="gramStart"/>
            <w:r w:rsidRPr="00C45A44">
              <w:rPr>
                <w:sz w:val="20"/>
                <w:szCs w:val="20"/>
              </w:rPr>
              <w:t>odpad - Biogenní</w:t>
            </w:r>
            <w:proofErr w:type="gramEnd"/>
          </w:p>
        </w:tc>
      </w:tr>
      <w:tr w:rsidR="00C45A44" w:rsidRPr="002C36CD" w14:paraId="1015AFBC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5B64AE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F01010300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D63934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Dřevo - Nespecifikováno</w:t>
            </w:r>
            <w:proofErr w:type="gramEnd"/>
          </w:p>
        </w:tc>
      </w:tr>
      <w:tr w:rsidR="00C45A44" w:rsidRPr="002C36CD" w14:paraId="324A139D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B0387D4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F01010301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17EA343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Dřevo - Produkty</w:t>
            </w:r>
            <w:proofErr w:type="gramEnd"/>
            <w:r w:rsidRPr="00C45A44">
              <w:rPr>
                <w:sz w:val="20"/>
                <w:szCs w:val="20"/>
              </w:rPr>
              <w:t xml:space="preserve"> lesního hospodářství</w:t>
            </w:r>
          </w:p>
        </w:tc>
      </w:tr>
      <w:tr w:rsidR="00C45A44" w:rsidRPr="002C36CD" w14:paraId="78AA0F04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EDF327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F01010302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39F130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Dřevo - Vedlejší</w:t>
            </w:r>
            <w:proofErr w:type="gramEnd"/>
            <w:r w:rsidRPr="00C45A44">
              <w:rPr>
                <w:sz w:val="20"/>
                <w:szCs w:val="20"/>
              </w:rPr>
              <w:t xml:space="preserve"> produkty lesního hospodářství a odpady</w:t>
            </w:r>
          </w:p>
        </w:tc>
      </w:tr>
      <w:tr w:rsidR="00C45A44" w:rsidRPr="002C36CD" w14:paraId="02E0FFE2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F0F08FC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F01010400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ED8813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Živočišné tuky</w:t>
            </w:r>
          </w:p>
        </w:tc>
      </w:tr>
      <w:tr w:rsidR="00C45A44" w:rsidRPr="002C36CD" w14:paraId="4C01D7A2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CC534E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F01010500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48A62E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Biomasa - Nespecifikováno</w:t>
            </w:r>
            <w:proofErr w:type="gramEnd"/>
          </w:p>
        </w:tc>
      </w:tr>
      <w:tr w:rsidR="00C45A44" w:rsidRPr="002C36CD" w14:paraId="18D65DEE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DBA3F9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F01010501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27543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Biomasa - Zemědělské</w:t>
            </w:r>
            <w:proofErr w:type="gramEnd"/>
            <w:r w:rsidRPr="00C45A44">
              <w:rPr>
                <w:sz w:val="20"/>
                <w:szCs w:val="20"/>
              </w:rPr>
              <w:t xml:space="preserve"> produkty</w:t>
            </w:r>
          </w:p>
        </w:tc>
      </w:tr>
      <w:tr w:rsidR="00C45A44" w:rsidRPr="002C36CD" w14:paraId="0C3BF91C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2DE43DB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F01010502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3DE24F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Biomasa - Vedlejší</w:t>
            </w:r>
            <w:proofErr w:type="gramEnd"/>
            <w:r w:rsidRPr="00C45A44">
              <w:rPr>
                <w:sz w:val="20"/>
                <w:szCs w:val="20"/>
              </w:rPr>
              <w:t xml:space="preserve"> produkty zemědělské činnosti a odpady</w:t>
            </w:r>
          </w:p>
        </w:tc>
      </w:tr>
      <w:tr w:rsidR="00C45A44" w:rsidRPr="002C36CD" w14:paraId="6AEF2327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3D06C8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F01020000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DE1651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Nespecifikováno</w:t>
            </w:r>
          </w:p>
        </w:tc>
      </w:tr>
      <w:tr w:rsidR="00C45A44" w:rsidRPr="002C36CD" w14:paraId="756A8F99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324712C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F01020100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816954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Komunální rozložitelný odpad</w:t>
            </w:r>
          </w:p>
        </w:tc>
      </w:tr>
      <w:tr w:rsidR="00C45A44" w:rsidRPr="002C36CD" w14:paraId="6B67309A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413DE9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F01020200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94FF497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Černý louh</w:t>
            </w:r>
          </w:p>
        </w:tc>
      </w:tr>
      <w:tr w:rsidR="00C45A44" w:rsidRPr="002C36CD" w14:paraId="3823A57C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0C0656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F01020300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FFFEC94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Rostlinný </w:t>
            </w:r>
            <w:proofErr w:type="gramStart"/>
            <w:r w:rsidRPr="00C45A44">
              <w:rPr>
                <w:sz w:val="20"/>
                <w:szCs w:val="20"/>
              </w:rPr>
              <w:t>olej - Nespecifikováno</w:t>
            </w:r>
            <w:proofErr w:type="gramEnd"/>
          </w:p>
        </w:tc>
      </w:tr>
      <w:tr w:rsidR="00C45A44" w:rsidRPr="002C36CD" w14:paraId="2E9C341E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A9056F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F01020301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E654887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Rostlinný </w:t>
            </w:r>
            <w:proofErr w:type="gramStart"/>
            <w:r w:rsidRPr="00C45A44">
              <w:rPr>
                <w:sz w:val="20"/>
                <w:szCs w:val="20"/>
              </w:rPr>
              <w:t>olej - Řepkový</w:t>
            </w:r>
            <w:proofErr w:type="gramEnd"/>
          </w:p>
        </w:tc>
      </w:tr>
      <w:tr w:rsidR="00C45A44" w:rsidRPr="002C36CD" w14:paraId="1330544B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9882AE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F01020302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7E2CF1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Rostlinný </w:t>
            </w:r>
            <w:proofErr w:type="gramStart"/>
            <w:r w:rsidRPr="00C45A44">
              <w:rPr>
                <w:sz w:val="20"/>
                <w:szCs w:val="20"/>
              </w:rPr>
              <w:t>olej - Slunečnicový</w:t>
            </w:r>
            <w:proofErr w:type="gramEnd"/>
          </w:p>
        </w:tc>
      </w:tr>
      <w:tr w:rsidR="00C45A44" w:rsidRPr="002C36CD" w14:paraId="237AC83F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01E830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F01020303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95B62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Rostlinný </w:t>
            </w:r>
            <w:proofErr w:type="gramStart"/>
            <w:r w:rsidRPr="00C45A44">
              <w:rPr>
                <w:sz w:val="20"/>
                <w:szCs w:val="20"/>
              </w:rPr>
              <w:t>olej - Palmový</w:t>
            </w:r>
            <w:proofErr w:type="gramEnd"/>
          </w:p>
        </w:tc>
      </w:tr>
      <w:tr w:rsidR="00C45A44" w:rsidRPr="002C36CD" w14:paraId="6A4FCB67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860E1F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F01020304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7C8B83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Rostlinný </w:t>
            </w:r>
            <w:proofErr w:type="gramStart"/>
            <w:r w:rsidRPr="00C45A44">
              <w:rPr>
                <w:sz w:val="20"/>
                <w:szCs w:val="20"/>
              </w:rPr>
              <w:t>olej - Kokosový</w:t>
            </w:r>
            <w:proofErr w:type="gramEnd"/>
          </w:p>
        </w:tc>
      </w:tr>
      <w:tr w:rsidR="00C45A44" w:rsidRPr="002C36CD" w14:paraId="0A95220D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23B1BE4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F01020305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0A9BBC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Rostlinný </w:t>
            </w:r>
            <w:proofErr w:type="gramStart"/>
            <w:r w:rsidRPr="00C45A44">
              <w:rPr>
                <w:sz w:val="20"/>
                <w:szCs w:val="20"/>
              </w:rPr>
              <w:t xml:space="preserve">olej - </w:t>
            </w:r>
            <w:proofErr w:type="spellStart"/>
            <w:r w:rsidRPr="00C45A44">
              <w:rPr>
                <w:sz w:val="20"/>
                <w:szCs w:val="20"/>
              </w:rPr>
              <w:t>Dávivec</w:t>
            </w:r>
            <w:proofErr w:type="spellEnd"/>
            <w:proofErr w:type="gramEnd"/>
            <w:r w:rsidRPr="00C45A44">
              <w:rPr>
                <w:sz w:val="20"/>
                <w:szCs w:val="20"/>
              </w:rPr>
              <w:t xml:space="preserve"> černý</w:t>
            </w:r>
          </w:p>
        </w:tc>
      </w:tr>
      <w:tr w:rsidR="00C45A44" w:rsidRPr="002C36CD" w14:paraId="1150C7BF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6480A0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F01020400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4B510C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Odpadní rostlinný olej</w:t>
            </w:r>
          </w:p>
        </w:tc>
      </w:tr>
      <w:tr w:rsidR="00C45A44" w:rsidRPr="002C36CD" w14:paraId="4275C329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30B9D5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F01020500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F9FD9D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Rafinovaný rostlinný </w:t>
            </w:r>
            <w:proofErr w:type="gramStart"/>
            <w:r w:rsidRPr="00C45A44">
              <w:rPr>
                <w:sz w:val="20"/>
                <w:szCs w:val="20"/>
              </w:rPr>
              <w:t>olej - Nespecifikováno</w:t>
            </w:r>
            <w:proofErr w:type="gramEnd"/>
          </w:p>
        </w:tc>
      </w:tr>
      <w:tr w:rsidR="00C45A44" w:rsidRPr="002C36CD" w14:paraId="05759243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ACCC77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F01020501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D0E378A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Rafinovaný rostlinný </w:t>
            </w:r>
            <w:proofErr w:type="gramStart"/>
            <w:r w:rsidRPr="00C45A44">
              <w:rPr>
                <w:sz w:val="20"/>
                <w:szCs w:val="20"/>
              </w:rPr>
              <w:t>olej - Bionafta</w:t>
            </w:r>
            <w:proofErr w:type="gramEnd"/>
          </w:p>
        </w:tc>
      </w:tr>
      <w:tr w:rsidR="00C45A44" w:rsidRPr="002C36CD" w14:paraId="7FD63BD3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A78C1C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F01020502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5AD991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Rafinovaný rostlinný </w:t>
            </w:r>
            <w:proofErr w:type="gramStart"/>
            <w:r w:rsidRPr="00C45A44">
              <w:rPr>
                <w:sz w:val="20"/>
                <w:szCs w:val="20"/>
              </w:rPr>
              <w:t xml:space="preserve">olej - </w:t>
            </w:r>
            <w:proofErr w:type="spellStart"/>
            <w:r w:rsidRPr="00C45A44">
              <w:rPr>
                <w:sz w:val="20"/>
                <w:szCs w:val="20"/>
              </w:rPr>
              <w:t>Biobenzín</w:t>
            </w:r>
            <w:proofErr w:type="spellEnd"/>
            <w:proofErr w:type="gramEnd"/>
          </w:p>
        </w:tc>
      </w:tr>
      <w:tr w:rsidR="00C45A44" w:rsidRPr="002C36CD" w14:paraId="3AA021F1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8C20A4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F01030000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7106284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Nespecifikováno</w:t>
            </w:r>
          </w:p>
        </w:tc>
      </w:tr>
      <w:tr w:rsidR="00C45A44" w:rsidRPr="002C36CD" w14:paraId="047DE89D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C42F90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F01030100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058A9FC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Skládkový plyn</w:t>
            </w:r>
          </w:p>
        </w:tc>
      </w:tr>
      <w:tr w:rsidR="00C45A44" w:rsidRPr="002C36CD" w14:paraId="0B8DD9DC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D518E1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F01030200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CC63937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Kalový plyn</w:t>
            </w:r>
          </w:p>
        </w:tc>
      </w:tr>
      <w:tr w:rsidR="00C45A44" w:rsidRPr="002C36CD" w14:paraId="2D3138E0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BEB8F8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F01030300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6EE409A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Zemědělský </w:t>
            </w:r>
            <w:proofErr w:type="gramStart"/>
            <w:r w:rsidRPr="00C45A44">
              <w:rPr>
                <w:sz w:val="20"/>
                <w:szCs w:val="20"/>
              </w:rPr>
              <w:t>plyn - Nespecifikováno</w:t>
            </w:r>
            <w:proofErr w:type="gramEnd"/>
          </w:p>
        </w:tc>
      </w:tr>
      <w:tr w:rsidR="00C45A44" w:rsidRPr="002C36CD" w14:paraId="22F7F06E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45FB6A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lastRenderedPageBreak/>
              <w:t>F01030301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6EDFC6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Zemědělský </w:t>
            </w:r>
            <w:proofErr w:type="gramStart"/>
            <w:r w:rsidRPr="00C45A44">
              <w:rPr>
                <w:sz w:val="20"/>
                <w:szCs w:val="20"/>
              </w:rPr>
              <w:t>plyn - Kejda</w:t>
            </w:r>
            <w:proofErr w:type="gramEnd"/>
            <w:r w:rsidRPr="00C45A44">
              <w:rPr>
                <w:sz w:val="20"/>
                <w:szCs w:val="20"/>
              </w:rPr>
              <w:t xml:space="preserve"> prasat</w:t>
            </w:r>
          </w:p>
        </w:tc>
      </w:tr>
      <w:tr w:rsidR="00C45A44" w:rsidRPr="002C36CD" w14:paraId="5EEC9488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CCF61B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F01030302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AE3597A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Zemědělský </w:t>
            </w:r>
            <w:proofErr w:type="gramStart"/>
            <w:r w:rsidRPr="00C45A44">
              <w:rPr>
                <w:sz w:val="20"/>
                <w:szCs w:val="20"/>
              </w:rPr>
              <w:t>plyn - Kejda</w:t>
            </w:r>
            <w:proofErr w:type="gramEnd"/>
            <w:r w:rsidRPr="00C45A44">
              <w:rPr>
                <w:sz w:val="20"/>
                <w:szCs w:val="20"/>
              </w:rPr>
              <w:t xml:space="preserve"> skotu</w:t>
            </w:r>
          </w:p>
        </w:tc>
      </w:tr>
      <w:tr w:rsidR="00C45A44" w:rsidRPr="002C36CD" w14:paraId="1D8966E3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50AFED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F01030303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1E0863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Zemědělský </w:t>
            </w:r>
            <w:proofErr w:type="gramStart"/>
            <w:r w:rsidRPr="00C45A44">
              <w:rPr>
                <w:sz w:val="20"/>
                <w:szCs w:val="20"/>
              </w:rPr>
              <w:t>plyn - Kejda</w:t>
            </w:r>
            <w:proofErr w:type="gramEnd"/>
            <w:r w:rsidRPr="00C45A44">
              <w:rPr>
                <w:sz w:val="20"/>
                <w:szCs w:val="20"/>
              </w:rPr>
              <w:t xml:space="preserve"> drůbeže</w:t>
            </w:r>
          </w:p>
        </w:tc>
      </w:tr>
      <w:tr w:rsidR="00C45A44" w:rsidRPr="002C36CD" w14:paraId="2141B019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B3CDED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F01030304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93CEC4B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Zemědělský </w:t>
            </w:r>
            <w:proofErr w:type="gramStart"/>
            <w:r w:rsidRPr="00C45A44">
              <w:rPr>
                <w:sz w:val="20"/>
                <w:szCs w:val="20"/>
              </w:rPr>
              <w:t>plyn - Ostatní</w:t>
            </w:r>
            <w:proofErr w:type="gramEnd"/>
            <w:r w:rsidRPr="00C45A44">
              <w:rPr>
                <w:sz w:val="20"/>
                <w:szCs w:val="20"/>
              </w:rPr>
              <w:t xml:space="preserve"> kejda/hnůj</w:t>
            </w:r>
          </w:p>
        </w:tc>
      </w:tr>
      <w:tr w:rsidR="00C45A44" w:rsidRPr="002C36CD" w14:paraId="684B3C7C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00D610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F01030305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515C3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Zemědělský </w:t>
            </w:r>
            <w:proofErr w:type="gramStart"/>
            <w:r w:rsidRPr="00C45A44">
              <w:rPr>
                <w:sz w:val="20"/>
                <w:szCs w:val="20"/>
              </w:rPr>
              <w:t>plyn - Energetické</w:t>
            </w:r>
            <w:proofErr w:type="gramEnd"/>
            <w:r w:rsidRPr="00C45A44">
              <w:rPr>
                <w:sz w:val="20"/>
                <w:szCs w:val="20"/>
              </w:rPr>
              <w:t xml:space="preserve"> plodiny</w:t>
            </w:r>
          </w:p>
        </w:tc>
      </w:tr>
      <w:tr w:rsidR="00C45A44" w:rsidRPr="002C36CD" w14:paraId="18EE9DAC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95C5C1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F01030400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7454ED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Plyn z organického odpadu a trávení</w:t>
            </w:r>
          </w:p>
        </w:tc>
      </w:tr>
      <w:tr w:rsidR="00C45A44" w:rsidRPr="002C36CD" w14:paraId="553CF4B6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52383D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F01030501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E86677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Užitkový </w:t>
            </w:r>
            <w:proofErr w:type="gramStart"/>
            <w:r w:rsidRPr="00C45A44">
              <w:rPr>
                <w:sz w:val="20"/>
                <w:szCs w:val="20"/>
              </w:rPr>
              <w:t>plyn - Biogenní</w:t>
            </w:r>
            <w:proofErr w:type="gramEnd"/>
          </w:p>
        </w:tc>
      </w:tr>
      <w:tr w:rsidR="00C45A44" w:rsidRPr="002C36CD" w14:paraId="6167FD9F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E84BCD7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F01040100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54D4BF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Sluneční</w:t>
            </w:r>
          </w:p>
        </w:tc>
      </w:tr>
      <w:tr w:rsidR="00C45A44" w:rsidRPr="002C36CD" w14:paraId="25C076B6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D79B41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F01040200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0FFF0A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Geotermální - Nespecifikováno</w:t>
            </w:r>
            <w:proofErr w:type="gramEnd"/>
          </w:p>
        </w:tc>
      </w:tr>
      <w:tr w:rsidR="00C45A44" w:rsidRPr="002C36CD" w14:paraId="53DADC9A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396EC9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F01040201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FFE8FA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Geotermální - Konvenční</w:t>
            </w:r>
            <w:proofErr w:type="gramEnd"/>
            <w:r w:rsidRPr="00C45A44">
              <w:rPr>
                <w:sz w:val="20"/>
                <w:szCs w:val="20"/>
              </w:rPr>
              <w:t xml:space="preserve"> geotermální teplo</w:t>
            </w:r>
          </w:p>
        </w:tc>
      </w:tr>
      <w:tr w:rsidR="00C45A44" w:rsidRPr="002C36CD" w14:paraId="277E5A87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E4DEA5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F01040202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E24091C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Geotermální - Hot</w:t>
            </w:r>
            <w:proofErr w:type="gramEnd"/>
            <w:r w:rsidRPr="00C45A44">
              <w:rPr>
                <w:sz w:val="20"/>
                <w:szCs w:val="20"/>
              </w:rPr>
              <w:t xml:space="preserve"> Dry Rock</w:t>
            </w:r>
          </w:p>
        </w:tc>
      </w:tr>
      <w:tr w:rsidR="00C45A44" w:rsidRPr="002C36CD" w14:paraId="5743F269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563C157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F01040300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EFCE75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spellStart"/>
            <w:r w:rsidRPr="00C45A44">
              <w:rPr>
                <w:sz w:val="20"/>
                <w:szCs w:val="20"/>
              </w:rPr>
              <w:t>Aerotermální</w:t>
            </w:r>
            <w:proofErr w:type="spellEnd"/>
          </w:p>
        </w:tc>
      </w:tr>
      <w:tr w:rsidR="00C45A44" w:rsidRPr="002C36CD" w14:paraId="32D5B528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4B77F0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F01040400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E9059E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Hydrotermální</w:t>
            </w:r>
          </w:p>
        </w:tc>
      </w:tr>
      <w:tr w:rsidR="00C45A44" w:rsidRPr="002C36CD" w14:paraId="29511B85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B9388E3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F01040501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5F73FA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Užitkové </w:t>
            </w:r>
            <w:proofErr w:type="gramStart"/>
            <w:r w:rsidRPr="00C45A44">
              <w:rPr>
                <w:sz w:val="20"/>
                <w:szCs w:val="20"/>
              </w:rPr>
              <w:t>teplo - Biogenní</w:t>
            </w:r>
            <w:proofErr w:type="gramEnd"/>
          </w:p>
        </w:tc>
      </w:tr>
      <w:tr w:rsidR="00C45A44" w:rsidRPr="002C36CD" w14:paraId="4D99A06D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79985EC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F01050000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7B388F3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Nespecifikováno</w:t>
            </w:r>
          </w:p>
        </w:tc>
      </w:tr>
      <w:tr w:rsidR="00C45A44" w:rsidRPr="002C36CD" w14:paraId="2ADE288E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9AC60B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F01050100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5084F7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Vítr</w:t>
            </w:r>
          </w:p>
        </w:tc>
      </w:tr>
      <w:tr w:rsidR="00C45A44" w:rsidRPr="002C36CD" w14:paraId="6E9E1F14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7C6A7A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F01050200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B198F6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Voda a</w:t>
            </w:r>
            <w:r w:rsidRPr="00C45A44">
              <w:rPr>
                <w:sz w:val="20"/>
                <w:szCs w:val="20"/>
              </w:rPr>
              <w:t xml:space="preserve"> Moře</w:t>
            </w:r>
          </w:p>
        </w:tc>
      </w:tr>
      <w:tr w:rsidR="00C45A44" w:rsidRPr="002C36CD" w14:paraId="2032952A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31B2DD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F02000000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4BB4AD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Nespecifikováno - Nespecifikováno</w:t>
            </w:r>
            <w:proofErr w:type="gramEnd"/>
          </w:p>
        </w:tc>
      </w:tr>
      <w:tr w:rsidR="00C45A44" w:rsidRPr="002C36CD" w14:paraId="621EBED3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F91202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F02010000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D8C803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Nespecifikováno - Nespecifikováno</w:t>
            </w:r>
            <w:proofErr w:type="gramEnd"/>
          </w:p>
        </w:tc>
      </w:tr>
      <w:tr w:rsidR="00C45A44" w:rsidRPr="002C36CD" w14:paraId="1A31F77E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08B9B7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F02010100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6D8E76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Černé </w:t>
            </w:r>
            <w:proofErr w:type="gramStart"/>
            <w:r w:rsidRPr="00C45A44">
              <w:rPr>
                <w:sz w:val="20"/>
                <w:szCs w:val="20"/>
              </w:rPr>
              <w:t>uhlí - Nespecifikováno</w:t>
            </w:r>
            <w:proofErr w:type="gramEnd"/>
          </w:p>
        </w:tc>
      </w:tr>
      <w:tr w:rsidR="00C45A44" w:rsidRPr="002C36CD" w14:paraId="499FBC72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09F0628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F02010101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6600D95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Černé </w:t>
            </w:r>
            <w:proofErr w:type="gramStart"/>
            <w:r w:rsidRPr="00C45A44">
              <w:rPr>
                <w:sz w:val="20"/>
                <w:szCs w:val="20"/>
              </w:rPr>
              <w:t>uhlí - Antracit</w:t>
            </w:r>
            <w:proofErr w:type="gramEnd"/>
          </w:p>
        </w:tc>
      </w:tr>
      <w:tr w:rsidR="00C45A44" w:rsidRPr="002C36CD" w14:paraId="58BD056D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100D3E54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F02010102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671CD8FB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Černé </w:t>
            </w:r>
            <w:proofErr w:type="gramStart"/>
            <w:r w:rsidRPr="00C45A44">
              <w:rPr>
                <w:sz w:val="20"/>
                <w:szCs w:val="20"/>
              </w:rPr>
              <w:t>uhlí - Černé</w:t>
            </w:r>
            <w:proofErr w:type="gramEnd"/>
            <w:r w:rsidRPr="00C45A44">
              <w:rPr>
                <w:sz w:val="20"/>
                <w:szCs w:val="20"/>
              </w:rPr>
              <w:t xml:space="preserve"> kamenné uhlí</w:t>
            </w:r>
          </w:p>
        </w:tc>
      </w:tr>
      <w:tr w:rsidR="00C45A44" w:rsidRPr="002C36CD" w14:paraId="50AE4358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6686042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F02010103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hideMark/>
          </w:tcPr>
          <w:p w14:paraId="3E5B53E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Černé </w:t>
            </w:r>
            <w:proofErr w:type="gramStart"/>
            <w:r w:rsidRPr="00C45A44">
              <w:rPr>
                <w:sz w:val="20"/>
                <w:szCs w:val="20"/>
              </w:rPr>
              <w:t>uhlí - Koksovatelné</w:t>
            </w:r>
            <w:proofErr w:type="gramEnd"/>
            <w:r w:rsidRPr="00C45A44">
              <w:rPr>
                <w:sz w:val="20"/>
                <w:szCs w:val="20"/>
              </w:rPr>
              <w:t xml:space="preserve"> uhlí</w:t>
            </w:r>
          </w:p>
        </w:tc>
      </w:tr>
      <w:tr w:rsidR="00C45A44" w:rsidRPr="002C36CD" w14:paraId="0FD5AE04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85A67E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F02010104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F51CA9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Černé </w:t>
            </w:r>
            <w:proofErr w:type="gramStart"/>
            <w:r w:rsidRPr="00C45A44">
              <w:rPr>
                <w:sz w:val="20"/>
                <w:szCs w:val="20"/>
              </w:rPr>
              <w:t>uhlí - Koks</w:t>
            </w:r>
            <w:proofErr w:type="gramEnd"/>
          </w:p>
        </w:tc>
      </w:tr>
      <w:tr w:rsidR="00C45A44" w:rsidRPr="002C36CD" w14:paraId="71C46CC0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3819AE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F02010105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E208CB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Černé </w:t>
            </w:r>
            <w:proofErr w:type="gramStart"/>
            <w:r w:rsidRPr="00C45A44">
              <w:rPr>
                <w:sz w:val="20"/>
                <w:szCs w:val="20"/>
              </w:rPr>
              <w:t>uhlí - Lignitový</w:t>
            </w:r>
            <w:proofErr w:type="gramEnd"/>
            <w:r w:rsidRPr="00C45A44">
              <w:rPr>
                <w:sz w:val="20"/>
                <w:szCs w:val="20"/>
              </w:rPr>
              <w:t xml:space="preserve"> koks</w:t>
            </w:r>
          </w:p>
        </w:tc>
      </w:tr>
      <w:tr w:rsidR="00C45A44" w:rsidRPr="002C36CD" w14:paraId="6249DF29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78CFB3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F02010200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68E0B0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Hnědé </w:t>
            </w:r>
            <w:proofErr w:type="gramStart"/>
            <w:r w:rsidRPr="00C45A44">
              <w:rPr>
                <w:sz w:val="20"/>
                <w:szCs w:val="20"/>
              </w:rPr>
              <w:t>uhlí - Nespecifikováno</w:t>
            </w:r>
            <w:proofErr w:type="gramEnd"/>
          </w:p>
        </w:tc>
      </w:tr>
      <w:tr w:rsidR="00C45A44" w:rsidRPr="002C36CD" w14:paraId="12DB45B0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7031D0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F02010201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D7CABE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Hnědé </w:t>
            </w:r>
            <w:proofErr w:type="gramStart"/>
            <w:r w:rsidRPr="00C45A44">
              <w:rPr>
                <w:sz w:val="20"/>
                <w:szCs w:val="20"/>
              </w:rPr>
              <w:t>uhlí - Celistvé</w:t>
            </w:r>
            <w:proofErr w:type="gramEnd"/>
            <w:r w:rsidRPr="00C45A44">
              <w:rPr>
                <w:sz w:val="20"/>
                <w:szCs w:val="20"/>
              </w:rPr>
              <w:t>/Pololesklé/Lesklé hnědé uhlí</w:t>
            </w:r>
          </w:p>
        </w:tc>
      </w:tr>
      <w:tr w:rsidR="00C45A44" w:rsidRPr="002C36CD" w14:paraId="2B99C200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10D2E1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F02010202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1AD977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Hnědé </w:t>
            </w:r>
            <w:proofErr w:type="gramStart"/>
            <w:r w:rsidRPr="00C45A44">
              <w:rPr>
                <w:sz w:val="20"/>
                <w:szCs w:val="20"/>
              </w:rPr>
              <w:t>uhlí - Lignit</w:t>
            </w:r>
            <w:proofErr w:type="gramEnd"/>
          </w:p>
        </w:tc>
      </w:tr>
      <w:tr w:rsidR="00C45A44" w:rsidRPr="002C36CD" w14:paraId="7933ED3A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4B4375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F02010203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0BCE1EC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Hnědé </w:t>
            </w:r>
            <w:proofErr w:type="gramStart"/>
            <w:r w:rsidRPr="00C45A44">
              <w:rPr>
                <w:sz w:val="20"/>
                <w:szCs w:val="20"/>
              </w:rPr>
              <w:t>uhlí - Hnědouhelné</w:t>
            </w:r>
            <w:proofErr w:type="gramEnd"/>
            <w:r w:rsidRPr="00C45A44">
              <w:rPr>
                <w:sz w:val="20"/>
                <w:szCs w:val="20"/>
              </w:rPr>
              <w:t xml:space="preserve"> brikety</w:t>
            </w:r>
          </w:p>
        </w:tc>
      </w:tr>
      <w:tr w:rsidR="00C45A44" w:rsidRPr="002C36CD" w14:paraId="0136269B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820C9BF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F02010204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CE8920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Hnědé </w:t>
            </w:r>
            <w:proofErr w:type="gramStart"/>
            <w:r w:rsidRPr="00C45A44">
              <w:rPr>
                <w:sz w:val="20"/>
                <w:szCs w:val="20"/>
              </w:rPr>
              <w:t>uhlí - Rašelinové</w:t>
            </w:r>
            <w:proofErr w:type="gramEnd"/>
            <w:r w:rsidRPr="00C45A44">
              <w:rPr>
                <w:sz w:val="20"/>
                <w:szCs w:val="20"/>
              </w:rPr>
              <w:t xml:space="preserve"> brikety</w:t>
            </w:r>
          </w:p>
        </w:tc>
      </w:tr>
      <w:tr w:rsidR="00C45A44" w:rsidRPr="002C36CD" w14:paraId="2B97AAC0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573ADB3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F02010300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1DB7802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Rašelina - Nespecifikováno</w:t>
            </w:r>
            <w:proofErr w:type="gramEnd"/>
          </w:p>
        </w:tc>
      </w:tr>
      <w:tr w:rsidR="00C45A44" w:rsidRPr="002C36CD" w14:paraId="722F5EE9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47E448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F02010400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B18D1A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Komunální </w:t>
            </w:r>
            <w:proofErr w:type="gramStart"/>
            <w:r w:rsidRPr="00C45A44">
              <w:rPr>
                <w:sz w:val="20"/>
                <w:szCs w:val="20"/>
              </w:rPr>
              <w:t>odpad - Nespecifikováno</w:t>
            </w:r>
            <w:proofErr w:type="gramEnd"/>
          </w:p>
        </w:tc>
      </w:tr>
      <w:tr w:rsidR="00C45A44" w:rsidRPr="002C36CD" w14:paraId="5FD72398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E5904C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F02010500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8195B7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Průmyslový a provozní </w:t>
            </w:r>
            <w:proofErr w:type="gramStart"/>
            <w:r w:rsidRPr="00C45A44">
              <w:rPr>
                <w:sz w:val="20"/>
                <w:szCs w:val="20"/>
              </w:rPr>
              <w:t>odpad - Nespecifikováno</w:t>
            </w:r>
            <w:proofErr w:type="gramEnd"/>
          </w:p>
        </w:tc>
      </w:tr>
      <w:tr w:rsidR="00C45A44" w:rsidRPr="002C36CD" w14:paraId="6F9F84B3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B7D7AF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F02010501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7E38CDA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Průmyslový a provozní </w:t>
            </w:r>
            <w:proofErr w:type="gramStart"/>
            <w:r w:rsidRPr="00C45A44">
              <w:rPr>
                <w:sz w:val="20"/>
                <w:szCs w:val="20"/>
              </w:rPr>
              <w:t>odpad - Neobnovitelný</w:t>
            </w:r>
            <w:proofErr w:type="gramEnd"/>
          </w:p>
        </w:tc>
      </w:tr>
      <w:tr w:rsidR="00C45A44" w:rsidRPr="002C36CD" w14:paraId="7EB2930D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5B2AA7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F02020000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24225D7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Nespecifikováno - Nespecifikováno</w:t>
            </w:r>
            <w:proofErr w:type="gramEnd"/>
          </w:p>
        </w:tc>
      </w:tr>
      <w:tr w:rsidR="00C45A44" w:rsidRPr="002C36CD" w14:paraId="508715CB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3C053C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F02020100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45AF573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Ropa - Nespecifikováno</w:t>
            </w:r>
            <w:proofErr w:type="gramEnd"/>
          </w:p>
        </w:tc>
      </w:tr>
      <w:tr w:rsidR="00C45A44" w:rsidRPr="002C36CD" w14:paraId="5A6EAA74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95BDE7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F02020101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4736823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Ropa - Břidličná</w:t>
            </w:r>
            <w:proofErr w:type="gramEnd"/>
            <w:r w:rsidRPr="00C45A44">
              <w:rPr>
                <w:sz w:val="20"/>
                <w:szCs w:val="20"/>
              </w:rPr>
              <w:t xml:space="preserve"> ropa</w:t>
            </w:r>
          </w:p>
        </w:tc>
      </w:tr>
      <w:tr w:rsidR="00C45A44" w:rsidRPr="002C36CD" w14:paraId="29965BFA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28E16A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lastRenderedPageBreak/>
              <w:t>F02020200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0070D5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Kapalné podíly zemního </w:t>
            </w:r>
            <w:proofErr w:type="gramStart"/>
            <w:r w:rsidRPr="00C45A44">
              <w:rPr>
                <w:sz w:val="20"/>
                <w:szCs w:val="20"/>
              </w:rPr>
              <w:t>plynu - Nespecifikováno</w:t>
            </w:r>
            <w:proofErr w:type="gramEnd"/>
          </w:p>
        </w:tc>
      </w:tr>
      <w:tr w:rsidR="00C45A44" w:rsidRPr="002C36CD" w14:paraId="4A658F0F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8535C3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1057BA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Nespecifikováno</w:t>
            </w:r>
            <w:proofErr w:type="gramEnd"/>
          </w:p>
        </w:tc>
      </w:tr>
      <w:tr w:rsidR="00C45A44" w:rsidRPr="002C36CD" w14:paraId="705A8422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52E00AD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DCC41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Ethan</w:t>
            </w:r>
            <w:proofErr w:type="gramEnd"/>
          </w:p>
        </w:tc>
      </w:tr>
      <w:tr w:rsidR="00C45A44" w:rsidRPr="002C36CD" w14:paraId="2E8BA237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B8C02E3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F02020302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557A61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Nafta</w:t>
            </w:r>
            <w:proofErr w:type="gramEnd"/>
          </w:p>
        </w:tc>
      </w:tr>
      <w:tr w:rsidR="00C45A44" w:rsidRPr="002C36CD" w14:paraId="1F79D446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DDAD40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F02020303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F03CA7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Letecký</w:t>
            </w:r>
            <w:proofErr w:type="gramEnd"/>
            <w:r w:rsidRPr="00C45A44">
              <w:rPr>
                <w:sz w:val="20"/>
                <w:szCs w:val="20"/>
              </w:rPr>
              <w:t xml:space="preserve"> benzín</w:t>
            </w:r>
          </w:p>
        </w:tc>
      </w:tr>
      <w:tr w:rsidR="00C45A44" w:rsidRPr="002C36CD" w14:paraId="0A6407A9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FD1540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F02020304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C90644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Motorový</w:t>
            </w:r>
            <w:proofErr w:type="gramEnd"/>
            <w:r w:rsidRPr="00C45A44">
              <w:rPr>
                <w:sz w:val="20"/>
                <w:szCs w:val="20"/>
              </w:rPr>
              <w:t xml:space="preserve"> benzín</w:t>
            </w:r>
          </w:p>
        </w:tc>
      </w:tr>
      <w:tr w:rsidR="00C45A44" w:rsidRPr="002C36CD" w14:paraId="305AC5F6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A868848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F02020305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626FA3C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Palivo</w:t>
            </w:r>
            <w:proofErr w:type="gramEnd"/>
            <w:r w:rsidRPr="00C45A44">
              <w:rPr>
                <w:sz w:val="20"/>
                <w:szCs w:val="20"/>
              </w:rPr>
              <w:t xml:space="preserve"> pro turbínové letecké motory</w:t>
            </w:r>
          </w:p>
        </w:tc>
      </w:tr>
      <w:tr w:rsidR="00C45A44" w:rsidRPr="002C36CD" w14:paraId="7081506D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569330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F02020306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FD66F8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Ostatní</w:t>
            </w:r>
            <w:proofErr w:type="gramEnd"/>
            <w:r w:rsidRPr="00C45A44">
              <w:rPr>
                <w:sz w:val="20"/>
                <w:szCs w:val="20"/>
              </w:rPr>
              <w:t xml:space="preserve"> petrolej</w:t>
            </w:r>
          </w:p>
        </w:tc>
      </w:tr>
      <w:tr w:rsidR="00C45A44" w:rsidRPr="002C36CD" w14:paraId="50D7A36B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BF76341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F02020307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CA77F9E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Plynový</w:t>
            </w:r>
            <w:proofErr w:type="gramEnd"/>
            <w:r w:rsidRPr="00C45A44">
              <w:rPr>
                <w:sz w:val="20"/>
                <w:szCs w:val="20"/>
              </w:rPr>
              <w:t xml:space="preserve"> olej</w:t>
            </w:r>
          </w:p>
        </w:tc>
      </w:tr>
      <w:tr w:rsidR="00C45A44" w:rsidRPr="002C36CD" w14:paraId="6789B47D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BA5239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F02020308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9539BB9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Topný</w:t>
            </w:r>
            <w:proofErr w:type="gramEnd"/>
            <w:r w:rsidRPr="00C45A44">
              <w:rPr>
                <w:sz w:val="20"/>
                <w:szCs w:val="20"/>
              </w:rPr>
              <w:t xml:space="preserve"> olej s nízkým obsahem síry</w:t>
            </w:r>
          </w:p>
        </w:tc>
      </w:tr>
      <w:tr w:rsidR="00C45A44" w:rsidRPr="002C36CD" w14:paraId="1F1D8A8E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8DE06AA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F02020309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8B266C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Topný</w:t>
            </w:r>
            <w:proofErr w:type="gramEnd"/>
            <w:r w:rsidRPr="00C45A44">
              <w:rPr>
                <w:sz w:val="20"/>
                <w:szCs w:val="20"/>
              </w:rPr>
              <w:t xml:space="preserve"> olej s vysokým obsahem síry</w:t>
            </w:r>
          </w:p>
        </w:tc>
      </w:tr>
      <w:tr w:rsidR="00C45A44" w:rsidRPr="002C36CD" w14:paraId="7EE77D81" w14:textId="77777777" w:rsidTr="008638B2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B592E2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F02020310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74C2300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Kapalný</w:t>
            </w:r>
            <w:proofErr w:type="gramEnd"/>
            <w:r w:rsidRPr="00C45A44">
              <w:rPr>
                <w:sz w:val="20"/>
                <w:szCs w:val="20"/>
              </w:rPr>
              <w:t xml:space="preserve"> ropný plyn (LPG)</w:t>
            </w:r>
          </w:p>
        </w:tc>
      </w:tr>
      <w:tr w:rsidR="00C45A44" w:rsidRPr="002C36CD" w14:paraId="5C27337C" w14:textId="77777777" w:rsidTr="00C45A44">
        <w:trPr>
          <w:trHeight w:val="300"/>
        </w:trPr>
        <w:tc>
          <w:tcPr>
            <w:tcW w:w="115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1C6BB26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F02020311</w:t>
            </w:r>
          </w:p>
        </w:tc>
        <w:tc>
          <w:tcPr>
            <w:tcW w:w="8077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00648E5" w14:textId="77777777" w:rsidR="00C45A44" w:rsidRPr="00C45A44" w:rsidRDefault="00C45A44" w:rsidP="008638B2">
            <w:pPr>
              <w:rPr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 xml:space="preserve">produkty - </w:t>
            </w:r>
            <w:proofErr w:type="spellStart"/>
            <w:r w:rsidRPr="00C45A44">
              <w:rPr>
                <w:sz w:val="20"/>
                <w:szCs w:val="20"/>
              </w:rPr>
              <w:t>Orimulsion</w:t>
            </w:r>
            <w:proofErr w:type="spellEnd"/>
            <w:proofErr w:type="gramEnd"/>
          </w:p>
        </w:tc>
      </w:tr>
      <w:tr w:rsidR="00C45A44" w:rsidRPr="002C36CD" w14:paraId="3EE83564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6EF0206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F02030201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A2D822F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Uhelné </w:t>
            </w:r>
            <w:proofErr w:type="gramStart"/>
            <w:r w:rsidRPr="00C45A44">
              <w:rPr>
                <w:sz w:val="20"/>
                <w:szCs w:val="20"/>
              </w:rPr>
              <w:t>plyny - Vysokopecní</w:t>
            </w:r>
            <w:proofErr w:type="gramEnd"/>
            <w:r w:rsidRPr="00C45A44">
              <w:rPr>
                <w:sz w:val="20"/>
                <w:szCs w:val="20"/>
              </w:rPr>
              <w:t xml:space="preserve"> plyn</w:t>
            </w:r>
          </w:p>
        </w:tc>
      </w:tr>
      <w:tr w:rsidR="00C45A44" w:rsidRPr="002C36CD" w14:paraId="276F0D0B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D5521F4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F02030202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6048BAB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Uhelné </w:t>
            </w:r>
            <w:proofErr w:type="gramStart"/>
            <w:r w:rsidRPr="00C45A44">
              <w:rPr>
                <w:sz w:val="20"/>
                <w:szCs w:val="20"/>
              </w:rPr>
              <w:t>plyny - Koksárenský</w:t>
            </w:r>
            <w:proofErr w:type="gramEnd"/>
            <w:r w:rsidRPr="00C45A44">
              <w:rPr>
                <w:sz w:val="20"/>
                <w:szCs w:val="20"/>
              </w:rPr>
              <w:t xml:space="preserve"> plyn</w:t>
            </w:r>
          </w:p>
        </w:tc>
      </w:tr>
      <w:tr w:rsidR="00C45A44" w:rsidRPr="002C36CD" w14:paraId="6AC4A8A2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A542474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F02030300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9075E97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Nespecifikováno</w:t>
            </w:r>
            <w:proofErr w:type="gramEnd"/>
          </w:p>
        </w:tc>
      </w:tr>
      <w:tr w:rsidR="00C45A44" w:rsidRPr="002C36CD" w14:paraId="31DEA492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58650A1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F02030301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CCFFB0A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Propan</w:t>
            </w:r>
            <w:proofErr w:type="gramEnd"/>
          </w:p>
        </w:tc>
      </w:tr>
      <w:tr w:rsidR="00C45A44" w:rsidRPr="002C36CD" w14:paraId="26A8EA01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55C4B22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F02030302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0BB25E1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Butan</w:t>
            </w:r>
            <w:proofErr w:type="gramEnd"/>
          </w:p>
        </w:tc>
      </w:tr>
      <w:tr w:rsidR="00C45A44" w:rsidRPr="002C36CD" w14:paraId="796C622B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925E3DC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F02030303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DA33670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Rafinérský</w:t>
            </w:r>
            <w:proofErr w:type="gramEnd"/>
            <w:r w:rsidRPr="00C45A44">
              <w:rPr>
                <w:sz w:val="20"/>
                <w:szCs w:val="20"/>
              </w:rPr>
              <w:t xml:space="preserve"> plyn</w:t>
            </w:r>
          </w:p>
        </w:tc>
      </w:tr>
      <w:tr w:rsidR="00C45A44" w:rsidRPr="002C36CD" w14:paraId="13D48127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DFEF2A6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F02030304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8AF9ADA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Ropné </w:t>
            </w:r>
            <w:proofErr w:type="gramStart"/>
            <w:r w:rsidRPr="00C45A44">
              <w:rPr>
                <w:sz w:val="20"/>
                <w:szCs w:val="20"/>
              </w:rPr>
              <w:t>produkty - Odpadní</w:t>
            </w:r>
            <w:proofErr w:type="gramEnd"/>
            <w:r w:rsidRPr="00C45A44">
              <w:rPr>
                <w:sz w:val="20"/>
                <w:szCs w:val="20"/>
              </w:rPr>
              <w:t xml:space="preserve"> plyn z chemických provozů</w:t>
            </w:r>
          </w:p>
        </w:tc>
      </w:tr>
      <w:tr w:rsidR="00C45A44" w:rsidRPr="002C36CD" w14:paraId="7BFBE225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A6B747B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F02030400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7607F2D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Městská plynová </w:t>
            </w:r>
            <w:proofErr w:type="gramStart"/>
            <w:r w:rsidRPr="00C45A44">
              <w:rPr>
                <w:sz w:val="20"/>
                <w:szCs w:val="20"/>
              </w:rPr>
              <w:t>elektrárna - Nespecifikováno</w:t>
            </w:r>
            <w:proofErr w:type="gramEnd"/>
          </w:p>
        </w:tc>
      </w:tr>
      <w:tr w:rsidR="00C45A44" w:rsidRPr="002C36CD" w14:paraId="27EE0CB8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91FAEDD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F02030500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F840CDC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Užitkový </w:t>
            </w:r>
            <w:proofErr w:type="gramStart"/>
            <w:r w:rsidRPr="00C45A44">
              <w:rPr>
                <w:sz w:val="20"/>
                <w:szCs w:val="20"/>
              </w:rPr>
              <w:t>plyn - Nespecifikováno</w:t>
            </w:r>
            <w:proofErr w:type="gramEnd"/>
          </w:p>
        </w:tc>
      </w:tr>
      <w:tr w:rsidR="00C45A44" w:rsidRPr="002C36CD" w14:paraId="5ED74EFD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26ABC8B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F02030501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3D00833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Užitkový </w:t>
            </w:r>
            <w:proofErr w:type="gramStart"/>
            <w:r w:rsidRPr="00C45A44">
              <w:rPr>
                <w:sz w:val="20"/>
                <w:szCs w:val="20"/>
              </w:rPr>
              <w:t>plyn - Kysličník</w:t>
            </w:r>
            <w:proofErr w:type="gramEnd"/>
            <w:r w:rsidRPr="00C45A44">
              <w:rPr>
                <w:sz w:val="20"/>
                <w:szCs w:val="20"/>
              </w:rPr>
              <w:t xml:space="preserve"> uhelnatý</w:t>
            </w:r>
          </w:p>
        </w:tc>
      </w:tr>
      <w:tr w:rsidR="00C45A44" w:rsidRPr="002C36CD" w14:paraId="3AD3EC2C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04FE1E2D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F02030502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3D844CB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Užitkový </w:t>
            </w:r>
            <w:proofErr w:type="gramStart"/>
            <w:r w:rsidRPr="00C45A44">
              <w:rPr>
                <w:sz w:val="20"/>
                <w:szCs w:val="20"/>
              </w:rPr>
              <w:t>plyn - Metan</w:t>
            </w:r>
            <w:proofErr w:type="gramEnd"/>
          </w:p>
        </w:tc>
      </w:tr>
      <w:tr w:rsidR="00C45A44" w:rsidRPr="002C36CD" w14:paraId="07943763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F183850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F02030503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F353739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Užitkový </w:t>
            </w:r>
            <w:proofErr w:type="gramStart"/>
            <w:r w:rsidRPr="00C45A44">
              <w:rPr>
                <w:sz w:val="20"/>
                <w:szCs w:val="20"/>
              </w:rPr>
              <w:t>plyn - Vodík</w:t>
            </w:r>
            <w:proofErr w:type="gramEnd"/>
            <w:r w:rsidRPr="00C45A44">
              <w:rPr>
                <w:sz w:val="20"/>
                <w:szCs w:val="20"/>
              </w:rPr>
              <w:t xml:space="preserve"> (z fosilních zdrojů)</w:t>
            </w:r>
          </w:p>
        </w:tc>
      </w:tr>
      <w:tr w:rsidR="00C45A44" w:rsidRPr="002C36CD" w14:paraId="4F548CA7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C1D94D9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F02030504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5E43866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Užitkový </w:t>
            </w:r>
            <w:proofErr w:type="gramStart"/>
            <w:r w:rsidRPr="00C45A44">
              <w:rPr>
                <w:sz w:val="20"/>
                <w:szCs w:val="20"/>
              </w:rPr>
              <w:t>plyn - Fosforový</w:t>
            </w:r>
            <w:proofErr w:type="gramEnd"/>
            <w:r w:rsidRPr="00C45A44">
              <w:rPr>
                <w:sz w:val="20"/>
                <w:szCs w:val="20"/>
              </w:rPr>
              <w:t xml:space="preserve"> plyn</w:t>
            </w:r>
          </w:p>
        </w:tc>
      </w:tr>
      <w:tr w:rsidR="00C45A44" w:rsidRPr="002C36CD" w14:paraId="773BCA46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9A4B636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F02030505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EEF23C3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Užitkový </w:t>
            </w:r>
            <w:proofErr w:type="gramStart"/>
            <w:r w:rsidRPr="00C45A44">
              <w:rPr>
                <w:sz w:val="20"/>
                <w:szCs w:val="20"/>
              </w:rPr>
              <w:t>plyn - Kyslíkový</w:t>
            </w:r>
            <w:proofErr w:type="gramEnd"/>
            <w:r w:rsidRPr="00C45A44">
              <w:rPr>
                <w:sz w:val="20"/>
                <w:szCs w:val="20"/>
              </w:rPr>
              <w:t xml:space="preserve"> plyn</w:t>
            </w:r>
          </w:p>
        </w:tc>
      </w:tr>
      <w:tr w:rsidR="00C45A44" w:rsidRPr="002C36CD" w14:paraId="5CBA5D5C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BCBE8D9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F02040000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8B0ABC4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Nespecifikováno - Nespecifikováno</w:t>
            </w:r>
            <w:proofErr w:type="gramEnd"/>
          </w:p>
        </w:tc>
      </w:tr>
      <w:tr w:rsidR="00C45A44" w:rsidRPr="002C36CD" w14:paraId="39D4CA36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749C867C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F02040001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3E02AC0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proofErr w:type="gramStart"/>
            <w:r w:rsidRPr="00C45A44">
              <w:rPr>
                <w:sz w:val="20"/>
                <w:szCs w:val="20"/>
              </w:rPr>
              <w:t>Nespecifikováno - Neobnovitelný</w:t>
            </w:r>
            <w:proofErr w:type="gramEnd"/>
          </w:p>
        </w:tc>
      </w:tr>
      <w:tr w:rsidR="00C45A44" w:rsidRPr="002C36CD" w14:paraId="4606DC49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35E57E1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F02040100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55E198C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Užitkové </w:t>
            </w:r>
            <w:proofErr w:type="gramStart"/>
            <w:r w:rsidRPr="00C45A44">
              <w:rPr>
                <w:sz w:val="20"/>
                <w:szCs w:val="20"/>
              </w:rPr>
              <w:t>teplo - Nespecifikováno</w:t>
            </w:r>
            <w:proofErr w:type="gramEnd"/>
          </w:p>
        </w:tc>
      </w:tr>
      <w:tr w:rsidR="00C45A44" w:rsidRPr="002C36CD" w14:paraId="4F108FCD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03DC0DA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F03010101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C1C26FD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Užitkové </w:t>
            </w:r>
            <w:proofErr w:type="gramStart"/>
            <w:r w:rsidRPr="00C45A44">
              <w:rPr>
                <w:sz w:val="20"/>
                <w:szCs w:val="20"/>
              </w:rPr>
              <w:t>teplo - Neobnovitelný</w:t>
            </w:r>
            <w:proofErr w:type="gramEnd"/>
          </w:p>
        </w:tc>
      </w:tr>
      <w:tr w:rsidR="00C45A44" w:rsidRPr="002C36CD" w14:paraId="1EDDEF15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96987C9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F03010102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08AFB77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Radioaktivní </w:t>
            </w:r>
            <w:proofErr w:type="gramStart"/>
            <w:r w:rsidRPr="00C45A44">
              <w:rPr>
                <w:sz w:val="20"/>
                <w:szCs w:val="20"/>
              </w:rPr>
              <w:t>palivo - Nespecifikováno</w:t>
            </w:r>
            <w:proofErr w:type="gramEnd"/>
          </w:p>
        </w:tc>
      </w:tr>
      <w:tr w:rsidR="00C45A44" w:rsidRPr="002C36CD" w14:paraId="700E93C2" w14:textId="77777777" w:rsidTr="00C45A44">
        <w:trPr>
          <w:trHeight w:val="300"/>
        </w:trPr>
        <w:tc>
          <w:tcPr>
            <w:tcW w:w="115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329AD01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>F03010103</w:t>
            </w:r>
          </w:p>
        </w:tc>
        <w:tc>
          <w:tcPr>
            <w:tcW w:w="8077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30DED7EE" w14:textId="77777777" w:rsidR="00C45A44" w:rsidRPr="00C45A44" w:rsidRDefault="00C45A44">
            <w:pPr>
              <w:autoSpaceDE w:val="0"/>
              <w:autoSpaceDN w:val="0"/>
              <w:rPr>
                <w:rFonts w:eastAsiaTheme="minorHAnsi"/>
                <w:sz w:val="20"/>
                <w:szCs w:val="20"/>
              </w:rPr>
            </w:pPr>
            <w:r w:rsidRPr="00C45A44">
              <w:rPr>
                <w:sz w:val="20"/>
                <w:szCs w:val="20"/>
              </w:rPr>
              <w:t xml:space="preserve">Radioaktivní </w:t>
            </w:r>
            <w:proofErr w:type="gramStart"/>
            <w:r w:rsidRPr="00C45A44">
              <w:rPr>
                <w:sz w:val="20"/>
                <w:szCs w:val="20"/>
              </w:rPr>
              <w:t>palivo - UOX</w:t>
            </w:r>
            <w:proofErr w:type="gramEnd"/>
          </w:p>
        </w:tc>
      </w:tr>
    </w:tbl>
    <w:p w14:paraId="7A47728F" w14:textId="77777777" w:rsidR="00965B9A" w:rsidRDefault="00965B9A" w:rsidP="00965B9A">
      <w:pPr>
        <w:spacing w:after="0"/>
      </w:pPr>
    </w:p>
    <w:p w14:paraId="2202C62C" w14:textId="77777777" w:rsidR="00740481" w:rsidRDefault="00740481" w:rsidP="00740481">
      <w:pPr>
        <w:spacing w:after="0"/>
      </w:pPr>
    </w:p>
    <w:p w14:paraId="5F7940F4" w14:textId="77777777" w:rsidR="00740481" w:rsidRDefault="00740481" w:rsidP="00740481">
      <w:r>
        <w:t>Kompletní soubor RES</w:t>
      </w:r>
      <w:r w:rsidR="00965B9A">
        <w:t xml:space="preserve">FUEL </w:t>
      </w:r>
      <w:r>
        <w:t>ve formátu .</w:t>
      </w:r>
      <w:proofErr w:type="spellStart"/>
      <w:r>
        <w:t>xsd</w:t>
      </w:r>
      <w:proofErr w:type="spellEnd"/>
      <w:r>
        <w:t xml:space="preserve"> je uložen zde:</w:t>
      </w:r>
    </w:p>
    <w:p w14:paraId="49BDA89B" w14:textId="051ECD1C" w:rsidR="00740481" w:rsidRDefault="00965B9A" w:rsidP="00740481">
      <w:pPr>
        <w:spacing w:after="0"/>
      </w:pPr>
      <w:hyperlink r:id="rId18" w:history="1">
        <w:r>
          <w:rPr>
            <w:rStyle w:val="Hypertextovodkaz"/>
          </w:rPr>
          <w:t>XML\RESFUEL</w:t>
        </w:r>
      </w:hyperlink>
    </w:p>
    <w:p w14:paraId="0BFA2598" w14:textId="77777777" w:rsidR="008A466E" w:rsidRDefault="008A466E"/>
    <w:p w14:paraId="1680DF2F" w14:textId="77777777" w:rsidR="008A466E" w:rsidRDefault="008A466E">
      <w:pPr>
        <w:spacing w:after="0"/>
      </w:pPr>
      <w:r>
        <w:br w:type="page"/>
      </w:r>
    </w:p>
    <w:p w14:paraId="68FED2EE" w14:textId="77777777" w:rsidR="008A466E" w:rsidRDefault="008A466E" w:rsidP="008A466E">
      <w:pPr>
        <w:pStyle w:val="Nadpis2"/>
        <w:pageBreakBefore/>
      </w:pPr>
      <w:bookmarkStart w:id="39" w:name="_Toc237936022"/>
      <w:r>
        <w:lastRenderedPageBreak/>
        <w:t>RESHEAT</w:t>
      </w:r>
      <w:bookmarkEnd w:id="39"/>
    </w:p>
    <w:p w14:paraId="12EEF1E5" w14:textId="77777777" w:rsidR="008A466E" w:rsidRDefault="008A466E" w:rsidP="008A466E"/>
    <w:p w14:paraId="73C29436" w14:textId="77777777" w:rsidR="008A466E" w:rsidRDefault="008A466E" w:rsidP="008A466E">
      <w:pPr>
        <w:pStyle w:val="Nadpis5"/>
      </w:pPr>
      <w:r>
        <w:t>Účel</w:t>
      </w:r>
    </w:p>
    <w:p w14:paraId="0ABCDA66" w14:textId="77777777" w:rsidR="008A466E" w:rsidRDefault="008A466E" w:rsidP="008A466E"/>
    <w:p w14:paraId="0A133B6C" w14:textId="77777777" w:rsidR="008A466E" w:rsidRDefault="008A466E" w:rsidP="008A466E">
      <w:r>
        <w:t>Zpráva XML ve formátu RESHEAT slouží pro zasílání měsíčního výkazu o výrobě z tepelného zdroje.</w:t>
      </w:r>
    </w:p>
    <w:p w14:paraId="1EDB52D6" w14:textId="77777777" w:rsidR="00BA1207" w:rsidRDefault="00BA1207" w:rsidP="008A466E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8A466E" w:rsidRPr="007F474B" w14:paraId="7A5C7D75" w14:textId="77777777" w:rsidTr="008638B2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F05A2D9" w14:textId="77777777" w:rsidR="008A466E" w:rsidRPr="007F474B" w:rsidRDefault="008A466E" w:rsidP="008638B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6454721" w14:textId="77777777" w:rsidR="008A466E" w:rsidRPr="007F474B" w:rsidRDefault="008A466E" w:rsidP="008638B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AC6B732" w14:textId="77777777" w:rsidR="008A466E" w:rsidRPr="007F474B" w:rsidRDefault="008A466E" w:rsidP="008638B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46EDCE6" w14:textId="77777777" w:rsidR="008A466E" w:rsidRPr="007F474B" w:rsidRDefault="008A466E" w:rsidP="008638B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 xml:space="preserve">Vstup / </w:t>
            </w:r>
            <w:r w:rsidRPr="007F474B">
              <w:rPr>
                <w:b/>
                <w:bCs/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C1D0DF6" w14:textId="77777777" w:rsidR="008A466E" w:rsidRPr="007F474B" w:rsidRDefault="008A466E" w:rsidP="008638B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1AD8F3B" w14:textId="77777777" w:rsidR="008A466E" w:rsidRPr="007F474B" w:rsidRDefault="008A466E" w:rsidP="008638B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8A466E" w:rsidRPr="007F474B" w14:paraId="0C8BDA2B" w14:textId="77777777" w:rsidTr="008638B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45E618" w14:textId="77777777" w:rsidR="008A466E" w:rsidRPr="008963F6" w:rsidRDefault="008A466E" w:rsidP="008638B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999098D" w14:textId="77777777" w:rsidR="008A466E" w:rsidRPr="007B41BB" w:rsidRDefault="008A466E" w:rsidP="008638B2">
            <w:pPr>
              <w:rPr>
                <w:sz w:val="20"/>
                <w:szCs w:val="20"/>
              </w:rPr>
            </w:pPr>
            <w:r w:rsidRPr="008A466E">
              <w:rPr>
                <w:color w:val="000000"/>
                <w:sz w:val="20"/>
                <w:szCs w:val="20"/>
                <w:lang w:eastAsia="cs-CZ"/>
              </w:rPr>
              <w:t>Měsíční výkaz o výrobě z tepelného zdroje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F10301B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123308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3C8EBA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23C40B8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</w:tr>
      <w:tr w:rsidR="008A466E" w:rsidRPr="007F474B" w14:paraId="57C58C21" w14:textId="77777777" w:rsidTr="008638B2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3D58E5" w14:textId="77777777" w:rsidR="008A466E" w:rsidRPr="008963F6" w:rsidRDefault="008A466E" w:rsidP="008638B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8828A7" w14:textId="77777777" w:rsidR="008A466E" w:rsidRPr="007B41BB" w:rsidRDefault="008A466E" w:rsidP="008638B2">
            <w:pPr>
              <w:rPr>
                <w:sz w:val="20"/>
                <w:szCs w:val="20"/>
              </w:rPr>
            </w:pPr>
            <w:r w:rsidRPr="008A466E">
              <w:rPr>
                <w:color w:val="000000"/>
                <w:sz w:val="20"/>
                <w:szCs w:val="20"/>
                <w:lang w:eastAsia="cs-CZ"/>
              </w:rPr>
              <w:t>Opis měsíčního výkazu o výrobě z tepelného zdroje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8C5207" w14:textId="77777777" w:rsidR="008A466E" w:rsidRPr="00AA3231" w:rsidRDefault="008A466E" w:rsidP="008A466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33BBB3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B47DBE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48D94E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8A466E" w:rsidRPr="007F474B" w14:paraId="28D4C8FC" w14:textId="77777777" w:rsidTr="008638B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9DC580" w14:textId="77777777" w:rsidR="008A466E" w:rsidRPr="008963F6" w:rsidRDefault="008A466E" w:rsidP="008638B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AE8E79" w14:textId="77777777" w:rsidR="008A466E" w:rsidRPr="007B41BB" w:rsidRDefault="008A466E" w:rsidP="008638B2">
            <w:pPr>
              <w:rPr>
                <w:sz w:val="20"/>
                <w:szCs w:val="20"/>
              </w:rPr>
            </w:pPr>
            <w:r w:rsidRPr="008A466E">
              <w:rPr>
                <w:color w:val="000000"/>
                <w:sz w:val="20"/>
                <w:szCs w:val="20"/>
                <w:lang w:eastAsia="cs-CZ"/>
              </w:rPr>
              <w:t>Výpis měsíčních výkazů o výrobě z tepelného zdroje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9CA307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273309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DDC4E5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D7834C" w14:textId="77777777" w:rsidR="008A466E" w:rsidRPr="00AA3231" w:rsidRDefault="008A466E" w:rsidP="008638B2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F56E87" w:rsidRPr="007F474B" w14:paraId="05A39264" w14:textId="77777777" w:rsidTr="008638B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2F453D" w14:textId="77777777" w:rsidR="00F56E87" w:rsidRDefault="00F56E87" w:rsidP="00F56E87">
            <w:pPr>
              <w:jc w:val="center"/>
              <w:rPr>
                <w:sz w:val="20"/>
                <w:szCs w:val="20"/>
              </w:rPr>
            </w:pPr>
            <w:r>
              <w:t>TD7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E7FF8E5" w14:textId="77777777" w:rsidR="00F56E87" w:rsidRPr="008A466E" w:rsidRDefault="00F56E87" w:rsidP="00F56E87">
            <w:pPr>
              <w:rPr>
                <w:color w:val="000000"/>
                <w:sz w:val="20"/>
                <w:szCs w:val="20"/>
                <w:lang w:eastAsia="cs-CZ"/>
              </w:rPr>
            </w:pPr>
            <w:r>
              <w:t>Roční výkaz</w:t>
            </w:r>
            <w:r w:rsidRPr="008C11C8">
              <w:t xml:space="preserve"> </w:t>
            </w:r>
            <w:r>
              <w:t>k transformaci výroby tepla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7C4AD2" w14:textId="77777777" w:rsidR="00F56E87" w:rsidRDefault="00F56E87" w:rsidP="00F56E8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4F4E21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751AEF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971F97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</w:tr>
      <w:tr w:rsidR="00F56E87" w:rsidRPr="007F474B" w14:paraId="402514D3" w14:textId="77777777" w:rsidTr="008638B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33B215" w14:textId="77777777" w:rsidR="00F56E87" w:rsidRDefault="00F56E87" w:rsidP="00F56E87">
            <w:pPr>
              <w:jc w:val="center"/>
              <w:rPr>
                <w:sz w:val="20"/>
                <w:szCs w:val="20"/>
              </w:rPr>
            </w:pPr>
            <w:r>
              <w:t>TD9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D43D2D4" w14:textId="77777777" w:rsidR="00F56E87" w:rsidRPr="008A466E" w:rsidRDefault="00F56E87" w:rsidP="00F56E87">
            <w:pPr>
              <w:rPr>
                <w:color w:val="000000"/>
                <w:sz w:val="20"/>
                <w:szCs w:val="20"/>
                <w:lang w:eastAsia="cs-CZ"/>
              </w:rPr>
            </w:pPr>
            <w:r w:rsidRPr="00F56E87">
              <w:rPr>
                <w:color w:val="000000"/>
                <w:sz w:val="20"/>
                <w:szCs w:val="20"/>
                <w:lang w:eastAsia="cs-CZ"/>
              </w:rPr>
              <w:t>Opis ročního výkazu k transformaci výroby tepla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FBEAF4" w14:textId="77777777" w:rsidR="00F56E87" w:rsidRDefault="00F56E87" w:rsidP="00F56E8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TD8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71679B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A0A4C2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DDA58E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F56E87" w:rsidRPr="007F474B" w14:paraId="1B25B0A1" w14:textId="77777777" w:rsidTr="008638B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99CAD21" w14:textId="77777777" w:rsidR="00F56E87" w:rsidRDefault="00F56E87" w:rsidP="00F56E87">
            <w:pPr>
              <w:jc w:val="center"/>
              <w:rPr>
                <w:sz w:val="20"/>
                <w:szCs w:val="20"/>
              </w:rPr>
            </w:pPr>
            <w:r>
              <w:t>TDC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AAB9F5" w14:textId="77777777" w:rsidR="00F56E87" w:rsidRPr="008A466E" w:rsidRDefault="00F56E87" w:rsidP="00F56E87">
            <w:pPr>
              <w:rPr>
                <w:color w:val="000000"/>
                <w:sz w:val="20"/>
                <w:szCs w:val="20"/>
                <w:lang w:eastAsia="cs-CZ"/>
              </w:rPr>
            </w:pPr>
            <w:r w:rsidRPr="00F56E87">
              <w:rPr>
                <w:color w:val="000000"/>
                <w:sz w:val="20"/>
                <w:szCs w:val="20"/>
                <w:lang w:eastAsia="cs-CZ"/>
              </w:rPr>
              <w:t>Výpis ročních výkazů k transformaci výroby tepla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2ACC638" w14:textId="77777777" w:rsidR="00F56E87" w:rsidRDefault="00F56E87" w:rsidP="00F56E87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TDA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3D207E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9146CEC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A369FB" w14:textId="77777777" w:rsidR="00F56E87" w:rsidRPr="00AA3231" w:rsidRDefault="00F56E87" w:rsidP="00F56E87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</w:tbl>
    <w:p w14:paraId="0FF5E04A" w14:textId="77777777" w:rsidR="008A466E" w:rsidRDefault="008A466E" w:rsidP="008A466E"/>
    <w:p w14:paraId="66AA3B84" w14:textId="77777777" w:rsidR="008A466E" w:rsidRDefault="008A466E" w:rsidP="008A466E">
      <w:pPr>
        <w:pStyle w:val="Nadpis5"/>
      </w:pPr>
      <w:r>
        <w:t xml:space="preserve">plnění struktury RESheat </w:t>
      </w:r>
    </w:p>
    <w:p w14:paraId="2BBA1F7B" w14:textId="77777777" w:rsidR="008A466E" w:rsidRDefault="008A466E" w:rsidP="008A466E"/>
    <w:p w14:paraId="1E567413" w14:textId="77777777" w:rsidR="008A466E" w:rsidRDefault="008A466E" w:rsidP="008A466E">
      <w:r>
        <w:t>Níže je uveden popis plnění pro vybrané atributy zprávy.</w:t>
      </w:r>
    </w:p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</w:tblGrid>
      <w:tr w:rsidR="008A466E" w14:paraId="2A2901E1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75AFADD4" w14:textId="77777777" w:rsidR="008A466E" w:rsidRPr="00EB062D" w:rsidRDefault="008A466E" w:rsidP="008638B2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FAC8F4E" w14:textId="77777777" w:rsidR="008A466E" w:rsidRDefault="008A466E" w:rsidP="008638B2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A0295C0" w14:textId="77777777" w:rsidR="008A466E" w:rsidRPr="00BB1160" w:rsidRDefault="008A466E" w:rsidP="008638B2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037CEAD" w14:textId="77777777" w:rsidR="008A466E" w:rsidRPr="00BB1160" w:rsidRDefault="008A466E" w:rsidP="008638B2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8009A37" w14:textId="77777777" w:rsidR="008A466E" w:rsidRPr="00BB1160" w:rsidRDefault="008A466E" w:rsidP="008638B2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8A466E" w14:paraId="53264D02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239DCAC" w14:textId="77777777" w:rsidR="008A466E" w:rsidRDefault="008A466E" w:rsidP="008638B2">
            <w:pPr>
              <w:rPr>
                <w:b/>
              </w:rPr>
            </w:pPr>
            <w:r>
              <w:rPr>
                <w:b/>
              </w:rPr>
              <w:t>RESDATA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D3745A" w14:textId="77777777" w:rsidR="008A466E" w:rsidRPr="00EB062D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B234736" w14:textId="77777777" w:rsidR="008A466E" w:rsidRPr="00BB1160" w:rsidRDefault="008A466E" w:rsidP="008638B2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6FBB07" w14:textId="77777777" w:rsidR="008A466E" w:rsidRPr="00BB1160" w:rsidRDefault="008A466E" w:rsidP="008638B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066CF2B" w14:textId="77777777" w:rsidR="008A466E" w:rsidRPr="00A1290A" w:rsidRDefault="008A466E" w:rsidP="008638B2">
            <w:r w:rsidRPr="00A1290A">
              <w:t>Hlavička zprávy</w:t>
            </w:r>
          </w:p>
        </w:tc>
      </w:tr>
      <w:tr w:rsidR="008A466E" w14:paraId="7E702C07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651BE4" w14:textId="77777777" w:rsidR="008A466E" w:rsidRDefault="008A466E" w:rsidP="008638B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EBF5AF" w14:textId="77777777" w:rsidR="008A466E" w:rsidRPr="00EB062D" w:rsidRDefault="008A466E" w:rsidP="008638B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3D1E27" w14:textId="77777777" w:rsidR="008A466E" w:rsidRDefault="008A466E" w:rsidP="008638B2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BAA75F" w14:textId="77777777" w:rsidR="008A466E" w:rsidRPr="00BB1160" w:rsidRDefault="008A466E" w:rsidP="008638B2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B39BE3" w14:textId="77777777" w:rsidR="008A466E" w:rsidRDefault="008A466E" w:rsidP="008638B2">
            <w:r>
              <w:t>Jednoznačný identifikátor zprávy</w:t>
            </w:r>
          </w:p>
        </w:tc>
      </w:tr>
      <w:tr w:rsidR="008A466E" w14:paraId="5DEE022A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561436" w14:textId="77777777" w:rsidR="008A466E" w:rsidRDefault="008A466E" w:rsidP="008638B2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522545" w14:textId="77777777" w:rsidR="008A466E" w:rsidRPr="00EB062D" w:rsidRDefault="008A466E" w:rsidP="008638B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6CB71B" w14:textId="77777777" w:rsidR="008A466E" w:rsidRDefault="008A466E" w:rsidP="008638B2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B98E82" w14:textId="77777777" w:rsidR="008A466E" w:rsidRDefault="008A466E" w:rsidP="008638B2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9CC2E8" w14:textId="77777777" w:rsidR="008A466E" w:rsidRDefault="008A466E" w:rsidP="008638B2">
            <w:r>
              <w:t xml:space="preserve">Upřesnění obsahu zprávy </w:t>
            </w:r>
          </w:p>
        </w:tc>
      </w:tr>
      <w:tr w:rsidR="008A466E" w14:paraId="2907A605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D5F4D4" w14:textId="77777777" w:rsidR="008A466E" w:rsidRDefault="008A466E" w:rsidP="008638B2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1E2E40" w14:textId="77777777" w:rsidR="008A466E" w:rsidRPr="00EB062D" w:rsidRDefault="008A466E" w:rsidP="008638B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E120CC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B3F9E5" w14:textId="77777777" w:rsidR="008A466E" w:rsidRDefault="008A466E" w:rsidP="008638B2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867A1F" w14:textId="77777777" w:rsidR="008A466E" w:rsidRDefault="008A466E" w:rsidP="008638B2">
            <w:r>
              <w:t xml:space="preserve">Datum a čas vytvoření zprávy </w:t>
            </w:r>
          </w:p>
        </w:tc>
      </w:tr>
      <w:tr w:rsidR="008A466E" w14:paraId="57B31926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78D9FC" w14:textId="77777777" w:rsidR="008A466E" w:rsidRDefault="008A466E" w:rsidP="008638B2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4F514F" w14:textId="77777777" w:rsidR="008A466E" w:rsidRPr="00EB062D" w:rsidRDefault="008A466E" w:rsidP="008638B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EEFABD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15D4E1" w14:textId="77777777" w:rsidR="008A466E" w:rsidRDefault="008A466E" w:rsidP="008638B2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947E04" w14:textId="77777777" w:rsidR="008A466E" w:rsidRDefault="008A466E" w:rsidP="008638B2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8A466E" w14:paraId="0F57F834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D89B67" w14:textId="77777777" w:rsidR="008A466E" w:rsidRDefault="008A466E" w:rsidP="008638B2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CE74AA" w14:textId="77777777" w:rsidR="008A466E" w:rsidRPr="00EB062D" w:rsidRDefault="008A466E" w:rsidP="008638B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5E8B14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0A58B5" w14:textId="77777777" w:rsidR="008A466E" w:rsidRDefault="008A466E" w:rsidP="008638B2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F9D472" w14:textId="77777777" w:rsidR="008A466E" w:rsidRDefault="008A466E" w:rsidP="008638B2">
            <w:r>
              <w:t>Vydání v rámci verze schématu, plněno konstantou „1“</w:t>
            </w:r>
          </w:p>
        </w:tc>
      </w:tr>
      <w:tr w:rsidR="008A466E" w14:paraId="0AE4F001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D98DC0" w14:textId="77777777" w:rsidR="008A466E" w:rsidRDefault="008A466E" w:rsidP="008638B2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1FD4B2" w14:textId="77777777" w:rsidR="008A466E" w:rsidRPr="00EB062D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2F7141" w14:textId="77777777" w:rsidR="008A466E" w:rsidRDefault="008A466E" w:rsidP="008638B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18941E" w14:textId="77777777" w:rsidR="008A466E" w:rsidRDefault="008A466E" w:rsidP="008638B2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F72F79" w14:textId="77777777" w:rsidR="008A466E" w:rsidRDefault="008A466E" w:rsidP="008638B2">
            <w:r>
              <w:t>Indikace požadavku na odpověď, 1 = ANO, 0 = NE</w:t>
            </w:r>
          </w:p>
        </w:tc>
      </w:tr>
      <w:tr w:rsidR="008A466E" w14:paraId="6C2C0472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D80EF0" w14:textId="77777777" w:rsidR="008A466E" w:rsidRDefault="008A466E" w:rsidP="008638B2">
            <w:r>
              <w:t>interval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C1C5FB" w14:textId="77777777" w:rsidR="008A466E" w:rsidRPr="00EB062D" w:rsidRDefault="008A466E" w:rsidP="008638B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D5223F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8FB2A9" w14:textId="77777777" w:rsidR="008A466E" w:rsidRDefault="008A466E" w:rsidP="008638B2">
            <w:r>
              <w:t>Interval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C5ED43" w14:textId="77777777" w:rsidR="008A466E" w:rsidRDefault="008A466E" w:rsidP="008638B2">
            <w:r>
              <w:t>Interval platnosti dat</w:t>
            </w:r>
          </w:p>
        </w:tc>
      </w:tr>
      <w:tr w:rsidR="008A466E" w14:paraId="5784184A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B372D6" w14:textId="77777777" w:rsidR="008A466E" w:rsidRDefault="008A466E" w:rsidP="008638B2">
            <w:proofErr w:type="spellStart"/>
            <w:r>
              <w:t>time</w:t>
            </w:r>
            <w:proofErr w:type="spellEnd"/>
            <w:r>
              <w:t>-offset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496B76" w14:textId="77777777" w:rsidR="008A466E" w:rsidRPr="00EB062D" w:rsidRDefault="008A466E" w:rsidP="008638B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AC611C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1667CF" w14:textId="77777777" w:rsidR="008A466E" w:rsidRDefault="008A466E" w:rsidP="008638B2">
            <w:r>
              <w:t>Časový posun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99349B" w14:textId="77777777" w:rsidR="008A466E" w:rsidRDefault="008A466E" w:rsidP="008638B2">
            <w:r>
              <w:t>Časový posun, defaultně +1</w:t>
            </w:r>
          </w:p>
        </w:tc>
      </w:tr>
      <w:tr w:rsidR="008A466E" w14:paraId="06131473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A4C400" w14:textId="77777777" w:rsidR="008A466E" w:rsidRDefault="008A466E" w:rsidP="008638B2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FFE3CE" w14:textId="77777777" w:rsidR="008A466E" w:rsidRPr="00EB062D" w:rsidRDefault="008A466E" w:rsidP="008638B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D32B54" w14:textId="77777777" w:rsidR="008A466E" w:rsidRDefault="008A466E" w:rsidP="008638B2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322485" w14:textId="77777777" w:rsidR="008A466E" w:rsidRDefault="008A466E" w:rsidP="008638B2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AFF33B" w14:textId="77777777" w:rsidR="008A466E" w:rsidRDefault="008A466E" w:rsidP="008638B2">
            <w:r>
              <w:t>Jazyk zprávy</w:t>
            </w:r>
          </w:p>
        </w:tc>
      </w:tr>
      <w:tr w:rsidR="008A466E" w14:paraId="00A4A411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504368D" w14:textId="77777777" w:rsidR="008A466E" w:rsidRDefault="008A466E" w:rsidP="008638B2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DAD9099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690FB18" w14:textId="77777777" w:rsidR="008A466E" w:rsidRDefault="008A466E" w:rsidP="008638B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2FDCCCB" w14:textId="77777777" w:rsidR="008A466E" w:rsidRDefault="008A466E" w:rsidP="008638B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DA65200" w14:textId="77777777" w:rsidR="008A466E" w:rsidRDefault="008A466E" w:rsidP="008638B2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8A466E" w14:paraId="5D92E7BA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36E064" w14:textId="77777777" w:rsidR="008A466E" w:rsidRDefault="008A466E" w:rsidP="008638B2">
            <w:r>
              <w:lastRenderedPageBreak/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4B295C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7E62E0" w14:textId="77777777" w:rsidR="008A466E" w:rsidRDefault="008A466E" w:rsidP="008638B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A3E48D" w14:textId="77777777" w:rsidR="008A466E" w:rsidRDefault="008A466E" w:rsidP="008638B2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83990B" w14:textId="77777777" w:rsidR="008A466E" w:rsidRDefault="008A466E" w:rsidP="008638B2">
            <w:r>
              <w:t>Identifikátor odesílatele (tvůrce obchodního pokynu)</w:t>
            </w:r>
          </w:p>
        </w:tc>
      </w:tr>
      <w:tr w:rsidR="008A466E" w14:paraId="3C801429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D0B544" w14:textId="77777777" w:rsidR="008A466E" w:rsidRDefault="008A466E" w:rsidP="008638B2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C6E4B8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4139B8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4FF746" w14:textId="77777777" w:rsidR="008A466E" w:rsidRDefault="008A466E" w:rsidP="008638B2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CE1172" w14:textId="77777777" w:rsidR="008A466E" w:rsidRDefault="008A466E" w:rsidP="008638B2">
            <w:r>
              <w:t>Plněno konstantou, 14 pro EAN nebo 15 pro EIC</w:t>
            </w:r>
          </w:p>
        </w:tc>
      </w:tr>
      <w:tr w:rsidR="008A466E" w14:paraId="384E89EA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8924941" w14:textId="77777777" w:rsidR="008A466E" w:rsidRDefault="008A466E" w:rsidP="008638B2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F110CB8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C21BAF9" w14:textId="77777777" w:rsidR="008A466E" w:rsidRDefault="008A466E" w:rsidP="008638B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50EAAEB" w14:textId="77777777" w:rsidR="008A466E" w:rsidRDefault="008A466E" w:rsidP="008638B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EBF9F4A" w14:textId="77777777" w:rsidR="008A466E" w:rsidRDefault="008A466E" w:rsidP="008638B2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8A466E" w14:paraId="7DF7E30D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0D9A0B" w14:textId="77777777" w:rsidR="008A466E" w:rsidRDefault="008A466E" w:rsidP="008638B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DB6F22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437513" w14:textId="77777777" w:rsidR="008A466E" w:rsidRDefault="008A466E" w:rsidP="008638B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EF07FB" w14:textId="77777777" w:rsidR="008A466E" w:rsidRPr="00BB1160" w:rsidRDefault="008A466E" w:rsidP="008638B2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121D39" w14:textId="77777777" w:rsidR="008A466E" w:rsidRDefault="008A466E" w:rsidP="008638B2">
            <w:r>
              <w:t>EIC příjemce zprávy</w:t>
            </w:r>
          </w:p>
        </w:tc>
      </w:tr>
      <w:tr w:rsidR="008A466E" w14:paraId="7E3C67CF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CE77A3" w14:textId="77777777" w:rsidR="008A466E" w:rsidRDefault="008A466E" w:rsidP="008638B2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D08340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4822B1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679E45" w14:textId="77777777" w:rsidR="008A466E" w:rsidRDefault="008A466E" w:rsidP="008638B2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2F78DB" w14:textId="77777777" w:rsidR="008A466E" w:rsidRDefault="008A466E" w:rsidP="008638B2">
            <w:r>
              <w:t>Plněno konstantou, 14 pro EAN nebo 15 pro EIC</w:t>
            </w:r>
          </w:p>
        </w:tc>
      </w:tr>
      <w:tr w:rsidR="008A466E" w14:paraId="3E2EB2C0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E6772F2" w14:textId="77777777" w:rsidR="008A466E" w:rsidRDefault="008A466E" w:rsidP="008638B2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1B1ACC5" w14:textId="77777777" w:rsidR="008A466E" w:rsidRDefault="008A466E" w:rsidP="008638B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83DC8F9" w14:textId="77777777" w:rsidR="008A466E" w:rsidRDefault="008A466E" w:rsidP="008638B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553D645" w14:textId="77777777" w:rsidR="008A466E" w:rsidRDefault="008A466E" w:rsidP="008638B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4FD86E" w14:textId="77777777" w:rsidR="008A466E" w:rsidRDefault="008A466E" w:rsidP="008638B2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8A466E" w14:paraId="7CD9B981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8C51D5" w14:textId="77777777" w:rsidR="008A466E" w:rsidRDefault="008A466E" w:rsidP="008638B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2C294D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394F68" w14:textId="77777777" w:rsidR="008A466E" w:rsidRDefault="008A466E" w:rsidP="008638B2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A819DB" w14:textId="77777777" w:rsidR="008A466E" w:rsidRPr="00BB1160" w:rsidRDefault="008A466E" w:rsidP="008638B2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F4AE91" w14:textId="77777777" w:rsidR="008A466E" w:rsidRDefault="008A466E" w:rsidP="008638B2">
            <w:r>
              <w:t>Identifikace předešlé zprávy</w:t>
            </w:r>
          </w:p>
        </w:tc>
      </w:tr>
      <w:tr w:rsidR="008A466E" w14:paraId="1B718372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7AE78FB" w14:textId="77777777" w:rsidR="008A466E" w:rsidRPr="00BB1160" w:rsidRDefault="008A466E" w:rsidP="008638B2">
            <w:pPr>
              <w:rPr>
                <w:b/>
              </w:rPr>
            </w:pPr>
            <w:proofErr w:type="spellStart"/>
            <w:r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B641D6A" w14:textId="77777777" w:rsidR="008A466E" w:rsidRPr="00EB062D" w:rsidRDefault="008A466E" w:rsidP="008638B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AC91206" w14:textId="77777777" w:rsidR="008A466E" w:rsidRPr="00BB1160" w:rsidRDefault="008A466E" w:rsidP="008638B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C53198" w14:textId="77777777" w:rsidR="008A466E" w:rsidRPr="00BB1160" w:rsidRDefault="008A466E" w:rsidP="008638B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E0C5DA6" w14:textId="77777777" w:rsidR="008A466E" w:rsidRPr="00F109BA" w:rsidRDefault="008A466E" w:rsidP="008638B2">
            <w:pPr>
              <w:rPr>
                <w:b/>
              </w:rPr>
            </w:pPr>
            <w:r>
              <w:rPr>
                <w:b/>
              </w:rPr>
              <w:t xml:space="preserve">Měsíční </w:t>
            </w:r>
            <w:proofErr w:type="gramStart"/>
            <w:r>
              <w:rPr>
                <w:b/>
              </w:rPr>
              <w:t>výkaz - lokalita</w:t>
            </w:r>
            <w:proofErr w:type="gramEnd"/>
          </w:p>
        </w:tc>
      </w:tr>
      <w:tr w:rsidR="008A466E" w14:paraId="10988172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CC7398" w14:textId="77777777" w:rsidR="008A466E" w:rsidRDefault="008A466E" w:rsidP="008638B2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7B7D7C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89F435" w14:textId="77777777" w:rsidR="008A466E" w:rsidRDefault="008A466E" w:rsidP="008638B2">
            <w:pPr>
              <w:tabs>
                <w:tab w:val="left" w:pos="210"/>
                <w:tab w:val="center" w:pos="342"/>
              </w:tabs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6A8054" w14:textId="77777777" w:rsidR="008A466E" w:rsidRDefault="008A466E" w:rsidP="008638B2">
            <w:r>
              <w:t>Id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C9DFB9" w14:textId="77777777" w:rsidR="008A466E" w:rsidRDefault="008A466E" w:rsidP="008638B2">
            <w:r>
              <w:t>Id výrobního zdroje</w:t>
            </w:r>
          </w:p>
        </w:tc>
      </w:tr>
      <w:tr w:rsidR="008A466E" w14:paraId="119504F2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AA9F99" w14:textId="77777777" w:rsidR="008A466E" w:rsidRDefault="008A466E" w:rsidP="008638B2">
            <w:proofErr w:type="spellStart"/>
            <w:r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B9785D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4B6214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FE4805" w14:textId="77777777" w:rsidR="008A466E" w:rsidRDefault="008A466E" w:rsidP="008638B2">
            <w:r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1DCED9" w14:textId="77777777" w:rsidR="008A466E" w:rsidRDefault="008A466E" w:rsidP="008638B2">
            <w:r>
              <w:t>Datum od</w:t>
            </w:r>
          </w:p>
        </w:tc>
      </w:tr>
      <w:tr w:rsidR="008A466E" w14:paraId="48EACAA7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EB6E8A" w14:textId="77777777" w:rsidR="008A466E" w:rsidRDefault="008A466E" w:rsidP="008638B2"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FC6792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1E11CD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9D9D13" w14:textId="77777777" w:rsidR="008A466E" w:rsidRDefault="008A466E" w:rsidP="008638B2">
            <w:r>
              <w:t>Datum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9F8CD7" w14:textId="77777777" w:rsidR="008A466E" w:rsidRDefault="008A466E" w:rsidP="008638B2">
            <w:r>
              <w:t>Datum do</w:t>
            </w:r>
          </w:p>
        </w:tc>
      </w:tr>
      <w:tr w:rsidR="008A466E" w14:paraId="363DFC89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6D4B7F" w14:textId="77777777" w:rsidR="008A466E" w:rsidRDefault="008A466E" w:rsidP="008638B2">
            <w:proofErr w:type="spellStart"/>
            <w:r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F63761" w14:textId="77777777" w:rsidR="008A466E" w:rsidRDefault="008A466E" w:rsidP="008638B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B761FA" w14:textId="77777777" w:rsidR="008A466E" w:rsidRDefault="008A466E" w:rsidP="008638B2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367036" w14:textId="77777777" w:rsidR="008A466E" w:rsidRDefault="008A466E" w:rsidP="008638B2">
            <w:r>
              <w:t>Verze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7BB0E4" w14:textId="77777777" w:rsidR="008A466E" w:rsidRDefault="008A466E" w:rsidP="008A466E">
            <w:r>
              <w:t>Číslo verze dat</w:t>
            </w:r>
          </w:p>
        </w:tc>
      </w:tr>
      <w:tr w:rsidR="008A466E" w14:paraId="6975A998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0DE838" w14:textId="77777777" w:rsidR="008A466E" w:rsidRDefault="008A466E" w:rsidP="008638B2">
            <w:r>
              <w:t>report-</w:t>
            </w:r>
            <w:proofErr w:type="spellStart"/>
            <w:r>
              <w:t>date</w:t>
            </w:r>
            <w:proofErr w:type="spellEnd"/>
            <w:r>
              <w:t>-</w:t>
            </w:r>
            <w:proofErr w:type="spellStart"/>
            <w:r>
              <w:t>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9254A8" w14:textId="77777777" w:rsidR="008A466E" w:rsidRDefault="008A466E" w:rsidP="008638B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C6803B" w14:textId="77777777" w:rsidR="008A466E" w:rsidRDefault="008A466E" w:rsidP="008638B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32480E" w14:textId="77777777" w:rsidR="008A466E" w:rsidRDefault="008A466E" w:rsidP="008638B2">
            <w:r>
              <w:t>Datum a čas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02F4CA" w14:textId="77777777" w:rsidR="008A466E" w:rsidRDefault="008A466E" w:rsidP="008638B2">
            <w:r>
              <w:t>Datum a čas výkazu (doplňuje OTE)</w:t>
            </w:r>
          </w:p>
        </w:tc>
      </w:tr>
      <w:tr w:rsidR="008A466E" w14:paraId="0B94F788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F82B1B" w14:textId="77777777" w:rsidR="008A466E" w:rsidRDefault="008A466E" w:rsidP="008638B2">
            <w:r>
              <w:t>report-status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9A9835" w14:textId="77777777" w:rsidR="008A466E" w:rsidRDefault="008A466E" w:rsidP="008638B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CDE439" w14:textId="77777777" w:rsidR="008A466E" w:rsidRDefault="008A466E" w:rsidP="008638B2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B936AC" w14:textId="77777777" w:rsidR="008A466E" w:rsidRDefault="008A466E" w:rsidP="008638B2">
            <w:r>
              <w:t>Status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7347C4" w14:textId="77777777" w:rsidR="008A466E" w:rsidRDefault="008A466E" w:rsidP="008638B2">
            <w:r>
              <w:t>Status výkazu</w:t>
            </w:r>
          </w:p>
        </w:tc>
      </w:tr>
      <w:tr w:rsidR="009426F8" w14:paraId="7A6FA3EE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E8E143" w14:textId="77777777" w:rsidR="009426F8" w:rsidRDefault="009426F8" w:rsidP="008638B2">
            <w:proofErr w:type="spellStart"/>
            <w:r>
              <w:t>ote-note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16C4C5" w14:textId="77777777" w:rsidR="009426F8" w:rsidRDefault="009426F8" w:rsidP="008638B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87961B" w14:textId="77777777" w:rsidR="009426F8" w:rsidRDefault="009426F8" w:rsidP="008638B2">
            <w:pPr>
              <w:jc w:val="center"/>
            </w:pPr>
            <w:r>
              <w:t>0-255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9649CC" w14:textId="77777777" w:rsidR="009426F8" w:rsidRDefault="009426F8" w:rsidP="008638B2">
            <w:r>
              <w:t>Vyjádření OTE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99F598" w14:textId="77777777" w:rsidR="009426F8" w:rsidRDefault="009426F8" w:rsidP="008638B2">
            <w:r>
              <w:t>Vyjádření OTE</w:t>
            </w:r>
          </w:p>
        </w:tc>
      </w:tr>
      <w:tr w:rsidR="008A466E" w:rsidRPr="00555553" w14:paraId="05D8A6F2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7F0C7E4" w14:textId="77777777" w:rsidR="008A466E" w:rsidRPr="00555553" w:rsidRDefault="008A466E" w:rsidP="008638B2">
            <w:pPr>
              <w:rPr>
                <w:b/>
              </w:rPr>
            </w:pPr>
            <w:r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B3134FE" w14:textId="77777777" w:rsidR="008A466E" w:rsidRPr="00555553" w:rsidRDefault="008A466E" w:rsidP="008638B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9CAD2D6" w14:textId="77777777" w:rsidR="008A466E" w:rsidRPr="00555553" w:rsidRDefault="008A466E" w:rsidP="008638B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507180F" w14:textId="77777777" w:rsidR="008A466E" w:rsidRPr="00555553" w:rsidRDefault="008A466E" w:rsidP="008638B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C32D9C1" w14:textId="77777777" w:rsidR="008A466E" w:rsidRPr="00555553" w:rsidRDefault="008A466E" w:rsidP="008638B2">
            <w:pPr>
              <w:rPr>
                <w:b/>
              </w:rPr>
            </w:pPr>
            <w:r>
              <w:rPr>
                <w:b/>
              </w:rPr>
              <w:t xml:space="preserve">Měsíční </w:t>
            </w:r>
            <w:proofErr w:type="gramStart"/>
            <w:r>
              <w:rPr>
                <w:b/>
              </w:rPr>
              <w:t>výkaz - data</w:t>
            </w:r>
            <w:proofErr w:type="gramEnd"/>
          </w:p>
        </w:tc>
      </w:tr>
      <w:tr w:rsidR="008A466E" w:rsidRPr="00555553" w14:paraId="199C82CA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893F9E" w14:textId="77777777" w:rsidR="008A466E" w:rsidRDefault="008A466E" w:rsidP="008638B2">
            <w:proofErr w:type="spellStart"/>
            <w:r>
              <w:t>value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5A88F6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4502CE" w14:textId="77777777" w:rsidR="008A466E" w:rsidRDefault="008A466E" w:rsidP="008638B2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8996F0" w14:textId="77777777" w:rsidR="008A466E" w:rsidRDefault="008A466E" w:rsidP="008638B2">
            <w:r>
              <w:t>Typ hodnoty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7069ED" w14:textId="77777777" w:rsidR="008A466E" w:rsidRDefault="008A466E" w:rsidP="008638B2">
            <w:r>
              <w:t>Typ hodnoty</w:t>
            </w:r>
          </w:p>
        </w:tc>
      </w:tr>
      <w:tr w:rsidR="008A466E" w:rsidRPr="00555553" w14:paraId="2A77C9AC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52431F" w14:textId="77777777" w:rsidR="008A466E" w:rsidRDefault="008A466E" w:rsidP="008638B2">
            <w:proofErr w:type="spellStart"/>
            <w:r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E5B789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BEA9E2" w14:textId="77777777" w:rsidR="008A466E" w:rsidRDefault="008A466E" w:rsidP="008638B2">
            <w:pPr>
              <w:jc w:val="center"/>
            </w:pPr>
            <w:r>
              <w:t>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8815E6" w14:textId="77777777" w:rsidR="008A466E" w:rsidRDefault="008A466E" w:rsidP="008638B2">
            <w:r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BCFE61" w14:textId="77777777" w:rsidR="008A466E" w:rsidRDefault="008A466E" w:rsidP="008638B2">
            <w:r>
              <w:t>Hodnota</w:t>
            </w:r>
          </w:p>
        </w:tc>
      </w:tr>
      <w:tr w:rsidR="008A466E" w:rsidRPr="00555553" w14:paraId="64CFB847" w14:textId="77777777" w:rsidTr="008638B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809DAE" w14:textId="77777777" w:rsidR="008A466E" w:rsidRDefault="008A466E" w:rsidP="008638B2">
            <w:r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2E0003" w14:textId="77777777" w:rsidR="008A466E" w:rsidRDefault="008A466E" w:rsidP="008638B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C37133" w14:textId="77777777" w:rsidR="008A466E" w:rsidRDefault="008A466E" w:rsidP="008638B2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DA599D" w14:textId="77777777" w:rsidR="008A466E" w:rsidRDefault="008A466E" w:rsidP="008638B2">
            <w:r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ACBCB2" w14:textId="77777777" w:rsidR="008A466E" w:rsidRDefault="008A466E" w:rsidP="008638B2">
            <w:r>
              <w:t>Jednotka</w:t>
            </w:r>
          </w:p>
        </w:tc>
      </w:tr>
    </w:tbl>
    <w:p w14:paraId="0FDD5DCD" w14:textId="77777777" w:rsidR="008A466E" w:rsidRDefault="008A466E" w:rsidP="008A466E"/>
    <w:p w14:paraId="3A644B6D" w14:textId="77777777" w:rsidR="008A466E" w:rsidRDefault="008A466E" w:rsidP="008A466E">
      <w:pPr>
        <w:pStyle w:val="Nadpis5"/>
      </w:pPr>
      <w:r>
        <w:t>formát resheat</w:t>
      </w:r>
    </w:p>
    <w:p w14:paraId="34AE7927" w14:textId="77777777" w:rsidR="008A466E" w:rsidRDefault="008A466E" w:rsidP="008A466E">
      <w:pPr>
        <w:spacing w:after="0"/>
      </w:pPr>
    </w:p>
    <w:p w14:paraId="246A9DDE" w14:textId="77777777" w:rsidR="008A466E" w:rsidRDefault="008A466E" w:rsidP="008A466E">
      <w:pPr>
        <w:spacing w:after="0"/>
      </w:pPr>
      <w:r>
        <w:t xml:space="preserve">Seznam druhů hodnot (element Data, atribut </w:t>
      </w:r>
      <w:proofErr w:type="spellStart"/>
      <w:r>
        <w:t>value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8A466E" w:rsidRPr="002C36CD" w14:paraId="0B03D5E8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937192E" w14:textId="77777777" w:rsidR="008A466E" w:rsidRPr="002C36CD" w:rsidRDefault="008A466E" w:rsidP="008638B2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V</w:t>
            </w:r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alue_type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1CDB0C9" w14:textId="77777777" w:rsidR="008A466E" w:rsidRPr="002C36CD" w:rsidRDefault="008A466E" w:rsidP="008638B2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</w:t>
            </w:r>
            <w:r w:rsidRPr="002C36CD">
              <w:rPr>
                <w:b/>
                <w:bCs/>
                <w:color w:val="000000"/>
                <w:sz w:val="20"/>
                <w:szCs w:val="20"/>
                <w:lang w:eastAsia="cs-CZ"/>
              </w:rPr>
              <w:t>opis</w:t>
            </w:r>
          </w:p>
        </w:tc>
      </w:tr>
      <w:tr w:rsidR="008A466E" w:rsidRPr="002C36CD" w14:paraId="1615649A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D31D251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T_GCR_1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5E2745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Druh podporované biomasy</w:t>
            </w:r>
          </w:p>
        </w:tc>
      </w:tr>
      <w:tr w:rsidR="008A466E" w:rsidRPr="002C36CD" w14:paraId="0178088C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C11607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376D939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Množství vyrobeného tepla</w:t>
            </w:r>
          </w:p>
        </w:tc>
      </w:tr>
      <w:tr w:rsidR="008A466E" w:rsidRPr="002C36CD" w14:paraId="5BEAE256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4EC961C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47934E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Množství tepla dodaného do rozvodného tepelného zařízení</w:t>
            </w:r>
          </w:p>
        </w:tc>
      </w:tr>
      <w:tr w:rsidR="008A466E" w:rsidRPr="002C36CD" w14:paraId="05401156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CF9F6A0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773BDA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Spotřeba paliva na výrobu elektřiny</w:t>
            </w:r>
          </w:p>
        </w:tc>
      </w:tr>
      <w:tr w:rsidR="008A466E" w:rsidRPr="002C36CD" w14:paraId="5C9A5AD6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5E5BC87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7E47EE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Spotřeba paliva na výrobu tepla</w:t>
            </w:r>
          </w:p>
        </w:tc>
      </w:tr>
      <w:tr w:rsidR="008A466E" w:rsidRPr="002C36CD" w14:paraId="27842F55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9BBABB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T_GCR_6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9575C7D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Výhřevnost paliva</w:t>
            </w:r>
          </w:p>
        </w:tc>
      </w:tr>
      <w:tr w:rsidR="008A466E" w:rsidRPr="002C36CD" w14:paraId="0D5CC256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18968A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T_GCR_7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53EA9F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Vyrobená elektřina</w:t>
            </w:r>
          </w:p>
        </w:tc>
      </w:tr>
      <w:tr w:rsidR="008A466E" w:rsidRPr="002C36CD" w14:paraId="1CE7B631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A98185C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T_GCR_8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EB6752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Dosažená účinnost výroby tepla</w:t>
            </w:r>
          </w:p>
        </w:tc>
      </w:tr>
      <w:tr w:rsidR="008A466E" w:rsidRPr="002C36CD" w14:paraId="247FA1B3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04543F5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T_GCR_9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4CAC6C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Minimální účinnost výroby tepla</w:t>
            </w:r>
          </w:p>
        </w:tc>
      </w:tr>
      <w:tr w:rsidR="00FC275B" w:rsidRPr="002C36CD" w14:paraId="4E402F53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F6B18A2" w14:textId="77777777" w:rsidR="00FC275B" w:rsidRPr="008A466E" w:rsidRDefault="00FC275B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</w:t>
            </w:r>
            <w:proofErr w:type="gramStart"/>
            <w:r w:rsidRPr="008A466E">
              <w:rPr>
                <w:sz w:val="20"/>
                <w:szCs w:val="20"/>
              </w:rPr>
              <w:t>9</w:t>
            </w:r>
            <w:r>
              <w:rPr>
                <w:sz w:val="20"/>
                <w:szCs w:val="20"/>
              </w:rPr>
              <w:t>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9CD910" w14:textId="77777777" w:rsidR="00FC275B" w:rsidRPr="008A466E" w:rsidRDefault="00FC275B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FC275B">
              <w:rPr>
                <w:sz w:val="20"/>
                <w:szCs w:val="20"/>
              </w:rPr>
              <w:t>Minimální účinnost výroby energie</w:t>
            </w:r>
          </w:p>
        </w:tc>
      </w:tr>
      <w:tr w:rsidR="008A466E" w:rsidRPr="002C36CD" w14:paraId="5D54A30C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646E4E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lastRenderedPageBreak/>
              <w:t>T_GCR_10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E85013" w14:textId="77777777" w:rsidR="008A466E" w:rsidRPr="008A466E" w:rsidRDefault="008A466E" w:rsidP="008A466E">
            <w:pPr>
              <w:autoSpaceDE w:val="0"/>
              <w:autoSpaceDN w:val="0"/>
              <w:rPr>
                <w:rFonts w:ascii="Calibri" w:eastAsiaTheme="minorHAnsi" w:hAnsi="Calibri"/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Množství tepla z obnovitelných zdrojů, na které je nárokovaná podpora</w:t>
            </w:r>
          </w:p>
        </w:tc>
      </w:tr>
      <w:tr w:rsidR="00FC275B" w:rsidRPr="002C36CD" w14:paraId="587AF38A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FFDB67" w14:textId="77777777" w:rsidR="00FC275B" w:rsidRPr="008A466E" w:rsidRDefault="00FC275B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FC275B">
              <w:rPr>
                <w:sz w:val="20"/>
                <w:szCs w:val="20"/>
              </w:rPr>
              <w:t>T_GCR_11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C90C24D" w14:textId="77777777" w:rsidR="00FC275B" w:rsidRPr="008A466E" w:rsidRDefault="00FC275B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FC275B">
              <w:rPr>
                <w:sz w:val="20"/>
                <w:szCs w:val="20"/>
              </w:rPr>
              <w:t>Vlastnické vztahy – tepelné zdroje</w:t>
            </w:r>
          </w:p>
        </w:tc>
      </w:tr>
      <w:tr w:rsidR="00FC275B" w:rsidRPr="002C36CD" w14:paraId="4B07555B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FDDE0CD" w14:textId="77777777" w:rsidR="00FC275B" w:rsidRPr="008A466E" w:rsidRDefault="00FC275B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8A466E">
              <w:rPr>
                <w:sz w:val="20"/>
                <w:szCs w:val="20"/>
              </w:rPr>
              <w:t>T_GCR_1</w:t>
            </w:r>
            <w:r>
              <w:rPr>
                <w:sz w:val="20"/>
                <w:szCs w:val="20"/>
              </w:rPr>
              <w:t>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061959" w14:textId="77777777" w:rsidR="00FC275B" w:rsidRPr="008A466E" w:rsidRDefault="00FC275B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FC275B">
              <w:rPr>
                <w:sz w:val="20"/>
                <w:szCs w:val="20"/>
              </w:rPr>
              <w:t>Množství tepla dodaného do rozvodného tepelného zařízení</w:t>
            </w:r>
          </w:p>
        </w:tc>
      </w:tr>
      <w:tr w:rsidR="00764BAD" w:rsidRPr="002C36CD" w14:paraId="454A0B4C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3625ECB" w14:textId="77777777" w:rsidR="00764BAD" w:rsidRPr="008A466E" w:rsidRDefault="00764BAD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764BAD">
              <w:rPr>
                <w:sz w:val="20"/>
                <w:szCs w:val="20"/>
              </w:rPr>
              <w:t>T_GCR_</w:t>
            </w:r>
            <w:proofErr w:type="gramStart"/>
            <w:r w:rsidRPr="00764BAD">
              <w:rPr>
                <w:sz w:val="20"/>
                <w:szCs w:val="20"/>
              </w:rPr>
              <w:t>13A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FDB90AD" w14:textId="77777777" w:rsidR="00764BAD" w:rsidRPr="00FC275B" w:rsidRDefault="00764BAD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764BAD">
              <w:rPr>
                <w:sz w:val="20"/>
                <w:szCs w:val="20"/>
              </w:rPr>
              <w:t xml:space="preserve">Množství užitečného tepla (§ 24 </w:t>
            </w:r>
            <w:r w:rsidR="008D0676" w:rsidRPr="00780D81">
              <w:rPr>
                <w:i/>
                <w:sz w:val="16"/>
                <w:szCs w:val="16"/>
              </w:rPr>
              <w:t>odst. 2</w:t>
            </w:r>
            <w:r w:rsidR="008D0676">
              <w:rPr>
                <w:i/>
                <w:sz w:val="16"/>
                <w:szCs w:val="16"/>
              </w:rPr>
              <w:t xml:space="preserve"> písm. b) </w:t>
            </w:r>
            <w:r w:rsidRPr="00764BAD">
              <w:rPr>
                <w:sz w:val="20"/>
                <w:szCs w:val="20"/>
              </w:rPr>
              <w:t>zákona č. 165/2012 Sb.)</w:t>
            </w:r>
          </w:p>
        </w:tc>
      </w:tr>
      <w:tr w:rsidR="00764BAD" w:rsidRPr="002C36CD" w14:paraId="10198E38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A04344" w14:textId="77777777" w:rsidR="00764BAD" w:rsidRPr="008A466E" w:rsidRDefault="00764BAD" w:rsidP="008A466E">
            <w:pPr>
              <w:autoSpaceDE w:val="0"/>
              <w:autoSpaceDN w:val="0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T_GCR_</w:t>
            </w:r>
            <w:proofErr w:type="gramStart"/>
            <w:r>
              <w:rPr>
                <w:sz w:val="20"/>
                <w:szCs w:val="20"/>
              </w:rPr>
              <w:t>13B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3416DAE" w14:textId="77777777" w:rsidR="00764BAD" w:rsidRPr="00FC275B" w:rsidRDefault="00764BAD" w:rsidP="008D0676">
            <w:pPr>
              <w:autoSpaceDE w:val="0"/>
              <w:autoSpaceDN w:val="0"/>
              <w:rPr>
                <w:sz w:val="20"/>
                <w:szCs w:val="20"/>
              </w:rPr>
            </w:pPr>
            <w:r w:rsidRPr="00764BAD">
              <w:rPr>
                <w:sz w:val="20"/>
                <w:szCs w:val="20"/>
              </w:rPr>
              <w:t xml:space="preserve">Množství užitečného tepla (§ 24 </w:t>
            </w:r>
            <w:r w:rsidR="008D0676" w:rsidRPr="00780D81">
              <w:rPr>
                <w:i/>
                <w:sz w:val="16"/>
                <w:szCs w:val="16"/>
              </w:rPr>
              <w:t>odst. 2</w:t>
            </w:r>
            <w:r w:rsidR="008D0676">
              <w:rPr>
                <w:i/>
                <w:sz w:val="16"/>
                <w:szCs w:val="16"/>
              </w:rPr>
              <w:t xml:space="preserve"> písm. b) </w:t>
            </w:r>
            <w:r w:rsidRPr="00764BAD">
              <w:rPr>
                <w:sz w:val="20"/>
                <w:szCs w:val="20"/>
              </w:rPr>
              <w:t>zákona č. 165/2012 Sb.)</w:t>
            </w:r>
          </w:p>
        </w:tc>
      </w:tr>
      <w:tr w:rsidR="00EB5C93" w:rsidRPr="002C36CD" w14:paraId="179C27F5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F71C44C" w14:textId="77777777" w:rsidR="00EB5C93" w:rsidRDefault="00EB5C93" w:rsidP="008A466E">
            <w:pPr>
              <w:autoSpaceDE w:val="0"/>
              <w:autoSpaceDN w:val="0"/>
              <w:rPr>
                <w:sz w:val="20"/>
                <w:szCs w:val="20"/>
              </w:rPr>
            </w:pPr>
            <w:r w:rsidRPr="00EB5C93">
              <w:rPr>
                <w:sz w:val="20"/>
                <w:szCs w:val="20"/>
              </w:rPr>
              <w:t xml:space="preserve">T_GCR_14 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A847C2B" w14:textId="77777777" w:rsidR="00EB5C93" w:rsidRPr="00764BAD" w:rsidRDefault="00EB5C93" w:rsidP="00EB5C93">
            <w:pPr>
              <w:spacing w:after="200" w:line="276" w:lineRule="auto"/>
              <w:contextualSpacing/>
              <w:rPr>
                <w:sz w:val="20"/>
                <w:szCs w:val="20"/>
              </w:rPr>
            </w:pPr>
            <w:r w:rsidRPr="00EB5C93">
              <w:rPr>
                <w:sz w:val="20"/>
                <w:szCs w:val="20"/>
              </w:rPr>
              <w:t>Poměrné množství dodaného tepla pocházející z obnovitelného zdroje (§ 25a odst. 3)</w:t>
            </w:r>
          </w:p>
        </w:tc>
      </w:tr>
      <w:tr w:rsidR="000D2E45" w:rsidRPr="002C36CD" w14:paraId="63D28059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CB5AD88" w14:textId="77777777" w:rsidR="000D2E45" w:rsidRPr="008831D0" w:rsidRDefault="000D2E45" w:rsidP="000D2E45">
            <w:r w:rsidRPr="008831D0">
              <w:t>T_GCR_21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0CF17D8" w14:textId="77777777" w:rsidR="000D2E45" w:rsidRPr="008831D0" w:rsidRDefault="00B6545C" w:rsidP="000D2E45">
            <w:r w:rsidRPr="00E338FD">
              <w:rPr>
                <w:sz w:val="16"/>
                <w:szCs w:val="16"/>
              </w:rPr>
              <w:t>Množství tepla vyrobeného z neobnovitelného zdroje ve výrobně tepla, na kterou bylo vydáno povolení podle zákona o podmínkách obchodování s povolenkami na emise skleníkových plynů, v účinném znění, které bylo dodáno do rozvodného tepelného zařízení soustavy zásobování tepelnou energií umístěného na území České republiky</w:t>
            </w:r>
          </w:p>
        </w:tc>
      </w:tr>
      <w:tr w:rsidR="00B6545C" w:rsidRPr="002C36CD" w14:paraId="281190D8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1D92D018" w14:textId="77777777" w:rsidR="00B6545C" w:rsidRPr="00F624D5" w:rsidRDefault="00B6545C" w:rsidP="00B6545C">
            <w:r w:rsidRPr="00F624D5">
              <w:t>T_GCR_22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445E291" w14:textId="77777777" w:rsidR="00B6545C" w:rsidRDefault="00B6545C" w:rsidP="00B6545C">
            <w:r w:rsidRPr="00F624D5">
              <w:t>Množství tepla vyrobeného z neobnovitelného zdroje, na které se přechodná transformační podpora tepla nevztahuje</w:t>
            </w:r>
          </w:p>
        </w:tc>
      </w:tr>
      <w:tr w:rsidR="000D2E45" w:rsidRPr="002C36CD" w14:paraId="5B9CB3E2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44EE82D7" w14:textId="77777777" w:rsidR="000D2E45" w:rsidRPr="008831D0" w:rsidRDefault="000D2E45" w:rsidP="000D2E45">
            <w:r w:rsidRPr="008831D0">
              <w:t>T_GCR_23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D1E39D1" w14:textId="77777777" w:rsidR="000D2E45" w:rsidRDefault="000D2E45" w:rsidP="000D2E45">
            <w:r w:rsidRPr="008831D0">
              <w:t>Množství nakoupených a zároveň vyřazených povolenek na emise skleníkových plynů na výrobu tepla dodaného do rozvodného tepelného zařízení soustav zásobování tepelnou energií na území České republiky</w:t>
            </w:r>
          </w:p>
        </w:tc>
      </w:tr>
      <w:tr w:rsidR="00B6545C" w:rsidRPr="002C36CD" w14:paraId="69D315F8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5ADBE58" w14:textId="77777777" w:rsidR="00B6545C" w:rsidRPr="00CC1114" w:rsidRDefault="00B6545C" w:rsidP="00B6545C">
            <w:r w:rsidRPr="00CC1114">
              <w:t>T_GCR_24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56BF643" w14:textId="77777777" w:rsidR="00B6545C" w:rsidRPr="00CC1114" w:rsidRDefault="00B6545C" w:rsidP="00B6545C">
            <w:r w:rsidRPr="00CC1114">
              <w:t>Množství povolenek na emise skleníkových plynů bezplatně přidělených na výrobu tepla podle nařízení Komise v přenesené pravomoci (EU) 2019/331 ze dne 19. prosince 2018, kterým se stanoví přechodná pravidla harmonizovaného přidělování bezplatných povolenek na emise platná v celé Unii podle článku 10a směrnice Evropského parlamentu a Rady 2003/87/ES</w:t>
            </w:r>
          </w:p>
        </w:tc>
      </w:tr>
      <w:tr w:rsidR="00B6545C" w:rsidRPr="002C36CD" w14:paraId="0D0A9EDF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1FEBCAF" w14:textId="77777777" w:rsidR="00B6545C" w:rsidRPr="00CC1114" w:rsidRDefault="00B6545C" w:rsidP="00B6545C">
            <w:r w:rsidRPr="00CC1114">
              <w:t>T_GCR_25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04996D81" w14:textId="77777777" w:rsidR="00B6545C" w:rsidRPr="00CC1114" w:rsidRDefault="00B6545C" w:rsidP="00B6545C">
            <w:r w:rsidRPr="00CC1114">
              <w:t>Množství povolenek na emise skleníkových plynů vyřazených na výrobu tepla z neobnovitelného zdroje, na které se nevztahuje přechodná transformační podpora tepla</w:t>
            </w:r>
          </w:p>
        </w:tc>
      </w:tr>
      <w:tr w:rsidR="00B6545C" w:rsidRPr="002C36CD" w14:paraId="074D039D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6B7D7C8B" w14:textId="77777777" w:rsidR="00B6545C" w:rsidRPr="00CC1114" w:rsidRDefault="00B6545C" w:rsidP="00B6545C">
            <w:r w:rsidRPr="00CC1114">
              <w:t>T_GCR_26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481FCECA" w14:textId="77777777" w:rsidR="00B6545C" w:rsidRDefault="00B6545C" w:rsidP="00B6545C">
            <w:r w:rsidRPr="00CC1114">
              <w:t>Množství povolenek na emise skleníkových plynů nakoupených a zároveň vyřazených na pokrytí emisí skleníkových plynů z výroby tepla dodaného do rozvodného tepelného zařízení soustavy zásobování tepelnou energií, které výrobce tepla z neobnovitelného zdroje uplatňuje pro stanovení bonusu k transformaci výroby tepla podle § 26d zákona</w:t>
            </w:r>
          </w:p>
        </w:tc>
      </w:tr>
      <w:tr w:rsidR="00847DFB" w:rsidRPr="002C36CD" w14:paraId="5D79B4A5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090448D" w14:textId="77777777" w:rsidR="00847DFB" w:rsidRPr="002E095E" w:rsidRDefault="00847DFB" w:rsidP="00847DFB">
            <w:r w:rsidRPr="002E095E">
              <w:t>T_GCR_</w:t>
            </w:r>
            <w:proofErr w:type="gramStart"/>
            <w:r w:rsidRPr="002E095E">
              <w:t>14A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29A296A3" w14:textId="77777777" w:rsidR="00847DFB" w:rsidRPr="002E095E" w:rsidRDefault="00847DFB" w:rsidP="00847DFB">
            <w:r w:rsidRPr="002E095E">
              <w:t xml:space="preserve">Množství dodaného tepla pocházející z obnovitelného </w:t>
            </w:r>
            <w:proofErr w:type="gramStart"/>
            <w:r w:rsidRPr="002E095E">
              <w:t>zdroje - kategorie</w:t>
            </w:r>
            <w:proofErr w:type="gramEnd"/>
            <w:r w:rsidRPr="002E095E">
              <w:t xml:space="preserve"> biomasy a proces využití O1, S1, P1</w:t>
            </w:r>
          </w:p>
        </w:tc>
      </w:tr>
      <w:tr w:rsidR="00847DFB" w:rsidRPr="002C36CD" w14:paraId="0BC26879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113F815" w14:textId="77777777" w:rsidR="00847DFB" w:rsidRPr="002E095E" w:rsidRDefault="00847DFB" w:rsidP="00847DFB">
            <w:r w:rsidRPr="002E095E">
              <w:t>T_GCR_</w:t>
            </w:r>
            <w:proofErr w:type="gramStart"/>
            <w:r w:rsidRPr="002E095E">
              <w:t>14B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62104D0" w14:textId="77777777" w:rsidR="00847DFB" w:rsidRPr="002E095E" w:rsidRDefault="00847DFB" w:rsidP="00847DFB">
            <w:r w:rsidRPr="002E095E">
              <w:t xml:space="preserve">Množství dodaného tepla pocházející z obnovitelného </w:t>
            </w:r>
            <w:proofErr w:type="gramStart"/>
            <w:r w:rsidRPr="002E095E">
              <w:t>zdroje - kategorie</w:t>
            </w:r>
            <w:proofErr w:type="gramEnd"/>
            <w:r w:rsidRPr="002E095E">
              <w:t xml:space="preserve"> biomasy a proces využití O2, S2, P2</w:t>
            </w:r>
          </w:p>
        </w:tc>
      </w:tr>
      <w:tr w:rsidR="00847DFB" w:rsidRPr="002C36CD" w14:paraId="7A5844C9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C2E9351" w14:textId="77777777" w:rsidR="00847DFB" w:rsidRPr="002E095E" w:rsidRDefault="00847DFB" w:rsidP="00847DFB">
            <w:r w:rsidRPr="002E095E">
              <w:t>T_GCR_</w:t>
            </w:r>
            <w:proofErr w:type="gramStart"/>
            <w:r w:rsidRPr="002E095E">
              <w:t>14C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1D66E74" w14:textId="77777777" w:rsidR="00847DFB" w:rsidRPr="002E095E" w:rsidRDefault="00847DFB" w:rsidP="00847DFB">
            <w:r w:rsidRPr="002E095E">
              <w:t xml:space="preserve">Množství dodaného tepla pocházející z obnovitelného </w:t>
            </w:r>
            <w:proofErr w:type="gramStart"/>
            <w:r w:rsidRPr="002E095E">
              <w:t>zdroje - kategorie</w:t>
            </w:r>
            <w:proofErr w:type="gramEnd"/>
            <w:r w:rsidRPr="002E095E">
              <w:t xml:space="preserve"> biomasy a proces využití O3, S3, P3</w:t>
            </w:r>
          </w:p>
        </w:tc>
      </w:tr>
      <w:tr w:rsidR="00847DFB" w:rsidRPr="002C36CD" w14:paraId="52A8D044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753BB65" w14:textId="77777777" w:rsidR="00847DFB" w:rsidRPr="002E095E" w:rsidRDefault="00847DFB" w:rsidP="00847DFB">
            <w:r w:rsidRPr="002E095E">
              <w:t>T_GCR_</w:t>
            </w:r>
            <w:proofErr w:type="gramStart"/>
            <w:r w:rsidRPr="002E095E">
              <w:t>12A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248EC94" w14:textId="77777777" w:rsidR="00847DFB" w:rsidRPr="002E095E" w:rsidRDefault="00847DFB" w:rsidP="00847DFB">
            <w:r w:rsidRPr="002E095E">
              <w:t xml:space="preserve">Množství tepla dodaného do rozvodného tepelného </w:t>
            </w:r>
            <w:proofErr w:type="gramStart"/>
            <w:r w:rsidRPr="002E095E">
              <w:t>zařízení - kategorie</w:t>
            </w:r>
            <w:proofErr w:type="gramEnd"/>
            <w:r w:rsidRPr="002E095E">
              <w:t xml:space="preserve"> biomasy a proces využití O1</w:t>
            </w:r>
          </w:p>
        </w:tc>
      </w:tr>
      <w:tr w:rsidR="00847DFB" w:rsidRPr="002C36CD" w14:paraId="766C17E4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14AAD20" w14:textId="77777777" w:rsidR="00847DFB" w:rsidRPr="002E095E" w:rsidRDefault="00847DFB" w:rsidP="00847DFB">
            <w:r w:rsidRPr="002E095E">
              <w:t>T_GCR_</w:t>
            </w:r>
            <w:proofErr w:type="gramStart"/>
            <w:r w:rsidRPr="002E095E">
              <w:t>12B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18E07819" w14:textId="77777777" w:rsidR="00847DFB" w:rsidRPr="002E095E" w:rsidRDefault="00847DFB" w:rsidP="00847DFB">
            <w:r w:rsidRPr="002E095E">
              <w:t xml:space="preserve">Množství tepla dodaného do rozvodného tepelného </w:t>
            </w:r>
            <w:proofErr w:type="gramStart"/>
            <w:r w:rsidRPr="002E095E">
              <w:t>zařízení - kategorie</w:t>
            </w:r>
            <w:proofErr w:type="gramEnd"/>
            <w:r w:rsidRPr="002E095E">
              <w:t xml:space="preserve"> biomasy a proces využití O2</w:t>
            </w:r>
          </w:p>
        </w:tc>
      </w:tr>
      <w:tr w:rsidR="00847DFB" w:rsidRPr="002C36CD" w14:paraId="4175EC7C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BDD8A9A" w14:textId="77777777" w:rsidR="00847DFB" w:rsidRPr="002E095E" w:rsidRDefault="00847DFB" w:rsidP="00847DFB">
            <w:r w:rsidRPr="002E095E">
              <w:t>T_GCR_</w:t>
            </w:r>
            <w:proofErr w:type="gramStart"/>
            <w:r w:rsidRPr="002E095E">
              <w:t>12C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D1B0AB0" w14:textId="77777777" w:rsidR="00847DFB" w:rsidRDefault="00847DFB" w:rsidP="00847DFB">
            <w:r w:rsidRPr="002E095E">
              <w:t xml:space="preserve">Množství tepla dodaného do rozvodného tepelného </w:t>
            </w:r>
            <w:proofErr w:type="gramStart"/>
            <w:r w:rsidRPr="002E095E">
              <w:t>zařízení - kategorie</w:t>
            </w:r>
            <w:proofErr w:type="gramEnd"/>
            <w:r w:rsidRPr="002E095E">
              <w:t xml:space="preserve"> biomasy a proces využití O3</w:t>
            </w:r>
          </w:p>
        </w:tc>
      </w:tr>
      <w:tr w:rsidR="00C5008E" w:rsidRPr="002C36CD" w14:paraId="3020D515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348EE0C8" w14:textId="579472E6" w:rsidR="00C5008E" w:rsidRPr="002E095E" w:rsidRDefault="00C5008E" w:rsidP="00847DFB">
            <w:r w:rsidRPr="00C5008E">
              <w:t>T_GCR_15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685215F2" w14:textId="2C267805" w:rsidR="00C5008E" w:rsidRPr="002E095E" w:rsidRDefault="00C5008E" w:rsidP="00847DFB">
            <w:r w:rsidRPr="00C5008E">
              <w:t>Množství tepla dodaného do rozvodného tepelného zařízení pocházející z biologicky rozložitelné části komunálního odpadu</w:t>
            </w:r>
          </w:p>
        </w:tc>
      </w:tr>
      <w:tr w:rsidR="00B74584" w:rsidRPr="002C36CD" w14:paraId="72F289A2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5B6F6215" w14:textId="43FE4C30" w:rsidR="00B74584" w:rsidRPr="00C5008E" w:rsidRDefault="00B74584" w:rsidP="00847DFB">
            <w:r>
              <w:t>T_GCR_</w:t>
            </w:r>
            <w:proofErr w:type="gramStart"/>
            <w:r>
              <w:t>16A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5B129532" w14:textId="04C757EF" w:rsidR="00B74584" w:rsidRPr="00C5008E" w:rsidRDefault="00B74584" w:rsidP="00847DFB">
            <w:r>
              <w:t>Množství dodaného tepla pocházející z obnovitelného zdroje</w:t>
            </w:r>
          </w:p>
        </w:tc>
      </w:tr>
      <w:tr w:rsidR="00B74584" w:rsidRPr="002C36CD" w14:paraId="210EBC2A" w14:textId="77777777" w:rsidTr="000D2E45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</w:tcPr>
          <w:p w14:paraId="2772EDA3" w14:textId="2C2A84A5" w:rsidR="00B74584" w:rsidRPr="00C5008E" w:rsidRDefault="00B74584" w:rsidP="00847DFB">
            <w:r>
              <w:t>T_GCR_</w:t>
            </w:r>
            <w:proofErr w:type="gramStart"/>
            <w:r>
              <w:t>16B</w:t>
            </w:r>
            <w:proofErr w:type="gram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</w:tcPr>
          <w:p w14:paraId="7F13436E" w14:textId="0FC94C1A" w:rsidR="00B74584" w:rsidRPr="00C5008E" w:rsidRDefault="00B74584" w:rsidP="00847DFB">
            <w:r>
              <w:t>Množství dodaného tepla pocházející z jaderného zařízení</w:t>
            </w:r>
          </w:p>
        </w:tc>
      </w:tr>
    </w:tbl>
    <w:p w14:paraId="63FE3646" w14:textId="77777777" w:rsidR="008A466E" w:rsidRDefault="008A466E" w:rsidP="008A466E">
      <w:pPr>
        <w:spacing w:after="0"/>
      </w:pPr>
    </w:p>
    <w:p w14:paraId="2A75047B" w14:textId="77777777" w:rsidR="008A466E" w:rsidRDefault="008A466E" w:rsidP="008A466E">
      <w:r>
        <w:lastRenderedPageBreak/>
        <w:t>Kompletní soubor RESHEAT ve formátu .</w:t>
      </w:r>
      <w:proofErr w:type="spellStart"/>
      <w:r>
        <w:t>xsd</w:t>
      </w:r>
      <w:proofErr w:type="spellEnd"/>
      <w:r>
        <w:t xml:space="preserve"> je uložen zde:</w:t>
      </w:r>
    </w:p>
    <w:p w14:paraId="6639AF7C" w14:textId="175C3B5F" w:rsidR="008A466E" w:rsidRDefault="008A466E" w:rsidP="008A466E">
      <w:pPr>
        <w:spacing w:after="0"/>
      </w:pPr>
      <w:hyperlink r:id="rId19" w:history="1">
        <w:r>
          <w:rPr>
            <w:rStyle w:val="Hypertextovodkaz"/>
          </w:rPr>
          <w:t>XML\RESHEAT</w:t>
        </w:r>
      </w:hyperlink>
    </w:p>
    <w:p w14:paraId="4E0E08DB" w14:textId="77777777" w:rsidR="00AA05F1" w:rsidRDefault="00AA05F1">
      <w:r>
        <w:br w:type="page"/>
      </w:r>
    </w:p>
    <w:p w14:paraId="0B76871D" w14:textId="77777777" w:rsidR="009958F0" w:rsidRDefault="007A7339" w:rsidP="009958F0">
      <w:pPr>
        <w:pStyle w:val="Nadpis2"/>
      </w:pPr>
      <w:bookmarkStart w:id="40" w:name="_Toc237936023"/>
      <w:r>
        <w:lastRenderedPageBreak/>
        <w:t>RESREQ</w:t>
      </w:r>
      <w:bookmarkEnd w:id="40"/>
    </w:p>
    <w:p w14:paraId="5D2A16EF" w14:textId="77777777" w:rsidR="009958F0" w:rsidRDefault="009958F0" w:rsidP="009958F0"/>
    <w:p w14:paraId="32BEBFE4" w14:textId="77777777" w:rsidR="009958F0" w:rsidRDefault="009958F0" w:rsidP="009958F0">
      <w:pPr>
        <w:pStyle w:val="Nadpis5"/>
      </w:pPr>
      <w:r>
        <w:t>Účel</w:t>
      </w:r>
    </w:p>
    <w:p w14:paraId="5AD46B56" w14:textId="77777777" w:rsidR="009958F0" w:rsidRDefault="009958F0" w:rsidP="009958F0"/>
    <w:p w14:paraId="2226B675" w14:textId="77777777" w:rsidR="009958F0" w:rsidRDefault="009958F0" w:rsidP="009958F0">
      <w:r>
        <w:t xml:space="preserve">Zpráva XML ve formátu </w:t>
      </w:r>
      <w:r w:rsidR="007A7339">
        <w:t>RESREQ</w:t>
      </w:r>
      <w:r>
        <w:t xml:space="preserve"> slouží pro</w:t>
      </w:r>
      <w:r w:rsidR="00970E20">
        <w:t xml:space="preserve"> </w:t>
      </w:r>
      <w:proofErr w:type="spellStart"/>
      <w:r w:rsidR="00970E20">
        <w:t>vyžádájí</w:t>
      </w:r>
      <w:proofErr w:type="spellEnd"/>
      <w:r w:rsidR="00970E20">
        <w:t xml:space="preserve"> dat, která jsou uložena v modulu POZE OTE</w:t>
      </w:r>
      <w:r>
        <w:t>.</w:t>
      </w:r>
    </w:p>
    <w:p w14:paraId="423275C7" w14:textId="77777777" w:rsidR="00BA1207" w:rsidRDefault="00BA1207" w:rsidP="009958F0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4A0D9E77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4DD33E1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51BF762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CEE50BB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D9BDF83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FDA8CAA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E533B10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70E20" w:rsidRPr="007F474B" w14:paraId="51818CC1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852A47" w14:textId="77777777" w:rsidR="00970E20" w:rsidRPr="001A459C" w:rsidRDefault="00970E20" w:rsidP="005D7A9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PC4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B3A09D" w14:textId="77777777" w:rsidR="00970E20" w:rsidRPr="005D7A96" w:rsidRDefault="00970E20" w:rsidP="005D7A96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data reklamace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257110" w14:textId="77777777" w:rsidR="00970E20" w:rsidRPr="001A459C" w:rsidRDefault="00970E20" w:rsidP="005D7A9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6F5E56" w14:textId="77777777" w:rsidR="00970E20" w:rsidRPr="00970E20" w:rsidRDefault="00970E20" w:rsidP="00970E2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82D5E4" w14:textId="77777777" w:rsidR="00970E20" w:rsidRPr="00970E20" w:rsidRDefault="00970E20" w:rsidP="00970E2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54850F" w14:textId="77777777" w:rsidR="00970E20" w:rsidRPr="00970E20" w:rsidRDefault="00970E20" w:rsidP="00970E2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FC2807" w:rsidRPr="007F474B" w14:paraId="3D68B6C7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01AF23" w14:textId="77777777" w:rsidR="00FC2807" w:rsidRPr="001A459C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5A8C88D" w14:textId="77777777" w:rsidR="00FC2807" w:rsidRPr="005D7A96" w:rsidRDefault="00FC2807" w:rsidP="00537195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měsíční výkaz o výrobě z OZE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22A65B" w14:textId="77777777" w:rsidR="00FC2807" w:rsidRPr="001A459C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54E8CC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7397C6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927393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FC2807" w:rsidRPr="007F474B" w14:paraId="1966E7BB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538CB2E" w14:textId="77777777" w:rsidR="00FC2807" w:rsidRPr="001A459C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PDG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ED78A37" w14:textId="77777777" w:rsidR="00FC2807" w:rsidRPr="005D7A96" w:rsidRDefault="00FC2807" w:rsidP="00537195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informace o vyplacení podpory povinně vykupujícím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DE260A" w14:textId="77777777" w:rsidR="00FC2807" w:rsidRPr="001A459C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66211A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10C9A0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13B72D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FC2807" w:rsidRPr="007F474B" w14:paraId="651332D5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D4B51F" w14:textId="77777777" w:rsidR="00FC2807" w:rsidRPr="001A459C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PDJ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3524FA" w14:textId="77777777" w:rsidR="00FC2807" w:rsidRPr="005D7A96" w:rsidRDefault="00FC2807" w:rsidP="00537195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data PDS/PPS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D865EE" w14:textId="77777777" w:rsidR="00FC2807" w:rsidRPr="001A459C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CB56DE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6D062C8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6A6E38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FC2807" w:rsidRPr="007F474B" w14:paraId="6FA22DCA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920313" w14:textId="77777777" w:rsidR="00FC2807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PDM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8CC6BE" w14:textId="77777777" w:rsidR="00FC2807" w:rsidRPr="005D7A96" w:rsidRDefault="00FC2807" w:rsidP="00537195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souhrnné množství dodávky do sítě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B154DE" w14:textId="77777777" w:rsidR="00FC2807" w:rsidRPr="001A459C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D11AD93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A3CD3F1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9BA1FC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FC2807" w:rsidRPr="007F474B" w14:paraId="4E231A84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C39824" w14:textId="77777777" w:rsidR="00FC2807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PDP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B07D5C" w14:textId="77777777" w:rsidR="00FC2807" w:rsidRPr="005D7A96" w:rsidRDefault="00FC2807" w:rsidP="00537195">
            <w:pPr>
              <w:rPr>
                <w:sz w:val="20"/>
                <w:szCs w:val="20"/>
              </w:rPr>
            </w:pPr>
            <w:r w:rsidRPr="005D7A96">
              <w:rPr>
                <w:color w:val="000000"/>
                <w:sz w:val="20"/>
                <w:szCs w:val="20"/>
                <w:highlight w:val="white"/>
                <w:lang w:eastAsia="cs-CZ"/>
              </w:rPr>
              <w:t>Dotaz na data svorkové výroby vnořeného výrobce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2C61BEB" w14:textId="77777777" w:rsidR="00FC2807" w:rsidRPr="001A459C" w:rsidRDefault="00FC2807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29FCFB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6DB17A1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264B49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BD1118" w:rsidRPr="007F474B" w14:paraId="2505558C" w14:textId="77777777" w:rsidTr="00513329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BD227B" w14:textId="77777777" w:rsidR="00BD1118" w:rsidRPr="008B5A7D" w:rsidRDefault="00BD1118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PF</w:t>
            </w:r>
            <w:r w:rsidR="00513329">
              <w:rPr>
                <w:color w:val="000000"/>
                <w:sz w:val="20"/>
                <w:szCs w:val="20"/>
                <w:lang w:eastAsia="cs-CZ"/>
              </w:rPr>
              <w:t>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9E08B11" w14:textId="77777777" w:rsidR="00BD1118" w:rsidRPr="008B5A7D" w:rsidRDefault="00BD1118" w:rsidP="00537195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8638B2">
              <w:rPr>
                <w:color w:val="000000"/>
                <w:sz w:val="20"/>
                <w:szCs w:val="20"/>
                <w:lang w:eastAsia="cs-CZ"/>
              </w:rPr>
              <w:t>Dotaz na data výkazu paliv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64408D5" w14:textId="77777777" w:rsidR="00BD1118" w:rsidRPr="008B5A7D" w:rsidRDefault="00BD1118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139E61" w14:textId="77777777" w:rsidR="00BD1118" w:rsidRPr="00970E20" w:rsidRDefault="00BD1118" w:rsidP="00513329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AFE89F" w14:textId="77777777" w:rsidR="00BD1118" w:rsidRPr="00970E20" w:rsidRDefault="00BD1118" w:rsidP="00513329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97BFF7D" w14:textId="77777777" w:rsidR="00BD1118" w:rsidRPr="00970E20" w:rsidRDefault="00BD1118" w:rsidP="00513329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FC2807" w:rsidRPr="007F474B" w14:paraId="7AD427E5" w14:textId="77777777" w:rsidTr="0053719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8AFAE81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PI1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6C6721D" w14:textId="77777777" w:rsidR="00FC2807" w:rsidRPr="008B5A7D" w:rsidRDefault="00FC2807" w:rsidP="00537195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Dotaz na data zúčtování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14A7E9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17A8CA2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571E76A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DC788B3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POZE</w:t>
            </w:r>
          </w:p>
        </w:tc>
      </w:tr>
      <w:tr w:rsidR="00E53336" w:rsidRPr="007F474B" w14:paraId="5653F815" w14:textId="77777777" w:rsidTr="0009728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0B7979" w14:textId="77777777" w:rsidR="00E53336" w:rsidRPr="008B5A7D" w:rsidRDefault="00E53336" w:rsidP="00E53336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E53336">
              <w:rPr>
                <w:color w:val="000000"/>
                <w:sz w:val="20"/>
                <w:szCs w:val="20"/>
                <w:lang w:eastAsia="cs-CZ"/>
              </w:rPr>
              <w:t>PO4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B3FE569" w14:textId="77777777" w:rsidR="00E53336" w:rsidRPr="008B5A7D" w:rsidRDefault="00E53336" w:rsidP="00E5333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E53336">
              <w:rPr>
                <w:color w:val="000000"/>
                <w:sz w:val="20"/>
                <w:szCs w:val="20"/>
                <w:lang w:eastAsia="cs-CZ"/>
              </w:rPr>
              <w:t>Dotaz na oznámení individuálního opatření k zajištění přiměřenosti podpory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D50A770" w14:textId="77777777" w:rsidR="00E53336" w:rsidRPr="008B5A7D" w:rsidRDefault="00E53336" w:rsidP="00E53336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3459AB" w14:textId="77777777" w:rsidR="00E53336" w:rsidRPr="00E53336" w:rsidRDefault="00E53336" w:rsidP="00E53336">
            <w:pPr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E53336">
              <w:rPr>
                <w:color w:val="000000"/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60B0C4" w14:textId="77777777" w:rsidR="00E53336" w:rsidRPr="00970E20" w:rsidRDefault="00E53336" w:rsidP="00E53336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6A1928" w14:textId="77777777" w:rsidR="00E53336" w:rsidRPr="00970E20" w:rsidRDefault="00E53336" w:rsidP="00E53336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295ADD" w:rsidRPr="007F474B" w14:paraId="29548F34" w14:textId="77777777" w:rsidTr="0009728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E6134B0" w14:textId="77777777" w:rsidR="00295ADD" w:rsidRPr="00E53336" w:rsidRDefault="00295ADD" w:rsidP="00295ADD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PPG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22F35D5" w14:textId="77777777" w:rsidR="00295ADD" w:rsidRPr="00E53336" w:rsidRDefault="00295ADD" w:rsidP="00295ADD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295ADD">
              <w:rPr>
                <w:color w:val="000000"/>
                <w:sz w:val="20"/>
                <w:szCs w:val="20"/>
                <w:lang w:eastAsia="cs-CZ"/>
              </w:rPr>
              <w:t>Dotaz na registrovaný nárok na podporu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830E374" w14:textId="77777777" w:rsidR="00295ADD" w:rsidRPr="008B5A7D" w:rsidRDefault="00295ADD" w:rsidP="00295ADD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92A006" w14:textId="77777777" w:rsidR="00295ADD" w:rsidRPr="00E53336" w:rsidRDefault="00295ADD" w:rsidP="00295ADD">
            <w:pPr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E53336">
              <w:rPr>
                <w:color w:val="000000"/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211D993" w14:textId="77777777" w:rsidR="00295ADD" w:rsidRPr="00970E20" w:rsidRDefault="00295ADD" w:rsidP="00295ADD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D4BC9D" w14:textId="77777777" w:rsidR="00295ADD" w:rsidRPr="00970E20" w:rsidRDefault="00295ADD" w:rsidP="00295ADD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FC2807" w:rsidRPr="007F474B" w14:paraId="12FBFE3C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069243" w14:textId="77777777" w:rsidR="00FC2807" w:rsidRPr="00E53336" w:rsidRDefault="00FC2807" w:rsidP="00E53336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E53336">
              <w:rPr>
                <w:color w:val="000000"/>
                <w:sz w:val="20"/>
                <w:szCs w:val="20"/>
                <w:lang w:eastAsia="cs-CZ"/>
              </w:rPr>
              <w:t>PRJ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325DC0D" w14:textId="77777777" w:rsidR="00FC2807" w:rsidRPr="00E53336" w:rsidRDefault="00FC2807" w:rsidP="00E5333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E53336">
              <w:rPr>
                <w:color w:val="000000"/>
                <w:sz w:val="20"/>
                <w:szCs w:val="20"/>
                <w:lang w:eastAsia="cs-CZ"/>
              </w:rPr>
              <w:t>Dotaz na registrovaný nárok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778BAE" w14:textId="77777777" w:rsidR="00FC2807" w:rsidRPr="00E53336" w:rsidRDefault="00FC2807" w:rsidP="00E53336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E53336">
              <w:rPr>
                <w:color w:val="000000"/>
                <w:sz w:val="20"/>
                <w:szCs w:val="20"/>
                <w:lang w:eastAsia="cs-CZ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366B73" w14:textId="77777777" w:rsidR="00FC2807" w:rsidRPr="00E53336" w:rsidRDefault="00FC2807" w:rsidP="00E53336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E53336">
              <w:rPr>
                <w:color w:val="000000"/>
                <w:sz w:val="20"/>
                <w:szCs w:val="20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C5016E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D4ACF4" w14:textId="77777777" w:rsidR="00FC2807" w:rsidRPr="00970E20" w:rsidRDefault="00FC2807" w:rsidP="00537195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BD1118" w:rsidRPr="007F474B" w14:paraId="07A32B46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55055B" w14:textId="77777777" w:rsidR="00BD1118" w:rsidRDefault="00BD1118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BB71CA" w14:textId="77777777" w:rsidR="00BD1118" w:rsidRPr="005D7A96" w:rsidRDefault="00BD1118" w:rsidP="00537195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8638B2">
              <w:rPr>
                <w:color w:val="000000"/>
                <w:sz w:val="20"/>
                <w:szCs w:val="20"/>
                <w:lang w:eastAsia="cs-CZ"/>
              </w:rPr>
              <w:t>Dotaz na měsíční výkaz o výrobě z tepelného zdroje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092447" w14:textId="77777777" w:rsidR="00BD1118" w:rsidRDefault="00BD1118" w:rsidP="00537195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C1A616" w14:textId="77777777" w:rsidR="00BD1118" w:rsidRPr="00970E20" w:rsidRDefault="00BD1118" w:rsidP="00513329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70D8237" w14:textId="77777777" w:rsidR="00BD1118" w:rsidRPr="00970E20" w:rsidRDefault="00BD1118" w:rsidP="00513329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496B38" w14:textId="77777777" w:rsidR="00BD1118" w:rsidRPr="00970E20" w:rsidRDefault="00BD1118" w:rsidP="00513329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BB62D4" w:rsidRPr="007F474B" w14:paraId="43DAEDC3" w14:textId="77777777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976E2E" w14:textId="3559D7D5" w:rsidR="00BB62D4" w:rsidRDefault="00BB62D4" w:rsidP="00BB62D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B6AA929" w14:textId="0914DEAC" w:rsidR="00BB62D4" w:rsidRPr="008638B2" w:rsidRDefault="00BB62D4" w:rsidP="00BB62D4">
            <w:pPr>
              <w:rPr>
                <w:color w:val="000000"/>
                <w:sz w:val="20"/>
                <w:szCs w:val="20"/>
                <w:lang w:eastAsia="cs-CZ"/>
              </w:rPr>
            </w:pPr>
            <w:r w:rsidRPr="00BB62D4">
              <w:rPr>
                <w:color w:val="000000"/>
                <w:sz w:val="20"/>
                <w:szCs w:val="20"/>
                <w:lang w:eastAsia="cs-CZ"/>
              </w:rPr>
              <w:t>Dotaz na měsíční výkaz palivového zařízení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E86A8E" w14:textId="73D29F79" w:rsidR="00BB62D4" w:rsidRDefault="00BB62D4" w:rsidP="00BB62D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4C8933" w14:textId="3C10D77C" w:rsidR="00BB62D4" w:rsidRPr="00970E20" w:rsidRDefault="00BB62D4" w:rsidP="00BB62D4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3384B88" w14:textId="6D277C52" w:rsidR="00BB62D4" w:rsidRPr="00970E20" w:rsidRDefault="00BB62D4" w:rsidP="00BB62D4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B690BA" w14:textId="1ED9528C" w:rsidR="00BB62D4" w:rsidRPr="00970E20" w:rsidRDefault="00BB62D4" w:rsidP="00BB62D4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</w:tbl>
    <w:p w14:paraId="19BFCD6F" w14:textId="77777777" w:rsidR="009958F0" w:rsidRDefault="009958F0" w:rsidP="009958F0"/>
    <w:p w14:paraId="6E38ED38" w14:textId="77777777" w:rsidR="00926B0C" w:rsidRDefault="00926B0C" w:rsidP="00926B0C">
      <w:pPr>
        <w:pStyle w:val="Nadpis5"/>
      </w:pPr>
      <w:r>
        <w:t xml:space="preserve">Plnění struktury </w:t>
      </w:r>
      <w:r w:rsidR="007A7339">
        <w:t>RESREQ</w:t>
      </w:r>
    </w:p>
    <w:p w14:paraId="18F16BA4" w14:textId="77777777" w:rsidR="00926B0C" w:rsidRDefault="00926B0C" w:rsidP="00926B0C">
      <w:pPr>
        <w:spacing w:after="0"/>
      </w:pPr>
    </w:p>
    <w:p w14:paraId="00BB3472" w14:textId="77777777" w:rsidR="005D7A96" w:rsidRDefault="005D7A96" w:rsidP="005D7A96">
      <w:r>
        <w:t>Níže je uveden popis plnění pro vybrané atributy zprávy.</w:t>
      </w:r>
    </w:p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</w:tblGrid>
      <w:tr w:rsidR="005D7A96" w14:paraId="7B408956" w14:textId="77777777" w:rsidTr="00FC2807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8D79FEE" w14:textId="77777777" w:rsidR="005D7A96" w:rsidRPr="00EB062D" w:rsidRDefault="005D7A96" w:rsidP="005D7A96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731F2EDF" w14:textId="77777777" w:rsidR="005D7A96" w:rsidRDefault="005D7A96" w:rsidP="005D7A96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E561C4F" w14:textId="77777777" w:rsidR="005D7A96" w:rsidRPr="00BB1160" w:rsidRDefault="005D7A96" w:rsidP="005D7A96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888C52A" w14:textId="77777777" w:rsidR="005D7A96" w:rsidRPr="00BB1160" w:rsidRDefault="005D7A96" w:rsidP="005D7A96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2009427" w14:textId="77777777" w:rsidR="005D7A96" w:rsidRPr="00BB1160" w:rsidRDefault="005D7A96" w:rsidP="005D7A96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5D7A96" w14:paraId="78869062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E19B08" w14:textId="77777777" w:rsidR="005D7A96" w:rsidRDefault="005D7A96" w:rsidP="005D7A96">
            <w:pPr>
              <w:rPr>
                <w:b/>
              </w:rPr>
            </w:pPr>
            <w:r>
              <w:rPr>
                <w:b/>
              </w:rPr>
              <w:t>RESREQ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B05663C" w14:textId="77777777" w:rsidR="005D7A96" w:rsidRPr="00256E2C" w:rsidRDefault="005D7A96" w:rsidP="005D7A96">
            <w:pPr>
              <w:jc w:val="center"/>
              <w:rPr>
                <w:b/>
              </w:rPr>
            </w:pPr>
            <w:r w:rsidRPr="00256E2C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92FEE07" w14:textId="77777777" w:rsidR="005D7A96" w:rsidRPr="00256E2C" w:rsidRDefault="005D7A96" w:rsidP="005D7A96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ECB617A" w14:textId="77777777" w:rsidR="005D7A96" w:rsidRPr="00256E2C" w:rsidRDefault="005D7A96" w:rsidP="005D7A9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B67647A" w14:textId="77777777" w:rsidR="005D7A96" w:rsidRPr="00256E2C" w:rsidRDefault="005D7A96" w:rsidP="005D7A96">
            <w:pPr>
              <w:rPr>
                <w:b/>
              </w:rPr>
            </w:pPr>
            <w:r w:rsidRPr="00256E2C">
              <w:rPr>
                <w:b/>
              </w:rPr>
              <w:t>Hlavička zprávy</w:t>
            </w:r>
          </w:p>
        </w:tc>
      </w:tr>
      <w:tr w:rsidR="005D7A96" w14:paraId="55AB9274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5DE760" w14:textId="77777777" w:rsidR="005D7A96" w:rsidRDefault="005D7A96" w:rsidP="005D7A96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823DBD" w14:textId="77777777" w:rsidR="005D7A96" w:rsidRPr="00EB062D" w:rsidRDefault="005D7A96" w:rsidP="005D7A96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878321" w14:textId="77777777" w:rsidR="005D7A96" w:rsidRDefault="00256E2C" w:rsidP="00256E2C">
            <w:pPr>
              <w:jc w:val="center"/>
            </w:pPr>
            <w:r>
              <w:t>1-</w:t>
            </w:r>
            <w:r w:rsidR="005D7A96">
              <w:t>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BE7269" w14:textId="77777777" w:rsidR="005D7A96" w:rsidRPr="00BB1160" w:rsidRDefault="005D7A96" w:rsidP="005D7A96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3815DC" w14:textId="77777777" w:rsidR="005D7A96" w:rsidRDefault="005D7A96" w:rsidP="005D7A96">
            <w:r>
              <w:t>Jednoznačný identifikátor zprávy</w:t>
            </w:r>
          </w:p>
        </w:tc>
      </w:tr>
      <w:tr w:rsidR="005D7A96" w14:paraId="4A34B470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1E5DF5" w14:textId="77777777" w:rsidR="005D7A96" w:rsidRDefault="005D7A96" w:rsidP="005D7A96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075678" w14:textId="77777777" w:rsidR="005D7A96" w:rsidRPr="00EB062D" w:rsidRDefault="005D7A96" w:rsidP="005D7A96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8D2AF5" w14:textId="77777777" w:rsidR="005D7A96" w:rsidRDefault="00256E2C" w:rsidP="005D7A96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B5F264" w14:textId="77777777" w:rsidR="005D7A96" w:rsidRDefault="005D7A96" w:rsidP="005D7A96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20A3B2" w14:textId="77777777" w:rsidR="005D7A96" w:rsidRDefault="005D7A96" w:rsidP="005D7A96">
            <w:r>
              <w:t xml:space="preserve">Upřesnění obsahu zprávy </w:t>
            </w:r>
          </w:p>
        </w:tc>
      </w:tr>
      <w:tr w:rsidR="005D7A96" w14:paraId="58288727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FAFF2F" w14:textId="77777777" w:rsidR="005D7A96" w:rsidRDefault="005D7A96" w:rsidP="005D7A96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1C8763" w14:textId="77777777" w:rsidR="005D7A96" w:rsidRPr="00EB062D" w:rsidRDefault="005D7A96" w:rsidP="005D7A96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82CE96" w14:textId="77777777" w:rsidR="005D7A96" w:rsidRDefault="005D7A96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3C205D" w14:textId="77777777" w:rsidR="005D7A96" w:rsidRDefault="005D7A96" w:rsidP="005D7A96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B281C1" w14:textId="77777777" w:rsidR="005D7A96" w:rsidRDefault="005D7A96" w:rsidP="005D7A96">
            <w:r>
              <w:t xml:space="preserve">Datum a čas vytvoření zprávy </w:t>
            </w:r>
          </w:p>
        </w:tc>
      </w:tr>
      <w:tr w:rsidR="005D7A96" w14:paraId="05E2B8C6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D5CC4B" w14:textId="77777777" w:rsidR="005D7A96" w:rsidRDefault="005D7A96" w:rsidP="005D7A96">
            <w:proofErr w:type="spellStart"/>
            <w:r>
              <w:lastRenderedPageBreak/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0B2D05" w14:textId="77777777" w:rsidR="005D7A96" w:rsidRPr="00EB062D" w:rsidRDefault="005D7A96" w:rsidP="005D7A96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CACF24" w14:textId="77777777" w:rsidR="005D7A96" w:rsidRDefault="005D7A96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796602" w14:textId="77777777" w:rsidR="005D7A96" w:rsidRDefault="005D7A96" w:rsidP="005D7A96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4B0A9C" w14:textId="77777777" w:rsidR="005D7A96" w:rsidRDefault="005D7A96" w:rsidP="005D7A96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5D7A96" w14:paraId="308FB72E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D73CF3" w14:textId="77777777" w:rsidR="005D7A96" w:rsidRDefault="005D7A96" w:rsidP="005D7A96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4A18E3" w14:textId="77777777" w:rsidR="005D7A96" w:rsidRPr="00EB062D" w:rsidRDefault="005D7A96" w:rsidP="005D7A96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A97170" w14:textId="77777777" w:rsidR="005D7A96" w:rsidRDefault="005D7A96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71BFA2" w14:textId="77777777" w:rsidR="005D7A96" w:rsidRDefault="005D7A96" w:rsidP="005D7A96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D1A410" w14:textId="77777777" w:rsidR="005D7A96" w:rsidRDefault="005D7A96" w:rsidP="005D7A96">
            <w:r>
              <w:t>Vydání v rámci verze schématu, plněno konstantou „1“</w:t>
            </w:r>
          </w:p>
        </w:tc>
      </w:tr>
      <w:tr w:rsidR="005D7A96" w14:paraId="1CCC28DD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73307D" w14:textId="77777777" w:rsidR="005D7A96" w:rsidRDefault="005D7A96" w:rsidP="005D7A96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17D78C" w14:textId="77777777" w:rsidR="005D7A96" w:rsidRPr="00EB062D" w:rsidRDefault="005D7A96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B4C8D0" w14:textId="77777777" w:rsidR="005D7A96" w:rsidRDefault="005D7A96" w:rsidP="005D7A96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889AD2" w14:textId="77777777" w:rsidR="005D7A96" w:rsidRDefault="005D7A96" w:rsidP="005D7A96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A83A2A" w14:textId="77777777" w:rsidR="005D7A96" w:rsidRDefault="005D7A96" w:rsidP="005D7A96">
            <w:r>
              <w:t>Jazyk zprávy</w:t>
            </w:r>
          </w:p>
        </w:tc>
      </w:tr>
      <w:tr w:rsidR="005D7A96" w14:paraId="77ABF01E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F486453" w14:textId="77777777" w:rsidR="005D7A96" w:rsidRDefault="005D7A96" w:rsidP="005D7A96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73DAD46" w14:textId="77777777" w:rsidR="005D7A96" w:rsidRDefault="005D7A96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42D5091" w14:textId="77777777" w:rsidR="005D7A96" w:rsidRDefault="005D7A96" w:rsidP="005D7A9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9788126" w14:textId="77777777" w:rsidR="005D7A96" w:rsidRDefault="005D7A96" w:rsidP="005D7A9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EFF6AAC" w14:textId="77777777" w:rsidR="005D7A96" w:rsidRDefault="005D7A96" w:rsidP="005D7A96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5D7A96" w14:paraId="6CE2BECB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27B27A" w14:textId="77777777" w:rsidR="005D7A96" w:rsidRDefault="005D7A96" w:rsidP="005D7A96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F6A44B" w14:textId="77777777" w:rsidR="005D7A96" w:rsidRDefault="005D7A96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09D75E" w14:textId="77777777" w:rsidR="005D7A96" w:rsidRDefault="00256E2C" w:rsidP="00256E2C">
            <w:pPr>
              <w:jc w:val="center"/>
            </w:pPr>
            <w:r>
              <w:t>13-</w:t>
            </w:r>
            <w:r w:rsidR="005D7A96"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981061" w14:textId="77777777" w:rsidR="005D7A96" w:rsidRDefault="005D7A96" w:rsidP="005D7A96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B95444" w14:textId="77777777" w:rsidR="005D7A96" w:rsidRDefault="005D7A96" w:rsidP="005D7A96">
            <w:r>
              <w:t>Identifikátor odesílatele (tvůrce obchodního pokynu)</w:t>
            </w:r>
          </w:p>
        </w:tc>
      </w:tr>
      <w:tr w:rsidR="005D7A96" w14:paraId="23356191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BE68F5" w14:textId="77777777" w:rsidR="005D7A96" w:rsidRDefault="005D7A96" w:rsidP="005D7A96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CD588C" w14:textId="77777777" w:rsidR="005D7A96" w:rsidRDefault="005D7A96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CAA8A9" w14:textId="77777777" w:rsidR="005D7A96" w:rsidRDefault="005D7A96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B51EE7" w14:textId="77777777" w:rsidR="005D7A96" w:rsidRDefault="005D7A96" w:rsidP="005D7A96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6F7702" w14:textId="77777777" w:rsidR="005D7A96" w:rsidRDefault="005D7A96" w:rsidP="005D7A96">
            <w:r>
              <w:t>Plněno konstantou, 14 pro EAN nebo 15 pro EIC</w:t>
            </w:r>
          </w:p>
        </w:tc>
      </w:tr>
      <w:tr w:rsidR="00E75907" w14:paraId="37A73F5A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ECC959" w14:textId="77777777" w:rsidR="00E75907" w:rsidRDefault="00E75907" w:rsidP="00CC4180">
            <w:r>
              <w:t>role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F534BA" w14:textId="77777777" w:rsidR="00E75907" w:rsidRDefault="00E75907" w:rsidP="00CC4180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F46B6E" w14:textId="77777777" w:rsidR="00E75907" w:rsidRDefault="00E75907" w:rsidP="00CC4180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CA4D13" w14:textId="77777777" w:rsidR="00E75907" w:rsidRDefault="00E75907" w:rsidP="00CC4180">
            <w:r>
              <w:t>Role účastníka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FBC451" w14:textId="77777777" w:rsidR="00E75907" w:rsidRDefault="00E75907" w:rsidP="00CC4180">
            <w:r>
              <w:t>Role odesílatele dotazu</w:t>
            </w:r>
          </w:p>
        </w:tc>
      </w:tr>
      <w:tr w:rsidR="005D7A96" w14:paraId="1EBF34ED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6363710" w14:textId="77777777" w:rsidR="005D7A96" w:rsidRDefault="005D7A96" w:rsidP="005D7A96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EB32B6" w14:textId="77777777" w:rsidR="005D7A96" w:rsidRDefault="005D7A96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05380C" w14:textId="77777777" w:rsidR="005D7A96" w:rsidRDefault="005D7A96" w:rsidP="005D7A9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D440C95" w14:textId="77777777" w:rsidR="005D7A96" w:rsidRDefault="005D7A96" w:rsidP="005D7A9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6A3A35F" w14:textId="77777777" w:rsidR="005D7A96" w:rsidRDefault="005D7A96" w:rsidP="005D7A96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5D7A96" w14:paraId="46B003AE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5E3187" w14:textId="77777777" w:rsidR="005D7A96" w:rsidRDefault="005D7A96" w:rsidP="005D7A96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9EE22F" w14:textId="77777777" w:rsidR="005D7A96" w:rsidRDefault="005D7A96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57EC42" w14:textId="77777777" w:rsidR="005D7A96" w:rsidRDefault="00256E2C" w:rsidP="005D7A96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0F68E3" w14:textId="77777777" w:rsidR="005D7A96" w:rsidRPr="00BB1160" w:rsidRDefault="005D7A96" w:rsidP="005D7A96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3775D4" w14:textId="77777777" w:rsidR="005D7A96" w:rsidRDefault="005D7A96" w:rsidP="005D7A96">
            <w:r>
              <w:t>EIC příjemce zprávy</w:t>
            </w:r>
          </w:p>
        </w:tc>
      </w:tr>
      <w:tr w:rsidR="005D7A96" w14:paraId="7737BA6D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8A16DB" w14:textId="77777777" w:rsidR="005D7A96" w:rsidRDefault="005D7A96" w:rsidP="005D7A96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9BB7EE" w14:textId="77777777" w:rsidR="005D7A96" w:rsidRDefault="005D7A96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EC26A2" w14:textId="77777777" w:rsidR="005D7A96" w:rsidRDefault="005D7A96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931ABF" w14:textId="77777777" w:rsidR="005D7A96" w:rsidRDefault="005D7A96" w:rsidP="005D7A96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760202" w14:textId="77777777" w:rsidR="005D7A96" w:rsidRDefault="005D7A96" w:rsidP="005D7A96">
            <w:r>
              <w:t>Plněno konstantou, 14 pro EAN nebo 15 pro EIC</w:t>
            </w:r>
          </w:p>
        </w:tc>
      </w:tr>
      <w:tr w:rsidR="005D7A96" w14:paraId="3C718F28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FF7CE2D" w14:textId="77777777" w:rsidR="005D7A96" w:rsidRDefault="005D7A96" w:rsidP="005D7A96">
            <w:pPr>
              <w:rPr>
                <w:b/>
              </w:rPr>
            </w:pPr>
            <w:proofErr w:type="spellStart"/>
            <w:r>
              <w:rPr>
                <w:b/>
              </w:rPr>
              <w:t>Document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0AD6173" w14:textId="77777777" w:rsidR="005D7A96" w:rsidRDefault="005D7A96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6804F19" w14:textId="77777777" w:rsidR="005D7A96" w:rsidRDefault="005D7A96" w:rsidP="005D7A9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672F27" w14:textId="77777777" w:rsidR="005D7A96" w:rsidRDefault="005D7A96" w:rsidP="005D7A9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888A011" w14:textId="77777777" w:rsidR="005D7A96" w:rsidRDefault="005D7A96" w:rsidP="005D7A96">
            <w:pPr>
              <w:rPr>
                <w:b/>
              </w:rPr>
            </w:pPr>
            <w:r>
              <w:rPr>
                <w:b/>
              </w:rPr>
              <w:t>Informace o požadovaném dokumentu</w:t>
            </w:r>
          </w:p>
        </w:tc>
      </w:tr>
      <w:tr w:rsidR="005D7A96" w14:paraId="4B160180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8DC958" w14:textId="77777777" w:rsidR="005D7A96" w:rsidRDefault="005D7A96" w:rsidP="005D7A96">
            <w:proofErr w:type="spellStart"/>
            <w:r>
              <w:t>periodic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7230AD" w14:textId="77777777" w:rsidR="005D7A96" w:rsidRDefault="005D7A96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C2327D" w14:textId="77777777" w:rsidR="005D7A96" w:rsidRDefault="008F7F1A" w:rsidP="005D7A9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17D6D9" w14:textId="77777777" w:rsidR="005D7A96" w:rsidRPr="00BB1160" w:rsidRDefault="00F926CD" w:rsidP="005D7A96">
            <w:r>
              <w:t>Indikace zasílání dat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9A4356" w14:textId="77777777" w:rsidR="005D7A96" w:rsidRDefault="00F926CD" w:rsidP="005D7A96">
            <w:r>
              <w:t>Indikace periodického/neperiodického zasílání dat</w:t>
            </w:r>
          </w:p>
        </w:tc>
      </w:tr>
      <w:tr w:rsidR="005D7A96" w14:paraId="601AE7FD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6445B60" w14:textId="77777777" w:rsidR="005D7A96" w:rsidRPr="00BB1160" w:rsidRDefault="005D7A96" w:rsidP="005D7A96">
            <w:pPr>
              <w:rPr>
                <w:b/>
              </w:rPr>
            </w:pPr>
            <w:proofErr w:type="spellStart"/>
            <w:r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7723D7B" w14:textId="77777777" w:rsidR="005D7A96" w:rsidRPr="002770F2" w:rsidRDefault="005D7A96" w:rsidP="005D7A96">
            <w:pPr>
              <w:jc w:val="center"/>
              <w:rPr>
                <w:b/>
              </w:rPr>
            </w:pPr>
            <w:r w:rsidRPr="002770F2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4AD55B9" w14:textId="77777777" w:rsidR="005D7A96" w:rsidRPr="00BB1160" w:rsidRDefault="005D7A96" w:rsidP="005D7A9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8BE8354" w14:textId="77777777" w:rsidR="005D7A96" w:rsidRPr="00BB1160" w:rsidRDefault="005D7A96" w:rsidP="005D7A9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FC127A5" w14:textId="77777777" w:rsidR="005D7A96" w:rsidRPr="00F109BA" w:rsidRDefault="00F926CD" w:rsidP="005D7A96">
            <w:pPr>
              <w:rPr>
                <w:b/>
              </w:rPr>
            </w:pPr>
            <w:r>
              <w:rPr>
                <w:b/>
              </w:rPr>
              <w:t>Lokality a časové intervaly</w:t>
            </w:r>
          </w:p>
        </w:tc>
      </w:tr>
      <w:tr w:rsidR="005D7A96" w14:paraId="3CC63E12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42C947" w14:textId="77777777" w:rsidR="005D7A96" w:rsidRDefault="00F926CD" w:rsidP="005D7A96">
            <w:proofErr w:type="spellStart"/>
            <w:r>
              <w:t>application</w:t>
            </w:r>
            <w:proofErr w:type="spellEnd"/>
            <w:r>
              <w:t>-</w:t>
            </w:r>
            <w:proofErr w:type="spellStart"/>
            <w:r>
              <w:t>form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305FA4" w14:textId="77777777" w:rsidR="005D7A96" w:rsidRDefault="005D7A96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D1EEEC" w14:textId="77777777" w:rsidR="005D7A96" w:rsidRDefault="002770F2" w:rsidP="005D7A96">
            <w:pPr>
              <w:jc w:val="center"/>
            </w:pPr>
            <w:r>
              <w:t>1-</w:t>
            </w:r>
            <w:r w:rsidR="00F926CD"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C7A423" w14:textId="77777777" w:rsidR="005D7A96" w:rsidRDefault="00F926CD" w:rsidP="005D7A96">
            <w:r>
              <w:t>Id žádosti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F08260" w14:textId="77777777" w:rsidR="005D7A96" w:rsidRDefault="00F926CD" w:rsidP="005D7A96">
            <w:r>
              <w:t>Id žádosti o podporu</w:t>
            </w:r>
          </w:p>
        </w:tc>
      </w:tr>
      <w:tr w:rsidR="005D7A96" w14:paraId="6374DB58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47FDED" w14:textId="77777777" w:rsidR="005D7A96" w:rsidRDefault="00F926CD" w:rsidP="005D7A96">
            <w:r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E52838" w14:textId="77777777" w:rsidR="005D7A96" w:rsidRDefault="005D7A96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44ABE2" w14:textId="77777777" w:rsidR="005D7A96" w:rsidRDefault="000310A5" w:rsidP="005D7A96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82D823" w14:textId="77777777" w:rsidR="005D7A96" w:rsidRDefault="00F926CD" w:rsidP="005D7A96">
            <w:r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AAAB27" w14:textId="77777777" w:rsidR="005D7A96" w:rsidRDefault="00F926CD" w:rsidP="005D7A96">
            <w:r>
              <w:t>Status žádosti o podporu</w:t>
            </w:r>
          </w:p>
        </w:tc>
      </w:tr>
      <w:tr w:rsidR="005D7A96" w14:paraId="5346A6C1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0FB98E" w14:textId="77777777" w:rsidR="005D7A96" w:rsidRDefault="00F926CD" w:rsidP="005D7A96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4E365C" w14:textId="77777777" w:rsidR="005D7A96" w:rsidRDefault="005D7A96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881C9F" w14:textId="77777777" w:rsidR="005D7A96" w:rsidRDefault="002770F2" w:rsidP="005D7A9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BED841" w14:textId="77777777" w:rsidR="005D7A96" w:rsidRDefault="00F926CD" w:rsidP="005D7A96">
            <w:r>
              <w:t>Id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7AFCF2" w14:textId="77777777" w:rsidR="005D7A96" w:rsidRDefault="00F926CD" w:rsidP="005D7A96">
            <w:r>
              <w:t>Id výrobního zdroje</w:t>
            </w:r>
          </w:p>
        </w:tc>
      </w:tr>
      <w:tr w:rsidR="00F926CD" w14:paraId="79AD65E9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7827F5" w14:textId="77777777" w:rsidR="00F926CD" w:rsidRDefault="00F926CD" w:rsidP="005D7A96">
            <w:proofErr w:type="spellStart"/>
            <w:r>
              <w:t>generation</w:t>
            </w:r>
            <w:proofErr w:type="spellEnd"/>
            <w:r>
              <w:t>-plant-id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A1C6C9" w14:textId="77777777" w:rsidR="00F926CD" w:rsidRDefault="00F926CD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53CC43" w14:textId="77777777" w:rsidR="00F926CD" w:rsidRDefault="002770F2" w:rsidP="00F3155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CFE581" w14:textId="77777777" w:rsidR="00F926CD" w:rsidRDefault="00F926CD" w:rsidP="005D7A96">
            <w:r>
              <w:t>Id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A4646C" w14:textId="77777777" w:rsidR="00F926CD" w:rsidRDefault="00F926CD" w:rsidP="005D7A96">
            <w:r>
              <w:t>Id výrobny (provozovny)</w:t>
            </w:r>
          </w:p>
        </w:tc>
      </w:tr>
      <w:tr w:rsidR="00F926CD" w14:paraId="748F07D0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2BA464" w14:textId="77777777" w:rsidR="00F926CD" w:rsidRDefault="00F926CD" w:rsidP="005D7A96">
            <w:proofErr w:type="spellStart"/>
            <w:r>
              <w:t>ean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4E56D7" w14:textId="77777777" w:rsidR="00F926CD" w:rsidRDefault="00F926CD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6626A9" w14:textId="77777777" w:rsidR="00F926CD" w:rsidRDefault="002770F2" w:rsidP="005D7A96">
            <w:pPr>
              <w:jc w:val="center"/>
            </w:pPr>
            <w:r>
              <w:t>16-</w:t>
            </w:r>
            <w:r w:rsidR="00F926CD">
              <w:t>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E5EFD9" w14:textId="77777777" w:rsidR="00F926CD" w:rsidRDefault="00F926CD" w:rsidP="005D7A96">
            <w:r>
              <w:t xml:space="preserve">Id </w:t>
            </w:r>
            <w:proofErr w:type="spellStart"/>
            <w:r>
              <w:t>opm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2F1D97" w14:textId="77777777" w:rsidR="00F926CD" w:rsidRDefault="00166396" w:rsidP="005D7A96">
            <w:r>
              <w:t>Id OPM – EAN</w:t>
            </w:r>
          </w:p>
        </w:tc>
      </w:tr>
      <w:tr w:rsidR="00F926CD" w14:paraId="7C5E045C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2BAE39" w14:textId="77777777" w:rsidR="00F926CD" w:rsidRDefault="00F926CD" w:rsidP="005D7A96">
            <w:proofErr w:type="spellStart"/>
            <w:r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C79DB1" w14:textId="77777777" w:rsidR="00F926CD" w:rsidRDefault="00F926CD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F97919" w14:textId="77777777" w:rsidR="00F926CD" w:rsidRDefault="00F926CD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A7A034" w14:textId="77777777" w:rsidR="00F926CD" w:rsidRDefault="00F926CD" w:rsidP="005D7A96">
            <w:r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B9C8EE" w14:textId="77777777" w:rsidR="00F926CD" w:rsidRDefault="00166396" w:rsidP="005D7A96">
            <w:r>
              <w:t>Datum od</w:t>
            </w:r>
          </w:p>
        </w:tc>
      </w:tr>
      <w:tr w:rsidR="00F926CD" w14:paraId="7971B0CE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DA3C93" w14:textId="77777777" w:rsidR="00F926CD" w:rsidRDefault="00F926CD" w:rsidP="005D7A96"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52B6AE" w14:textId="77777777" w:rsidR="00F926CD" w:rsidRDefault="00F926CD" w:rsidP="005D7A9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3724E7" w14:textId="77777777" w:rsidR="00F926CD" w:rsidRDefault="00F926CD" w:rsidP="005D7A9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8F76C8" w14:textId="77777777" w:rsidR="00F926CD" w:rsidRDefault="00F926CD" w:rsidP="005D7A96">
            <w:r>
              <w:t>Datum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CC875D" w14:textId="77777777" w:rsidR="00F926CD" w:rsidRDefault="00166396" w:rsidP="005D7A96">
            <w:r>
              <w:t>Datum do</w:t>
            </w:r>
          </w:p>
        </w:tc>
      </w:tr>
      <w:tr w:rsidR="00F926CD" w:rsidRPr="00555553" w14:paraId="2B14020B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98CD9E" w14:textId="77777777" w:rsidR="00F926CD" w:rsidRDefault="00F926CD" w:rsidP="005D7A96">
            <w:proofErr w:type="spellStart"/>
            <w:r>
              <w:t>claim-method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14E6C4" w14:textId="77777777" w:rsidR="00F926CD" w:rsidRDefault="00F926CD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E5A1CE" w14:textId="77777777" w:rsidR="00F926CD" w:rsidRDefault="00AA474E" w:rsidP="005D7A96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7D22F2" w14:textId="77777777" w:rsidR="00F926CD" w:rsidRDefault="00F926CD" w:rsidP="005D7A96">
            <w:r>
              <w:t>Metoda</w:t>
            </w:r>
            <w:r w:rsidR="002770F2">
              <w:t xml:space="preserve"> výběru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B25FDA" w14:textId="77777777" w:rsidR="00F926CD" w:rsidRDefault="00166396" w:rsidP="005D7A96">
            <w:r>
              <w:t>Metoda výběru reklamací</w:t>
            </w:r>
          </w:p>
        </w:tc>
      </w:tr>
      <w:tr w:rsidR="00F926CD" w:rsidRPr="00555553" w14:paraId="098014C6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9F1D4A" w14:textId="77777777" w:rsidR="00F926CD" w:rsidRDefault="00F926CD" w:rsidP="005D7A96">
            <w:proofErr w:type="spellStart"/>
            <w:r>
              <w:t>claim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3369B0" w14:textId="77777777" w:rsidR="00F926CD" w:rsidRDefault="00F926CD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6A5B8E" w14:textId="77777777" w:rsidR="00F926CD" w:rsidRDefault="002770F2" w:rsidP="005D7A96">
            <w:pPr>
              <w:jc w:val="center"/>
            </w:pPr>
            <w:r>
              <w:t>1-</w:t>
            </w:r>
            <w:r w:rsidR="00F926CD">
              <w:t>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472F87" w14:textId="77777777" w:rsidR="00F926CD" w:rsidRDefault="00F926CD" w:rsidP="005D7A96">
            <w:r>
              <w:t>Id reklamace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F718D3" w14:textId="77777777" w:rsidR="00F926CD" w:rsidRDefault="00166396" w:rsidP="005D7A96">
            <w:r>
              <w:t>Id reklamace</w:t>
            </w:r>
          </w:p>
        </w:tc>
      </w:tr>
      <w:tr w:rsidR="00F926CD" w:rsidRPr="00555553" w14:paraId="76366B66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A9934D" w14:textId="77777777" w:rsidR="00F926CD" w:rsidRDefault="00F926CD" w:rsidP="005D7A96">
            <w:proofErr w:type="spellStart"/>
            <w:r>
              <w:t>claim</w:t>
            </w:r>
            <w:proofErr w:type="spellEnd"/>
            <w:r>
              <w:t>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849A42" w14:textId="77777777" w:rsidR="00F926CD" w:rsidRDefault="00F926CD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1EB30A" w14:textId="77777777" w:rsidR="00F926CD" w:rsidRDefault="00AA474E" w:rsidP="005D7A96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C75108" w14:textId="77777777" w:rsidR="00F926CD" w:rsidRDefault="00F926CD" w:rsidP="005D7A96">
            <w:r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7CAE46" w14:textId="77777777" w:rsidR="00F926CD" w:rsidRDefault="00166396" w:rsidP="005D7A96">
            <w:r>
              <w:t>Status kontaktu</w:t>
            </w:r>
          </w:p>
        </w:tc>
      </w:tr>
      <w:tr w:rsidR="00C24DC9" w:rsidRPr="00555553" w14:paraId="4D34178D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C8AA88" w14:textId="18224459" w:rsidR="00C24DC9" w:rsidRDefault="00C24DC9" w:rsidP="005D7A96">
            <w:proofErr w:type="spellStart"/>
            <w:r w:rsidRPr="001A12F8">
              <w:t>charging</w:t>
            </w:r>
            <w:proofErr w:type="spellEnd"/>
            <w:r w:rsidRPr="001A12F8">
              <w:t>-station-id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42F9F2" w14:textId="77777777" w:rsidR="00C24DC9" w:rsidRDefault="00C24DC9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7BB13F" w14:textId="0A0D5A94" w:rsidR="00C24DC9" w:rsidRDefault="00C24DC9" w:rsidP="005D7A9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4BB34E" w14:textId="1E13B9A9" w:rsidR="00C24DC9" w:rsidRDefault="00C24DC9" w:rsidP="005D7A96">
            <w:r>
              <w:t>ID stanice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2A5CBA" w14:textId="267F16B5" w:rsidR="00C24DC9" w:rsidRDefault="00C24DC9" w:rsidP="005D7A96">
            <w:r w:rsidRPr="00D449CC">
              <w:t>Jednoznačný interní identifikátor dobíjecí stanice</w:t>
            </w:r>
          </w:p>
        </w:tc>
      </w:tr>
      <w:tr w:rsidR="00C24DC9" w:rsidRPr="00555553" w14:paraId="2D7CF0F3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96A4F6" w14:textId="4191D8B5" w:rsidR="00C24DC9" w:rsidRPr="001A12F8" w:rsidRDefault="00C24DC9" w:rsidP="005D7A96">
            <w:proofErr w:type="spellStart"/>
            <w:r w:rsidRPr="00C24DC9">
              <w:t>kres</w:t>
            </w:r>
            <w:proofErr w:type="spellEnd"/>
            <w:r w:rsidRPr="00C24DC9">
              <w:t>-</w:t>
            </w:r>
            <w:proofErr w:type="spellStart"/>
            <w:r w:rsidRPr="00C24DC9">
              <w:t>registration</w:t>
            </w:r>
            <w:proofErr w:type="spellEnd"/>
            <w:r w:rsidRPr="00C24DC9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4379A9" w14:textId="77777777" w:rsidR="00C24DC9" w:rsidRDefault="00C24DC9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9F31D1" w14:textId="7AE97873" w:rsidR="00C24DC9" w:rsidRDefault="00C24DC9" w:rsidP="005D7A9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470E91" w14:textId="2340A415" w:rsidR="00C24DC9" w:rsidRDefault="00C24DC9" w:rsidP="00C24DC9">
            <w:r w:rsidRPr="00C24DC9">
              <w:t>Id žádosti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06C33D" w14:textId="273EA108" w:rsidR="00C24DC9" w:rsidRPr="00D449CC" w:rsidRDefault="00C24DC9" w:rsidP="005D7A96">
            <w:r w:rsidRPr="00C24DC9">
              <w:t>ID registrace dobíjecí stanice</w:t>
            </w:r>
          </w:p>
        </w:tc>
      </w:tr>
      <w:tr w:rsidR="00C24DC9" w:rsidRPr="00555553" w14:paraId="112AECD4" w14:textId="77777777" w:rsidTr="005D7A9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19B922" w14:textId="32AF9678" w:rsidR="00C24DC9" w:rsidRPr="00C24DC9" w:rsidRDefault="00C24DC9" w:rsidP="005D7A96">
            <w:proofErr w:type="spellStart"/>
            <w:r w:rsidRPr="00C24DC9">
              <w:t>kres</w:t>
            </w:r>
            <w:proofErr w:type="spellEnd"/>
            <w:r w:rsidRPr="00C24DC9">
              <w:t>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E024CA" w14:textId="77777777" w:rsidR="00C24DC9" w:rsidRDefault="00C24DC9" w:rsidP="005D7A9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F0589C" w14:textId="79C1AACB" w:rsidR="00C24DC9" w:rsidRDefault="00C24DC9" w:rsidP="005D7A96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8442FE" w14:textId="68662C44" w:rsidR="00C24DC9" w:rsidRPr="00C24DC9" w:rsidRDefault="00C24DC9" w:rsidP="00C24DC9">
            <w:r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0B00D0" w14:textId="58CF2561" w:rsidR="00C24DC9" w:rsidRPr="00C24DC9" w:rsidRDefault="00C24DC9" w:rsidP="005D7A96">
            <w:r w:rsidRPr="00C24DC9">
              <w:t>Status registrace dobíjecí stanice</w:t>
            </w:r>
          </w:p>
        </w:tc>
      </w:tr>
    </w:tbl>
    <w:p w14:paraId="20C31C32" w14:textId="77777777" w:rsidR="003522AD" w:rsidRPr="00E75907" w:rsidRDefault="003522AD" w:rsidP="00926B0C"/>
    <w:p w14:paraId="781D729E" w14:textId="77777777" w:rsidR="009958F0" w:rsidRDefault="009958F0" w:rsidP="009958F0">
      <w:r>
        <w:t xml:space="preserve">Kompletní soubor </w:t>
      </w:r>
      <w:r w:rsidR="00BB3570">
        <w:t>RESREQ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p w14:paraId="238B6DBB" w14:textId="31198BEE" w:rsidR="00304546" w:rsidRDefault="00AA474E" w:rsidP="007560EF">
      <w:hyperlink r:id="rId20" w:history="1">
        <w:r w:rsidRPr="00AA474E">
          <w:rPr>
            <w:rStyle w:val="Hypertextovodkaz"/>
          </w:rPr>
          <w:t>XML\RESREQ</w:t>
        </w:r>
      </w:hyperlink>
    </w:p>
    <w:p w14:paraId="2F9A1475" w14:textId="77777777" w:rsidR="00304546" w:rsidRDefault="00304546" w:rsidP="007560EF"/>
    <w:p w14:paraId="716F6187" w14:textId="0B8329A6" w:rsidR="00304546" w:rsidRDefault="00304546" w:rsidP="00304546">
      <w:pPr>
        <w:pStyle w:val="Nadpis2"/>
      </w:pPr>
      <w:bookmarkStart w:id="41" w:name="_Toc237936024"/>
      <w:r>
        <w:lastRenderedPageBreak/>
        <w:t>RESREPORT</w:t>
      </w:r>
      <w:bookmarkEnd w:id="41"/>
    </w:p>
    <w:p w14:paraId="58FD6D14" w14:textId="77777777" w:rsidR="00304546" w:rsidRDefault="00304546" w:rsidP="00304546"/>
    <w:p w14:paraId="0D4E8DFB" w14:textId="71C16A9C" w:rsidR="00304546" w:rsidRDefault="00304546" w:rsidP="00304546">
      <w:pPr>
        <w:pStyle w:val="Nadpis5"/>
      </w:pPr>
      <w:r>
        <w:t>Účel</w:t>
      </w:r>
    </w:p>
    <w:p w14:paraId="19A99760" w14:textId="77777777" w:rsidR="00304546" w:rsidRDefault="00304546" w:rsidP="00304546"/>
    <w:p w14:paraId="23DE3E27" w14:textId="06C551EE" w:rsidR="008E39E0" w:rsidRDefault="00304546" w:rsidP="00304546">
      <w:r>
        <w:t>Zpráva XML ve formátu RESREPORT</w:t>
      </w:r>
      <w:r w:rsidR="00DD0B02">
        <w:t>.</w:t>
      </w:r>
    </w:p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305345" w:rsidRPr="007F474B" w14:paraId="74DFA7D3" w14:textId="77777777" w:rsidTr="00FC3CF0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3AADE432" w14:textId="77777777" w:rsidR="00305345" w:rsidRPr="007F474B" w:rsidRDefault="00305345" w:rsidP="00FC3C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C183419" w14:textId="77777777" w:rsidR="00305345" w:rsidRPr="007F474B" w:rsidRDefault="00305345" w:rsidP="00FC3C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7936612" w14:textId="77777777" w:rsidR="00305345" w:rsidRPr="007F474B" w:rsidRDefault="00305345" w:rsidP="00FC3C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CBF82DA" w14:textId="77777777" w:rsidR="00305345" w:rsidRPr="007F474B" w:rsidRDefault="00305345" w:rsidP="00FC3C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A0BB585" w14:textId="77777777" w:rsidR="00305345" w:rsidRPr="007F474B" w:rsidRDefault="00305345" w:rsidP="00FC3C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E3F7E5D" w14:textId="77777777" w:rsidR="00305345" w:rsidRPr="007F474B" w:rsidRDefault="00305345" w:rsidP="00FC3C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305345" w:rsidRPr="00970E20" w14:paraId="5AC6C699" w14:textId="77777777" w:rsidTr="00FC3CF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363506" w14:textId="727F964F" w:rsidR="00305345" w:rsidRPr="001A459C" w:rsidRDefault="00305345" w:rsidP="00FC3C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9D0C43" w14:textId="66291B48" w:rsidR="00305345" w:rsidRPr="005D7A96" w:rsidRDefault="00305345" w:rsidP="00FC3CF0">
            <w:pPr>
              <w:rPr>
                <w:sz w:val="20"/>
                <w:szCs w:val="20"/>
              </w:rPr>
            </w:pPr>
            <w:r w:rsidRPr="00305345">
              <w:rPr>
                <w:color w:val="000000"/>
                <w:sz w:val="20"/>
                <w:szCs w:val="20"/>
                <w:lang w:eastAsia="cs-CZ"/>
              </w:rPr>
              <w:t>Měsíční výkaz palivového zařízení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EC1B17" w14:textId="77777777" w:rsidR="00305345" w:rsidRPr="001A459C" w:rsidRDefault="00305345" w:rsidP="00FC3C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D81667" w14:textId="77777777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E0271D" w14:textId="77777777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A495821" w14:textId="77777777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</w:tr>
      <w:tr w:rsidR="00305345" w:rsidRPr="00970E20" w14:paraId="59F387D2" w14:textId="77777777" w:rsidTr="00FC3CF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BDC8E8" w14:textId="07704E87" w:rsidR="00305345" w:rsidRPr="001A459C" w:rsidRDefault="00305345" w:rsidP="00FC3C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D12049" w14:textId="7A93E55A" w:rsidR="00305345" w:rsidRPr="005D7A96" w:rsidRDefault="00305345" w:rsidP="00FC3CF0">
            <w:pPr>
              <w:rPr>
                <w:sz w:val="20"/>
                <w:szCs w:val="20"/>
              </w:rPr>
            </w:pPr>
            <w:r w:rsidRPr="00305345">
              <w:rPr>
                <w:color w:val="000000"/>
                <w:sz w:val="20"/>
                <w:szCs w:val="20"/>
                <w:lang w:eastAsia="cs-CZ"/>
              </w:rPr>
              <w:t>Opis měsíčního výkazu palivového zařízení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D0463E" w14:textId="1EC5FD0C" w:rsidR="00305345" w:rsidRPr="001A459C" w:rsidRDefault="00305345" w:rsidP="00FC3C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239B6D" w14:textId="72D217B6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970E20">
              <w:rPr>
                <w:color w:val="000000"/>
                <w:sz w:val="20"/>
                <w:szCs w:val="20"/>
                <w:highlight w:val="white"/>
                <w:lang w:eastAsia="cs-CZ"/>
              </w:rPr>
              <w:t>V</w:t>
            </w: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>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40E9BCF" w14:textId="3B980DDF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F7C2DBC" w14:textId="5492CD77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</w:tr>
      <w:tr w:rsidR="00305345" w:rsidRPr="00970E20" w14:paraId="62A8130B" w14:textId="77777777" w:rsidTr="00FC3CF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1A0365" w14:textId="20A9CA0B" w:rsidR="00305345" w:rsidRDefault="00305345" w:rsidP="00FC3C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0128F6" w14:textId="401385EB" w:rsidR="00305345" w:rsidRPr="00305345" w:rsidRDefault="00305345" w:rsidP="00FC3CF0">
            <w:pPr>
              <w:rPr>
                <w:color w:val="000000"/>
                <w:sz w:val="20"/>
                <w:szCs w:val="20"/>
                <w:lang w:eastAsia="cs-CZ"/>
              </w:rPr>
            </w:pPr>
            <w:r w:rsidRPr="00305345">
              <w:rPr>
                <w:color w:val="000000"/>
                <w:sz w:val="20"/>
                <w:szCs w:val="20"/>
                <w:lang w:eastAsia="cs-CZ"/>
              </w:rPr>
              <w:t>Výpis měsíčních výkazů palivových zařízení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8D3517" w14:textId="6F1A0605" w:rsidR="00305345" w:rsidRDefault="00305345" w:rsidP="00FC3CF0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3A9763" w14:textId="519B134B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CE7753" w14:textId="7764DED2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C47422" w14:textId="3C782E46" w:rsidR="00305345" w:rsidRPr="00970E20" w:rsidRDefault="00305345" w:rsidP="00FC3CF0">
            <w:pPr>
              <w:jc w:val="center"/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>
              <w:rPr>
                <w:color w:val="000000"/>
                <w:sz w:val="20"/>
                <w:szCs w:val="20"/>
                <w:highlight w:val="white"/>
                <w:lang w:eastAsia="cs-CZ"/>
              </w:rPr>
              <w:t>RÚT</w:t>
            </w:r>
          </w:p>
        </w:tc>
      </w:tr>
    </w:tbl>
    <w:p w14:paraId="0609677F" w14:textId="77777777" w:rsidR="00305345" w:rsidRDefault="00305345" w:rsidP="00304546"/>
    <w:p w14:paraId="3497B2AA" w14:textId="77777777" w:rsidR="00305345" w:rsidRDefault="00305345" w:rsidP="00304546"/>
    <w:p w14:paraId="68FDFB58" w14:textId="6CCE9FD6" w:rsidR="00BB62D4" w:rsidRPr="00146988" w:rsidRDefault="00304546" w:rsidP="00305345">
      <w:pPr>
        <w:pStyle w:val="Nadpis5"/>
      </w:pPr>
      <w:r>
        <w:t>plnění struktury RESREPORT</w:t>
      </w:r>
    </w:p>
    <w:p w14:paraId="41B7A77F" w14:textId="77777777" w:rsidR="00305345" w:rsidRDefault="00305345" w:rsidP="00304546"/>
    <w:p w14:paraId="19120E66" w14:textId="4DD6BA58" w:rsidR="00304546" w:rsidRDefault="00304546" w:rsidP="00304546">
      <w:r>
        <w:t>Níže je uveden popis plnění pro vybrané atributy zprávy.</w:t>
      </w:r>
    </w:p>
    <w:p w14:paraId="64BF1D9E" w14:textId="77777777" w:rsidR="00304546" w:rsidRPr="00146988" w:rsidRDefault="00304546" w:rsidP="00304546"/>
    <w:tbl>
      <w:tblPr>
        <w:tblW w:w="22413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  <w:gridCol w:w="4196"/>
        <w:gridCol w:w="4196"/>
        <w:gridCol w:w="4196"/>
      </w:tblGrid>
      <w:tr w:rsidR="00304546" w:rsidRPr="00BB1160" w14:paraId="6A316E6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2E029F1" w14:textId="77777777" w:rsidR="00304546" w:rsidRPr="00EB062D" w:rsidRDefault="00304546" w:rsidP="004A5335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CB5B979" w14:textId="77777777" w:rsidR="00304546" w:rsidRDefault="00304546" w:rsidP="004A5335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2993645" w14:textId="77777777" w:rsidR="00304546" w:rsidRPr="00BB1160" w:rsidRDefault="00304546" w:rsidP="004A5335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AC3AA57" w14:textId="77777777" w:rsidR="00304546" w:rsidRPr="00BB1160" w:rsidRDefault="00304546" w:rsidP="004A5335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F6AAB10" w14:textId="77777777" w:rsidR="00304546" w:rsidRPr="00BB1160" w:rsidRDefault="00304546" w:rsidP="004A5335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304546" w:rsidRPr="00A1290A" w14:paraId="2976860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564A343" w14:textId="0A1C2003" w:rsidR="00304546" w:rsidRDefault="00304546" w:rsidP="004A5335">
            <w:pPr>
              <w:rPr>
                <w:b/>
              </w:rPr>
            </w:pPr>
            <w:r>
              <w:rPr>
                <w:b/>
              </w:rPr>
              <w:t>RESREPORT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D7E5E9" w14:textId="77777777" w:rsidR="00304546" w:rsidRPr="0098576D" w:rsidRDefault="00304546" w:rsidP="004A5335">
            <w:pPr>
              <w:jc w:val="center"/>
              <w:rPr>
                <w:b/>
              </w:rPr>
            </w:pPr>
            <w:r w:rsidRPr="0098576D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9BC155" w14:textId="77777777" w:rsidR="00304546" w:rsidRPr="0098576D" w:rsidRDefault="00304546" w:rsidP="004A5335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354C1BA" w14:textId="77777777" w:rsidR="00304546" w:rsidRPr="0098576D" w:rsidRDefault="00304546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598FEE0" w14:textId="77777777" w:rsidR="00304546" w:rsidRPr="0098576D" w:rsidRDefault="00304546" w:rsidP="004A5335">
            <w:pPr>
              <w:rPr>
                <w:b/>
              </w:rPr>
            </w:pPr>
            <w:r w:rsidRPr="0098576D">
              <w:rPr>
                <w:b/>
              </w:rPr>
              <w:t>Hlavička zprávy</w:t>
            </w:r>
          </w:p>
        </w:tc>
      </w:tr>
      <w:tr w:rsidR="00304546" w14:paraId="1F49ADA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01A725" w14:textId="77777777" w:rsidR="00304546" w:rsidRDefault="00304546" w:rsidP="004A5335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760B09" w14:textId="77777777" w:rsidR="00304546" w:rsidRPr="00EB062D" w:rsidRDefault="00304546" w:rsidP="004A533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9234E2" w14:textId="77777777" w:rsidR="00304546" w:rsidRDefault="00304546" w:rsidP="004A5335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03890F" w14:textId="77777777" w:rsidR="00304546" w:rsidRPr="00BB1160" w:rsidRDefault="00304546" w:rsidP="004A5335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ADDECF" w14:textId="77777777" w:rsidR="00304546" w:rsidRDefault="00304546" w:rsidP="004A5335">
            <w:r>
              <w:t>Jednoznačný identifikátor zprávy</w:t>
            </w:r>
          </w:p>
        </w:tc>
      </w:tr>
      <w:tr w:rsidR="00304546" w14:paraId="6AA5FC9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979C48" w14:textId="77777777" w:rsidR="00304546" w:rsidRDefault="00304546" w:rsidP="004A5335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537457" w14:textId="77777777" w:rsidR="00304546" w:rsidRPr="00EB062D" w:rsidRDefault="00304546" w:rsidP="004A533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A2DC95" w14:textId="77777777" w:rsidR="00304546" w:rsidRDefault="00304546" w:rsidP="004A5335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F53C0F" w14:textId="77777777" w:rsidR="00304546" w:rsidRDefault="00304546" w:rsidP="004A5335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0DF613" w14:textId="77777777" w:rsidR="00304546" w:rsidRDefault="00304546" w:rsidP="004A5335">
            <w:r>
              <w:t xml:space="preserve">Upřesnění obsahu zprávy </w:t>
            </w:r>
          </w:p>
        </w:tc>
      </w:tr>
      <w:tr w:rsidR="00304546" w14:paraId="4BB5086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D7DD7B" w14:textId="77777777" w:rsidR="00304546" w:rsidRDefault="00304546" w:rsidP="004A5335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58B378" w14:textId="77777777" w:rsidR="00304546" w:rsidRPr="00EB062D" w:rsidRDefault="00304546" w:rsidP="004A533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E9B8C4" w14:textId="77777777" w:rsidR="00304546" w:rsidRDefault="00304546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621D8E" w14:textId="77777777" w:rsidR="00304546" w:rsidRDefault="00304546" w:rsidP="004A5335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14BD76" w14:textId="77777777" w:rsidR="00304546" w:rsidRDefault="00304546" w:rsidP="004A5335">
            <w:r>
              <w:t xml:space="preserve">Datum a čas vytvoření zprávy </w:t>
            </w:r>
          </w:p>
        </w:tc>
      </w:tr>
      <w:tr w:rsidR="00304546" w14:paraId="74DFFE3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10E5AE" w14:textId="77777777" w:rsidR="00304546" w:rsidRDefault="00304546" w:rsidP="004A5335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484B3B" w14:textId="77777777" w:rsidR="00304546" w:rsidRPr="00EB062D" w:rsidRDefault="00304546" w:rsidP="004A533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7AFC90" w14:textId="77777777" w:rsidR="00304546" w:rsidRDefault="00304546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37E9E5" w14:textId="77777777" w:rsidR="00304546" w:rsidRDefault="00304546" w:rsidP="004A5335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14B7E7" w14:textId="77777777" w:rsidR="00304546" w:rsidRDefault="00304546" w:rsidP="004A5335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304546" w14:paraId="57C10C3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289A5C" w14:textId="77777777" w:rsidR="00304546" w:rsidRDefault="00304546" w:rsidP="004A5335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B6AA8A" w14:textId="77777777" w:rsidR="00304546" w:rsidRPr="00EB062D" w:rsidRDefault="00304546" w:rsidP="004A5335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B95849" w14:textId="77777777" w:rsidR="00304546" w:rsidRDefault="00304546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7CAE6D" w14:textId="77777777" w:rsidR="00304546" w:rsidRDefault="00304546" w:rsidP="004A5335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3C777F" w14:textId="77777777" w:rsidR="00304546" w:rsidRDefault="00304546" w:rsidP="004A5335">
            <w:r>
              <w:t>Vydání v rámci verze schématu, plněno konstantou „1“</w:t>
            </w:r>
          </w:p>
        </w:tc>
      </w:tr>
      <w:tr w:rsidR="00304546" w14:paraId="5E9DDDA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28074E" w14:textId="58585FF8" w:rsidR="00304546" w:rsidRDefault="00304546" w:rsidP="00304546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AD29A3" w14:textId="77777777" w:rsidR="00304546" w:rsidRPr="00EB062D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2304CA" w14:textId="5166A3A1" w:rsidR="00304546" w:rsidRDefault="00304546" w:rsidP="00304546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7BAA87" w14:textId="69A03EF6" w:rsidR="00304546" w:rsidRDefault="00304546" w:rsidP="00304546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49BB29" w14:textId="439C5DA6" w:rsidR="00304546" w:rsidRDefault="00304546" w:rsidP="00304546">
            <w:r>
              <w:t>Jazyk zprávy</w:t>
            </w:r>
          </w:p>
        </w:tc>
      </w:tr>
      <w:tr w:rsidR="00304546" w14:paraId="5BCD8D5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AAF07F" w14:textId="376D532D" w:rsidR="00304546" w:rsidRDefault="00304546" w:rsidP="00304546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D909F5" w14:textId="781CC1CE" w:rsidR="00304546" w:rsidRPr="00EB062D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5FE354" w14:textId="296BB36C" w:rsidR="00304546" w:rsidRDefault="00304546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A0F9DC" w14:textId="3106BFD2" w:rsidR="00304546" w:rsidRDefault="00304546" w:rsidP="00304546">
            <w:r w:rsidRPr="00304546">
              <w:t>Indikace požadavku na odpověď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9E5FC9" w14:textId="66A5F64A" w:rsidR="00304546" w:rsidRDefault="00304546" w:rsidP="00304546">
            <w:r>
              <w:t>Indikace požadavku na odpověď, 1 = ANO, 0 = NE</w:t>
            </w:r>
          </w:p>
        </w:tc>
      </w:tr>
      <w:tr w:rsidR="00304546" w14:paraId="38F3DA1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FD9177" w14:textId="77777777" w:rsidR="00304546" w:rsidRDefault="00304546" w:rsidP="00304546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1C237A7" w14:textId="77777777" w:rsidR="00304546" w:rsidRPr="00E81BF0" w:rsidRDefault="00304546" w:rsidP="00304546">
            <w:pPr>
              <w:jc w:val="center"/>
              <w:rPr>
                <w:b/>
              </w:rPr>
            </w:pPr>
            <w:r w:rsidRPr="00E81BF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DDEF11" w14:textId="77777777" w:rsidR="00304546" w:rsidRDefault="00304546" w:rsidP="0030454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291A25" w14:textId="77777777" w:rsidR="00304546" w:rsidRDefault="00304546" w:rsidP="0030454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EDCD568" w14:textId="77777777" w:rsidR="00304546" w:rsidRDefault="00304546" w:rsidP="00304546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304546" w14:paraId="03473B2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016523" w14:textId="77777777" w:rsidR="00304546" w:rsidRDefault="00304546" w:rsidP="00304546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91DAF1" w14:textId="77777777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890054" w14:textId="77777777" w:rsidR="00304546" w:rsidRDefault="00304546" w:rsidP="00304546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DE79DF" w14:textId="77777777" w:rsidR="00304546" w:rsidRDefault="00304546" w:rsidP="00304546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F63474" w14:textId="77777777" w:rsidR="00304546" w:rsidRDefault="00304546" w:rsidP="00304546">
            <w:r>
              <w:t>Identifikátor odesílatele (tvůrce obchodního pokynu)</w:t>
            </w:r>
          </w:p>
        </w:tc>
      </w:tr>
      <w:tr w:rsidR="00304546" w14:paraId="6418BE1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B622E9" w14:textId="77777777" w:rsidR="00304546" w:rsidRDefault="00304546" w:rsidP="00304546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661E44" w14:textId="77777777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A3C41C" w14:textId="77777777" w:rsidR="00304546" w:rsidRDefault="00304546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A742DB" w14:textId="77777777" w:rsidR="00304546" w:rsidRDefault="00304546" w:rsidP="00304546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BCBFDA" w14:textId="77777777" w:rsidR="00304546" w:rsidRDefault="00304546" w:rsidP="00304546">
            <w:r>
              <w:t>Plněno konstantou, 14 pro EAN nebo 15 pro EIC</w:t>
            </w:r>
          </w:p>
        </w:tc>
      </w:tr>
      <w:tr w:rsidR="00304546" w14:paraId="74880CA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6DFDF6" w14:textId="1C9221F9" w:rsidR="00304546" w:rsidRDefault="00304546" w:rsidP="00304546">
            <w:r>
              <w:t>role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B4ADFE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83CB22" w14:textId="2D2E07E7" w:rsidR="00304546" w:rsidRDefault="00304546" w:rsidP="00304546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149386" w14:textId="59F1F678" w:rsidR="00304546" w:rsidRDefault="00304546" w:rsidP="00304546">
            <w:r>
              <w:t>Role účastníka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6C29AF" w14:textId="3289335C" w:rsidR="00304546" w:rsidRDefault="00304546" w:rsidP="00304546">
            <w:r>
              <w:t>Role odesílatele dotazu</w:t>
            </w:r>
          </w:p>
        </w:tc>
      </w:tr>
      <w:tr w:rsidR="00304546" w14:paraId="204BDBDC" w14:textId="77777777" w:rsidTr="004A533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440BB5E" w14:textId="77777777" w:rsidR="00304546" w:rsidRPr="00C65DB6" w:rsidRDefault="00304546" w:rsidP="00304546">
            <w:pPr>
              <w:rPr>
                <w:b/>
              </w:rPr>
            </w:pPr>
            <w:proofErr w:type="spellStart"/>
            <w:r w:rsidRPr="00C65DB6"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260C9A2" w14:textId="77777777" w:rsidR="00304546" w:rsidRPr="00C65DB6" w:rsidRDefault="00304546" w:rsidP="00304546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6242671" w14:textId="77777777" w:rsidR="00304546" w:rsidRPr="00C65DB6" w:rsidRDefault="00304546" w:rsidP="0030454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3E387AE" w14:textId="77777777" w:rsidR="00304546" w:rsidRPr="00C65DB6" w:rsidRDefault="00304546" w:rsidP="0030454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AD8F4C0" w14:textId="77777777" w:rsidR="00304546" w:rsidRPr="00C65DB6" w:rsidRDefault="00304546" w:rsidP="00304546">
            <w:pPr>
              <w:rPr>
                <w:b/>
              </w:rPr>
            </w:pPr>
            <w:r w:rsidRPr="00C65DB6">
              <w:rPr>
                <w:b/>
              </w:rPr>
              <w:t>Identifikace příjemce zprávy</w:t>
            </w:r>
          </w:p>
        </w:tc>
        <w:tc>
          <w:tcPr>
            <w:tcW w:w="4196" w:type="dxa"/>
          </w:tcPr>
          <w:p w14:paraId="20326216" w14:textId="77777777" w:rsidR="00304546" w:rsidRDefault="00304546" w:rsidP="00304546">
            <w:pPr>
              <w:jc w:val="center"/>
              <w:rPr>
                <w:b/>
              </w:rPr>
            </w:pPr>
          </w:p>
        </w:tc>
        <w:tc>
          <w:tcPr>
            <w:tcW w:w="4196" w:type="dxa"/>
          </w:tcPr>
          <w:p w14:paraId="47E9B50B" w14:textId="77777777" w:rsidR="00304546" w:rsidRDefault="00304546" w:rsidP="00304546">
            <w:pPr>
              <w:rPr>
                <w:b/>
              </w:rPr>
            </w:pPr>
          </w:p>
        </w:tc>
        <w:tc>
          <w:tcPr>
            <w:tcW w:w="4196" w:type="dxa"/>
          </w:tcPr>
          <w:p w14:paraId="6BD332AC" w14:textId="77777777" w:rsidR="00304546" w:rsidRDefault="00304546" w:rsidP="00304546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304546" w14:paraId="3D5B1431" w14:textId="77777777" w:rsidTr="004A533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3E45A4" w14:textId="77777777" w:rsidR="00304546" w:rsidRDefault="00304546" w:rsidP="00304546">
            <w:r>
              <w:lastRenderedPageBreak/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025955" w14:textId="77777777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29C08F" w14:textId="77777777" w:rsidR="00304546" w:rsidRDefault="00304546" w:rsidP="00304546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CD0E02" w14:textId="77777777" w:rsidR="00304546" w:rsidRDefault="00304546" w:rsidP="00304546">
            <w:r>
              <w:t>id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9F3752" w14:textId="2726D68D" w:rsidR="00304546" w:rsidRDefault="00304546" w:rsidP="00304546">
            <w:r>
              <w:t>Identifikátor příjemce (tvůrce obchodního pokynu)</w:t>
            </w:r>
          </w:p>
        </w:tc>
        <w:tc>
          <w:tcPr>
            <w:tcW w:w="4196" w:type="dxa"/>
          </w:tcPr>
          <w:p w14:paraId="721A2166" w14:textId="77777777" w:rsidR="00304546" w:rsidRDefault="00304546" w:rsidP="00304546">
            <w:pPr>
              <w:jc w:val="center"/>
            </w:pPr>
            <w:r>
              <w:t>13-16</w:t>
            </w:r>
          </w:p>
        </w:tc>
        <w:tc>
          <w:tcPr>
            <w:tcW w:w="4196" w:type="dxa"/>
          </w:tcPr>
          <w:p w14:paraId="6F80335F" w14:textId="77777777" w:rsidR="00304546" w:rsidRDefault="00304546" w:rsidP="00304546">
            <w:r>
              <w:t>Odesílatel</w:t>
            </w:r>
          </w:p>
        </w:tc>
        <w:tc>
          <w:tcPr>
            <w:tcW w:w="4196" w:type="dxa"/>
          </w:tcPr>
          <w:p w14:paraId="243FC451" w14:textId="77777777" w:rsidR="00304546" w:rsidRDefault="00304546" w:rsidP="00304546">
            <w:r>
              <w:t>Identifikátor odesílatele (tvůrce obchodního pokynu)</w:t>
            </w:r>
          </w:p>
        </w:tc>
      </w:tr>
      <w:tr w:rsidR="00304546" w14:paraId="24AFDA6C" w14:textId="77777777" w:rsidTr="004A5335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22818D" w14:textId="77777777" w:rsidR="00304546" w:rsidRDefault="00304546" w:rsidP="00304546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D0F1B0" w14:textId="77777777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D4C342" w14:textId="77777777" w:rsidR="00304546" w:rsidRDefault="00304546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53780C" w14:textId="77777777" w:rsidR="00304546" w:rsidRDefault="00304546" w:rsidP="00304546">
            <w:proofErr w:type="spellStart"/>
            <w:r>
              <w:t>coding-scheme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311943" w14:textId="77777777" w:rsidR="00304546" w:rsidRDefault="00304546" w:rsidP="00304546">
            <w:r>
              <w:t>Plněno konstantou, 14 pro EAN nebo 15 pro EIC</w:t>
            </w:r>
          </w:p>
        </w:tc>
        <w:tc>
          <w:tcPr>
            <w:tcW w:w="4196" w:type="dxa"/>
          </w:tcPr>
          <w:p w14:paraId="7EA2DBF4" w14:textId="32DA2272" w:rsidR="00304546" w:rsidRDefault="00304546" w:rsidP="00304546"/>
        </w:tc>
        <w:tc>
          <w:tcPr>
            <w:tcW w:w="4196" w:type="dxa"/>
          </w:tcPr>
          <w:p w14:paraId="48DD1DD2" w14:textId="77777777" w:rsidR="00304546" w:rsidRDefault="00304546" w:rsidP="00304546">
            <w:r>
              <w:t>Schéma kódování</w:t>
            </w:r>
          </w:p>
        </w:tc>
        <w:tc>
          <w:tcPr>
            <w:tcW w:w="4196" w:type="dxa"/>
          </w:tcPr>
          <w:p w14:paraId="65CDD6A1" w14:textId="77777777" w:rsidR="00304546" w:rsidRDefault="00304546" w:rsidP="00304546">
            <w:r>
              <w:t>Plněno konstantou, 14 pro EAN nebo 15 pro EIC</w:t>
            </w:r>
          </w:p>
        </w:tc>
      </w:tr>
      <w:tr w:rsidR="00304546" w14:paraId="7C45CEB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95B2559" w14:textId="77777777" w:rsidR="00304546" w:rsidRDefault="00304546" w:rsidP="00304546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B47F15" w14:textId="77777777" w:rsidR="00304546" w:rsidRPr="00C65DB6" w:rsidRDefault="00304546" w:rsidP="00304546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7C0181" w14:textId="77777777" w:rsidR="00304546" w:rsidRDefault="00304546" w:rsidP="0030454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52602C" w14:textId="77777777" w:rsidR="00304546" w:rsidRDefault="00304546" w:rsidP="0030454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A403534" w14:textId="77777777" w:rsidR="00304546" w:rsidRDefault="00304546" w:rsidP="00304546">
            <w:pPr>
              <w:rPr>
                <w:b/>
              </w:rPr>
            </w:pPr>
            <w:r>
              <w:rPr>
                <w:b/>
              </w:rPr>
              <w:t>Identifikace předešlé zprávy</w:t>
            </w:r>
          </w:p>
        </w:tc>
      </w:tr>
      <w:tr w:rsidR="00304546" w14:paraId="6433CF7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189050" w14:textId="77777777" w:rsidR="00304546" w:rsidRDefault="00304546" w:rsidP="00304546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64FF57" w14:textId="77777777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A481E1" w14:textId="77777777" w:rsidR="00304546" w:rsidRDefault="00304546" w:rsidP="00304546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173CF9" w14:textId="77777777" w:rsidR="00304546" w:rsidRPr="00BB1160" w:rsidRDefault="00304546" w:rsidP="00304546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8B0B0E" w14:textId="77777777" w:rsidR="00304546" w:rsidRDefault="00304546" w:rsidP="00304546">
            <w:r>
              <w:t>Identifikace předešlé zprávy</w:t>
            </w:r>
          </w:p>
        </w:tc>
      </w:tr>
      <w:tr w:rsidR="00304546" w14:paraId="0C50D13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2AA9E43" w14:textId="070D98DB" w:rsidR="00304546" w:rsidRDefault="00304546" w:rsidP="00304546">
            <w:pPr>
              <w:rPr>
                <w:b/>
              </w:rPr>
            </w:pPr>
            <w:r>
              <w:rPr>
                <w:b/>
              </w:rPr>
              <w:t>Report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6863340" w14:textId="77777777" w:rsidR="00304546" w:rsidRPr="00C65DB6" w:rsidRDefault="00304546" w:rsidP="00304546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68FFF4" w14:textId="77777777" w:rsidR="00304546" w:rsidRDefault="00304546" w:rsidP="0030454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8302E72" w14:textId="77777777" w:rsidR="00304546" w:rsidRDefault="00304546" w:rsidP="0030454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B72C087" w14:textId="1736EF4B" w:rsidR="00304546" w:rsidRDefault="00304546" w:rsidP="00304546">
            <w:pPr>
              <w:rPr>
                <w:b/>
              </w:rPr>
            </w:pPr>
          </w:p>
        </w:tc>
      </w:tr>
      <w:tr w:rsidR="00304546" w14:paraId="4AC2465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7BD44BB" w14:textId="2CD24800" w:rsidR="00304546" w:rsidRDefault="00304546" w:rsidP="00304546">
            <w:pPr>
              <w:rPr>
                <w:b/>
              </w:rPr>
            </w:pPr>
            <w:proofErr w:type="spellStart"/>
            <w:r>
              <w:rPr>
                <w:b/>
              </w:rPr>
              <w:t>Context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02744E" w14:textId="5BFDE95E" w:rsidR="00304546" w:rsidRPr="00C65DB6" w:rsidRDefault="00304546" w:rsidP="00304546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0349AEB" w14:textId="77777777" w:rsidR="00304546" w:rsidRDefault="00304546" w:rsidP="00304546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D280741" w14:textId="77777777" w:rsidR="00304546" w:rsidRDefault="00304546" w:rsidP="00304546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3AB394E" w14:textId="463B32B6" w:rsidR="00304546" w:rsidRDefault="00304546" w:rsidP="00304546">
            <w:pPr>
              <w:rPr>
                <w:b/>
              </w:rPr>
            </w:pPr>
          </w:p>
        </w:tc>
      </w:tr>
      <w:tr w:rsidR="00304546" w14:paraId="2F20AAC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76DA1D" w14:textId="5BF38CD7" w:rsidR="00304546" w:rsidRDefault="00304546" w:rsidP="00304546">
            <w:proofErr w:type="spellStart"/>
            <w:r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9A47AD" w14:textId="77777777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BC9A15" w14:textId="77777777" w:rsidR="00304546" w:rsidRDefault="00304546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6FD020" w14:textId="49DC96D8" w:rsidR="00304546" w:rsidRPr="00BB1160" w:rsidRDefault="00304546" w:rsidP="00304546">
            <w:r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9033D0" w14:textId="63239C69" w:rsidR="00304546" w:rsidRPr="00BB1160" w:rsidRDefault="00304546" w:rsidP="00304546">
            <w:r>
              <w:t>Datum od</w:t>
            </w:r>
          </w:p>
        </w:tc>
      </w:tr>
      <w:tr w:rsidR="00304546" w14:paraId="756B6CD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4348B7" w14:textId="669F80E6" w:rsidR="00304546" w:rsidRDefault="00304546" w:rsidP="00304546"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495A77" w14:textId="77777777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2053BB" w14:textId="77777777" w:rsidR="00304546" w:rsidRDefault="00304546" w:rsidP="00304546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39183C" w14:textId="59B02013" w:rsidR="00304546" w:rsidRDefault="00304546" w:rsidP="00304546">
            <w:r>
              <w:t>Datum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636D79" w14:textId="4D97E4AA" w:rsidR="00304546" w:rsidRDefault="00304546" w:rsidP="00304546">
            <w:r>
              <w:t>Datum do</w:t>
            </w:r>
          </w:p>
        </w:tc>
      </w:tr>
      <w:tr w:rsidR="00AC7391" w14:paraId="133D204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5928A0" w14:textId="3192FB81" w:rsidR="00AC7391" w:rsidRDefault="00AC7391" w:rsidP="00304546">
            <w:r>
              <w:t>Balance-</w:t>
            </w:r>
            <w:proofErr w:type="spellStart"/>
            <w:r>
              <w:t>only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788CE4" w14:textId="77777777" w:rsidR="00AC7391" w:rsidRDefault="00AC7391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C1EFF4" w14:textId="057730B1" w:rsidR="00AC7391" w:rsidRDefault="00AC7391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1F376A" w14:textId="7D3F82C3" w:rsidR="00AC7391" w:rsidRDefault="00AC7391" w:rsidP="00304546">
            <w:r w:rsidRPr="00AC7391">
              <w:t>Výkaz zadán pouze za bilanci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9D93D5" w14:textId="523D3B0E" w:rsidR="00AC7391" w:rsidRDefault="00AC7391" w:rsidP="00304546">
            <w:r>
              <w:t>1 = ANO, 0 = NE</w:t>
            </w:r>
          </w:p>
        </w:tc>
      </w:tr>
      <w:tr w:rsidR="00304546" w14:paraId="618C37A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79E2FCF" w14:textId="7A8BE6D3" w:rsidR="00304546" w:rsidRDefault="00304546" w:rsidP="004A5335">
            <w:pPr>
              <w:rPr>
                <w:b/>
              </w:rPr>
            </w:pPr>
            <w:proofErr w:type="spellStart"/>
            <w:r w:rsidRPr="00304546">
              <w:rPr>
                <w:b/>
              </w:rPr>
              <w:t>ProducerIdentification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A9CEB4C" w14:textId="77777777" w:rsidR="00304546" w:rsidRPr="00C65DB6" w:rsidRDefault="00304546" w:rsidP="004A5335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0FB86F2" w14:textId="77777777" w:rsidR="00304546" w:rsidRDefault="00304546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74BE91" w14:textId="77777777" w:rsidR="00304546" w:rsidRDefault="00304546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5BF938C" w14:textId="403AD81B" w:rsidR="00304546" w:rsidRDefault="00304546" w:rsidP="004A5335">
            <w:pPr>
              <w:rPr>
                <w:b/>
              </w:rPr>
            </w:pPr>
            <w:r w:rsidRPr="00304546">
              <w:rPr>
                <w:b/>
              </w:rPr>
              <w:t>Identifikace výrobce</w:t>
            </w:r>
          </w:p>
        </w:tc>
      </w:tr>
      <w:tr w:rsidR="00304546" w14:paraId="3163401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A1DADD" w14:textId="5E8D2A3A" w:rsidR="00304546" w:rsidRDefault="00304546" w:rsidP="00304546">
            <w:r>
              <w:t>tel-</w:t>
            </w:r>
            <w:proofErr w:type="spellStart"/>
            <w:r>
              <w:t>number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560DF4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620FEC" w14:textId="3D44734C" w:rsidR="00304546" w:rsidRDefault="00304546" w:rsidP="00304546">
            <w:pPr>
              <w:jc w:val="center"/>
            </w:pPr>
            <w:r>
              <w:t>1-30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09B91D" w14:textId="606000D4" w:rsidR="00304546" w:rsidRDefault="00304546" w:rsidP="00304546">
            <w:r>
              <w:t>Telefon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0F41FC" w14:textId="022A391C" w:rsidR="00304546" w:rsidRDefault="00304546" w:rsidP="00304546">
            <w:r>
              <w:t>Telefon</w:t>
            </w:r>
          </w:p>
        </w:tc>
      </w:tr>
      <w:tr w:rsidR="00304546" w14:paraId="2EA3153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3C0CB7" w14:textId="1DF6CD30" w:rsidR="00304546" w:rsidRDefault="00304546" w:rsidP="00304546">
            <w:r>
              <w:t>email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C08565" w14:textId="202A6808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CA6762" w14:textId="0FC5B38E" w:rsidR="00304546" w:rsidRDefault="00304546" w:rsidP="00304546">
            <w:pPr>
              <w:jc w:val="center"/>
            </w:pPr>
            <w:r>
              <w:t>1-241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ECDF77" w14:textId="22429CE4" w:rsidR="00304546" w:rsidRDefault="00304546" w:rsidP="00304546">
            <w:r>
              <w:t>Email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4588EF" w14:textId="11C82616" w:rsidR="00304546" w:rsidRDefault="00304546" w:rsidP="00304546">
            <w:r>
              <w:t>Email</w:t>
            </w:r>
          </w:p>
        </w:tc>
      </w:tr>
      <w:tr w:rsidR="00304546" w14:paraId="3C005FF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719108" w14:textId="6AF097D0" w:rsidR="00304546" w:rsidRDefault="00304546" w:rsidP="00304546">
            <w:proofErr w:type="spellStart"/>
            <w:r>
              <w:t>first-name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D5C6A2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320FD0" w14:textId="1364FFB0" w:rsidR="00304546" w:rsidRDefault="00304546" w:rsidP="00304546">
            <w:pPr>
              <w:tabs>
                <w:tab w:val="center" w:pos="342"/>
              </w:tabs>
            </w:pPr>
            <w:r>
              <w:tab/>
              <w:t>1-24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958C08" w14:textId="02A6E758" w:rsidR="00304546" w:rsidRDefault="00304546" w:rsidP="00304546">
            <w:r>
              <w:t>Křestní jméno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29F748" w14:textId="2CB4AF83" w:rsidR="00304546" w:rsidRDefault="00304546" w:rsidP="00304546">
            <w:r>
              <w:t>Křestní jméno zadavatele</w:t>
            </w:r>
          </w:p>
        </w:tc>
      </w:tr>
      <w:tr w:rsidR="00304546" w14:paraId="2A2CE19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6E8CA0" w14:textId="592FE881" w:rsidR="00304546" w:rsidRDefault="00304546" w:rsidP="00304546">
            <w:proofErr w:type="spellStart"/>
            <w:r>
              <w:t>surname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15C6AB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73615E" w14:textId="7FB71C23" w:rsidR="00304546" w:rsidRDefault="00304546" w:rsidP="00304546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6B256B" w14:textId="077398C8" w:rsidR="00304546" w:rsidRDefault="00304546" w:rsidP="00304546">
            <w:r>
              <w:t>Příjmení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8764A6" w14:textId="43C7FBBD" w:rsidR="00304546" w:rsidRDefault="00304546" w:rsidP="00304546">
            <w:r w:rsidRPr="000F072E">
              <w:t>P</w:t>
            </w:r>
            <w:r>
              <w:t>říjmení zadavatele</w:t>
            </w:r>
          </w:p>
        </w:tc>
      </w:tr>
      <w:tr w:rsidR="00304546" w14:paraId="1D304AC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1C6BF4F" w14:textId="08516407" w:rsidR="00304546" w:rsidRDefault="00304546" w:rsidP="004A5335">
            <w:pPr>
              <w:rPr>
                <w:b/>
              </w:rPr>
            </w:pPr>
            <w:proofErr w:type="spellStart"/>
            <w:r w:rsidRPr="00304546">
              <w:rPr>
                <w:b/>
              </w:rPr>
              <w:t>SupplierIdentification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0A63F38" w14:textId="02D5D4E4" w:rsidR="00304546" w:rsidRPr="00C65DB6" w:rsidRDefault="00304546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4D43B8F" w14:textId="77777777" w:rsidR="00304546" w:rsidRDefault="00304546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CFDAC4C" w14:textId="77777777" w:rsidR="00304546" w:rsidRDefault="00304546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AC7C729" w14:textId="2F1EB4C2" w:rsidR="00304546" w:rsidRDefault="00304546" w:rsidP="00304546">
            <w:pPr>
              <w:rPr>
                <w:b/>
              </w:rPr>
            </w:pPr>
            <w:r w:rsidRPr="00304546">
              <w:rPr>
                <w:b/>
              </w:rPr>
              <w:t>Identifikace dodavatele paliva nebo vstupní suroviny</w:t>
            </w:r>
          </w:p>
        </w:tc>
      </w:tr>
      <w:tr w:rsidR="00304546" w14:paraId="1B417DC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0B1C128" w14:textId="50F5DAC0" w:rsidR="00304546" w:rsidRDefault="00304546" w:rsidP="004A5335">
            <w:pPr>
              <w:rPr>
                <w:b/>
              </w:rPr>
            </w:pPr>
            <w:proofErr w:type="spellStart"/>
            <w:r w:rsidRPr="00304546">
              <w:rPr>
                <w:b/>
              </w:rPr>
              <w:t>Supplier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E4C07F4" w14:textId="6054D9D6" w:rsidR="00304546" w:rsidRPr="00C65DB6" w:rsidRDefault="00304546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5D9EF1C" w14:textId="77777777" w:rsidR="00304546" w:rsidRDefault="00304546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4B6EC58" w14:textId="77777777" w:rsidR="00304546" w:rsidRDefault="00304546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895F0BE" w14:textId="5AEBC179" w:rsidR="00304546" w:rsidRDefault="00304546" w:rsidP="004A5335">
            <w:pPr>
              <w:rPr>
                <w:b/>
              </w:rPr>
            </w:pPr>
            <w:r w:rsidRPr="00304546">
              <w:rPr>
                <w:b/>
              </w:rPr>
              <w:t>Dodavatel</w:t>
            </w:r>
          </w:p>
        </w:tc>
      </w:tr>
      <w:tr w:rsidR="00304546" w14:paraId="1ED879D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AA2B98" w14:textId="01E7F3AF" w:rsidR="00304546" w:rsidRDefault="00304546" w:rsidP="00304546">
            <w:proofErr w:type="spellStart"/>
            <w:r>
              <w:t>suplier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5723D0" w14:textId="417B6192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05A1E1" w14:textId="149820F1" w:rsidR="00304546" w:rsidRDefault="00304546" w:rsidP="00304546">
            <w:pPr>
              <w:jc w:val="center"/>
            </w:pPr>
            <w:r>
              <w:t>1-4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1FFADF" w14:textId="78C9F232" w:rsidR="00304546" w:rsidRDefault="00304546" w:rsidP="00304546">
            <w:r>
              <w:t>Druh dodavatele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E81773" w14:textId="79A0DC48" w:rsidR="00304546" w:rsidRPr="000F072E" w:rsidRDefault="00304546" w:rsidP="00304546">
            <w:r>
              <w:t>Druh dodavatele</w:t>
            </w:r>
          </w:p>
        </w:tc>
      </w:tr>
      <w:tr w:rsidR="00304546" w14:paraId="29B5DDF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D62011" w14:textId="1B0AF369" w:rsidR="00304546" w:rsidRDefault="00304546" w:rsidP="00304546">
            <w:proofErr w:type="spellStart"/>
            <w:r>
              <w:t>ico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98DBFB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3C01AE" w14:textId="2330BFE6" w:rsidR="00304546" w:rsidRDefault="00304546" w:rsidP="00304546">
            <w:pPr>
              <w:jc w:val="center"/>
            </w:pPr>
            <w:r w:rsidRPr="005C746A">
              <w:t>1-</w:t>
            </w:r>
            <w:r>
              <w:t>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192D5B" w14:textId="49F67B03" w:rsidR="00304546" w:rsidRDefault="00304546" w:rsidP="00304546">
            <w:r>
              <w:t>IČ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EDB7ED" w14:textId="4B873701" w:rsidR="00304546" w:rsidRDefault="00304546" w:rsidP="00304546">
            <w:r>
              <w:t>Identifikační číslo</w:t>
            </w:r>
          </w:p>
        </w:tc>
      </w:tr>
      <w:tr w:rsidR="00304546" w14:paraId="29F6820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10D832" w14:textId="4FD775CA" w:rsidR="00304546" w:rsidRDefault="00304546" w:rsidP="00304546">
            <w:proofErr w:type="spellStart"/>
            <w:r>
              <w:t>birth-date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42C7FC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FEF5E0" w14:textId="00AE7DCE" w:rsidR="00304546" w:rsidRDefault="00304546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2B585C" w14:textId="4A69B7CB" w:rsidR="00304546" w:rsidRDefault="00304546" w:rsidP="00304546">
            <w:r>
              <w:t>Datum narození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E98DEC" w14:textId="19350248" w:rsidR="00304546" w:rsidRDefault="00304546" w:rsidP="00304546">
            <w:r>
              <w:t>Datum narození</w:t>
            </w:r>
          </w:p>
        </w:tc>
      </w:tr>
      <w:tr w:rsidR="00304546" w14:paraId="1B7C64E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E74AF0" w14:textId="4C303D73" w:rsidR="00304546" w:rsidRDefault="00304546" w:rsidP="00304546">
            <w:r>
              <w:t>street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32D7D0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8E45DD" w14:textId="1C8DC18E" w:rsidR="00304546" w:rsidRDefault="00304546" w:rsidP="00304546">
            <w:pPr>
              <w:jc w:val="center"/>
            </w:pPr>
            <w:r w:rsidRPr="005C746A">
              <w:t>1-</w:t>
            </w:r>
            <w:r>
              <w:t>60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1B2081" w14:textId="6AB61B78" w:rsidR="00304546" w:rsidRDefault="00304546" w:rsidP="00304546">
            <w:r>
              <w:t>Ulice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BAB9F2" w14:textId="680B33BE" w:rsidR="00304546" w:rsidRDefault="00304546" w:rsidP="00304546">
            <w:r>
              <w:t>Ulice</w:t>
            </w:r>
          </w:p>
        </w:tc>
      </w:tr>
      <w:tr w:rsidR="00304546" w14:paraId="5EA3664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37287E" w14:textId="63F45723" w:rsidR="00304546" w:rsidRDefault="00304546" w:rsidP="00304546">
            <w:r>
              <w:t>house-num-1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191CF2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787270" w14:textId="224DA876" w:rsidR="00304546" w:rsidRDefault="00304546" w:rsidP="00304546">
            <w:pPr>
              <w:jc w:val="center"/>
            </w:pPr>
            <w:r w:rsidRPr="005C746A">
              <w:t>1-</w:t>
            </w:r>
            <w:r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CB1CB6" w14:textId="143CDA1E" w:rsidR="00304546" w:rsidRDefault="00304546" w:rsidP="00304546">
            <w:r>
              <w:t>Číslo domu 1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194CC8" w14:textId="1180BC90" w:rsidR="00304546" w:rsidRDefault="00304546" w:rsidP="00304546">
            <w:r>
              <w:t>Číslo domu</w:t>
            </w:r>
          </w:p>
        </w:tc>
      </w:tr>
      <w:tr w:rsidR="00304546" w14:paraId="6CA3518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969E09" w14:textId="0A434F1C" w:rsidR="00304546" w:rsidRDefault="00304546" w:rsidP="00304546">
            <w:r>
              <w:t>house-num-2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39919D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9425C6" w14:textId="77777777" w:rsidR="00304546" w:rsidRDefault="00304546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7A12CB" w14:textId="4480216E" w:rsidR="00304546" w:rsidRDefault="00304546" w:rsidP="00304546">
            <w:r>
              <w:t>Číslo domu 2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2FC4F2" w14:textId="12CEA5A0" w:rsidR="00304546" w:rsidRDefault="00304546" w:rsidP="00304546">
            <w:r>
              <w:t>Číslo domu</w:t>
            </w:r>
          </w:p>
        </w:tc>
      </w:tr>
      <w:tr w:rsidR="00304546" w14:paraId="54DD4AD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7B8B2C" w14:textId="0E61670F" w:rsidR="00304546" w:rsidRDefault="00304546" w:rsidP="00304546">
            <w:r>
              <w:t>post-</w:t>
            </w:r>
            <w:proofErr w:type="spellStart"/>
            <w:r>
              <w:t>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96FCD0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6D8BA1" w14:textId="6A438E43" w:rsidR="00304546" w:rsidRDefault="00304546" w:rsidP="0030454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92980D" w14:textId="2E777DEA" w:rsidR="00304546" w:rsidRDefault="00304546" w:rsidP="00304546">
            <w:r>
              <w:t>PSČ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DFE83E" w14:textId="5EEC7A90" w:rsidR="00304546" w:rsidRDefault="00304546" w:rsidP="00304546">
            <w:r>
              <w:t>Poštovní směrovací číslo</w:t>
            </w:r>
          </w:p>
        </w:tc>
      </w:tr>
      <w:tr w:rsidR="00304546" w14:paraId="22C7DB7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618293" w14:textId="7151BBE7" w:rsidR="00304546" w:rsidRDefault="00304546" w:rsidP="00304546">
            <w:r>
              <w:t>city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DB1F1E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45AC85" w14:textId="0DC4106D" w:rsidR="00304546" w:rsidRDefault="00304546" w:rsidP="00304546">
            <w:pPr>
              <w:jc w:val="center"/>
            </w:pPr>
            <w:r>
              <w:t>1-40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F8565C" w14:textId="7802E7A7" w:rsidR="00304546" w:rsidRDefault="00304546" w:rsidP="00304546">
            <w:r>
              <w:t>Město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1604EC" w14:textId="1B67A2A9" w:rsidR="00304546" w:rsidRDefault="00304546" w:rsidP="00304546">
            <w:r>
              <w:t>Město</w:t>
            </w:r>
          </w:p>
        </w:tc>
      </w:tr>
      <w:tr w:rsidR="00304546" w14:paraId="4121CB8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2C4ECF" w14:textId="7D9AC35A" w:rsidR="00304546" w:rsidRDefault="00304546" w:rsidP="00304546">
            <w:r>
              <w:t>country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D847D8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4911D7" w14:textId="246A1AEA" w:rsidR="00304546" w:rsidRDefault="00304546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3E6647" w14:textId="08370800" w:rsidR="00304546" w:rsidRDefault="00304546" w:rsidP="00304546">
            <w:r>
              <w:t>Adresa sídla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E6B7B1" w14:textId="7CEE8086" w:rsidR="00304546" w:rsidRDefault="00304546" w:rsidP="00304546">
            <w:r>
              <w:t>Kód země</w:t>
            </w:r>
          </w:p>
        </w:tc>
      </w:tr>
      <w:tr w:rsidR="00304546" w14:paraId="47F2DD5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9B85C5" w14:textId="567A0E14" w:rsidR="00304546" w:rsidRDefault="00304546" w:rsidP="00304546">
            <w:r>
              <w:t>tel-</w:t>
            </w:r>
            <w:proofErr w:type="spellStart"/>
            <w:r>
              <w:t>number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679C40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E21A3E" w14:textId="45EAFBE1" w:rsidR="00304546" w:rsidRDefault="00304546" w:rsidP="00304546">
            <w:pPr>
              <w:jc w:val="center"/>
            </w:pPr>
            <w:r>
              <w:t>1-30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1591F2" w14:textId="3C509DFD" w:rsidR="00304546" w:rsidRDefault="00304546" w:rsidP="00304546">
            <w:r>
              <w:t>Telefon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8CA716" w14:textId="7BC2F749" w:rsidR="00304546" w:rsidRDefault="00304546" w:rsidP="00304546">
            <w:r>
              <w:t>Telefon</w:t>
            </w:r>
          </w:p>
        </w:tc>
      </w:tr>
      <w:tr w:rsidR="00304546" w14:paraId="2D071CF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CF1E06" w14:textId="2B8A34BC" w:rsidR="00304546" w:rsidRDefault="00304546" w:rsidP="00304546">
            <w:r>
              <w:t>email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BFA09F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81E8CD" w14:textId="2B2028F7" w:rsidR="00304546" w:rsidRDefault="00304546" w:rsidP="00304546">
            <w:pPr>
              <w:jc w:val="center"/>
            </w:pPr>
            <w:r>
              <w:t>1-241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CCCFD3" w14:textId="70547948" w:rsidR="00304546" w:rsidRDefault="00304546" w:rsidP="00304546">
            <w:r>
              <w:t>Email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4D92D8" w14:textId="5E7ECC95" w:rsidR="00304546" w:rsidRDefault="00304546" w:rsidP="00304546">
            <w:r>
              <w:t>Adresa elektronické pošty</w:t>
            </w:r>
          </w:p>
        </w:tc>
      </w:tr>
      <w:tr w:rsidR="00304546" w14:paraId="27E8210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4C1CC6B" w14:textId="7EDA2690" w:rsidR="00304546" w:rsidRDefault="00304546" w:rsidP="004A5335">
            <w:pPr>
              <w:rPr>
                <w:b/>
              </w:rPr>
            </w:pPr>
            <w:proofErr w:type="spellStart"/>
            <w:r>
              <w:rPr>
                <w:b/>
              </w:rPr>
              <w:t>FuelProd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9CBEED3" w14:textId="77777777" w:rsidR="00304546" w:rsidRPr="00C65DB6" w:rsidRDefault="00304546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F95F934" w14:textId="77777777" w:rsidR="00304546" w:rsidRDefault="00304546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78636F4" w14:textId="77777777" w:rsidR="00304546" w:rsidRDefault="00304546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2F6FA2C" w14:textId="3340E49F" w:rsidR="00304546" w:rsidRDefault="00304546" w:rsidP="004A5335">
            <w:pPr>
              <w:rPr>
                <w:b/>
              </w:rPr>
            </w:pPr>
            <w:r w:rsidRPr="00304546">
              <w:rPr>
                <w:b/>
              </w:rPr>
              <w:t>Výrobna, kde bylo palivo vyrobeno</w:t>
            </w:r>
          </w:p>
        </w:tc>
      </w:tr>
      <w:tr w:rsidR="00304546" w14:paraId="09C9FB7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B04A73" w14:textId="4E4ACF58" w:rsidR="00304546" w:rsidRDefault="00304546" w:rsidP="00304546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24E449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569B70" w14:textId="76F0CC45" w:rsidR="00304546" w:rsidRDefault="00304546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95E623" w14:textId="71BF62A8" w:rsidR="00304546" w:rsidRDefault="00304546" w:rsidP="00304546">
            <w:r>
              <w:t>ID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AAAD60" w14:textId="237AD647" w:rsidR="00304546" w:rsidRDefault="00304546" w:rsidP="00304546">
            <w:r>
              <w:t>ID výrobny elektřiny</w:t>
            </w:r>
          </w:p>
        </w:tc>
      </w:tr>
      <w:tr w:rsidR="00304546" w14:paraId="6E49BA3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D13D7C" w14:textId="56D0AB92" w:rsidR="00304546" w:rsidRDefault="00304546" w:rsidP="00304546">
            <w:proofErr w:type="spellStart"/>
            <w:r>
              <w:t>commodity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306E4E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0458EA" w14:textId="1E52D383" w:rsidR="00304546" w:rsidRDefault="00304546" w:rsidP="00304546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D3D3C9" w14:textId="13A4328B" w:rsidR="00304546" w:rsidRDefault="00304546" w:rsidP="00304546">
            <w:r>
              <w:t>ID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70AA80" w14:textId="2FD7F10D" w:rsidR="00304546" w:rsidRDefault="00304546" w:rsidP="00304546">
            <w:r>
              <w:t>ID výrobny tepelné energie</w:t>
            </w:r>
          </w:p>
        </w:tc>
      </w:tr>
      <w:tr w:rsidR="00304546" w14:paraId="08E6053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9053FF" w14:textId="0F71E8B6" w:rsidR="00304546" w:rsidRDefault="00304546" w:rsidP="00304546">
            <w:proofErr w:type="spellStart"/>
            <w:r w:rsidRPr="00304546">
              <w:t>cert</w:t>
            </w:r>
            <w:proofErr w:type="spellEnd"/>
            <w:r w:rsidRPr="00304546">
              <w:t>-</w:t>
            </w:r>
            <w:proofErr w:type="spellStart"/>
            <w:r w:rsidRPr="00304546">
              <w:t>scheme</w:t>
            </w:r>
            <w:proofErr w:type="spellEnd"/>
            <w:r w:rsidRPr="00304546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F35719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611E7F" w14:textId="3C74A5BE" w:rsidR="00304546" w:rsidRDefault="00304546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DB9B65" w14:textId="7673EE2F" w:rsidR="00304546" w:rsidRDefault="00304546" w:rsidP="00304546">
            <w:r>
              <w:t>Druh certifikačního schématu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E54071" w14:textId="11BBC174" w:rsidR="00304546" w:rsidRDefault="00304546" w:rsidP="00304546">
            <w:r w:rsidRPr="00304546">
              <w:t xml:space="preserve">Druh využitého certifikačního schématu prokazujícího plnění kritérií udržitelnosti a </w:t>
            </w:r>
            <w:r w:rsidRPr="00304546">
              <w:lastRenderedPageBreak/>
              <w:t>úspor emisí skleníkových plynů výrobcem plynu</w:t>
            </w:r>
          </w:p>
        </w:tc>
      </w:tr>
      <w:tr w:rsidR="00304546" w14:paraId="6F0AC1D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4810E0" w14:textId="0915E7A8" w:rsidR="00304546" w:rsidRPr="00304546" w:rsidRDefault="00304546" w:rsidP="00304546">
            <w:proofErr w:type="spellStart"/>
            <w:r w:rsidRPr="00304546">
              <w:lastRenderedPageBreak/>
              <w:t>cert-scheme-name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BC294E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897D91" w14:textId="115D4F4A" w:rsidR="00304546" w:rsidRDefault="00304546" w:rsidP="00304546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A2CA31" w14:textId="53C30A89" w:rsidR="00304546" w:rsidRDefault="00304546" w:rsidP="00304546">
            <w:r>
              <w:t>Název certifikačního schématu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337B37" w14:textId="6D94D49C" w:rsidR="00304546" w:rsidRPr="00304546" w:rsidRDefault="00304546" w:rsidP="00304546">
            <w:r w:rsidRPr="00304546">
              <w:t>Název využitého certifikačního schématu prokazujícího plnění kritérií udržitelnosti a úspor emisí skleníkových plynů výrobcem plynu</w:t>
            </w:r>
          </w:p>
        </w:tc>
      </w:tr>
      <w:tr w:rsidR="00304546" w14:paraId="54BD4A9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D75C4B" w14:textId="7FE35D3E" w:rsidR="00304546" w:rsidRPr="00304546" w:rsidRDefault="00304546" w:rsidP="00304546">
            <w:r w:rsidRPr="00304546">
              <w:t>audit-</w:t>
            </w:r>
            <w:proofErr w:type="spellStart"/>
            <w:r w:rsidRPr="00304546">
              <w:t>cert</w:t>
            </w:r>
            <w:proofErr w:type="spellEnd"/>
            <w:r w:rsidRPr="00304546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FC8C00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93C547" w14:textId="7CD6BFCA" w:rsidR="00304546" w:rsidRDefault="00304546" w:rsidP="00304546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03F022" w14:textId="4D6879DB" w:rsidR="00304546" w:rsidRDefault="00304546" w:rsidP="00304546">
            <w:r>
              <w:t>ID certifikátu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204329" w14:textId="0990EC47" w:rsidR="00304546" w:rsidRPr="00304546" w:rsidRDefault="00304546" w:rsidP="00304546">
            <w:r w:rsidRPr="00304546">
              <w:t xml:space="preserve">Identifikační číslo vydaného </w:t>
            </w:r>
            <w:proofErr w:type="spellStart"/>
            <w:r w:rsidRPr="00304546">
              <w:t>certifikatu</w:t>
            </w:r>
            <w:proofErr w:type="spellEnd"/>
            <w:r w:rsidRPr="00304546">
              <w:t xml:space="preserve"> k provedenému auditu výrobny plynu</w:t>
            </w:r>
          </w:p>
        </w:tc>
      </w:tr>
      <w:tr w:rsidR="00304546" w14:paraId="1E9C575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8A3916" w14:textId="2F695F1A" w:rsidR="00304546" w:rsidRPr="00304546" w:rsidRDefault="00304546" w:rsidP="00304546">
            <w:proofErr w:type="spellStart"/>
            <w:r w:rsidRPr="00304546">
              <w:t>cert</w:t>
            </w:r>
            <w:proofErr w:type="spellEnd"/>
            <w:r w:rsidRPr="00304546">
              <w:t>-</w:t>
            </w:r>
            <w:proofErr w:type="spellStart"/>
            <w:r w:rsidRPr="00304546">
              <w:t>valid</w:t>
            </w:r>
            <w:proofErr w:type="spellEnd"/>
            <w:r w:rsidRPr="00304546"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BCC819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554F62" w14:textId="539FF12E" w:rsidR="00304546" w:rsidRDefault="00304546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D33673" w14:textId="004B1A4C" w:rsidR="00304546" w:rsidRDefault="00304546" w:rsidP="00304546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DC9711" w14:textId="0D3F9CE0" w:rsidR="00304546" w:rsidRPr="00304546" w:rsidRDefault="00304546" w:rsidP="00304546">
            <w:r w:rsidRPr="00304546">
              <w:t>Platnost certifikátu do</w:t>
            </w:r>
          </w:p>
        </w:tc>
      </w:tr>
      <w:tr w:rsidR="00304546" w14:paraId="7406B42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2FF1F5" w14:textId="254E1BB8" w:rsidR="00304546" w:rsidRPr="00304546" w:rsidRDefault="00304546" w:rsidP="00304546">
            <w:proofErr w:type="spellStart"/>
            <w:r w:rsidRPr="00304546">
              <w:t>feedstock-producer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620B08" w14:textId="0AC0B22F" w:rsidR="00304546" w:rsidRDefault="00304546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4E3999" w14:textId="034F59FD" w:rsidR="00304546" w:rsidRDefault="00304546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04A0FD" w14:textId="1B35C8AC" w:rsidR="00304546" w:rsidRDefault="00304546" w:rsidP="00304546">
            <w:r w:rsidRPr="00304546">
              <w:t>Producent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A0CDDF" w14:textId="764C5456" w:rsidR="00304546" w:rsidRPr="00304546" w:rsidRDefault="00304546" w:rsidP="00304546">
            <w:r>
              <w:t>1 = ANO, 0 = NE</w:t>
            </w:r>
          </w:p>
        </w:tc>
      </w:tr>
      <w:tr w:rsidR="00304546" w14:paraId="1FDBEEF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367375" w14:textId="52521483" w:rsidR="00304546" w:rsidRPr="00304546" w:rsidRDefault="00304546" w:rsidP="00304546">
            <w:proofErr w:type="spellStart"/>
            <w:r w:rsidRPr="00304546">
              <w:t>fuel</w:t>
            </w:r>
            <w:proofErr w:type="spellEnd"/>
            <w:r w:rsidRPr="00304546">
              <w:t>-</w:t>
            </w:r>
            <w:proofErr w:type="spellStart"/>
            <w:r w:rsidRPr="00304546">
              <w:t>investment</w:t>
            </w:r>
            <w:proofErr w:type="spellEnd"/>
            <w:r w:rsidRPr="00304546">
              <w:t>-support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F7F9E9" w14:textId="77777777" w:rsidR="00304546" w:rsidRDefault="00304546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3B5882" w14:textId="6EA35354" w:rsidR="00304546" w:rsidRDefault="00304546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BF262E" w14:textId="317AD0AA" w:rsidR="00304546" w:rsidRPr="00304546" w:rsidRDefault="00304546" w:rsidP="00304546">
            <w:r w:rsidRPr="00304546">
              <w:t>Poskytnuta investiční podpora na výrobu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2879F9" w14:textId="32A598AC" w:rsidR="00304546" w:rsidRDefault="00304546" w:rsidP="00304546">
            <w:r>
              <w:t>1 = ANO, 0 = NE</w:t>
            </w:r>
          </w:p>
        </w:tc>
      </w:tr>
      <w:tr w:rsidR="00C6449B" w14:paraId="03E8C68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33896DA" w14:textId="225EA959" w:rsidR="00C6449B" w:rsidRDefault="00C6449B" w:rsidP="004A5335">
            <w:pPr>
              <w:rPr>
                <w:b/>
              </w:rPr>
            </w:pPr>
            <w:proofErr w:type="spellStart"/>
            <w:r w:rsidRPr="00C6449B">
              <w:rPr>
                <w:b/>
              </w:rPr>
              <w:t>PlantIdentification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D00293F" w14:textId="5C226E4D" w:rsidR="00C6449B" w:rsidRPr="00C65DB6" w:rsidRDefault="00862111" w:rsidP="004A5335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A3B400F" w14:textId="77777777" w:rsidR="00C6449B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E15680C" w14:textId="77777777" w:rsidR="00C6449B" w:rsidRDefault="00C6449B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6458415" w14:textId="274C5D01" w:rsidR="00C6449B" w:rsidRDefault="00C6449B" w:rsidP="004A5335">
            <w:pPr>
              <w:rPr>
                <w:b/>
              </w:rPr>
            </w:pPr>
            <w:r w:rsidRPr="00C6449B">
              <w:rPr>
                <w:b/>
              </w:rPr>
              <w:t>Identifikace výrobny energie</w:t>
            </w:r>
          </w:p>
        </w:tc>
      </w:tr>
      <w:tr w:rsidR="00C6449B" w14:paraId="781CD23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41461DD" w14:textId="4449E8D5" w:rsidR="00C6449B" w:rsidRDefault="00C6449B" w:rsidP="004A5335">
            <w:pPr>
              <w:rPr>
                <w:b/>
              </w:rPr>
            </w:pPr>
            <w:r w:rsidRPr="00C6449B">
              <w:rPr>
                <w:b/>
              </w:rPr>
              <w:t>Ele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CFB1FB1" w14:textId="77777777" w:rsidR="00C6449B" w:rsidRPr="00C65DB6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8FBC348" w14:textId="77777777" w:rsidR="00C6449B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D7F9644" w14:textId="77777777" w:rsidR="00C6449B" w:rsidRDefault="00C6449B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2B4AB4F" w14:textId="452E7374" w:rsidR="00C6449B" w:rsidRDefault="00C6449B" w:rsidP="004A5335">
            <w:pPr>
              <w:rPr>
                <w:b/>
              </w:rPr>
            </w:pPr>
            <w:r w:rsidRPr="00C6449B">
              <w:rPr>
                <w:b/>
              </w:rPr>
              <w:t>Zdroj elektřiny</w:t>
            </w:r>
          </w:p>
        </w:tc>
      </w:tr>
      <w:tr w:rsidR="00C6449B" w14:paraId="43140CB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68A669" w14:textId="6FAF0649" w:rsidR="00C6449B" w:rsidRPr="00304546" w:rsidRDefault="00C6449B" w:rsidP="00304546">
            <w:proofErr w:type="spellStart"/>
            <w:r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C4E6E7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DB272D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7ABB8A" w14:textId="5FDF2869" w:rsidR="00C6449B" w:rsidRPr="00304546" w:rsidRDefault="00C6449B" w:rsidP="00304546">
            <w:r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79A74D" w14:textId="2C7D03D1" w:rsidR="00C6449B" w:rsidRDefault="00C6449B" w:rsidP="00304546">
            <w:r w:rsidRPr="00C6449B">
              <w:t>Datum platnosti zdroje ve výkazu od</w:t>
            </w:r>
          </w:p>
        </w:tc>
      </w:tr>
      <w:tr w:rsidR="00C6449B" w14:paraId="68ECE39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BCFCE3" w14:textId="25DA7A0B" w:rsidR="00C6449B" w:rsidRDefault="00C6449B" w:rsidP="00304546"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3E619C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339303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9B9ECC" w14:textId="757AAC00" w:rsidR="00C6449B" w:rsidRPr="00304546" w:rsidRDefault="00C6449B" w:rsidP="00304546">
            <w:r>
              <w:t>Datum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27E79A" w14:textId="46D2B98B" w:rsidR="00C6449B" w:rsidRDefault="00C6449B" w:rsidP="00304546">
            <w:r w:rsidRPr="00C6449B">
              <w:t>Datum platnosti zdroje ve výkazu do</w:t>
            </w:r>
          </w:p>
        </w:tc>
      </w:tr>
      <w:tr w:rsidR="00C6449B" w14:paraId="5262CD3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912E12" w14:textId="53497DAD" w:rsidR="00C6449B" w:rsidRDefault="00C6449B" w:rsidP="00304546">
            <w:r>
              <w:t>plant-id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A14C0C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EF2439" w14:textId="547E6127" w:rsidR="00C6449B" w:rsidRDefault="00C6449B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4DA3EE" w14:textId="7A235CBC" w:rsidR="00C6449B" w:rsidRDefault="00C6449B" w:rsidP="00304546">
            <w:r>
              <w:t>Označení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96B9CE" w14:textId="4EF2E93A" w:rsidR="00C6449B" w:rsidRPr="00C6449B" w:rsidRDefault="00C6449B" w:rsidP="00304546">
            <w:r w:rsidRPr="00C6449B">
              <w:t>Označení výrobny elektřiny v systému operátora trhu (ID)</w:t>
            </w:r>
          </w:p>
        </w:tc>
      </w:tr>
      <w:tr w:rsidR="00C6449B" w14:paraId="5FE5723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5D08C3" w14:textId="451080DE" w:rsidR="00C6449B" w:rsidRDefault="00C6449B" w:rsidP="00304546">
            <w:proofErr w:type="spellStart"/>
            <w:r>
              <w:t>address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25F103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9BE791" w14:textId="49E803C1" w:rsidR="00C6449B" w:rsidRDefault="00C6449B" w:rsidP="00304546">
            <w:pPr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0F7998" w14:textId="1291B4D7" w:rsidR="00C6449B" w:rsidRDefault="00C6449B" w:rsidP="00304546">
            <w:r>
              <w:t>Adresa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B8A6D7" w14:textId="1320B5DB" w:rsidR="00C6449B" w:rsidRPr="00C6449B" w:rsidRDefault="00C6449B" w:rsidP="00304546">
            <w:r w:rsidRPr="00C6449B">
              <w:t>Adresa výrobny elektřiny</w:t>
            </w:r>
          </w:p>
        </w:tc>
      </w:tr>
      <w:tr w:rsidR="00C6449B" w14:paraId="41F854E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65626F" w14:textId="4A2C4E64" w:rsidR="00C6449B" w:rsidRDefault="00C6449B" w:rsidP="00304546">
            <w:r w:rsidRPr="00C6449B">
              <w:t>oper-start-</w:t>
            </w:r>
            <w:proofErr w:type="spellStart"/>
            <w:r w:rsidRPr="00C6449B"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7E0DD8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E60949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FF0C10" w14:textId="3A59E48F" w:rsidR="00C6449B" w:rsidRDefault="00C6449B" w:rsidP="00304546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7E93C8" w14:textId="18BF681B" w:rsidR="00C6449B" w:rsidRPr="00C6449B" w:rsidRDefault="00C6449B" w:rsidP="00304546">
            <w:r w:rsidRPr="00C6449B">
              <w:t>Datum uvedení výrobny elektřiny do provozu</w:t>
            </w:r>
          </w:p>
        </w:tc>
      </w:tr>
      <w:tr w:rsidR="00C6449B" w14:paraId="59D2066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ADDA07" w14:textId="1E517738" w:rsidR="00C6449B" w:rsidRPr="00C6449B" w:rsidRDefault="00C6449B" w:rsidP="00304546">
            <w:proofErr w:type="spellStart"/>
            <w:r w:rsidRPr="00C6449B">
              <w:t>modern-reg-date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921BFB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483311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DBE692" w14:textId="3FF81524" w:rsidR="00C6449B" w:rsidRDefault="00C6449B" w:rsidP="00304546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294F3F" w14:textId="48703520" w:rsidR="00C6449B" w:rsidRPr="00C6449B" w:rsidRDefault="00C6449B" w:rsidP="00304546">
            <w:r w:rsidRPr="00C6449B">
              <w:t>Datum registrace k podpoře pro modernizované výrobny elektřiny</w:t>
            </w:r>
          </w:p>
        </w:tc>
      </w:tr>
      <w:tr w:rsidR="00C6449B" w14:paraId="20119C4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7943AD" w14:textId="2FC2F1EC" w:rsidR="00C6449B" w:rsidRPr="00C6449B" w:rsidRDefault="00C6449B" w:rsidP="00304546">
            <w:proofErr w:type="spellStart"/>
            <w:r w:rsidRPr="00C6449B">
              <w:t>heat</w:t>
            </w:r>
            <w:proofErr w:type="spellEnd"/>
            <w:r w:rsidRPr="00C6449B">
              <w:t>-input-</w:t>
            </w:r>
            <w:proofErr w:type="spellStart"/>
            <w:r w:rsidRPr="00C6449B">
              <w:t>category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264494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2197A4" w14:textId="0C8B9C3E" w:rsidR="00C6449B" w:rsidRDefault="001C0F97" w:rsidP="00304546">
            <w:pPr>
              <w:jc w:val="center"/>
            </w:pPr>
            <w:r>
              <w:t>0</w:t>
            </w:r>
            <w:r w:rsidR="00C6449B">
              <w:t>-2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C3390F" w14:textId="3DEC03A0" w:rsidR="00C6449B" w:rsidRDefault="00C6449B" w:rsidP="00304546">
            <w:r>
              <w:t>Kategorie příkonu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70BD0F" w14:textId="362B15E5" w:rsidR="00C6449B" w:rsidRPr="00C6449B" w:rsidRDefault="00C6449B" w:rsidP="00304546">
            <w:r w:rsidRPr="00C6449B">
              <w:t>Kategorie podle jmenovitého tepelného příkonu výrobny elektřiny (</w:t>
            </w:r>
            <w:proofErr w:type="spellStart"/>
            <w:r w:rsidRPr="00C6449B">
              <w:t>MWt</w:t>
            </w:r>
            <w:proofErr w:type="spellEnd"/>
            <w:r w:rsidRPr="00C6449B">
              <w:t>)</w:t>
            </w:r>
          </w:p>
        </w:tc>
      </w:tr>
      <w:tr w:rsidR="00C6449B" w14:paraId="295F4C0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B6D70C" w14:textId="2B5D1158" w:rsidR="00C6449B" w:rsidRPr="00C6449B" w:rsidRDefault="00C6449B" w:rsidP="00304546">
            <w:r w:rsidRPr="00C6449B">
              <w:t>plant-</w:t>
            </w:r>
            <w:proofErr w:type="spellStart"/>
            <w:r w:rsidRPr="00C6449B">
              <w:t>power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64A8C6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AB7D5C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F50C90" w14:textId="277DB78B" w:rsidR="00C6449B" w:rsidRDefault="00C6449B" w:rsidP="00304546">
            <w:r>
              <w:t>Instalovaný výkon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EFB77F" w14:textId="2F478D84" w:rsidR="00C6449B" w:rsidRPr="00C6449B" w:rsidRDefault="00C6449B" w:rsidP="00304546">
            <w:r>
              <w:t>I</w:t>
            </w:r>
            <w:r w:rsidRPr="00C6449B">
              <w:t>nstalovaný elektrický výkon výrobny elektřiny (</w:t>
            </w:r>
            <w:proofErr w:type="spellStart"/>
            <w:r w:rsidRPr="00C6449B">
              <w:t>MWe</w:t>
            </w:r>
            <w:proofErr w:type="spellEnd"/>
            <w:r w:rsidRPr="00C6449B">
              <w:t>)</w:t>
            </w:r>
          </w:p>
        </w:tc>
      </w:tr>
      <w:tr w:rsidR="00C6449B" w14:paraId="0D4325C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878757" w14:textId="20D45C1D" w:rsidR="00C6449B" w:rsidRPr="00C6449B" w:rsidRDefault="00C6449B" w:rsidP="00304546">
            <w:r w:rsidRPr="00C6449B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5FFDE2" w14:textId="54526675" w:rsidR="00C6449B" w:rsidRDefault="00C6449B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9B8271" w14:textId="3F845F8C" w:rsidR="00C6449B" w:rsidRDefault="00C6449B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E823DD" w14:textId="7B4EFF0D" w:rsidR="00C6449B" w:rsidRDefault="00C6449B" w:rsidP="00304546">
            <w:r>
              <w:t>Označení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B47D99" w14:textId="555D4C61" w:rsidR="00C6449B" w:rsidRDefault="00C6449B" w:rsidP="00304546">
            <w:r w:rsidRPr="00C6449B">
              <w:t>Označení zdroje elektřiny v systému operátora trhu (ID)</w:t>
            </w:r>
          </w:p>
        </w:tc>
      </w:tr>
      <w:tr w:rsidR="00C6449B" w14:paraId="243AAAD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CEDEB8" w14:textId="47F13065" w:rsidR="00C6449B" w:rsidRPr="00C6449B" w:rsidRDefault="00C6449B" w:rsidP="00304546">
            <w:proofErr w:type="spellStart"/>
            <w:r w:rsidRPr="00C6449B">
              <w:t>power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43014D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95B33F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0A74A4" w14:textId="72CB862C" w:rsidR="00C6449B" w:rsidRDefault="00C6449B" w:rsidP="00304546">
            <w:r>
              <w:t>Instalovaný výkon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29A20D" w14:textId="371C0108" w:rsidR="00C6449B" w:rsidRPr="00C6449B" w:rsidRDefault="00C6449B" w:rsidP="00304546">
            <w:r w:rsidRPr="00C6449B">
              <w:t>Instalovaný elektrický výkon zdroje (</w:t>
            </w:r>
            <w:proofErr w:type="spellStart"/>
            <w:r w:rsidRPr="00C6449B">
              <w:t>MWe</w:t>
            </w:r>
            <w:proofErr w:type="spellEnd"/>
            <w:r w:rsidRPr="00C6449B">
              <w:t>)</w:t>
            </w:r>
          </w:p>
        </w:tc>
      </w:tr>
      <w:tr w:rsidR="00C6449B" w14:paraId="7378804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0DCE35" w14:textId="1E1DDB39" w:rsidR="00C6449B" w:rsidRPr="00C6449B" w:rsidRDefault="00C6449B" w:rsidP="00304546">
            <w:r w:rsidRPr="00C6449B">
              <w:t>source-type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ACB28D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4AA943" w14:textId="105E1F2E" w:rsidR="00C6449B" w:rsidRDefault="00C6449B" w:rsidP="00304546">
            <w:pPr>
              <w:jc w:val="center"/>
            </w:pPr>
            <w:r>
              <w:t>0-10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4C213E" w14:textId="39363BA4" w:rsidR="00C6449B" w:rsidRDefault="00C6449B" w:rsidP="00304546">
            <w:r>
              <w:t>Druh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A42050" w14:textId="5F521402" w:rsidR="00C6449B" w:rsidRPr="00C6449B" w:rsidRDefault="00C6449B" w:rsidP="00304546">
            <w:r w:rsidRPr="00C6449B">
              <w:t>Druh využívaného obnovitelného zdroje energie</w:t>
            </w:r>
          </w:p>
        </w:tc>
      </w:tr>
      <w:tr w:rsidR="00C6449B" w14:paraId="272BBFB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0CD5D3" w14:textId="7426BA95" w:rsidR="00C6449B" w:rsidRPr="00C6449B" w:rsidRDefault="00C6449B" w:rsidP="00304546">
            <w:proofErr w:type="spellStart"/>
            <w:r w:rsidRPr="00C6449B">
              <w:t>flare-inst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73BA3F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BCDE5F" w14:textId="2E751D52" w:rsidR="00C6449B" w:rsidRDefault="00C6449B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ABDA66" w14:textId="73187D6D" w:rsidR="00C6449B" w:rsidRDefault="00C6449B" w:rsidP="00304546">
            <w:r w:rsidRPr="00C6449B">
              <w:t xml:space="preserve">Je instalovaná </w:t>
            </w:r>
            <w:proofErr w:type="spellStart"/>
            <w:r w:rsidRPr="00C6449B">
              <w:t>fléra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E64683" w14:textId="66A33FEF" w:rsidR="00C6449B" w:rsidRPr="00C6449B" w:rsidRDefault="00C6449B" w:rsidP="00304546">
            <w:r>
              <w:t>1 = ANO, 0 = NE</w:t>
            </w:r>
          </w:p>
        </w:tc>
      </w:tr>
      <w:tr w:rsidR="00C6449B" w14:paraId="61D42A7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976E32" w14:textId="5F346A5C" w:rsidR="00C6449B" w:rsidRPr="00C6449B" w:rsidRDefault="00C6449B" w:rsidP="00304546">
            <w:proofErr w:type="spellStart"/>
            <w:r w:rsidRPr="00C6449B">
              <w:t>dsf-cov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6B3773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3B14F7" w14:textId="54AF1257" w:rsidR="00C6449B" w:rsidRDefault="00C6449B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A00792" w14:textId="3085CA70" w:rsidR="00C6449B" w:rsidRPr="00C6449B" w:rsidRDefault="00C6449B" w:rsidP="00304546">
            <w:r w:rsidRPr="00C6449B">
              <w:t xml:space="preserve">Zastřešený koncový sklad </w:t>
            </w:r>
            <w:r w:rsidRPr="00C6449B">
              <w:lastRenderedPageBreak/>
              <w:t>digestátu u výroby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4F3C97" w14:textId="7F87CD27" w:rsidR="00C6449B" w:rsidRDefault="00C6449B" w:rsidP="00304546">
            <w:r w:rsidRPr="00C6449B">
              <w:lastRenderedPageBreak/>
              <w:t>1 = ANO, 0 = NE</w:t>
            </w:r>
          </w:p>
        </w:tc>
      </w:tr>
      <w:tr w:rsidR="00C6449B" w14:paraId="3D9DA19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D691E5" w14:textId="5DB01DC9" w:rsidR="00C6449B" w:rsidRPr="00C6449B" w:rsidRDefault="00C6449B" w:rsidP="00304546">
            <w:proofErr w:type="spellStart"/>
            <w:r w:rsidRPr="00C6449B">
              <w:t>cert</w:t>
            </w:r>
            <w:proofErr w:type="spellEnd"/>
            <w:r w:rsidRPr="00C6449B">
              <w:t>-</w:t>
            </w:r>
            <w:proofErr w:type="spellStart"/>
            <w:r w:rsidRPr="00C6449B">
              <w:t>scheme</w:t>
            </w:r>
            <w:proofErr w:type="spellEnd"/>
            <w:r w:rsidRPr="00C6449B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A7EA03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C95D8A" w14:textId="2876EB19" w:rsidR="00C6449B" w:rsidRDefault="00C6449B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165911" w14:textId="6A61EADB" w:rsidR="00C6449B" w:rsidRPr="00C6449B" w:rsidRDefault="00C6449B" w:rsidP="00304546">
            <w:r>
              <w:t>Druh schématu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63A429" w14:textId="34EE9194" w:rsidR="00C6449B" w:rsidRPr="00C6449B" w:rsidRDefault="00C6449B" w:rsidP="00304546">
            <w:r w:rsidRPr="00C6449B">
              <w:t>Druh využitého certifikačního schématu prokazujícího plnění kritérií udržitelnosti a úspor emisí skleníkových plynů výrobcem elektřiny</w:t>
            </w:r>
          </w:p>
        </w:tc>
      </w:tr>
      <w:tr w:rsidR="00C6449B" w14:paraId="1E3D8D1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9CC0F9" w14:textId="5E925B84" w:rsidR="00C6449B" w:rsidRPr="00C6449B" w:rsidRDefault="00C6449B" w:rsidP="00304546">
            <w:proofErr w:type="spellStart"/>
            <w:r w:rsidRPr="00C6449B">
              <w:t>cert-scheme-name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A3F756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5460C8" w14:textId="1E372E72" w:rsidR="00C6449B" w:rsidRDefault="00C6449B" w:rsidP="00304546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119785" w14:textId="72FC4EAF" w:rsidR="00C6449B" w:rsidRDefault="00C6449B" w:rsidP="00304546">
            <w:r>
              <w:t>Název schématu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EEB25D" w14:textId="3C9B6E1C" w:rsidR="00C6449B" w:rsidRPr="00C6449B" w:rsidRDefault="00C6449B" w:rsidP="00304546">
            <w:r w:rsidRPr="00C6449B">
              <w:t>Název využitého certifikačního schématu prokazujícího plnění kritérií udržitelnosti a úspor emisí skleníkových plynů výrobcem elektřiny</w:t>
            </w:r>
          </w:p>
        </w:tc>
      </w:tr>
      <w:tr w:rsidR="00C6449B" w14:paraId="22CC2CE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AC865F" w14:textId="101279DA" w:rsidR="00C6449B" w:rsidRPr="00C6449B" w:rsidRDefault="00C6449B" w:rsidP="00304546">
            <w:r w:rsidRPr="00C6449B">
              <w:t>audit-</w:t>
            </w:r>
            <w:proofErr w:type="spellStart"/>
            <w:r w:rsidRPr="00C6449B">
              <w:t>cert</w:t>
            </w:r>
            <w:proofErr w:type="spellEnd"/>
            <w:r w:rsidRPr="00C6449B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AB888E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A2A992" w14:textId="6D2F0AF4" w:rsidR="00C6449B" w:rsidRDefault="00C6449B" w:rsidP="00304546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502055" w14:textId="341C2F54" w:rsidR="00C6449B" w:rsidRDefault="00C6449B" w:rsidP="00304546">
            <w:r>
              <w:t>ID certifikátu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F50BA3" w14:textId="47954876" w:rsidR="00C6449B" w:rsidRPr="00C6449B" w:rsidRDefault="00C6449B" w:rsidP="00304546">
            <w:r w:rsidRPr="00C6449B">
              <w:t>Identifikační číslo vydaného certifikátu k provedenému auditu výrobny elektřiny</w:t>
            </w:r>
          </w:p>
        </w:tc>
      </w:tr>
      <w:tr w:rsidR="00C6449B" w14:paraId="2A0A7E1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824423" w14:textId="79BA6037" w:rsidR="00C6449B" w:rsidRPr="00C6449B" w:rsidRDefault="00C6449B" w:rsidP="00304546">
            <w:proofErr w:type="spellStart"/>
            <w:r w:rsidRPr="00C6449B">
              <w:t>cert</w:t>
            </w:r>
            <w:proofErr w:type="spellEnd"/>
            <w:r w:rsidRPr="00C6449B">
              <w:t>-</w:t>
            </w:r>
            <w:proofErr w:type="spellStart"/>
            <w:r w:rsidRPr="00C6449B">
              <w:t>valid</w:t>
            </w:r>
            <w:proofErr w:type="spellEnd"/>
            <w:r w:rsidRPr="00C6449B"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7CDDF0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5B1740" w14:textId="0542B1FD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97F500" w14:textId="236CAFB0" w:rsidR="00C6449B" w:rsidRDefault="00C6449B" w:rsidP="00304546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9ED97E" w14:textId="50B519F4" w:rsidR="00C6449B" w:rsidRPr="00C6449B" w:rsidRDefault="00C6449B" w:rsidP="00304546">
            <w:r w:rsidRPr="00C6449B">
              <w:t>Platnost certifikátu do</w:t>
            </w:r>
          </w:p>
        </w:tc>
      </w:tr>
      <w:tr w:rsidR="00C6449B" w14:paraId="6D0E92E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7786329" w14:textId="26B5FD67" w:rsidR="00C6449B" w:rsidRDefault="00C6449B" w:rsidP="004A5335">
            <w:pPr>
              <w:rPr>
                <w:b/>
              </w:rPr>
            </w:pPr>
            <w:proofErr w:type="spellStart"/>
            <w:r>
              <w:rPr>
                <w:b/>
              </w:rPr>
              <w:t>GasUse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08116C6" w14:textId="77777777" w:rsidR="00C6449B" w:rsidRPr="00C65DB6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53A5EF" w14:textId="77777777" w:rsidR="00C6449B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B11B344" w14:textId="77777777" w:rsidR="00C6449B" w:rsidRDefault="00C6449B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11711B2" w14:textId="6412A0D6" w:rsidR="00C6449B" w:rsidRDefault="00C6449B" w:rsidP="004A5335">
            <w:pPr>
              <w:rPr>
                <w:b/>
              </w:rPr>
            </w:pPr>
            <w:r w:rsidRPr="00C6449B">
              <w:rPr>
                <w:b/>
              </w:rPr>
              <w:t>Využití vyrobeného plynu z OZE</w:t>
            </w:r>
          </w:p>
        </w:tc>
      </w:tr>
      <w:tr w:rsidR="00C6449B" w14:paraId="1BA3D6E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0013A3" w14:textId="0B7C02C2" w:rsidR="00C6449B" w:rsidRPr="00C6449B" w:rsidRDefault="00C6449B" w:rsidP="00304546">
            <w:proofErr w:type="spellStart"/>
            <w:r w:rsidRPr="00C6449B">
              <w:t>own-prod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FE25E3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004EDB" w14:textId="5566D685" w:rsidR="00C6449B" w:rsidRDefault="00C6449B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DDF5CA" w14:textId="5138FBB7" w:rsidR="00C6449B" w:rsidRDefault="00C6449B" w:rsidP="00304546">
            <w:r w:rsidRPr="00C6449B">
              <w:t>Vlastní výroba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2AEBC6" w14:textId="6D1BB24E" w:rsidR="00C6449B" w:rsidRPr="00C6449B" w:rsidRDefault="00C6449B" w:rsidP="00304546">
            <w:r w:rsidRPr="00C6449B">
              <w:t>1 = ANO, 0 = NE</w:t>
            </w:r>
          </w:p>
        </w:tc>
      </w:tr>
      <w:tr w:rsidR="00C6449B" w14:paraId="63320BD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DCD1E4" w14:textId="1AFB9E1F" w:rsidR="00C6449B" w:rsidRPr="00C6449B" w:rsidRDefault="00C6449B" w:rsidP="00304546">
            <w:proofErr w:type="spellStart"/>
            <w:r w:rsidRPr="00C6449B">
              <w:t>heat</w:t>
            </w:r>
            <w:proofErr w:type="spellEnd"/>
            <w:r w:rsidRPr="00C6449B"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6D0440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48DEB9" w14:textId="518E0360" w:rsidR="00C6449B" w:rsidRDefault="00C6449B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952004" w14:textId="58A52B0C" w:rsidR="00C6449B" w:rsidRPr="00C6449B" w:rsidRDefault="00C6449B" w:rsidP="00304546">
            <w:r w:rsidRPr="00C6449B">
              <w:t>ID výrobny tepelné energie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FA3E39" w14:textId="074D3DF8" w:rsidR="00C6449B" w:rsidRPr="00C6449B" w:rsidRDefault="00C6449B" w:rsidP="00304546">
            <w:r w:rsidRPr="00C6449B">
              <w:t>ID výrobny tepelné energie</w:t>
            </w:r>
          </w:p>
        </w:tc>
      </w:tr>
      <w:tr w:rsidR="00C6449B" w14:paraId="57D34C3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75C196" w14:textId="4F0B2E5B" w:rsidR="00C6449B" w:rsidRPr="00C6449B" w:rsidRDefault="00C6449B" w:rsidP="00304546">
            <w:proofErr w:type="spellStart"/>
            <w:r w:rsidRPr="00C6449B">
              <w:t>gas</w:t>
            </w:r>
            <w:proofErr w:type="spellEnd"/>
            <w:r w:rsidRPr="00C6449B"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906E7D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EB6078" w14:textId="6EE17006" w:rsidR="00C6449B" w:rsidRDefault="00C6449B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E091C6" w14:textId="603B7A8D" w:rsidR="00C6449B" w:rsidRPr="00C6449B" w:rsidRDefault="00C6449B" w:rsidP="00304546">
            <w:r w:rsidRPr="00C6449B">
              <w:t>ID výrobny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44FE0F" w14:textId="7AAC18DA" w:rsidR="00C6449B" w:rsidRPr="00C6449B" w:rsidRDefault="00C6449B" w:rsidP="00304546">
            <w:r w:rsidRPr="00C6449B">
              <w:t>ID výrobny biometanu</w:t>
            </w:r>
          </w:p>
        </w:tc>
      </w:tr>
      <w:tr w:rsidR="00C6449B" w14:paraId="471C79C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969405" w14:textId="5DC48A0D" w:rsidR="00C6449B" w:rsidRPr="00C6449B" w:rsidRDefault="00C6449B" w:rsidP="00304546">
            <w:proofErr w:type="spellStart"/>
            <w:r w:rsidRPr="00C6449B">
              <w:t>ico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B96693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A0D851" w14:textId="4FE5EEF0" w:rsidR="00C6449B" w:rsidRDefault="00C6449B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9756C4" w14:textId="042C681B" w:rsidR="00C6449B" w:rsidRPr="00C6449B" w:rsidRDefault="00C6449B" w:rsidP="00304546">
            <w:r w:rsidRPr="00C6449B">
              <w:t>IČ jiné osoby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E89804" w14:textId="5A0D3695" w:rsidR="00C6449B" w:rsidRPr="00C6449B" w:rsidRDefault="00C6449B" w:rsidP="00304546">
            <w:r w:rsidRPr="00C6449B">
              <w:t>IČ jiné osoby</w:t>
            </w:r>
          </w:p>
        </w:tc>
      </w:tr>
      <w:tr w:rsidR="00C6449B" w14:paraId="1BD9BC4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7D8E1C2" w14:textId="02DF5CF7" w:rsidR="00C6449B" w:rsidRDefault="00C6449B" w:rsidP="004A5335">
            <w:pPr>
              <w:rPr>
                <w:b/>
              </w:rPr>
            </w:pPr>
            <w:r>
              <w:rPr>
                <w:b/>
              </w:rPr>
              <w:t>Heat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659D1C7" w14:textId="77777777" w:rsidR="00C6449B" w:rsidRPr="00C65DB6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ED19456" w14:textId="77777777" w:rsidR="00C6449B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934874D" w14:textId="77777777" w:rsidR="00C6449B" w:rsidRDefault="00C6449B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F376991" w14:textId="3B905B78" w:rsidR="00C6449B" w:rsidRDefault="00C6449B" w:rsidP="004A5335">
            <w:pPr>
              <w:rPr>
                <w:b/>
              </w:rPr>
            </w:pPr>
            <w:r>
              <w:rPr>
                <w:b/>
              </w:rPr>
              <w:t>Výrobna tepla</w:t>
            </w:r>
          </w:p>
        </w:tc>
      </w:tr>
      <w:tr w:rsidR="00C6449B" w14:paraId="3DF840C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A57595" w14:textId="5EE8F697" w:rsidR="00C6449B" w:rsidRPr="00C6449B" w:rsidRDefault="00C6449B" w:rsidP="00304546">
            <w:r w:rsidRPr="00C6449B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9CB38A" w14:textId="1DCF482F" w:rsidR="00C6449B" w:rsidRDefault="00C6449B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A089E1" w14:textId="48D13AF3" w:rsidR="00C6449B" w:rsidRDefault="00C6449B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D640EC" w14:textId="3909CEBA" w:rsidR="00C6449B" w:rsidRDefault="00C6449B" w:rsidP="00304546">
            <w:r>
              <w:t>Označení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8582D1" w14:textId="7ADA40A4" w:rsidR="00C6449B" w:rsidRPr="00C6449B" w:rsidRDefault="00C6449B" w:rsidP="00304546">
            <w:r w:rsidRPr="00C6449B">
              <w:t>Označení výrobny tepelné energie v systému operátora trhu (ID)</w:t>
            </w:r>
          </w:p>
        </w:tc>
      </w:tr>
      <w:tr w:rsidR="00C6449B" w14:paraId="79EADF7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D8DFFF" w14:textId="08FED073" w:rsidR="00C6449B" w:rsidRPr="00C6449B" w:rsidRDefault="00C6449B" w:rsidP="00304546">
            <w:proofErr w:type="spellStart"/>
            <w:r w:rsidRPr="00C6449B"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15E83F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7B6B9D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DC3EBF" w14:textId="10E6D767" w:rsidR="00C6449B" w:rsidRDefault="00C6449B" w:rsidP="00304546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6027FC" w14:textId="7B3ACB78" w:rsidR="00C6449B" w:rsidRPr="00C6449B" w:rsidRDefault="00C6449B" w:rsidP="00304546">
            <w:r w:rsidRPr="00C6449B">
              <w:t>Datum platnosti výrobny ve výkazu od</w:t>
            </w:r>
          </w:p>
        </w:tc>
      </w:tr>
      <w:tr w:rsidR="00C6449B" w14:paraId="40B9194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4B7D5D" w14:textId="4B27A0BE" w:rsidR="00C6449B" w:rsidRPr="00C6449B" w:rsidRDefault="00C6449B" w:rsidP="00304546">
            <w:proofErr w:type="spellStart"/>
            <w:r w:rsidRPr="00C6449B">
              <w:t>date</w:t>
            </w:r>
            <w:proofErr w:type="spellEnd"/>
            <w:r w:rsidRPr="00C6449B"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150452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5385B8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3DCC13" w14:textId="2C41188E" w:rsidR="00C6449B" w:rsidRDefault="00C6449B" w:rsidP="00304546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CA9B6A" w14:textId="2F271761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Datum platnosti výrobny ve výkazu do</w:t>
            </w:r>
          </w:p>
        </w:tc>
      </w:tr>
      <w:tr w:rsidR="00C6449B" w14:paraId="69ACA3A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9BA099" w14:textId="2677F409" w:rsidR="00C6449B" w:rsidRPr="00C6449B" w:rsidRDefault="00C6449B" w:rsidP="00304546">
            <w:proofErr w:type="spellStart"/>
            <w:r w:rsidRPr="00C6449B">
              <w:t>address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6D0E29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C5090B" w14:textId="097602F4" w:rsidR="00C6449B" w:rsidRDefault="00C6449B" w:rsidP="00304546">
            <w:pPr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F8D625" w14:textId="6543700B" w:rsidR="00C6449B" w:rsidRDefault="00C6449B" w:rsidP="00304546">
            <w:r>
              <w:t>Adresa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3C198A" w14:textId="48D53694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Adresa výrobny tepelné energie</w:t>
            </w:r>
          </w:p>
        </w:tc>
      </w:tr>
      <w:tr w:rsidR="00C6449B" w14:paraId="2023E6C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304DB4" w14:textId="499FBDF9" w:rsidR="00C6449B" w:rsidRPr="00C6449B" w:rsidRDefault="00C6449B" w:rsidP="00304546">
            <w:r w:rsidRPr="00C6449B">
              <w:t>oper-start-</w:t>
            </w:r>
            <w:proofErr w:type="spellStart"/>
            <w:r w:rsidRPr="00C6449B"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21ADF5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1B795B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0B5A5E" w14:textId="75BA8465" w:rsidR="00C6449B" w:rsidRDefault="00C6449B" w:rsidP="00304546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96BED6" w14:textId="4907C185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Datum uvedení výrobny tepelné energie do provozu</w:t>
            </w:r>
          </w:p>
        </w:tc>
      </w:tr>
      <w:tr w:rsidR="00C6449B" w14:paraId="0700495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C0EA0F" w14:textId="6FD714A2" w:rsidR="00C6449B" w:rsidRPr="00C6449B" w:rsidRDefault="00C6449B" w:rsidP="00304546">
            <w:proofErr w:type="spellStart"/>
            <w:r w:rsidRPr="00C6449B">
              <w:t>heat</w:t>
            </w:r>
            <w:proofErr w:type="spellEnd"/>
            <w:r w:rsidRPr="00C6449B">
              <w:t>-input-</w:t>
            </w:r>
            <w:proofErr w:type="spellStart"/>
            <w:r w:rsidRPr="00C6449B">
              <w:t>category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E04D0B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F861C1" w14:textId="682396BB" w:rsidR="00C6449B" w:rsidRDefault="001C0F97" w:rsidP="00304546">
            <w:pPr>
              <w:jc w:val="center"/>
            </w:pPr>
            <w:r>
              <w:t>0</w:t>
            </w:r>
            <w:r w:rsidR="00C6449B">
              <w:t>-2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CB2340" w14:textId="6DF81D4D" w:rsidR="00C6449B" w:rsidRDefault="00C6449B" w:rsidP="00304546">
            <w:r>
              <w:t>Kategorie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140492" w14:textId="5E5A89D3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Kategorie podle jmenovitého tepelného příkonu výrobny tepelné energie (</w:t>
            </w:r>
            <w:proofErr w:type="spellStart"/>
            <w:r w:rsidRPr="00C6449B">
              <w:t>MWt</w:t>
            </w:r>
            <w:proofErr w:type="spellEnd"/>
            <w:r w:rsidRPr="00C6449B">
              <w:t>)</w:t>
            </w:r>
          </w:p>
        </w:tc>
      </w:tr>
      <w:tr w:rsidR="00C6449B" w14:paraId="703AEE1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8CB02D" w14:textId="505536B0" w:rsidR="00C6449B" w:rsidRPr="00C6449B" w:rsidRDefault="00C6449B" w:rsidP="00304546">
            <w:proofErr w:type="spellStart"/>
            <w:r w:rsidRPr="00C6449B">
              <w:t>power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4F7AD9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28C220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AC4A06" w14:textId="3B0F9692" w:rsidR="00C6449B" w:rsidRDefault="00C6449B" w:rsidP="00304546">
            <w:r>
              <w:t>Instalovaný výkon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A0A086" w14:textId="160E6214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Instalovaný tepelný výkon výrobny tepla (</w:t>
            </w:r>
            <w:proofErr w:type="spellStart"/>
            <w:r w:rsidRPr="00C6449B">
              <w:t>MWt</w:t>
            </w:r>
            <w:proofErr w:type="spellEnd"/>
            <w:r w:rsidRPr="00C6449B">
              <w:t>)</w:t>
            </w:r>
          </w:p>
        </w:tc>
      </w:tr>
      <w:tr w:rsidR="00C6449B" w14:paraId="573AFE4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8D794D" w14:textId="3C91B15B" w:rsidR="00C6449B" w:rsidRPr="00C6449B" w:rsidRDefault="00C6449B" w:rsidP="00304546">
            <w:r w:rsidRPr="00C6449B">
              <w:t>source-type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734C38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400AF7" w14:textId="09B2E343" w:rsidR="00C6449B" w:rsidRDefault="00C6449B" w:rsidP="0030454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F15AB4" w14:textId="015E07BA" w:rsidR="00C6449B" w:rsidRDefault="00C6449B" w:rsidP="00304546">
            <w:r>
              <w:t>Druh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319557" w14:textId="3AC78076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Druh využívaného obnovitelného zdroje energie</w:t>
            </w:r>
          </w:p>
        </w:tc>
      </w:tr>
      <w:tr w:rsidR="00C6449B" w14:paraId="6B4DF56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6C2A0E" w14:textId="6DBFE63D" w:rsidR="00C6449B" w:rsidRPr="00C6449B" w:rsidRDefault="00C6449B" w:rsidP="00304546">
            <w:proofErr w:type="spellStart"/>
            <w:r w:rsidRPr="00C6449B">
              <w:t>flare-inst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9621AB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968682" w14:textId="2E7D82BB" w:rsidR="00C6449B" w:rsidRDefault="00C6449B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B3023F" w14:textId="62017FC9" w:rsidR="00C6449B" w:rsidRDefault="00C6449B" w:rsidP="00304546">
            <w:r w:rsidRPr="00C6449B">
              <w:t xml:space="preserve">Je instalovaná </w:t>
            </w:r>
            <w:proofErr w:type="spellStart"/>
            <w:r w:rsidRPr="00C6449B">
              <w:t>fléra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69D646" w14:textId="4C4A4099" w:rsidR="00C6449B" w:rsidRPr="00C6449B" w:rsidRDefault="00C6449B" w:rsidP="00C6449B">
            <w:pPr>
              <w:tabs>
                <w:tab w:val="left" w:pos="1368"/>
              </w:tabs>
            </w:pPr>
            <w:r>
              <w:t>1 = ANO, 0 = NE</w:t>
            </w:r>
          </w:p>
        </w:tc>
      </w:tr>
      <w:tr w:rsidR="00C6449B" w14:paraId="06EEAE7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58327E" w14:textId="06294133" w:rsidR="00C6449B" w:rsidRPr="00C6449B" w:rsidRDefault="00C6449B" w:rsidP="00304546">
            <w:proofErr w:type="spellStart"/>
            <w:r w:rsidRPr="00C6449B">
              <w:t>dsf-cov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9605FC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7051EB" w14:textId="08E970FF" w:rsidR="00C6449B" w:rsidRDefault="00C6449B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034EC8" w14:textId="4F78E929" w:rsidR="00C6449B" w:rsidRPr="00C6449B" w:rsidRDefault="00C6449B" w:rsidP="00304546">
            <w:r w:rsidRPr="00C6449B">
              <w:t>Zastřešený koncový sklad digestátu u výroby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F22126" w14:textId="243EC6C9" w:rsidR="00C6449B" w:rsidRDefault="00C6449B" w:rsidP="00C6449B">
            <w:pPr>
              <w:tabs>
                <w:tab w:val="left" w:pos="1368"/>
              </w:tabs>
            </w:pPr>
            <w:r w:rsidRPr="00C6449B">
              <w:t>1 = ANO, 0 = NE</w:t>
            </w:r>
          </w:p>
        </w:tc>
      </w:tr>
      <w:tr w:rsidR="00C6449B" w14:paraId="5648497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BD1C16" w14:textId="337D0F2C" w:rsidR="00C6449B" w:rsidRPr="00C6449B" w:rsidRDefault="00C6449B" w:rsidP="00304546">
            <w:proofErr w:type="spellStart"/>
            <w:r w:rsidRPr="00C6449B">
              <w:lastRenderedPageBreak/>
              <w:t>cert</w:t>
            </w:r>
            <w:proofErr w:type="spellEnd"/>
            <w:r w:rsidRPr="00C6449B">
              <w:t>-</w:t>
            </w:r>
            <w:proofErr w:type="spellStart"/>
            <w:r w:rsidRPr="00C6449B">
              <w:t>scheme</w:t>
            </w:r>
            <w:proofErr w:type="spellEnd"/>
            <w:r w:rsidRPr="00C6449B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EB3EBA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D22B08" w14:textId="78EC63EB" w:rsidR="00C6449B" w:rsidRDefault="00C6449B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C993FE" w14:textId="07CE18D5" w:rsidR="00C6449B" w:rsidRPr="00C6449B" w:rsidRDefault="00C6449B" w:rsidP="00304546">
            <w:r>
              <w:t>Druh využitého schématu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3F590E" w14:textId="62AE344A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Druh využitého certifikačního schématu prokazujícího plnění kritérií udržitelnosti a úspor emisí skleníkových plynů výrobcem tepelné energie</w:t>
            </w:r>
          </w:p>
        </w:tc>
      </w:tr>
      <w:tr w:rsidR="00C6449B" w14:paraId="5C4A3C2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83CAF7" w14:textId="1093FCB0" w:rsidR="00C6449B" w:rsidRPr="00C6449B" w:rsidRDefault="00C6449B" w:rsidP="00304546">
            <w:proofErr w:type="spellStart"/>
            <w:r w:rsidRPr="00C6449B">
              <w:t>cert-scheme-name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0E554C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EB3047" w14:textId="67696FF8" w:rsidR="00C6449B" w:rsidRDefault="00C6449B" w:rsidP="00304546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A814AB" w14:textId="54A84811" w:rsidR="00C6449B" w:rsidRDefault="00C6449B" w:rsidP="00304546">
            <w:r>
              <w:t>Název využitého schématu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2DCE25" w14:textId="7BF80C62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Název využitého certifikačního schématu prokazujícího plnění kritérií udržitelnosti a úspor emisí skleníkových plynů výrobcem tepelné energie</w:t>
            </w:r>
          </w:p>
        </w:tc>
      </w:tr>
      <w:tr w:rsidR="00C6449B" w14:paraId="265CDC3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CF5EB5" w14:textId="067F96C3" w:rsidR="00C6449B" w:rsidRPr="00C6449B" w:rsidRDefault="00C6449B" w:rsidP="00304546">
            <w:r w:rsidRPr="00C6449B">
              <w:t>audit-</w:t>
            </w:r>
            <w:proofErr w:type="spellStart"/>
            <w:r w:rsidRPr="00C6449B">
              <w:t>cert</w:t>
            </w:r>
            <w:proofErr w:type="spellEnd"/>
            <w:r w:rsidRPr="00C6449B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711016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82D6A9" w14:textId="76958D72" w:rsidR="00C6449B" w:rsidRDefault="00C6449B" w:rsidP="00304546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71F3D9" w14:textId="4658E1E8" w:rsidR="00C6449B" w:rsidRDefault="00C6449B" w:rsidP="00304546">
            <w:r>
              <w:t>ID certifikátu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A4BFC0" w14:textId="09975138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Identifikační číslo vydaného certifikátu k provedenému auditu výrobny tepelné energie</w:t>
            </w:r>
          </w:p>
        </w:tc>
      </w:tr>
      <w:tr w:rsidR="00C6449B" w14:paraId="6AB48F0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02D46C" w14:textId="456A1192" w:rsidR="00C6449B" w:rsidRPr="00C6449B" w:rsidRDefault="00C6449B" w:rsidP="00304546">
            <w:proofErr w:type="spellStart"/>
            <w:r w:rsidRPr="00C6449B">
              <w:t>cert</w:t>
            </w:r>
            <w:proofErr w:type="spellEnd"/>
            <w:r w:rsidRPr="00C6449B">
              <w:t>-</w:t>
            </w:r>
            <w:proofErr w:type="spellStart"/>
            <w:r w:rsidRPr="00C6449B">
              <w:t>valid</w:t>
            </w:r>
            <w:proofErr w:type="spellEnd"/>
            <w:r w:rsidRPr="00C6449B"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9BFB2A" w14:textId="77777777" w:rsidR="00C6449B" w:rsidRDefault="00C6449B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FF627C" w14:textId="77777777" w:rsidR="00C6449B" w:rsidRDefault="00C6449B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71FBED" w14:textId="68DF9E87" w:rsidR="00C6449B" w:rsidRDefault="00C6449B" w:rsidP="00304546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DA7483" w14:textId="44C8CF0D" w:rsidR="00C6449B" w:rsidRPr="00C6449B" w:rsidRDefault="00C6449B" w:rsidP="00C6449B">
            <w:pPr>
              <w:tabs>
                <w:tab w:val="left" w:pos="1368"/>
              </w:tabs>
            </w:pPr>
            <w:r w:rsidRPr="00C6449B">
              <w:t>Platnost certifikátu do</w:t>
            </w:r>
          </w:p>
        </w:tc>
      </w:tr>
      <w:tr w:rsidR="00C6449B" w14:paraId="25A878A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B420C9" w14:textId="77777777" w:rsidR="00C6449B" w:rsidRDefault="00C6449B" w:rsidP="004A5335">
            <w:pPr>
              <w:rPr>
                <w:b/>
              </w:rPr>
            </w:pPr>
            <w:proofErr w:type="spellStart"/>
            <w:r>
              <w:rPr>
                <w:b/>
              </w:rPr>
              <w:t>GasUse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C5A84A0" w14:textId="77777777" w:rsidR="00C6449B" w:rsidRPr="00C65DB6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79EE484" w14:textId="77777777" w:rsidR="00C6449B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5B14F21" w14:textId="77777777" w:rsidR="00C6449B" w:rsidRDefault="00C6449B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E358127" w14:textId="77777777" w:rsidR="00C6449B" w:rsidRDefault="00C6449B" w:rsidP="004A5335">
            <w:pPr>
              <w:rPr>
                <w:b/>
              </w:rPr>
            </w:pPr>
            <w:r w:rsidRPr="00C6449B">
              <w:rPr>
                <w:b/>
              </w:rPr>
              <w:t>Využití vyrobeného plynu z OZE</w:t>
            </w:r>
          </w:p>
        </w:tc>
      </w:tr>
      <w:tr w:rsidR="00C6449B" w:rsidRPr="00C6449B" w14:paraId="6B5CF16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2A77F0" w14:textId="77777777" w:rsidR="00C6449B" w:rsidRPr="00C6449B" w:rsidRDefault="00C6449B" w:rsidP="004A5335">
            <w:proofErr w:type="spellStart"/>
            <w:r w:rsidRPr="00C6449B">
              <w:t>own-prod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480C07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023A37" w14:textId="77777777" w:rsidR="00C6449B" w:rsidRDefault="00C6449B" w:rsidP="004A5335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802960" w14:textId="546A1915" w:rsidR="00C6449B" w:rsidRDefault="00C6449B" w:rsidP="004A5335">
            <w:r w:rsidRPr="00C6449B">
              <w:t>Vlastní výroba tepelné energie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BFEFBC" w14:textId="77777777" w:rsidR="00C6449B" w:rsidRPr="00C6449B" w:rsidRDefault="00C6449B" w:rsidP="004A5335">
            <w:r w:rsidRPr="00C6449B">
              <w:t>1 = ANO, 0 = NE</w:t>
            </w:r>
          </w:p>
        </w:tc>
      </w:tr>
      <w:tr w:rsidR="00C6449B" w:rsidRPr="00C6449B" w14:paraId="3D56CCE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A63B8F" w14:textId="372AAB87" w:rsidR="00C6449B" w:rsidRPr="00C6449B" w:rsidRDefault="00C6449B" w:rsidP="004A5335">
            <w:proofErr w:type="spellStart"/>
            <w:r>
              <w:t>ele</w:t>
            </w:r>
            <w:proofErr w:type="spellEnd"/>
            <w:r w:rsidRPr="00C6449B"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47C4DF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589CBE" w14:textId="77777777" w:rsidR="00C6449B" w:rsidRDefault="00C6449B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81F711" w14:textId="12CEDE2B" w:rsidR="00C6449B" w:rsidRPr="00C6449B" w:rsidRDefault="00C6449B" w:rsidP="004A5335">
            <w:r w:rsidRPr="00C6449B">
              <w:t>ID výrobny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F04369" w14:textId="4CF89DD5" w:rsidR="00C6449B" w:rsidRPr="00C6449B" w:rsidRDefault="00C6449B" w:rsidP="004A5335">
            <w:r w:rsidRPr="00C6449B">
              <w:t>ID výrobny elektřiny</w:t>
            </w:r>
          </w:p>
        </w:tc>
      </w:tr>
      <w:tr w:rsidR="00C6449B" w:rsidRPr="00C6449B" w14:paraId="7217AAB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000892" w14:textId="77777777" w:rsidR="00C6449B" w:rsidRPr="00C6449B" w:rsidRDefault="00C6449B" w:rsidP="004A5335">
            <w:proofErr w:type="spellStart"/>
            <w:r w:rsidRPr="00C6449B">
              <w:t>gas</w:t>
            </w:r>
            <w:proofErr w:type="spellEnd"/>
            <w:r w:rsidRPr="00C6449B"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55A188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22A5BE" w14:textId="77777777" w:rsidR="00C6449B" w:rsidRDefault="00C6449B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3D1A80" w14:textId="77777777" w:rsidR="00C6449B" w:rsidRPr="00C6449B" w:rsidRDefault="00C6449B" w:rsidP="004A5335">
            <w:r w:rsidRPr="00C6449B">
              <w:t>ID výrobny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2E8E59" w14:textId="77777777" w:rsidR="00C6449B" w:rsidRPr="00C6449B" w:rsidRDefault="00C6449B" w:rsidP="004A5335">
            <w:r w:rsidRPr="00C6449B">
              <w:t>ID výrobny biometanu</w:t>
            </w:r>
          </w:p>
        </w:tc>
      </w:tr>
      <w:tr w:rsidR="00C6449B" w:rsidRPr="00C6449B" w14:paraId="2B1BF8D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FE46FE" w14:textId="77777777" w:rsidR="00C6449B" w:rsidRPr="00C6449B" w:rsidRDefault="00C6449B" w:rsidP="004A5335">
            <w:proofErr w:type="spellStart"/>
            <w:r w:rsidRPr="00C6449B">
              <w:t>ico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F648FB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5A7C54" w14:textId="77777777" w:rsidR="00C6449B" w:rsidRDefault="00C6449B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6096BB" w14:textId="77777777" w:rsidR="00C6449B" w:rsidRPr="00C6449B" w:rsidRDefault="00C6449B" w:rsidP="004A5335">
            <w:r w:rsidRPr="00C6449B">
              <w:t>IČ jiné osoby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835335" w14:textId="77777777" w:rsidR="00C6449B" w:rsidRPr="00C6449B" w:rsidRDefault="00C6449B" w:rsidP="004A5335">
            <w:r w:rsidRPr="00C6449B">
              <w:t>IČ jiné osoby</w:t>
            </w:r>
          </w:p>
        </w:tc>
      </w:tr>
      <w:tr w:rsidR="00C6449B" w14:paraId="4BF079B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0F5986B" w14:textId="7C5C6D07" w:rsidR="00C6449B" w:rsidRDefault="00C6449B" w:rsidP="004A5335">
            <w:pPr>
              <w:rPr>
                <w:b/>
              </w:rPr>
            </w:pPr>
            <w:proofErr w:type="spellStart"/>
            <w:r>
              <w:rPr>
                <w:b/>
              </w:rPr>
              <w:t>Gas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8E4F193" w14:textId="77777777" w:rsidR="00C6449B" w:rsidRPr="00C65DB6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1470CA" w14:textId="77777777" w:rsidR="00C6449B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537CDCD" w14:textId="77777777" w:rsidR="00C6449B" w:rsidRDefault="00C6449B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8DEF1D5" w14:textId="77777777" w:rsidR="00C6449B" w:rsidRDefault="00C6449B" w:rsidP="004A5335">
            <w:pPr>
              <w:rPr>
                <w:b/>
              </w:rPr>
            </w:pPr>
            <w:r>
              <w:rPr>
                <w:b/>
              </w:rPr>
              <w:t>Výrobna tepla</w:t>
            </w:r>
          </w:p>
        </w:tc>
      </w:tr>
      <w:tr w:rsidR="00C6449B" w:rsidRPr="00C6449B" w14:paraId="0FE8211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79DBDC" w14:textId="77777777" w:rsidR="00C6449B" w:rsidRPr="00C6449B" w:rsidRDefault="00C6449B" w:rsidP="004A5335">
            <w:r w:rsidRPr="00C6449B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F46F39" w14:textId="77777777" w:rsidR="00C6449B" w:rsidRDefault="00C6449B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5BB18D" w14:textId="77777777" w:rsidR="00C6449B" w:rsidRDefault="00C6449B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B751E1" w14:textId="77777777" w:rsidR="00C6449B" w:rsidRDefault="00C6449B" w:rsidP="004A5335">
            <w:r>
              <w:t>Označení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CCEE8B" w14:textId="328D0829" w:rsidR="00C6449B" w:rsidRPr="00C6449B" w:rsidRDefault="00C6449B" w:rsidP="004A5335">
            <w:r w:rsidRPr="00C6449B">
              <w:t>Označení výrobny plynu v systému operátora trhu (ID)</w:t>
            </w:r>
          </w:p>
        </w:tc>
      </w:tr>
      <w:tr w:rsidR="00C6449B" w:rsidRPr="00C6449B" w14:paraId="017F77C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4B2E79" w14:textId="77777777" w:rsidR="00C6449B" w:rsidRPr="00C6449B" w:rsidRDefault="00C6449B" w:rsidP="004A5335">
            <w:proofErr w:type="spellStart"/>
            <w:r w:rsidRPr="00C6449B"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42C918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29A88F" w14:textId="77777777" w:rsidR="00C6449B" w:rsidRDefault="00C6449B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34661E" w14:textId="77777777" w:rsidR="00C6449B" w:rsidRDefault="00C6449B" w:rsidP="004A5335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3E6396" w14:textId="0E15653C" w:rsidR="00C6449B" w:rsidRPr="00C6449B" w:rsidRDefault="00C6449B" w:rsidP="004A5335">
            <w:r w:rsidRPr="00C6449B">
              <w:t>Datum platnosti výrobny ve výkazu od</w:t>
            </w:r>
          </w:p>
        </w:tc>
      </w:tr>
      <w:tr w:rsidR="00C6449B" w:rsidRPr="00C6449B" w14:paraId="2A15DB4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2260DD" w14:textId="77777777" w:rsidR="00C6449B" w:rsidRPr="00C6449B" w:rsidRDefault="00C6449B" w:rsidP="004A5335">
            <w:proofErr w:type="spellStart"/>
            <w:r w:rsidRPr="00C6449B">
              <w:t>date</w:t>
            </w:r>
            <w:proofErr w:type="spellEnd"/>
            <w:r w:rsidRPr="00C6449B"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EABCC7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58F002" w14:textId="77777777" w:rsidR="00C6449B" w:rsidRDefault="00C6449B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FC2017" w14:textId="77777777" w:rsidR="00C6449B" w:rsidRDefault="00C6449B" w:rsidP="004A5335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68085E" w14:textId="77777777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Datum platnosti výrobny ve výkazu do</w:t>
            </w:r>
          </w:p>
        </w:tc>
      </w:tr>
      <w:tr w:rsidR="00C6449B" w:rsidRPr="00C6449B" w14:paraId="0174B6C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8A50E5" w14:textId="77777777" w:rsidR="00C6449B" w:rsidRPr="00C6449B" w:rsidRDefault="00C6449B" w:rsidP="004A5335">
            <w:proofErr w:type="spellStart"/>
            <w:r w:rsidRPr="00C6449B">
              <w:t>address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4E1EB6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FCE477" w14:textId="77777777" w:rsidR="00C6449B" w:rsidRDefault="00C6449B" w:rsidP="004A5335">
            <w:pPr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D5737D" w14:textId="77777777" w:rsidR="00C6449B" w:rsidRDefault="00C6449B" w:rsidP="004A5335">
            <w:r>
              <w:t>Adresa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BC361C" w14:textId="77777777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Adresa výrobny tepelné energie</w:t>
            </w:r>
          </w:p>
        </w:tc>
      </w:tr>
      <w:tr w:rsidR="00C6449B" w:rsidRPr="00C6449B" w14:paraId="0CE53C3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93B0C6" w14:textId="77777777" w:rsidR="00C6449B" w:rsidRPr="00C6449B" w:rsidRDefault="00C6449B" w:rsidP="004A5335">
            <w:r w:rsidRPr="00C6449B">
              <w:t>oper-start-</w:t>
            </w:r>
            <w:proofErr w:type="spellStart"/>
            <w:r w:rsidRPr="00C6449B"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F191A5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6D33BD" w14:textId="77777777" w:rsidR="00C6449B" w:rsidRDefault="00C6449B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66E0D5" w14:textId="77777777" w:rsidR="00C6449B" w:rsidRDefault="00C6449B" w:rsidP="004A5335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CC18EF" w14:textId="49A0491E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Datum uvedení výrobny plynu do provozu</w:t>
            </w:r>
          </w:p>
        </w:tc>
      </w:tr>
      <w:tr w:rsidR="00C6449B" w:rsidRPr="00C6449B" w14:paraId="64267B5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4447C6" w14:textId="36D8D4D7" w:rsidR="00C6449B" w:rsidRPr="00C6449B" w:rsidRDefault="00C6449B" w:rsidP="004A5335">
            <w:proofErr w:type="spellStart"/>
            <w:r>
              <w:t>power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825471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EE40E6" w14:textId="6998D97C" w:rsidR="00C6449B" w:rsidRDefault="00C6449B" w:rsidP="00C6449B"/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3CAD31" w14:textId="6B19151D" w:rsidR="00C6449B" w:rsidRDefault="00C6449B" w:rsidP="004A5335">
            <w:r>
              <w:t>Kapacita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CD1188" w14:textId="43EE60F1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Instalovaná kapacita výrobny plynu (Nm3/rok)</w:t>
            </w:r>
          </w:p>
        </w:tc>
      </w:tr>
      <w:tr w:rsidR="00C6449B" w:rsidRPr="00C6449B" w14:paraId="515B38D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EC4A36" w14:textId="3EC59491" w:rsidR="00C6449B" w:rsidRPr="00C6449B" w:rsidRDefault="00C6449B" w:rsidP="004A5335">
            <w:r w:rsidRPr="00C6449B">
              <w:t>plant-type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E7CF1B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0148AD" w14:textId="66E234D1" w:rsidR="00C6449B" w:rsidRDefault="00C6449B" w:rsidP="004A5335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4DF714" w14:textId="5F1D3C17" w:rsidR="00C6449B" w:rsidRDefault="00C6449B" w:rsidP="004A5335">
            <w:r>
              <w:t>Typ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0C991F" w14:textId="6583E17E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Typ výrobny biometanu</w:t>
            </w:r>
          </w:p>
        </w:tc>
      </w:tr>
      <w:tr w:rsidR="00C6449B" w:rsidRPr="00C6449B" w14:paraId="4E047AA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020F5E" w14:textId="4FB9643F" w:rsidR="00C6449B" w:rsidRPr="00C6449B" w:rsidRDefault="00C6449B" w:rsidP="004A5335">
            <w:r w:rsidRPr="00C6449B">
              <w:t>h2-plant-type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14373B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97A11B" w14:textId="77777777" w:rsidR="00C6449B" w:rsidRDefault="00C6449B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0C7E60" w14:textId="4E9C1DD2" w:rsidR="00C6449B" w:rsidRDefault="00C6449B" w:rsidP="004A5335">
            <w:r>
              <w:t>Typ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58DC33" w14:textId="6CFEC7AA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Typ výrobny vodíku</w:t>
            </w:r>
          </w:p>
        </w:tc>
      </w:tr>
      <w:tr w:rsidR="00C6449B" w:rsidRPr="00C6449B" w14:paraId="4CF8808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995377" w14:textId="2AC9CD7D" w:rsidR="00C6449B" w:rsidRPr="00C6449B" w:rsidRDefault="00C6449B" w:rsidP="004A5335">
            <w:r w:rsidRPr="00C6449B">
              <w:t>other-h2-plant-type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23B6D3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299824" w14:textId="77777777" w:rsidR="00C6449B" w:rsidRDefault="00C6449B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BE6E9A" w14:textId="0F20EFDA" w:rsidR="00C6449B" w:rsidRDefault="00C6449B" w:rsidP="004A5335">
            <w:r w:rsidRPr="00C6449B">
              <w:t>Výrobna vodíku z ostatních zdrojů a paliv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A5D566" w14:textId="11DA72F7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 xml:space="preserve">Výrobna vodíku z ostatních zdrojů a </w:t>
            </w:r>
            <w:proofErr w:type="gramStart"/>
            <w:r w:rsidRPr="00C6449B">
              <w:t>paliv - specifikace</w:t>
            </w:r>
            <w:proofErr w:type="gramEnd"/>
          </w:p>
        </w:tc>
      </w:tr>
      <w:tr w:rsidR="00C6449B" w:rsidRPr="00C6449B" w14:paraId="25AD2D6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9F7BD3" w14:textId="77777777" w:rsidR="00C6449B" w:rsidRPr="00C6449B" w:rsidRDefault="00C6449B" w:rsidP="004A5335">
            <w:proofErr w:type="spellStart"/>
            <w:r w:rsidRPr="00C6449B">
              <w:t>flare-inst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5E1596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6EDD5B" w14:textId="77777777" w:rsidR="00C6449B" w:rsidRDefault="00C6449B" w:rsidP="004A5335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2EB8EF" w14:textId="77777777" w:rsidR="00C6449B" w:rsidRDefault="00C6449B" w:rsidP="004A5335">
            <w:r w:rsidRPr="00C6449B">
              <w:t xml:space="preserve">Je instalovaná </w:t>
            </w:r>
            <w:proofErr w:type="spellStart"/>
            <w:r w:rsidRPr="00C6449B">
              <w:t>fléra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799099" w14:textId="77777777" w:rsidR="00C6449B" w:rsidRPr="00C6449B" w:rsidRDefault="00C6449B" w:rsidP="004A5335">
            <w:pPr>
              <w:tabs>
                <w:tab w:val="left" w:pos="1368"/>
              </w:tabs>
            </w:pPr>
            <w:r>
              <w:t>1 = ANO, 0 = NE</w:t>
            </w:r>
          </w:p>
        </w:tc>
      </w:tr>
      <w:tr w:rsidR="00C6449B" w14:paraId="1EF14B8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B29603" w14:textId="77777777" w:rsidR="00C6449B" w:rsidRPr="00C6449B" w:rsidRDefault="00C6449B" w:rsidP="004A5335">
            <w:proofErr w:type="spellStart"/>
            <w:r w:rsidRPr="00C6449B">
              <w:t>dsf-cov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31DEA4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36DC44" w14:textId="77777777" w:rsidR="00C6449B" w:rsidRDefault="00C6449B" w:rsidP="004A5335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AD20BA" w14:textId="77777777" w:rsidR="00C6449B" w:rsidRPr="00C6449B" w:rsidRDefault="00C6449B" w:rsidP="004A5335">
            <w:r w:rsidRPr="00C6449B">
              <w:t>Zastřešený koncový sklad digestátu u výroby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CD66E5" w14:textId="77777777" w:rsidR="00C6449B" w:rsidRDefault="00C6449B" w:rsidP="004A5335">
            <w:pPr>
              <w:tabs>
                <w:tab w:val="left" w:pos="1368"/>
              </w:tabs>
            </w:pPr>
            <w:r w:rsidRPr="00C6449B">
              <w:t>1 = ANO, 0 = NE</w:t>
            </w:r>
          </w:p>
        </w:tc>
      </w:tr>
      <w:tr w:rsidR="00C6449B" w14:paraId="2D43E70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FB64E3" w14:textId="70E9A154" w:rsidR="00C6449B" w:rsidRPr="00C6449B" w:rsidRDefault="00C6449B" w:rsidP="004A5335">
            <w:r w:rsidRPr="00C6449B">
              <w:lastRenderedPageBreak/>
              <w:t>other-h2-prod-type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5A33A6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7C69AE" w14:textId="77777777" w:rsidR="00C6449B" w:rsidRDefault="00C6449B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EF1426" w14:textId="45E865E6" w:rsidR="00C6449B" w:rsidRPr="00C6449B" w:rsidRDefault="00C6449B" w:rsidP="004A5335">
            <w:r w:rsidRPr="00C6449B">
              <w:t xml:space="preserve">Ostatní způsoby </w:t>
            </w:r>
            <w:proofErr w:type="gramStart"/>
            <w:r w:rsidRPr="00C6449B">
              <w:t>výroby - specifikace</w:t>
            </w:r>
            <w:proofErr w:type="gram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E4CAC6" w14:textId="07E239EB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 xml:space="preserve">Ostatní způsoby </w:t>
            </w:r>
            <w:proofErr w:type="gramStart"/>
            <w:r w:rsidRPr="00C6449B">
              <w:t>výroby - specifikace</w:t>
            </w:r>
            <w:proofErr w:type="gramEnd"/>
          </w:p>
        </w:tc>
      </w:tr>
      <w:tr w:rsidR="00C6449B" w:rsidRPr="00C6449B" w14:paraId="02B205F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EBB9C9" w14:textId="77777777" w:rsidR="00C6449B" w:rsidRPr="00C6449B" w:rsidRDefault="00C6449B" w:rsidP="004A5335">
            <w:proofErr w:type="spellStart"/>
            <w:r w:rsidRPr="00C6449B">
              <w:t>cert</w:t>
            </w:r>
            <w:proofErr w:type="spellEnd"/>
            <w:r w:rsidRPr="00C6449B">
              <w:t>-</w:t>
            </w:r>
            <w:proofErr w:type="spellStart"/>
            <w:r w:rsidRPr="00C6449B">
              <w:t>scheme</w:t>
            </w:r>
            <w:proofErr w:type="spellEnd"/>
            <w:r w:rsidRPr="00C6449B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4326E4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37CE9F" w14:textId="77777777" w:rsidR="00C6449B" w:rsidRDefault="00C6449B" w:rsidP="004A5335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FE82C7" w14:textId="77777777" w:rsidR="00C6449B" w:rsidRPr="00C6449B" w:rsidRDefault="00C6449B" w:rsidP="004A5335">
            <w:r>
              <w:t>Druh využitého schématu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EBDE0A" w14:textId="52931DAE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Druh využitého certifikačního schématu prokazujícího plnění kritérií udržitelnosti a úspor emisí skleníkových plynů výrobcem plynu</w:t>
            </w:r>
          </w:p>
        </w:tc>
      </w:tr>
      <w:tr w:rsidR="00C6449B" w:rsidRPr="00C6449B" w14:paraId="0053CDE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9CAB62" w14:textId="77777777" w:rsidR="00C6449B" w:rsidRPr="00C6449B" w:rsidRDefault="00C6449B" w:rsidP="004A5335">
            <w:proofErr w:type="spellStart"/>
            <w:r w:rsidRPr="00C6449B">
              <w:t>cert-scheme-name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67745E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E8199A" w14:textId="77777777" w:rsidR="00C6449B" w:rsidRDefault="00C6449B" w:rsidP="004A5335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2B0AE1" w14:textId="77777777" w:rsidR="00C6449B" w:rsidRDefault="00C6449B" w:rsidP="004A5335">
            <w:r>
              <w:t>Název využitého schématu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4D1CB9" w14:textId="33DC4DF8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Název využitého certifikačního schématu prokazujícího plnění kritérií udržitelnosti a úspor emisí skleníkových plynů výrobcem plynu</w:t>
            </w:r>
          </w:p>
        </w:tc>
      </w:tr>
      <w:tr w:rsidR="00C6449B" w:rsidRPr="00C6449B" w14:paraId="184C09B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0E276D" w14:textId="77777777" w:rsidR="00C6449B" w:rsidRPr="00C6449B" w:rsidRDefault="00C6449B" w:rsidP="004A5335">
            <w:r w:rsidRPr="00C6449B">
              <w:t>audit-</w:t>
            </w:r>
            <w:proofErr w:type="spellStart"/>
            <w:r w:rsidRPr="00C6449B">
              <w:t>cert</w:t>
            </w:r>
            <w:proofErr w:type="spellEnd"/>
            <w:r w:rsidRPr="00C6449B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0B4FA5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FB6D5E" w14:textId="77777777" w:rsidR="00C6449B" w:rsidRDefault="00C6449B" w:rsidP="004A5335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9F95E0" w14:textId="77777777" w:rsidR="00C6449B" w:rsidRDefault="00C6449B" w:rsidP="004A5335">
            <w:r>
              <w:t>ID certifikátu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458D57" w14:textId="05FEE934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Identifikační číslo vydaného certifikátu k provedenému auditu výrobny plynu</w:t>
            </w:r>
          </w:p>
        </w:tc>
      </w:tr>
      <w:tr w:rsidR="00C6449B" w:rsidRPr="00C6449B" w14:paraId="4F54C8C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1D736B" w14:textId="77777777" w:rsidR="00C6449B" w:rsidRPr="00C6449B" w:rsidRDefault="00C6449B" w:rsidP="004A5335">
            <w:proofErr w:type="spellStart"/>
            <w:r w:rsidRPr="00C6449B">
              <w:t>cert</w:t>
            </w:r>
            <w:proofErr w:type="spellEnd"/>
            <w:r w:rsidRPr="00C6449B">
              <w:t>-</w:t>
            </w:r>
            <w:proofErr w:type="spellStart"/>
            <w:r w:rsidRPr="00C6449B">
              <w:t>valid</w:t>
            </w:r>
            <w:proofErr w:type="spellEnd"/>
            <w:r w:rsidRPr="00C6449B"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E1A3B7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528722" w14:textId="77777777" w:rsidR="00C6449B" w:rsidRDefault="00C6449B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171386" w14:textId="77777777" w:rsidR="00C6449B" w:rsidRDefault="00C6449B" w:rsidP="004A5335">
            <w:r>
              <w:t>Datum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54ABEF" w14:textId="77777777" w:rsidR="00C6449B" w:rsidRPr="00C6449B" w:rsidRDefault="00C6449B" w:rsidP="004A5335">
            <w:pPr>
              <w:tabs>
                <w:tab w:val="left" w:pos="1368"/>
              </w:tabs>
            </w:pPr>
            <w:r w:rsidRPr="00C6449B">
              <w:t>Platnost certifikátu do</w:t>
            </w:r>
          </w:p>
        </w:tc>
      </w:tr>
      <w:tr w:rsidR="00C6449B" w14:paraId="52224DA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C64EE89" w14:textId="384A3DA6" w:rsidR="00C6449B" w:rsidRDefault="00C6449B" w:rsidP="004A5335">
            <w:pPr>
              <w:rPr>
                <w:b/>
              </w:rPr>
            </w:pPr>
            <w:proofErr w:type="spellStart"/>
            <w:r w:rsidRPr="00C6449B">
              <w:rPr>
                <w:b/>
              </w:rPr>
              <w:t>HydrogenProdType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1FD343" w14:textId="77777777" w:rsidR="00C6449B" w:rsidRPr="00C65DB6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AF894D8" w14:textId="77777777" w:rsidR="00C6449B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D7304B4" w14:textId="77777777" w:rsidR="00C6449B" w:rsidRDefault="00C6449B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08825E4" w14:textId="61F134F8" w:rsidR="00C6449B" w:rsidRDefault="00C6449B" w:rsidP="004A5335">
            <w:pPr>
              <w:rPr>
                <w:b/>
              </w:rPr>
            </w:pPr>
            <w:r w:rsidRPr="00C6449B">
              <w:rPr>
                <w:b/>
              </w:rPr>
              <w:t>Způsob výroby vodíku</w:t>
            </w:r>
          </w:p>
        </w:tc>
      </w:tr>
      <w:tr w:rsidR="00C6449B" w:rsidRPr="00C6449B" w14:paraId="595C835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09F7DB" w14:textId="2D57DCC5" w:rsidR="00C6449B" w:rsidRPr="00C6449B" w:rsidRDefault="00C6449B" w:rsidP="004A5335">
            <w:r w:rsidRPr="00C6449B">
              <w:t>h2-prod-type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764D85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88D3A9" w14:textId="30833AC7" w:rsidR="00C6449B" w:rsidRDefault="00C6449B" w:rsidP="004A5335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2CED42" w14:textId="0D147A35" w:rsidR="00C6449B" w:rsidRDefault="00C6449B" w:rsidP="004A5335">
            <w:r w:rsidRPr="00C6449B">
              <w:t>Způsob výroby vodíku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96E85A" w14:textId="5ECBD91A" w:rsidR="00C6449B" w:rsidRPr="00C6449B" w:rsidRDefault="00C6449B" w:rsidP="004A5335">
            <w:r w:rsidRPr="00C6449B">
              <w:t>Způsob výroby vodíku</w:t>
            </w:r>
          </w:p>
        </w:tc>
      </w:tr>
      <w:tr w:rsidR="00C6449B" w14:paraId="0867289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34CFE6" w14:textId="54D63A24" w:rsidR="00C6449B" w:rsidRDefault="00C6449B" w:rsidP="004A5335">
            <w:pPr>
              <w:rPr>
                <w:b/>
              </w:rPr>
            </w:pPr>
            <w:proofErr w:type="spellStart"/>
            <w:r>
              <w:rPr>
                <w:b/>
              </w:rPr>
              <w:t>GasProd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C188272" w14:textId="77777777" w:rsidR="00C6449B" w:rsidRPr="00C65DB6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3512BBA" w14:textId="77777777" w:rsidR="00C6449B" w:rsidRDefault="00C6449B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075005" w14:textId="77777777" w:rsidR="00C6449B" w:rsidRDefault="00C6449B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F95944D" w14:textId="77777777" w:rsidR="00C6449B" w:rsidRDefault="00C6449B" w:rsidP="004A5335">
            <w:pPr>
              <w:rPr>
                <w:b/>
              </w:rPr>
            </w:pPr>
            <w:r w:rsidRPr="00C6449B">
              <w:rPr>
                <w:b/>
              </w:rPr>
              <w:t>Využití vyrobeného plynu z OZE</w:t>
            </w:r>
          </w:p>
        </w:tc>
      </w:tr>
      <w:tr w:rsidR="00C6449B" w:rsidRPr="00C6449B" w14:paraId="0F6ABD4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8BE6F0" w14:textId="34861318" w:rsidR="00C6449B" w:rsidRPr="00C6449B" w:rsidRDefault="00C6449B" w:rsidP="004A5335">
            <w:proofErr w:type="spellStart"/>
            <w:r w:rsidRPr="00C6449B">
              <w:t>own-</w:t>
            </w:r>
            <w:r>
              <w:t>gas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278218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B6A4C4" w14:textId="77777777" w:rsidR="00C6449B" w:rsidRDefault="00C6449B" w:rsidP="004A5335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DBC913" w14:textId="4C77CC80" w:rsidR="00C6449B" w:rsidRDefault="00C6449B" w:rsidP="004A5335">
            <w:r w:rsidRPr="00C6449B">
              <w:t>Výroba z vlastního vyrobeného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BD9787" w14:textId="77777777" w:rsidR="00C6449B" w:rsidRPr="00C6449B" w:rsidRDefault="00C6449B" w:rsidP="004A5335">
            <w:r w:rsidRPr="00C6449B">
              <w:t>1 = ANO, 0 = NE</w:t>
            </w:r>
          </w:p>
        </w:tc>
      </w:tr>
      <w:tr w:rsidR="00C6449B" w:rsidRPr="00C6449B" w14:paraId="40DF6D0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ED3A12" w14:textId="77777777" w:rsidR="00C6449B" w:rsidRPr="00C6449B" w:rsidRDefault="00C6449B" w:rsidP="004A5335">
            <w:proofErr w:type="spellStart"/>
            <w:r>
              <w:t>ele</w:t>
            </w:r>
            <w:proofErr w:type="spellEnd"/>
            <w:r w:rsidRPr="00C6449B"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D98B20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BB0225" w14:textId="77777777" w:rsidR="00C6449B" w:rsidRDefault="00C6449B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4E3622" w14:textId="05FAE2B5" w:rsidR="00C6449B" w:rsidRPr="00C6449B" w:rsidRDefault="00C6449B" w:rsidP="004A5335">
            <w:r w:rsidRPr="00C6449B">
              <w:t>ID výrobny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7F9763" w14:textId="13516895" w:rsidR="00C6449B" w:rsidRPr="00C6449B" w:rsidRDefault="00C6449B" w:rsidP="004A5335">
            <w:r w:rsidRPr="00C6449B">
              <w:t>ID výrobny elektřiny</w:t>
            </w:r>
          </w:p>
        </w:tc>
      </w:tr>
      <w:tr w:rsidR="00C6449B" w:rsidRPr="00C6449B" w14:paraId="0846F90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67A5D9" w14:textId="7FA782BB" w:rsidR="00C6449B" w:rsidRPr="00C6449B" w:rsidRDefault="00C6449B" w:rsidP="004A5335">
            <w:proofErr w:type="spellStart"/>
            <w:r>
              <w:t>heat</w:t>
            </w:r>
            <w:proofErr w:type="spellEnd"/>
            <w:r w:rsidRPr="00C6449B"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526805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6D8120" w14:textId="77777777" w:rsidR="00C6449B" w:rsidRDefault="00C6449B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FF8563" w14:textId="4BAB491C" w:rsidR="00C6449B" w:rsidRPr="00C6449B" w:rsidRDefault="00C6449B" w:rsidP="004A5335">
            <w:r w:rsidRPr="00C6449B">
              <w:t>ID výrobny tepelné energie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ACFBDB" w14:textId="030C3D5E" w:rsidR="00C6449B" w:rsidRPr="00C6449B" w:rsidRDefault="00C6449B" w:rsidP="004A5335">
            <w:r w:rsidRPr="00C6449B">
              <w:t>ID výrobny tepelné energie</w:t>
            </w:r>
          </w:p>
        </w:tc>
      </w:tr>
      <w:tr w:rsidR="00C6449B" w:rsidRPr="00C6449B" w14:paraId="1268C27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FFEF59" w14:textId="4151985B" w:rsidR="00C6449B" w:rsidRDefault="00C6449B" w:rsidP="004A5335">
            <w:proofErr w:type="spellStart"/>
            <w:r w:rsidRPr="00C6449B">
              <w:t>gas</w:t>
            </w:r>
            <w:proofErr w:type="spellEnd"/>
            <w:r w:rsidRPr="00C6449B"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8E0258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FCE214" w14:textId="545C2A9E" w:rsidR="00C6449B" w:rsidRDefault="00C6449B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79F9B2" w14:textId="677C2B1F" w:rsidR="00C6449B" w:rsidRPr="00C6449B" w:rsidRDefault="00C6449B" w:rsidP="004A5335">
            <w:r w:rsidRPr="00C6449B">
              <w:t>ID výrobny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6D191A" w14:textId="4CF5F696" w:rsidR="00C6449B" w:rsidRPr="00C6449B" w:rsidRDefault="00C6449B" w:rsidP="004A5335">
            <w:r w:rsidRPr="00C6449B">
              <w:t>ID výrobny biometanu</w:t>
            </w:r>
          </w:p>
        </w:tc>
      </w:tr>
      <w:tr w:rsidR="00C6449B" w:rsidRPr="00C6449B" w14:paraId="6F563B6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CCF7D6" w14:textId="77777777" w:rsidR="00C6449B" w:rsidRPr="00C6449B" w:rsidRDefault="00C6449B" w:rsidP="004A5335">
            <w:proofErr w:type="spellStart"/>
            <w:r w:rsidRPr="00C6449B">
              <w:t>ico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4C823E" w14:textId="77777777" w:rsidR="00C6449B" w:rsidRDefault="00C6449B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2D5286" w14:textId="77777777" w:rsidR="00C6449B" w:rsidRDefault="00C6449B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C3BBE5" w14:textId="77777777" w:rsidR="00C6449B" w:rsidRPr="00C6449B" w:rsidRDefault="00C6449B" w:rsidP="004A5335">
            <w:r w:rsidRPr="00C6449B">
              <w:t>IČ jiné osoby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0BF22C" w14:textId="77777777" w:rsidR="00C6449B" w:rsidRPr="00C6449B" w:rsidRDefault="00C6449B" w:rsidP="004A5335">
            <w:r w:rsidRPr="00C6449B">
              <w:t>IČ jiné osoby</w:t>
            </w:r>
          </w:p>
        </w:tc>
      </w:tr>
      <w:tr w:rsidR="00990A1C" w14:paraId="2B8D89C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0146D7" w14:textId="5E3420C2" w:rsidR="00990A1C" w:rsidRDefault="00990A1C" w:rsidP="004A5335">
            <w:pPr>
              <w:rPr>
                <w:b/>
              </w:rPr>
            </w:pPr>
            <w:proofErr w:type="spellStart"/>
            <w:r w:rsidRPr="00990A1C">
              <w:rPr>
                <w:b/>
              </w:rPr>
              <w:t>BiogasFeedstock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076918" w14:textId="77777777" w:rsidR="00990A1C" w:rsidRPr="00C65DB6" w:rsidRDefault="00990A1C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A578008" w14:textId="77777777" w:rsidR="00990A1C" w:rsidRDefault="00990A1C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9D7833A" w14:textId="77777777" w:rsidR="00990A1C" w:rsidRDefault="00990A1C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BD23D7B" w14:textId="1348720E" w:rsidR="00990A1C" w:rsidRDefault="00990A1C" w:rsidP="004A5335">
            <w:pPr>
              <w:rPr>
                <w:b/>
              </w:rPr>
            </w:pPr>
            <w:r w:rsidRPr="00990A1C">
              <w:rPr>
                <w:b/>
              </w:rPr>
              <w:t>Spotřebovaná vstupní surovina pro výrobu bioplynu</w:t>
            </w:r>
          </w:p>
        </w:tc>
      </w:tr>
      <w:tr w:rsidR="00990A1C" w:rsidRPr="00C6449B" w14:paraId="650D80A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EC4973" w14:textId="0421A691" w:rsidR="00990A1C" w:rsidRPr="00C6449B" w:rsidRDefault="00990A1C" w:rsidP="004A5335">
            <w:proofErr w:type="spellStart"/>
            <w:r w:rsidRPr="00990A1C">
              <w:t>criteria-compliance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CAA1A9" w14:textId="19FFB70F" w:rsidR="00990A1C" w:rsidRDefault="00990A1C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A8A4FD" w14:textId="5D230E8A" w:rsidR="00990A1C" w:rsidRDefault="00990A1C" w:rsidP="004A5335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CE5A85" w14:textId="192EE47F" w:rsidR="00990A1C" w:rsidRDefault="00990A1C" w:rsidP="004A5335">
            <w:r w:rsidRPr="00990A1C">
              <w:t>Splnění kritérií udržitelnosti a úspor emisí skleníkových plynů pro paliva z biomasy s nízkým rizikem nepřímé změny ve využívání půdy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738DA3" w14:textId="67CFB964" w:rsidR="00990A1C" w:rsidRPr="00C6449B" w:rsidRDefault="00990A1C" w:rsidP="004A5335">
            <w:r w:rsidRPr="00C6449B">
              <w:t>1 = ANO, 0 = NE</w:t>
            </w:r>
          </w:p>
        </w:tc>
      </w:tr>
      <w:tr w:rsidR="00990A1C" w14:paraId="0A1BEAD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20D69B9" w14:textId="0E4A94CC" w:rsidR="00990A1C" w:rsidRDefault="00990A1C" w:rsidP="004A5335">
            <w:pPr>
              <w:rPr>
                <w:b/>
              </w:rPr>
            </w:pPr>
            <w:proofErr w:type="spellStart"/>
            <w:r w:rsidRPr="00990A1C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79DBCFD" w14:textId="77777777" w:rsidR="00990A1C" w:rsidRPr="00C65DB6" w:rsidRDefault="00990A1C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9682D7F" w14:textId="77777777" w:rsidR="00990A1C" w:rsidRDefault="00990A1C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A63715" w14:textId="77777777" w:rsidR="00990A1C" w:rsidRDefault="00990A1C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F9BE138" w14:textId="6D01E6B0" w:rsidR="00990A1C" w:rsidRDefault="00990A1C" w:rsidP="004A5335">
            <w:pPr>
              <w:rPr>
                <w:b/>
              </w:rPr>
            </w:pPr>
            <w:r w:rsidRPr="00990A1C">
              <w:rPr>
                <w:b/>
              </w:rPr>
              <w:t>Doklad prokazující splnění kritérií udržitelnosti</w:t>
            </w:r>
          </w:p>
        </w:tc>
      </w:tr>
      <w:tr w:rsidR="00990A1C" w:rsidRPr="00C6449B" w14:paraId="0BB06E5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0D67F0" w14:textId="1B6803D4" w:rsidR="00990A1C" w:rsidRPr="00C6449B" w:rsidRDefault="00990A1C" w:rsidP="004A5335">
            <w:proofErr w:type="spellStart"/>
            <w:r w:rsidRPr="00990A1C">
              <w:lastRenderedPageBreak/>
              <w:t>criteria</w:t>
            </w:r>
            <w:proofErr w:type="spellEnd"/>
            <w:r w:rsidRPr="00990A1C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594B9C" w14:textId="6A1E1A9C" w:rsidR="00990A1C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B68F64" w14:textId="579EFBD0" w:rsidR="00990A1C" w:rsidRDefault="00990A1C" w:rsidP="004A5335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A7C27F" w14:textId="6953D018" w:rsidR="00990A1C" w:rsidRDefault="00990A1C" w:rsidP="004A5335">
            <w:r>
              <w:t>Označení dokladů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DD73CE" w14:textId="2F30A5B0" w:rsidR="00990A1C" w:rsidRPr="00C6449B" w:rsidRDefault="00990A1C" w:rsidP="004A5335">
            <w:r w:rsidRPr="00990A1C">
              <w:t>Označení dokladů prokazujících splnění kritérií udržitelnosti a úspor emisí skleníkových plynů</w:t>
            </w:r>
          </w:p>
        </w:tc>
      </w:tr>
      <w:tr w:rsidR="00C6449B" w14:paraId="27EA9CA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774AF0" w14:textId="0DD3CBC1" w:rsidR="00C6449B" w:rsidRPr="00C6449B" w:rsidRDefault="00990A1C" w:rsidP="00304546">
            <w:proofErr w:type="spellStart"/>
            <w:r w:rsidRPr="00990A1C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829E92" w14:textId="1FEFD247" w:rsidR="00C6449B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0A2885" w14:textId="48281A5C" w:rsidR="00C6449B" w:rsidRDefault="00990A1C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C15C39" w14:textId="51158998" w:rsidR="00C6449B" w:rsidRDefault="00990A1C" w:rsidP="00304546">
            <w:r w:rsidRPr="00990A1C">
              <w:t>Metoda stanovení produkce emisí skleníkových plynů s použitím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FBAB62" w14:textId="66533965" w:rsidR="00C6449B" w:rsidRPr="00C6449B" w:rsidRDefault="00990A1C" w:rsidP="00C6449B">
            <w:pPr>
              <w:tabs>
                <w:tab w:val="left" w:pos="1368"/>
              </w:tabs>
            </w:pPr>
            <w:r w:rsidRPr="00990A1C">
              <w:t>Metoda stanovení produkce emisí skleníkových plynů s použitím</w:t>
            </w:r>
          </w:p>
        </w:tc>
      </w:tr>
      <w:tr w:rsidR="00990A1C" w14:paraId="2A11098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773F6B4" w14:textId="4A7DAF1C" w:rsidR="00990A1C" w:rsidRDefault="00990A1C" w:rsidP="004A5335">
            <w:pPr>
              <w:rPr>
                <w:b/>
              </w:rPr>
            </w:pPr>
            <w:proofErr w:type="spellStart"/>
            <w:r w:rsidRPr="00990A1C">
              <w:rPr>
                <w:b/>
              </w:rPr>
              <w:t>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6CC4D2D" w14:textId="77777777" w:rsidR="00990A1C" w:rsidRPr="00C65DB6" w:rsidRDefault="00990A1C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B9A5DE" w14:textId="77777777" w:rsidR="00990A1C" w:rsidRDefault="00990A1C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B1D0C6A" w14:textId="77777777" w:rsidR="00990A1C" w:rsidRDefault="00990A1C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4722563" w14:textId="55AFE46F" w:rsidR="00990A1C" w:rsidRDefault="00990A1C" w:rsidP="004A5335">
            <w:pPr>
              <w:rPr>
                <w:b/>
              </w:rPr>
            </w:pPr>
            <w:r w:rsidRPr="00990A1C">
              <w:rPr>
                <w:b/>
              </w:rPr>
              <w:t>Spotřebovaná vstupní surovina</w:t>
            </w:r>
          </w:p>
        </w:tc>
      </w:tr>
      <w:tr w:rsidR="00990A1C" w:rsidRPr="00C6449B" w14:paraId="5EF72C5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A658BA" w14:textId="4F73B424" w:rsidR="00990A1C" w:rsidRPr="00C6449B" w:rsidRDefault="00990A1C" w:rsidP="004A5335">
            <w:proofErr w:type="spellStart"/>
            <w:r w:rsidRPr="00990A1C">
              <w:t>fuel</w:t>
            </w:r>
            <w:proofErr w:type="spellEnd"/>
            <w:r w:rsidRPr="00990A1C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A6C0A0" w14:textId="6CD608D7" w:rsidR="00990A1C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386090" w14:textId="21F48D8C" w:rsidR="00990A1C" w:rsidRDefault="00990A1C" w:rsidP="004A5335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DD551F" w14:textId="01CB0691" w:rsidR="00990A1C" w:rsidRDefault="00990A1C" w:rsidP="004A5335">
            <w:r w:rsidRPr="00990A1C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1753D1" w14:textId="198A0C2B" w:rsidR="00990A1C" w:rsidRPr="00C6449B" w:rsidRDefault="00990A1C" w:rsidP="004A5335">
            <w:r w:rsidRPr="00990A1C">
              <w:t>Druh vstupní suroviny</w:t>
            </w:r>
          </w:p>
        </w:tc>
      </w:tr>
      <w:tr w:rsidR="00990A1C" w:rsidRPr="00C6449B" w14:paraId="5C6AD80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3CEEC7" w14:textId="12755224" w:rsidR="00990A1C" w:rsidRPr="00990A1C" w:rsidRDefault="00C164CE" w:rsidP="004A5335">
            <w:proofErr w:type="spellStart"/>
            <w:r w:rsidRPr="00C164CE">
              <w:t>aib</w:t>
            </w:r>
            <w:proofErr w:type="spellEnd"/>
            <w:r w:rsidRPr="00C164CE">
              <w:t>-</w:t>
            </w:r>
            <w:proofErr w:type="spellStart"/>
            <w:r w:rsidRPr="00C164CE">
              <w:t>fuel</w:t>
            </w:r>
            <w:proofErr w:type="spellEnd"/>
            <w:r w:rsidRPr="00C164C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A153A9" w14:textId="39DCF0DE" w:rsidR="00990A1C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135CEC" w14:textId="1791162F" w:rsidR="00990A1C" w:rsidRDefault="00C164CE" w:rsidP="004A5335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E0C478" w14:textId="5C58230A" w:rsidR="00990A1C" w:rsidRPr="00990A1C" w:rsidRDefault="00C164CE" w:rsidP="004A5335">
            <w:r w:rsidRPr="00C164C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DDF774" w14:textId="088C3762" w:rsidR="00990A1C" w:rsidRPr="00990A1C" w:rsidRDefault="00C164CE" w:rsidP="004A5335">
            <w:r w:rsidRPr="00C164CE">
              <w:t>Palivo dle EZP</w:t>
            </w:r>
          </w:p>
        </w:tc>
      </w:tr>
      <w:tr w:rsidR="00C164CE" w:rsidRPr="00C6449B" w14:paraId="6A24347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CDDC5A" w14:textId="11BC1338" w:rsidR="00C164CE" w:rsidRPr="00C164CE" w:rsidRDefault="00C164CE" w:rsidP="004A5335">
            <w:r w:rsidRPr="00C164CE">
              <w:t>sort-</w:t>
            </w:r>
            <w:proofErr w:type="spellStart"/>
            <w:r w:rsidRPr="00C164CE">
              <w:t>order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8B30DA" w14:textId="77777777" w:rsidR="00C164CE" w:rsidRDefault="00C164CE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DDF1F7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98513E" w14:textId="0D69EE9B" w:rsidR="00C164CE" w:rsidRPr="00C164CE" w:rsidRDefault="00C164CE" w:rsidP="004A5335">
            <w:r w:rsidRPr="00C164CE">
              <w:t>Pořadí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71A06C" w14:textId="0E9CC08E" w:rsidR="00C164CE" w:rsidRPr="00C164CE" w:rsidRDefault="00C164CE" w:rsidP="004A5335">
            <w:r w:rsidRPr="00C164CE">
              <w:t>Pořadí suroviny</w:t>
            </w:r>
          </w:p>
        </w:tc>
      </w:tr>
      <w:tr w:rsidR="00C164CE" w:rsidRPr="00C6449B" w14:paraId="1CC1C89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87CC20" w14:textId="5D26783A" w:rsidR="00C164CE" w:rsidRPr="00C164CE" w:rsidRDefault="00C164CE" w:rsidP="004A5335">
            <w:r w:rsidRPr="00C164CE">
              <w:t>country-</w:t>
            </w:r>
            <w:proofErr w:type="spellStart"/>
            <w:r w:rsidRPr="00C164CE">
              <w:t>of</w:t>
            </w:r>
            <w:proofErr w:type="spellEnd"/>
            <w:r w:rsidRPr="00C164CE">
              <w:t>-</w:t>
            </w:r>
            <w:proofErr w:type="spellStart"/>
            <w:r w:rsidRPr="00C164CE">
              <w:t>origin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AEBEFD" w14:textId="52E6FCB6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E1E82B" w14:textId="67AC2A7D" w:rsidR="00C164CE" w:rsidRDefault="00C164CE" w:rsidP="004A5335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94A7FE" w14:textId="045108EA" w:rsidR="00C164CE" w:rsidRPr="00C164CE" w:rsidRDefault="00C164CE" w:rsidP="004A5335">
            <w:r w:rsidRPr="00C164CE">
              <w:t>Země původu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FD841A" w14:textId="0744328A" w:rsidR="00C164CE" w:rsidRPr="00C164CE" w:rsidRDefault="00C164CE" w:rsidP="004A5335">
            <w:r w:rsidRPr="00C164CE">
              <w:t>Země původu vstupní suroviny</w:t>
            </w:r>
          </w:p>
        </w:tc>
      </w:tr>
      <w:tr w:rsidR="00C164CE" w:rsidRPr="00C6449B" w14:paraId="3FD41D9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E15BCB" w14:textId="711CB589" w:rsidR="00C164CE" w:rsidRPr="00C164CE" w:rsidRDefault="00C164CE" w:rsidP="004A5335">
            <w:proofErr w:type="spellStart"/>
            <w:r w:rsidRPr="00C164CE">
              <w:t>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8B64EB" w14:textId="756D2AFF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AB73F9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8CE0D0" w14:textId="63AF5621" w:rsidR="00C164CE" w:rsidRPr="00C164CE" w:rsidRDefault="00C164CE" w:rsidP="004A5335">
            <w:r w:rsidRPr="00C164CE">
              <w:t>Množství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995EBC" w14:textId="606FE3D1" w:rsidR="00C164CE" w:rsidRPr="00C164CE" w:rsidRDefault="00C164CE" w:rsidP="004A5335">
            <w:r w:rsidRPr="00C164CE">
              <w:t>Množství spotřebované vstupní suroviny</w:t>
            </w:r>
          </w:p>
        </w:tc>
      </w:tr>
      <w:tr w:rsidR="00C164CE" w:rsidRPr="00C6449B" w14:paraId="2D840D5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F6CE96" w14:textId="1C545170" w:rsidR="00C164CE" w:rsidRPr="00C164CE" w:rsidRDefault="00C164CE" w:rsidP="004A5335">
            <w:proofErr w:type="spellStart"/>
            <w:r w:rsidRPr="00C164CE">
              <w:t>energy-yield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60307A" w14:textId="69C4EC28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3085F2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8F75A6" w14:textId="165B1134" w:rsidR="00C164CE" w:rsidRPr="00C164CE" w:rsidRDefault="00C164CE" w:rsidP="004A5335">
            <w:r w:rsidRPr="00C164CE">
              <w:t>Energetická výtěžnost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A127E3" w14:textId="67A84417" w:rsidR="00C164CE" w:rsidRPr="00C164CE" w:rsidRDefault="00C164CE" w:rsidP="004A5335">
            <w:r w:rsidRPr="00C164CE">
              <w:t>Energetická výtěžnost vstupní suroviny</w:t>
            </w:r>
          </w:p>
        </w:tc>
      </w:tr>
      <w:tr w:rsidR="00C164CE" w:rsidRPr="00C6449B" w14:paraId="7FCAFA4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44D195" w14:textId="0AC7BA95" w:rsidR="00C164CE" w:rsidRPr="00C164CE" w:rsidRDefault="00C164CE" w:rsidP="004A5335">
            <w:proofErr w:type="spellStart"/>
            <w:r w:rsidRPr="00C164CE">
              <w:t>purchased-fuel-price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292682" w14:textId="2B4D9689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B719ED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6A649F" w14:textId="78EB9E04" w:rsidR="00C164CE" w:rsidRPr="00C164CE" w:rsidRDefault="00C164CE" w:rsidP="004A5335">
            <w:r w:rsidRPr="00C164CE">
              <w:t>Cena nakoupené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A32B90" w14:textId="75BF3D34" w:rsidR="00C164CE" w:rsidRPr="00C164CE" w:rsidRDefault="00C164CE" w:rsidP="004A5335">
            <w:r w:rsidRPr="00C164CE">
              <w:t>Cena nakoupené vstupní suroviny</w:t>
            </w:r>
          </w:p>
        </w:tc>
      </w:tr>
      <w:tr w:rsidR="00C164CE" w:rsidRPr="00C6449B" w14:paraId="234B73E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0B214D" w14:textId="630869B6" w:rsidR="00C164CE" w:rsidRPr="00C164CE" w:rsidRDefault="00C164CE" w:rsidP="004A5335">
            <w:proofErr w:type="spellStart"/>
            <w:r w:rsidRPr="00C164CE">
              <w:t>other</w:t>
            </w:r>
            <w:proofErr w:type="spellEnd"/>
            <w:r w:rsidRPr="00C164CE">
              <w:t>-transport-type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09829B" w14:textId="77777777" w:rsidR="00C164CE" w:rsidRDefault="00C164CE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E442E8" w14:textId="6396AAAB" w:rsidR="00C164CE" w:rsidRDefault="00C164CE" w:rsidP="004A5335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E7ACE0" w14:textId="46B12815" w:rsidR="00C164CE" w:rsidRPr="00C164CE" w:rsidRDefault="00C164CE" w:rsidP="004A5335">
            <w:r w:rsidRPr="00C164CE">
              <w:t>Ostatní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DFEB1C" w14:textId="2D38CE1B" w:rsidR="00C164CE" w:rsidRPr="00C164CE" w:rsidRDefault="00C164CE" w:rsidP="004A5335">
            <w:r w:rsidRPr="00C164CE">
              <w:t>Ostatní</w:t>
            </w:r>
          </w:p>
        </w:tc>
      </w:tr>
      <w:tr w:rsidR="00C164CE" w:rsidRPr="00C6449B" w14:paraId="2EAD563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8FF689" w14:textId="1A7D3D30" w:rsidR="00C164CE" w:rsidRPr="00C164CE" w:rsidRDefault="00C164CE" w:rsidP="004A5335">
            <w:r w:rsidRPr="00C164CE">
              <w:t>transport-</w:t>
            </w:r>
            <w:proofErr w:type="spellStart"/>
            <w:r w:rsidRPr="00C164CE">
              <w:t>dist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F19533" w14:textId="51A110C2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F59E8A" w14:textId="2F89C8C3" w:rsidR="00C164CE" w:rsidRDefault="00C164CE" w:rsidP="004A5335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D00C3E" w14:textId="30DC4FAC" w:rsidR="00C164CE" w:rsidRPr="00C164CE" w:rsidRDefault="00C164CE" w:rsidP="004A5335">
            <w:r w:rsidRPr="00C164CE">
              <w:t>Vzdálenost dopravy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7286E1" w14:textId="4B718C28" w:rsidR="00C164CE" w:rsidRPr="00C164CE" w:rsidRDefault="00C164CE" w:rsidP="004A5335">
            <w:r w:rsidRPr="00C164CE">
              <w:t>Vzdálenost dopravy vstupní suroviny</w:t>
            </w:r>
          </w:p>
        </w:tc>
      </w:tr>
      <w:tr w:rsidR="00C164CE" w:rsidRPr="00C6449B" w14:paraId="5459A14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FABD09" w14:textId="4221BACE" w:rsidR="00C164CE" w:rsidRPr="00C164CE" w:rsidRDefault="00C164CE" w:rsidP="004A5335">
            <w:proofErr w:type="spellStart"/>
            <w:r w:rsidRPr="00C164CE">
              <w:t>em</w:t>
            </w:r>
            <w:proofErr w:type="spellEnd"/>
            <w:r w:rsidRPr="00C164C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32BB5D" w14:textId="77777777" w:rsidR="00C164CE" w:rsidRDefault="00C164CE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4AC85D" w14:textId="3649507B" w:rsidR="00C164CE" w:rsidRDefault="00C164CE" w:rsidP="004A5335">
            <w:pPr>
              <w:jc w:val="center"/>
            </w:pPr>
            <w:r>
              <w:t>1-4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F548A4" w14:textId="1665CB14" w:rsidR="00C164CE" w:rsidRPr="00C164CE" w:rsidRDefault="00C164CE" w:rsidP="004A5335">
            <w:r w:rsidRPr="00C164CE">
              <w:t>Produkce celkové emise skleníkových plynů En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F07F89" w14:textId="3241E4CF" w:rsidR="00C164CE" w:rsidRPr="00C164CE" w:rsidRDefault="00C164CE" w:rsidP="004A5335">
            <w:r w:rsidRPr="00C164CE">
              <w:t>Produkce celkové emise skleníkových plynů En u spotřebované vstupní suroviny</w:t>
            </w:r>
          </w:p>
        </w:tc>
      </w:tr>
      <w:tr w:rsidR="00C164CE" w:rsidRPr="00C6449B" w14:paraId="5084853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FFEB29" w14:textId="33F72430" w:rsidR="00C164CE" w:rsidRPr="00C164CE" w:rsidRDefault="00C164CE" w:rsidP="004A5335">
            <w:proofErr w:type="spellStart"/>
            <w:r w:rsidRPr="00C164CE">
              <w:t>em-eec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ED5977" w14:textId="1C38D286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8DEE57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FD5DB6" w14:textId="1358E254" w:rsidR="00C164CE" w:rsidRPr="00C164CE" w:rsidRDefault="00C164CE" w:rsidP="004A5335">
            <w:proofErr w:type="spellStart"/>
            <w:proofErr w:type="gramStart"/>
            <w:r w:rsidRPr="00C164CE">
              <w:t>eec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těžby nebo pěstování surovin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0114B6" w14:textId="57EE7F21" w:rsidR="00C164CE" w:rsidRPr="00C164CE" w:rsidRDefault="00C164CE" w:rsidP="004A5335">
            <w:proofErr w:type="spellStart"/>
            <w:proofErr w:type="gramStart"/>
            <w:r w:rsidRPr="00C164CE">
              <w:t>eec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těžby nebo pěstování surovin u spotřebované vstupní suroviny</w:t>
            </w:r>
          </w:p>
        </w:tc>
      </w:tr>
      <w:tr w:rsidR="00C164CE" w:rsidRPr="00C6449B" w14:paraId="1C0DFBE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B0E424" w14:textId="6AFD8DE1" w:rsidR="00C164CE" w:rsidRPr="00C164CE" w:rsidRDefault="00C164CE" w:rsidP="004A5335">
            <w:proofErr w:type="spellStart"/>
            <w:r w:rsidRPr="00C164CE">
              <w:t>em</w:t>
            </w:r>
            <w:proofErr w:type="spellEnd"/>
            <w:r w:rsidRPr="00C164CE">
              <w:t>-el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2D3469" w14:textId="4AF113CE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407963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7D8B41" w14:textId="50E314C6" w:rsidR="00C164CE" w:rsidRPr="00C164CE" w:rsidRDefault="00C164CE" w:rsidP="004A5335">
            <w:proofErr w:type="gramStart"/>
            <w:r w:rsidRPr="00C164CE">
              <w:t>el - anualizované</w:t>
            </w:r>
            <w:proofErr w:type="gramEnd"/>
            <w:r w:rsidRPr="00C164CE">
              <w:t xml:space="preserve"> emise ze změn v zásobě uhlíku vyvolaných změnami ve využívání půdy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54109D" w14:textId="598AD9D4" w:rsidR="00C164CE" w:rsidRPr="00C164CE" w:rsidRDefault="00C164CE" w:rsidP="004A5335">
            <w:proofErr w:type="gramStart"/>
            <w:r w:rsidRPr="00C164CE">
              <w:t>el - anualizované</w:t>
            </w:r>
            <w:proofErr w:type="gramEnd"/>
            <w:r w:rsidRPr="00C164CE">
              <w:t xml:space="preserve"> emise ze změn v zásobě uhlíku vyvolaných změnami ve využívání půdy u spotřebované vstupní suroviny</w:t>
            </w:r>
          </w:p>
        </w:tc>
      </w:tr>
      <w:tr w:rsidR="00C164CE" w:rsidRPr="00C6449B" w14:paraId="0F880A6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E6388E" w14:textId="77C24C46" w:rsidR="00C164CE" w:rsidRPr="00C164CE" w:rsidRDefault="00C164CE" w:rsidP="004A5335">
            <w:proofErr w:type="spellStart"/>
            <w:r w:rsidRPr="00C164CE">
              <w:lastRenderedPageBreak/>
              <w:t>em-ep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1473E1" w14:textId="73F4FFC7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AE65D7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85C08C" w14:textId="54EF378F" w:rsidR="00C164CE" w:rsidRPr="00C164CE" w:rsidRDefault="00C164CE" w:rsidP="00C164CE">
            <w:pPr>
              <w:jc w:val="center"/>
            </w:pPr>
            <w:proofErr w:type="spellStart"/>
            <w:proofErr w:type="gramStart"/>
            <w:r w:rsidRPr="00C164CE">
              <w:t>ep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ze zpracování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3893B9" w14:textId="32F54315" w:rsidR="00C164CE" w:rsidRPr="00C164CE" w:rsidRDefault="00C164CE" w:rsidP="004A5335">
            <w:proofErr w:type="spellStart"/>
            <w:proofErr w:type="gramStart"/>
            <w:r w:rsidRPr="00C164CE">
              <w:t>ep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ze zpracování u spotřebované vstupní suroviny</w:t>
            </w:r>
          </w:p>
        </w:tc>
      </w:tr>
      <w:tr w:rsidR="00C164CE" w:rsidRPr="00C6449B" w14:paraId="5027C1C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C0ADD8" w14:textId="3A9119D3" w:rsidR="00C164CE" w:rsidRPr="00C164CE" w:rsidRDefault="00C164CE" w:rsidP="004A5335">
            <w:proofErr w:type="spellStart"/>
            <w:r w:rsidRPr="00C164CE">
              <w:t>em-etd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D9F3C9" w14:textId="6B9890C9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6A4854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657DFB" w14:textId="5D3B3FC6" w:rsidR="00C164CE" w:rsidRPr="00C164CE" w:rsidRDefault="00C164CE" w:rsidP="00C164CE">
            <w:pPr>
              <w:jc w:val="center"/>
            </w:pPr>
            <w:proofErr w:type="spellStart"/>
            <w:proofErr w:type="gramStart"/>
            <w:r w:rsidRPr="00C164CE">
              <w:t>etd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přepravy a distribuce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9EDA42" w14:textId="564629E0" w:rsidR="00C164CE" w:rsidRPr="00C164CE" w:rsidRDefault="00C164CE" w:rsidP="004A5335">
            <w:proofErr w:type="spellStart"/>
            <w:proofErr w:type="gramStart"/>
            <w:r w:rsidRPr="00C164CE">
              <w:t>etd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přepravy a distribuce u spotřebované vstupní suroviny</w:t>
            </w:r>
          </w:p>
        </w:tc>
      </w:tr>
      <w:tr w:rsidR="00C164CE" w:rsidRPr="00C6449B" w14:paraId="1F948B1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A4D79A" w14:textId="32C85FCF" w:rsidR="00C164CE" w:rsidRPr="00C164CE" w:rsidRDefault="00C164CE" w:rsidP="004A5335">
            <w:proofErr w:type="spellStart"/>
            <w:r w:rsidRPr="00C164CE">
              <w:t>em-eu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F0270F" w14:textId="4C10626A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172484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E0D363" w14:textId="378D21F0" w:rsidR="00C164CE" w:rsidRPr="00C164CE" w:rsidRDefault="00C164CE" w:rsidP="00C164CE">
            <w:pPr>
              <w:jc w:val="center"/>
            </w:pPr>
            <w:proofErr w:type="spellStart"/>
            <w:proofErr w:type="gramStart"/>
            <w:r w:rsidRPr="00C164CE">
              <w:t>eu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používání daného paliva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1A6B55" w14:textId="6397E98C" w:rsidR="00C164CE" w:rsidRPr="00C164CE" w:rsidRDefault="00C164CE" w:rsidP="004A5335">
            <w:proofErr w:type="spellStart"/>
            <w:proofErr w:type="gramStart"/>
            <w:r w:rsidRPr="00C164CE">
              <w:t>eu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používání daného paliva u spotřebované vstupní suroviny</w:t>
            </w:r>
          </w:p>
        </w:tc>
      </w:tr>
      <w:tr w:rsidR="00C164CE" w:rsidRPr="00C6449B" w14:paraId="7A357EB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AD187C" w14:textId="18D60724" w:rsidR="00C164CE" w:rsidRPr="00C164CE" w:rsidRDefault="00C164CE" w:rsidP="004A5335">
            <w:proofErr w:type="spellStart"/>
            <w:r w:rsidRPr="00C164CE">
              <w:t>em-esca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911833" w14:textId="65DCC233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5A3D7D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F59989" w14:textId="05BA2F75" w:rsidR="00C164CE" w:rsidRPr="00C164CE" w:rsidRDefault="00C164CE" w:rsidP="00C164CE">
            <w:pPr>
              <w:jc w:val="center"/>
            </w:pPr>
            <w:proofErr w:type="spellStart"/>
            <w:proofErr w:type="gramStart"/>
            <w:r w:rsidRPr="00C164CE">
              <w:t>esca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vyvolané nahromaděním uhlíku v půdě díky zdokonaleným zemědělským postupům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0FEE4B" w14:textId="57C7ACBF" w:rsidR="00C164CE" w:rsidRPr="00C164CE" w:rsidRDefault="00C164CE" w:rsidP="004A5335">
            <w:proofErr w:type="spellStart"/>
            <w:proofErr w:type="gramStart"/>
            <w:r w:rsidRPr="00C164CE">
              <w:t>esca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vyvolané nahromaděním uhlíku v půdě díky zdokonaleným zemědělským postupům u spotřebované vstupní suroviny</w:t>
            </w:r>
          </w:p>
        </w:tc>
      </w:tr>
      <w:tr w:rsidR="00C164CE" w:rsidRPr="00C6449B" w14:paraId="37B2EA2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FCADB7" w14:textId="7D059444" w:rsidR="00C164CE" w:rsidRPr="00C164CE" w:rsidRDefault="00C164CE" w:rsidP="004A5335">
            <w:proofErr w:type="spellStart"/>
            <w:r w:rsidRPr="00C164CE">
              <w:t>em-eccs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A12D08" w14:textId="5A15E82B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4966CC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F9603F" w14:textId="5BEC1723" w:rsidR="00C164CE" w:rsidRPr="00C164CE" w:rsidRDefault="00C164CE" w:rsidP="00C164CE">
            <w:pPr>
              <w:jc w:val="center"/>
            </w:pPr>
            <w:proofErr w:type="spellStart"/>
            <w:proofErr w:type="gramStart"/>
            <w:r w:rsidRPr="00C164CE">
              <w:t>eccs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geologického ukládání CO2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EE3D4F" w14:textId="07DFE68F" w:rsidR="00C164CE" w:rsidRPr="00C164CE" w:rsidRDefault="00C164CE" w:rsidP="004A5335">
            <w:proofErr w:type="spellStart"/>
            <w:proofErr w:type="gramStart"/>
            <w:r w:rsidRPr="00C164CE">
              <w:t>eccs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geologického ukládání CO2 u spotřebované vstupní suroviny</w:t>
            </w:r>
          </w:p>
        </w:tc>
      </w:tr>
      <w:tr w:rsidR="00C164CE" w:rsidRPr="00C6449B" w14:paraId="604EB90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70D519" w14:textId="7D51D6F5" w:rsidR="00C164CE" w:rsidRPr="00C164CE" w:rsidRDefault="00C164CE" w:rsidP="004A5335">
            <w:proofErr w:type="spellStart"/>
            <w:r w:rsidRPr="00C164CE">
              <w:t>em-eccr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ABDA39" w14:textId="47B0792D" w:rsidR="00C164CE" w:rsidRDefault="00C164CE" w:rsidP="004A5335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DFBB1C" w14:textId="77777777" w:rsidR="00C164CE" w:rsidRDefault="00C164CE" w:rsidP="004A5335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1A0B7F" w14:textId="7BF43088" w:rsidR="00C164CE" w:rsidRPr="00C164CE" w:rsidRDefault="00C164CE" w:rsidP="00C164CE">
            <w:pPr>
              <w:jc w:val="center"/>
            </w:pPr>
            <w:proofErr w:type="spellStart"/>
            <w:proofErr w:type="gramStart"/>
            <w:r w:rsidRPr="00C164CE">
              <w:t>eccr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náhrady CO2 u 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37D763" w14:textId="7C24C3A5" w:rsidR="00C164CE" w:rsidRPr="00C164CE" w:rsidRDefault="00C164CE" w:rsidP="004A5335">
            <w:proofErr w:type="spellStart"/>
            <w:proofErr w:type="gramStart"/>
            <w:r w:rsidRPr="00C164CE">
              <w:t>eccr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náhrady CO2 u spotřebované vstupní suroviny</w:t>
            </w:r>
          </w:p>
        </w:tc>
      </w:tr>
      <w:tr w:rsidR="00990A1C" w14:paraId="0D76FAD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3A2034D" w14:textId="39DDCD5B" w:rsidR="00990A1C" w:rsidRDefault="00990A1C" w:rsidP="004A5335">
            <w:pPr>
              <w:rPr>
                <w:b/>
              </w:rPr>
            </w:pPr>
            <w:proofErr w:type="spellStart"/>
            <w:r w:rsidRPr="00990A1C">
              <w:rPr>
                <w:b/>
              </w:rPr>
              <w:t>TransportType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9659470" w14:textId="77777777" w:rsidR="00990A1C" w:rsidRPr="00C65DB6" w:rsidRDefault="00990A1C" w:rsidP="004A5335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8FC6302" w14:textId="77777777" w:rsidR="00990A1C" w:rsidRDefault="00990A1C" w:rsidP="004A5335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6F00CA" w14:textId="77777777" w:rsidR="00990A1C" w:rsidRDefault="00990A1C" w:rsidP="004A5335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E7E4702" w14:textId="5E9AFDF8" w:rsidR="00990A1C" w:rsidRDefault="00990A1C" w:rsidP="004A5335">
            <w:pPr>
              <w:rPr>
                <w:b/>
              </w:rPr>
            </w:pPr>
            <w:r w:rsidRPr="00990A1C">
              <w:rPr>
                <w:b/>
              </w:rPr>
              <w:t>Identifikace přepravního prostředku dodávky vstupní suroviny</w:t>
            </w:r>
          </w:p>
        </w:tc>
      </w:tr>
      <w:tr w:rsidR="00990A1C" w:rsidRPr="00C6449B" w14:paraId="4B18828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828950" w14:textId="1EB5EE20" w:rsidR="00990A1C" w:rsidRPr="00C6449B" w:rsidRDefault="00990A1C" w:rsidP="004A5335">
            <w:r w:rsidRPr="00990A1C">
              <w:t>transport-type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DA8F2A" w14:textId="77777777" w:rsidR="00990A1C" w:rsidRDefault="00990A1C" w:rsidP="004A5335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B31494" w14:textId="52561A19" w:rsidR="00990A1C" w:rsidRDefault="00990A1C" w:rsidP="004A5335">
            <w:pPr>
              <w:jc w:val="center"/>
            </w:pPr>
            <w:r>
              <w:t>1-5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292ED5" w14:textId="46E14513" w:rsidR="00990A1C" w:rsidRDefault="00990A1C" w:rsidP="004A5335">
            <w:r w:rsidRPr="00990A1C">
              <w:t>Identifikace přepravního prostředku dodávky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F67CA4" w14:textId="409EA5B7" w:rsidR="00990A1C" w:rsidRPr="00C6449B" w:rsidRDefault="00990A1C" w:rsidP="004A5335">
            <w:r w:rsidRPr="00990A1C">
              <w:t>Identifikace přepravního prostředku dodávky vstupní suroviny</w:t>
            </w:r>
          </w:p>
        </w:tc>
      </w:tr>
      <w:tr w:rsidR="00C164CE" w14:paraId="4953DBFF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D386FC9" w14:textId="1A73E61C" w:rsidR="00C164CE" w:rsidRDefault="00C164C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BiogasConsumption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9252A4A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1D44288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093998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7F33C0E" w14:textId="4BFE591B" w:rsidR="00C164CE" w:rsidRDefault="00C164CE" w:rsidP="002D1432">
            <w:pPr>
              <w:rPr>
                <w:b/>
              </w:rPr>
            </w:pPr>
            <w:r w:rsidRPr="00C164CE">
              <w:rPr>
                <w:b/>
              </w:rPr>
              <w:t>Spotřebovaný bioplyn pro výrobu elektřiny, tepelné energie nebo biometanu</w:t>
            </w:r>
          </w:p>
        </w:tc>
      </w:tr>
      <w:tr w:rsidR="00C164CE" w:rsidRPr="00C6449B" w14:paraId="2F62261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2BA9AB" w14:textId="5D382196" w:rsidR="00C164CE" w:rsidRPr="00C6449B" w:rsidRDefault="00C164CE" w:rsidP="002D1432">
            <w:proofErr w:type="spellStart"/>
            <w:r w:rsidRPr="00C164CE">
              <w:t>criteria-compliance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18CB67" w14:textId="3ECC56AD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4016CC" w14:textId="494230C9" w:rsidR="00C164CE" w:rsidRDefault="00C164CE" w:rsidP="002D143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B744A2" w14:textId="54971C67" w:rsidR="00C164CE" w:rsidRDefault="00C164CE" w:rsidP="002D1432">
            <w:r w:rsidRPr="00C164CE">
              <w:t xml:space="preserve">Splnění kritérií udržitelnosti a úspor emisí </w:t>
            </w:r>
            <w:r w:rsidRPr="00C164CE">
              <w:lastRenderedPageBreak/>
              <w:t>skleníkových plynů pro paliva z biomasy s nízkým rizikem nepřímé změny ve využívání půdy.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D0E15A" w14:textId="209F1351" w:rsidR="00C164CE" w:rsidRPr="00C6449B" w:rsidRDefault="00C164CE" w:rsidP="002D1432">
            <w:r w:rsidRPr="00C164CE">
              <w:lastRenderedPageBreak/>
              <w:t>1 = ANO, 0 = NE</w:t>
            </w:r>
          </w:p>
        </w:tc>
      </w:tr>
      <w:tr w:rsidR="00990A1C" w14:paraId="5CCE0A7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1133C8" w14:textId="4F7F3D5D" w:rsidR="00990A1C" w:rsidRPr="00990A1C" w:rsidRDefault="00C164CE" w:rsidP="00304546">
            <w:proofErr w:type="spellStart"/>
            <w:r w:rsidRPr="00C164CE">
              <w:t>biogas-total-em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FC5572" w14:textId="40261013" w:rsidR="00990A1C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66F5CB" w14:textId="77777777" w:rsidR="00990A1C" w:rsidRDefault="00990A1C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F03E7E" w14:textId="78DFDA73" w:rsidR="00990A1C" w:rsidRPr="00990A1C" w:rsidRDefault="00C164CE" w:rsidP="00304546">
            <w:r w:rsidRPr="00C164CE">
              <w:t>Produkce celkové emise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9A4821" w14:textId="0C39E6E8" w:rsidR="00990A1C" w:rsidRPr="00990A1C" w:rsidRDefault="00C164CE" w:rsidP="00C6449B">
            <w:pPr>
              <w:tabs>
                <w:tab w:val="left" w:pos="1368"/>
              </w:tabs>
            </w:pPr>
            <w:r w:rsidRPr="00C164CE">
              <w:t>Produkce celkové emise skleníkových plynů E spotřebovaného bioplynu</w:t>
            </w:r>
          </w:p>
        </w:tc>
      </w:tr>
      <w:tr w:rsidR="00C164CE" w14:paraId="2B3C42E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1A94EA" w14:textId="56671065" w:rsidR="00C164CE" w:rsidRPr="00C164CE" w:rsidRDefault="00C164CE" w:rsidP="00304546">
            <w:proofErr w:type="spellStart"/>
            <w:r w:rsidRPr="00C164CE">
              <w:t>biogas-calorific-value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CF8C27" w14:textId="4AECCA6F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40A862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8886F3" w14:textId="2427D2BC" w:rsidR="00C164CE" w:rsidRPr="00C164CE" w:rsidRDefault="00C164CE" w:rsidP="00304546">
            <w:r w:rsidRPr="00C164CE">
              <w:t>Výhřevnost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ADFFD5" w14:textId="090D7BA6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Výhřevnost bioplynu</w:t>
            </w:r>
          </w:p>
        </w:tc>
      </w:tr>
      <w:tr w:rsidR="00C164CE" w14:paraId="5298C14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BE761C" w14:textId="19E7251C" w:rsidR="00C164CE" w:rsidRPr="00C164CE" w:rsidRDefault="00C164CE" w:rsidP="00304546">
            <w:r w:rsidRPr="00C164CE">
              <w:t>total-biogas-cons-m3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C5F088" w14:textId="538762EF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A95B82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287CB8" w14:textId="6D58EBF9" w:rsidR="00C164CE" w:rsidRPr="00C164CE" w:rsidRDefault="00C164CE" w:rsidP="00304546">
            <w:r w:rsidRPr="00C164CE">
              <w:t>Celkové množství spotřebovaného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45674E" w14:textId="5CE78D20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Celkové množství spotřebovaného bioplynu</w:t>
            </w:r>
          </w:p>
        </w:tc>
      </w:tr>
      <w:tr w:rsidR="00C164CE" w14:paraId="4CA8887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17C1A9" w14:textId="70C62B79" w:rsidR="00C164CE" w:rsidRPr="00C164CE" w:rsidRDefault="00C164CE" w:rsidP="00304546">
            <w:proofErr w:type="spellStart"/>
            <w:r w:rsidRPr="00C164CE">
              <w:t>total-biogas-cons-mwh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6D6A73" w14:textId="77777777" w:rsidR="00C164CE" w:rsidRDefault="00C164C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99B9F0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7EDEEA" w14:textId="2505DEF6" w:rsidR="00C164CE" w:rsidRPr="00C164CE" w:rsidRDefault="00C164CE" w:rsidP="00304546">
            <w:r w:rsidRPr="00C164CE">
              <w:t>Celková energie v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3A8FB9" w14:textId="483B3F2A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Celková energie v palivu</w:t>
            </w:r>
          </w:p>
        </w:tc>
      </w:tr>
      <w:tr w:rsidR="00C164CE" w14:paraId="4D4B7F0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7495CA" w14:textId="68F3AF6A" w:rsidR="00C164CE" w:rsidRPr="00C164CE" w:rsidRDefault="00C164CE" w:rsidP="00304546">
            <w:proofErr w:type="spellStart"/>
            <w:r w:rsidRPr="00C164CE">
              <w:t>biogas-flaring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A32D56" w14:textId="679D5ACF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0F3CF8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A2D255" w14:textId="57FB1FDF" w:rsidR="00C164CE" w:rsidRPr="00C164CE" w:rsidRDefault="00C164CE" w:rsidP="00304546">
            <w:r w:rsidRPr="00C164CE">
              <w:t xml:space="preserve">Spalování bioplynu na </w:t>
            </w:r>
            <w:proofErr w:type="spellStart"/>
            <w:r w:rsidRPr="00C164CE">
              <w:t>fléře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6BD15C" w14:textId="43820344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 xml:space="preserve">Spalování bioplynu na </w:t>
            </w:r>
            <w:proofErr w:type="spellStart"/>
            <w:r w:rsidRPr="00C164CE">
              <w:t>fléře</w:t>
            </w:r>
            <w:proofErr w:type="spellEnd"/>
          </w:p>
        </w:tc>
      </w:tr>
      <w:tr w:rsidR="00C164CE" w14:paraId="19AE51C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13D9715" w14:textId="77777777" w:rsidR="00C164CE" w:rsidRDefault="00C164CE" w:rsidP="002D1432">
            <w:pPr>
              <w:rPr>
                <w:b/>
              </w:rPr>
            </w:pPr>
            <w:proofErr w:type="spellStart"/>
            <w:r w:rsidRPr="00990A1C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D9DC45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AE4132B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AC012C4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9CC13E" w14:textId="77777777" w:rsidR="00C164CE" w:rsidRDefault="00C164CE" w:rsidP="002D1432">
            <w:pPr>
              <w:rPr>
                <w:b/>
              </w:rPr>
            </w:pPr>
            <w:r w:rsidRPr="00990A1C">
              <w:rPr>
                <w:b/>
              </w:rPr>
              <w:t>Doklad prokazující splnění kritérií udržitelnosti</w:t>
            </w:r>
          </w:p>
        </w:tc>
      </w:tr>
      <w:tr w:rsidR="00C164CE" w:rsidRPr="00C6449B" w14:paraId="2FD0E20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83E249" w14:textId="77777777" w:rsidR="00C164CE" w:rsidRPr="00C6449B" w:rsidRDefault="00C164CE" w:rsidP="002D1432">
            <w:proofErr w:type="spellStart"/>
            <w:r w:rsidRPr="00990A1C">
              <w:t>criteria</w:t>
            </w:r>
            <w:proofErr w:type="spellEnd"/>
            <w:r w:rsidRPr="00990A1C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8CDDB1" w14:textId="3C70908B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219A9A" w14:textId="77777777" w:rsidR="00C164CE" w:rsidRDefault="00C164CE" w:rsidP="002D1432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34F4D6" w14:textId="77777777" w:rsidR="00C164CE" w:rsidRDefault="00C164CE" w:rsidP="002D1432">
            <w:r>
              <w:t>Označení dokladů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A1AF5A" w14:textId="77777777" w:rsidR="00C164CE" w:rsidRPr="00C6449B" w:rsidRDefault="00C164CE" w:rsidP="002D1432">
            <w:r w:rsidRPr="00990A1C">
              <w:t>Označení dokladů prokazujících splnění kritérií udržitelnosti a úspor emisí skleníkových plynů</w:t>
            </w:r>
          </w:p>
        </w:tc>
      </w:tr>
      <w:tr w:rsidR="00C164CE" w:rsidRPr="00C6449B" w14:paraId="729DD145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7C8B5F" w14:textId="77777777" w:rsidR="00C164CE" w:rsidRPr="00C6449B" w:rsidRDefault="00C164CE" w:rsidP="002D1432">
            <w:proofErr w:type="spellStart"/>
            <w:r w:rsidRPr="00990A1C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FBB15F" w14:textId="4565F50B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D07F14" w14:textId="77777777" w:rsidR="00C164CE" w:rsidRDefault="00C164CE" w:rsidP="002D1432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A7D597" w14:textId="77777777" w:rsidR="00C164CE" w:rsidRDefault="00C164CE" w:rsidP="002D1432">
            <w:r w:rsidRPr="00990A1C">
              <w:t>Metoda stanovení produkce emisí skleníkových plynů s použitím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B9EBF4" w14:textId="77777777" w:rsidR="00C164CE" w:rsidRPr="00C6449B" w:rsidRDefault="00C164CE" w:rsidP="002D1432">
            <w:pPr>
              <w:tabs>
                <w:tab w:val="left" w:pos="1368"/>
              </w:tabs>
            </w:pPr>
            <w:r w:rsidRPr="00990A1C">
              <w:t>Metoda stanovení produkce emisí skleníkových plynů s použitím</w:t>
            </w:r>
          </w:p>
        </w:tc>
      </w:tr>
      <w:tr w:rsidR="00C164CE" w14:paraId="4B248661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685C456" w14:textId="77777777" w:rsidR="00C164CE" w:rsidRDefault="00C164CE" w:rsidP="002D1432">
            <w:pPr>
              <w:rPr>
                <w:b/>
              </w:rPr>
            </w:pPr>
            <w:proofErr w:type="spellStart"/>
            <w:r w:rsidRPr="00990A1C">
              <w:rPr>
                <w:b/>
              </w:rPr>
              <w:t>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4C9CCE3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CC622C3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8308E3F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9CDE705" w14:textId="77777777" w:rsidR="00C164CE" w:rsidRDefault="00C164CE" w:rsidP="002D1432">
            <w:pPr>
              <w:rPr>
                <w:b/>
              </w:rPr>
            </w:pPr>
            <w:r w:rsidRPr="00990A1C">
              <w:rPr>
                <w:b/>
              </w:rPr>
              <w:t>Spotřebovaná vstupní surovina</w:t>
            </w:r>
          </w:p>
        </w:tc>
      </w:tr>
      <w:tr w:rsidR="00C164CE" w:rsidRPr="00C6449B" w14:paraId="76982A3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440FBA" w14:textId="77777777" w:rsidR="00C164CE" w:rsidRPr="00C6449B" w:rsidRDefault="00C164CE" w:rsidP="002D1432">
            <w:proofErr w:type="spellStart"/>
            <w:r w:rsidRPr="00990A1C">
              <w:t>fuel</w:t>
            </w:r>
            <w:proofErr w:type="spellEnd"/>
            <w:r w:rsidRPr="00990A1C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1C4043" w14:textId="77777777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DA478B" w14:textId="77777777" w:rsidR="00C164CE" w:rsidRDefault="00C164CE" w:rsidP="002D143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F78D6A" w14:textId="77777777" w:rsidR="00C164CE" w:rsidRDefault="00C164CE" w:rsidP="002D1432">
            <w:r w:rsidRPr="00990A1C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F90742" w14:textId="77777777" w:rsidR="00C164CE" w:rsidRPr="00C6449B" w:rsidRDefault="00C164CE" w:rsidP="002D1432">
            <w:r w:rsidRPr="00990A1C">
              <w:t>Druh vstupní suroviny</w:t>
            </w:r>
          </w:p>
        </w:tc>
      </w:tr>
      <w:tr w:rsidR="00C164CE" w:rsidRPr="00990A1C" w14:paraId="40A06460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99805D" w14:textId="77777777" w:rsidR="00C164CE" w:rsidRPr="00990A1C" w:rsidRDefault="00C164CE" w:rsidP="002D1432">
            <w:proofErr w:type="spellStart"/>
            <w:r w:rsidRPr="00C164CE">
              <w:t>aib</w:t>
            </w:r>
            <w:proofErr w:type="spellEnd"/>
            <w:r w:rsidRPr="00C164CE">
              <w:t>-</w:t>
            </w:r>
            <w:proofErr w:type="spellStart"/>
            <w:r w:rsidRPr="00C164CE">
              <w:t>fuel</w:t>
            </w:r>
            <w:proofErr w:type="spellEnd"/>
            <w:r w:rsidRPr="00C164C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DE42BC" w14:textId="77777777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B2DCB2" w14:textId="77777777" w:rsidR="00C164CE" w:rsidRDefault="00C164CE" w:rsidP="002D143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C96D8F" w14:textId="77777777" w:rsidR="00C164CE" w:rsidRPr="00990A1C" w:rsidRDefault="00C164CE" w:rsidP="002D1432">
            <w:r w:rsidRPr="00C164C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7CD912" w14:textId="77777777" w:rsidR="00C164CE" w:rsidRPr="00990A1C" w:rsidRDefault="00C164CE" w:rsidP="002D1432">
            <w:r w:rsidRPr="00C164CE">
              <w:t>Palivo dle EZP</w:t>
            </w:r>
          </w:p>
        </w:tc>
      </w:tr>
      <w:tr w:rsidR="00C164CE" w:rsidRPr="00C164CE" w14:paraId="693E60E5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3792BC" w14:textId="77777777" w:rsidR="00C164CE" w:rsidRPr="00C164CE" w:rsidRDefault="00C164CE" w:rsidP="002D1432">
            <w:r w:rsidRPr="00C164CE">
              <w:t>sort-</w:t>
            </w:r>
            <w:proofErr w:type="spellStart"/>
            <w:r w:rsidRPr="00C164CE">
              <w:t>order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052AA9" w14:textId="77777777" w:rsidR="00C164CE" w:rsidRDefault="00C164CE" w:rsidP="002D14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42729B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337CA6" w14:textId="77777777" w:rsidR="00C164CE" w:rsidRPr="00C164CE" w:rsidRDefault="00C164CE" w:rsidP="002D1432">
            <w:r w:rsidRPr="00C164CE">
              <w:t>Pořadí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41CC11" w14:textId="77777777" w:rsidR="00C164CE" w:rsidRPr="00C164CE" w:rsidRDefault="00C164CE" w:rsidP="002D1432">
            <w:r w:rsidRPr="00C164CE">
              <w:t>Pořadí suroviny</w:t>
            </w:r>
          </w:p>
        </w:tc>
      </w:tr>
      <w:tr w:rsidR="00C164CE" w:rsidRPr="00C164CE" w14:paraId="3B082C9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18489C" w14:textId="402135C1" w:rsidR="00C164CE" w:rsidRPr="00C164CE" w:rsidRDefault="00C164CE" w:rsidP="002D1432">
            <w:proofErr w:type="spellStart"/>
            <w:r w:rsidRPr="00C164CE">
              <w:t>em</w:t>
            </w:r>
            <w:proofErr w:type="spellEnd"/>
            <w:r w:rsidRPr="00C164C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A675FE" w14:textId="77777777" w:rsidR="00C164CE" w:rsidRDefault="00C164CE" w:rsidP="002D14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096BA4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73284D" w14:textId="0980CABA" w:rsidR="00C164CE" w:rsidRPr="00C164CE" w:rsidRDefault="00C164CE" w:rsidP="002D1432">
            <w:r w:rsidRPr="00C164CE">
              <w:t>Produkce celkové emise skleníkových plynů En u všech spotřebovaných 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DDF4E2" w14:textId="5D02965F" w:rsidR="00C164CE" w:rsidRPr="00C164CE" w:rsidRDefault="00C164CE" w:rsidP="002D1432">
            <w:r w:rsidRPr="00C164CE">
              <w:t>Produkce celkové emise skleníkových plynů En u všech spotřebovaných podílů bioplynu ze vstupní suroviny</w:t>
            </w:r>
          </w:p>
        </w:tc>
      </w:tr>
      <w:tr w:rsidR="00C164CE" w:rsidRPr="00C164CE" w14:paraId="054D01AC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D8925C" w14:textId="138B8125" w:rsidR="00C164CE" w:rsidRPr="00C164CE" w:rsidRDefault="00C164CE" w:rsidP="002D1432">
            <w:proofErr w:type="spellStart"/>
            <w:r w:rsidRPr="00C164CE">
              <w:t>em-eec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73C2D7" w14:textId="69E62043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068FC5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C62DFE" w14:textId="10BE49E0" w:rsidR="00C164CE" w:rsidRPr="00C164CE" w:rsidRDefault="00C164CE" w:rsidP="002D1432">
            <w:proofErr w:type="spellStart"/>
            <w:proofErr w:type="gramStart"/>
            <w:r w:rsidRPr="00C164CE">
              <w:t>eec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těžby nebo pěstování surovin </w:t>
            </w:r>
            <w:r w:rsidRPr="00C164CE">
              <w:lastRenderedPageBreak/>
              <w:t>u všech spotřebovaných 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DF304E" w14:textId="6C3E1CFA" w:rsidR="00C164CE" w:rsidRPr="00C164CE" w:rsidRDefault="00C164CE" w:rsidP="002D1432">
            <w:proofErr w:type="spellStart"/>
            <w:proofErr w:type="gramStart"/>
            <w:r w:rsidRPr="00C164CE">
              <w:lastRenderedPageBreak/>
              <w:t>eec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těžby nebo pěstování surovin u všech spotřebovaných podílů bioplynu ze vstupní suroviny</w:t>
            </w:r>
          </w:p>
        </w:tc>
      </w:tr>
      <w:tr w:rsidR="00C164CE" w:rsidRPr="00C164CE" w14:paraId="40887BB1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79E422" w14:textId="0CE4AF94" w:rsidR="00C164CE" w:rsidRPr="00C164CE" w:rsidRDefault="00C164CE" w:rsidP="002D1432">
            <w:proofErr w:type="spellStart"/>
            <w:r w:rsidRPr="00C164CE">
              <w:t>em</w:t>
            </w:r>
            <w:proofErr w:type="spellEnd"/>
            <w:r w:rsidRPr="00C164CE">
              <w:t>-el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318E5E" w14:textId="3C30779D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2F97D2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E02DE1" w14:textId="1F98D858" w:rsidR="00C164CE" w:rsidRPr="00C164CE" w:rsidRDefault="00C164CE" w:rsidP="002D1432">
            <w:proofErr w:type="gramStart"/>
            <w:r w:rsidRPr="00C164CE">
              <w:t>el - anualizované</w:t>
            </w:r>
            <w:proofErr w:type="gramEnd"/>
            <w:r w:rsidRPr="00C164CE">
              <w:t xml:space="preserve"> emise ze změn v zásobě uhlíku vyvolaných změnami ve využívání půdy u všech spotřebovaných 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4CDB5F" w14:textId="57D3154E" w:rsidR="00C164CE" w:rsidRPr="00C164CE" w:rsidRDefault="00C164CE" w:rsidP="002D1432">
            <w:proofErr w:type="gramStart"/>
            <w:r w:rsidRPr="00C164CE">
              <w:t>el - anualizované</w:t>
            </w:r>
            <w:proofErr w:type="gramEnd"/>
            <w:r w:rsidRPr="00C164CE">
              <w:t xml:space="preserve"> emise ze změn v zásobě uhlíku vyvolaných změnami ve využívání půdy u všech spotřebovaných podílů bioplynu ze vstupní suroviny</w:t>
            </w:r>
          </w:p>
        </w:tc>
      </w:tr>
      <w:tr w:rsidR="00C164CE" w:rsidRPr="00C164CE" w14:paraId="016292BF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F6F982" w14:textId="009AFCE3" w:rsidR="00C164CE" w:rsidRPr="00C164CE" w:rsidRDefault="00C164CE" w:rsidP="002D1432">
            <w:proofErr w:type="spellStart"/>
            <w:r w:rsidRPr="00C164CE">
              <w:t>em-ep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CEBD1B" w14:textId="54E43CE5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397638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793222" w14:textId="33B8D81F" w:rsidR="00C164CE" w:rsidRPr="00C164CE" w:rsidRDefault="00C164CE" w:rsidP="002D1432">
            <w:proofErr w:type="spellStart"/>
            <w:proofErr w:type="gramStart"/>
            <w:r w:rsidRPr="00C164CE">
              <w:t>ep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ze zpracování u všech spotřebovaných 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8542DA" w14:textId="320EB74F" w:rsidR="00C164CE" w:rsidRPr="00C164CE" w:rsidRDefault="00C164CE" w:rsidP="002D1432">
            <w:proofErr w:type="spellStart"/>
            <w:proofErr w:type="gramStart"/>
            <w:r w:rsidRPr="00C164CE">
              <w:t>ep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ze zpracování u všech spotřebovaných podílů bioplynu ze vstupní suroviny</w:t>
            </w:r>
          </w:p>
        </w:tc>
      </w:tr>
      <w:tr w:rsidR="00C164CE" w:rsidRPr="00C164CE" w14:paraId="0A3175F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FDDDF6" w14:textId="3C3B3BED" w:rsidR="00C164CE" w:rsidRPr="00C164CE" w:rsidRDefault="00C164CE" w:rsidP="002D1432">
            <w:proofErr w:type="spellStart"/>
            <w:r w:rsidRPr="00C164CE">
              <w:t>em-etd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38E0BD" w14:textId="4776C119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12793E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C21D68" w14:textId="6D7C7290" w:rsidR="00C164CE" w:rsidRPr="00C164CE" w:rsidRDefault="00C164CE" w:rsidP="002D1432">
            <w:proofErr w:type="spellStart"/>
            <w:proofErr w:type="gramStart"/>
            <w:r w:rsidRPr="00C164CE">
              <w:t>etd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přepravy a distribuce u všech spotřebovaných 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EF0F79" w14:textId="16711DAC" w:rsidR="00C164CE" w:rsidRPr="00C164CE" w:rsidRDefault="00C164CE" w:rsidP="002D1432">
            <w:proofErr w:type="spellStart"/>
            <w:proofErr w:type="gramStart"/>
            <w:r w:rsidRPr="00C164CE">
              <w:t>etd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přepravy a distribuce u všech spotřebovaných podílů bioplynu ze vstupní suroviny</w:t>
            </w:r>
          </w:p>
        </w:tc>
      </w:tr>
      <w:tr w:rsidR="00C164CE" w:rsidRPr="00C164CE" w14:paraId="6D49D442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727FC2" w14:textId="48354D71" w:rsidR="00C164CE" w:rsidRPr="00C164CE" w:rsidRDefault="00C164CE" w:rsidP="002D1432">
            <w:proofErr w:type="spellStart"/>
            <w:r w:rsidRPr="00C164CE">
              <w:t>em-eu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9C09EB" w14:textId="3FE8C197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357169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4C9859" w14:textId="0BFA3D49" w:rsidR="00C164CE" w:rsidRPr="00C164CE" w:rsidRDefault="00C164CE" w:rsidP="002D1432">
            <w:proofErr w:type="spellStart"/>
            <w:proofErr w:type="gramStart"/>
            <w:r w:rsidRPr="00C164CE">
              <w:t>eu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používání daného paliva u všech spotřebovaných 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7D4195" w14:textId="2B3D561C" w:rsidR="00C164CE" w:rsidRPr="00C164CE" w:rsidRDefault="00C164CE" w:rsidP="002D1432">
            <w:proofErr w:type="spellStart"/>
            <w:proofErr w:type="gramStart"/>
            <w:r w:rsidRPr="00C164CE">
              <w:t>eu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používání daného paliva u všech spotřebovaných podílů bioplynu ze vstupní suroviny</w:t>
            </w:r>
          </w:p>
        </w:tc>
      </w:tr>
      <w:tr w:rsidR="00C164CE" w:rsidRPr="00C164CE" w14:paraId="60CD3B5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CED290" w14:textId="3F17591B" w:rsidR="00C164CE" w:rsidRPr="00C164CE" w:rsidRDefault="00C164CE" w:rsidP="002D1432">
            <w:proofErr w:type="spellStart"/>
            <w:r w:rsidRPr="00C164CE">
              <w:t>em-esca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70BD65" w14:textId="7DC23480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1EB8CA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A3E2D7" w14:textId="640208D2" w:rsidR="00C164CE" w:rsidRPr="00C164CE" w:rsidRDefault="00C164CE" w:rsidP="002D1432">
            <w:proofErr w:type="spellStart"/>
            <w:proofErr w:type="gramStart"/>
            <w:r w:rsidRPr="00C164CE">
              <w:t>esca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vyvolané nahromaděním uhlíku v půdě díky zdokonaleným zemědělským postupům u všech spotřebovaných podílů bioplynu </w:t>
            </w:r>
            <w:r w:rsidRPr="00C164CE">
              <w:lastRenderedPageBreak/>
              <w:t>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423A8F" w14:textId="43493D02" w:rsidR="00C164CE" w:rsidRPr="00C164CE" w:rsidRDefault="00C164CE" w:rsidP="002D1432">
            <w:proofErr w:type="spellStart"/>
            <w:proofErr w:type="gramStart"/>
            <w:r w:rsidRPr="00C164CE">
              <w:lastRenderedPageBreak/>
              <w:t>esca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vyvolané nahromaděním uhlíku v půdě díky zdokonaleným zemědělským postupům u všech spotřebovaných podílů bioplynu ze vstupní suroviny</w:t>
            </w:r>
          </w:p>
        </w:tc>
      </w:tr>
      <w:tr w:rsidR="00C164CE" w:rsidRPr="00C164CE" w14:paraId="57D5C18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2FED2D" w14:textId="146C73E0" w:rsidR="00C164CE" w:rsidRPr="00C164CE" w:rsidRDefault="00C164CE" w:rsidP="002D1432">
            <w:proofErr w:type="spellStart"/>
            <w:r w:rsidRPr="00C164CE">
              <w:t>em-eccs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AABF1F" w14:textId="1FA62507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72F80E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A30B3A" w14:textId="4036C53A" w:rsidR="00C164CE" w:rsidRPr="00C164CE" w:rsidRDefault="00C164CE" w:rsidP="002D1432">
            <w:proofErr w:type="spellStart"/>
            <w:proofErr w:type="gramStart"/>
            <w:r w:rsidRPr="00C164CE">
              <w:t>eccs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geologického ukládání CO2 u všech spotřebovaných 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F27741" w14:textId="4A95860C" w:rsidR="00C164CE" w:rsidRPr="00C164CE" w:rsidRDefault="00C164CE" w:rsidP="002D1432">
            <w:proofErr w:type="spellStart"/>
            <w:proofErr w:type="gramStart"/>
            <w:r w:rsidRPr="00C164CE">
              <w:t>eccs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geologického ukládání CO2 u všech spotřebovaných podílů bioplynu ze vstupní suroviny</w:t>
            </w:r>
          </w:p>
        </w:tc>
      </w:tr>
      <w:tr w:rsidR="00C164CE" w:rsidRPr="00C164CE" w14:paraId="783D126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5D7E67" w14:textId="447FCB2A" w:rsidR="00C164CE" w:rsidRPr="00C164CE" w:rsidRDefault="00C164CE" w:rsidP="002D1432">
            <w:proofErr w:type="spellStart"/>
            <w:r w:rsidRPr="00C164CE">
              <w:t>em-eccr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C6DBDC" w14:textId="75A1D4A9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ED415D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F180B2" w14:textId="538E02F3" w:rsidR="00C164CE" w:rsidRPr="00C164CE" w:rsidRDefault="00C164CE" w:rsidP="002D1432">
            <w:proofErr w:type="spellStart"/>
            <w:proofErr w:type="gramStart"/>
            <w:r w:rsidRPr="00C164CE">
              <w:t>eccr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náhrady CO2 u všech spotřebovaných podílů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E32CDD" w14:textId="5075965C" w:rsidR="00C164CE" w:rsidRPr="00C164CE" w:rsidRDefault="00C164CE" w:rsidP="002D1432">
            <w:proofErr w:type="spellStart"/>
            <w:proofErr w:type="gramStart"/>
            <w:r w:rsidRPr="00C164CE">
              <w:t>eccr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náhrady CO2 u všech spotřebovaných podílů bioplynu ze vstupní suroviny</w:t>
            </w:r>
          </w:p>
        </w:tc>
      </w:tr>
      <w:tr w:rsidR="00C164CE" w14:paraId="6F1D185C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530ABE2" w14:textId="2C6FF506" w:rsidR="00C164CE" w:rsidRDefault="00C164CE" w:rsidP="002D1432">
            <w:pPr>
              <w:rPr>
                <w:b/>
              </w:rPr>
            </w:pPr>
            <w:proofErr w:type="spellStart"/>
            <w:r>
              <w:rPr>
                <w:b/>
              </w:rPr>
              <w:t>Allocation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3EB7A0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C172349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EB156CC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45BC18E" w14:textId="406BD762" w:rsidR="00C164CE" w:rsidRDefault="00C164CE" w:rsidP="002D1432">
            <w:pPr>
              <w:rPr>
                <w:b/>
              </w:rPr>
            </w:pPr>
            <w:r w:rsidRPr="00C164CE">
              <w:rPr>
                <w:b/>
              </w:rPr>
              <w:t>Použití spotřebovaného bioplynu</w:t>
            </w:r>
          </w:p>
        </w:tc>
      </w:tr>
      <w:tr w:rsidR="00C164CE" w14:paraId="024BCE7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F1F55B" w14:textId="11F9F9E8" w:rsidR="00C164CE" w:rsidRPr="00C164CE" w:rsidRDefault="00C164CE" w:rsidP="00304546">
            <w:proofErr w:type="spellStart"/>
            <w:r w:rsidRPr="00C164CE">
              <w:t>commodity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5E7AE6" w14:textId="3DF4F599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9DB766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91A8FC" w14:textId="50D06FDB" w:rsidR="00C164CE" w:rsidRPr="00C164CE" w:rsidRDefault="00C164CE" w:rsidP="00304546">
            <w:r w:rsidRPr="00C164CE">
              <w:t>Označení komodity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0C98B9" w14:textId="4D1FE5F4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Označení komodity</w:t>
            </w:r>
          </w:p>
        </w:tc>
      </w:tr>
      <w:tr w:rsidR="00C164CE" w14:paraId="5AFA3DD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3973C5" w14:textId="6B824422" w:rsidR="00C164CE" w:rsidRPr="00C164CE" w:rsidRDefault="00C164CE" w:rsidP="00304546">
            <w:proofErr w:type="spellStart"/>
            <w:r w:rsidRPr="00C164CE">
              <w:t>total-biogas-alloc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1B37F0" w14:textId="7F7CACDB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3DD730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7546F3" w14:textId="601215FD" w:rsidR="00C164CE" w:rsidRPr="00C164CE" w:rsidRDefault="00C164CE" w:rsidP="00304546">
            <w:r w:rsidRPr="00C164CE">
              <w:t>Celkové množství spotřebovaného bioplynu ve zdroji/výrobně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2F8B28" w14:textId="528F9DB5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Celkové množství spotřebovaného bioplynu ve zdroji/výrobně</w:t>
            </w:r>
          </w:p>
        </w:tc>
      </w:tr>
      <w:tr w:rsidR="00C164CE" w14:paraId="7837F33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ED470E" w14:textId="0B9DE152" w:rsidR="00C164CE" w:rsidRPr="00C164CE" w:rsidRDefault="00C164CE" w:rsidP="00304546">
            <w:r w:rsidRPr="00C164C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CB8F78" w14:textId="2DD91338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4BCEF4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4F30E5" w14:textId="033EDEEB" w:rsidR="00C164CE" w:rsidRPr="00C164CE" w:rsidRDefault="00C164CE" w:rsidP="00304546">
            <w:r w:rsidRPr="00C164CE">
              <w:t>Označení zdroje/výrobny v systému operátora trhu (ID)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139B41" w14:textId="6E682ED2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Označení zdroje/výrobny v systému operátora trhu (ID)</w:t>
            </w:r>
          </w:p>
        </w:tc>
      </w:tr>
      <w:tr w:rsidR="00C164CE" w14:paraId="676A64A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C778F5" w14:textId="4D88BD83" w:rsidR="00C164CE" w:rsidRDefault="00C164C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BiogasProduction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A7807E1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9D2F10B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C761693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94CEE9B" w14:textId="3723D091" w:rsidR="00C164CE" w:rsidRDefault="00C164CE" w:rsidP="002D1432">
            <w:pPr>
              <w:rPr>
                <w:b/>
              </w:rPr>
            </w:pPr>
            <w:r w:rsidRPr="00C164CE">
              <w:rPr>
                <w:b/>
              </w:rPr>
              <w:t>Vyrobený bioplyn</w:t>
            </w:r>
          </w:p>
        </w:tc>
      </w:tr>
      <w:tr w:rsidR="00C164CE" w14:paraId="0334DAE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C29DA3" w14:textId="2CA0FF82" w:rsidR="00C164CE" w:rsidRPr="00C164CE" w:rsidRDefault="00C164CE" w:rsidP="00304546">
            <w:proofErr w:type="spellStart"/>
            <w:r w:rsidRPr="00C164CE">
              <w:t>criteria-compliance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266EA0" w14:textId="05807B7C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6EC612" w14:textId="1E714C10" w:rsidR="00C164CE" w:rsidRDefault="00C164C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B16122" w14:textId="26B891AA" w:rsidR="00C164CE" w:rsidRPr="00C164CE" w:rsidRDefault="00C164CE" w:rsidP="00304546">
            <w:r w:rsidRPr="00C164CE">
              <w:t>Splnění kritérií udržitelnosti a úspor emisí skleníkových plynů pro paliva z biomasy s nízkým rizikem nepřímé změny ve využívání půdy.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E7F87E" w14:textId="28D621B4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C164CE" w14:paraId="7D7D965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565976" w14:textId="20961DDF" w:rsidR="00C164CE" w:rsidRPr="00C164CE" w:rsidRDefault="00C164CE" w:rsidP="00304546">
            <w:proofErr w:type="spellStart"/>
            <w:r w:rsidRPr="00C164CE">
              <w:t>biogas-total-em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B2B3AB" w14:textId="2D0DEDB5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A3A2FB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B03467" w14:textId="4A9C20A1" w:rsidR="00C164CE" w:rsidRPr="00C164CE" w:rsidRDefault="00C164CE" w:rsidP="00304546">
            <w:r w:rsidRPr="00C164CE">
              <w:t xml:space="preserve">Produkce celkové emise skleníkových plynů E z </w:t>
            </w:r>
            <w:r w:rsidRPr="00C164CE">
              <w:lastRenderedPageBreak/>
              <w:t>vyrobeného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D71641" w14:textId="39FE1275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lastRenderedPageBreak/>
              <w:t>Produkce celkové emise skleníkových plynů E z vyrobeného bioplynu</w:t>
            </w:r>
          </w:p>
        </w:tc>
      </w:tr>
      <w:tr w:rsidR="00C164CE" w14:paraId="6ABD916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646383" w14:textId="4B9B76FE" w:rsidR="00C164CE" w:rsidRPr="00C164CE" w:rsidRDefault="00C164CE" w:rsidP="00304546">
            <w:proofErr w:type="spellStart"/>
            <w:r w:rsidRPr="00C164CE">
              <w:t>biogas-calorific-value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4A3D02" w14:textId="0A65124C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1333D9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B8BD96" w14:textId="22C28EAA" w:rsidR="00C164CE" w:rsidRPr="00C164CE" w:rsidRDefault="00C164CE" w:rsidP="00304546">
            <w:r w:rsidRPr="00C164CE">
              <w:t>Výhřevnost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4DEE59" w14:textId="25E6CEFA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Výhřevnost bioplynu</w:t>
            </w:r>
          </w:p>
        </w:tc>
      </w:tr>
      <w:tr w:rsidR="00C164CE" w14:paraId="7C0D550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741335" w14:textId="640B4E10" w:rsidR="00C164CE" w:rsidRPr="00C164CE" w:rsidRDefault="00C164CE" w:rsidP="00304546">
            <w:r w:rsidRPr="00C164CE">
              <w:t>total-biogas-prod-m3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11C31B" w14:textId="20BEB31A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769709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8CFEE6" w14:textId="034E78B5" w:rsidR="00C164CE" w:rsidRPr="00C164CE" w:rsidRDefault="00C164CE" w:rsidP="00304546">
            <w:r w:rsidRPr="00C164CE">
              <w:t>Celkové množství vyrobeného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1B9419" w14:textId="00B77231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Celkové množství vyrobeného bioplynu</w:t>
            </w:r>
          </w:p>
        </w:tc>
      </w:tr>
      <w:tr w:rsidR="00C164CE" w14:paraId="1F18646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B40BBE" w14:textId="345CCC36" w:rsidR="00C164CE" w:rsidRPr="00C164CE" w:rsidRDefault="00C164CE" w:rsidP="00304546">
            <w:proofErr w:type="spellStart"/>
            <w:r w:rsidRPr="00C164CE">
              <w:t>total-biogas-prod-mwh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33504A" w14:textId="0044357A" w:rsidR="00C164CE" w:rsidRDefault="00C164C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9BFFAC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AC4CB0" w14:textId="2EB47C85" w:rsidR="00C164CE" w:rsidRPr="00C164CE" w:rsidRDefault="00C164CE" w:rsidP="00304546">
            <w:r w:rsidRPr="00C164CE">
              <w:t>Celková energie v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06E8A9" w14:textId="4A703DAE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Celková energie v palivu</w:t>
            </w:r>
          </w:p>
        </w:tc>
      </w:tr>
      <w:tr w:rsidR="00C164CE" w14:paraId="2B3A33D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4B38DF" w14:textId="7F55239D" w:rsidR="00C164CE" w:rsidRPr="00C164CE" w:rsidRDefault="00C164CE" w:rsidP="00304546">
            <w:proofErr w:type="spellStart"/>
            <w:r w:rsidRPr="00C164CE">
              <w:t>biogas-prod-ele-cons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D1A911" w14:textId="53C42B1D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4FB3C9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B11237" w14:textId="7E920C8F" w:rsidR="00C164CE" w:rsidRPr="00C164CE" w:rsidRDefault="00C164CE" w:rsidP="00304546">
            <w:r w:rsidRPr="00C164CE">
              <w:t>Celkové množství spotřebované elektřiny pro výrobu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14ACE8" w14:textId="4221A0D8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Celkové množství spotřebované elektřiny pro výrobu bioplynu</w:t>
            </w:r>
          </w:p>
        </w:tc>
      </w:tr>
      <w:tr w:rsidR="00C164CE" w14:paraId="0C2DD94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6F0C11" w14:textId="4BE4CA66" w:rsidR="00C164CE" w:rsidRPr="00C164CE" w:rsidRDefault="00C164CE" w:rsidP="00304546">
            <w:proofErr w:type="spellStart"/>
            <w:r w:rsidRPr="00C164CE">
              <w:t>biogas-prod-heat-cons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2EA10B" w14:textId="23359741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E51E06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BDD646" w14:textId="5619E0F7" w:rsidR="00C164CE" w:rsidRPr="00C164CE" w:rsidRDefault="00C164CE" w:rsidP="00304546">
            <w:r w:rsidRPr="00C164CE">
              <w:t>Celkové množství spotřebované tepelné energie pro výrobu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D20C47" w14:textId="55AA19DA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Celkové množství spotřebované tepelné energie pro výrobu bioplynu</w:t>
            </w:r>
          </w:p>
        </w:tc>
      </w:tr>
      <w:tr w:rsidR="00C164CE" w14:paraId="646EC3A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953A3B1" w14:textId="53CC757D" w:rsidR="00C164CE" w:rsidRDefault="00C164C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BB755A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A91AC14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1833F73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32603DC" w14:textId="09B9C393" w:rsidR="00C164CE" w:rsidRDefault="00C164CE" w:rsidP="002D1432">
            <w:pPr>
              <w:rPr>
                <w:b/>
              </w:rPr>
            </w:pPr>
            <w:r w:rsidRPr="00C164CE">
              <w:rPr>
                <w:b/>
              </w:rPr>
              <w:t>Doklad prokazujících splnění kritérií udržitelnosti</w:t>
            </w:r>
          </w:p>
        </w:tc>
      </w:tr>
      <w:tr w:rsidR="00C164CE" w14:paraId="2D90155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C1FD92" w14:textId="39AAB952" w:rsidR="00C164CE" w:rsidRPr="00C164CE" w:rsidRDefault="00C164CE" w:rsidP="00304546">
            <w:proofErr w:type="spellStart"/>
            <w:r w:rsidRPr="00C164CE">
              <w:t>criteria</w:t>
            </w:r>
            <w:proofErr w:type="spellEnd"/>
            <w:r w:rsidRPr="00C164CE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29AD9E" w14:textId="65946178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F66F9A" w14:textId="48DCB6AE" w:rsidR="00C164CE" w:rsidRDefault="00C164CE" w:rsidP="00304546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241B51" w14:textId="702612C9" w:rsidR="00C164CE" w:rsidRPr="00C164CE" w:rsidRDefault="00C164CE" w:rsidP="00304546">
            <w:r w:rsidRPr="00C164CE">
              <w:t>Označení dokladů prokazujících splnění kritérií udržitelnosti a úspor emisí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38F15C" w14:textId="5EFFB9A6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Označení dokladů prokazujících splnění kritérií udržitelnosti a úspor emisí skleníkových plynů</w:t>
            </w:r>
          </w:p>
        </w:tc>
      </w:tr>
      <w:tr w:rsidR="00C164CE" w14:paraId="546EC2F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C2CB72" w14:textId="28EED232" w:rsidR="00C164CE" w:rsidRPr="00C164CE" w:rsidRDefault="00C164CE" w:rsidP="00304546">
            <w:proofErr w:type="spellStart"/>
            <w:r w:rsidRPr="00C164CE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03D5E5" w14:textId="6D027F29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3160E0" w14:textId="1B035F35" w:rsidR="00C164CE" w:rsidRDefault="00C164CE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5E2B12" w14:textId="0E6EFBA8" w:rsidR="00C164CE" w:rsidRPr="00C164CE" w:rsidRDefault="00C164CE" w:rsidP="00304546">
            <w:r w:rsidRPr="00C164CE">
              <w:t>Metoda stanovení produkce emisí skleníkových plynů s použitím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A72623" w14:textId="132DCAE9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Metoda stanovení produkce emisí skleníkových plynů s použitím</w:t>
            </w:r>
          </w:p>
        </w:tc>
      </w:tr>
      <w:tr w:rsidR="00C164CE" w14:paraId="40BD1E72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D1A80C5" w14:textId="5614E612" w:rsidR="00C164CE" w:rsidRDefault="00C164C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CCAAF73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6B9BD39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E9D0381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89C56DD" w14:textId="3C6AC7A3" w:rsidR="00C164CE" w:rsidRDefault="00C164CE" w:rsidP="002D1432">
            <w:pPr>
              <w:rPr>
                <w:b/>
              </w:rPr>
            </w:pPr>
            <w:r w:rsidRPr="00C164CE">
              <w:rPr>
                <w:b/>
              </w:rPr>
              <w:t xml:space="preserve">Podíl </w:t>
            </w:r>
            <w:proofErr w:type="spellStart"/>
            <w:r w:rsidRPr="00C164CE">
              <w:rPr>
                <w:b/>
              </w:rPr>
              <w:t>výrobeného</w:t>
            </w:r>
            <w:proofErr w:type="spellEnd"/>
            <w:r w:rsidRPr="00C164CE">
              <w:rPr>
                <w:b/>
              </w:rPr>
              <w:t xml:space="preserve"> bioplynu</w:t>
            </w:r>
          </w:p>
        </w:tc>
      </w:tr>
      <w:tr w:rsidR="00C164CE" w14:paraId="73135EC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01CFC6" w14:textId="3EBC8EDA" w:rsidR="00C164CE" w:rsidRPr="00C164CE" w:rsidRDefault="00C164CE" w:rsidP="00304546">
            <w:proofErr w:type="spellStart"/>
            <w:r w:rsidRPr="00C164CE">
              <w:t>fuel</w:t>
            </w:r>
            <w:proofErr w:type="spellEnd"/>
            <w:r w:rsidRPr="00C164C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8CC1C3" w14:textId="62C12932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F21FB9" w14:textId="143B00CA" w:rsidR="00C164CE" w:rsidRDefault="00C164C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B7B36E" w14:textId="60221416" w:rsidR="00C164CE" w:rsidRPr="00C164CE" w:rsidRDefault="00C164CE" w:rsidP="00304546">
            <w:r w:rsidRPr="00C164CE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6B57C8" w14:textId="7692B766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Druh vstupní suroviny</w:t>
            </w:r>
          </w:p>
        </w:tc>
      </w:tr>
      <w:tr w:rsidR="00C164CE" w14:paraId="3913ABB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669D38" w14:textId="55A7CB44" w:rsidR="00C164CE" w:rsidRPr="00C164CE" w:rsidRDefault="00C164CE" w:rsidP="00304546">
            <w:proofErr w:type="spellStart"/>
            <w:r w:rsidRPr="00C164CE">
              <w:t>aib</w:t>
            </w:r>
            <w:proofErr w:type="spellEnd"/>
            <w:r w:rsidRPr="00C164CE">
              <w:t>-</w:t>
            </w:r>
            <w:proofErr w:type="spellStart"/>
            <w:r w:rsidRPr="00C164CE">
              <w:t>fuel</w:t>
            </w:r>
            <w:proofErr w:type="spellEnd"/>
            <w:r w:rsidRPr="00C164C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AA5D36" w14:textId="212DDAA1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C6C1B9" w14:textId="08EF7642" w:rsidR="00C164CE" w:rsidRDefault="00C164CE" w:rsidP="0030454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02BFA1" w14:textId="1E2A4E60" w:rsidR="00C164CE" w:rsidRPr="00C164CE" w:rsidRDefault="00C164CE" w:rsidP="00304546">
            <w:r w:rsidRPr="00C164C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7E7322" w14:textId="4F8A02CB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Palivo dle EZP</w:t>
            </w:r>
          </w:p>
        </w:tc>
      </w:tr>
      <w:tr w:rsidR="00C164CE" w14:paraId="6EE2135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6040B0" w14:textId="3F6D1B22" w:rsidR="00C164CE" w:rsidRPr="00C164CE" w:rsidRDefault="00C164CE" w:rsidP="00304546">
            <w:r w:rsidRPr="00C164CE">
              <w:t>sort-</w:t>
            </w:r>
            <w:proofErr w:type="spellStart"/>
            <w:r w:rsidRPr="00C164CE">
              <w:t>order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9E5E34" w14:textId="77777777" w:rsidR="00C164CE" w:rsidRDefault="00C164C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90C88E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6ADD5A" w14:textId="7389F34E" w:rsidR="00C164CE" w:rsidRPr="00C164CE" w:rsidRDefault="00C164CE" w:rsidP="00C164CE">
            <w:pPr>
              <w:jc w:val="center"/>
            </w:pPr>
            <w:r w:rsidRPr="00C164CE">
              <w:t>Pořadí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BAC9F1" w14:textId="2B782214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Pořadí suroviny</w:t>
            </w:r>
          </w:p>
        </w:tc>
      </w:tr>
      <w:tr w:rsidR="00C164CE" w14:paraId="5904301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17786E" w14:textId="236326CF" w:rsidR="00C164CE" w:rsidRPr="00C164CE" w:rsidRDefault="00C164CE" w:rsidP="00304546">
            <w:proofErr w:type="spellStart"/>
            <w:r w:rsidRPr="00C164CE">
              <w:t>biogas-from-feedstock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740182" w14:textId="2DD490B7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6AA122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B46514" w14:textId="5416D6DA" w:rsidR="00C164CE" w:rsidRPr="00C164CE" w:rsidRDefault="00C164CE" w:rsidP="00C164CE">
            <w:r w:rsidRPr="00C164CE">
              <w:t>Přepočtené množství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966DEE" w14:textId="2F4122F3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Přepočtené množství bioplynu ze vstupní suroviny</w:t>
            </w:r>
          </w:p>
        </w:tc>
      </w:tr>
      <w:tr w:rsidR="00C164CE" w14:paraId="2057B70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4C9DFC" w14:textId="28B38A5E" w:rsidR="00C164CE" w:rsidRPr="00C164CE" w:rsidRDefault="00C164CE" w:rsidP="00304546">
            <w:proofErr w:type="spellStart"/>
            <w:r w:rsidRPr="00C164CE">
              <w:t>feedstock</w:t>
            </w:r>
            <w:proofErr w:type="spellEnd"/>
            <w:r w:rsidRPr="00C164CE">
              <w:t>-</w:t>
            </w:r>
            <w:proofErr w:type="spellStart"/>
            <w:r w:rsidRPr="00C164CE">
              <w:t>biogas</w:t>
            </w:r>
            <w:proofErr w:type="spellEnd"/>
            <w:r w:rsidRPr="00C164C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55765B" w14:textId="77777777" w:rsidR="00C164CE" w:rsidRDefault="00C164C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AA6889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7923B1" w14:textId="2256AB14" w:rsidR="00C164CE" w:rsidRPr="00C164CE" w:rsidRDefault="00C164CE" w:rsidP="00C164CE">
            <w:r w:rsidRPr="00C164CE">
              <w:t xml:space="preserve">Podíl bioplynu ze vstupní suroviny </w:t>
            </w:r>
            <w:r w:rsidRPr="00C164CE">
              <w:lastRenderedPageBreak/>
              <w:t>v celkovém množství vyrobeného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5B018F" w14:textId="468AEC4A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lastRenderedPageBreak/>
              <w:t>Podíl bioplynu ze vstupní suroviny v celkovém množství vyrobeného bioplynu</w:t>
            </w:r>
          </w:p>
        </w:tc>
      </w:tr>
      <w:tr w:rsidR="00C164CE" w14:paraId="203B760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4FA664" w14:textId="04DB53CF" w:rsidR="00C164CE" w:rsidRPr="00C164CE" w:rsidRDefault="00C164CE" w:rsidP="00304546">
            <w:proofErr w:type="spellStart"/>
            <w:r w:rsidRPr="00C164CE">
              <w:t>em</w:t>
            </w:r>
            <w:proofErr w:type="spellEnd"/>
            <w:r w:rsidRPr="00C164C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AEF1F8" w14:textId="77777777" w:rsidR="00C164CE" w:rsidRDefault="00C164C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856DF1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D7A5E5" w14:textId="2DE7A8F4" w:rsidR="00C164CE" w:rsidRPr="00C164CE" w:rsidRDefault="00C164CE" w:rsidP="00C164CE">
            <w:r w:rsidRPr="00C164CE">
              <w:t>Produkce celkové emise skleníkových plynů En u vyrobeného 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0418E3" w14:textId="7BA28F09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Produkce celkové emise skleníkových plynů En u vyrobeného podílu bioplynu ze vstupní suroviny</w:t>
            </w:r>
          </w:p>
        </w:tc>
      </w:tr>
      <w:tr w:rsidR="00C164CE" w14:paraId="66BBC36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C85D9B" w14:textId="5596AAD6" w:rsidR="00C164CE" w:rsidRPr="00C164CE" w:rsidRDefault="00C164CE" w:rsidP="00304546">
            <w:proofErr w:type="spellStart"/>
            <w:r w:rsidRPr="00C164CE">
              <w:t>em-eec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BBF68D" w14:textId="1024B976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EE40C9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383663" w14:textId="0BBAF50B" w:rsidR="00C164CE" w:rsidRPr="00C164CE" w:rsidRDefault="00C164CE" w:rsidP="00C164CE">
            <w:proofErr w:type="spellStart"/>
            <w:proofErr w:type="gramStart"/>
            <w:r w:rsidRPr="00C164CE">
              <w:t>eec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těžby nebo pěstování surovin u vyrobeného 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8B5153" w14:textId="25227D40" w:rsidR="00C164CE" w:rsidRPr="00C164CE" w:rsidRDefault="00C164C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C164CE">
              <w:t>eec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těžby nebo pěstování surovin u vyrobeného podílu bioplynu ze vstupní suroviny</w:t>
            </w:r>
          </w:p>
        </w:tc>
      </w:tr>
      <w:tr w:rsidR="00C164CE" w14:paraId="7350D1C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D12EFF" w14:textId="32B2C5CE" w:rsidR="00C164CE" w:rsidRPr="00C164CE" w:rsidRDefault="00C164CE" w:rsidP="00304546">
            <w:proofErr w:type="spellStart"/>
            <w:r w:rsidRPr="00C164CE">
              <w:t>em</w:t>
            </w:r>
            <w:proofErr w:type="spellEnd"/>
            <w:r w:rsidRPr="00C164CE">
              <w:t>-el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049E2A" w14:textId="0F5B3500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348D91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27EB7C" w14:textId="68178F5E" w:rsidR="00C164CE" w:rsidRPr="00C164CE" w:rsidRDefault="00C164CE" w:rsidP="00C164CE">
            <w:proofErr w:type="gramStart"/>
            <w:r w:rsidRPr="00C164CE">
              <w:t>el - anualizované</w:t>
            </w:r>
            <w:proofErr w:type="gramEnd"/>
            <w:r w:rsidRPr="00C164CE">
              <w:t xml:space="preserve"> emise ze změn v zásobě uhlíku vyvolaných změnami ve využívání půdy u vyrobeného 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81DEE5" w14:textId="18C2AEEF" w:rsidR="00C164CE" w:rsidRPr="00C164CE" w:rsidRDefault="00C164CE" w:rsidP="00C6449B">
            <w:pPr>
              <w:tabs>
                <w:tab w:val="left" w:pos="1368"/>
              </w:tabs>
            </w:pPr>
            <w:proofErr w:type="gramStart"/>
            <w:r w:rsidRPr="00C164CE">
              <w:t>el - anualizované</w:t>
            </w:r>
            <w:proofErr w:type="gramEnd"/>
            <w:r w:rsidRPr="00C164CE">
              <w:t xml:space="preserve"> emise ze změn v zásobě uhlíku vyvolaných změnami ve využívání půdy u vyrobeného podílu bioplynu ze vstupní suroviny</w:t>
            </w:r>
          </w:p>
        </w:tc>
      </w:tr>
      <w:tr w:rsidR="00C164CE" w14:paraId="403A964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213F9D" w14:textId="0D9D1F18" w:rsidR="00C164CE" w:rsidRPr="00C164CE" w:rsidRDefault="00C164CE" w:rsidP="00304546">
            <w:proofErr w:type="spellStart"/>
            <w:r w:rsidRPr="00C164CE">
              <w:t>em-ep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922B73" w14:textId="4319BDF6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99A435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3D5F65" w14:textId="04390675" w:rsidR="00C164CE" w:rsidRPr="00C164CE" w:rsidRDefault="00C164CE" w:rsidP="00C164CE">
            <w:proofErr w:type="spellStart"/>
            <w:proofErr w:type="gramStart"/>
            <w:r w:rsidRPr="00C164CE">
              <w:t>ep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ze zpracování u vyrobeného 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816CE0" w14:textId="67409A37" w:rsidR="00C164CE" w:rsidRPr="00C164CE" w:rsidRDefault="00C164C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C164CE">
              <w:t>ep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ze zpracování u vyrobeného podílu bioplynu ze vstupní suroviny</w:t>
            </w:r>
          </w:p>
        </w:tc>
      </w:tr>
      <w:tr w:rsidR="00C164CE" w14:paraId="0D485C5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74010D" w14:textId="0BCC1C79" w:rsidR="00C164CE" w:rsidRPr="00C164CE" w:rsidRDefault="00C164CE" w:rsidP="00304546">
            <w:proofErr w:type="spellStart"/>
            <w:r w:rsidRPr="00C164CE">
              <w:t>em-etd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58F8C9" w14:textId="4D994C80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4CFF2D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E64F1F" w14:textId="4656B800" w:rsidR="00C164CE" w:rsidRPr="00C164CE" w:rsidRDefault="00C164CE" w:rsidP="00C164CE">
            <w:proofErr w:type="spellStart"/>
            <w:proofErr w:type="gramStart"/>
            <w:r w:rsidRPr="00C164CE">
              <w:t>etd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přepravy a distribuce u vyrobeného 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760FC9" w14:textId="109745BB" w:rsidR="00C164CE" w:rsidRPr="00C164CE" w:rsidRDefault="00C164C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C164CE">
              <w:t>etd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přepravy a distribuce u vyrobeného podílu bioplynu ze vstupní suroviny</w:t>
            </w:r>
          </w:p>
        </w:tc>
      </w:tr>
      <w:tr w:rsidR="00C164CE" w14:paraId="32F0D2F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DF5F1B" w14:textId="204A8BE3" w:rsidR="00C164CE" w:rsidRPr="00C164CE" w:rsidRDefault="00C164CE" w:rsidP="00304546">
            <w:proofErr w:type="spellStart"/>
            <w:r w:rsidRPr="00C164CE">
              <w:t>em-eu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5087AC" w14:textId="0D18A4F1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718470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F283F2" w14:textId="010743A0" w:rsidR="00C164CE" w:rsidRPr="00C164CE" w:rsidRDefault="00C164CE" w:rsidP="00C164CE">
            <w:proofErr w:type="spellStart"/>
            <w:proofErr w:type="gramStart"/>
            <w:r w:rsidRPr="00C164CE">
              <w:t>eu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používání daného paliva u vyrobeného 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BCAAC9" w14:textId="14940CD8" w:rsidR="00C164CE" w:rsidRPr="00C164CE" w:rsidRDefault="00C164C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C164CE">
              <w:t>eu</w:t>
            </w:r>
            <w:proofErr w:type="spellEnd"/>
            <w:r w:rsidRPr="00C164CE">
              <w:t xml:space="preserve"> - emise</w:t>
            </w:r>
            <w:proofErr w:type="gramEnd"/>
            <w:r w:rsidRPr="00C164CE">
              <w:t xml:space="preserve"> z používání daného paliva u vyrobeného podílu bioplynu ze vstupní suroviny</w:t>
            </w:r>
          </w:p>
        </w:tc>
      </w:tr>
      <w:tr w:rsidR="00C164CE" w14:paraId="6FE1009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AFA72A" w14:textId="5A4924E8" w:rsidR="00C164CE" w:rsidRPr="00C164CE" w:rsidRDefault="00C164CE" w:rsidP="00304546">
            <w:proofErr w:type="spellStart"/>
            <w:r w:rsidRPr="00C164CE">
              <w:lastRenderedPageBreak/>
              <w:t>em-esca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ACB87F" w14:textId="057C6E3F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2EA97D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2919F2" w14:textId="66665279" w:rsidR="00C164CE" w:rsidRPr="00C164CE" w:rsidRDefault="00C164CE" w:rsidP="00C164CE">
            <w:proofErr w:type="spellStart"/>
            <w:proofErr w:type="gramStart"/>
            <w:r w:rsidRPr="00C164CE">
              <w:t>esca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vyvolané nahromaděním uhlíku v půdě díky zdokonaleným zemědělským postupům u vyrobeného 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D5245E" w14:textId="05FD6D22" w:rsidR="00C164CE" w:rsidRPr="00C164CE" w:rsidRDefault="00C164C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C164CE">
              <w:t>esca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vyvolané nahromaděním uhlíku v půdě díky zdokonaleným zemědělským postupům u vyrobeného podílu bioplynu ze vstupní suroviny</w:t>
            </w:r>
          </w:p>
        </w:tc>
      </w:tr>
      <w:tr w:rsidR="00C164CE" w14:paraId="7E72FE8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9D9ACE" w14:textId="4A11137E" w:rsidR="00C164CE" w:rsidRPr="00C164CE" w:rsidRDefault="00C164CE" w:rsidP="00304546">
            <w:proofErr w:type="spellStart"/>
            <w:r w:rsidRPr="00C164CE">
              <w:t>em-eccs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48874E" w14:textId="0C25AFCE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7BBD90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240B77" w14:textId="03A78703" w:rsidR="00C164CE" w:rsidRPr="00C164CE" w:rsidRDefault="00C164CE" w:rsidP="00C164CE">
            <w:proofErr w:type="spellStart"/>
            <w:proofErr w:type="gramStart"/>
            <w:r w:rsidRPr="00C164CE">
              <w:t>eccs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geologického ukládání CO2 u vyrobeného 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D89904" w14:textId="115D2A83" w:rsidR="00C164CE" w:rsidRPr="00C164CE" w:rsidRDefault="00C164C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C164CE">
              <w:t>eccs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geologického ukládání CO2 u vyrobeného podílu bioplynu ze vstupní suroviny</w:t>
            </w:r>
          </w:p>
        </w:tc>
      </w:tr>
      <w:tr w:rsidR="00C164CE" w14:paraId="44D897E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E84F78" w14:textId="59BF0CF3" w:rsidR="00C164CE" w:rsidRPr="00C164CE" w:rsidRDefault="00C164CE" w:rsidP="00304546">
            <w:proofErr w:type="spellStart"/>
            <w:r w:rsidRPr="00C164CE">
              <w:t>em-eccr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3D9420" w14:textId="1160A49D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6847D2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9825F8" w14:textId="16AC3FDA" w:rsidR="00C164CE" w:rsidRPr="00C164CE" w:rsidRDefault="00C164CE" w:rsidP="00C164CE">
            <w:proofErr w:type="spellStart"/>
            <w:proofErr w:type="gramStart"/>
            <w:r w:rsidRPr="00C164CE">
              <w:t>eccr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náhrady CO2 u vyrobeného podílu bioplynu ze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F57D66" w14:textId="611BE586" w:rsidR="00C164CE" w:rsidRPr="00C164CE" w:rsidRDefault="00C164C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C164CE">
              <w:t>eccr</w:t>
            </w:r>
            <w:proofErr w:type="spellEnd"/>
            <w:r w:rsidRPr="00C164CE">
              <w:t xml:space="preserve"> - úspory</w:t>
            </w:r>
            <w:proofErr w:type="gramEnd"/>
            <w:r w:rsidRPr="00C164CE">
              <w:t xml:space="preserve"> emisí v důsledku zachycování a náhrady CO2 u vyrobeného podílu bioplynu ze vstupní suroviny</w:t>
            </w:r>
          </w:p>
        </w:tc>
      </w:tr>
      <w:tr w:rsidR="00C164CE" w14:paraId="76A911A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F8C935" w14:textId="7A945F47" w:rsidR="00C164CE" w:rsidRPr="00C164CE" w:rsidRDefault="00C164CE" w:rsidP="00304546">
            <w:proofErr w:type="spellStart"/>
            <w:r w:rsidRPr="00C164CE">
              <w:t>biogas</w:t>
            </w:r>
            <w:proofErr w:type="spellEnd"/>
            <w:r w:rsidRPr="00C164CE">
              <w:t>-to-</w:t>
            </w:r>
            <w:proofErr w:type="spellStart"/>
            <w:r w:rsidRPr="00C164CE">
              <w:t>ele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4BB2B9" w14:textId="29181158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142D16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128293" w14:textId="7EDDBD63" w:rsidR="00C164CE" w:rsidRPr="00C164CE" w:rsidRDefault="00C164CE" w:rsidP="00C164CE">
            <w:r w:rsidRPr="00C164CE">
              <w:t>Množství vyrobeného bioplynu ze vstupní suroviny dodaného do výrobny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283C95" w14:textId="33EC38B6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Množství vyrobeného bioplynu ze vstupní suroviny dodaného do výrobny elektřiny</w:t>
            </w:r>
          </w:p>
        </w:tc>
      </w:tr>
      <w:tr w:rsidR="00C164CE" w14:paraId="163ECDC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5031F5" w14:textId="6A79822F" w:rsidR="00C164CE" w:rsidRPr="00C164CE" w:rsidRDefault="00C164CE" w:rsidP="00304546">
            <w:proofErr w:type="spellStart"/>
            <w:r w:rsidRPr="00C164CE">
              <w:t>biogas</w:t>
            </w:r>
            <w:proofErr w:type="spellEnd"/>
            <w:r w:rsidRPr="00C164CE">
              <w:t>-to-</w:t>
            </w:r>
            <w:proofErr w:type="spellStart"/>
            <w:r w:rsidRPr="00C164CE">
              <w:t>heat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9981BD" w14:textId="52842D26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12DB32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6FD518" w14:textId="13F56907" w:rsidR="00C164CE" w:rsidRPr="00C164CE" w:rsidRDefault="00C164CE" w:rsidP="00C164CE">
            <w:r w:rsidRPr="00C164CE">
              <w:t>Množství vyrobeného bioplynu ze vstupní suroviny dodaného do výrobny tepelné energie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4EE1F2" w14:textId="0CB0E1B7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Množství vyrobeného bioplynu ze vstupní suroviny dodaného do výrobny tepelné energie</w:t>
            </w:r>
          </w:p>
        </w:tc>
      </w:tr>
      <w:tr w:rsidR="00C164CE" w14:paraId="23F4E54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687918" w14:textId="34BEDF03" w:rsidR="00C164CE" w:rsidRPr="00C164CE" w:rsidRDefault="00C164CE" w:rsidP="00304546">
            <w:proofErr w:type="spellStart"/>
            <w:r w:rsidRPr="00C164CE">
              <w:t>biogas</w:t>
            </w:r>
            <w:proofErr w:type="spellEnd"/>
            <w:r w:rsidRPr="00C164CE">
              <w:t>-to-</w:t>
            </w:r>
            <w:proofErr w:type="spellStart"/>
            <w:r w:rsidRPr="00C164CE">
              <w:t>gas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FA52E0" w14:textId="197E424B" w:rsidR="00C164CE" w:rsidRDefault="00C164C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4A4E50" w14:textId="77777777" w:rsidR="00C164CE" w:rsidRDefault="00C164C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AB457A" w14:textId="15F64B7A" w:rsidR="00C164CE" w:rsidRPr="00C164CE" w:rsidRDefault="00C164CE" w:rsidP="00C164CE">
            <w:r w:rsidRPr="00C164CE">
              <w:t>Množství vyrobeného bioplynu ze vstupní suroviny dodaného do výrobny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95413F" w14:textId="0051698D" w:rsidR="00C164CE" w:rsidRPr="00C164CE" w:rsidRDefault="00C164CE" w:rsidP="00C6449B">
            <w:pPr>
              <w:tabs>
                <w:tab w:val="left" w:pos="1368"/>
              </w:tabs>
            </w:pPr>
            <w:r w:rsidRPr="00C164CE">
              <w:t>Množství vyrobeného bioplynu ze vstupní suroviny dodaného do výrobny biometanu</w:t>
            </w:r>
          </w:p>
        </w:tc>
      </w:tr>
      <w:tr w:rsidR="00C164CE" w14:paraId="63B2AB0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31C2F16" w14:textId="77777777" w:rsidR="00C164CE" w:rsidRDefault="00C164CE" w:rsidP="002D1432">
            <w:pPr>
              <w:rPr>
                <w:b/>
              </w:rPr>
            </w:pPr>
            <w:proofErr w:type="spellStart"/>
            <w:r>
              <w:rPr>
                <w:b/>
              </w:rPr>
              <w:t>Allocation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B470B92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93E32B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7EAE3C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1EEDD76" w14:textId="77777777" w:rsidR="00C164CE" w:rsidRDefault="00C164CE" w:rsidP="002D1432">
            <w:pPr>
              <w:rPr>
                <w:b/>
              </w:rPr>
            </w:pPr>
            <w:r w:rsidRPr="00C164CE">
              <w:rPr>
                <w:b/>
              </w:rPr>
              <w:t>Použití spotřebovaného bioplynu</w:t>
            </w:r>
          </w:p>
        </w:tc>
      </w:tr>
      <w:tr w:rsidR="00C164CE" w:rsidRPr="00C164CE" w14:paraId="4BE24339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58A128" w14:textId="77777777" w:rsidR="00C164CE" w:rsidRPr="00C164CE" w:rsidRDefault="00C164CE" w:rsidP="002D1432">
            <w:proofErr w:type="spellStart"/>
            <w:r w:rsidRPr="00C164CE">
              <w:lastRenderedPageBreak/>
              <w:t>commodity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2B6567" w14:textId="77777777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DE1382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9F3C11" w14:textId="77777777" w:rsidR="00C164CE" w:rsidRPr="00C164CE" w:rsidRDefault="00C164CE" w:rsidP="002D1432">
            <w:r w:rsidRPr="00C164CE">
              <w:t>Označení komodity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D029DA" w14:textId="77777777" w:rsidR="00C164CE" w:rsidRPr="00C164CE" w:rsidRDefault="00C164CE" w:rsidP="002D1432">
            <w:pPr>
              <w:tabs>
                <w:tab w:val="left" w:pos="1368"/>
              </w:tabs>
            </w:pPr>
            <w:r w:rsidRPr="00C164CE">
              <w:t>Označení komodity</w:t>
            </w:r>
          </w:p>
        </w:tc>
      </w:tr>
      <w:tr w:rsidR="00C164CE" w:rsidRPr="00C164CE" w14:paraId="41C6E31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39AFEF" w14:textId="77777777" w:rsidR="00C164CE" w:rsidRPr="00C164CE" w:rsidRDefault="00C164CE" w:rsidP="002D1432">
            <w:proofErr w:type="spellStart"/>
            <w:r w:rsidRPr="00C164CE">
              <w:t>total-biogas-alloc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1F2F94" w14:textId="77777777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710CBE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02B5E7" w14:textId="4F4E048E" w:rsidR="00C164CE" w:rsidRPr="00C164CE" w:rsidRDefault="00C164CE" w:rsidP="002D1432">
            <w:r w:rsidRPr="00C164CE">
              <w:t>Celkové množství vyrobeného bioplynu ze všech vstupních surovin dodaného do zdroje/výrobny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0959CD" w14:textId="23371476" w:rsidR="00C164CE" w:rsidRPr="00C164CE" w:rsidRDefault="00C164CE" w:rsidP="002D1432">
            <w:pPr>
              <w:tabs>
                <w:tab w:val="left" w:pos="1368"/>
              </w:tabs>
            </w:pPr>
            <w:r w:rsidRPr="00C164CE">
              <w:t>Celkové množství vyrobeného bioplynu ze všech vstupních surovin dodaného do zdroje/výrobny</w:t>
            </w:r>
          </w:p>
        </w:tc>
      </w:tr>
      <w:tr w:rsidR="00C164CE" w:rsidRPr="00C164CE" w14:paraId="3436968F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03C0FB" w14:textId="77777777" w:rsidR="00C164CE" w:rsidRPr="00C164CE" w:rsidRDefault="00C164CE" w:rsidP="002D1432">
            <w:r w:rsidRPr="00C164C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0F10CF" w14:textId="77777777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04B4CF" w14:textId="77777777" w:rsidR="00C164CE" w:rsidRDefault="00C164C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993A58" w14:textId="77777777" w:rsidR="00C164CE" w:rsidRPr="00C164CE" w:rsidRDefault="00C164CE" w:rsidP="002D1432">
            <w:r w:rsidRPr="00C164CE">
              <w:t>Označení zdroje/výrobny v systému operátora trhu (ID)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60374F" w14:textId="77777777" w:rsidR="00C164CE" w:rsidRPr="00C164CE" w:rsidRDefault="00C164CE" w:rsidP="002D1432">
            <w:pPr>
              <w:tabs>
                <w:tab w:val="left" w:pos="1368"/>
              </w:tabs>
            </w:pPr>
            <w:r w:rsidRPr="00C164CE">
              <w:t>Označení zdroje/výrobny v systému operátora trhu (ID)</w:t>
            </w:r>
          </w:p>
        </w:tc>
      </w:tr>
      <w:tr w:rsidR="00C164CE" w14:paraId="2D1F632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0A3ED56" w14:textId="77777777" w:rsidR="00C164CE" w:rsidRDefault="00C164C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BD4BC61" w14:textId="77777777" w:rsidR="00C164CE" w:rsidRPr="00C65DB6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B4BC1A9" w14:textId="77777777" w:rsidR="00C164CE" w:rsidRDefault="00C164C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45143F1" w14:textId="77777777" w:rsidR="00C164CE" w:rsidRDefault="00C164C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CA83C56" w14:textId="77777777" w:rsidR="00C164CE" w:rsidRDefault="00C164CE" w:rsidP="002D1432">
            <w:pPr>
              <w:rPr>
                <w:b/>
              </w:rPr>
            </w:pPr>
            <w:r w:rsidRPr="00C164CE">
              <w:rPr>
                <w:b/>
              </w:rPr>
              <w:t>Doklad prokazujících splnění kritérií udržitelnosti</w:t>
            </w:r>
          </w:p>
        </w:tc>
      </w:tr>
      <w:tr w:rsidR="00C164CE" w:rsidRPr="00C164CE" w14:paraId="602DAD2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2C3DBE" w14:textId="77777777" w:rsidR="00C164CE" w:rsidRPr="00C164CE" w:rsidRDefault="00C164CE" w:rsidP="002D1432">
            <w:proofErr w:type="spellStart"/>
            <w:r w:rsidRPr="00C164CE">
              <w:t>criteria</w:t>
            </w:r>
            <w:proofErr w:type="spellEnd"/>
            <w:r w:rsidRPr="00C164CE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4962B0" w14:textId="77777777" w:rsidR="00C164CE" w:rsidRDefault="00C164C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5BCA69" w14:textId="77777777" w:rsidR="00C164CE" w:rsidRDefault="00C164CE" w:rsidP="002D1432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70FB22" w14:textId="61ECE1A3" w:rsidR="00C164CE" w:rsidRPr="00C164CE" w:rsidRDefault="00C164CE" w:rsidP="002D1432">
            <w:r w:rsidRPr="00C164CE">
              <w:t>Označení dokladů prokazujících splnění kritérií udržitelnosti a úspory emisí skleníkových plynů pro zdroj/</w:t>
            </w:r>
            <w:proofErr w:type="spellStart"/>
            <w:r w:rsidRPr="00C164CE">
              <w:t>výrobnuskleníkových</w:t>
            </w:r>
            <w:proofErr w:type="spellEnd"/>
            <w:r w:rsidRPr="00C164CE">
              <w:t xml:space="preserve">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5F0ACA" w14:textId="02C259FB" w:rsidR="00C164CE" w:rsidRPr="00C164CE" w:rsidRDefault="00C164CE" w:rsidP="002D1432">
            <w:pPr>
              <w:tabs>
                <w:tab w:val="left" w:pos="1368"/>
              </w:tabs>
            </w:pPr>
            <w:r w:rsidRPr="00C164CE">
              <w:t>Označení dokladů prokazujících splnění kritérií udržitelnosti a úspory emisí skleníkových plynů pro zdroj/výrobnu</w:t>
            </w:r>
          </w:p>
        </w:tc>
      </w:tr>
      <w:tr w:rsidR="00A7320E" w14:paraId="753E1BF8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8000FBB" w14:textId="3BDD3F48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WasteGasProduction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5685F22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0169243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CF5F84C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3433B12" w14:textId="2A4C5B11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Vyrobený bioplyn</w:t>
            </w:r>
          </w:p>
        </w:tc>
      </w:tr>
      <w:tr w:rsidR="00C164CE" w14:paraId="7AD145A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63A41A" w14:textId="6CAB3F63" w:rsidR="00C164CE" w:rsidRPr="00C164CE" w:rsidRDefault="00A7320E" w:rsidP="00304546">
            <w:proofErr w:type="spellStart"/>
            <w:r w:rsidRPr="00A7320E">
              <w:t>waste</w:t>
            </w:r>
            <w:proofErr w:type="spellEnd"/>
            <w:r w:rsidRPr="00A7320E">
              <w:t>-</w:t>
            </w:r>
            <w:proofErr w:type="spellStart"/>
            <w:r w:rsidRPr="00A7320E">
              <w:t>gas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9B378F" w14:textId="77777777" w:rsidR="00C164CE" w:rsidRDefault="00C164C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AF590A" w14:textId="68D444BA" w:rsidR="00C164C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F7CAA5" w14:textId="12A9A49D" w:rsidR="00C164CE" w:rsidRPr="00C164CE" w:rsidRDefault="00A7320E" w:rsidP="00C164CE">
            <w:r w:rsidRPr="00A7320E">
              <w:t>Druh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25F913" w14:textId="43143D69" w:rsidR="00C164CE" w:rsidRPr="00C164CE" w:rsidRDefault="00A7320E" w:rsidP="00C6449B">
            <w:pPr>
              <w:tabs>
                <w:tab w:val="left" w:pos="1368"/>
              </w:tabs>
            </w:pPr>
            <w:r w:rsidRPr="00A7320E">
              <w:t>Druh plynu</w:t>
            </w:r>
          </w:p>
        </w:tc>
      </w:tr>
      <w:tr w:rsidR="00A7320E" w14:paraId="26C5DD5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A52F2F" w14:textId="4B358E28" w:rsidR="00A7320E" w:rsidRPr="00A7320E" w:rsidRDefault="00A7320E" w:rsidP="00304546"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100C4C" w14:textId="73B9370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B49181" w14:textId="070159E5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3EF029" w14:textId="5C6DD161" w:rsidR="00A7320E" w:rsidRPr="00A7320E" w:rsidRDefault="00A7320E" w:rsidP="00C164CE">
            <w:r w:rsidRPr="00A7320E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9016C3" w14:textId="779F8338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Druh vstupní suroviny</w:t>
            </w:r>
          </w:p>
        </w:tc>
      </w:tr>
      <w:tr w:rsidR="00A7320E" w14:paraId="00AF54E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F1B6E0" w14:textId="125E7D34" w:rsidR="00A7320E" w:rsidRPr="00A7320E" w:rsidRDefault="00A7320E" w:rsidP="00304546">
            <w:proofErr w:type="spellStart"/>
            <w:r w:rsidRPr="00A7320E">
              <w:t>aib</w:t>
            </w:r>
            <w:proofErr w:type="spellEnd"/>
            <w:r w:rsidRPr="00A7320E">
              <w:t>-</w:t>
            </w:r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01AC81" w14:textId="2382090D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43B7E3" w14:textId="51E0244A" w:rsidR="00A7320E" w:rsidRDefault="00A7320E" w:rsidP="0030454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F2764C" w14:textId="06CD359F" w:rsidR="00A7320E" w:rsidRPr="00A7320E" w:rsidRDefault="00A7320E" w:rsidP="00A7320E">
            <w:pPr>
              <w:jc w:val="center"/>
            </w:pPr>
            <w:r w:rsidRPr="00A7320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B144F5" w14:textId="4E4639E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Palivo dle EZP</w:t>
            </w:r>
          </w:p>
        </w:tc>
      </w:tr>
      <w:tr w:rsidR="00A7320E" w14:paraId="6D70E9A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1499EC" w14:textId="640CAD1D" w:rsidR="00A7320E" w:rsidRPr="00A7320E" w:rsidRDefault="00A7320E" w:rsidP="00304546">
            <w:r w:rsidRPr="00A7320E">
              <w:t>country-</w:t>
            </w:r>
            <w:proofErr w:type="spellStart"/>
            <w:r w:rsidRPr="00A7320E">
              <w:t>of</w:t>
            </w:r>
            <w:proofErr w:type="spellEnd"/>
            <w:r w:rsidRPr="00A7320E">
              <w:t>-</w:t>
            </w:r>
            <w:proofErr w:type="spellStart"/>
            <w:r w:rsidRPr="00A7320E">
              <w:t>origin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61C888" w14:textId="581EDC8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56BC0E" w14:textId="7AC50762" w:rsidR="00A7320E" w:rsidRDefault="00A7320E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795D32" w14:textId="6F5127F1" w:rsidR="00A7320E" w:rsidRPr="00A7320E" w:rsidRDefault="00A7320E" w:rsidP="00A7320E">
            <w:r w:rsidRPr="00A7320E">
              <w:t>Země původu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F92799" w14:textId="54A450F5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Země původu kalového nebo skládkového plynu</w:t>
            </w:r>
          </w:p>
        </w:tc>
      </w:tr>
      <w:tr w:rsidR="00A7320E" w14:paraId="0AEA66A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BEFD53" w14:textId="6C8DE5E0" w:rsidR="00A7320E" w:rsidRPr="00A7320E" w:rsidRDefault="00A7320E" w:rsidP="00304546">
            <w:proofErr w:type="spellStart"/>
            <w:r w:rsidRPr="00A7320E">
              <w:t>other</w:t>
            </w:r>
            <w:proofErr w:type="spellEnd"/>
            <w:r w:rsidRPr="00A7320E">
              <w:t>-transport-type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0928F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74DD46" w14:textId="2D9383FA" w:rsidR="00A7320E" w:rsidRDefault="00A7320E" w:rsidP="00304546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59AEF5" w14:textId="605A10F7" w:rsidR="00A7320E" w:rsidRPr="00A7320E" w:rsidRDefault="00A7320E" w:rsidP="00A7320E">
            <w:r w:rsidRPr="00A7320E">
              <w:t>Ostatní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99AF65" w14:textId="7C2C4E25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Ostatní</w:t>
            </w:r>
          </w:p>
        </w:tc>
      </w:tr>
      <w:tr w:rsidR="00A7320E" w14:paraId="7DE3F86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9B588D" w14:textId="04EA631E" w:rsidR="00A7320E" w:rsidRPr="00A7320E" w:rsidRDefault="00A7320E" w:rsidP="00304546">
            <w:r w:rsidRPr="00A7320E">
              <w:t>transport-</w:t>
            </w:r>
            <w:proofErr w:type="spellStart"/>
            <w:r w:rsidRPr="00A7320E">
              <w:t>dist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A0D65D" w14:textId="5EB214BD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4C9004" w14:textId="4BE82799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3DC850" w14:textId="1401B7BD" w:rsidR="00A7320E" w:rsidRPr="00A7320E" w:rsidRDefault="00A7320E" w:rsidP="00A7320E">
            <w:r w:rsidRPr="00A7320E">
              <w:t>Vzdálenost dopravy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3A7D41" w14:textId="4953B2A5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Vzdálenost dopravy kalového nebo skládkového plynu</w:t>
            </w:r>
          </w:p>
        </w:tc>
      </w:tr>
      <w:tr w:rsidR="00A7320E" w14:paraId="5FCD368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C4E40C" w14:textId="02B4C212" w:rsidR="00A7320E" w:rsidRPr="00A7320E" w:rsidRDefault="00A7320E" w:rsidP="00304546">
            <w:proofErr w:type="spellStart"/>
            <w:r w:rsidRPr="00A7320E">
              <w:t>waste</w:t>
            </w:r>
            <w:proofErr w:type="spellEnd"/>
            <w:r w:rsidRPr="00A7320E">
              <w:t>-</w:t>
            </w:r>
            <w:proofErr w:type="spellStart"/>
            <w:r w:rsidRPr="00A7320E">
              <w:t>gas</w:t>
            </w:r>
            <w:proofErr w:type="spellEnd"/>
            <w:r w:rsidRPr="00A7320E">
              <w:t>-</w:t>
            </w:r>
            <w:proofErr w:type="spellStart"/>
            <w:r w:rsidRPr="00A7320E">
              <w:t>em</w:t>
            </w:r>
            <w:proofErr w:type="spellEnd"/>
            <w:r w:rsidRPr="00A7320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6D9C8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1A4D0A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0A77B6" w14:textId="578FB557" w:rsidR="00A7320E" w:rsidRPr="00A7320E" w:rsidRDefault="00A7320E" w:rsidP="00A7320E">
            <w:r w:rsidRPr="00A7320E">
              <w:t xml:space="preserve">Produkce celkové emise skleníkových plynů En u vyrobeného </w:t>
            </w:r>
            <w:r w:rsidRPr="00A7320E">
              <w:lastRenderedPageBreak/>
              <w:t>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9F5D5B" w14:textId="5BD5537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lastRenderedPageBreak/>
              <w:t>Produkce celkové emise skleníkových plynů En u vyrobeného kalového nebo skládkového plynu</w:t>
            </w:r>
          </w:p>
        </w:tc>
      </w:tr>
      <w:tr w:rsidR="00A7320E" w14:paraId="74EAE5C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71442F" w14:textId="3962E9B9" w:rsidR="00A7320E" w:rsidRPr="00A7320E" w:rsidRDefault="00A7320E" w:rsidP="00304546">
            <w:proofErr w:type="spellStart"/>
            <w:r w:rsidRPr="00A7320E">
              <w:t>waste-gas-em-ep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519206" w14:textId="11F60BC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5BA695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1250AA" w14:textId="59C13B69" w:rsidR="00A7320E" w:rsidRPr="00A7320E" w:rsidRDefault="00A7320E" w:rsidP="00A7320E">
            <w:proofErr w:type="spellStart"/>
            <w:proofErr w:type="gramStart"/>
            <w:r w:rsidRPr="00A7320E">
              <w:t>ep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ze zpracování u vyrobeného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AD3585" w14:textId="337105B1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ep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ze zpracování u vyrobeného kalového nebo skládkového plynu</w:t>
            </w:r>
          </w:p>
        </w:tc>
      </w:tr>
      <w:tr w:rsidR="00A7320E" w14:paraId="08CBEAA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5D1E64" w14:textId="2ED6381B" w:rsidR="00A7320E" w:rsidRPr="00A7320E" w:rsidRDefault="00A7320E" w:rsidP="00304546">
            <w:proofErr w:type="spellStart"/>
            <w:r w:rsidRPr="00A7320E">
              <w:t>waste-gas-em-etd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63E17B" w14:textId="6B332A8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CE0EF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20E722" w14:textId="5E7F156D" w:rsidR="00A7320E" w:rsidRPr="00A7320E" w:rsidRDefault="00A7320E" w:rsidP="00A7320E">
            <w:proofErr w:type="spellStart"/>
            <w:proofErr w:type="gramStart"/>
            <w:r w:rsidRPr="00A7320E">
              <w:t>etd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přepravy a distribuce u vyrobeného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4FCF2E" w14:textId="5ABD7D64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etd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přepravy a distribuce u vyrobeného kalového nebo skládkového plynu</w:t>
            </w:r>
          </w:p>
        </w:tc>
      </w:tr>
      <w:tr w:rsidR="00A7320E" w14:paraId="67F87C1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29F729" w14:textId="67928700" w:rsidR="00A7320E" w:rsidRPr="00A7320E" w:rsidRDefault="00A7320E" w:rsidP="00304546">
            <w:proofErr w:type="spellStart"/>
            <w:r w:rsidRPr="00A7320E">
              <w:t>waste-gas-em-eu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FB9D56" w14:textId="7B51E67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CFC3F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9E68EC" w14:textId="07AF91B6" w:rsidR="00A7320E" w:rsidRPr="00A7320E" w:rsidRDefault="00A7320E" w:rsidP="00A7320E">
            <w:proofErr w:type="spellStart"/>
            <w:proofErr w:type="gramStart"/>
            <w:r w:rsidRPr="00A7320E">
              <w:t>eu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používání daného paliva u vyrobeného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2BFF93" w14:textId="128C40CF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eu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používání daného paliva u vyrobeného kalového nebo skládkového plynu</w:t>
            </w:r>
          </w:p>
        </w:tc>
      </w:tr>
      <w:tr w:rsidR="00A7320E" w14:paraId="62FEC23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D0E6D7" w14:textId="7CFA1727" w:rsidR="00A7320E" w:rsidRPr="00A7320E" w:rsidRDefault="00A7320E" w:rsidP="00304546">
            <w:proofErr w:type="spellStart"/>
            <w:r w:rsidRPr="00A7320E">
              <w:t>waste-gas-em-eccs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347CA8" w14:textId="21573F10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9EF57F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3CF961" w14:textId="036AEBFE" w:rsidR="00A7320E" w:rsidRPr="00A7320E" w:rsidRDefault="00A7320E" w:rsidP="00A7320E">
            <w:proofErr w:type="spellStart"/>
            <w:proofErr w:type="gramStart"/>
            <w:r w:rsidRPr="00A7320E">
              <w:t>eccs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geologického ukládání CO2 u vyrobeného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37DBF8" w14:textId="74151031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eccs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geologického ukládání CO2 u vyrobeného kalového nebo skládkového plynu</w:t>
            </w:r>
          </w:p>
        </w:tc>
      </w:tr>
      <w:tr w:rsidR="00A7320E" w14:paraId="7C1AB88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5C1AD6" w14:textId="6297514A" w:rsidR="00A7320E" w:rsidRPr="00A7320E" w:rsidRDefault="00A7320E" w:rsidP="00304546">
            <w:proofErr w:type="spellStart"/>
            <w:r w:rsidRPr="00A7320E">
              <w:t>waste-gas-em-eccr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7E5C9C" w14:textId="6216642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B3907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BAA749" w14:textId="7A0626B4" w:rsidR="00A7320E" w:rsidRPr="00A7320E" w:rsidRDefault="00A7320E" w:rsidP="00A7320E">
            <w:proofErr w:type="spellStart"/>
            <w:proofErr w:type="gramStart"/>
            <w:r w:rsidRPr="00A7320E">
              <w:t>eccr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náhrady CO2 u vyrobeného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B064E0" w14:textId="477DF954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eccr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náhrady CO2 u vyrobeného kalového nebo skládkového plynu</w:t>
            </w:r>
          </w:p>
        </w:tc>
      </w:tr>
      <w:tr w:rsidR="00A7320E" w14:paraId="0B170B4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469B49" w14:textId="1282B5B3" w:rsidR="00A7320E" w:rsidRPr="00A7320E" w:rsidRDefault="00A7320E" w:rsidP="00304546">
            <w:proofErr w:type="spellStart"/>
            <w:r w:rsidRPr="00A7320E">
              <w:t>waste-gas-calorific-value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C02160" w14:textId="3B8159C9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CD424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73A469" w14:textId="5BF7BDB9" w:rsidR="00A7320E" w:rsidRPr="00A7320E" w:rsidRDefault="00A7320E" w:rsidP="00A7320E">
            <w:r w:rsidRPr="00A7320E">
              <w:t>Výhřevnost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772019" w14:textId="068F7E7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Výhřevnost kalového nebo skládkového plynu</w:t>
            </w:r>
          </w:p>
        </w:tc>
      </w:tr>
      <w:tr w:rsidR="00A7320E" w14:paraId="57FFBEA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915935" w14:textId="640EE4F8" w:rsidR="00A7320E" w:rsidRPr="00A7320E" w:rsidRDefault="00A7320E" w:rsidP="00304546">
            <w:r w:rsidRPr="00A7320E">
              <w:t>total-waste-gas-prod-m3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17F995" w14:textId="2A72F3CF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CE8CD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FEDBEB" w14:textId="2BEA6DA3" w:rsidR="00A7320E" w:rsidRPr="00A7320E" w:rsidRDefault="00A7320E" w:rsidP="00A7320E">
            <w:r w:rsidRPr="00A7320E">
              <w:t xml:space="preserve">Celkové množství vyrobeného kalového nebo </w:t>
            </w:r>
            <w:r w:rsidRPr="00A7320E">
              <w:lastRenderedPageBreak/>
              <w:t>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4793D8" w14:textId="0604296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lastRenderedPageBreak/>
              <w:t>Celkové množství vyrobeného kalového nebo skládkového plynu</w:t>
            </w:r>
          </w:p>
        </w:tc>
      </w:tr>
      <w:tr w:rsidR="00A7320E" w14:paraId="028A85A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222EBA" w14:textId="2090AD8F" w:rsidR="00A7320E" w:rsidRPr="00A7320E" w:rsidRDefault="00A7320E" w:rsidP="00304546">
            <w:proofErr w:type="spellStart"/>
            <w:r w:rsidRPr="00A7320E">
              <w:t>total-waste-gas-prod-mwh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675FD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D3FBB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6C820F" w14:textId="694096F5" w:rsidR="00A7320E" w:rsidRPr="00A7320E" w:rsidRDefault="00A7320E" w:rsidP="00A7320E">
            <w:r w:rsidRPr="00A7320E">
              <w:t>Celková energie v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C64679" w14:textId="735CDA7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Celková energie v palivu</w:t>
            </w:r>
          </w:p>
        </w:tc>
      </w:tr>
      <w:tr w:rsidR="00A7320E" w14:paraId="3AD4038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C49379" w14:textId="1BE5B3A2" w:rsidR="00A7320E" w:rsidRPr="00A7320E" w:rsidRDefault="00A7320E" w:rsidP="00304546">
            <w:proofErr w:type="spellStart"/>
            <w:r w:rsidRPr="00A7320E">
              <w:t>waste-gas-prod-ele-cons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5A6A5E" w14:textId="5628FD0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AF50B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B88200" w14:textId="5E9953BE" w:rsidR="00A7320E" w:rsidRPr="00A7320E" w:rsidRDefault="00A7320E" w:rsidP="00A7320E">
            <w:r w:rsidRPr="00A7320E">
              <w:t>Celkové množství spotřebované elektřiny pro výrobu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602E11" w14:textId="38D29377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spotřebované elektřiny pro výrobu kalového nebo skládkového plynu</w:t>
            </w:r>
          </w:p>
        </w:tc>
      </w:tr>
      <w:tr w:rsidR="00A7320E" w14:paraId="764FD95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5996E0" w14:textId="246BFBB8" w:rsidR="00A7320E" w:rsidRPr="00A7320E" w:rsidRDefault="00A7320E" w:rsidP="00304546">
            <w:proofErr w:type="spellStart"/>
            <w:r w:rsidRPr="00A7320E">
              <w:t>waste-gas-prod-heat-cons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FDE312" w14:textId="5DA4832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FCFF4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D95906" w14:textId="40F111AB" w:rsidR="00A7320E" w:rsidRPr="00A7320E" w:rsidRDefault="00A7320E" w:rsidP="00A7320E">
            <w:r w:rsidRPr="00A7320E">
              <w:t>Celkové množství spotřebované tepelné energie pro výrobu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39110D" w14:textId="5A6D911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spotřebované tepelné energie pro výrobu kalového nebo skládkového plynu</w:t>
            </w:r>
          </w:p>
        </w:tc>
      </w:tr>
      <w:tr w:rsidR="00A7320E" w14:paraId="40C9A111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317FD80" w14:textId="77777777" w:rsidR="00A7320E" w:rsidRDefault="00A7320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A650F76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20EF44B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2BE8D3B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33CDBD1" w14:textId="77777777" w:rsidR="00A7320E" w:rsidRDefault="00A7320E" w:rsidP="002D1432">
            <w:pPr>
              <w:rPr>
                <w:b/>
              </w:rPr>
            </w:pPr>
            <w:r w:rsidRPr="00C164CE">
              <w:rPr>
                <w:b/>
              </w:rPr>
              <w:t>Doklad prokazujících splnění kritérií udržitelnosti</w:t>
            </w:r>
          </w:p>
        </w:tc>
      </w:tr>
      <w:tr w:rsidR="00A7320E" w:rsidRPr="00C164CE" w14:paraId="364C1069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34CF3D" w14:textId="77777777" w:rsidR="00A7320E" w:rsidRPr="00C164CE" w:rsidRDefault="00A7320E" w:rsidP="002D1432">
            <w:proofErr w:type="spellStart"/>
            <w:r w:rsidRPr="00C164CE">
              <w:t>criteria</w:t>
            </w:r>
            <w:proofErr w:type="spellEnd"/>
            <w:r w:rsidRPr="00C164CE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FF0445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538BE1" w14:textId="77777777" w:rsidR="00A7320E" w:rsidRDefault="00A7320E" w:rsidP="002D1432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2A1525" w14:textId="1BC8BC22" w:rsidR="00A7320E" w:rsidRPr="00C164CE" w:rsidRDefault="00A7320E" w:rsidP="002D1432">
            <w:r w:rsidRPr="00A7320E">
              <w:t>Označení dokladů prokazujících splnění kritérií udržitelnosti a úspor emisí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7A278D" w14:textId="56B8115E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Označení dokladů prokazujících splnění kritérií udržitelnosti a úspor emisí skleníkových plynů</w:t>
            </w:r>
          </w:p>
        </w:tc>
      </w:tr>
      <w:tr w:rsidR="00A7320E" w14:paraId="63B2F2C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6E3393" w14:textId="3675C417" w:rsidR="00A7320E" w:rsidRPr="00A7320E" w:rsidRDefault="00A7320E" w:rsidP="00304546">
            <w:proofErr w:type="spellStart"/>
            <w:r w:rsidRPr="00A7320E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BD7A5F" w14:textId="5AA1FCB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0C84E6" w14:textId="4508491B" w:rsidR="00A7320E" w:rsidRDefault="00A7320E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534517" w14:textId="77777777" w:rsidR="00A7320E" w:rsidRPr="00A7320E" w:rsidRDefault="00A7320E" w:rsidP="00A7320E"/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8E85E1" w14:textId="407161C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Metoda stanovení produkce emisí skleníkových plynů s použitím</w:t>
            </w:r>
          </w:p>
        </w:tc>
      </w:tr>
      <w:tr w:rsidR="00A7320E" w14:paraId="14B1A09D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25D74C" w14:textId="69A2370B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TransportType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9C13443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3FEBAEB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E559547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44C7858" w14:textId="2B95B447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Identifikace přepravního prostředku dodávky vstupní suroviny</w:t>
            </w:r>
          </w:p>
        </w:tc>
      </w:tr>
      <w:tr w:rsidR="00A7320E" w:rsidRPr="00C164CE" w14:paraId="5B2F5331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6B55F0" w14:textId="4EEA5190" w:rsidR="00A7320E" w:rsidRPr="00C164CE" w:rsidRDefault="00A7320E" w:rsidP="002D1432">
            <w:r w:rsidRPr="00A7320E">
              <w:t>transport-type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CCCD27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E71979" w14:textId="78F9A13D" w:rsidR="00A7320E" w:rsidRDefault="00A7320E" w:rsidP="002D143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C91BAA" w14:textId="51F48FD3" w:rsidR="00A7320E" w:rsidRPr="00C164CE" w:rsidRDefault="00A7320E" w:rsidP="002D1432">
            <w:r w:rsidRPr="00A7320E">
              <w:t>Identifikace přepravního prostředku nakoupeného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370107" w14:textId="172B0305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Identifikace přepravního prostředku nakoupeného kalového nebo skládkového plynu</w:t>
            </w:r>
          </w:p>
        </w:tc>
      </w:tr>
      <w:tr w:rsidR="00A7320E" w14:paraId="219032B2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804FE7A" w14:textId="6BE55CDE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Allocation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A38250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CAF16E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59CF5E9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192A350" w14:textId="214890E3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Použití vyrobeného kalového nebo skládkového plynu</w:t>
            </w:r>
          </w:p>
        </w:tc>
      </w:tr>
      <w:tr w:rsidR="00A7320E" w:rsidRPr="00C164CE" w14:paraId="5B12A659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F5893E" w14:textId="6BB01756" w:rsidR="00A7320E" w:rsidRPr="00C164CE" w:rsidRDefault="00A7320E" w:rsidP="002D1432">
            <w:proofErr w:type="spellStart"/>
            <w:r w:rsidRPr="00A7320E">
              <w:t>commodity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9EDA4D" w14:textId="13903832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29A075" w14:textId="39BFED61" w:rsidR="00A7320E" w:rsidRDefault="00A7320E" w:rsidP="002D1432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FD4BF3" w14:textId="2F4E958E" w:rsidR="00A7320E" w:rsidRPr="00C164CE" w:rsidRDefault="00A7320E" w:rsidP="002D1432">
            <w:r w:rsidRPr="00A7320E">
              <w:t>Označení komodity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575989" w14:textId="4F24B32A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Označení komodity</w:t>
            </w:r>
          </w:p>
        </w:tc>
      </w:tr>
      <w:tr w:rsidR="00A7320E" w14:paraId="024794D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CF5C4D" w14:textId="3B774437" w:rsidR="00A7320E" w:rsidRPr="00A7320E" w:rsidRDefault="00A7320E" w:rsidP="00304546">
            <w:proofErr w:type="spellStart"/>
            <w:r w:rsidRPr="00A7320E">
              <w:lastRenderedPageBreak/>
              <w:t>total-waste-gas-alloc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14A195" w14:textId="6980D57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87A00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1310A5" w14:textId="54FB4057" w:rsidR="00A7320E" w:rsidRPr="00A7320E" w:rsidRDefault="00A7320E" w:rsidP="00A7320E">
            <w:r w:rsidRPr="00A7320E">
              <w:t>Množství z vyrobeného kalového nebo skládkového plynu dodaného do zdroje/výrobny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727D8E" w14:textId="6815BD3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Množství z vyrobeného kalového nebo skládkového plynu dodaného do zdroje/výrobny</w:t>
            </w:r>
          </w:p>
        </w:tc>
      </w:tr>
      <w:tr w:rsidR="00A7320E" w14:paraId="261DA0F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500658" w14:textId="71790985" w:rsidR="00A7320E" w:rsidRPr="00A7320E" w:rsidRDefault="00A7320E" w:rsidP="00304546">
            <w:r w:rsidRPr="00A7320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105435" w14:textId="4B6F23D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7B4102" w14:textId="3C40C492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79B5B5" w14:textId="362B6050" w:rsidR="00A7320E" w:rsidRPr="00A7320E" w:rsidRDefault="00A7320E" w:rsidP="00A7320E">
            <w:r w:rsidRPr="00A7320E">
              <w:t>Označení zdroje/výrobny v systému operátora trhu (ID)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3C9B45" w14:textId="23D87482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Označení zdroje/výrobny v systému operátora trhu (ID)</w:t>
            </w:r>
          </w:p>
        </w:tc>
      </w:tr>
      <w:tr w:rsidR="00A7320E" w14:paraId="6F3862EC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9AEB7D1" w14:textId="4B51E105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ECEC4E3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D640AE2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20278D1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3E18F04" w14:textId="0494E732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Doklad prokazujících splnění kritérií udržitelnosti pro výrobu elektřiny</w:t>
            </w:r>
          </w:p>
        </w:tc>
      </w:tr>
      <w:tr w:rsidR="00A7320E" w:rsidRPr="00C164CE" w14:paraId="74656AE5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37D9BD" w14:textId="77777777" w:rsidR="00A7320E" w:rsidRPr="00C164CE" w:rsidRDefault="00A7320E" w:rsidP="002D1432">
            <w:r w:rsidRPr="00A7320E">
              <w:t>transport-type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A917FB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09B661" w14:textId="093547EA" w:rsidR="00A7320E" w:rsidRDefault="00A7320E" w:rsidP="002D1432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A65192" w14:textId="7C276D4D" w:rsidR="00A7320E" w:rsidRPr="00C164CE" w:rsidRDefault="00A7320E" w:rsidP="002D1432">
            <w:r w:rsidRPr="00A7320E">
              <w:t>Označení dokladů prokazujících splnění kritérií udržitelnosti a úspory emisí skleníkových plynů odpovídajících množství kalového nebo skládkového plynu dodaného do zdroje/výrobny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943FEF" w14:textId="0E1B7907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Označení dokladů prokazujících splnění kritérií udržitelnosti a úspory emisí skleníkových plynů odpovídajících množství kalového nebo skládkového plynu dodaného do zdroje/výrobny</w:t>
            </w:r>
          </w:p>
        </w:tc>
      </w:tr>
      <w:tr w:rsidR="00A7320E" w14:paraId="7019026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978789" w14:textId="41D49F08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WasteGasConsumption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C37572D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2185354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A41B2A1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56EA0BB" w14:textId="3DECE92F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Spotřebovaný kalový nebo skládkový plyn pro výrobu elektřiny, tepelné energie nebo biometanu</w:t>
            </w:r>
          </w:p>
        </w:tc>
      </w:tr>
      <w:tr w:rsidR="00A7320E" w14:paraId="7627035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EBFB2A" w14:textId="73744C78" w:rsidR="00A7320E" w:rsidRPr="00A7320E" w:rsidRDefault="00A7320E" w:rsidP="00304546"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0F6D20" w14:textId="4FA67ED8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DA2990" w14:textId="1549CAC7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7930FC" w14:textId="208F0060" w:rsidR="00A7320E" w:rsidRPr="00A7320E" w:rsidRDefault="00A7320E" w:rsidP="00A7320E">
            <w:r w:rsidRPr="00A7320E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590BD0" w14:textId="6177AF2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Druh vstupní suroviny</w:t>
            </w:r>
          </w:p>
        </w:tc>
      </w:tr>
      <w:tr w:rsidR="00A7320E" w14:paraId="7275DC5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13C847" w14:textId="4D13EDB4" w:rsidR="00A7320E" w:rsidRPr="00A7320E" w:rsidRDefault="00A7320E" w:rsidP="00304546">
            <w:proofErr w:type="spellStart"/>
            <w:r w:rsidRPr="00A7320E">
              <w:t>aib</w:t>
            </w:r>
            <w:proofErr w:type="spellEnd"/>
            <w:r w:rsidRPr="00A7320E">
              <w:t>-</w:t>
            </w:r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F71F31" w14:textId="1092F752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7454A5" w14:textId="47324A6C" w:rsidR="00A7320E" w:rsidRDefault="00A7320E" w:rsidP="0030454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E02078" w14:textId="712898DB" w:rsidR="00A7320E" w:rsidRPr="00A7320E" w:rsidRDefault="00A7320E" w:rsidP="00A7320E">
            <w:r w:rsidRPr="00A7320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4A9654" w14:textId="20A5CB84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Palivo dle EZP</w:t>
            </w:r>
          </w:p>
        </w:tc>
      </w:tr>
      <w:tr w:rsidR="00A7320E" w14:paraId="65B4058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880AF5" w14:textId="3F8A70B1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19207C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0019D4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EB9955" w14:textId="0B3CD25A" w:rsidR="00A7320E" w:rsidRPr="00A7320E" w:rsidRDefault="00A7320E" w:rsidP="00A7320E">
            <w:r w:rsidRPr="00A7320E">
              <w:t>Produkce celkové emise skleníkových plynů En celkového množství spotřebovaného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661804" w14:textId="54BD376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Produkce celkové emise skleníkových plynů En celkového množství spotřebovaného kalového nebo skládkového plynu</w:t>
            </w:r>
          </w:p>
        </w:tc>
      </w:tr>
      <w:tr w:rsidR="00A7320E" w14:paraId="1AD50DB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A4ACD9" w14:textId="3A085AFE" w:rsidR="00A7320E" w:rsidRPr="00A7320E" w:rsidRDefault="00A7320E" w:rsidP="00304546">
            <w:proofErr w:type="spellStart"/>
            <w:r w:rsidRPr="00A7320E">
              <w:t>em-ep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87B5CF" w14:textId="6D97845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5689C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F0C338" w14:textId="47FFAAF2" w:rsidR="00A7320E" w:rsidRPr="00A7320E" w:rsidRDefault="00A7320E" w:rsidP="00A7320E">
            <w:proofErr w:type="spellStart"/>
            <w:proofErr w:type="gramStart"/>
            <w:r w:rsidRPr="00A7320E">
              <w:t>ep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ze zpracování kalového nebo </w:t>
            </w:r>
            <w:r w:rsidRPr="00A7320E">
              <w:lastRenderedPageBreak/>
              <w:t>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7DF963" w14:textId="5799D60A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lastRenderedPageBreak/>
              <w:t>ep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ze zpracování kalového nebo skládkového plynu</w:t>
            </w:r>
          </w:p>
        </w:tc>
      </w:tr>
      <w:tr w:rsidR="00A7320E" w14:paraId="387B797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B7436B" w14:textId="1801C276" w:rsidR="00A7320E" w:rsidRPr="00A7320E" w:rsidRDefault="00A7320E" w:rsidP="00304546">
            <w:proofErr w:type="spellStart"/>
            <w:r w:rsidRPr="00A7320E">
              <w:t>em-etd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A25BCD" w14:textId="168DDE98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A8B21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C52ED8" w14:textId="71C121E7" w:rsidR="00A7320E" w:rsidRPr="00A7320E" w:rsidRDefault="00A7320E" w:rsidP="00A7320E">
            <w:proofErr w:type="spellStart"/>
            <w:proofErr w:type="gramStart"/>
            <w:r w:rsidRPr="00A7320E">
              <w:t>etd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přepravy a distribuce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A2CC11" w14:textId="769BF41A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etd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přepravy a distribuce kalového nebo skládkového plynu</w:t>
            </w:r>
          </w:p>
        </w:tc>
      </w:tr>
      <w:tr w:rsidR="00A7320E" w14:paraId="7B4E230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909557" w14:textId="507BF7A6" w:rsidR="00A7320E" w:rsidRPr="00A7320E" w:rsidRDefault="00A7320E" w:rsidP="00304546">
            <w:proofErr w:type="spellStart"/>
            <w:r w:rsidRPr="00A7320E">
              <w:t>em-eu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BE02DF" w14:textId="3ED87D76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80FDC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9584AE" w14:textId="59686B6B" w:rsidR="00A7320E" w:rsidRPr="00A7320E" w:rsidRDefault="00A7320E" w:rsidP="00A7320E">
            <w:proofErr w:type="spellStart"/>
            <w:proofErr w:type="gramStart"/>
            <w:r w:rsidRPr="00A7320E">
              <w:t>eu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používání daného paliva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0FCD91" w14:textId="2E5721BE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eu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používání daného paliva kalového nebo skládkového plynu</w:t>
            </w:r>
          </w:p>
        </w:tc>
      </w:tr>
      <w:tr w:rsidR="00A7320E" w14:paraId="2A84189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14833D" w14:textId="69D5EBAA" w:rsidR="00A7320E" w:rsidRPr="00A7320E" w:rsidRDefault="00A7320E" w:rsidP="00304546">
            <w:proofErr w:type="spellStart"/>
            <w:r w:rsidRPr="00A7320E">
              <w:t>em-eccs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FBB3CB" w14:textId="4EBECBD9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2D5DAA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6F4AAD" w14:textId="3FF18D99" w:rsidR="00A7320E" w:rsidRPr="00A7320E" w:rsidRDefault="00A7320E" w:rsidP="00A7320E">
            <w:proofErr w:type="spellStart"/>
            <w:proofErr w:type="gramStart"/>
            <w:r w:rsidRPr="00A7320E">
              <w:t>eccs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geologického ukládání CO2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90BBDE" w14:textId="42A809A1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eccs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geologického ukládání CO2 kalového nebo skládkového plynu</w:t>
            </w:r>
          </w:p>
        </w:tc>
      </w:tr>
      <w:tr w:rsidR="00A7320E" w14:paraId="7F965E2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26028C" w14:textId="524B07A0" w:rsidR="00A7320E" w:rsidRPr="00A7320E" w:rsidRDefault="00A7320E" w:rsidP="00304546">
            <w:proofErr w:type="spellStart"/>
            <w:r w:rsidRPr="00A7320E">
              <w:t>em-eccr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3C9238" w14:textId="237076CB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C254A0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352F48" w14:textId="0C4A1A35" w:rsidR="00A7320E" w:rsidRPr="00A7320E" w:rsidRDefault="00A7320E" w:rsidP="00A7320E">
            <w:proofErr w:type="spellStart"/>
            <w:proofErr w:type="gramStart"/>
            <w:r w:rsidRPr="00A7320E">
              <w:t>eccr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náhrady CO2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6396A0" w14:textId="195FA3A1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eccr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náhrady CO2 kalového nebo skládkového plynu</w:t>
            </w:r>
          </w:p>
        </w:tc>
      </w:tr>
      <w:tr w:rsidR="00A7320E" w14:paraId="1CF6AC7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F259B7" w14:textId="0CF275A7" w:rsidR="00A7320E" w:rsidRPr="00A7320E" w:rsidRDefault="00A7320E" w:rsidP="00304546">
            <w:proofErr w:type="spellStart"/>
            <w:r w:rsidRPr="00A7320E">
              <w:t>waste-gas-calorific-value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68928E" w14:textId="4C983C91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CB199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A1A50D" w14:textId="517A0983" w:rsidR="00A7320E" w:rsidRPr="00A7320E" w:rsidRDefault="00A7320E" w:rsidP="00A7320E">
            <w:r w:rsidRPr="00A7320E">
              <w:t>Výhřevnost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45AC7A" w14:textId="7EC34782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Výhřevnost kalového nebo skládkového plynu</w:t>
            </w:r>
          </w:p>
        </w:tc>
      </w:tr>
      <w:tr w:rsidR="00A7320E" w14:paraId="0C58674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4ED6D1" w14:textId="26648498" w:rsidR="00A7320E" w:rsidRPr="00A7320E" w:rsidRDefault="00A7320E" w:rsidP="00304546">
            <w:r w:rsidRPr="00A7320E">
              <w:t>total-waste-gas-cons-m3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94069E" w14:textId="793F852B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CE9B2A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2363D6" w14:textId="7EF073F2" w:rsidR="00A7320E" w:rsidRPr="00A7320E" w:rsidRDefault="00A7320E" w:rsidP="00A7320E">
            <w:r w:rsidRPr="00A7320E">
              <w:t>Celkové množství spotřebovaného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B9F0D2" w14:textId="5FBCC8FF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spotřebovaného kalového nebo skládkového plynu</w:t>
            </w:r>
          </w:p>
        </w:tc>
      </w:tr>
      <w:tr w:rsidR="00A7320E" w14:paraId="1ADEE78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AFC6E4" w14:textId="27954F4F" w:rsidR="00A7320E" w:rsidRPr="00A7320E" w:rsidRDefault="00A7320E" w:rsidP="00304546">
            <w:proofErr w:type="spellStart"/>
            <w:r w:rsidRPr="00A7320E">
              <w:t>total-waste-gas-cons-mwh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6E09F7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8153B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75B7F2" w14:textId="56C2A751" w:rsidR="00A7320E" w:rsidRPr="00A7320E" w:rsidRDefault="00A7320E" w:rsidP="00A7320E">
            <w:r w:rsidRPr="00A7320E">
              <w:t>Celková energie v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1EB3A8" w14:textId="4C02AF94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Celková energie v palivu</w:t>
            </w:r>
          </w:p>
        </w:tc>
      </w:tr>
      <w:tr w:rsidR="00A7320E" w14:paraId="2BC11D4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977F083" w14:textId="77777777" w:rsidR="00A7320E" w:rsidRDefault="00A7320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952C701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A93D0B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2979401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C15CF5E" w14:textId="77777777" w:rsidR="00A7320E" w:rsidRDefault="00A7320E" w:rsidP="002D1432">
            <w:pPr>
              <w:rPr>
                <w:b/>
              </w:rPr>
            </w:pPr>
            <w:r w:rsidRPr="00C164CE">
              <w:rPr>
                <w:b/>
              </w:rPr>
              <w:t>Doklad prokazujících splnění kritérií udržitelnosti</w:t>
            </w:r>
          </w:p>
        </w:tc>
      </w:tr>
      <w:tr w:rsidR="00A7320E" w:rsidRPr="00C164CE" w14:paraId="1D64F737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8D9F6A" w14:textId="77777777" w:rsidR="00A7320E" w:rsidRPr="00C164CE" w:rsidRDefault="00A7320E" w:rsidP="002D1432">
            <w:proofErr w:type="spellStart"/>
            <w:r w:rsidRPr="00C164CE">
              <w:t>criteria</w:t>
            </w:r>
            <w:proofErr w:type="spellEnd"/>
            <w:r w:rsidRPr="00C164CE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295ED5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27C322" w14:textId="77777777" w:rsidR="00A7320E" w:rsidRDefault="00A7320E" w:rsidP="002D1432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75BA35" w14:textId="77777777" w:rsidR="00A7320E" w:rsidRPr="00C164CE" w:rsidRDefault="00A7320E" w:rsidP="002D1432">
            <w:r w:rsidRPr="00A7320E">
              <w:t xml:space="preserve">Označení dokladů prokazujících splnění kritérií udržitelnosti a úspor emisí </w:t>
            </w:r>
            <w:r w:rsidRPr="00A7320E">
              <w:lastRenderedPageBreak/>
              <w:t>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754857" w14:textId="77777777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lastRenderedPageBreak/>
              <w:t>Označení dokladů prokazujících splnění kritérií udržitelnosti a úspor emisí skleníkových plynů</w:t>
            </w:r>
          </w:p>
        </w:tc>
      </w:tr>
      <w:tr w:rsidR="00A7320E" w:rsidRPr="00A7320E" w14:paraId="7AE1F07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6CC901" w14:textId="77777777" w:rsidR="00A7320E" w:rsidRPr="00A7320E" w:rsidRDefault="00A7320E" w:rsidP="002D1432">
            <w:proofErr w:type="spellStart"/>
            <w:r w:rsidRPr="00A7320E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6804E6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90EE15" w14:textId="77777777" w:rsidR="00A7320E" w:rsidRDefault="00A7320E" w:rsidP="002D1432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0A5F4B" w14:textId="62542CFA" w:rsidR="00A7320E" w:rsidRPr="00A7320E" w:rsidRDefault="00A7320E" w:rsidP="002D1432">
            <w:r w:rsidRPr="00A7320E">
              <w:t>Metoda stanovení produkce emisí skleníkových plynů s použitím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F6748C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Metoda stanovení produkce emisí skleníkových plynů s použitím</w:t>
            </w:r>
          </w:p>
        </w:tc>
      </w:tr>
      <w:tr w:rsidR="00A7320E" w14:paraId="369E750C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5806C34" w14:textId="77777777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Allocation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AC3CBC0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46C5BD1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C0B3D50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63BFE7B" w14:textId="77777777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Použití vyrobeného kalového nebo skládkového plynu</w:t>
            </w:r>
          </w:p>
        </w:tc>
      </w:tr>
      <w:tr w:rsidR="00A7320E" w:rsidRPr="00C164CE" w14:paraId="3476EF05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FD2852" w14:textId="77777777" w:rsidR="00A7320E" w:rsidRPr="00C164CE" w:rsidRDefault="00A7320E" w:rsidP="002D1432">
            <w:proofErr w:type="spellStart"/>
            <w:r w:rsidRPr="00A7320E">
              <w:t>commodity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00BF42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B62F5B" w14:textId="77777777" w:rsidR="00A7320E" w:rsidRDefault="00A7320E" w:rsidP="002D1432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436A82" w14:textId="77777777" w:rsidR="00A7320E" w:rsidRPr="00C164CE" w:rsidRDefault="00A7320E" w:rsidP="002D1432">
            <w:r w:rsidRPr="00A7320E">
              <w:t>Označení komodity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59DCC4" w14:textId="77777777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Označení komodity</w:t>
            </w:r>
          </w:p>
        </w:tc>
      </w:tr>
      <w:tr w:rsidR="00A7320E" w:rsidRPr="00A7320E" w14:paraId="76D466F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BC65E9" w14:textId="77777777" w:rsidR="00A7320E" w:rsidRPr="00A7320E" w:rsidRDefault="00A7320E" w:rsidP="002D1432">
            <w:proofErr w:type="spellStart"/>
            <w:r w:rsidRPr="00A7320E">
              <w:t>total-waste-gas-alloc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9E8658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94AA9F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6268A1" w14:textId="77777777" w:rsidR="00A7320E" w:rsidRPr="00A7320E" w:rsidRDefault="00A7320E" w:rsidP="002D1432">
            <w:r w:rsidRPr="00A7320E">
              <w:t>Množství z vyrobeného kalového nebo skládkového plynu dodaného do zdroje/výrobny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54E4A4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Množství z vyrobeného kalového nebo skládkového plynu dodaného do zdroje/výrobny</w:t>
            </w:r>
          </w:p>
        </w:tc>
      </w:tr>
      <w:tr w:rsidR="00A7320E" w:rsidRPr="00A7320E" w14:paraId="62884072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7E96C0" w14:textId="77777777" w:rsidR="00A7320E" w:rsidRPr="00A7320E" w:rsidRDefault="00A7320E" w:rsidP="002D1432">
            <w:r w:rsidRPr="00A7320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6A2430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FAF025" w14:textId="77777777" w:rsidR="00A7320E" w:rsidRDefault="00A7320E" w:rsidP="002D143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DBA9CF" w14:textId="77777777" w:rsidR="00A7320E" w:rsidRPr="00A7320E" w:rsidRDefault="00A7320E" w:rsidP="002D1432">
            <w:r w:rsidRPr="00A7320E">
              <w:t>Označení zdroje/výrobny v systému operátora trhu (ID)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0E5965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Označení zdroje/výrobny v systému operátora trhu (ID)</w:t>
            </w:r>
          </w:p>
        </w:tc>
      </w:tr>
      <w:tr w:rsidR="00A7320E" w14:paraId="35611BE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F81A3D" w14:textId="5E0BA17F" w:rsidR="00A7320E" w:rsidRPr="00A7320E" w:rsidRDefault="00A7320E" w:rsidP="00304546">
            <w:proofErr w:type="spellStart"/>
            <w:r w:rsidRPr="00A7320E">
              <w:t>purchased-fuel-price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1378C4" w14:textId="7F3F7D6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0CDE0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ADAE4B" w14:textId="49486DC3" w:rsidR="00A7320E" w:rsidRPr="00A7320E" w:rsidRDefault="00A7320E" w:rsidP="00A7320E">
            <w:r w:rsidRPr="00A7320E">
              <w:t>Cena nakoupeného kalového nebo skládkového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045C99" w14:textId="409BD068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Cena nakoupeného kalového nebo skládkového plynu</w:t>
            </w:r>
          </w:p>
        </w:tc>
      </w:tr>
      <w:tr w:rsidR="00A7320E" w14:paraId="0B4D25DF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40A98FF" w14:textId="5588181A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LiquidBiofuelConsumption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59C3990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5593BBB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B55366C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F159DA2" w14:textId="232B2DB3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Spotřeba </w:t>
            </w:r>
            <w:proofErr w:type="spellStart"/>
            <w:r w:rsidRPr="00A7320E">
              <w:rPr>
                <w:b/>
              </w:rPr>
              <w:t>biokapalin</w:t>
            </w:r>
            <w:proofErr w:type="spellEnd"/>
            <w:r w:rsidRPr="00A7320E">
              <w:rPr>
                <w:b/>
              </w:rPr>
              <w:t xml:space="preserve"> použitých pro výrobu elektřiny nebo výrobu tepelné energie</w:t>
            </w:r>
          </w:p>
        </w:tc>
      </w:tr>
      <w:tr w:rsidR="00A7320E" w14:paraId="6646C54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2FD901" w14:textId="23ECD893" w:rsidR="00A7320E" w:rsidRPr="00A7320E" w:rsidRDefault="00A7320E" w:rsidP="00304546">
            <w:proofErr w:type="spellStart"/>
            <w:r w:rsidRPr="00A7320E">
              <w:t>criteria-compliance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A4F246" w14:textId="0CADB4C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EF4B75" w14:textId="48400F28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2EB427" w14:textId="0C04A40F" w:rsidR="00A7320E" w:rsidRPr="00A7320E" w:rsidRDefault="00A7320E" w:rsidP="00A7320E">
            <w:r w:rsidRPr="00A7320E">
              <w:t>Splnění kritérií udržitelnosti a úspor emisí skleníkových plynů pro paliva z biomasy s nízkým rizikem nepřímé změny ve využívání půdy.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C1FE55" w14:textId="6A835971" w:rsidR="00A7320E" w:rsidRPr="00A7320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2C7C85A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9AF81F" w14:textId="294DD293" w:rsidR="00A7320E" w:rsidRPr="00A7320E" w:rsidRDefault="00A7320E" w:rsidP="00304546">
            <w:proofErr w:type="spellStart"/>
            <w:r w:rsidRPr="00A7320E">
              <w:t>biofuel-total-em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2D8664" w14:textId="29940FAB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898EF6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3E24AC" w14:textId="07F0F368" w:rsidR="00A7320E" w:rsidRPr="00A7320E" w:rsidRDefault="00A7320E" w:rsidP="00A7320E">
            <w:r w:rsidRPr="00A7320E">
              <w:t xml:space="preserve">Produkce celkové emise skleníkových plynů E spotřebované </w:t>
            </w:r>
            <w:proofErr w:type="spellStart"/>
            <w:r w:rsidRPr="00A7320E">
              <w:t>biokapaliny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11A1E4" w14:textId="11D9A16B" w:rsidR="00A7320E" w:rsidRPr="00C164CE" w:rsidRDefault="00A7320E" w:rsidP="00C6449B">
            <w:pPr>
              <w:tabs>
                <w:tab w:val="left" w:pos="1368"/>
              </w:tabs>
            </w:pPr>
            <w:r w:rsidRPr="00A7320E">
              <w:t xml:space="preserve">Produkce celkové emise skleníkových plynů E spotřebované </w:t>
            </w:r>
            <w:proofErr w:type="spellStart"/>
            <w:r w:rsidRPr="00A7320E">
              <w:t>biokapaliny</w:t>
            </w:r>
            <w:proofErr w:type="spellEnd"/>
          </w:p>
        </w:tc>
      </w:tr>
      <w:tr w:rsidR="00A7320E" w14:paraId="5E565D2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A830A2" w14:textId="1AEC5EBE" w:rsidR="00A7320E" w:rsidRPr="00A7320E" w:rsidRDefault="00A7320E" w:rsidP="00304546">
            <w:proofErr w:type="spellStart"/>
            <w:r w:rsidRPr="00A7320E">
              <w:t>biofuel-calorific-value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5E92B7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2F447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62FFE5" w14:textId="71716931" w:rsidR="00A7320E" w:rsidRPr="00A7320E" w:rsidRDefault="00A7320E" w:rsidP="00A7320E">
            <w:r w:rsidRPr="00A7320E">
              <w:t xml:space="preserve">Výhřevnost </w:t>
            </w:r>
            <w:proofErr w:type="spellStart"/>
            <w:r w:rsidRPr="00A7320E">
              <w:t>biokapaliny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FFCC88" w14:textId="25ADE12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 xml:space="preserve">Výhřevnost </w:t>
            </w:r>
            <w:proofErr w:type="spellStart"/>
            <w:r w:rsidRPr="00A7320E">
              <w:t>biokapaliny</w:t>
            </w:r>
            <w:proofErr w:type="spellEnd"/>
          </w:p>
        </w:tc>
      </w:tr>
      <w:tr w:rsidR="00A7320E" w14:paraId="056588B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077629" w14:textId="427A035C" w:rsidR="00A7320E" w:rsidRPr="00A7320E" w:rsidRDefault="00A7320E" w:rsidP="00304546">
            <w:proofErr w:type="spellStart"/>
            <w:r w:rsidRPr="00A7320E">
              <w:lastRenderedPageBreak/>
              <w:t>total</w:t>
            </w:r>
            <w:proofErr w:type="spellEnd"/>
            <w:r w:rsidRPr="00A7320E">
              <w:t>-</w:t>
            </w:r>
            <w:proofErr w:type="spellStart"/>
            <w:r w:rsidRPr="00A7320E">
              <w:t>biofuel</w:t>
            </w:r>
            <w:proofErr w:type="spellEnd"/>
            <w:r w:rsidRPr="00A7320E">
              <w:t>-</w:t>
            </w:r>
            <w:proofErr w:type="spellStart"/>
            <w:r w:rsidRPr="00A7320E">
              <w:t>cons</w:t>
            </w:r>
            <w:proofErr w:type="spellEnd"/>
            <w:r w:rsidRPr="00A7320E">
              <w:t>-t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4CEE0A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54EC3F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F7F50B" w14:textId="6125B0C7" w:rsidR="00A7320E" w:rsidRPr="00A7320E" w:rsidRDefault="00A7320E" w:rsidP="00A7320E">
            <w:r w:rsidRPr="00A7320E">
              <w:t xml:space="preserve">Celkové množství </w:t>
            </w:r>
            <w:proofErr w:type="spellStart"/>
            <w:r w:rsidRPr="00A7320E">
              <w:t>biokapaliny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807DC3" w14:textId="03BCD00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 xml:space="preserve">Celkové množství </w:t>
            </w:r>
            <w:proofErr w:type="spellStart"/>
            <w:r w:rsidRPr="00A7320E">
              <w:t>biokapaliny</w:t>
            </w:r>
            <w:proofErr w:type="spellEnd"/>
          </w:p>
        </w:tc>
      </w:tr>
      <w:tr w:rsidR="00A7320E" w14:paraId="4A13BDA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E3F953" w14:textId="6DF61C0A" w:rsidR="00A7320E" w:rsidRPr="00A7320E" w:rsidRDefault="00A7320E" w:rsidP="00304546">
            <w:proofErr w:type="spellStart"/>
            <w:r w:rsidRPr="00A7320E">
              <w:t>total-biofuel-cons-mwh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E09DCD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12813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F4CABD" w14:textId="31244440" w:rsidR="00A7320E" w:rsidRPr="00A7320E" w:rsidRDefault="00A7320E" w:rsidP="00A7320E">
            <w:r w:rsidRPr="00A7320E">
              <w:t>Celková energie v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129CBD" w14:textId="31829E0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Celková energie v palivu</w:t>
            </w:r>
          </w:p>
        </w:tc>
      </w:tr>
      <w:tr w:rsidR="00A7320E" w14:paraId="7DBF2A8D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1FA104" w14:textId="77777777" w:rsidR="00A7320E" w:rsidRDefault="00A7320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B70E881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5944C5E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5429222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5ECEFFA" w14:textId="77777777" w:rsidR="00A7320E" w:rsidRDefault="00A7320E" w:rsidP="002D1432">
            <w:pPr>
              <w:rPr>
                <w:b/>
              </w:rPr>
            </w:pPr>
            <w:r w:rsidRPr="00C164CE">
              <w:rPr>
                <w:b/>
              </w:rPr>
              <w:t>Doklad prokazujících splnění kritérií udržitelnosti</w:t>
            </w:r>
          </w:p>
        </w:tc>
      </w:tr>
      <w:tr w:rsidR="00A7320E" w:rsidRPr="00C164CE" w14:paraId="3BFA90B3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D0502C" w14:textId="77777777" w:rsidR="00A7320E" w:rsidRPr="00C164CE" w:rsidRDefault="00A7320E" w:rsidP="002D1432">
            <w:proofErr w:type="spellStart"/>
            <w:r w:rsidRPr="00C164CE">
              <w:t>criteria</w:t>
            </w:r>
            <w:proofErr w:type="spellEnd"/>
            <w:r w:rsidRPr="00C164CE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A05FA8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82884D" w14:textId="77777777" w:rsidR="00A7320E" w:rsidRDefault="00A7320E" w:rsidP="002D1432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B3A467" w14:textId="77777777" w:rsidR="00A7320E" w:rsidRPr="00C164CE" w:rsidRDefault="00A7320E" w:rsidP="002D1432">
            <w:r w:rsidRPr="00A7320E">
              <w:t>Označení dokladů prokazujících splnění kritérií udržitelnosti a úspor emisí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B6C042" w14:textId="77777777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Označení dokladů prokazujících splnění kritérií udržitelnosti a úspor emisí skleníkových plynů</w:t>
            </w:r>
          </w:p>
        </w:tc>
      </w:tr>
      <w:tr w:rsidR="00A7320E" w:rsidRPr="00A7320E" w14:paraId="1F88287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8DEC03" w14:textId="77777777" w:rsidR="00A7320E" w:rsidRPr="00A7320E" w:rsidRDefault="00A7320E" w:rsidP="002D1432">
            <w:proofErr w:type="spellStart"/>
            <w:r w:rsidRPr="00A7320E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A3DF6B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BEEBC7" w14:textId="77777777" w:rsidR="00A7320E" w:rsidRDefault="00A7320E" w:rsidP="002D1432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681E51" w14:textId="77777777" w:rsidR="00A7320E" w:rsidRPr="00A7320E" w:rsidRDefault="00A7320E" w:rsidP="002D1432">
            <w:r w:rsidRPr="00A7320E">
              <w:t>Metoda stanovení produkce emisí skleníkových plynů s použitím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5FC7FE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Metoda stanovení produkce emisí skleníkových plynů s použitím</w:t>
            </w:r>
          </w:p>
        </w:tc>
      </w:tr>
      <w:tr w:rsidR="00A7320E" w14:paraId="29309F2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B5BA9F0" w14:textId="77777777" w:rsidR="00A7320E" w:rsidRDefault="00A7320E" w:rsidP="002D1432">
            <w:pPr>
              <w:rPr>
                <w:b/>
              </w:rPr>
            </w:pPr>
            <w:proofErr w:type="spellStart"/>
            <w:r w:rsidRPr="00C164CE">
              <w:rPr>
                <w:b/>
              </w:rPr>
              <w:t>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693126F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33719A5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DFA94E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6EF16C" w14:textId="153CBE2F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Spotřebovaná </w:t>
            </w:r>
            <w:proofErr w:type="spellStart"/>
            <w:r w:rsidRPr="00A7320E">
              <w:rPr>
                <w:b/>
              </w:rPr>
              <w:t>biokapalina</w:t>
            </w:r>
            <w:proofErr w:type="spellEnd"/>
          </w:p>
        </w:tc>
      </w:tr>
      <w:tr w:rsidR="00A7320E" w:rsidRPr="00C164CE" w14:paraId="77A16B1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55F8ED" w14:textId="77777777" w:rsidR="00A7320E" w:rsidRPr="00C164CE" w:rsidRDefault="00A7320E" w:rsidP="002D1432">
            <w:proofErr w:type="spellStart"/>
            <w:r w:rsidRPr="00C164CE">
              <w:t>fuel</w:t>
            </w:r>
            <w:proofErr w:type="spellEnd"/>
            <w:r w:rsidRPr="00C164C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3B7591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19EA82" w14:textId="77777777" w:rsidR="00A7320E" w:rsidRDefault="00A7320E" w:rsidP="002D143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4644DD" w14:textId="77777777" w:rsidR="00A7320E" w:rsidRPr="00C164CE" w:rsidRDefault="00A7320E" w:rsidP="002D1432">
            <w:r w:rsidRPr="00C164CE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CC8F47" w14:textId="77777777" w:rsidR="00A7320E" w:rsidRPr="00C164CE" w:rsidRDefault="00A7320E" w:rsidP="002D1432">
            <w:pPr>
              <w:tabs>
                <w:tab w:val="left" w:pos="1368"/>
              </w:tabs>
            </w:pPr>
            <w:r w:rsidRPr="00C164CE">
              <w:t>Druh vstupní suroviny</w:t>
            </w:r>
          </w:p>
        </w:tc>
      </w:tr>
      <w:tr w:rsidR="00A7320E" w:rsidRPr="00C164CE" w14:paraId="67883048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96291A" w14:textId="77777777" w:rsidR="00A7320E" w:rsidRPr="00C164CE" w:rsidRDefault="00A7320E" w:rsidP="002D1432">
            <w:proofErr w:type="spellStart"/>
            <w:r w:rsidRPr="00C164CE">
              <w:t>aib</w:t>
            </w:r>
            <w:proofErr w:type="spellEnd"/>
            <w:r w:rsidRPr="00C164CE">
              <w:t>-</w:t>
            </w:r>
            <w:proofErr w:type="spellStart"/>
            <w:r w:rsidRPr="00C164CE">
              <w:t>fuel</w:t>
            </w:r>
            <w:proofErr w:type="spellEnd"/>
            <w:r w:rsidRPr="00C164C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B37288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3DAC11" w14:textId="77777777" w:rsidR="00A7320E" w:rsidRDefault="00A7320E" w:rsidP="002D143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FEC7CA" w14:textId="77777777" w:rsidR="00A7320E" w:rsidRPr="00C164CE" w:rsidRDefault="00A7320E" w:rsidP="002D1432">
            <w:r w:rsidRPr="00C164C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437263" w14:textId="77777777" w:rsidR="00A7320E" w:rsidRPr="00C164CE" w:rsidRDefault="00A7320E" w:rsidP="002D1432">
            <w:pPr>
              <w:tabs>
                <w:tab w:val="left" w:pos="1368"/>
              </w:tabs>
            </w:pPr>
            <w:r w:rsidRPr="00C164CE">
              <w:t>Palivo dle EZP</w:t>
            </w:r>
          </w:p>
        </w:tc>
      </w:tr>
      <w:tr w:rsidR="00A7320E" w:rsidRPr="00C164CE" w14:paraId="2CB86BE7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B11EB5" w14:textId="77777777" w:rsidR="00A7320E" w:rsidRPr="00C164CE" w:rsidRDefault="00A7320E" w:rsidP="002D1432">
            <w:r w:rsidRPr="00C164CE">
              <w:t>sort-</w:t>
            </w:r>
            <w:proofErr w:type="spellStart"/>
            <w:r w:rsidRPr="00C164CE">
              <w:t>order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F3FCD1" w14:textId="77777777" w:rsidR="00A7320E" w:rsidRDefault="00A7320E" w:rsidP="002D14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36A986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128473" w14:textId="77777777" w:rsidR="00A7320E" w:rsidRPr="00C164CE" w:rsidRDefault="00A7320E" w:rsidP="002D1432">
            <w:pPr>
              <w:jc w:val="center"/>
            </w:pPr>
            <w:r w:rsidRPr="00C164CE">
              <w:t>Pořadí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6FF28A" w14:textId="77777777" w:rsidR="00A7320E" w:rsidRPr="00C164CE" w:rsidRDefault="00A7320E" w:rsidP="002D1432">
            <w:pPr>
              <w:tabs>
                <w:tab w:val="left" w:pos="1368"/>
              </w:tabs>
            </w:pPr>
            <w:r w:rsidRPr="00C164CE">
              <w:t>Pořadí suroviny</w:t>
            </w:r>
          </w:p>
        </w:tc>
      </w:tr>
      <w:tr w:rsidR="00A7320E" w14:paraId="71492BB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DE3884" w14:textId="2172117D" w:rsidR="00A7320E" w:rsidRPr="00A7320E" w:rsidRDefault="00A7320E" w:rsidP="00304546">
            <w:proofErr w:type="spellStart"/>
            <w:r w:rsidRPr="00A7320E">
              <w:t>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2AFF57" w14:textId="3015BF54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9268D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CD282C" w14:textId="66580762" w:rsidR="00A7320E" w:rsidRPr="00A7320E" w:rsidRDefault="00A7320E" w:rsidP="00A7320E">
            <w:r w:rsidRPr="00A7320E">
              <w:t>Množství spotřeby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8AE392" w14:textId="1DBC752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Množství spotřeby paliva nebo vstupní suroviny</w:t>
            </w:r>
          </w:p>
        </w:tc>
      </w:tr>
      <w:tr w:rsidR="00A7320E" w14:paraId="1FA72E3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EC62A5" w14:textId="09076B95" w:rsidR="00A7320E" w:rsidRPr="00A7320E" w:rsidRDefault="00A7320E" w:rsidP="00304546">
            <w:proofErr w:type="spellStart"/>
            <w:r w:rsidRPr="00A7320E">
              <w:t>energy-yield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911CC6" w14:textId="7CB6E6F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09A0AF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6641B9" w14:textId="0A9CA1AA" w:rsidR="00A7320E" w:rsidRPr="00A7320E" w:rsidRDefault="00A7320E" w:rsidP="00A7320E">
            <w:r w:rsidRPr="00A7320E">
              <w:t>Energetická výhřevnost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F4427A" w14:textId="711EA454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Energetická výhřevnost paliva nebo vstupní suroviny</w:t>
            </w:r>
          </w:p>
        </w:tc>
      </w:tr>
      <w:tr w:rsidR="00A7320E" w14:paraId="677B910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3DF89B" w14:textId="13F8E05A" w:rsidR="00A7320E" w:rsidRPr="00A7320E" w:rsidRDefault="00A7320E" w:rsidP="00304546">
            <w:proofErr w:type="spellStart"/>
            <w:r w:rsidRPr="00A7320E">
              <w:t>energy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76FDEB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F7EF46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A30E2C" w14:textId="48967A1D" w:rsidR="00A7320E" w:rsidRPr="00A7320E" w:rsidRDefault="00A7320E" w:rsidP="00A7320E">
            <w:r w:rsidRPr="00A7320E">
              <w:t>Energie ve spotřebovaném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637B3D" w14:textId="30793D7D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ve spotřebovaném palivu</w:t>
            </w:r>
          </w:p>
        </w:tc>
      </w:tr>
      <w:tr w:rsidR="00A7320E" w14:paraId="46E8FC3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E587AB" w14:textId="0087C11B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925F20" w14:textId="7307C85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58045A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ABAD3C" w14:textId="57AEE305" w:rsidR="00A7320E" w:rsidRPr="00A7320E" w:rsidRDefault="00A7320E" w:rsidP="00A7320E">
            <w:r w:rsidRPr="00A7320E">
              <w:t xml:space="preserve">Produkce celkové emise skleníkových plynů En ze vstupní suroviny u spotřebované </w:t>
            </w:r>
            <w:proofErr w:type="spellStart"/>
            <w:r w:rsidRPr="00A7320E">
              <w:t>biokapaliny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21CE02" w14:textId="214B11DF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 xml:space="preserve">Produkce celkové emise skleníkových plynů En ze vstupní suroviny u spotřebované </w:t>
            </w:r>
            <w:proofErr w:type="spellStart"/>
            <w:r w:rsidRPr="00A7320E">
              <w:t>biokapaliny</w:t>
            </w:r>
            <w:proofErr w:type="spellEnd"/>
          </w:p>
        </w:tc>
      </w:tr>
      <w:tr w:rsidR="00A7320E" w14:paraId="5650B44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FF60F47" w14:textId="77777777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Allocation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DB50ADC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56E5B56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5B2BBAC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4D68FA0" w14:textId="3C43A5D0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Použití spotřebované </w:t>
            </w:r>
            <w:proofErr w:type="spellStart"/>
            <w:r w:rsidRPr="00A7320E">
              <w:rPr>
                <w:b/>
              </w:rPr>
              <w:t>biokapaliny</w:t>
            </w:r>
            <w:proofErr w:type="spellEnd"/>
          </w:p>
        </w:tc>
      </w:tr>
      <w:tr w:rsidR="00A7320E" w:rsidRPr="00C164CE" w14:paraId="3688FFA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22039A" w14:textId="77777777" w:rsidR="00A7320E" w:rsidRPr="00C164CE" w:rsidRDefault="00A7320E" w:rsidP="002D1432">
            <w:proofErr w:type="spellStart"/>
            <w:r w:rsidRPr="00A7320E">
              <w:t>commodity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F12108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8D13EF" w14:textId="77777777" w:rsidR="00A7320E" w:rsidRDefault="00A7320E" w:rsidP="002D1432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42A479" w14:textId="77777777" w:rsidR="00A7320E" w:rsidRPr="00C164CE" w:rsidRDefault="00A7320E" w:rsidP="002D1432">
            <w:r w:rsidRPr="00A7320E">
              <w:t>Označení komodity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AC781F" w14:textId="77777777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Označení komodity</w:t>
            </w:r>
          </w:p>
        </w:tc>
      </w:tr>
      <w:tr w:rsidR="00A7320E" w:rsidRPr="00A7320E" w14:paraId="1E1E7971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C45A99" w14:textId="6347312F" w:rsidR="00A7320E" w:rsidRPr="00A7320E" w:rsidRDefault="00A7320E" w:rsidP="002D1432">
            <w:proofErr w:type="spellStart"/>
            <w:r w:rsidRPr="00A7320E">
              <w:lastRenderedPageBreak/>
              <w:t>total-biofuel-alloc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D46A83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06EFA5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244E6F" w14:textId="42FCDB68" w:rsidR="00A7320E" w:rsidRPr="00A7320E" w:rsidRDefault="00A7320E" w:rsidP="002D1432">
            <w:r w:rsidRPr="00A7320E">
              <w:t xml:space="preserve">Celkové množství spotřebované </w:t>
            </w:r>
            <w:proofErr w:type="spellStart"/>
            <w:r w:rsidRPr="00A7320E">
              <w:t>biokapaliny</w:t>
            </w:r>
            <w:proofErr w:type="spellEnd"/>
            <w:r w:rsidRPr="00A7320E">
              <w:t xml:space="preserve"> pro výrobu elektřiny/tepla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E1A25C" w14:textId="22D767E1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 xml:space="preserve">Celkové množství spotřebované </w:t>
            </w:r>
            <w:proofErr w:type="spellStart"/>
            <w:r w:rsidRPr="00A7320E">
              <w:t>biokapaliny</w:t>
            </w:r>
            <w:proofErr w:type="spellEnd"/>
            <w:r w:rsidRPr="00A7320E">
              <w:t xml:space="preserve"> pro výrobu elektřiny/tepla</w:t>
            </w:r>
          </w:p>
        </w:tc>
      </w:tr>
      <w:tr w:rsidR="00A7320E" w:rsidRPr="00A7320E" w14:paraId="55406BE9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25AB9C" w14:textId="77777777" w:rsidR="00A7320E" w:rsidRPr="00A7320E" w:rsidRDefault="00A7320E" w:rsidP="002D1432">
            <w:r w:rsidRPr="00A7320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35450E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A70B91" w14:textId="77777777" w:rsidR="00A7320E" w:rsidRDefault="00A7320E" w:rsidP="002D143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739F94" w14:textId="77777777" w:rsidR="00A7320E" w:rsidRPr="00A7320E" w:rsidRDefault="00A7320E" w:rsidP="002D1432">
            <w:r w:rsidRPr="00A7320E">
              <w:t>Označení zdroje/výrobny v systému operátora trhu (ID)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BDCBCD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Označení zdroje/výrobny v systému operátora trhu (ID)</w:t>
            </w:r>
          </w:p>
        </w:tc>
      </w:tr>
      <w:tr w:rsidR="00A7320E" w14:paraId="67CC9E95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5BA67B6" w14:textId="395A02E5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BiomethaneConsumption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B29A481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98DE94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E9F9506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B250F66" w14:textId="7A38EAA7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Spotřeba biometanu použitého pro výrobu elektřiny nebo výrobu tepelné energie</w:t>
            </w:r>
          </w:p>
        </w:tc>
      </w:tr>
      <w:tr w:rsidR="00A7320E" w14:paraId="5202479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B7488D" w14:textId="257A119C" w:rsidR="00A7320E" w:rsidRPr="00A7320E" w:rsidRDefault="00A7320E" w:rsidP="00304546">
            <w:proofErr w:type="spellStart"/>
            <w:r w:rsidRPr="00A7320E">
              <w:t>biomethane-total-em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6739C3" w14:textId="570254C7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1FE74C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F93950" w14:textId="52FBF8CA" w:rsidR="00A7320E" w:rsidRPr="00A7320E" w:rsidRDefault="00A7320E" w:rsidP="00A7320E">
            <w:r w:rsidRPr="00A7320E">
              <w:t>Produkce celkové emise skleníkových plynů E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18585A" w14:textId="5BCD568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Produkce celkové emise skleníkových plynů E spotřebovaného biometanu</w:t>
            </w:r>
          </w:p>
        </w:tc>
      </w:tr>
      <w:tr w:rsidR="00A7320E" w14:paraId="4211A6E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0CCB3F" w14:textId="1D3E04CF" w:rsidR="00A7320E" w:rsidRPr="00A7320E" w:rsidRDefault="00A7320E" w:rsidP="00304546">
            <w:proofErr w:type="spellStart"/>
            <w:r w:rsidRPr="00A7320E">
              <w:t>biomethane-gcv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DE053B" w14:textId="78F55AD7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7B7E0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9DB07A" w14:textId="627DD62E" w:rsidR="00A7320E" w:rsidRPr="00A7320E" w:rsidRDefault="00A7320E" w:rsidP="00A7320E">
            <w:r w:rsidRPr="00A7320E">
              <w:t>Spalné teplo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87F011" w14:textId="20BA9035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Spalné teplo biometanu</w:t>
            </w:r>
          </w:p>
        </w:tc>
      </w:tr>
      <w:tr w:rsidR="00A7320E" w14:paraId="5150D46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43F0EA" w14:textId="2B1D68F4" w:rsidR="00A7320E" w:rsidRPr="00A7320E" w:rsidRDefault="00A7320E" w:rsidP="00304546">
            <w:proofErr w:type="spellStart"/>
            <w:r w:rsidRPr="00A7320E">
              <w:t>biomethane-calorific-value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7DFB13" w14:textId="22501183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15FF5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F1749D" w14:textId="511651B5" w:rsidR="00A7320E" w:rsidRPr="00A7320E" w:rsidRDefault="00A7320E" w:rsidP="00A7320E">
            <w:r w:rsidRPr="00A7320E">
              <w:t>Výhřevnost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1373DE" w14:textId="1F4F43E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Výhřevnost biometanu</w:t>
            </w:r>
          </w:p>
        </w:tc>
      </w:tr>
      <w:tr w:rsidR="00A7320E" w14:paraId="793D018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0FC4F3" w14:textId="2CD660B4" w:rsidR="00A7320E" w:rsidRPr="00A7320E" w:rsidRDefault="00A7320E" w:rsidP="00304546">
            <w:r w:rsidRPr="00A7320E">
              <w:t>adv-biomethane-cons-m3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035307" w14:textId="3748B747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95089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77428D" w14:textId="16D67C68" w:rsidR="00A7320E" w:rsidRPr="00A7320E" w:rsidRDefault="00A7320E" w:rsidP="00A7320E">
            <w:r w:rsidRPr="00A7320E">
              <w:t>Celkové množství spotřebovaného pokročilého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40EFD0" w14:textId="555A4D7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spotřebovaného pokročilého biometanu</w:t>
            </w:r>
          </w:p>
        </w:tc>
      </w:tr>
      <w:tr w:rsidR="00A7320E" w14:paraId="5463852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8A1CD9" w14:textId="24C774DD" w:rsidR="00A7320E" w:rsidRPr="00A7320E" w:rsidRDefault="00A7320E" w:rsidP="00304546">
            <w:proofErr w:type="spellStart"/>
            <w:r w:rsidRPr="00A7320E">
              <w:t>adv-biomethane-cons-mwh-cv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816AC1" w14:textId="5B1F3B82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E9314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134B7E" w14:textId="74242109" w:rsidR="00A7320E" w:rsidRPr="00A7320E" w:rsidRDefault="00A7320E" w:rsidP="00A7320E">
            <w:r w:rsidRPr="00A7320E">
              <w:t>Energie pokročilého 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43F6E6" w14:textId="1C1E3FC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pokročilého biometanu podle výhřevnosti</w:t>
            </w:r>
          </w:p>
        </w:tc>
      </w:tr>
      <w:tr w:rsidR="00A7320E" w14:paraId="554C8ED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BC4AC6" w14:textId="205E1F48" w:rsidR="00A7320E" w:rsidRPr="00A7320E" w:rsidRDefault="00A7320E" w:rsidP="00304546">
            <w:proofErr w:type="spellStart"/>
            <w:r w:rsidRPr="00A7320E">
              <w:t>adv-biomethane-cons-mwh-gcv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8D6538" w14:textId="7BC4C1D1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7106A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186744" w14:textId="4CD6D8F1" w:rsidR="00A7320E" w:rsidRPr="00A7320E" w:rsidRDefault="00A7320E" w:rsidP="00A7320E">
            <w:r w:rsidRPr="00A7320E">
              <w:t>Energie pokročilého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3E83A2" w14:textId="6B28F9B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pokročilého biometanu podle spalného tepla</w:t>
            </w:r>
          </w:p>
        </w:tc>
      </w:tr>
      <w:tr w:rsidR="00A7320E" w14:paraId="1F44381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5E770E" w14:textId="223B61AF" w:rsidR="00A7320E" w:rsidRPr="00A7320E" w:rsidRDefault="00A7320E" w:rsidP="00304546">
            <w:proofErr w:type="spellStart"/>
            <w:r w:rsidRPr="00A7320E">
              <w:t>adv</w:t>
            </w:r>
            <w:proofErr w:type="spellEnd"/>
            <w:r w:rsidRPr="00A7320E">
              <w:t>-</w:t>
            </w:r>
            <w:proofErr w:type="spellStart"/>
            <w:r w:rsidRPr="00A7320E">
              <w:t>biomethane</w:t>
            </w:r>
            <w:proofErr w:type="spellEnd"/>
            <w:r w:rsidRPr="00A7320E">
              <w:t>-</w:t>
            </w:r>
            <w:proofErr w:type="spellStart"/>
            <w:r w:rsidRPr="00A7320E">
              <w:t>cons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0A38B6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2E9C2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29255C" w14:textId="0DA9AFCC" w:rsidR="00A7320E" w:rsidRPr="00A7320E" w:rsidRDefault="00A7320E" w:rsidP="00A7320E">
            <w:r w:rsidRPr="00A7320E">
              <w:t>Podíl pokročilého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8B262C" w14:textId="10387F0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Podíl pokročilého biometanu</w:t>
            </w:r>
          </w:p>
        </w:tc>
      </w:tr>
      <w:tr w:rsidR="00A7320E" w14:paraId="5665E94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2800B2" w14:textId="7DCF1D59" w:rsidR="00A7320E" w:rsidRPr="00A7320E" w:rsidRDefault="00A7320E" w:rsidP="00304546">
            <w:r w:rsidRPr="00A7320E">
              <w:t>enh-biomethane-cons-m3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AFA839" w14:textId="0DA5CC48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D55A6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FA67D4" w14:textId="4BD6A843" w:rsidR="00A7320E" w:rsidRPr="00A7320E" w:rsidRDefault="00A7320E" w:rsidP="00A7320E">
            <w:r w:rsidRPr="00A7320E">
              <w:t>Celkové množství spotřebovaného vyspělého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6E0941" w14:textId="462F33B4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spotřebovaného vyspělého biometanu</w:t>
            </w:r>
          </w:p>
        </w:tc>
      </w:tr>
      <w:tr w:rsidR="00A7320E" w14:paraId="052F6BA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D8372E" w14:textId="0A8B06CD" w:rsidR="00A7320E" w:rsidRPr="00A7320E" w:rsidRDefault="00A7320E" w:rsidP="00304546">
            <w:proofErr w:type="spellStart"/>
            <w:r w:rsidRPr="00A7320E">
              <w:t>enh-biomethane-cons-mwh-cv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C9979B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CA027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CDF51D" w14:textId="7C5727D2" w:rsidR="00A7320E" w:rsidRPr="00A7320E" w:rsidRDefault="00A7320E" w:rsidP="00A7320E">
            <w:r w:rsidRPr="00A7320E">
              <w:t xml:space="preserve">Energie vyspělého </w:t>
            </w:r>
            <w:r w:rsidRPr="00A7320E">
              <w:lastRenderedPageBreak/>
              <w:t>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411780" w14:textId="7577854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lastRenderedPageBreak/>
              <w:t>Energie vyspělého biometanu podle výhřevnosti</w:t>
            </w:r>
          </w:p>
        </w:tc>
      </w:tr>
      <w:tr w:rsidR="00A7320E" w14:paraId="3F33E00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A6AB41" w14:textId="79318BE4" w:rsidR="00A7320E" w:rsidRPr="00A7320E" w:rsidRDefault="00A7320E" w:rsidP="00304546">
            <w:proofErr w:type="spellStart"/>
            <w:r w:rsidRPr="00A7320E">
              <w:t>enh-biomethane-cons-mwh-gcv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04D63A" w14:textId="7D7A74AB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9B1AF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66D399" w14:textId="55CFBC8C" w:rsidR="00A7320E" w:rsidRPr="00A7320E" w:rsidRDefault="00A7320E" w:rsidP="00A7320E">
            <w:r w:rsidRPr="00A7320E">
              <w:t>Energie vyspělého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D04D57" w14:textId="559424B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vyspělého biometanu podle spalného tepla</w:t>
            </w:r>
          </w:p>
        </w:tc>
      </w:tr>
      <w:tr w:rsidR="00A7320E" w14:paraId="2260E8A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A8FD0E" w14:textId="3F735D05" w:rsidR="00A7320E" w:rsidRPr="00A7320E" w:rsidRDefault="00A7320E" w:rsidP="00304546">
            <w:proofErr w:type="spellStart"/>
            <w:r w:rsidRPr="00A7320E">
              <w:t>enh</w:t>
            </w:r>
            <w:proofErr w:type="spellEnd"/>
            <w:r w:rsidRPr="00A7320E">
              <w:t>-</w:t>
            </w:r>
            <w:proofErr w:type="spellStart"/>
            <w:r w:rsidRPr="00A7320E">
              <w:t>biomethane</w:t>
            </w:r>
            <w:proofErr w:type="spellEnd"/>
            <w:r w:rsidRPr="00A7320E">
              <w:t>-</w:t>
            </w:r>
            <w:proofErr w:type="spellStart"/>
            <w:r w:rsidRPr="00A7320E">
              <w:t>cons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00D5EE" w14:textId="540C7893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1BEF1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B11BB4" w14:textId="5CC24BDF" w:rsidR="00A7320E" w:rsidRPr="00A7320E" w:rsidRDefault="00A7320E" w:rsidP="00A7320E">
            <w:r w:rsidRPr="00A7320E">
              <w:t>Podíl vyspělého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809F02" w14:textId="1D04235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Podíl vyspělého biometanu</w:t>
            </w:r>
          </w:p>
        </w:tc>
      </w:tr>
      <w:tr w:rsidR="00A7320E" w14:paraId="3C43F85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A5E369" w14:textId="3277D786" w:rsidR="00A7320E" w:rsidRPr="00A7320E" w:rsidRDefault="00A7320E" w:rsidP="00304546">
            <w:r w:rsidRPr="00A7320E">
              <w:t>other-biomethane-cons-m3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11E520" w14:textId="3A93F331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8FB606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46BCE6" w14:textId="2A7572C2" w:rsidR="00A7320E" w:rsidRPr="00A7320E" w:rsidRDefault="00A7320E" w:rsidP="00A7320E">
            <w:r w:rsidRPr="00A7320E">
              <w:t>Celkové množství spotřebovaného ostatního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C9BC27" w14:textId="3212B15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spotřebovaného ostatního biometanu</w:t>
            </w:r>
          </w:p>
        </w:tc>
      </w:tr>
      <w:tr w:rsidR="00A7320E" w14:paraId="2E43DC0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EBD74F" w14:textId="6049233D" w:rsidR="00A7320E" w:rsidRPr="00A7320E" w:rsidRDefault="00A7320E" w:rsidP="00304546">
            <w:proofErr w:type="spellStart"/>
            <w:r w:rsidRPr="00A7320E">
              <w:t>other-biomethane-cons-mwh-cv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AFCEEA" w14:textId="6D4358AD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A198F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76DB4D" w14:textId="6F7AFCCA" w:rsidR="00A7320E" w:rsidRPr="00A7320E" w:rsidRDefault="00A7320E" w:rsidP="00A7320E">
            <w:r w:rsidRPr="00A7320E">
              <w:t>Energie ostatního 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C81E6C" w14:textId="2BEEC257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ostatního biometanu podle výhřevnosti</w:t>
            </w:r>
          </w:p>
        </w:tc>
      </w:tr>
      <w:tr w:rsidR="00A7320E" w14:paraId="4B6B4C3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82EB5E" w14:textId="007CA500" w:rsidR="00A7320E" w:rsidRPr="00A7320E" w:rsidRDefault="00A7320E" w:rsidP="00304546">
            <w:proofErr w:type="spellStart"/>
            <w:r w:rsidRPr="00A7320E">
              <w:t>other-biomethane-cons-mwh-gcv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8C3E20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384EA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2F491F" w14:textId="1D76C25C" w:rsidR="00A7320E" w:rsidRPr="00A7320E" w:rsidRDefault="00A7320E" w:rsidP="00A7320E">
            <w:r w:rsidRPr="00A7320E">
              <w:t>Energie ostatního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14F0EB" w14:textId="242A1F94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ostatního biometanu podle spalného tepla</w:t>
            </w:r>
          </w:p>
        </w:tc>
      </w:tr>
      <w:tr w:rsidR="00A7320E" w14:paraId="2DBE934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21C4FE" w14:textId="4C537E7E" w:rsidR="00A7320E" w:rsidRPr="00A7320E" w:rsidRDefault="00A7320E" w:rsidP="00304546">
            <w:proofErr w:type="spellStart"/>
            <w:r w:rsidRPr="00A7320E">
              <w:t>other</w:t>
            </w:r>
            <w:proofErr w:type="spellEnd"/>
            <w:r w:rsidRPr="00A7320E">
              <w:t>-</w:t>
            </w:r>
            <w:proofErr w:type="spellStart"/>
            <w:r w:rsidRPr="00A7320E">
              <w:t>biomethane</w:t>
            </w:r>
            <w:proofErr w:type="spellEnd"/>
            <w:r w:rsidRPr="00A7320E">
              <w:t>-</w:t>
            </w:r>
            <w:proofErr w:type="spellStart"/>
            <w:r w:rsidRPr="00A7320E">
              <w:t>cons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8F369C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2F0610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089CB4" w14:textId="570D7B29" w:rsidR="00A7320E" w:rsidRPr="00A7320E" w:rsidRDefault="00A7320E" w:rsidP="00A7320E">
            <w:r w:rsidRPr="00A7320E">
              <w:t>Podíl ostatního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70A032" w14:textId="40DAA83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Podíl ostatního biometanu</w:t>
            </w:r>
          </w:p>
        </w:tc>
      </w:tr>
      <w:tr w:rsidR="00A7320E" w14:paraId="689DC9D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83C42DF" w14:textId="7F0D8F3F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POC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ADE31E3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92CB93E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CB48F4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8BA92C8" w14:textId="1E65A47E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Spotřební odběrné místo plynu</w:t>
            </w:r>
          </w:p>
        </w:tc>
      </w:tr>
      <w:tr w:rsidR="00A7320E" w14:paraId="67DDFC6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E3E2FE" w14:textId="6EE34893" w:rsidR="00A7320E" w:rsidRPr="00A7320E" w:rsidRDefault="00A7320E" w:rsidP="00304546">
            <w:proofErr w:type="spellStart"/>
            <w:r w:rsidRPr="00A7320E">
              <w:t>eic-opm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880BD5" w14:textId="206430C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3AB0E4" w14:textId="17804F5A" w:rsidR="00A7320E" w:rsidRDefault="00A7320E" w:rsidP="00304546">
            <w:pPr>
              <w:jc w:val="center"/>
            </w:pPr>
            <w:r>
              <w:t>1-16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A0CB63" w14:textId="72B37ADA" w:rsidR="00A7320E" w:rsidRPr="00A7320E" w:rsidRDefault="00A7320E" w:rsidP="00A7320E">
            <w:r w:rsidRPr="00A7320E">
              <w:t>EIC odběrného místa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A73D0D" w14:textId="15B01AB7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EIC odběrného místa</w:t>
            </w:r>
          </w:p>
        </w:tc>
      </w:tr>
      <w:tr w:rsidR="00A7320E" w14:paraId="669B80F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47001F" w14:textId="3B99994E" w:rsidR="00A7320E" w:rsidRPr="00A7320E" w:rsidRDefault="00A7320E" w:rsidP="00304546">
            <w:proofErr w:type="spellStart"/>
            <w:r w:rsidRPr="00A7320E">
              <w:t>criteria-compliance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DC81F3" w14:textId="0E9B1477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721534" w14:textId="564B95B3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A44223" w14:textId="4B4CA837" w:rsidR="00A7320E" w:rsidRPr="00A7320E" w:rsidRDefault="00A7320E" w:rsidP="00A7320E">
            <w:r w:rsidRPr="00A7320E">
              <w:t>Splnění kritérií udržitelnosti a úspor emisí skleníkových plynů pro spotřebovaný biometan s nízkým rizikem nepřímé změny ve využívání půdy.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89EED1" w14:textId="1A6F7E2F" w:rsidR="00A7320E" w:rsidRPr="00A7320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2973EC8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79745E3" w14:textId="169B0EBD" w:rsidR="00A7320E" w:rsidRDefault="00A7320E" w:rsidP="002D1432">
            <w:pPr>
              <w:rPr>
                <w:b/>
              </w:rPr>
            </w:pPr>
            <w:r>
              <w:rPr>
                <w:b/>
              </w:rPr>
              <w:t>GO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16101AA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1899552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325E54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55999F4" w14:textId="704ED00D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Označení záruk původu energie</w:t>
            </w:r>
          </w:p>
        </w:tc>
      </w:tr>
      <w:tr w:rsidR="00A7320E" w14:paraId="5FAE700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4EBDE9" w14:textId="356F5B2C" w:rsidR="00A7320E" w:rsidRPr="00A7320E" w:rsidRDefault="00A7320E" w:rsidP="00304546">
            <w:r w:rsidRPr="00A7320E">
              <w:t>go-id-</w:t>
            </w:r>
            <w:proofErr w:type="spellStart"/>
            <w:r w:rsidRPr="00A7320E">
              <w:t>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D8676B" w14:textId="1264CF57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042A31" w14:textId="3EB07427" w:rsidR="00A7320E" w:rsidRDefault="00A7320E" w:rsidP="00304546">
            <w:pPr>
              <w:jc w:val="center"/>
            </w:pPr>
            <w:r>
              <w:t>datum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D38E17" w14:textId="3697ED57" w:rsidR="00A7320E" w:rsidRPr="00A7320E" w:rsidRDefault="00A7320E" w:rsidP="00A7320E">
            <w:r w:rsidRPr="00A7320E">
              <w:t>Označení záruk původu energie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FEDE99" w14:textId="3FA84432" w:rsidR="00A7320E" w:rsidRPr="00C164CE" w:rsidRDefault="00A7320E" w:rsidP="00C6449B">
            <w:pPr>
              <w:tabs>
                <w:tab w:val="left" w:pos="1368"/>
              </w:tabs>
            </w:pPr>
            <w:r w:rsidRPr="00A7320E">
              <w:t>Označení záruk původu energie od</w:t>
            </w:r>
          </w:p>
        </w:tc>
      </w:tr>
      <w:tr w:rsidR="00A7320E" w14:paraId="4567AE4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B0E58D" w14:textId="42ABE184" w:rsidR="00A7320E" w:rsidRPr="00A7320E" w:rsidRDefault="00A7320E" w:rsidP="00304546">
            <w:r w:rsidRPr="00A7320E">
              <w:t>go-id-to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631296" w14:textId="56F74B9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CCDF75" w14:textId="1CB2E2E4" w:rsidR="00A7320E" w:rsidRDefault="00A7320E" w:rsidP="00304546">
            <w:pPr>
              <w:jc w:val="center"/>
            </w:pPr>
            <w:r>
              <w:t>datum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A5529C" w14:textId="0BBEEAB9" w:rsidR="00A7320E" w:rsidRPr="00A7320E" w:rsidRDefault="00A7320E" w:rsidP="00A7320E">
            <w:r w:rsidRPr="00A7320E">
              <w:t>Označení záruk původu energie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5F12F8" w14:textId="67C47F2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Označení záruk původu energie do</w:t>
            </w:r>
          </w:p>
        </w:tc>
      </w:tr>
      <w:tr w:rsidR="00A7320E" w14:paraId="620FD62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EE37DE" w14:textId="64FBD080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8E21418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429AB65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DA110E3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711D471" w14:textId="4E64E00B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Doklad prokazující splnění kritérií udržitelnosti</w:t>
            </w:r>
          </w:p>
        </w:tc>
      </w:tr>
      <w:tr w:rsidR="00A7320E" w14:paraId="3011DA3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BFB939" w14:textId="0EDD4E18" w:rsidR="00A7320E" w:rsidRPr="00A7320E" w:rsidRDefault="00A7320E" w:rsidP="00304546">
            <w:proofErr w:type="spellStart"/>
            <w:r w:rsidRPr="00A7320E">
              <w:lastRenderedPageBreak/>
              <w:t>criteria</w:t>
            </w:r>
            <w:proofErr w:type="spellEnd"/>
            <w:r w:rsidRPr="00A7320E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3193DB" w14:textId="5B09A6D7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01EB5C" w14:textId="6DE851B2" w:rsidR="00A7320E" w:rsidRDefault="00A7320E" w:rsidP="00304546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AF081B" w14:textId="52EEE423" w:rsidR="00A7320E" w:rsidRPr="00A7320E" w:rsidRDefault="00A7320E" w:rsidP="00A7320E">
            <w:r w:rsidRPr="00A7320E">
              <w:t>Označení dokladů prokazujících splnění kritérií udržitelnosti a úspor emisí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D6D763" w14:textId="1CE9822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Označení dokladů prokazujících splnění kritérií udržitelnosti a úspor emisí skleníkových plynů</w:t>
            </w:r>
          </w:p>
        </w:tc>
      </w:tr>
      <w:tr w:rsidR="00A7320E" w14:paraId="15F4C3D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EBF016" w14:textId="28E1E33B" w:rsidR="00A7320E" w:rsidRPr="00A7320E" w:rsidRDefault="00A7320E" w:rsidP="00304546">
            <w:proofErr w:type="spellStart"/>
            <w:r w:rsidRPr="00A7320E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665F6D" w14:textId="7CD7208D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678D7F" w14:textId="03D84FF5" w:rsidR="00A7320E" w:rsidRDefault="00A7320E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AC241E" w14:textId="739E001C" w:rsidR="00A7320E" w:rsidRPr="00A7320E" w:rsidRDefault="00A7320E" w:rsidP="00A7320E">
            <w:r w:rsidRPr="00A7320E">
              <w:t>Metoda stanovení produkce emisí skleníkových plynů s použitím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F26AB7" w14:textId="279939E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Metoda stanovení produkce emisí skleníkových plynů s použitím</w:t>
            </w:r>
          </w:p>
        </w:tc>
      </w:tr>
      <w:tr w:rsidR="00A7320E" w14:paraId="6EF4A2BC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00B6D21" w14:textId="6A547E30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16666D9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0848732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743665F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BB4938" w14:textId="3B181426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Spotřebovaný biometan</w:t>
            </w:r>
          </w:p>
        </w:tc>
      </w:tr>
      <w:tr w:rsidR="00A7320E" w14:paraId="7A0C168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F075AF" w14:textId="5A90849D" w:rsidR="00A7320E" w:rsidRPr="00A7320E" w:rsidRDefault="00A7320E" w:rsidP="00304546"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DF826E" w14:textId="753C5C97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9B9737" w14:textId="41B8CA78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051058" w14:textId="0D78D1F4" w:rsidR="00A7320E" w:rsidRPr="00A7320E" w:rsidRDefault="00A7320E" w:rsidP="00A7320E">
            <w:r w:rsidRPr="00A7320E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50C116" w14:textId="2F986E7D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Druh vstupní suroviny</w:t>
            </w:r>
          </w:p>
        </w:tc>
      </w:tr>
      <w:tr w:rsidR="00A7320E" w14:paraId="22C04D0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863667" w14:textId="64060C92" w:rsidR="00A7320E" w:rsidRPr="00A7320E" w:rsidRDefault="00A7320E" w:rsidP="00304546">
            <w:proofErr w:type="spellStart"/>
            <w:r w:rsidRPr="00A7320E">
              <w:t>aib</w:t>
            </w:r>
            <w:proofErr w:type="spellEnd"/>
            <w:r w:rsidRPr="00A7320E">
              <w:t>-</w:t>
            </w:r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E20CE0" w14:textId="571D24BD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149FCE" w14:textId="222426A8" w:rsidR="00A7320E" w:rsidRDefault="00A7320E" w:rsidP="0030454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435EAE" w14:textId="20E722C9" w:rsidR="00A7320E" w:rsidRPr="00A7320E" w:rsidRDefault="00A7320E" w:rsidP="00A7320E">
            <w:r w:rsidRPr="00A7320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93FF92" w14:textId="061D6B0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Palivo dle EZP</w:t>
            </w:r>
          </w:p>
        </w:tc>
      </w:tr>
      <w:tr w:rsidR="00A7320E" w14:paraId="43C4E17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F9B68E" w14:textId="2A4F6A14" w:rsidR="00A7320E" w:rsidRPr="00A7320E" w:rsidRDefault="00A7320E" w:rsidP="00304546">
            <w:r w:rsidRPr="00A7320E">
              <w:t>sort-</w:t>
            </w:r>
            <w:proofErr w:type="spellStart"/>
            <w:r w:rsidRPr="00A7320E">
              <w:t>order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DD4066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FC689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453308" w14:textId="50834882" w:rsidR="00A7320E" w:rsidRPr="00A7320E" w:rsidRDefault="00A7320E" w:rsidP="00A7320E">
            <w:r w:rsidRPr="00A7320E">
              <w:t>Pořadí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C3B35D" w14:textId="1600E1B5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Pořadí suroviny</w:t>
            </w:r>
          </w:p>
        </w:tc>
      </w:tr>
      <w:tr w:rsidR="00A7320E" w14:paraId="322055E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00E62D" w14:textId="56406913" w:rsidR="00A7320E" w:rsidRPr="00A7320E" w:rsidRDefault="00A7320E" w:rsidP="00304546">
            <w:proofErr w:type="spellStart"/>
            <w:r w:rsidRPr="00A7320E">
              <w:t>biomethane-from-feedstock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8B3805" w14:textId="000BE4A2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F0F26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904A69" w14:textId="36177A68" w:rsidR="00A7320E" w:rsidRPr="00A7320E" w:rsidRDefault="00A7320E" w:rsidP="00A7320E">
            <w:r w:rsidRPr="00A7320E">
              <w:t xml:space="preserve">Podíl biometanu </w:t>
            </w:r>
            <w:proofErr w:type="spellStart"/>
            <w:r w:rsidRPr="00A7320E">
              <w:t>Sn</w:t>
            </w:r>
            <w:proofErr w:type="spellEnd"/>
            <w:r w:rsidRPr="00A7320E">
              <w:t xml:space="preserve"> vyrobeného z bioplynu pocházejícího ze suroviny nebo ze skládkového nebo kalového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8374B0" w14:textId="72B30EF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 xml:space="preserve">Podíl biometanu </w:t>
            </w:r>
            <w:proofErr w:type="spellStart"/>
            <w:r w:rsidRPr="00A7320E">
              <w:t>Sn</w:t>
            </w:r>
            <w:proofErr w:type="spellEnd"/>
            <w:r w:rsidRPr="00A7320E">
              <w:t xml:space="preserve"> vyrobeného z bioplynu pocházejícího ze suroviny nebo ze skládkového nebo kalového plynu</w:t>
            </w:r>
          </w:p>
        </w:tc>
      </w:tr>
      <w:tr w:rsidR="00A7320E" w14:paraId="57AAC0E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7AC9C9" w14:textId="199A8427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9BE667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E2FB14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C6D2D4" w14:textId="788BD8E9" w:rsidR="00A7320E" w:rsidRPr="00A7320E" w:rsidRDefault="00A7320E" w:rsidP="00A7320E">
            <w:r w:rsidRPr="00A7320E">
              <w:t>Produkce celkové emise skleníkových plynů En podílu biometanu vyrobeného z bioplynu pocházejícího ze suroviny nebo ze skládkového nebo kalového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93016F" w14:textId="62F78F0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Produkce celkové emise skleníkových plynů En podílu biometanu vyrobeného z bioplynu pocházejícího ze suroviny nebo ze skládkového nebo kalového plynu</w:t>
            </w:r>
          </w:p>
        </w:tc>
      </w:tr>
      <w:tr w:rsidR="00A7320E" w14:paraId="3411CE7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CC67E5" w14:textId="3E5C9BD2" w:rsidR="00A7320E" w:rsidRPr="00A7320E" w:rsidRDefault="00A7320E" w:rsidP="00304546">
            <w:proofErr w:type="spellStart"/>
            <w:r w:rsidRPr="00A7320E">
              <w:t>em-eec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BA8851" w14:textId="01D2A01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0C7A3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BA8F2B" w14:textId="7BB1C2A9" w:rsidR="00A7320E" w:rsidRPr="00A7320E" w:rsidRDefault="00A7320E" w:rsidP="00A7320E">
            <w:proofErr w:type="spellStart"/>
            <w:proofErr w:type="gramStart"/>
            <w:r w:rsidRPr="00A7320E">
              <w:t>eec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těžby nebo pěstování surovin na podíl biometanu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1314CC" w14:textId="135C45E2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eec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těžby nebo pěstování surovin na podíl biometanu spotřebovaného biometanu</w:t>
            </w:r>
          </w:p>
        </w:tc>
      </w:tr>
      <w:tr w:rsidR="00A7320E" w14:paraId="1488CF6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ADB2D5" w14:textId="19776AF5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B258E4" w14:textId="154F0030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08EF8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DAF46C" w14:textId="03BC5053" w:rsidR="00A7320E" w:rsidRPr="00A7320E" w:rsidRDefault="00A7320E" w:rsidP="00A7320E">
            <w:proofErr w:type="gramStart"/>
            <w:r w:rsidRPr="00A7320E">
              <w:t>el - anualizované</w:t>
            </w:r>
            <w:proofErr w:type="gramEnd"/>
            <w:r w:rsidRPr="00A7320E">
              <w:t xml:space="preserve"> emise ze změn v zásobě uhlíku vyvolaných změnami ve </w:t>
            </w:r>
            <w:r w:rsidRPr="00A7320E">
              <w:lastRenderedPageBreak/>
              <w:t>využívání půdy ze vstupní suroviny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DFCB58" w14:textId="0B0A37B5" w:rsidR="00A7320E" w:rsidRPr="00A7320E" w:rsidRDefault="00A7320E" w:rsidP="00C6449B">
            <w:pPr>
              <w:tabs>
                <w:tab w:val="left" w:pos="1368"/>
              </w:tabs>
            </w:pPr>
            <w:proofErr w:type="gramStart"/>
            <w:r w:rsidRPr="00A7320E">
              <w:lastRenderedPageBreak/>
              <w:t>el - anualizované</w:t>
            </w:r>
            <w:proofErr w:type="gramEnd"/>
            <w:r w:rsidRPr="00A7320E">
              <w:t xml:space="preserve"> emise ze změn v zásobě uhlíku vyvolaných změnami ve využívání půdy ze vstupní suroviny spotřebovaného biometanu</w:t>
            </w:r>
          </w:p>
        </w:tc>
      </w:tr>
      <w:tr w:rsidR="00A7320E" w14:paraId="6047042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7BB52C" w14:textId="308729E7" w:rsidR="00A7320E" w:rsidRPr="00A7320E" w:rsidRDefault="00A7320E" w:rsidP="00304546">
            <w:proofErr w:type="spellStart"/>
            <w:r w:rsidRPr="00A7320E">
              <w:t>em-ep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E25897" w14:textId="4C5F5FF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6D593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04944E" w14:textId="3984215A" w:rsidR="00A7320E" w:rsidRPr="00A7320E" w:rsidRDefault="00A7320E" w:rsidP="00A7320E">
            <w:proofErr w:type="spellStart"/>
            <w:proofErr w:type="gramStart"/>
            <w:r w:rsidRPr="00A7320E">
              <w:t>ep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ze zpracování ze vstupní suroviny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BA61CE" w14:textId="4C9C47C7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ep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ze zpracování ze vstupní suroviny spotřebovaného biometanu</w:t>
            </w:r>
          </w:p>
        </w:tc>
      </w:tr>
      <w:tr w:rsidR="00A7320E" w14:paraId="74B6E2F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5A11C1" w14:textId="4DA2CB9D" w:rsidR="00A7320E" w:rsidRPr="00A7320E" w:rsidRDefault="00A7320E" w:rsidP="00304546">
            <w:proofErr w:type="spellStart"/>
            <w:r w:rsidRPr="00A7320E">
              <w:t>em-etd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680529" w14:textId="796A245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9ACD0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B8B5A0" w14:textId="1934EB94" w:rsidR="00A7320E" w:rsidRPr="00A7320E" w:rsidRDefault="00A7320E" w:rsidP="00A7320E">
            <w:proofErr w:type="spellStart"/>
            <w:proofErr w:type="gramStart"/>
            <w:r w:rsidRPr="00A7320E">
              <w:t>etd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přepravy a distribuce ze vstupní suroviny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1C8F6C" w14:textId="3A384DAF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etd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přepravy a distribuce ze vstupní suroviny spotřebovaného biometanu</w:t>
            </w:r>
          </w:p>
        </w:tc>
      </w:tr>
      <w:tr w:rsidR="00A7320E" w14:paraId="0824C26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BD798B" w14:textId="59793E4A" w:rsidR="00A7320E" w:rsidRPr="00A7320E" w:rsidRDefault="00A7320E" w:rsidP="00304546">
            <w:proofErr w:type="spellStart"/>
            <w:r w:rsidRPr="00A7320E">
              <w:t>em-eu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ECA536" w14:textId="1B57905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8AC8A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41A0AB" w14:textId="33AD0F57" w:rsidR="00A7320E" w:rsidRPr="00A7320E" w:rsidRDefault="00A7320E" w:rsidP="00A7320E">
            <w:proofErr w:type="spellStart"/>
            <w:proofErr w:type="gramStart"/>
            <w:r w:rsidRPr="00A7320E">
              <w:t>eu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používání daného paliva ze vstupní suroviny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BD885A" w14:textId="757B35CD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eu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používání daného paliva ze vstupní suroviny spotřebovaného biometanu</w:t>
            </w:r>
          </w:p>
        </w:tc>
      </w:tr>
      <w:tr w:rsidR="00A7320E" w14:paraId="31050CB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B88CE1" w14:textId="34094155" w:rsidR="00A7320E" w:rsidRPr="00A7320E" w:rsidRDefault="00A7320E" w:rsidP="00304546">
            <w:proofErr w:type="spellStart"/>
            <w:r w:rsidRPr="00A7320E">
              <w:t>em-esca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0185C7" w14:textId="621C3956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760EA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1D74C3" w14:textId="424B0965" w:rsidR="00A7320E" w:rsidRPr="00A7320E" w:rsidRDefault="00A7320E" w:rsidP="00A7320E">
            <w:proofErr w:type="spellStart"/>
            <w:proofErr w:type="gramStart"/>
            <w:r w:rsidRPr="00A7320E">
              <w:t>esca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vyvolané nahromaděním uhlíku v půdě díky zdokonaleným zemědělským postupům ze vstupní suroviny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1530FB" w14:textId="687621F9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esca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vyvolané nahromaděním uhlíku v půdě díky zdokonaleným zemědělským postupům ze vstupní suroviny spotřebovaného biometanu</w:t>
            </w:r>
          </w:p>
        </w:tc>
      </w:tr>
      <w:tr w:rsidR="00A7320E" w14:paraId="21AA348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0B7D58" w14:textId="14876004" w:rsidR="00A7320E" w:rsidRPr="00A7320E" w:rsidRDefault="00A7320E" w:rsidP="00304546">
            <w:proofErr w:type="spellStart"/>
            <w:r w:rsidRPr="00A7320E">
              <w:t>em-eccs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D4524A" w14:textId="287B2D28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65B900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76FFDB" w14:textId="1F3DFA51" w:rsidR="00A7320E" w:rsidRPr="00A7320E" w:rsidRDefault="00A7320E" w:rsidP="00A7320E">
            <w:proofErr w:type="spellStart"/>
            <w:proofErr w:type="gramStart"/>
            <w:r w:rsidRPr="00A7320E">
              <w:t>eccs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geologického ukládání CO2 ze vstupní suroviny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4239A4" w14:textId="47EE2D2F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eccs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geologického ukládání CO2 ze vstupní suroviny spotřebovaného biometanu</w:t>
            </w:r>
          </w:p>
        </w:tc>
      </w:tr>
      <w:tr w:rsidR="00A7320E" w14:paraId="64DC449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DCD959" w14:textId="0B4D1178" w:rsidR="00A7320E" w:rsidRPr="00A7320E" w:rsidRDefault="00A7320E" w:rsidP="00304546">
            <w:proofErr w:type="spellStart"/>
            <w:r w:rsidRPr="00A7320E">
              <w:t>em-eccr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8B1535" w14:textId="26A3E510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B95EF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7D9D05" w14:textId="16C3ACA3" w:rsidR="00A7320E" w:rsidRPr="00A7320E" w:rsidRDefault="00A7320E" w:rsidP="00A7320E">
            <w:proofErr w:type="spellStart"/>
            <w:proofErr w:type="gramStart"/>
            <w:r w:rsidRPr="00A7320E">
              <w:t>eccr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náhrady CO2 ze vstupní suroviny spotřebovaného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FDC0DB" w14:textId="19A57F62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eccr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náhrady CO2 ze vstupní suroviny spotřebovaného biometanu</w:t>
            </w:r>
          </w:p>
        </w:tc>
      </w:tr>
      <w:tr w:rsidR="00A7320E" w14:paraId="60025F21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32E293B" w14:textId="77777777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Allocation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F06E0A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EBA328D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8322F8D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8571662" w14:textId="070C13DC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Použití spotřebovaného biometanu</w:t>
            </w:r>
          </w:p>
        </w:tc>
      </w:tr>
      <w:tr w:rsidR="00A7320E" w:rsidRPr="00C164CE" w14:paraId="5A373F2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08514D" w14:textId="77777777" w:rsidR="00A7320E" w:rsidRPr="00C164CE" w:rsidRDefault="00A7320E" w:rsidP="002D1432">
            <w:proofErr w:type="spellStart"/>
            <w:r w:rsidRPr="00A7320E">
              <w:lastRenderedPageBreak/>
              <w:t>commodity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23C86C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CC9BB8" w14:textId="77777777" w:rsidR="00A7320E" w:rsidRDefault="00A7320E" w:rsidP="002D1432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7EBC6E" w14:textId="77777777" w:rsidR="00A7320E" w:rsidRPr="00C164CE" w:rsidRDefault="00A7320E" w:rsidP="002D1432">
            <w:r w:rsidRPr="00A7320E">
              <w:t>Označení komodity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0FB8F4" w14:textId="77777777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Označení komodity</w:t>
            </w:r>
          </w:p>
        </w:tc>
      </w:tr>
      <w:tr w:rsidR="00A7320E" w:rsidRPr="00A7320E" w14:paraId="47926F9C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7FC00C" w14:textId="77777777" w:rsidR="00A7320E" w:rsidRPr="00A7320E" w:rsidRDefault="00A7320E" w:rsidP="002D1432">
            <w:proofErr w:type="spellStart"/>
            <w:r w:rsidRPr="00A7320E">
              <w:t>total-biofuel-alloc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F75B43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74D715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6C0DE1" w14:textId="77777777" w:rsidR="00A7320E" w:rsidRPr="00A7320E" w:rsidRDefault="00A7320E" w:rsidP="002D1432">
            <w:r w:rsidRPr="00A7320E">
              <w:t xml:space="preserve">Celkové množství spotřebované </w:t>
            </w:r>
            <w:proofErr w:type="spellStart"/>
            <w:r w:rsidRPr="00A7320E">
              <w:t>biokapaliny</w:t>
            </w:r>
            <w:proofErr w:type="spellEnd"/>
            <w:r w:rsidRPr="00A7320E">
              <w:t xml:space="preserve"> pro výrobu elektřiny/tepla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5D54FD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 xml:space="preserve">Celkové množství spotřebované </w:t>
            </w:r>
            <w:proofErr w:type="spellStart"/>
            <w:r w:rsidRPr="00A7320E">
              <w:t>biokapaliny</w:t>
            </w:r>
            <w:proofErr w:type="spellEnd"/>
            <w:r w:rsidRPr="00A7320E">
              <w:t xml:space="preserve"> pro výrobu elektřiny/tepla</w:t>
            </w:r>
          </w:p>
        </w:tc>
      </w:tr>
      <w:tr w:rsidR="00A7320E" w:rsidRPr="00A7320E" w14:paraId="47F6E8D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D09DB2" w14:textId="77777777" w:rsidR="00A7320E" w:rsidRPr="00A7320E" w:rsidRDefault="00A7320E" w:rsidP="002D1432">
            <w:r w:rsidRPr="00A7320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3E9053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33B81C" w14:textId="77777777" w:rsidR="00A7320E" w:rsidRDefault="00A7320E" w:rsidP="002D143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2B0309" w14:textId="77777777" w:rsidR="00A7320E" w:rsidRPr="00A7320E" w:rsidRDefault="00A7320E" w:rsidP="002D1432">
            <w:r w:rsidRPr="00A7320E">
              <w:t>Označení zdroje/výrobny v systému operátora trhu (ID)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20234D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Označení zdroje/výrobny v systému operátora trhu (ID)</w:t>
            </w:r>
          </w:p>
        </w:tc>
      </w:tr>
      <w:tr w:rsidR="00A7320E" w14:paraId="038993C8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95682B7" w14:textId="2CBF6F58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SolidBiofuelConsumption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6E15AC8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647C41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FFF9C08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C11D79D" w14:textId="56B29365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Spotřeba paliva z pevné biomasy nebo vstupní suroviny použité pro výrobu elektřiny nebo výrobu tepla</w:t>
            </w:r>
          </w:p>
        </w:tc>
      </w:tr>
      <w:tr w:rsidR="00A7320E" w14:paraId="76ACECD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DA9E26" w14:textId="18819DDB" w:rsidR="00A7320E" w:rsidRPr="00A7320E" w:rsidRDefault="00A7320E" w:rsidP="00304546">
            <w:proofErr w:type="spellStart"/>
            <w:r w:rsidRPr="00A7320E">
              <w:t>criteria-compliance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F20906" w14:textId="3F91892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50F044" w14:textId="3EC786ED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1E2651" w14:textId="0ABE44D5" w:rsidR="00A7320E" w:rsidRPr="00A7320E" w:rsidRDefault="00A7320E" w:rsidP="00A7320E">
            <w:r w:rsidRPr="00A7320E">
              <w:t>Splnění kritérií udržitelnosti a úspor emisí skleníkových plynů pro paliva z biomasy s nízkým rizikem nepřímé změny ve využívání půdy.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B0B217" w14:textId="31A465AA" w:rsidR="00A7320E" w:rsidRPr="00A7320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6062D22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01E51C" w14:textId="58BD4C01" w:rsidR="00A7320E" w:rsidRPr="00A7320E" w:rsidRDefault="00A7320E" w:rsidP="00304546">
            <w:proofErr w:type="spellStart"/>
            <w:r w:rsidRPr="00A7320E">
              <w:t>biofuel-total-em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BF4E3F" w14:textId="7119BA53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299005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86CE14" w14:textId="31DDEE30" w:rsidR="00A7320E" w:rsidRPr="00A7320E" w:rsidRDefault="00A7320E" w:rsidP="00A7320E">
            <w:r w:rsidRPr="00A7320E">
              <w:t>Produkce celkové emise skleníkových plynů E spotřebovaného paliva z pevné biomasy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9CD34C" w14:textId="39718709" w:rsidR="00A7320E" w:rsidRPr="00C164CE" w:rsidRDefault="00A7320E" w:rsidP="00C6449B">
            <w:pPr>
              <w:tabs>
                <w:tab w:val="left" w:pos="1368"/>
              </w:tabs>
            </w:pPr>
            <w:r w:rsidRPr="00A7320E">
              <w:t>Produkce celkové emise skleníkových plynů E spotřebovaného paliva z pevné biomasy nebo vstupní suroviny</w:t>
            </w:r>
          </w:p>
        </w:tc>
      </w:tr>
      <w:tr w:rsidR="00A7320E" w14:paraId="1C8E7BF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E0568B" w14:textId="2E935A3E" w:rsidR="00A7320E" w:rsidRPr="00A7320E" w:rsidRDefault="00A7320E" w:rsidP="00304546">
            <w:proofErr w:type="spellStart"/>
            <w:r w:rsidRPr="00A7320E">
              <w:t>biofuel-calorific-value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64CFB7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81625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A5982A" w14:textId="791690AC" w:rsidR="00A7320E" w:rsidRPr="00A7320E" w:rsidRDefault="00A7320E" w:rsidP="00A7320E">
            <w:r w:rsidRPr="00A7320E">
              <w:t>Výhřevnost pevného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CB5BD3" w14:textId="537F2ED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Výhřevnost pevného paliva nebo vstupní suroviny</w:t>
            </w:r>
          </w:p>
        </w:tc>
      </w:tr>
      <w:tr w:rsidR="00A7320E" w14:paraId="5D977B9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A4ED70" w14:textId="4927BCAC" w:rsidR="00A7320E" w:rsidRPr="00A7320E" w:rsidRDefault="00A7320E" w:rsidP="00304546">
            <w:proofErr w:type="spellStart"/>
            <w:r w:rsidRPr="00A7320E">
              <w:t>total</w:t>
            </w:r>
            <w:proofErr w:type="spellEnd"/>
            <w:r w:rsidRPr="00A7320E">
              <w:t>-</w:t>
            </w:r>
            <w:proofErr w:type="spellStart"/>
            <w:r w:rsidRPr="00A7320E">
              <w:t>biofuel</w:t>
            </w:r>
            <w:proofErr w:type="spellEnd"/>
            <w:r w:rsidRPr="00A7320E">
              <w:t>-</w:t>
            </w:r>
            <w:proofErr w:type="spellStart"/>
            <w:r w:rsidRPr="00A7320E">
              <w:t>cons</w:t>
            </w:r>
            <w:proofErr w:type="spellEnd"/>
            <w:r w:rsidRPr="00A7320E">
              <w:t>-t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35B48F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5CA7B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9BFD0A" w14:textId="137CBB8F" w:rsidR="00A7320E" w:rsidRPr="00A7320E" w:rsidRDefault="00A7320E" w:rsidP="00A7320E">
            <w:r w:rsidRPr="00A7320E">
              <w:t>Celkové množství spotřebovaného pevného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473A62" w14:textId="127386F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spotřebovaného pevného paliva nebo vstupní suroviny</w:t>
            </w:r>
          </w:p>
        </w:tc>
      </w:tr>
      <w:tr w:rsidR="00A7320E" w14:paraId="45A7E45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34640B" w14:textId="3B3AE91A" w:rsidR="00A7320E" w:rsidRPr="00A7320E" w:rsidRDefault="00A7320E" w:rsidP="00304546">
            <w:proofErr w:type="spellStart"/>
            <w:r w:rsidRPr="00A7320E">
              <w:t>total-biofuel-cons-mwh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EECDEB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5E74A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AD3088" w14:textId="1831D25A" w:rsidR="00A7320E" w:rsidRPr="00A7320E" w:rsidRDefault="00A7320E" w:rsidP="00A7320E">
            <w:r w:rsidRPr="00A7320E">
              <w:t>Celková energie v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2BCEC2" w14:textId="781AD44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Celková energie v palivu</w:t>
            </w:r>
          </w:p>
        </w:tc>
      </w:tr>
      <w:tr w:rsidR="00A7320E" w14:paraId="271C5D35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8802EA5" w14:textId="0F65CD6C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88A59AB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E9EB3EA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968D3B9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58F577E" w14:textId="3E86E4FE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Doklad prokazujících splnění kritérií udržitelnosti</w:t>
            </w:r>
          </w:p>
        </w:tc>
      </w:tr>
      <w:tr w:rsidR="00A7320E" w14:paraId="7899E7C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7F5FEF" w14:textId="74E46BFD" w:rsidR="00A7320E" w:rsidRPr="00A7320E" w:rsidRDefault="00A7320E" w:rsidP="00304546">
            <w:proofErr w:type="spellStart"/>
            <w:r w:rsidRPr="00A7320E">
              <w:lastRenderedPageBreak/>
              <w:t>criteria</w:t>
            </w:r>
            <w:proofErr w:type="spellEnd"/>
            <w:r w:rsidRPr="00A7320E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90269F" w14:textId="7A0FBC8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267096" w14:textId="23478E7A" w:rsidR="00A7320E" w:rsidRDefault="00A7320E" w:rsidP="00304546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BA07A1" w14:textId="527C07A4" w:rsidR="00A7320E" w:rsidRPr="00A7320E" w:rsidRDefault="00A7320E" w:rsidP="00A7320E">
            <w:r w:rsidRPr="00A7320E">
              <w:t>Označení dokladů prokazujících splnění kritérií udržitelnosti a úspor emisí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C37CDC" w14:textId="2DE8D92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Označení dokladů prokazujících splnění kritérií udržitelnosti a úspor emisí skleníkových plynů</w:t>
            </w:r>
          </w:p>
        </w:tc>
      </w:tr>
      <w:tr w:rsidR="00A7320E" w14:paraId="4D79090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AE85F1" w14:textId="7E657D12" w:rsidR="00A7320E" w:rsidRPr="00A7320E" w:rsidRDefault="00A7320E" w:rsidP="00304546">
            <w:proofErr w:type="spellStart"/>
            <w:r w:rsidRPr="00A7320E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5537AF" w14:textId="167C068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45F2D7" w14:textId="5C838CED" w:rsidR="00A7320E" w:rsidRDefault="00A7320E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81F9C6" w14:textId="2E2BCCBE" w:rsidR="00A7320E" w:rsidRPr="00A7320E" w:rsidRDefault="00A7320E" w:rsidP="00A7320E">
            <w:r w:rsidRPr="00A7320E">
              <w:t>Metoda stanovení produkce emisí skleníkových plynů s použitím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57E856" w14:textId="3E5E415D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Metoda stanovení produkce emisí skleníkových plynů s použitím</w:t>
            </w:r>
          </w:p>
        </w:tc>
      </w:tr>
      <w:tr w:rsidR="00A7320E" w14:paraId="05DF99F7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C684E62" w14:textId="77777777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893F757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F84BA9E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1F81C8A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66B8525" w14:textId="6B63F9DD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Spotřebované palivo nebo vstupní surovina</w:t>
            </w:r>
          </w:p>
        </w:tc>
      </w:tr>
      <w:tr w:rsidR="00A7320E" w:rsidRPr="00A7320E" w14:paraId="32C57793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2241B7" w14:textId="77777777" w:rsidR="00A7320E" w:rsidRPr="00A7320E" w:rsidRDefault="00A7320E" w:rsidP="002D1432"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3FF108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0E9AF2" w14:textId="77777777" w:rsidR="00A7320E" w:rsidRDefault="00A7320E" w:rsidP="002D143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5B03FD" w14:textId="77777777" w:rsidR="00A7320E" w:rsidRPr="00A7320E" w:rsidRDefault="00A7320E" w:rsidP="002D1432">
            <w:r w:rsidRPr="00A7320E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B4E517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Druh vstupní suroviny</w:t>
            </w:r>
          </w:p>
        </w:tc>
      </w:tr>
      <w:tr w:rsidR="00A7320E" w:rsidRPr="00A7320E" w14:paraId="6ABA968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892289" w14:textId="77777777" w:rsidR="00A7320E" w:rsidRPr="00A7320E" w:rsidRDefault="00A7320E" w:rsidP="002D1432">
            <w:proofErr w:type="spellStart"/>
            <w:r w:rsidRPr="00A7320E">
              <w:t>aib</w:t>
            </w:r>
            <w:proofErr w:type="spellEnd"/>
            <w:r w:rsidRPr="00A7320E">
              <w:t>-</w:t>
            </w:r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FEBD56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B23E5F" w14:textId="77777777" w:rsidR="00A7320E" w:rsidRDefault="00A7320E" w:rsidP="002D143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0F89D9" w14:textId="77777777" w:rsidR="00A7320E" w:rsidRPr="00A7320E" w:rsidRDefault="00A7320E" w:rsidP="002D1432">
            <w:r w:rsidRPr="00A7320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27FA4F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Palivo dle EZP</w:t>
            </w:r>
          </w:p>
        </w:tc>
      </w:tr>
      <w:tr w:rsidR="00A7320E" w:rsidRPr="00A7320E" w14:paraId="49862089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2E376D" w14:textId="77777777" w:rsidR="00A7320E" w:rsidRPr="00A7320E" w:rsidRDefault="00A7320E" w:rsidP="002D1432">
            <w:r w:rsidRPr="00A7320E">
              <w:t>sort-</w:t>
            </w:r>
            <w:proofErr w:type="spellStart"/>
            <w:r w:rsidRPr="00A7320E">
              <w:t>order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111DC5" w14:textId="77777777" w:rsidR="00A7320E" w:rsidRDefault="00A7320E" w:rsidP="002D14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B01236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B7A75D" w14:textId="77777777" w:rsidR="00A7320E" w:rsidRPr="00A7320E" w:rsidRDefault="00A7320E" w:rsidP="002D1432">
            <w:r w:rsidRPr="00A7320E">
              <w:t>Pořadí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9C7D76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Pořadí suroviny</w:t>
            </w:r>
          </w:p>
        </w:tc>
      </w:tr>
      <w:tr w:rsidR="00A7320E" w14:paraId="5904578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92A8A1" w14:textId="76A3F0FA" w:rsidR="00A7320E" w:rsidRPr="00A7320E" w:rsidRDefault="00A7320E" w:rsidP="00304546">
            <w:r w:rsidRPr="00A7320E">
              <w:t>country-</w:t>
            </w:r>
            <w:proofErr w:type="spellStart"/>
            <w:r w:rsidRPr="00A7320E">
              <w:t>of</w:t>
            </w:r>
            <w:proofErr w:type="spellEnd"/>
            <w:r w:rsidRPr="00A7320E">
              <w:t>-</w:t>
            </w:r>
            <w:proofErr w:type="spellStart"/>
            <w:r w:rsidRPr="00A7320E">
              <w:t>origin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5C13A3" w14:textId="0A60A18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6A2450" w14:textId="6A4923B2" w:rsidR="00A7320E" w:rsidRDefault="00A7320E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FFF192" w14:textId="78AF2DFF" w:rsidR="00A7320E" w:rsidRPr="00A7320E" w:rsidRDefault="00A7320E" w:rsidP="00A7320E">
            <w:r w:rsidRPr="00A7320E">
              <w:t>Země původu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E34614" w14:textId="000CA51F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Země původu paliva nebo vstupní suroviny</w:t>
            </w:r>
          </w:p>
        </w:tc>
      </w:tr>
      <w:tr w:rsidR="00A7320E" w14:paraId="14FF5BB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B20FC6" w14:textId="37B40C1C" w:rsidR="00A7320E" w:rsidRPr="00A7320E" w:rsidRDefault="00A7320E" w:rsidP="00304546">
            <w:proofErr w:type="spellStart"/>
            <w:r w:rsidRPr="00A7320E">
              <w:t>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142DD2" w14:textId="1141622B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2E93BF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E70B03" w14:textId="293E58CD" w:rsidR="00A7320E" w:rsidRPr="00A7320E" w:rsidRDefault="00A7320E" w:rsidP="00A7320E">
            <w:r w:rsidRPr="00A7320E">
              <w:t>Množství spotřeby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9E390D" w14:textId="2BB0A8F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Množství spotřeby paliva nebo vstupní suroviny</w:t>
            </w:r>
          </w:p>
        </w:tc>
      </w:tr>
      <w:tr w:rsidR="00A7320E" w14:paraId="6B30210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4745D3" w14:textId="2585B6BE" w:rsidR="00A7320E" w:rsidRPr="00A7320E" w:rsidRDefault="00A7320E" w:rsidP="00304546">
            <w:proofErr w:type="spellStart"/>
            <w:r w:rsidRPr="00A7320E">
              <w:t>energy-yield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4E7EC7" w14:textId="15C05358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6281F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1FD8BC" w14:textId="1414B505" w:rsidR="00A7320E" w:rsidRPr="00A7320E" w:rsidRDefault="00A7320E" w:rsidP="00A7320E">
            <w:r w:rsidRPr="00A7320E">
              <w:t>Energetická výhřevnost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CA8A7F" w14:textId="2A24D8B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Energetická výhřevnost paliva nebo vstupní suroviny</w:t>
            </w:r>
          </w:p>
        </w:tc>
      </w:tr>
      <w:tr w:rsidR="00A7320E" w14:paraId="468D788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7C0F25" w14:textId="734A2DC3" w:rsidR="00A7320E" w:rsidRPr="00A7320E" w:rsidRDefault="00A7320E" w:rsidP="00304546">
            <w:proofErr w:type="spellStart"/>
            <w:r w:rsidRPr="00A7320E">
              <w:t>energy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5DE2D8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D4619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B0D7FD" w14:textId="1C6CD0E1" w:rsidR="00A7320E" w:rsidRPr="00A7320E" w:rsidRDefault="00A7320E" w:rsidP="00A7320E">
            <w:r w:rsidRPr="00A7320E">
              <w:t>Energie ve spotřebovaném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5AE198" w14:textId="481A0915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ve spotřebovaném palivu</w:t>
            </w:r>
          </w:p>
        </w:tc>
      </w:tr>
      <w:tr w:rsidR="00A7320E" w14:paraId="0063F33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52E14F" w14:textId="02639FB2" w:rsidR="00A7320E" w:rsidRPr="00A7320E" w:rsidRDefault="00A7320E" w:rsidP="00304546">
            <w:proofErr w:type="spellStart"/>
            <w:r w:rsidRPr="00A7320E">
              <w:t>purchased-fuel-price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9A4681" w14:textId="42F232A6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8F7C2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9BEF30" w14:textId="07499323" w:rsidR="00A7320E" w:rsidRPr="00A7320E" w:rsidRDefault="00A7320E" w:rsidP="00A7320E">
            <w:r w:rsidRPr="00A7320E">
              <w:t>Cena nakoupeného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33F5A7" w14:textId="25514C0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Cena nakoupeného paliva nebo vstupní suroviny</w:t>
            </w:r>
          </w:p>
        </w:tc>
      </w:tr>
      <w:tr w:rsidR="00A7320E" w14:paraId="07A1E7D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9ED8A1" w14:textId="2EF9AC5E" w:rsidR="00A7320E" w:rsidRPr="00A7320E" w:rsidRDefault="00A7320E" w:rsidP="00304546">
            <w:proofErr w:type="spellStart"/>
            <w:r w:rsidRPr="00A7320E">
              <w:t>other</w:t>
            </w:r>
            <w:proofErr w:type="spellEnd"/>
            <w:r w:rsidRPr="00A7320E">
              <w:t>-transport-type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E97CF8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6BFFD4" w14:textId="63C4893C" w:rsidR="00A7320E" w:rsidRDefault="00A7320E" w:rsidP="00304546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42114C" w14:textId="779D99B6" w:rsidR="00A7320E" w:rsidRPr="00A7320E" w:rsidRDefault="00A7320E" w:rsidP="00A7320E">
            <w:r w:rsidRPr="00A7320E">
              <w:t>Ostatní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9E9409" w14:textId="2D5D2B2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Ostatní</w:t>
            </w:r>
          </w:p>
        </w:tc>
      </w:tr>
      <w:tr w:rsidR="00A7320E" w14:paraId="586D24B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09E92C" w14:textId="79644606" w:rsidR="00A7320E" w:rsidRPr="00A7320E" w:rsidRDefault="00A7320E" w:rsidP="00304546">
            <w:r w:rsidRPr="00A7320E">
              <w:t>transport-</w:t>
            </w:r>
            <w:proofErr w:type="spellStart"/>
            <w:r w:rsidRPr="00A7320E">
              <w:t>dist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432DC1" w14:textId="16DF5C7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3F06BF" w14:textId="39B4B14E" w:rsidR="00A7320E" w:rsidRDefault="00A7320E" w:rsidP="00304546">
            <w:pPr>
              <w:jc w:val="center"/>
            </w:pPr>
            <w:r>
              <w:t>1-4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F2D216" w14:textId="39D270C2" w:rsidR="00A7320E" w:rsidRPr="00A7320E" w:rsidRDefault="00A7320E" w:rsidP="00A7320E">
            <w:r w:rsidRPr="00A7320E">
              <w:t>Vzdálenost dopravy paliva nebo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7263D7" w14:textId="05ABDDE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Vzdálenost dopravy paliva nebo vstupní suroviny</w:t>
            </w:r>
          </w:p>
        </w:tc>
      </w:tr>
      <w:tr w:rsidR="00A7320E" w14:paraId="6E007CA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7AC77D" w14:textId="4A158BD6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43E6B1" w14:textId="37A25C6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F5FDC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1671BA" w14:textId="36428E60" w:rsidR="00A7320E" w:rsidRPr="00A7320E" w:rsidRDefault="00A7320E" w:rsidP="00A7320E">
            <w:r w:rsidRPr="00A7320E">
              <w:t xml:space="preserve">Produkce celkové emise skleníkových plynů En u </w:t>
            </w:r>
            <w:r w:rsidRPr="00A7320E">
              <w:lastRenderedPageBreak/>
              <w:t>spotřebované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158E49" w14:textId="3A2E07EF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lastRenderedPageBreak/>
              <w:t>Produkce celkové emise skleníkových plynů En u spotřebované vstupní suroviny</w:t>
            </w:r>
          </w:p>
        </w:tc>
      </w:tr>
      <w:tr w:rsidR="00A7320E" w14:paraId="6AAE0C80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3DC8CF9" w14:textId="77777777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Allocation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18D8F8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7485186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C6C5AB2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E0306A" w14:textId="2D919AA8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Použití spotřebovaného paliva z pevné biomasy nebo vstupní suroviny</w:t>
            </w:r>
          </w:p>
        </w:tc>
      </w:tr>
      <w:tr w:rsidR="00A7320E" w:rsidRPr="00C164CE" w14:paraId="29EE152F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227AF8" w14:textId="77777777" w:rsidR="00A7320E" w:rsidRPr="00C164CE" w:rsidRDefault="00A7320E" w:rsidP="002D1432">
            <w:proofErr w:type="spellStart"/>
            <w:r w:rsidRPr="00A7320E">
              <w:t>commodity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D44838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E37B2A" w14:textId="77777777" w:rsidR="00A7320E" w:rsidRDefault="00A7320E" w:rsidP="002D1432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F8C69C" w14:textId="77777777" w:rsidR="00A7320E" w:rsidRPr="00C164CE" w:rsidRDefault="00A7320E" w:rsidP="002D1432">
            <w:r w:rsidRPr="00A7320E">
              <w:t>Označení komodity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E82C09" w14:textId="77777777" w:rsidR="00A7320E" w:rsidRPr="00C164CE" w:rsidRDefault="00A7320E" w:rsidP="002D1432">
            <w:pPr>
              <w:tabs>
                <w:tab w:val="left" w:pos="1368"/>
              </w:tabs>
            </w:pPr>
            <w:r w:rsidRPr="00A7320E">
              <w:t>Označení komodity</w:t>
            </w:r>
          </w:p>
        </w:tc>
      </w:tr>
      <w:tr w:rsidR="00A7320E" w:rsidRPr="00A7320E" w14:paraId="39DF8C69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AF8398" w14:textId="77777777" w:rsidR="00A7320E" w:rsidRPr="00A7320E" w:rsidRDefault="00A7320E" w:rsidP="002D1432">
            <w:proofErr w:type="spellStart"/>
            <w:r w:rsidRPr="00A7320E">
              <w:t>total-biofuel-alloc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5817B0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91A0FD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D9F2E2" w14:textId="77777777" w:rsidR="00A7320E" w:rsidRPr="00A7320E" w:rsidRDefault="00A7320E" w:rsidP="002D1432">
            <w:r w:rsidRPr="00A7320E">
              <w:t xml:space="preserve">Celkové množství spotřebované </w:t>
            </w:r>
            <w:proofErr w:type="spellStart"/>
            <w:r w:rsidRPr="00A7320E">
              <w:t>biokapaliny</w:t>
            </w:r>
            <w:proofErr w:type="spellEnd"/>
            <w:r w:rsidRPr="00A7320E">
              <w:t xml:space="preserve"> pro výrobu elektřiny/tepla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47B45F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 xml:space="preserve">Celkové množství spotřebované </w:t>
            </w:r>
            <w:proofErr w:type="spellStart"/>
            <w:r w:rsidRPr="00A7320E">
              <w:t>biokapaliny</w:t>
            </w:r>
            <w:proofErr w:type="spellEnd"/>
            <w:r w:rsidRPr="00A7320E">
              <w:t xml:space="preserve"> pro výrobu elektřiny/tepla</w:t>
            </w:r>
          </w:p>
        </w:tc>
      </w:tr>
      <w:tr w:rsidR="00A7320E" w:rsidRPr="00A7320E" w14:paraId="0D5A005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1A6133" w14:textId="77777777" w:rsidR="00A7320E" w:rsidRPr="00A7320E" w:rsidRDefault="00A7320E" w:rsidP="002D1432">
            <w:r w:rsidRPr="00A7320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0FBF31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26703A" w14:textId="77777777" w:rsidR="00A7320E" w:rsidRDefault="00A7320E" w:rsidP="002D143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AC281A" w14:textId="77777777" w:rsidR="00A7320E" w:rsidRPr="00A7320E" w:rsidRDefault="00A7320E" w:rsidP="002D1432">
            <w:r w:rsidRPr="00A7320E">
              <w:t>Označení zdroje/výrobny v systému operátora trhu (ID)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8B4EC7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Označení zdroje/výrobny v systému operátora trhu (ID)</w:t>
            </w:r>
          </w:p>
        </w:tc>
      </w:tr>
      <w:tr w:rsidR="00A7320E" w14:paraId="2CB4BE91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B01A0E3" w14:textId="57F44603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NonRenewableFuelConsumption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885DFE1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EABC84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4EDE82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6BAF0CC" w14:textId="50F72AFC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Spotřeba paliva z neobnovitelného nebo druhotného zdroje použitého pro výrobu elektřiny nebo výrobu tepla</w:t>
            </w:r>
          </w:p>
        </w:tc>
      </w:tr>
      <w:tr w:rsidR="00A7320E" w14:paraId="5A14199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D9708F" w14:textId="63F752E8" w:rsidR="00A7320E" w:rsidRPr="00A7320E" w:rsidRDefault="00A7320E" w:rsidP="00304546">
            <w:proofErr w:type="spellStart"/>
            <w:r w:rsidRPr="00A7320E">
              <w:t>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C00905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26F463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7A3F46" w14:textId="5305F0D8" w:rsidR="00A7320E" w:rsidRPr="00A7320E" w:rsidRDefault="00A7320E" w:rsidP="00A7320E">
            <w:r w:rsidRPr="00A7320E">
              <w:t>Spotřebované palivo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DA3AF2" w14:textId="5F152BA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Spotřebované palivo</w:t>
            </w:r>
          </w:p>
        </w:tc>
      </w:tr>
      <w:tr w:rsidR="00A7320E" w14:paraId="28BE902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D742EE" w14:textId="628B5C33" w:rsidR="00A7320E" w:rsidRPr="00A7320E" w:rsidRDefault="00A7320E" w:rsidP="00304546"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2F911B" w14:textId="175D04E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DEA12F" w14:textId="0AA54838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DA62E4" w14:textId="20B28AA8" w:rsidR="00A7320E" w:rsidRPr="00A7320E" w:rsidRDefault="00A7320E" w:rsidP="00A7320E">
            <w:r w:rsidRPr="00A7320E">
              <w:t>Druh paliva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107E00" w14:textId="34B8B86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Druh paliva</w:t>
            </w:r>
          </w:p>
        </w:tc>
      </w:tr>
      <w:tr w:rsidR="00A7320E" w14:paraId="473CE15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0D39A0" w14:textId="7E9877CD" w:rsidR="00A7320E" w:rsidRPr="00A7320E" w:rsidRDefault="00A7320E" w:rsidP="00304546">
            <w:proofErr w:type="spellStart"/>
            <w:r w:rsidRPr="00A7320E">
              <w:t>aib</w:t>
            </w:r>
            <w:proofErr w:type="spellEnd"/>
            <w:r w:rsidRPr="00A7320E">
              <w:t>-</w:t>
            </w:r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686B85" w14:textId="3A390043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F1903A" w14:textId="1430C8E7" w:rsidR="00A7320E" w:rsidRDefault="00A7320E" w:rsidP="00304546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36E2C7" w14:textId="4FB26E18" w:rsidR="00A7320E" w:rsidRPr="00A7320E" w:rsidRDefault="00A7320E" w:rsidP="00A7320E">
            <w:r w:rsidRPr="00A7320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A6C0BC" w14:textId="496476C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Palivo dle EZP</w:t>
            </w:r>
          </w:p>
        </w:tc>
      </w:tr>
      <w:tr w:rsidR="00A7320E" w14:paraId="0581F04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D0DBB3" w14:textId="13B5251E" w:rsidR="00A7320E" w:rsidRPr="00A7320E" w:rsidRDefault="00A7320E" w:rsidP="00304546">
            <w:proofErr w:type="spellStart"/>
            <w:r w:rsidRPr="00A7320E">
              <w:t>sort_order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896F45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7E6CAE" w14:textId="4DA06E8D" w:rsidR="00A7320E" w:rsidRDefault="00A7320E" w:rsidP="00304546">
            <w:pPr>
              <w:jc w:val="center"/>
            </w:pPr>
            <w:r>
              <w:t>0-3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1C150B" w14:textId="7213E462" w:rsidR="00A7320E" w:rsidRPr="00A7320E" w:rsidRDefault="00A7320E" w:rsidP="00A7320E">
            <w:r w:rsidRPr="00A7320E">
              <w:t>Pořadí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602BEC" w14:textId="0398189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Pořadí suroviny</w:t>
            </w:r>
          </w:p>
        </w:tc>
      </w:tr>
      <w:tr w:rsidR="00A7320E" w14:paraId="7B67644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D87341" w14:textId="3234BF42" w:rsidR="00A7320E" w:rsidRPr="00A7320E" w:rsidRDefault="00A7320E" w:rsidP="00304546">
            <w:proofErr w:type="spellStart"/>
            <w:r w:rsidRPr="00A7320E">
              <w:t>purchased-fuel-price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CA886A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E02865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7A7505" w14:textId="1F4811BC" w:rsidR="00A7320E" w:rsidRPr="00A7320E" w:rsidRDefault="00A7320E" w:rsidP="00A7320E">
            <w:r w:rsidRPr="00A7320E">
              <w:t>Cena nakoupeného paliva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E821DA" w14:textId="686B324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Cena nakoupeného paliva</w:t>
            </w:r>
          </w:p>
        </w:tc>
      </w:tr>
      <w:tr w:rsidR="00A7320E" w14:paraId="382881D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9BE665" w14:textId="0523B83D" w:rsidR="00A7320E" w:rsidRPr="00A7320E" w:rsidRDefault="00A7320E" w:rsidP="00304546">
            <w:proofErr w:type="spellStart"/>
            <w:r w:rsidRPr="00A7320E">
              <w:t>fuel-calorific-value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E28CA0" w14:textId="465FB40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39D176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254EBF" w14:textId="3008FF51" w:rsidR="00A7320E" w:rsidRPr="00A7320E" w:rsidRDefault="00A7320E" w:rsidP="00A7320E">
            <w:r w:rsidRPr="00A7320E">
              <w:t>Výhřevnost paliva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4AB5AC" w14:textId="0639B63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Výhřevnost paliva</w:t>
            </w:r>
          </w:p>
        </w:tc>
      </w:tr>
      <w:tr w:rsidR="00A7320E" w14:paraId="10A7018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9A28D7" w14:textId="2C5C358D" w:rsidR="00A7320E" w:rsidRPr="00A7320E" w:rsidRDefault="00A7320E" w:rsidP="00304546">
            <w:proofErr w:type="spellStart"/>
            <w:r w:rsidRPr="00A7320E">
              <w:t>total</w:t>
            </w:r>
            <w:proofErr w:type="spellEnd"/>
            <w:r w:rsidRPr="00A7320E">
              <w:t>-</w:t>
            </w:r>
            <w:proofErr w:type="spellStart"/>
            <w:r w:rsidRPr="00A7320E">
              <w:t>fuel</w:t>
            </w:r>
            <w:proofErr w:type="spellEnd"/>
            <w:r w:rsidRPr="00A7320E">
              <w:t>-</w:t>
            </w:r>
            <w:proofErr w:type="spellStart"/>
            <w:r w:rsidRPr="00A7320E">
              <w:t>cons</w:t>
            </w:r>
            <w:proofErr w:type="spellEnd"/>
            <w:r w:rsidRPr="00A7320E">
              <w:t>-t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1D9381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B075B5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A0834A" w14:textId="5D1C3673" w:rsidR="00A7320E" w:rsidRPr="00A7320E" w:rsidRDefault="00A7320E" w:rsidP="00A7320E">
            <w:r w:rsidRPr="00A7320E">
              <w:t>Celkové množství spotřebovaného paliva pro výrobu elektřiny/tepla [t]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D95BE4" w14:textId="50A185A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spotřebovaného paliva pro výrobu elektřiny/tepla [t]</w:t>
            </w:r>
          </w:p>
        </w:tc>
      </w:tr>
      <w:tr w:rsidR="00A7320E" w14:paraId="25DF5C6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EC9A5D" w14:textId="0A1486C3" w:rsidR="00A7320E" w:rsidRPr="00A7320E" w:rsidRDefault="00A7320E" w:rsidP="00304546">
            <w:r w:rsidRPr="00A7320E">
              <w:t>total-fuel-cons-m3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EAE476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4B545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EE6BEA" w14:textId="07F4D083" w:rsidR="00A7320E" w:rsidRPr="00A7320E" w:rsidRDefault="00A7320E" w:rsidP="00A7320E">
            <w:r w:rsidRPr="00A7320E">
              <w:t>Celkové množství spotřebovaného paliva pro výrobu elektřiny/tepla [tis.m3]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AEA43B" w14:textId="7E52BD4D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spotřebovaného paliva pro výrobu elektřiny/tepla [tis.m3]</w:t>
            </w:r>
          </w:p>
        </w:tc>
      </w:tr>
      <w:tr w:rsidR="00A7320E" w14:paraId="70FD958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3A4A96" w14:textId="7E4C7A22" w:rsidR="00A7320E" w:rsidRPr="00A7320E" w:rsidRDefault="00A7320E" w:rsidP="00304546">
            <w:proofErr w:type="spellStart"/>
            <w:r w:rsidRPr="00A7320E">
              <w:t>total-fuel-cons-mwh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4C54AD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59582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987C56" w14:textId="2DF2FD44" w:rsidR="00A7320E" w:rsidRPr="00A7320E" w:rsidRDefault="00A7320E" w:rsidP="00A7320E">
            <w:r w:rsidRPr="00A7320E">
              <w:t>Celková energie v palivu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E69561" w14:textId="280CE68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Celková energie v palivu</w:t>
            </w:r>
          </w:p>
        </w:tc>
      </w:tr>
      <w:tr w:rsidR="00A7320E" w14:paraId="5D5D31E8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9BA28F1" w14:textId="3C7E532E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ElectricityProduction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C1A2FA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09653B9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16A045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90F5C84" w14:textId="52F0E91B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Výroba elektřiny</w:t>
            </w:r>
          </w:p>
        </w:tc>
      </w:tr>
      <w:tr w:rsidR="00A7320E" w14:paraId="64ADC70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9378F9" w14:textId="356444F1" w:rsidR="00A7320E" w:rsidRPr="00A7320E" w:rsidRDefault="00A7320E" w:rsidP="00304546">
            <w:proofErr w:type="spellStart"/>
            <w:r w:rsidRPr="00A7320E">
              <w:lastRenderedPageBreak/>
              <w:t>em-ecb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94B38A" w14:textId="62B59609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B868C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97BA15" w14:textId="7E0429D7" w:rsidR="00A7320E" w:rsidRPr="00A7320E" w:rsidRDefault="00A7320E" w:rsidP="00A7320E">
            <w:r w:rsidRPr="00A7320E">
              <w:t>Produkce celkové emise skleníkových plynů ECB vyrobené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CAAF23" w14:textId="3F71101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Produkce celkové emise skleníkových plynů ECB vyrobené elektřiny</w:t>
            </w:r>
          </w:p>
        </w:tc>
      </w:tr>
      <w:tr w:rsidR="00A7320E" w14:paraId="0FA0F70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1E7863" w14:textId="1C879E3D" w:rsidR="00A7320E" w:rsidRPr="00A7320E" w:rsidRDefault="00A7320E" w:rsidP="00304546">
            <w:proofErr w:type="spellStart"/>
            <w:r w:rsidRPr="00A7320E">
              <w:t>em-ecf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FD2B68" w14:textId="19CE3A57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770C8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283F0F" w14:textId="3DE51059" w:rsidR="00A7320E" w:rsidRPr="00A7320E" w:rsidRDefault="00A7320E" w:rsidP="00A7320E">
            <w:r w:rsidRPr="00A7320E">
              <w:t>Celkové emise z referenčního fosilního paliva použitého pro užitečné teplo nebo elektřinu ECF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07D5C6" w14:textId="6492490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emise z referenčního fosilního paliva použitého pro užitečné teplo nebo elektřinu ECF</w:t>
            </w:r>
          </w:p>
        </w:tc>
      </w:tr>
      <w:tr w:rsidR="00A7320E" w14:paraId="6BEDCF5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A351F8" w14:textId="23924EA4" w:rsidR="00A7320E" w:rsidRPr="00A7320E" w:rsidRDefault="00A7320E" w:rsidP="00304546">
            <w:proofErr w:type="spellStart"/>
            <w:r w:rsidRPr="00A7320E">
              <w:t>em-savings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8C6757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65630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95B9AC" w14:textId="73114400" w:rsidR="00A7320E" w:rsidRPr="00A7320E" w:rsidRDefault="00A7320E" w:rsidP="00A7320E">
            <w:r w:rsidRPr="00A7320E">
              <w:t>Úspory emisí skleníkových plynů při výrobě tepelné energie a výrobě elektřiny z paliv z biomasy [gCO2eq/MJ]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00CE0E" w14:textId="0BC24D7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Úspory emisí skleníkových plynů při výrobě tepelné energie a výrobě elektřiny z paliv z biomasy [gCO2eq/MJ]</w:t>
            </w:r>
          </w:p>
        </w:tc>
      </w:tr>
      <w:tr w:rsidR="00A7320E" w14:paraId="72E93EC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90A428" w14:textId="32252B27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</w:t>
            </w:r>
            <w:proofErr w:type="spellStart"/>
            <w:r w:rsidRPr="00A7320E">
              <w:t>savings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F67296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96DF73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071B77" w14:textId="4245432D" w:rsidR="00A7320E" w:rsidRPr="00A7320E" w:rsidRDefault="00A7320E" w:rsidP="00A7320E">
            <w:r w:rsidRPr="00A7320E">
              <w:t>Úspory emisí skleníkových plynů při výrobě tepelné energie a výrobě elektřiny z paliv z biomasy [%]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B57228" w14:textId="7AADA6A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Úspory emisí skleníkových plynů při výrobě tepelné energie a výrobě elektřiny z paliv z biomasy [%]</w:t>
            </w:r>
          </w:p>
        </w:tc>
      </w:tr>
      <w:tr w:rsidR="00A7320E" w14:paraId="43CF3243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1F38784" w14:textId="69F3213F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A27CFD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2A1D76D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D26D20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4B1607C" w14:textId="4C43E536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Měsíční </w:t>
            </w:r>
            <w:proofErr w:type="gramStart"/>
            <w:r w:rsidRPr="00A7320E">
              <w:rPr>
                <w:b/>
              </w:rPr>
              <w:t>výkaz - lokalita</w:t>
            </w:r>
            <w:proofErr w:type="gramEnd"/>
          </w:p>
        </w:tc>
      </w:tr>
      <w:tr w:rsidR="00A7320E" w14:paraId="1F7A6F0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8D818A" w14:textId="234068D5" w:rsidR="00A7320E" w:rsidRPr="00A7320E" w:rsidRDefault="00A7320E" w:rsidP="00304546">
            <w:r w:rsidRPr="00A7320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AF79A7" w14:textId="790284F4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DAD283" w14:textId="683F49FB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CAB313" w14:textId="61DB5149" w:rsidR="00A7320E" w:rsidRPr="00A7320E" w:rsidRDefault="00A7320E" w:rsidP="00A7320E">
            <w:r w:rsidRPr="00A7320E">
              <w:t>Id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449E51" w14:textId="0934683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Id výrobního zdroje</w:t>
            </w:r>
          </w:p>
        </w:tc>
      </w:tr>
      <w:tr w:rsidR="00A7320E" w14:paraId="59B6FDC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7BC8F4" w14:textId="35ABA87A" w:rsidR="00A7320E" w:rsidRPr="00A7320E" w:rsidRDefault="00A7320E" w:rsidP="00304546">
            <w:proofErr w:type="spellStart"/>
            <w:r w:rsidRPr="00A7320E">
              <w:t>opm</w:t>
            </w:r>
            <w:proofErr w:type="spellEnd"/>
            <w:r w:rsidRPr="00A7320E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D903CC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7363B5" w14:textId="367DA76A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C4CBE1" w14:textId="060E2973" w:rsidR="00A7320E" w:rsidRPr="00A7320E" w:rsidRDefault="00A7320E" w:rsidP="00A7320E">
            <w:r w:rsidRPr="00A7320E">
              <w:t>ID OPM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CE4842" w14:textId="5DF9F09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ID OPM</w:t>
            </w:r>
          </w:p>
        </w:tc>
      </w:tr>
      <w:tr w:rsidR="00A7320E" w14:paraId="23201B0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4D2FCD" w14:textId="1D14A031" w:rsidR="00A7320E" w:rsidRPr="00A7320E" w:rsidRDefault="00A7320E" w:rsidP="00304546">
            <w:proofErr w:type="spellStart"/>
            <w:r w:rsidRPr="00A7320E"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2F9A26" w14:textId="3B52432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397301" w14:textId="48E588E4" w:rsidR="00A7320E" w:rsidRDefault="00A7320E" w:rsidP="00304546">
            <w:pPr>
              <w:jc w:val="center"/>
            </w:pPr>
            <w:r>
              <w:t>datum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FDC6FA" w14:textId="797764B9" w:rsidR="00A7320E" w:rsidRPr="00A7320E" w:rsidRDefault="00A7320E" w:rsidP="00A7320E">
            <w:r w:rsidRPr="00A7320E"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C747F4" w14:textId="46BFE9B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Datum od</w:t>
            </w:r>
          </w:p>
        </w:tc>
      </w:tr>
      <w:tr w:rsidR="00A7320E" w14:paraId="1BCECA7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7A3B2A" w14:textId="1DF60C5E" w:rsidR="00A7320E" w:rsidRPr="00A7320E" w:rsidRDefault="00A7320E" w:rsidP="00304546">
            <w:proofErr w:type="spellStart"/>
            <w:r w:rsidRPr="00A7320E">
              <w:t>date</w:t>
            </w:r>
            <w:proofErr w:type="spellEnd"/>
            <w:r w:rsidRPr="00A7320E"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3C7347" w14:textId="03453B0F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1F4D66" w14:textId="7F7105CD" w:rsidR="00A7320E" w:rsidRDefault="00A7320E" w:rsidP="00304546">
            <w:pPr>
              <w:jc w:val="center"/>
            </w:pPr>
            <w:r>
              <w:t>datum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E91D65" w14:textId="14FEFEE9" w:rsidR="00A7320E" w:rsidRPr="00A7320E" w:rsidRDefault="00A7320E" w:rsidP="00A7320E">
            <w:r w:rsidRPr="00A7320E">
              <w:t>Datum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196F46" w14:textId="09DBA2B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Datum do</w:t>
            </w:r>
          </w:p>
        </w:tc>
      </w:tr>
      <w:tr w:rsidR="00A7320E" w14:paraId="696753B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49A775" w14:textId="48EB0B75" w:rsidR="00A7320E" w:rsidRPr="00A7320E" w:rsidRDefault="00A7320E" w:rsidP="00304546">
            <w:proofErr w:type="spellStart"/>
            <w:r w:rsidRPr="00A7320E"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AA26F9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A5CE6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EC7593" w14:textId="3F837D9D" w:rsidR="00A7320E" w:rsidRPr="00A7320E" w:rsidRDefault="00A7320E" w:rsidP="00A7320E">
            <w:r w:rsidRPr="00A7320E">
              <w:t>Číslo verze dat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6763AB" w14:textId="03AC431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Číslo verze dat</w:t>
            </w:r>
          </w:p>
        </w:tc>
      </w:tr>
      <w:tr w:rsidR="00A7320E" w14:paraId="5D9EF79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AEB41F" w14:textId="3DCDD489" w:rsidR="00A7320E" w:rsidRPr="00A7320E" w:rsidRDefault="00A7320E" w:rsidP="00304546">
            <w:r w:rsidRPr="00A7320E">
              <w:t>report-</w:t>
            </w:r>
            <w:proofErr w:type="spellStart"/>
            <w:r w:rsidRPr="00A7320E">
              <w:t>date</w:t>
            </w:r>
            <w:proofErr w:type="spellEnd"/>
            <w:r w:rsidRPr="00A7320E">
              <w:t>-</w:t>
            </w:r>
            <w:proofErr w:type="spellStart"/>
            <w:r w:rsidRPr="00A7320E">
              <w:t>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40D94A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DC9F0F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CEDE9C" w14:textId="7332F054" w:rsidR="00A7320E" w:rsidRPr="00A7320E" w:rsidRDefault="00A7320E" w:rsidP="00A7320E">
            <w:r w:rsidRPr="00A7320E">
              <w:t>Datum a čas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3EF08B" w14:textId="0DBE8E1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Datum a čas výkazu</w:t>
            </w:r>
          </w:p>
        </w:tc>
      </w:tr>
      <w:tr w:rsidR="00A7320E" w14:paraId="26A13DD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7085CE" w14:textId="19F7C483" w:rsidR="00A7320E" w:rsidRPr="00A7320E" w:rsidRDefault="00A7320E" w:rsidP="00304546">
            <w:r w:rsidRPr="00A7320E">
              <w:t>report-status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CA0840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AB65FA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7402DB" w14:textId="24DA64F2" w:rsidR="00A7320E" w:rsidRPr="00A7320E" w:rsidRDefault="00A7320E" w:rsidP="00A7320E">
            <w:r w:rsidRPr="00A7320E">
              <w:t>Status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9E7FFF" w14:textId="22C5DC40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Status výkazu</w:t>
            </w:r>
          </w:p>
        </w:tc>
      </w:tr>
      <w:tr w:rsidR="00A7320E" w14:paraId="5CF505A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F47CF5" w14:textId="4E351818" w:rsidR="00A7320E" w:rsidRPr="00A7320E" w:rsidRDefault="00A7320E" w:rsidP="00304546">
            <w:r w:rsidRPr="00A7320E">
              <w:t>pod-report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6A844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61068F" w14:textId="324B962C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457E7B" w14:textId="779951C1" w:rsidR="00A7320E" w:rsidRPr="00A7320E" w:rsidRDefault="00A7320E" w:rsidP="00A7320E">
            <w:r w:rsidRPr="00A7320E">
              <w:t>Výkaz za OPM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120920" w14:textId="64416E60" w:rsidR="00A7320E" w:rsidRPr="00A7320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7FA6E35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944DBD" w14:textId="248B7D84" w:rsidR="00A7320E" w:rsidRPr="00A7320E" w:rsidRDefault="00A7320E" w:rsidP="00304546">
            <w:proofErr w:type="spellStart"/>
            <w:r w:rsidRPr="00A7320E">
              <w:t>neg-price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773E4D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9DE65E" w14:textId="67D34F30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9B682E" w14:textId="3B9C23B3" w:rsidR="00A7320E" w:rsidRPr="00A7320E" w:rsidRDefault="00A7320E" w:rsidP="00A7320E">
            <w:r w:rsidRPr="00A7320E">
              <w:t>Záporná cena na DT po dobu šesti a více hodin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F8AA38" w14:textId="21AD2127" w:rsidR="00A7320E" w:rsidRPr="00C164C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78CC676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231E29" w14:textId="121092E0" w:rsidR="00A7320E" w:rsidRPr="00A7320E" w:rsidRDefault="00A7320E" w:rsidP="00304546">
            <w:r w:rsidRPr="00A7320E">
              <w:t>no-</w:t>
            </w:r>
            <w:proofErr w:type="spellStart"/>
            <w:r w:rsidRPr="00A7320E">
              <w:t>pay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48FE82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58A58F" w14:textId="027FE8EE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D41ABD" w14:textId="2FD3758F" w:rsidR="00A7320E" w:rsidRPr="00A7320E" w:rsidRDefault="00A7320E" w:rsidP="00A7320E">
            <w:r w:rsidRPr="00A7320E">
              <w:t>Bez výplaty podpory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12C2EA" w14:textId="2FEE07B3" w:rsidR="00A7320E" w:rsidRPr="00C164C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7FCEFAB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0E1D84" w14:textId="3D51DC2D" w:rsidR="00A7320E" w:rsidRPr="00A7320E" w:rsidRDefault="00A7320E" w:rsidP="00304546">
            <w:r w:rsidRPr="00A7320E">
              <w:t>no-</w:t>
            </w:r>
            <w:proofErr w:type="spellStart"/>
            <w:r w:rsidRPr="00A7320E">
              <w:t>pdsdata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8F16F1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6FC1B1" w14:textId="432EC964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66683C" w14:textId="2F9AB339" w:rsidR="00A7320E" w:rsidRPr="00A7320E" w:rsidRDefault="00A7320E" w:rsidP="00A7320E">
            <w:r w:rsidRPr="00A7320E">
              <w:t>Bez dat PDS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B9A3D5" w14:textId="09FCEDAF" w:rsidR="00A7320E" w:rsidRPr="00C164C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2F6E79C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E1981E" w14:textId="521EE9E4" w:rsidR="00A7320E" w:rsidRPr="00A7320E" w:rsidRDefault="00A7320E" w:rsidP="00304546">
            <w:proofErr w:type="spellStart"/>
            <w:r w:rsidRPr="00A7320E">
              <w:lastRenderedPageBreak/>
              <w:t>pv</w:t>
            </w:r>
            <w:proofErr w:type="spellEnd"/>
            <w:r w:rsidRPr="00A7320E">
              <w:t>-rest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95691A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EDD8BE" w14:textId="7478791C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A0EA1C" w14:textId="4E082F50" w:rsidR="00A7320E" w:rsidRPr="00A7320E" w:rsidRDefault="00A7320E" w:rsidP="00A7320E">
            <w:r w:rsidRPr="00A7320E">
              <w:t>Omezení výkupní ceny dle § 8 odst. 1 písm. f) až j)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41FC07" w14:textId="607D8B49" w:rsidR="00A7320E" w:rsidRPr="00C164C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65024C80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E03BE2D" w14:textId="33CC0506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0A380AA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B8BDC10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8637A4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B1162A5" w14:textId="018C2E16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Měsíční </w:t>
            </w:r>
            <w:proofErr w:type="gramStart"/>
            <w:r w:rsidRPr="00A7320E">
              <w:rPr>
                <w:b/>
              </w:rPr>
              <w:t>výkaz - data</w:t>
            </w:r>
            <w:proofErr w:type="gramEnd"/>
          </w:p>
        </w:tc>
      </w:tr>
      <w:tr w:rsidR="00A7320E" w14:paraId="62A68C1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BF7E83" w14:textId="4EA72C48" w:rsidR="00A7320E" w:rsidRPr="00A7320E" w:rsidRDefault="00A7320E" w:rsidP="00304546">
            <w:proofErr w:type="spellStart"/>
            <w:r w:rsidRPr="00A7320E">
              <w:t>value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652110" w14:textId="7E5AA2C4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B22280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E2717A" w14:textId="4A7BD6DB" w:rsidR="00A7320E" w:rsidRPr="00A7320E" w:rsidRDefault="00A7320E" w:rsidP="00A7320E">
            <w:r w:rsidRPr="00A7320E">
              <w:t>Typ hodnoty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281B28" w14:textId="0492E109" w:rsidR="00A7320E" w:rsidRPr="00C164CE" w:rsidRDefault="00A7320E" w:rsidP="00C6449B">
            <w:pPr>
              <w:tabs>
                <w:tab w:val="left" w:pos="1368"/>
              </w:tabs>
            </w:pPr>
            <w:r w:rsidRPr="00A7320E">
              <w:t>Typ hodnoty</w:t>
            </w:r>
          </w:p>
        </w:tc>
      </w:tr>
      <w:tr w:rsidR="00A7320E" w14:paraId="5B3D302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C58B98" w14:textId="0321E44D" w:rsidR="00A7320E" w:rsidRPr="00A7320E" w:rsidRDefault="00A7320E" w:rsidP="00304546">
            <w:proofErr w:type="spellStart"/>
            <w:r w:rsidRPr="00A7320E"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893DF5" w14:textId="464012A6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1A9D84" w14:textId="1A064500" w:rsidR="00A7320E" w:rsidRDefault="00A7320E" w:rsidP="00304546">
            <w:pPr>
              <w:jc w:val="center"/>
            </w:pPr>
            <w:r>
              <w:t>1-18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19D607" w14:textId="424513FD" w:rsidR="00A7320E" w:rsidRPr="00A7320E" w:rsidRDefault="00A7320E" w:rsidP="00A7320E">
            <w:r w:rsidRPr="00A7320E"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3494CB" w14:textId="0BBE3235" w:rsidR="00A7320E" w:rsidRPr="00A7320E" w:rsidRDefault="00366928" w:rsidP="00C6449B">
            <w:pPr>
              <w:tabs>
                <w:tab w:val="left" w:pos="1368"/>
              </w:tabs>
            </w:pPr>
            <w:r>
              <w:t xml:space="preserve">Pro </w:t>
            </w:r>
            <w:proofErr w:type="spellStart"/>
            <w:r>
              <w:t>value</w:t>
            </w:r>
            <w:proofErr w:type="spellEnd"/>
            <w:r>
              <w:t>-type EZP_1 se plní X=ano</w:t>
            </w:r>
          </w:p>
        </w:tc>
      </w:tr>
      <w:tr w:rsidR="00A7320E" w14:paraId="0D9C39F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B5DA8E" w14:textId="75B56909" w:rsidR="00A7320E" w:rsidRPr="00A7320E" w:rsidRDefault="00A7320E" w:rsidP="00304546">
            <w:r w:rsidRPr="00A7320E"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8E5C6A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7C3EC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802956" w14:textId="3A0C1B42" w:rsidR="00A7320E" w:rsidRPr="00A7320E" w:rsidRDefault="00A7320E" w:rsidP="00A7320E">
            <w:r w:rsidRPr="00A7320E"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BE9D10" w14:textId="051E065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Jednotka</w:t>
            </w:r>
          </w:p>
        </w:tc>
      </w:tr>
      <w:tr w:rsidR="00A7320E" w14:paraId="0A3C384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B15F6B" w14:textId="27F7B14C" w:rsidR="00A7320E" w:rsidRPr="00A7320E" w:rsidRDefault="00A7320E" w:rsidP="00304546">
            <w:proofErr w:type="spellStart"/>
            <w:r w:rsidRPr="00A7320E">
              <w:t>opm</w:t>
            </w:r>
            <w:proofErr w:type="spellEnd"/>
            <w:r w:rsidRPr="00A7320E"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A65A8B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EC7C0F" w14:textId="61DAE9DF" w:rsidR="00A7320E" w:rsidRDefault="00A7320E" w:rsidP="00304546">
            <w:pPr>
              <w:jc w:val="center"/>
            </w:pPr>
            <w:r>
              <w:t>0-20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602510" w14:textId="401250AE" w:rsidR="00A7320E" w:rsidRPr="00A7320E" w:rsidRDefault="00A7320E" w:rsidP="00A7320E">
            <w:r w:rsidRPr="00A7320E">
              <w:t>ID OPM pro případ více OPM v rámci jedné napěťové hladiny, nebo více napěťových hladin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7AB9F2" w14:textId="348C6108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ID OPM pro případ více OPM v rámci jedné napěťové hladiny, nebo více napěťových hladin</w:t>
            </w:r>
          </w:p>
        </w:tc>
      </w:tr>
      <w:tr w:rsidR="00A7320E" w14:paraId="416175E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4A372E6" w14:textId="6FE10F5C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Profile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D7BDCD0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D2E9C2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D5E9B48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177F0E7" w14:textId="01E3EAF6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Měsíční </w:t>
            </w:r>
            <w:proofErr w:type="gramStart"/>
            <w:r w:rsidRPr="00A7320E">
              <w:rPr>
                <w:b/>
              </w:rPr>
              <w:t>výkaz - typ</w:t>
            </w:r>
            <w:proofErr w:type="gramEnd"/>
            <w:r w:rsidRPr="00A7320E">
              <w:rPr>
                <w:b/>
              </w:rPr>
              <w:t xml:space="preserve"> průběhových dat</w:t>
            </w:r>
          </w:p>
        </w:tc>
      </w:tr>
      <w:tr w:rsidR="00A7320E" w14:paraId="068132D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D84B54" w14:textId="2CA50E23" w:rsidR="00A7320E" w:rsidRPr="00A7320E" w:rsidRDefault="00A7320E" w:rsidP="00304546">
            <w:proofErr w:type="spellStart"/>
            <w:r w:rsidRPr="00A7320E">
              <w:t>value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CEB98B" w14:textId="531C1514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B0F623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DFAB9A" w14:textId="18F546CA" w:rsidR="00A7320E" w:rsidRPr="00A7320E" w:rsidRDefault="00A7320E" w:rsidP="00A7320E">
            <w:r w:rsidRPr="00A7320E">
              <w:t>Typ hodnoty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C71BC6" w14:textId="37C3962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Typ hodnoty</w:t>
            </w:r>
          </w:p>
        </w:tc>
      </w:tr>
      <w:tr w:rsidR="00A7320E" w14:paraId="39B1FD2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5B1357" w14:textId="6115F36A" w:rsidR="00A7320E" w:rsidRPr="00A7320E" w:rsidRDefault="00A7320E" w:rsidP="00304546">
            <w:r w:rsidRPr="00A7320E"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01BB16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73039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5DDECB" w14:textId="6458E6A5" w:rsidR="00A7320E" w:rsidRPr="00A7320E" w:rsidRDefault="00A7320E" w:rsidP="00A7320E">
            <w:r w:rsidRPr="00A7320E"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390643" w14:textId="34158E08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Jednotka</w:t>
            </w:r>
          </w:p>
        </w:tc>
      </w:tr>
      <w:tr w:rsidR="00A7320E" w14:paraId="4F5F77C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9C781D" w14:textId="08F0644E" w:rsidR="00A7320E" w:rsidRPr="00A7320E" w:rsidRDefault="00A7320E" w:rsidP="00304546">
            <w:proofErr w:type="spellStart"/>
            <w:r w:rsidRPr="00A7320E">
              <w:t>resolution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B8E160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AB0EFF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6B0E7F" w14:textId="3F665884" w:rsidR="00A7320E" w:rsidRPr="00A7320E" w:rsidRDefault="00A7320E" w:rsidP="00A7320E">
            <w:r w:rsidRPr="00A7320E">
              <w:t>Rozlišení periody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181160" w14:textId="60FE7BC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Rozlišení periody</w:t>
            </w:r>
          </w:p>
        </w:tc>
      </w:tr>
      <w:tr w:rsidR="00A7320E" w14:paraId="31A62B4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8E8FBB" w14:textId="496532AB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ProfileData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2CB481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4157BDA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73D1C82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E7B778E" w14:textId="608C9BF5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Měsíční </w:t>
            </w:r>
            <w:proofErr w:type="gramStart"/>
            <w:r w:rsidRPr="00A7320E">
              <w:rPr>
                <w:b/>
              </w:rPr>
              <w:t>výkaz - průběhová</w:t>
            </w:r>
            <w:proofErr w:type="gramEnd"/>
            <w:r w:rsidRPr="00A7320E">
              <w:rPr>
                <w:b/>
              </w:rPr>
              <w:t xml:space="preserve"> data</w:t>
            </w:r>
          </w:p>
        </w:tc>
      </w:tr>
      <w:tr w:rsidR="00A7320E" w14:paraId="1A211BC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E1CCEA" w14:textId="42DA05B2" w:rsidR="00A7320E" w:rsidRPr="00A7320E" w:rsidRDefault="00A7320E" w:rsidP="00304546">
            <w:proofErr w:type="spellStart"/>
            <w:r w:rsidRPr="00A7320E">
              <w:t>date-time-from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7EF7CA" w14:textId="41194B71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F4BE7F" w14:textId="4A91CA76" w:rsidR="00A7320E" w:rsidRDefault="00A7320E" w:rsidP="00304546">
            <w:pPr>
              <w:jc w:val="center"/>
            </w:pPr>
            <w:proofErr w:type="spellStart"/>
            <w:r>
              <w:t>Datum+čas</w:t>
            </w:r>
            <w:proofErr w:type="spellEnd"/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3CFE3A" w14:textId="7347E386" w:rsidR="00A7320E" w:rsidRPr="00A7320E" w:rsidRDefault="00A7320E" w:rsidP="00A7320E">
            <w:r w:rsidRPr="00A7320E">
              <w:t>Datum a čas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F1ED15" w14:textId="53C2196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Datum a čas od</w:t>
            </w:r>
          </w:p>
        </w:tc>
      </w:tr>
      <w:tr w:rsidR="00A7320E" w14:paraId="5AB98A4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A79C39" w14:textId="5A7395E1" w:rsidR="00A7320E" w:rsidRPr="00A7320E" w:rsidRDefault="00A7320E" w:rsidP="00304546">
            <w:proofErr w:type="spellStart"/>
            <w:r w:rsidRPr="00A7320E"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20FBF1" w14:textId="1F49CA68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6E2018" w14:textId="275B23E9" w:rsidR="00A7320E" w:rsidRDefault="00A7320E" w:rsidP="00304546">
            <w:pPr>
              <w:jc w:val="center"/>
            </w:pPr>
            <w:r>
              <w:t>0-18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D226DD" w14:textId="129D6E2B" w:rsidR="00A7320E" w:rsidRPr="00A7320E" w:rsidRDefault="00A7320E" w:rsidP="00A7320E">
            <w:r w:rsidRPr="00A7320E"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29C6BA" w14:textId="66F3E2E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Hodnota</w:t>
            </w:r>
          </w:p>
        </w:tc>
      </w:tr>
      <w:tr w:rsidR="00A7320E" w14:paraId="6B15FAF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956423" w14:textId="08D241FE" w:rsidR="00A7320E" w:rsidRPr="00A7320E" w:rsidRDefault="00A7320E" w:rsidP="00304546">
            <w:r w:rsidRPr="00A7320E"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2F52A2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81C20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FC8033" w14:textId="540E5AEF" w:rsidR="00A7320E" w:rsidRPr="00A7320E" w:rsidRDefault="00A7320E" w:rsidP="00A7320E">
            <w:r w:rsidRPr="00A7320E"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CEE438" w14:textId="7172566D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Status</w:t>
            </w:r>
          </w:p>
        </w:tc>
      </w:tr>
      <w:tr w:rsidR="00A7320E" w14:paraId="7E3C409F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A4BA10" w14:textId="3B36D393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BiomethaneProduction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2829B8E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79662B6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F55CEF0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9F09977" w14:textId="30952851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Výroba biometanu</w:t>
            </w:r>
          </w:p>
        </w:tc>
      </w:tr>
      <w:tr w:rsidR="00A7320E" w14:paraId="55E3DBC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A810D5" w14:textId="299A3451" w:rsidR="00A7320E" w:rsidRPr="00A7320E" w:rsidRDefault="00A7320E" w:rsidP="00304546">
            <w:proofErr w:type="spellStart"/>
            <w:r w:rsidRPr="00A7320E">
              <w:t>criteria-compliance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9A6663" w14:textId="2912504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56C7D7" w14:textId="437EF77D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3D882E" w14:textId="4DDCC98A" w:rsidR="00A7320E" w:rsidRPr="00A7320E" w:rsidRDefault="00A7320E" w:rsidP="00A7320E">
            <w:r w:rsidRPr="00A7320E">
              <w:t>Splnění kritérií udržitelnosti a úspor emisí skleníkových plynů pro paliva z biomasy s nízkým rizikem nepřímé změny ve využívání půdy.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9E16F8" w14:textId="145376A4" w:rsidR="00A7320E" w:rsidRPr="00A7320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1D847FF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9D811D" w14:textId="7672B18C" w:rsidR="00A7320E" w:rsidRPr="00A7320E" w:rsidRDefault="00A7320E" w:rsidP="00304546">
            <w:r w:rsidRPr="00A7320E">
              <w:t>typized-bonus-33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6F27DF" w14:textId="3E9F915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599D68" w14:textId="6FE2012B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F8814F" w14:textId="6CC1CE48" w:rsidR="00A7320E" w:rsidRPr="00A7320E" w:rsidRDefault="00A7320E" w:rsidP="00A7320E">
            <w:r w:rsidRPr="00A7320E">
              <w:t>Byl použit bonus k typizovaným hodnotám ve výši 3,3 g CO2eq/MJ na stlačený biometan jako palivo využívané v odvětví dopravy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85AE82" w14:textId="0CD2D2B2" w:rsidR="00A7320E" w:rsidRPr="00C164C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4182D24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007CB1" w14:textId="488449A8" w:rsidR="00A7320E" w:rsidRPr="00A7320E" w:rsidRDefault="00A7320E" w:rsidP="00304546">
            <w:r w:rsidRPr="00A7320E">
              <w:lastRenderedPageBreak/>
              <w:t>standard-bonus-46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BC5D28" w14:textId="160A7F0F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4E8C9E" w14:textId="704B460C" w:rsidR="00A7320E" w:rsidRDefault="00A7320E" w:rsidP="00304546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754F02" w14:textId="5637E26A" w:rsidR="00A7320E" w:rsidRPr="00A7320E" w:rsidRDefault="00A7320E" w:rsidP="00A7320E">
            <w:r w:rsidRPr="00A7320E">
              <w:t>Byl použit bonus ke standardizovaným hodnotám ve výši 4,6 g CO2eq/MJ na stlačený biometan jako palivo využívané v odvětví dopravy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64CFC1" w14:textId="7C5C9D66" w:rsidR="00A7320E" w:rsidRPr="00C164CE" w:rsidRDefault="00A7320E" w:rsidP="00C6449B">
            <w:pPr>
              <w:tabs>
                <w:tab w:val="left" w:pos="1368"/>
              </w:tabs>
            </w:pPr>
            <w:r w:rsidRPr="00C164CE">
              <w:t>1 = ANO, 0 = NE</w:t>
            </w:r>
          </w:p>
        </w:tc>
      </w:tr>
      <w:tr w:rsidR="00A7320E" w14:paraId="4FD7D19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7092BB" w14:textId="2FB66DE0" w:rsidR="00A7320E" w:rsidRPr="00A7320E" w:rsidRDefault="00A7320E" w:rsidP="00304546">
            <w:proofErr w:type="spellStart"/>
            <w:r w:rsidRPr="00A7320E">
              <w:t>biomethane-gcv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B9C8BA" w14:textId="04A2048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567BA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D1DD8E" w14:textId="505FDDD6" w:rsidR="00A7320E" w:rsidRPr="00A7320E" w:rsidRDefault="00A7320E" w:rsidP="00A7320E">
            <w:r w:rsidRPr="00A7320E">
              <w:t>Spalné teplo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2D530B" w14:textId="4CF21618" w:rsidR="00A7320E" w:rsidRPr="00C164CE" w:rsidRDefault="00A7320E" w:rsidP="00C6449B">
            <w:pPr>
              <w:tabs>
                <w:tab w:val="left" w:pos="1368"/>
              </w:tabs>
            </w:pPr>
            <w:r w:rsidRPr="00A7320E">
              <w:t>Spalné teplo biometanu</w:t>
            </w:r>
          </w:p>
        </w:tc>
      </w:tr>
      <w:tr w:rsidR="00A7320E" w14:paraId="156605F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F43887" w14:textId="23322E49" w:rsidR="00A7320E" w:rsidRPr="00A7320E" w:rsidRDefault="00A7320E" w:rsidP="00304546">
            <w:proofErr w:type="spellStart"/>
            <w:r w:rsidRPr="00A7320E">
              <w:t>biomethane-calorific-value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29980B" w14:textId="57265E91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BAA15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CD0536" w14:textId="7604CACE" w:rsidR="00A7320E" w:rsidRPr="00A7320E" w:rsidRDefault="00A7320E" w:rsidP="00A7320E">
            <w:r w:rsidRPr="00A7320E">
              <w:t>Výhřevnost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4DCAB2" w14:textId="5360D4A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Výhřevnost biometanu</w:t>
            </w:r>
          </w:p>
        </w:tc>
      </w:tr>
      <w:tr w:rsidR="00A7320E" w14:paraId="41A0D87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9BEFCB" w14:textId="5BD05E70" w:rsidR="00A7320E" w:rsidRPr="00A7320E" w:rsidRDefault="00A7320E" w:rsidP="00304546">
            <w:r w:rsidRPr="00A7320E">
              <w:t>adv-biomethane-prod-m3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4B2639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062CA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EAE0BF" w14:textId="68150DC8" w:rsidR="00A7320E" w:rsidRPr="00A7320E" w:rsidRDefault="00A7320E" w:rsidP="00A7320E">
            <w:r w:rsidRPr="00A7320E">
              <w:t>Celkové množství vyrobeného pokročilého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BCEB6F" w14:textId="74C5556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vyrobeného pokročilého biometanu</w:t>
            </w:r>
          </w:p>
        </w:tc>
      </w:tr>
      <w:tr w:rsidR="00A7320E" w14:paraId="695EE18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1B5C5A" w14:textId="2D331E78" w:rsidR="00A7320E" w:rsidRPr="00A7320E" w:rsidRDefault="00A7320E" w:rsidP="00304546">
            <w:proofErr w:type="spellStart"/>
            <w:r w:rsidRPr="00A7320E">
              <w:t>adv-biomethane-prod-mwh-cv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B2CBD3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42437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2399C1" w14:textId="5D2832B4" w:rsidR="00A7320E" w:rsidRPr="00A7320E" w:rsidRDefault="00A7320E" w:rsidP="00A7320E">
            <w:r w:rsidRPr="00A7320E">
              <w:t>Energie pokročilého 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CE534F" w14:textId="3FEBA5A5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pokročilého biometanu podle výhřevnosti</w:t>
            </w:r>
          </w:p>
        </w:tc>
      </w:tr>
      <w:tr w:rsidR="00A7320E" w14:paraId="049324C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5FAE60" w14:textId="51910BD0" w:rsidR="00A7320E" w:rsidRPr="00A7320E" w:rsidRDefault="00A7320E" w:rsidP="00304546">
            <w:proofErr w:type="spellStart"/>
            <w:r w:rsidRPr="00A7320E">
              <w:t>adv-biomethane-prod-mwh-gcv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B166A7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BBDCFA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192128" w14:textId="17B74378" w:rsidR="00A7320E" w:rsidRPr="00A7320E" w:rsidRDefault="00A7320E" w:rsidP="00A7320E">
            <w:r w:rsidRPr="00A7320E">
              <w:t>Energie pokročilého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1A0087" w14:textId="26889EB4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pokročilého biometanu podle spalného tepla</w:t>
            </w:r>
          </w:p>
        </w:tc>
      </w:tr>
      <w:tr w:rsidR="00A7320E" w14:paraId="3E73185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9BBFFB" w14:textId="1C29C90C" w:rsidR="00A7320E" w:rsidRPr="00A7320E" w:rsidRDefault="00A7320E" w:rsidP="00304546">
            <w:proofErr w:type="spellStart"/>
            <w:r w:rsidRPr="00A7320E">
              <w:t>adv</w:t>
            </w:r>
            <w:proofErr w:type="spellEnd"/>
            <w:r w:rsidRPr="00A7320E">
              <w:t>-</w:t>
            </w:r>
            <w:proofErr w:type="spellStart"/>
            <w:r w:rsidRPr="00A7320E">
              <w:t>biomethane</w:t>
            </w:r>
            <w:proofErr w:type="spellEnd"/>
            <w:r w:rsidRPr="00A7320E">
              <w:t>-</w:t>
            </w:r>
            <w:proofErr w:type="spellStart"/>
            <w:r w:rsidRPr="00A7320E">
              <w:t>prod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20CABD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0E843C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F3C7E3" w14:textId="75562EBD" w:rsidR="00A7320E" w:rsidRPr="00A7320E" w:rsidRDefault="00A7320E" w:rsidP="00A7320E">
            <w:r w:rsidRPr="00A7320E">
              <w:t>Podíl pokročilého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48445B" w14:textId="1F1D96D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Podíl pokročilého biometanu</w:t>
            </w:r>
          </w:p>
        </w:tc>
      </w:tr>
      <w:tr w:rsidR="00A7320E" w14:paraId="770A7C9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3FDF3E" w14:textId="5C58ED12" w:rsidR="00A7320E" w:rsidRPr="00A7320E" w:rsidRDefault="00A7320E" w:rsidP="00304546">
            <w:r w:rsidRPr="00A7320E">
              <w:t>enh-biomethane-prod-m3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63FAB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95B98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FBAE0F" w14:textId="3E05227F" w:rsidR="00A7320E" w:rsidRPr="00A7320E" w:rsidRDefault="00A7320E" w:rsidP="00A7320E">
            <w:r w:rsidRPr="00A7320E">
              <w:t>Celkové množství vyrobeného vyspělého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5167DE" w14:textId="55EB8687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množství vyrobeného vyspělého biometanu</w:t>
            </w:r>
          </w:p>
        </w:tc>
      </w:tr>
      <w:tr w:rsidR="00A7320E" w14:paraId="5455C3A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8137BD" w14:textId="6AA242D1" w:rsidR="00A7320E" w:rsidRPr="00A7320E" w:rsidRDefault="00A7320E" w:rsidP="00304546">
            <w:proofErr w:type="spellStart"/>
            <w:r w:rsidRPr="00A7320E">
              <w:t>enh-biomethane-prod-mwh-cv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440D33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BB389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75E0C0" w14:textId="10E7F3E8" w:rsidR="00A7320E" w:rsidRPr="00A7320E" w:rsidRDefault="00A7320E" w:rsidP="00A7320E">
            <w:r w:rsidRPr="00A7320E">
              <w:t>Energie vyspělého 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3C09EF" w14:textId="10247D5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vyspělého biometanu podle výhřevnosti</w:t>
            </w:r>
          </w:p>
        </w:tc>
      </w:tr>
      <w:tr w:rsidR="00A7320E" w14:paraId="61F40A3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EA790A" w14:textId="29505B4D" w:rsidR="00A7320E" w:rsidRPr="00A7320E" w:rsidRDefault="00A7320E" w:rsidP="00304546">
            <w:proofErr w:type="spellStart"/>
            <w:r w:rsidRPr="00A7320E">
              <w:t>enh-biomethane-prod-mwh-gcv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324B2D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7ACF5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704BB0" w14:textId="17B703BD" w:rsidR="00A7320E" w:rsidRPr="00A7320E" w:rsidRDefault="00A7320E" w:rsidP="00A7320E">
            <w:r w:rsidRPr="00A7320E">
              <w:t>Energie vyspělého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14830B" w14:textId="1A9BC76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vyspělého biometanu podle spalného tepla</w:t>
            </w:r>
          </w:p>
        </w:tc>
      </w:tr>
      <w:tr w:rsidR="00A7320E" w14:paraId="7A2558B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9D6201" w14:textId="1D193D2E" w:rsidR="00A7320E" w:rsidRPr="00A7320E" w:rsidRDefault="00A7320E" w:rsidP="00304546">
            <w:proofErr w:type="spellStart"/>
            <w:r w:rsidRPr="00A7320E">
              <w:t>enh</w:t>
            </w:r>
            <w:proofErr w:type="spellEnd"/>
            <w:r w:rsidRPr="00A7320E">
              <w:t>-</w:t>
            </w:r>
            <w:proofErr w:type="spellStart"/>
            <w:r w:rsidRPr="00A7320E">
              <w:t>biomethane</w:t>
            </w:r>
            <w:proofErr w:type="spellEnd"/>
            <w:r w:rsidRPr="00A7320E">
              <w:t>-</w:t>
            </w:r>
            <w:proofErr w:type="spellStart"/>
            <w:r w:rsidRPr="00A7320E">
              <w:t>prod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C5A751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B097EF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C16692" w14:textId="732CC442" w:rsidR="00A7320E" w:rsidRPr="00A7320E" w:rsidRDefault="00A7320E" w:rsidP="00A7320E">
            <w:r w:rsidRPr="00A7320E">
              <w:t>Podíl vyspělého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88B21A" w14:textId="3DE715B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Podíl vyspělého biometanu</w:t>
            </w:r>
          </w:p>
        </w:tc>
      </w:tr>
      <w:tr w:rsidR="00A7320E" w14:paraId="3146A99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CA32AC" w14:textId="2E472483" w:rsidR="00A7320E" w:rsidRPr="00A7320E" w:rsidRDefault="00A7320E" w:rsidP="00304546">
            <w:r w:rsidRPr="00A7320E">
              <w:t>other-biomethane-prod-m3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06DE41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89416C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9FB5F6" w14:textId="01E9A30B" w:rsidR="00A7320E" w:rsidRPr="00A7320E" w:rsidRDefault="00A7320E" w:rsidP="00A7320E">
            <w:r w:rsidRPr="00A7320E">
              <w:t xml:space="preserve">Celkové množství vyrobeného </w:t>
            </w:r>
            <w:r w:rsidRPr="00A7320E">
              <w:lastRenderedPageBreak/>
              <w:t>ostatního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145D29" w14:textId="186CB2D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lastRenderedPageBreak/>
              <w:t>Celkové množství vyrobeného ostatního biometanu</w:t>
            </w:r>
          </w:p>
        </w:tc>
      </w:tr>
      <w:tr w:rsidR="00A7320E" w14:paraId="02D22FC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45FA0F" w14:textId="4545CEF9" w:rsidR="00A7320E" w:rsidRPr="00A7320E" w:rsidRDefault="00A7320E" w:rsidP="00304546">
            <w:proofErr w:type="spellStart"/>
            <w:r w:rsidRPr="00A7320E">
              <w:t>other-biomethane-prod-mwh-cv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96F82C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BBB16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90F10A" w14:textId="744398B2" w:rsidR="00A7320E" w:rsidRPr="00A7320E" w:rsidRDefault="00A7320E" w:rsidP="00A7320E">
            <w:r w:rsidRPr="00A7320E">
              <w:t>Energie ostatního 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7BF0D0" w14:textId="13E7CBA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ostatního biometanu podle výhřevnosti</w:t>
            </w:r>
          </w:p>
        </w:tc>
      </w:tr>
      <w:tr w:rsidR="00A7320E" w14:paraId="0868D9C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E010E0" w14:textId="6ABBF74C" w:rsidR="00A7320E" w:rsidRPr="00A7320E" w:rsidRDefault="00A7320E" w:rsidP="00304546">
            <w:proofErr w:type="spellStart"/>
            <w:r w:rsidRPr="00A7320E">
              <w:t>other-biomethane-prod-mwh-gcv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F46001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13DF28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64BE60" w14:textId="66AF28CF" w:rsidR="00A7320E" w:rsidRPr="00A7320E" w:rsidRDefault="00A7320E" w:rsidP="00A7320E">
            <w:r w:rsidRPr="00A7320E">
              <w:t>Energie ostatního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E82F3C" w14:textId="06E6047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ostatního biometanu podle spalného tepla</w:t>
            </w:r>
          </w:p>
        </w:tc>
      </w:tr>
      <w:tr w:rsidR="00A7320E" w14:paraId="0CBD5366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34F1EE" w14:textId="59049E5B" w:rsidR="00A7320E" w:rsidRPr="00A7320E" w:rsidRDefault="00A7320E" w:rsidP="00304546">
            <w:proofErr w:type="spellStart"/>
            <w:r w:rsidRPr="00A7320E">
              <w:t>other</w:t>
            </w:r>
            <w:proofErr w:type="spellEnd"/>
            <w:r w:rsidRPr="00A7320E">
              <w:t>-</w:t>
            </w:r>
            <w:proofErr w:type="spellStart"/>
            <w:r w:rsidRPr="00A7320E">
              <w:t>biomethane</w:t>
            </w:r>
            <w:proofErr w:type="spellEnd"/>
            <w:r w:rsidRPr="00A7320E">
              <w:t>-</w:t>
            </w:r>
            <w:proofErr w:type="spellStart"/>
            <w:r w:rsidRPr="00A7320E">
              <w:t>prod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31EDF0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81C5AF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89BEF0" w14:textId="5262E124" w:rsidR="00A7320E" w:rsidRPr="00A7320E" w:rsidRDefault="00A7320E" w:rsidP="00A7320E">
            <w:r w:rsidRPr="00A7320E">
              <w:t>Podíl ostatního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6EDA66" w14:textId="0E9ABD3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Podíl ostatního biometanu</w:t>
            </w:r>
          </w:p>
        </w:tc>
      </w:tr>
      <w:tr w:rsidR="00A7320E" w14:paraId="4DDBDAA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7A54D3" w14:textId="3D6F06BB" w:rsidR="00A7320E" w:rsidRPr="00A7320E" w:rsidRDefault="00A7320E" w:rsidP="00304546">
            <w:proofErr w:type="spellStart"/>
            <w:r w:rsidRPr="00A7320E">
              <w:t>em-ecb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14F7D8" w14:textId="6762132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750776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AC2C94" w14:textId="79002095" w:rsidR="00A7320E" w:rsidRPr="00A7320E" w:rsidRDefault="00A7320E" w:rsidP="00A7320E">
            <w:r w:rsidRPr="00A7320E">
              <w:t>Produkce celkové emise skleníkových plynů EB vyrobeného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372D90" w14:textId="718B508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Produkce celkové emise skleníkových plynů EB vyrobeného biometanu</w:t>
            </w:r>
          </w:p>
        </w:tc>
      </w:tr>
      <w:tr w:rsidR="00A7320E" w14:paraId="7F964CA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768FD3" w14:textId="7CB1A4C2" w:rsidR="00A7320E" w:rsidRPr="00A7320E" w:rsidRDefault="00A7320E" w:rsidP="00304546">
            <w:proofErr w:type="spellStart"/>
            <w:r w:rsidRPr="00A7320E">
              <w:t>em-ecf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786A4A" w14:textId="460A8F9A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929483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585A8E" w14:textId="6EBABEC9" w:rsidR="00A7320E" w:rsidRPr="00A7320E" w:rsidRDefault="00A7320E" w:rsidP="00A7320E">
            <w:r w:rsidRPr="00A7320E">
              <w:t>Celkové emise z referenčního fosilního paliva pro dopravu EF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96C1D1" w14:textId="32F96B5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emise z referenčního fosilního paliva pro dopravu EF</w:t>
            </w:r>
          </w:p>
        </w:tc>
      </w:tr>
      <w:tr w:rsidR="00A7320E" w14:paraId="2B5050C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0597DC" w14:textId="3DEB6402" w:rsidR="00A7320E" w:rsidRPr="00A7320E" w:rsidRDefault="00A7320E" w:rsidP="00304546">
            <w:proofErr w:type="spellStart"/>
            <w:r w:rsidRPr="00A7320E">
              <w:t>em-savings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9FA9B1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3DABD0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F53377" w14:textId="5D9D21BD" w:rsidR="00A7320E" w:rsidRPr="00A7320E" w:rsidRDefault="00A7320E" w:rsidP="00A7320E">
            <w:r w:rsidRPr="00A7320E">
              <w:t>Úspory emisí skleníkových plynů z paliv z biomasy používaných jako paliva v odvětví dopravy [gCO2eq/MJ]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C41B19" w14:textId="2FC4FD08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Úspory emisí skleníkových plynů z paliv z biomasy používaných jako paliva v odvětví dopravy [gCO2eq/MJ]</w:t>
            </w:r>
          </w:p>
        </w:tc>
      </w:tr>
      <w:tr w:rsidR="00A7320E" w14:paraId="377FBB0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F8BB90" w14:textId="6C282CB9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</w:t>
            </w:r>
            <w:proofErr w:type="spellStart"/>
            <w:r w:rsidRPr="00A7320E">
              <w:t>savings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4051E9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93463C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FA6FE5" w14:textId="0958397A" w:rsidR="00A7320E" w:rsidRPr="00A7320E" w:rsidRDefault="00A7320E" w:rsidP="00A7320E">
            <w:r w:rsidRPr="00A7320E">
              <w:t>Úspory emisí skleníkových plynů z paliv z biomasy používaných jako paliva v odvětví dopravy [%]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A38705" w14:textId="43F5184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Úspory emisí skleníkových plynů z paliv z biomasy používaných jako paliva v odvětví dopravy [%]</w:t>
            </w:r>
          </w:p>
        </w:tc>
      </w:tr>
      <w:tr w:rsidR="00A7320E" w14:paraId="6B221619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AFAC3FB" w14:textId="77777777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CriteriaDoc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13D4AE0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6E5349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7DDE2E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DC14934" w14:textId="77777777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Doklad prokazujících splnění kritérií udržitelnosti</w:t>
            </w:r>
          </w:p>
        </w:tc>
      </w:tr>
      <w:tr w:rsidR="00A7320E" w:rsidRPr="00A7320E" w14:paraId="1EFB630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B69E7E" w14:textId="77777777" w:rsidR="00A7320E" w:rsidRPr="00A7320E" w:rsidRDefault="00A7320E" w:rsidP="002D1432">
            <w:proofErr w:type="spellStart"/>
            <w:r w:rsidRPr="00A7320E">
              <w:t>criteria</w:t>
            </w:r>
            <w:proofErr w:type="spellEnd"/>
            <w:r w:rsidRPr="00A7320E">
              <w:t>-doc-id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EB0059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790F20" w14:textId="77777777" w:rsidR="00A7320E" w:rsidRDefault="00A7320E" w:rsidP="002D1432">
            <w:pPr>
              <w:jc w:val="center"/>
            </w:pPr>
            <w:r>
              <w:t>1-70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4632B1" w14:textId="77777777" w:rsidR="00A7320E" w:rsidRPr="00A7320E" w:rsidRDefault="00A7320E" w:rsidP="002D1432">
            <w:r w:rsidRPr="00A7320E">
              <w:t>Označení dokladů prokazujících splnění kritérií udržitelnosti a úspor emisí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1371A3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Označení dokladů prokazujících splnění kritérií udržitelnosti a úspor emisí skleníkových plynů</w:t>
            </w:r>
          </w:p>
        </w:tc>
      </w:tr>
      <w:tr w:rsidR="00A7320E" w14:paraId="24FB382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44F699" w14:textId="73940F5A" w:rsidR="00A7320E" w:rsidRPr="00A7320E" w:rsidRDefault="00A7320E" w:rsidP="00304546">
            <w:proofErr w:type="spellStart"/>
            <w:r w:rsidRPr="00A7320E">
              <w:t>ghg-calculation-method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B532B0" w14:textId="121DF52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663B04" w14:textId="6BE4F32D" w:rsidR="00A7320E" w:rsidRDefault="00A7320E" w:rsidP="00304546">
            <w:pPr>
              <w:jc w:val="center"/>
            </w:pPr>
            <w:r>
              <w:t>1-3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F2E152" w14:textId="2CEF9F18" w:rsidR="00A7320E" w:rsidRPr="00A7320E" w:rsidRDefault="00A7320E" w:rsidP="00A7320E">
            <w:r w:rsidRPr="00A7320E">
              <w:t xml:space="preserve">Metoda stanovení produkce emisí </w:t>
            </w:r>
            <w:r w:rsidRPr="00A7320E">
              <w:lastRenderedPageBreak/>
              <w:t>skleníkových plynů s použitím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BACA99" w14:textId="3D5CC03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lastRenderedPageBreak/>
              <w:t>Metoda stanovení produkce emisí skleníkových plynů s použitím</w:t>
            </w:r>
          </w:p>
        </w:tc>
      </w:tr>
      <w:tr w:rsidR="00A7320E" w14:paraId="42CEC77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15DB3D6" w14:textId="77777777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Feedstock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2C8F713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2BB880A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F5ED64C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4502CAC" w14:textId="6A5567BA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Vyrobený biometan</w:t>
            </w:r>
          </w:p>
        </w:tc>
      </w:tr>
      <w:tr w:rsidR="00A7320E" w:rsidRPr="00A7320E" w14:paraId="2339583A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C7A369" w14:textId="77777777" w:rsidR="00A7320E" w:rsidRPr="00A7320E" w:rsidRDefault="00A7320E" w:rsidP="002D1432"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D4B1F0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BAFFE8" w14:textId="77777777" w:rsidR="00A7320E" w:rsidRDefault="00A7320E" w:rsidP="002D143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F83834" w14:textId="77777777" w:rsidR="00A7320E" w:rsidRPr="00A7320E" w:rsidRDefault="00A7320E" w:rsidP="002D1432">
            <w:r w:rsidRPr="00A7320E">
              <w:t>Druh vstupní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910353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Druh vstupní suroviny</w:t>
            </w:r>
          </w:p>
        </w:tc>
      </w:tr>
      <w:tr w:rsidR="00A7320E" w:rsidRPr="00A7320E" w14:paraId="46B60EF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FA7113" w14:textId="77777777" w:rsidR="00A7320E" w:rsidRPr="00A7320E" w:rsidRDefault="00A7320E" w:rsidP="002D1432">
            <w:proofErr w:type="spellStart"/>
            <w:r w:rsidRPr="00A7320E">
              <w:t>aib</w:t>
            </w:r>
            <w:proofErr w:type="spellEnd"/>
            <w:r w:rsidRPr="00A7320E">
              <w:t>-</w:t>
            </w:r>
            <w:proofErr w:type="spellStart"/>
            <w:r w:rsidRPr="00A7320E">
              <w:t>fuel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D0D519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8BE8D7" w14:textId="77777777" w:rsidR="00A7320E" w:rsidRDefault="00A7320E" w:rsidP="002D143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7041E4" w14:textId="77777777" w:rsidR="00A7320E" w:rsidRPr="00A7320E" w:rsidRDefault="00A7320E" w:rsidP="002D1432">
            <w:r w:rsidRPr="00A7320E">
              <w:t>Palivo dle EZP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9CB419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Palivo dle EZP</w:t>
            </w:r>
          </w:p>
        </w:tc>
      </w:tr>
      <w:tr w:rsidR="00A7320E" w:rsidRPr="00A7320E" w14:paraId="463D6084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697C3D" w14:textId="77777777" w:rsidR="00A7320E" w:rsidRPr="00A7320E" w:rsidRDefault="00A7320E" w:rsidP="002D1432">
            <w:r w:rsidRPr="00A7320E">
              <w:t>sort-</w:t>
            </w:r>
            <w:proofErr w:type="spellStart"/>
            <w:r w:rsidRPr="00A7320E">
              <w:t>order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D00DD2" w14:textId="77777777" w:rsidR="00A7320E" w:rsidRDefault="00A7320E" w:rsidP="002D14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AF0D14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957F4D" w14:textId="77777777" w:rsidR="00A7320E" w:rsidRPr="00A7320E" w:rsidRDefault="00A7320E" w:rsidP="002D1432">
            <w:r w:rsidRPr="00A7320E">
              <w:t>Pořadí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4167F0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Pořadí suroviny</w:t>
            </w:r>
          </w:p>
        </w:tc>
      </w:tr>
      <w:tr w:rsidR="00A7320E" w14:paraId="08B5505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F8B29D" w14:textId="27C6C9A4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-sum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E91909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724C9B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F1A417" w14:textId="03A13403" w:rsidR="00A7320E" w:rsidRPr="00A7320E" w:rsidRDefault="00A7320E" w:rsidP="00A7320E">
            <w:r w:rsidRPr="00A7320E">
              <w:t>Produkce celkových emisí skleníkových plynů En ze suroviny u vyrobeného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30A84B" w14:textId="03D8BEA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Produkce celkových emisí skleníkových plynů En ze suroviny u vyrobeného biometanu</w:t>
            </w:r>
          </w:p>
        </w:tc>
      </w:tr>
      <w:tr w:rsidR="00A7320E" w14:paraId="1DB2F06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3F6799" w14:textId="5789FF4F" w:rsidR="00A7320E" w:rsidRPr="00A7320E" w:rsidRDefault="00A7320E" w:rsidP="00304546">
            <w:proofErr w:type="spellStart"/>
            <w:r w:rsidRPr="00A7320E">
              <w:t>em-eec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761A38" w14:textId="6414703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D8B4A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9844FD" w14:textId="0AF1136B" w:rsidR="00A7320E" w:rsidRPr="00A7320E" w:rsidRDefault="00A7320E" w:rsidP="00A7320E">
            <w:proofErr w:type="spellStart"/>
            <w:proofErr w:type="gramStart"/>
            <w:r w:rsidRPr="00A7320E">
              <w:t>eec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těžby nebo pěstování surovin ze vstupní suroviny použité pro výrobu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9B665F" w14:textId="5EBE0EBE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eec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těžby nebo pěstování surovin ze vstupní suroviny použité pro výrobu biometanu</w:t>
            </w:r>
          </w:p>
        </w:tc>
      </w:tr>
      <w:tr w:rsidR="00A7320E" w14:paraId="335680F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F9327E" w14:textId="7D8EAC19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12E192" w14:textId="656D3CA2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6450B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78680C" w14:textId="715BE5D3" w:rsidR="00A7320E" w:rsidRPr="00A7320E" w:rsidRDefault="00A7320E" w:rsidP="00A7320E">
            <w:proofErr w:type="gramStart"/>
            <w:r w:rsidRPr="00A7320E">
              <w:t>el - anualizované</w:t>
            </w:r>
            <w:proofErr w:type="gramEnd"/>
            <w:r w:rsidRPr="00A7320E">
              <w:t xml:space="preserve"> emise ze změn v zásobě uhlíku vyvolaných změnami ve využívání půdy ze vstupní suroviny použité pro výrobu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3C74B8" w14:textId="02C4E956" w:rsidR="00A7320E" w:rsidRPr="00A7320E" w:rsidRDefault="00A7320E" w:rsidP="00C6449B">
            <w:pPr>
              <w:tabs>
                <w:tab w:val="left" w:pos="1368"/>
              </w:tabs>
            </w:pPr>
            <w:proofErr w:type="gramStart"/>
            <w:r w:rsidRPr="00A7320E">
              <w:t>el - anualizované</w:t>
            </w:r>
            <w:proofErr w:type="gramEnd"/>
            <w:r w:rsidRPr="00A7320E">
              <w:t xml:space="preserve"> emise ze změn v zásobě uhlíku vyvolaných změnami ve využívání půdy ze vstupní suroviny použité pro výrobu biometanu</w:t>
            </w:r>
          </w:p>
        </w:tc>
      </w:tr>
      <w:tr w:rsidR="00A7320E" w14:paraId="78BBB41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8EA178" w14:textId="2890CD88" w:rsidR="00A7320E" w:rsidRPr="00A7320E" w:rsidRDefault="00A7320E" w:rsidP="00304546">
            <w:proofErr w:type="spellStart"/>
            <w:r w:rsidRPr="00A7320E">
              <w:t>em-ep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D545FF" w14:textId="5629978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EB1378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568F2D" w14:textId="6A42F460" w:rsidR="00A7320E" w:rsidRPr="00A7320E" w:rsidRDefault="00A7320E" w:rsidP="00A7320E">
            <w:proofErr w:type="spellStart"/>
            <w:proofErr w:type="gramStart"/>
            <w:r w:rsidRPr="00A7320E">
              <w:t>ep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ze zpracování ze vstupní suroviny použité pro výrobu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BF8E1D" w14:textId="003CF5A4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ep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ze zpracování ze vstupní suroviny použité pro výrobu biometanu</w:t>
            </w:r>
          </w:p>
        </w:tc>
      </w:tr>
      <w:tr w:rsidR="00A7320E" w14:paraId="2E448C4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577764" w14:textId="7CC7AF83" w:rsidR="00A7320E" w:rsidRPr="00A7320E" w:rsidRDefault="00A7320E" w:rsidP="00304546">
            <w:proofErr w:type="spellStart"/>
            <w:r w:rsidRPr="00A7320E">
              <w:t>em-etd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8C3A7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AB492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237022" w14:textId="20F7DDA2" w:rsidR="00A7320E" w:rsidRPr="00A7320E" w:rsidRDefault="00A7320E" w:rsidP="00A7320E">
            <w:proofErr w:type="spellStart"/>
            <w:proofErr w:type="gramStart"/>
            <w:r w:rsidRPr="00A7320E">
              <w:t>etd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přepravy a distribuce ze vstupní suroviny použité pro výrobu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919D19" w14:textId="06FDCC15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etd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přepravy a distribuce ze vstupní suroviny použité pro výrobu biometanu</w:t>
            </w:r>
          </w:p>
        </w:tc>
      </w:tr>
      <w:tr w:rsidR="00A7320E" w14:paraId="74A3F14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504CFD" w14:textId="7B004FE1" w:rsidR="00A7320E" w:rsidRPr="00A7320E" w:rsidRDefault="00A7320E" w:rsidP="00304546">
            <w:proofErr w:type="spellStart"/>
            <w:r w:rsidRPr="00A7320E">
              <w:t>em-eu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A63377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1146DA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D80552" w14:textId="28BF1C18" w:rsidR="00A7320E" w:rsidRPr="00A7320E" w:rsidRDefault="00A7320E" w:rsidP="00A7320E">
            <w:proofErr w:type="spellStart"/>
            <w:proofErr w:type="gramStart"/>
            <w:r w:rsidRPr="00A7320E">
              <w:t>eu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používání daného paliva ze vstupní suroviny použité </w:t>
            </w:r>
            <w:r w:rsidRPr="00A7320E">
              <w:lastRenderedPageBreak/>
              <w:t>pro výrobu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50D262" w14:textId="798C1539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lastRenderedPageBreak/>
              <w:t>eu</w:t>
            </w:r>
            <w:proofErr w:type="spellEnd"/>
            <w:r w:rsidRPr="00A7320E">
              <w:t xml:space="preserve"> - emise</w:t>
            </w:r>
            <w:proofErr w:type="gramEnd"/>
            <w:r w:rsidRPr="00A7320E">
              <w:t xml:space="preserve"> z používání daného paliva ze vstupní suroviny použité pro výrobu biometanu</w:t>
            </w:r>
          </w:p>
        </w:tc>
      </w:tr>
      <w:tr w:rsidR="00A7320E" w14:paraId="54ABC43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4AE96B" w14:textId="21216045" w:rsidR="00A7320E" w:rsidRPr="00A7320E" w:rsidRDefault="00A7320E" w:rsidP="00304546">
            <w:proofErr w:type="spellStart"/>
            <w:r w:rsidRPr="00A7320E">
              <w:t>em-esca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E96491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C3FF72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2B7A0D" w14:textId="3BDD69AB" w:rsidR="00A7320E" w:rsidRPr="00A7320E" w:rsidRDefault="00A7320E" w:rsidP="00A7320E">
            <w:proofErr w:type="spellStart"/>
            <w:proofErr w:type="gramStart"/>
            <w:r w:rsidRPr="00A7320E">
              <w:t>esca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vyvolané nahromaděním uhlíku v půdě díky zdokonaleným zemědělským postupům ze vstupní suroviny použité pro výrobu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F6230F" w14:textId="0108C6E4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esca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vyvolané nahromaděním uhlíku v půdě díky zdokonaleným zemědělským postupům ze vstupní suroviny použité pro výrobu biometanu</w:t>
            </w:r>
          </w:p>
        </w:tc>
      </w:tr>
      <w:tr w:rsidR="00A7320E" w14:paraId="0BEEF8D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316A3E" w14:textId="63CFCA59" w:rsidR="00A7320E" w:rsidRPr="00A7320E" w:rsidRDefault="00A7320E" w:rsidP="00304546">
            <w:proofErr w:type="spellStart"/>
            <w:r w:rsidRPr="00A7320E">
              <w:t>em-eccs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C59C3F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0800EA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17FDA8" w14:textId="71AC91B2" w:rsidR="00A7320E" w:rsidRPr="00A7320E" w:rsidRDefault="00A7320E" w:rsidP="00A7320E">
            <w:proofErr w:type="spellStart"/>
            <w:proofErr w:type="gramStart"/>
            <w:r w:rsidRPr="00A7320E">
              <w:t>eccs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geologického ukládání CO2 ze vstupní suroviny použité pro výrobu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6AD80B" w14:textId="52C9D304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eccs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geologického ukládání CO2 ze vstupní suroviny použité pro výrobu biometanu</w:t>
            </w:r>
          </w:p>
        </w:tc>
      </w:tr>
      <w:tr w:rsidR="00A7320E" w14:paraId="5A701BAB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7D42CA" w14:textId="22AB195A" w:rsidR="00A7320E" w:rsidRPr="00A7320E" w:rsidRDefault="00A7320E" w:rsidP="00304546">
            <w:proofErr w:type="spellStart"/>
            <w:r w:rsidRPr="00A7320E">
              <w:t>em-eccr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782A01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F05469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E3174A" w14:textId="56B3FF60" w:rsidR="00A7320E" w:rsidRPr="00A7320E" w:rsidRDefault="00A7320E" w:rsidP="00A7320E">
            <w:proofErr w:type="spellStart"/>
            <w:proofErr w:type="gramStart"/>
            <w:r w:rsidRPr="00A7320E">
              <w:t>eccr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náhrady CO2 ze vstupní suroviny použité pro výrobu biometanu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012EE0" w14:textId="1CFDE8C5" w:rsidR="00A7320E" w:rsidRPr="00A7320E" w:rsidRDefault="00A7320E" w:rsidP="00C6449B">
            <w:pPr>
              <w:tabs>
                <w:tab w:val="left" w:pos="1368"/>
              </w:tabs>
            </w:pPr>
            <w:proofErr w:type="spellStart"/>
            <w:proofErr w:type="gramStart"/>
            <w:r w:rsidRPr="00A7320E">
              <w:t>eccr</w:t>
            </w:r>
            <w:proofErr w:type="spellEnd"/>
            <w:r w:rsidRPr="00A7320E">
              <w:t xml:space="preserve"> - úspory</w:t>
            </w:r>
            <w:proofErr w:type="gramEnd"/>
            <w:r w:rsidRPr="00A7320E">
              <w:t xml:space="preserve"> emisí v důsledku zachycování a náhrady CO2 ze vstupní suroviny použité pro výrobu biometanu</w:t>
            </w:r>
          </w:p>
        </w:tc>
      </w:tr>
      <w:tr w:rsidR="00A7320E" w14:paraId="4A50410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7382CE" w14:textId="59D9DF82" w:rsidR="00A7320E" w:rsidRPr="00A7320E" w:rsidRDefault="00A7320E" w:rsidP="00304546">
            <w:r w:rsidRPr="00A7320E">
              <w:t>adv-biomethane-m3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6DE377" w14:textId="014B649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BC22C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8ED7E7" w14:textId="2F41130D" w:rsidR="00A7320E" w:rsidRPr="00A7320E" w:rsidRDefault="00A7320E" w:rsidP="00A7320E">
            <w:r w:rsidRPr="00A7320E">
              <w:t>Množství pokročilého biometanu ze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FD87D1" w14:textId="6BE82DC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Množství pokročilého biometanu ze suroviny</w:t>
            </w:r>
          </w:p>
        </w:tc>
      </w:tr>
      <w:tr w:rsidR="00A7320E" w14:paraId="5E1B0C3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83B4B4" w14:textId="4395821B" w:rsidR="00A7320E" w:rsidRPr="00A7320E" w:rsidRDefault="00A7320E" w:rsidP="00304546">
            <w:proofErr w:type="spellStart"/>
            <w:r w:rsidRPr="00A7320E">
              <w:t>adv-biomethane-mwh-cv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B80A6B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74B171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C81E94" w14:textId="4704F4E0" w:rsidR="00A7320E" w:rsidRPr="00A7320E" w:rsidRDefault="00A7320E" w:rsidP="00A7320E">
            <w:r w:rsidRPr="00A7320E">
              <w:t>Energie pokročilého 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4A0E80" w14:textId="3DC9822C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pokročilého biometanu podle výhřevnosti</w:t>
            </w:r>
          </w:p>
        </w:tc>
      </w:tr>
      <w:tr w:rsidR="00A7320E" w14:paraId="5D32761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084199" w14:textId="3A554269" w:rsidR="00A7320E" w:rsidRPr="00A7320E" w:rsidRDefault="00A7320E" w:rsidP="00304546">
            <w:proofErr w:type="spellStart"/>
            <w:r w:rsidRPr="00A7320E">
              <w:t>adv-biomethane-mwh-gcv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C96B2B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210945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6D5BD6" w14:textId="2AE9AFAC" w:rsidR="00A7320E" w:rsidRPr="00A7320E" w:rsidRDefault="00A7320E" w:rsidP="00A7320E">
            <w:r w:rsidRPr="00A7320E">
              <w:t>Energie pokročilého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68C3F5" w14:textId="21EE563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pokročilého biometanu podle spalného tepla</w:t>
            </w:r>
          </w:p>
        </w:tc>
      </w:tr>
      <w:tr w:rsidR="00A7320E" w14:paraId="00F93E6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B85AF7" w14:textId="77A3EB82" w:rsidR="00A7320E" w:rsidRPr="00A7320E" w:rsidRDefault="00A7320E" w:rsidP="00304546">
            <w:r w:rsidRPr="00A7320E">
              <w:t>enh-biomethane-m3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86878D" w14:textId="06D700E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0B138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F9CE34" w14:textId="3D825D67" w:rsidR="00A7320E" w:rsidRPr="00A7320E" w:rsidRDefault="00A7320E" w:rsidP="00A7320E">
            <w:r w:rsidRPr="00A7320E">
              <w:t>Množství vyspělého biometanu ze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6893C3" w14:textId="2DB4561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Množství vyspělého biometanu ze suroviny</w:t>
            </w:r>
          </w:p>
        </w:tc>
      </w:tr>
      <w:tr w:rsidR="00A7320E" w14:paraId="6E202D2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0B6848" w14:textId="41AD85E9" w:rsidR="00A7320E" w:rsidRPr="00A7320E" w:rsidRDefault="00A7320E" w:rsidP="00304546">
            <w:proofErr w:type="spellStart"/>
            <w:r w:rsidRPr="00A7320E">
              <w:t>enh-biomethane-mwh-cv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AC731E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C9120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C55F00" w14:textId="103CAECC" w:rsidR="00A7320E" w:rsidRPr="00A7320E" w:rsidRDefault="00A7320E" w:rsidP="00A7320E">
            <w:r w:rsidRPr="00A7320E">
              <w:t xml:space="preserve">Energie vyspělého </w:t>
            </w:r>
            <w:r w:rsidRPr="00A7320E">
              <w:lastRenderedPageBreak/>
              <w:t>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DA4F47" w14:textId="5AFBBEE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lastRenderedPageBreak/>
              <w:t>Energie vyspělého biometanu podle výhřevnosti</w:t>
            </w:r>
          </w:p>
        </w:tc>
      </w:tr>
      <w:tr w:rsidR="00A7320E" w14:paraId="5AE6135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04F174" w14:textId="3F75F277" w:rsidR="00A7320E" w:rsidRPr="00A7320E" w:rsidRDefault="00A7320E" w:rsidP="00304546">
            <w:proofErr w:type="spellStart"/>
            <w:r w:rsidRPr="00A7320E">
              <w:t>enh-biomethane-mwh-gcv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AFC7B5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8D390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D2A0D0" w14:textId="4A6D8377" w:rsidR="00A7320E" w:rsidRPr="00A7320E" w:rsidRDefault="00A7320E" w:rsidP="00A7320E">
            <w:r w:rsidRPr="00A7320E">
              <w:t>Energie vyspělého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6FED0E" w14:textId="5D7AAAD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vyspělého biometanu podle spalného tepla</w:t>
            </w:r>
          </w:p>
        </w:tc>
      </w:tr>
      <w:tr w:rsidR="00A7320E" w14:paraId="7D889619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D21184" w14:textId="5634C090" w:rsidR="00A7320E" w:rsidRPr="00A7320E" w:rsidRDefault="00A7320E" w:rsidP="00304546">
            <w:r w:rsidRPr="00A7320E">
              <w:t>other-biomethane-m3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F6C667" w14:textId="40CC33EC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2621E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EF7583" w14:textId="21AF9552" w:rsidR="00A7320E" w:rsidRPr="00A7320E" w:rsidRDefault="00A7320E" w:rsidP="00A7320E">
            <w:r w:rsidRPr="00A7320E">
              <w:t>Množství ostatního biometanu ze suroviny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7BC6DB" w14:textId="0F546C2D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Množství ostatního biometanu ze suroviny</w:t>
            </w:r>
          </w:p>
        </w:tc>
      </w:tr>
      <w:tr w:rsidR="00A7320E" w14:paraId="1886D97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084A24" w14:textId="3A107F95" w:rsidR="00A7320E" w:rsidRPr="00A7320E" w:rsidRDefault="00A7320E" w:rsidP="00304546">
            <w:proofErr w:type="spellStart"/>
            <w:r w:rsidRPr="00A7320E">
              <w:t>other-biomethane-mwh-cv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113CB7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531910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F559D2" w14:textId="2AF0A5B2" w:rsidR="00A7320E" w:rsidRPr="00A7320E" w:rsidRDefault="00A7320E" w:rsidP="00A7320E">
            <w:r w:rsidRPr="00A7320E">
              <w:t>Energie ostatního biometanu podle výhřevnosti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83B36B" w14:textId="6E7AC28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ostatního biometanu podle výhřevnosti</w:t>
            </w:r>
          </w:p>
        </w:tc>
      </w:tr>
      <w:tr w:rsidR="00A7320E" w14:paraId="749478A5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7EF6FF" w14:textId="295A0A91" w:rsidR="00A7320E" w:rsidRPr="00A7320E" w:rsidRDefault="00A7320E" w:rsidP="00304546">
            <w:proofErr w:type="spellStart"/>
            <w:r w:rsidRPr="00A7320E">
              <w:t>other-biomethane-mwh-gcv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D65766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E3B7D3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0FF656" w14:textId="1BB767E8" w:rsidR="00A7320E" w:rsidRPr="00A7320E" w:rsidRDefault="00A7320E" w:rsidP="00A7320E">
            <w:r w:rsidRPr="00A7320E">
              <w:t>Energie ostatního biometanu podle spalného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6A3588" w14:textId="31CC397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Energie ostatního biometanu podle spalného tepla</w:t>
            </w:r>
          </w:p>
        </w:tc>
      </w:tr>
      <w:tr w:rsidR="00A7320E" w14:paraId="061DE123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4F403D1" w14:textId="4BB45B33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04371AC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6CA588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1172846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70E56B" w14:textId="3DD86C15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Měsíční výkaz o výrobě </w:t>
            </w:r>
            <w:proofErr w:type="gramStart"/>
            <w:r w:rsidRPr="00A7320E">
              <w:rPr>
                <w:b/>
              </w:rPr>
              <w:t>biometanu - lokalita</w:t>
            </w:r>
            <w:proofErr w:type="gramEnd"/>
          </w:p>
        </w:tc>
      </w:tr>
      <w:tr w:rsidR="00A7320E" w14:paraId="019CBC6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808331" w14:textId="3A3AD0E1" w:rsidR="00A7320E" w:rsidRPr="00A7320E" w:rsidRDefault="00A7320E" w:rsidP="00304546">
            <w:r w:rsidRPr="00A7320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3592FE" w14:textId="65862194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54E9D9" w14:textId="5B532B8F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9BFFEC" w14:textId="4AD5C373" w:rsidR="00A7320E" w:rsidRPr="00A7320E" w:rsidRDefault="00A7320E" w:rsidP="00A7320E">
            <w:r w:rsidRPr="00A7320E">
              <w:t>Id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B5F5A0" w14:textId="3B13947E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Id výrobního zdroje</w:t>
            </w:r>
          </w:p>
        </w:tc>
      </w:tr>
      <w:tr w:rsidR="00A7320E" w14:paraId="775B5833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CD705A" w14:textId="5967262A" w:rsidR="00A7320E" w:rsidRPr="00A7320E" w:rsidRDefault="00A7320E" w:rsidP="00304546">
            <w:proofErr w:type="spellStart"/>
            <w:r w:rsidRPr="00A7320E"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5BE4BE" w14:textId="65300DC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6321C5" w14:textId="68D12599" w:rsidR="00A7320E" w:rsidRDefault="00A7320E" w:rsidP="00304546">
            <w:pPr>
              <w:jc w:val="center"/>
            </w:pPr>
            <w:r>
              <w:t>datum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1346C0" w14:textId="06AC1F26" w:rsidR="00A7320E" w:rsidRPr="00A7320E" w:rsidRDefault="00A7320E" w:rsidP="00A7320E">
            <w:r w:rsidRPr="00A7320E"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8E18D4" w14:textId="00F491B2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Datum od</w:t>
            </w:r>
          </w:p>
        </w:tc>
      </w:tr>
      <w:tr w:rsidR="00A7320E" w:rsidRPr="00A7320E" w14:paraId="2C7C22AE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9B3872" w14:textId="41491D7E" w:rsidR="00A7320E" w:rsidRPr="00A7320E" w:rsidRDefault="00A7320E" w:rsidP="002D1432">
            <w:proofErr w:type="spellStart"/>
            <w:r w:rsidRPr="00A7320E">
              <w:t>date</w:t>
            </w:r>
            <w:proofErr w:type="spellEnd"/>
            <w:r w:rsidRPr="00A7320E">
              <w:t>-</w:t>
            </w:r>
            <w:r>
              <w:t>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D12AA2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5D4BAF" w14:textId="77777777" w:rsidR="00A7320E" w:rsidRDefault="00A7320E" w:rsidP="002D1432">
            <w:pPr>
              <w:jc w:val="center"/>
            </w:pPr>
            <w:r>
              <w:t>datum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2D79AD" w14:textId="32BB0540" w:rsidR="00A7320E" w:rsidRPr="00A7320E" w:rsidRDefault="00A7320E" w:rsidP="002D1432">
            <w:r w:rsidRPr="00A7320E">
              <w:t xml:space="preserve">Datum </w:t>
            </w:r>
            <w:r>
              <w:t>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A1BA7D" w14:textId="393F1B23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 xml:space="preserve">Datum </w:t>
            </w:r>
            <w:r>
              <w:t>do</w:t>
            </w:r>
          </w:p>
        </w:tc>
      </w:tr>
      <w:tr w:rsidR="00A7320E" w14:paraId="333C39F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F1ECD6" w14:textId="2B2452FA" w:rsidR="00A7320E" w:rsidRPr="00A7320E" w:rsidRDefault="00A7320E" w:rsidP="00304546">
            <w:proofErr w:type="spellStart"/>
            <w:r w:rsidRPr="00A7320E"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17949F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AD9186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B47B87" w14:textId="4B0832C6" w:rsidR="00A7320E" w:rsidRPr="00A7320E" w:rsidRDefault="00A7320E" w:rsidP="00A7320E">
            <w:r w:rsidRPr="00A7320E">
              <w:t>Číslo verze dat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F3A637" w14:textId="2E432CFF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Číslo verze dat</w:t>
            </w:r>
          </w:p>
        </w:tc>
      </w:tr>
      <w:tr w:rsidR="00A7320E" w14:paraId="2D75457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C6E989" w14:textId="226F43E2" w:rsidR="00A7320E" w:rsidRPr="00A7320E" w:rsidRDefault="00A7320E" w:rsidP="00304546">
            <w:r w:rsidRPr="00A7320E">
              <w:t>report-</w:t>
            </w:r>
            <w:proofErr w:type="spellStart"/>
            <w:r w:rsidRPr="00A7320E">
              <w:t>date</w:t>
            </w:r>
            <w:proofErr w:type="spellEnd"/>
            <w:r w:rsidRPr="00A7320E">
              <w:t>-</w:t>
            </w:r>
            <w:proofErr w:type="spellStart"/>
            <w:r w:rsidRPr="00A7320E">
              <w:t>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F9E3C5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A3BC7C" w14:textId="40FB58E9" w:rsidR="00A7320E" w:rsidRDefault="00A7320E" w:rsidP="00304546">
            <w:pPr>
              <w:jc w:val="center"/>
            </w:pPr>
            <w:proofErr w:type="spellStart"/>
            <w:r>
              <w:t>Datum+čas</w:t>
            </w:r>
            <w:proofErr w:type="spellEnd"/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829233" w14:textId="6AE4B9E0" w:rsidR="00A7320E" w:rsidRPr="00A7320E" w:rsidRDefault="00A7320E" w:rsidP="00A7320E">
            <w:r w:rsidRPr="00A7320E">
              <w:t>Datum a čas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2F8E5D" w14:textId="609233C2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Datum a čas výkazu</w:t>
            </w:r>
          </w:p>
        </w:tc>
      </w:tr>
      <w:tr w:rsidR="00A7320E" w14:paraId="41B6D5F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1371DC" w14:textId="5D5C23CF" w:rsidR="00A7320E" w:rsidRPr="00A7320E" w:rsidRDefault="00A7320E" w:rsidP="00304546">
            <w:r w:rsidRPr="00A7320E">
              <w:t>report-status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03E3DB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4927B8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858B8B" w14:textId="586D5CBC" w:rsidR="00A7320E" w:rsidRPr="00A7320E" w:rsidRDefault="00A7320E" w:rsidP="00A7320E">
            <w:r w:rsidRPr="00A7320E">
              <w:t>Status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473B32" w14:textId="31099EB8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Status výkazu</w:t>
            </w:r>
          </w:p>
        </w:tc>
      </w:tr>
      <w:tr w:rsidR="00A7320E" w14:paraId="4399EDF0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76CE036" w14:textId="384DB5F2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6E24877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02D6B2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1F33FDB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BE5A28E" w14:textId="7863A180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Měsíční </w:t>
            </w:r>
            <w:proofErr w:type="gramStart"/>
            <w:r w:rsidRPr="00A7320E">
              <w:rPr>
                <w:b/>
              </w:rPr>
              <w:t>výkaz - data</w:t>
            </w:r>
            <w:proofErr w:type="gramEnd"/>
          </w:p>
        </w:tc>
      </w:tr>
      <w:tr w:rsidR="00A7320E" w14:paraId="3192E90A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FB4137" w14:textId="2B8D0D1B" w:rsidR="00A7320E" w:rsidRPr="00A7320E" w:rsidRDefault="00A7320E" w:rsidP="00304546">
            <w:proofErr w:type="spellStart"/>
            <w:r w:rsidRPr="00A7320E">
              <w:t>value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01A04A" w14:textId="5D3C83D2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6F1166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FB39B7" w14:textId="5982D86D" w:rsidR="00A7320E" w:rsidRPr="00A7320E" w:rsidRDefault="00A7320E" w:rsidP="00A7320E">
            <w:r w:rsidRPr="00A7320E">
              <w:t>Typ hodnoty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E1FC26" w14:textId="684BCE67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Typ hodnoty</w:t>
            </w:r>
          </w:p>
        </w:tc>
      </w:tr>
      <w:tr w:rsidR="00A7320E" w14:paraId="3DFF4F9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1F9701" w14:textId="5EEF3926" w:rsidR="00A7320E" w:rsidRPr="00A7320E" w:rsidRDefault="00A7320E" w:rsidP="00304546">
            <w:proofErr w:type="spellStart"/>
            <w:r w:rsidRPr="00A7320E"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F0C65F" w14:textId="1A704EE2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F70F84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1B0F19" w14:textId="5A489F92" w:rsidR="00A7320E" w:rsidRPr="00A7320E" w:rsidRDefault="00A7320E" w:rsidP="00A7320E">
            <w:r w:rsidRPr="00A7320E"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1F0B40" w14:textId="46D86A2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Hodnota</w:t>
            </w:r>
          </w:p>
        </w:tc>
      </w:tr>
      <w:tr w:rsidR="00A7320E" w14:paraId="4B8BA71F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5B624B" w14:textId="325A1E70" w:rsidR="00A7320E" w:rsidRPr="00A7320E" w:rsidRDefault="00A7320E" w:rsidP="00304546">
            <w:r w:rsidRPr="00A7320E"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D6AA0C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4636D3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B1F36C" w14:textId="22DAAF40" w:rsidR="00A7320E" w:rsidRPr="00A7320E" w:rsidRDefault="00A7320E" w:rsidP="00A7320E">
            <w:r w:rsidRPr="00A7320E"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D46DF9" w14:textId="6A17DE76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Jednotka</w:t>
            </w:r>
          </w:p>
        </w:tc>
      </w:tr>
      <w:tr w:rsidR="00A7320E" w14:paraId="2E40837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8A014C2" w14:textId="28697FF9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HeatProduction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0491BF0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FC18847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95C736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3083E08" w14:textId="7DB155B3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Výroba tepelné energie</w:t>
            </w:r>
          </w:p>
        </w:tc>
      </w:tr>
      <w:tr w:rsidR="00A7320E" w14:paraId="54447EE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7EF499" w14:textId="46362138" w:rsidR="00A7320E" w:rsidRPr="00A7320E" w:rsidRDefault="00A7320E" w:rsidP="00304546">
            <w:proofErr w:type="spellStart"/>
            <w:r w:rsidRPr="00A7320E">
              <w:t>em-ecb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7A708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3B571D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89C162" w14:textId="32B37A30" w:rsidR="00A7320E" w:rsidRPr="00A7320E" w:rsidRDefault="00A7320E" w:rsidP="00A7320E">
            <w:r w:rsidRPr="00A7320E">
              <w:t>Produkce celkové emise skleníkových plynů ECB vyrobené tepelné energie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CCC23E" w14:textId="48C8F8A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Produkce celkové emise skleníkových plynů ECB vyrobené tepelné energie</w:t>
            </w:r>
          </w:p>
        </w:tc>
      </w:tr>
      <w:tr w:rsidR="00A7320E" w14:paraId="56E2F04E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4D79CC" w14:textId="6D481A95" w:rsidR="00A7320E" w:rsidRPr="00A7320E" w:rsidRDefault="00A7320E" w:rsidP="00304546">
            <w:proofErr w:type="spellStart"/>
            <w:r w:rsidRPr="00A7320E">
              <w:t>em-ecf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4654D0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3070E7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681061" w14:textId="03C05665" w:rsidR="00A7320E" w:rsidRPr="00A7320E" w:rsidRDefault="00A7320E" w:rsidP="00A7320E">
            <w:r w:rsidRPr="00A7320E">
              <w:t>Celkové emise z referenčního fosilního paliva použitého pro užitečné teplo nebo elektřinu ECF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493780" w14:textId="7820636F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Celkové emise z referenčního fosilního paliva použitého pro užitečné teplo nebo elektřinu ECF</w:t>
            </w:r>
          </w:p>
        </w:tc>
      </w:tr>
      <w:tr w:rsidR="00A7320E" w14:paraId="5AD484F2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F554E3" w14:textId="461B843D" w:rsidR="00A7320E" w:rsidRPr="00A7320E" w:rsidRDefault="00A7320E" w:rsidP="00304546">
            <w:proofErr w:type="spellStart"/>
            <w:r w:rsidRPr="00A7320E">
              <w:lastRenderedPageBreak/>
              <w:t>em-savings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C667B3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8512B3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2B1A3F" w14:textId="375C9A4F" w:rsidR="00A7320E" w:rsidRPr="00A7320E" w:rsidRDefault="00A7320E" w:rsidP="00A7320E">
            <w:r w:rsidRPr="00A7320E">
              <w:t>Úspory emisí skleníkových plynů při výrobě tepelné energie a výrobě elektřiny z paliv z biomasy [gCO2eq/MJ]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9AA5B9" w14:textId="638C5FC8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Úspory emisí skleníkových plynů při výrobě tepelné energie a výrobě elektřiny z paliv z biomasy [gCO2eq/MJ]</w:t>
            </w:r>
          </w:p>
        </w:tc>
      </w:tr>
      <w:tr w:rsidR="00A7320E" w14:paraId="11C9DEC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983D6C" w14:textId="2C3F05FA" w:rsidR="00A7320E" w:rsidRPr="00A7320E" w:rsidRDefault="00A7320E" w:rsidP="00304546">
            <w:proofErr w:type="spellStart"/>
            <w:r w:rsidRPr="00A7320E">
              <w:t>em</w:t>
            </w:r>
            <w:proofErr w:type="spellEnd"/>
            <w:r w:rsidRPr="00A7320E">
              <w:t>-</w:t>
            </w:r>
            <w:proofErr w:type="spellStart"/>
            <w:r w:rsidRPr="00A7320E">
              <w:t>savings</w:t>
            </w:r>
            <w:proofErr w:type="spellEnd"/>
            <w:r w:rsidRPr="00A7320E">
              <w:t>-ratio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795DD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118920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C654E2" w14:textId="7ECA9BED" w:rsidR="00A7320E" w:rsidRPr="00A7320E" w:rsidRDefault="00A7320E" w:rsidP="00A7320E">
            <w:r w:rsidRPr="00A7320E">
              <w:t>Úspory emisí skleníkových plynů při výrobě tepelné energie a výrobě elektřiny z paliv z biomasy [%]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B34E25" w14:textId="5A76800A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Úspory emisí skleníkových plynů při výrobě tepelné energie a výrobě elektřiny z paliv z biomasy [%]</w:t>
            </w:r>
          </w:p>
        </w:tc>
      </w:tr>
      <w:tr w:rsidR="00A7320E" w14:paraId="4EFAFD73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ACAC45B" w14:textId="4A16932D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FDB8BBC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48C795F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C1915B1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961FB85" w14:textId="569A21F3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Měsíční výkaz o výrobě z tepelného </w:t>
            </w:r>
            <w:proofErr w:type="gramStart"/>
            <w:r w:rsidRPr="00A7320E">
              <w:rPr>
                <w:b/>
              </w:rPr>
              <w:t>zdroje - lokalita</w:t>
            </w:r>
            <w:proofErr w:type="gramEnd"/>
          </w:p>
        </w:tc>
      </w:tr>
      <w:tr w:rsidR="00A7320E" w14:paraId="25D22B10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8D7A24" w14:textId="34D754FF" w:rsidR="00A7320E" w:rsidRPr="00A7320E" w:rsidRDefault="00A7320E" w:rsidP="00304546">
            <w:r w:rsidRPr="00A7320E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938779" w14:textId="43E4839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C12957" w14:textId="6E915246" w:rsidR="00A7320E" w:rsidRDefault="00A7320E" w:rsidP="00304546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5BB629" w14:textId="6F8FB312" w:rsidR="00A7320E" w:rsidRPr="00A7320E" w:rsidRDefault="00A7320E" w:rsidP="00A7320E">
            <w:r w:rsidRPr="00A7320E">
              <w:t>Id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682EA4" w14:textId="5AD2565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Id výrobního zdroje</w:t>
            </w:r>
          </w:p>
        </w:tc>
      </w:tr>
      <w:tr w:rsidR="00A7320E" w:rsidRPr="00A7320E" w14:paraId="1C29AD31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DE5090" w14:textId="77777777" w:rsidR="00A7320E" w:rsidRPr="00A7320E" w:rsidRDefault="00A7320E" w:rsidP="002D1432">
            <w:proofErr w:type="spellStart"/>
            <w:r w:rsidRPr="00A7320E"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C5A438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39AE38" w14:textId="77777777" w:rsidR="00A7320E" w:rsidRDefault="00A7320E" w:rsidP="002D1432">
            <w:pPr>
              <w:jc w:val="center"/>
            </w:pPr>
            <w:r>
              <w:t>datum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DD64D2" w14:textId="77777777" w:rsidR="00A7320E" w:rsidRPr="00A7320E" w:rsidRDefault="00A7320E" w:rsidP="002D1432">
            <w:r w:rsidRPr="00A7320E"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71BB41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Datum od</w:t>
            </w:r>
          </w:p>
        </w:tc>
      </w:tr>
      <w:tr w:rsidR="00A7320E" w:rsidRPr="00A7320E" w14:paraId="044B796F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E5FEF4" w14:textId="77777777" w:rsidR="00A7320E" w:rsidRPr="00A7320E" w:rsidRDefault="00A7320E" w:rsidP="002D1432">
            <w:proofErr w:type="spellStart"/>
            <w:r w:rsidRPr="00A7320E">
              <w:t>date</w:t>
            </w:r>
            <w:proofErr w:type="spellEnd"/>
            <w:r w:rsidRPr="00A7320E">
              <w:t>-</w:t>
            </w:r>
            <w:r>
              <w:t>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729B6C" w14:textId="77777777" w:rsidR="00A7320E" w:rsidRDefault="00A7320E" w:rsidP="002D14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C174B2" w14:textId="77777777" w:rsidR="00A7320E" w:rsidRDefault="00A7320E" w:rsidP="002D1432">
            <w:pPr>
              <w:jc w:val="center"/>
            </w:pPr>
            <w:r>
              <w:t>datum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A6B12D" w14:textId="77777777" w:rsidR="00A7320E" w:rsidRPr="00A7320E" w:rsidRDefault="00A7320E" w:rsidP="002D1432">
            <w:r w:rsidRPr="00A7320E">
              <w:t xml:space="preserve">Datum </w:t>
            </w:r>
            <w:r>
              <w:t>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E7BD06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 xml:space="preserve">Datum </w:t>
            </w:r>
            <w:r>
              <w:t>do</w:t>
            </w:r>
          </w:p>
        </w:tc>
      </w:tr>
      <w:tr w:rsidR="00A7320E" w:rsidRPr="00A7320E" w14:paraId="538EE5E6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83D5C3" w14:textId="77777777" w:rsidR="00A7320E" w:rsidRPr="00A7320E" w:rsidRDefault="00A7320E" w:rsidP="002D1432">
            <w:proofErr w:type="spellStart"/>
            <w:r w:rsidRPr="00A7320E"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AC6B97" w14:textId="77777777" w:rsidR="00A7320E" w:rsidRDefault="00A7320E" w:rsidP="002D14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A839DB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C02A4D" w14:textId="77777777" w:rsidR="00A7320E" w:rsidRPr="00A7320E" w:rsidRDefault="00A7320E" w:rsidP="002D1432">
            <w:r w:rsidRPr="00A7320E">
              <w:t>Číslo verze dat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23981A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Číslo verze dat</w:t>
            </w:r>
          </w:p>
        </w:tc>
      </w:tr>
      <w:tr w:rsidR="00A7320E" w:rsidRPr="00A7320E" w14:paraId="17D35A8B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169B32" w14:textId="77777777" w:rsidR="00A7320E" w:rsidRPr="00A7320E" w:rsidRDefault="00A7320E" w:rsidP="002D1432">
            <w:r w:rsidRPr="00A7320E">
              <w:t>report-</w:t>
            </w:r>
            <w:proofErr w:type="spellStart"/>
            <w:r w:rsidRPr="00A7320E">
              <w:t>date</w:t>
            </w:r>
            <w:proofErr w:type="spellEnd"/>
            <w:r w:rsidRPr="00A7320E">
              <w:t>-</w:t>
            </w:r>
            <w:proofErr w:type="spellStart"/>
            <w:r w:rsidRPr="00A7320E">
              <w:t>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4CA38E" w14:textId="77777777" w:rsidR="00A7320E" w:rsidRDefault="00A7320E" w:rsidP="002D14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2B68FB" w14:textId="77777777" w:rsidR="00A7320E" w:rsidRDefault="00A7320E" w:rsidP="002D1432">
            <w:pPr>
              <w:jc w:val="center"/>
            </w:pPr>
            <w:proofErr w:type="spellStart"/>
            <w:r>
              <w:t>Datum+čas</w:t>
            </w:r>
            <w:proofErr w:type="spellEnd"/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6762B0" w14:textId="77777777" w:rsidR="00A7320E" w:rsidRPr="00A7320E" w:rsidRDefault="00A7320E" w:rsidP="002D1432">
            <w:r w:rsidRPr="00A7320E">
              <w:t>Datum a čas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41DD4B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Datum a čas výkazu</w:t>
            </w:r>
          </w:p>
        </w:tc>
      </w:tr>
      <w:tr w:rsidR="00A7320E" w:rsidRPr="00A7320E" w14:paraId="1CF7BEF7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45473C" w14:textId="77777777" w:rsidR="00A7320E" w:rsidRPr="00A7320E" w:rsidRDefault="00A7320E" w:rsidP="002D1432">
            <w:r w:rsidRPr="00A7320E">
              <w:t>report-status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CAA03D" w14:textId="77777777" w:rsidR="00A7320E" w:rsidRDefault="00A7320E" w:rsidP="002D14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721D07" w14:textId="77777777" w:rsidR="00A7320E" w:rsidRDefault="00A7320E" w:rsidP="002D14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D0595A" w14:textId="77777777" w:rsidR="00A7320E" w:rsidRPr="00A7320E" w:rsidRDefault="00A7320E" w:rsidP="002D1432">
            <w:r w:rsidRPr="00A7320E">
              <w:t>Status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00BA4C" w14:textId="77777777" w:rsidR="00A7320E" w:rsidRPr="00A7320E" w:rsidRDefault="00A7320E" w:rsidP="002D1432">
            <w:pPr>
              <w:tabs>
                <w:tab w:val="left" w:pos="1368"/>
              </w:tabs>
            </w:pPr>
            <w:r w:rsidRPr="00A7320E">
              <w:t>Status výkazu</w:t>
            </w:r>
          </w:p>
        </w:tc>
      </w:tr>
      <w:tr w:rsidR="00A7320E" w14:paraId="3AA6E694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EB2173" w14:textId="6FA7E6E4" w:rsidR="00A7320E" w:rsidRPr="00A7320E" w:rsidRDefault="00A7320E" w:rsidP="00304546">
            <w:proofErr w:type="spellStart"/>
            <w:r w:rsidRPr="00A7320E">
              <w:t>ote-note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6F0AAC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F956C8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82F886" w14:textId="7D08EB7E" w:rsidR="00A7320E" w:rsidRPr="00A7320E" w:rsidRDefault="00A7320E" w:rsidP="00A7320E">
            <w:r w:rsidRPr="00A7320E">
              <w:t>Vyjádření OTE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84D332" w14:textId="56B0405D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Vyjádření OTE</w:t>
            </w:r>
          </w:p>
        </w:tc>
      </w:tr>
      <w:tr w:rsidR="00A7320E" w14:paraId="51E0EB50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36D832" w14:textId="4ED6AD65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10A6F1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0E14EE8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E9CFCF7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7A14BAD" w14:textId="0A160C38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Měsíční </w:t>
            </w:r>
            <w:proofErr w:type="gramStart"/>
            <w:r w:rsidRPr="00A7320E">
              <w:rPr>
                <w:b/>
              </w:rPr>
              <w:t>výkaz - data</w:t>
            </w:r>
            <w:proofErr w:type="gramEnd"/>
          </w:p>
        </w:tc>
      </w:tr>
      <w:tr w:rsidR="00A7320E" w14:paraId="53D3D247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020557" w14:textId="041949F4" w:rsidR="00A7320E" w:rsidRPr="00A7320E" w:rsidRDefault="00A7320E" w:rsidP="00304546">
            <w:proofErr w:type="spellStart"/>
            <w:r w:rsidRPr="00A7320E">
              <w:t>value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93A4B5" w14:textId="247CA41E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22A63E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508757" w14:textId="28D97282" w:rsidR="00A7320E" w:rsidRPr="00A7320E" w:rsidRDefault="00A7320E" w:rsidP="00A7320E">
            <w:r w:rsidRPr="00A7320E">
              <w:t>Typ hodnoty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650740" w14:textId="43638AE3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Typ hodnoty</w:t>
            </w:r>
          </w:p>
        </w:tc>
      </w:tr>
      <w:tr w:rsidR="00A7320E" w14:paraId="68E8B5F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C3DEE8" w14:textId="5B4295E0" w:rsidR="00A7320E" w:rsidRPr="00A7320E" w:rsidRDefault="00A7320E" w:rsidP="00304546">
            <w:proofErr w:type="spellStart"/>
            <w:r w:rsidRPr="00A7320E"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4B4C70" w14:textId="5CB0E265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C0480B" w14:textId="13072155" w:rsidR="00A7320E" w:rsidRDefault="00A7320E" w:rsidP="00304546">
            <w:pPr>
              <w:jc w:val="center"/>
            </w:pPr>
            <w:r>
              <w:t>0-18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98A24A" w14:textId="3F9D586D" w:rsidR="00A7320E" w:rsidRPr="00A7320E" w:rsidRDefault="00A7320E" w:rsidP="00A7320E">
            <w:r w:rsidRPr="00A7320E"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96D7FC" w14:textId="23A74217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Hodnota</w:t>
            </w:r>
          </w:p>
        </w:tc>
      </w:tr>
      <w:tr w:rsidR="00A7320E" w14:paraId="6FC2748D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032095" w14:textId="1B7AE5BC" w:rsidR="00A7320E" w:rsidRPr="00A7320E" w:rsidRDefault="00A7320E" w:rsidP="00304546">
            <w:r w:rsidRPr="00A7320E"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05DD54" w14:textId="77777777" w:rsidR="00A7320E" w:rsidRDefault="00A7320E" w:rsidP="0030454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08BA40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DE282E" w14:textId="090385C9" w:rsidR="00A7320E" w:rsidRPr="00A7320E" w:rsidRDefault="00A7320E" w:rsidP="00A7320E">
            <w:r w:rsidRPr="00A7320E"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B83B2A" w14:textId="7AA76109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Jednotka</w:t>
            </w:r>
          </w:p>
        </w:tc>
      </w:tr>
      <w:tr w:rsidR="00A7320E" w14:paraId="07ECC6C3" w14:textId="77777777" w:rsidTr="002D1432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7E6674F" w14:textId="1DAC3060" w:rsidR="00A7320E" w:rsidRDefault="00A7320E" w:rsidP="002D1432">
            <w:pPr>
              <w:rPr>
                <w:b/>
              </w:rPr>
            </w:pPr>
            <w:proofErr w:type="spellStart"/>
            <w:r w:rsidRPr="00A7320E">
              <w:rPr>
                <w:b/>
              </w:rPr>
              <w:t>Attachment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D16262E" w14:textId="77777777" w:rsidR="00A7320E" w:rsidRPr="00C65DB6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5C37C71" w14:textId="77777777" w:rsidR="00A7320E" w:rsidRDefault="00A7320E" w:rsidP="002D14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789CAB3" w14:textId="77777777" w:rsidR="00A7320E" w:rsidRDefault="00A7320E" w:rsidP="002D143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C321216" w14:textId="45842501" w:rsidR="00A7320E" w:rsidRDefault="00A7320E" w:rsidP="002D1432">
            <w:pPr>
              <w:rPr>
                <w:b/>
              </w:rPr>
            </w:pPr>
            <w:r w:rsidRPr="00A7320E">
              <w:rPr>
                <w:b/>
              </w:rPr>
              <w:t xml:space="preserve">Příloha. Obsah přílohy je </w:t>
            </w:r>
            <w:proofErr w:type="spellStart"/>
            <w:r w:rsidRPr="00A7320E">
              <w:rPr>
                <w:b/>
              </w:rPr>
              <w:t>uvedem</w:t>
            </w:r>
            <w:proofErr w:type="spellEnd"/>
            <w:r w:rsidRPr="00A7320E">
              <w:rPr>
                <w:b/>
              </w:rPr>
              <w:t xml:space="preserve"> v tomto tagu, musí být kódováno Base64.</w:t>
            </w:r>
          </w:p>
        </w:tc>
      </w:tr>
      <w:tr w:rsidR="00A7320E" w14:paraId="13EC3628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62C069" w14:textId="242CDE00" w:rsidR="00A7320E" w:rsidRPr="00A7320E" w:rsidRDefault="00A7320E" w:rsidP="00304546">
            <w:proofErr w:type="spellStart"/>
            <w:r w:rsidRPr="00A7320E">
              <w:t>file-name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7C46EC" w14:textId="684D5DF8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B9B036" w14:textId="6BD77B3A" w:rsidR="00A7320E" w:rsidRDefault="00A7320E" w:rsidP="00304546">
            <w:pPr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A9F7C8" w14:textId="1DD8E562" w:rsidR="00A7320E" w:rsidRPr="00A7320E" w:rsidRDefault="00A7320E" w:rsidP="00A7320E">
            <w:r w:rsidRPr="00A7320E">
              <w:t>Jméno souboru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93B0A3" w14:textId="5D07AF11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Jméno souboru</w:t>
            </w:r>
          </w:p>
        </w:tc>
      </w:tr>
      <w:tr w:rsidR="00A7320E" w14:paraId="39827B71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040FC5" w14:textId="4C7B376F" w:rsidR="00A7320E" w:rsidRPr="00A7320E" w:rsidRDefault="00A7320E" w:rsidP="00304546">
            <w:proofErr w:type="spellStart"/>
            <w:r w:rsidRPr="00A7320E">
              <w:t>content</w:t>
            </w:r>
            <w:proofErr w:type="spellEnd"/>
            <w:r w:rsidRPr="00A7320E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DDCB10" w14:textId="2E0A876D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C3FE21" w14:textId="33C9D596" w:rsidR="00A7320E" w:rsidRDefault="00A7320E" w:rsidP="00304546">
            <w:pPr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F8FF3F" w14:textId="58B63578" w:rsidR="00A7320E" w:rsidRPr="00A7320E" w:rsidRDefault="00A7320E" w:rsidP="00A7320E">
            <w:r w:rsidRPr="00A7320E">
              <w:t>Typ obsahu přílohy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64E3C4" w14:textId="73FF98A2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Typ obsahu přílohy</w:t>
            </w:r>
          </w:p>
        </w:tc>
      </w:tr>
      <w:tr w:rsidR="00A7320E" w14:paraId="2348E9FC" w14:textId="77777777" w:rsidTr="004A533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7B3FD5" w14:textId="02A86FE8" w:rsidR="00A7320E" w:rsidRPr="00A7320E" w:rsidRDefault="00A7320E" w:rsidP="00304546">
            <w:r w:rsidRPr="00A7320E">
              <w:t>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4C8467" w14:textId="12D9C42B" w:rsidR="00A7320E" w:rsidRDefault="00A7320E" w:rsidP="0030454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803BD5" w14:textId="77777777" w:rsidR="00A7320E" w:rsidRDefault="00A7320E" w:rsidP="0030454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84411A" w14:textId="6A2F49B2" w:rsidR="00A7320E" w:rsidRPr="00A7320E" w:rsidRDefault="00A7320E" w:rsidP="00A7320E">
            <w:r w:rsidRPr="00A7320E">
              <w:t>Typ přílohy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C283D9" w14:textId="7B4BC61B" w:rsidR="00A7320E" w:rsidRPr="00A7320E" w:rsidRDefault="00A7320E" w:rsidP="00C6449B">
            <w:pPr>
              <w:tabs>
                <w:tab w:val="left" w:pos="1368"/>
              </w:tabs>
            </w:pPr>
            <w:r w:rsidRPr="00A7320E">
              <w:t>Typ přílohy</w:t>
            </w:r>
          </w:p>
        </w:tc>
      </w:tr>
    </w:tbl>
    <w:p w14:paraId="488E1744" w14:textId="77777777" w:rsidR="00304546" w:rsidRDefault="00304546" w:rsidP="00304546"/>
    <w:p w14:paraId="78072693" w14:textId="44848D0A" w:rsidR="004E1BE2" w:rsidRDefault="004E1BE2" w:rsidP="004E1BE2">
      <w:pPr>
        <w:pStyle w:val="Nadpis5"/>
      </w:pPr>
      <w:r>
        <w:t>formát resreport</w:t>
      </w:r>
    </w:p>
    <w:p w14:paraId="65BD660C" w14:textId="77777777" w:rsidR="004E1BE2" w:rsidRDefault="004E1BE2" w:rsidP="00304546"/>
    <w:p w14:paraId="7B34C51E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CriteriaDoc</w:t>
      </w:r>
      <w:proofErr w:type="spellEnd"/>
      <w:r>
        <w:t xml:space="preserve">, atribut </w:t>
      </w:r>
      <w:proofErr w:type="spellStart"/>
      <w:r>
        <w:t>ghg-calculation-method</w:t>
      </w:r>
      <w:proofErr w:type="spellEnd"/>
      <w:r>
        <w:t>)</w:t>
      </w:r>
    </w:p>
    <w:p w14:paraId="2C1E1995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FuelProd</w:t>
      </w:r>
      <w:proofErr w:type="spellEnd"/>
      <w:r>
        <w:t xml:space="preserve">, atribut </w:t>
      </w:r>
      <w:proofErr w:type="spellStart"/>
      <w:r>
        <w:t>commodity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6872C1D0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9C82B8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Commodity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F3A3E3F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447846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823A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1D70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Elektřina</w:t>
            </w:r>
          </w:p>
        </w:tc>
      </w:tr>
      <w:tr w:rsidR="00B41FC4" w:rsidRPr="002C36CD" w14:paraId="24212BA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4422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DDC6D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Teplo</w:t>
            </w:r>
          </w:p>
        </w:tc>
      </w:tr>
      <w:tr w:rsidR="00B41FC4" w:rsidRPr="002C36CD" w14:paraId="67BEBCE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9546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D057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Plyn</w:t>
            </w:r>
          </w:p>
        </w:tc>
      </w:tr>
    </w:tbl>
    <w:p w14:paraId="1B6144E8" w14:textId="77777777" w:rsidR="00B41FC4" w:rsidRDefault="00B41FC4" w:rsidP="00B41FC4"/>
    <w:p w14:paraId="7D9D3618" w14:textId="77777777" w:rsidR="00B41FC4" w:rsidRDefault="00B41FC4" w:rsidP="00B41FC4"/>
    <w:p w14:paraId="1331314E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FuelProd</w:t>
      </w:r>
      <w:proofErr w:type="spellEnd"/>
      <w:r>
        <w:t xml:space="preserve">, atribut </w:t>
      </w:r>
      <w:proofErr w:type="spellStart"/>
      <w:r>
        <w:t>cert</w:t>
      </w:r>
      <w:proofErr w:type="spellEnd"/>
      <w:r>
        <w:t>-</w:t>
      </w:r>
      <w:proofErr w:type="spellStart"/>
      <w:r>
        <w:t>scheme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06342F02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613D371B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Cert_scheme_type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477E260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11C8D9B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FC00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B383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Vnitrostátní režim</w:t>
            </w:r>
          </w:p>
        </w:tc>
      </w:tr>
      <w:tr w:rsidR="00B41FC4" w:rsidRPr="002C36CD" w14:paraId="5D815E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54D9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VIS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2A1C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Nepovinný mezinárodní režim</w:t>
            </w:r>
          </w:p>
        </w:tc>
      </w:tr>
    </w:tbl>
    <w:p w14:paraId="4709C22C" w14:textId="77777777" w:rsidR="00B41FC4" w:rsidRDefault="00B41FC4" w:rsidP="00B41FC4"/>
    <w:p w14:paraId="5C6AF4AA" w14:textId="77777777" w:rsidR="00B41FC4" w:rsidRDefault="00B41FC4" w:rsidP="00B41FC4"/>
    <w:p w14:paraId="0E390011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Supplier</w:t>
      </w:r>
      <w:proofErr w:type="spellEnd"/>
      <w:r>
        <w:t xml:space="preserve">, atribut </w:t>
      </w:r>
      <w:proofErr w:type="spellStart"/>
      <w:r>
        <w:t>supplier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52840080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BC44BA4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Supplier_type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496A6A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297BC18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1412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EXT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11F1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Externí dodavatel (neevidovaný jako výrobce v CS OTE)</w:t>
            </w:r>
          </w:p>
        </w:tc>
      </w:tr>
      <w:tr w:rsidR="00B41FC4" w:rsidRPr="002C36CD" w14:paraId="64F700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BC58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9DBA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Interní dodavatel (jiný výrobce evidovaný v CS OTE)</w:t>
            </w:r>
          </w:p>
        </w:tc>
      </w:tr>
      <w:tr w:rsidR="00B41FC4" w:rsidRPr="002C36CD" w14:paraId="26F2F70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EA6D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SELF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7D10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Jsem sám sobě dodavatelem</w:t>
            </w:r>
          </w:p>
        </w:tc>
      </w:tr>
    </w:tbl>
    <w:p w14:paraId="51FBB6E3" w14:textId="77777777" w:rsidR="00B41FC4" w:rsidRDefault="00B41FC4" w:rsidP="00B41FC4"/>
    <w:p w14:paraId="40A3F928" w14:textId="77777777" w:rsidR="00B41FC4" w:rsidRDefault="00B41FC4" w:rsidP="00B41FC4"/>
    <w:p w14:paraId="6D9A5370" w14:textId="77777777" w:rsidR="00B41FC4" w:rsidRDefault="00B41FC4" w:rsidP="00B41FC4">
      <w:pPr>
        <w:keepNext/>
        <w:spacing w:after="0"/>
      </w:pPr>
      <w:r>
        <w:t xml:space="preserve">Seznam druhů hodnot (element Ele, atribut </w:t>
      </w:r>
      <w:proofErr w:type="spellStart"/>
      <w:r>
        <w:t>heat</w:t>
      </w:r>
      <w:proofErr w:type="spellEnd"/>
      <w:r>
        <w:t>-input-</w:t>
      </w:r>
      <w:proofErr w:type="spellStart"/>
      <w:r>
        <w:t>category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4B1836C0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47FDCB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Heat_input_category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842F0AF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1D4E6A6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F94108" w14:textId="5AF34586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40D594" w14:textId="68B273B6" w:rsidR="00B41FC4" w:rsidRDefault="001C0F97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(Prázdná hodnota)</w:t>
            </w:r>
          </w:p>
        </w:tc>
      </w:tr>
      <w:tr w:rsidR="001C0F97" w:rsidRPr="002C36CD" w14:paraId="6A840DA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190A07" w14:textId="1D1B0055" w:rsidR="001C0F97" w:rsidRDefault="001C0F97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BA2AAED" w14:textId="02F4842F" w:rsidR="001C0F97" w:rsidRDefault="001C0F97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pevných paliv z biomasy s tep.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přík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 do 7,5 MW vč.</w:t>
            </w:r>
          </w:p>
        </w:tc>
      </w:tr>
      <w:tr w:rsidR="00B41FC4" w:rsidRPr="002C36CD" w14:paraId="7556E3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54D0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DE0A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</w:t>
            </w: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pevn.paliv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z biom. s </w:t>
            </w: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t.přík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 nad 7,5 MW do 20 MW vč.</w:t>
            </w:r>
          </w:p>
        </w:tc>
      </w:tr>
      <w:tr w:rsidR="00B41FC4" w:rsidRPr="002C36CD" w14:paraId="23F512F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6243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B4E6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pevných paliv z biomasy s tep.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přík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 nad 20 MW</w:t>
            </w:r>
          </w:p>
        </w:tc>
      </w:tr>
      <w:tr w:rsidR="00B41FC4" w:rsidRPr="002C36CD" w14:paraId="64A873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E537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8231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plynných paliv z biomasy s tep.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přík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 do 2 MW vč.</w:t>
            </w:r>
          </w:p>
        </w:tc>
      </w:tr>
      <w:tr w:rsidR="00B41FC4" w:rsidRPr="002C36CD" w14:paraId="0C41A38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55EE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AD02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plyn. paliv z biom. s </w:t>
            </w: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t.přík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 nad 2 MW do 20 MW vč.</w:t>
            </w:r>
          </w:p>
        </w:tc>
      </w:tr>
      <w:tr w:rsidR="00B41FC4" w:rsidRPr="002C36CD" w14:paraId="767078C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2A31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CA35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plynných paliv z biomasy s tep.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přík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 nad 20 MW</w:t>
            </w:r>
          </w:p>
        </w:tc>
      </w:tr>
      <w:tr w:rsidR="00B41FC4" w:rsidRPr="002C36CD" w14:paraId="58A094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D55C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376E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biokapalin</w:t>
            </w:r>
            <w:proofErr w:type="spellEnd"/>
          </w:p>
        </w:tc>
      </w:tr>
      <w:tr w:rsidR="00B41FC4" w:rsidRPr="002C36CD" w14:paraId="26F92BB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60F5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C99F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biokapalin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ve výrobně s tep.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přík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 do 20 MW vč.</w:t>
            </w:r>
          </w:p>
        </w:tc>
      </w:tr>
      <w:tr w:rsidR="00B41FC4" w:rsidRPr="002C36CD" w14:paraId="35F5110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0E33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EC5E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biokapalin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ve výrobně s tep.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přík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 nad 20 MW</w:t>
            </w:r>
          </w:p>
        </w:tc>
      </w:tr>
      <w:tr w:rsidR="00B41FC4" w:rsidRPr="002C36CD" w14:paraId="3E52AE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9C36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DFF1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geoterm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energ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. ve výrobně s tep.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přík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 do 20 MW vč.</w:t>
            </w:r>
          </w:p>
        </w:tc>
      </w:tr>
      <w:tr w:rsidR="00B41FC4" w:rsidRPr="002C36CD" w14:paraId="3E43F75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F000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3F1C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Využití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geoterm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energ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. ve výrobně s tep.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přík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 nad 20 MW</w:t>
            </w:r>
          </w:p>
        </w:tc>
      </w:tr>
    </w:tbl>
    <w:p w14:paraId="5074E4BA" w14:textId="77777777" w:rsidR="00B41FC4" w:rsidRDefault="00B41FC4" w:rsidP="00B41FC4"/>
    <w:p w14:paraId="2F7793C8" w14:textId="77777777" w:rsidR="00B41FC4" w:rsidRDefault="00B41FC4" w:rsidP="00B41FC4"/>
    <w:p w14:paraId="196D1BD4" w14:textId="77777777" w:rsidR="00B41FC4" w:rsidRDefault="00B41FC4" w:rsidP="00B41FC4">
      <w:pPr>
        <w:keepNext/>
        <w:spacing w:after="0"/>
      </w:pPr>
      <w:r>
        <w:t>Seznam druhů hodnot (element Ele, atribut source-type)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67DB82C8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9D14206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Source_type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BDEA7E3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151698A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3532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MVER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D5F4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Malá vodní rekonstruovaná</w:t>
            </w:r>
          </w:p>
        </w:tc>
      </w:tr>
      <w:tr w:rsidR="00B41FC4" w:rsidRPr="002C36CD" w14:paraId="4E2A8D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EA58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MVEL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4251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Malá vodní v nových lokalitách</w:t>
            </w:r>
          </w:p>
        </w:tc>
      </w:tr>
      <w:tr w:rsidR="00B41FC4" w:rsidRPr="002C36CD" w14:paraId="0B8DF59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8BBD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EF33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Malá vodní</w:t>
            </w:r>
          </w:p>
        </w:tc>
      </w:tr>
      <w:tr w:rsidR="00B41FC4" w:rsidRPr="002C36CD" w14:paraId="787089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1480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906B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Velká vodní</w:t>
            </w:r>
          </w:p>
        </w:tc>
      </w:tr>
      <w:tr w:rsidR="00B41FC4" w:rsidRPr="002C36CD" w14:paraId="1155B3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49F7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VTE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B095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Větrná</w:t>
            </w:r>
          </w:p>
        </w:tc>
      </w:tr>
      <w:tr w:rsidR="00B41FC4" w:rsidRPr="002C36CD" w14:paraId="0A18CBF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C8D6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CBF8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</w:t>
            </w:r>
          </w:p>
        </w:tc>
      </w:tr>
      <w:tr w:rsidR="00B41FC4" w:rsidRPr="002C36CD" w14:paraId="0D4CF42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557F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FVE1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0351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 (budova)</w:t>
            </w:r>
          </w:p>
        </w:tc>
      </w:tr>
      <w:tr w:rsidR="00B41FC4" w:rsidRPr="002C36CD" w14:paraId="210B32A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3F2B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FVE2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6FC5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 (pole)</w:t>
            </w:r>
          </w:p>
        </w:tc>
      </w:tr>
      <w:tr w:rsidR="00B41FC4" w:rsidRPr="002C36CD" w14:paraId="5339571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A336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BIOC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65A3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Proces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využití O, S, P</w:t>
            </w:r>
          </w:p>
        </w:tc>
      </w:tr>
      <w:tr w:rsidR="00B41FC4" w:rsidRPr="002C36CD" w14:paraId="60A8C8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CEF6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BIO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D580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Proces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využití S, P</w:t>
            </w:r>
          </w:p>
        </w:tc>
      </w:tr>
      <w:tr w:rsidR="00B41FC4" w:rsidRPr="002C36CD" w14:paraId="201D1D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2909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5662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bioplynu v bioplynových stanicích</w:t>
            </w:r>
          </w:p>
        </w:tc>
      </w:tr>
      <w:tr w:rsidR="00B41FC4" w:rsidRPr="002C36CD" w14:paraId="7DCEE5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10BC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10BA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a kalový plyn</w:t>
            </w:r>
          </w:p>
        </w:tc>
      </w:tr>
      <w:tr w:rsidR="00B41FC4" w:rsidRPr="002C36CD" w14:paraId="2205DD1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3D25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E234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uzavřeného dolu</w:t>
            </w:r>
          </w:p>
        </w:tc>
      </w:tr>
      <w:tr w:rsidR="00B41FC4" w:rsidRPr="002C36CD" w14:paraId="1D696CC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FF57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GEOE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D65A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Geotermální</w:t>
            </w:r>
          </w:p>
        </w:tc>
      </w:tr>
      <w:tr w:rsidR="00B41FC4" w:rsidRPr="002C36CD" w14:paraId="5EF77D1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7F4F4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125F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Druhotný zdroj</w:t>
            </w:r>
          </w:p>
        </w:tc>
      </w:tr>
      <w:tr w:rsidR="00B41FC4" w:rsidRPr="002C36CD" w14:paraId="0FC806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869B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DGP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025D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Druhotný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 - degazační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1A4E419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BBBF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B31C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Ostatní (KVET nebo decentrální výroba)</w:t>
            </w:r>
          </w:p>
        </w:tc>
      </w:tr>
      <w:tr w:rsidR="00B41FC4" w:rsidRPr="002C36CD" w14:paraId="59D538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3664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C76E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Jaderná elektrárna</w:t>
            </w:r>
          </w:p>
        </w:tc>
      </w:tr>
      <w:tr w:rsidR="00B41FC4" w:rsidRPr="002C36CD" w14:paraId="7C3DC31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E9EE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5F1F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Přečerpávací vodní elektrárna</w:t>
            </w:r>
          </w:p>
        </w:tc>
      </w:tr>
      <w:tr w:rsidR="00B41FC4" w:rsidRPr="002C36CD" w14:paraId="5463EB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7347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9BAD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7CCC0C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55D7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3BAF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1DD34C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0839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8F19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otevřeného dolu</w:t>
            </w:r>
          </w:p>
        </w:tc>
      </w:tr>
      <w:tr w:rsidR="00B41FC4" w:rsidRPr="002C36CD" w14:paraId="7850AA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2D78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83CCB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ve stávajícím výrobním zdroji elektřiny z uzavřeného dolu</w:t>
            </w:r>
          </w:p>
        </w:tc>
      </w:tr>
      <w:tr w:rsidR="00B41FC4" w:rsidRPr="002C36CD" w14:paraId="1C71069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B8F2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DPSO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2AB5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ve stávajícím výrobním zdroji elektřiny z otevřeného dolu</w:t>
            </w:r>
          </w:p>
        </w:tc>
      </w:tr>
    </w:tbl>
    <w:p w14:paraId="3715EE20" w14:textId="77777777" w:rsidR="00B41FC4" w:rsidRDefault="00B41FC4" w:rsidP="00B41FC4"/>
    <w:p w14:paraId="5F5D085B" w14:textId="77777777" w:rsidR="00B41FC4" w:rsidRDefault="00B41FC4" w:rsidP="00B41FC4"/>
    <w:p w14:paraId="0F1676E2" w14:textId="77777777" w:rsidR="00B41FC4" w:rsidRDefault="00B41FC4" w:rsidP="00B41FC4">
      <w:pPr>
        <w:keepNext/>
        <w:spacing w:after="0"/>
      </w:pPr>
      <w:r>
        <w:t xml:space="preserve">Seznam druhů hodnot (element Ele, atribut </w:t>
      </w:r>
      <w:proofErr w:type="spellStart"/>
      <w:r>
        <w:t>cert</w:t>
      </w:r>
      <w:proofErr w:type="spellEnd"/>
      <w:r>
        <w:t>-</w:t>
      </w:r>
      <w:proofErr w:type="spellStart"/>
      <w:r>
        <w:t>scheme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298E14D5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6BDB7E30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Cert_scheme_type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E84D938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713C37F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C200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A969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Vnitrostátní režim</w:t>
            </w:r>
          </w:p>
        </w:tc>
      </w:tr>
      <w:tr w:rsidR="00B41FC4" w:rsidRPr="002C36CD" w14:paraId="297F7B1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3C63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VIS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B5FB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Nepovinný mezinárodní režim</w:t>
            </w:r>
          </w:p>
        </w:tc>
      </w:tr>
    </w:tbl>
    <w:p w14:paraId="1AA28776" w14:textId="77777777" w:rsidR="00B41FC4" w:rsidRDefault="00B41FC4" w:rsidP="00B41FC4"/>
    <w:p w14:paraId="68338CBC" w14:textId="77777777" w:rsidR="00B41FC4" w:rsidRDefault="00B41FC4" w:rsidP="00B41FC4"/>
    <w:p w14:paraId="1CAB0475" w14:textId="77777777" w:rsidR="00B41FC4" w:rsidRDefault="00B41FC4" w:rsidP="00B41FC4">
      <w:pPr>
        <w:keepNext/>
        <w:spacing w:after="0"/>
      </w:pPr>
      <w:r>
        <w:t xml:space="preserve">Seznam druhů hodnot (element Heat, atribut </w:t>
      </w:r>
      <w:proofErr w:type="spellStart"/>
      <w:r>
        <w:t>heat</w:t>
      </w:r>
      <w:proofErr w:type="spellEnd"/>
      <w:r>
        <w:t>-input-</w:t>
      </w:r>
      <w:proofErr w:type="spellStart"/>
      <w:r>
        <w:t>category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538F7B26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67D6AF27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Heat_input_category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20A6347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638E546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745146" w14:textId="53537C5E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5EB690" w14:textId="3D137026" w:rsidR="00B41FC4" w:rsidRDefault="001C0F97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(Prázdná hodnota)</w:t>
            </w:r>
          </w:p>
        </w:tc>
      </w:tr>
      <w:tr w:rsidR="001C0F97" w:rsidRPr="002C36CD" w14:paraId="501A082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ED1A39" w14:textId="5319F282" w:rsidR="001C0F97" w:rsidRDefault="001C0F97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13EA8E" w14:textId="5B921D65" w:rsidR="001C0F97" w:rsidRDefault="001C0F97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Ukončení podpory elektřiny</w:t>
            </w:r>
          </w:p>
        </w:tc>
      </w:tr>
      <w:tr w:rsidR="00B41FC4" w:rsidRPr="002C36CD" w14:paraId="67D0598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48E6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AEA3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Uplatnění práva na podporu sníženou o částku odpovídající poskytnuté investiční podpoře</w:t>
            </w:r>
          </w:p>
        </w:tc>
      </w:tr>
    </w:tbl>
    <w:p w14:paraId="3F068101" w14:textId="77777777" w:rsidR="00B41FC4" w:rsidRDefault="00B41FC4" w:rsidP="00B41FC4"/>
    <w:p w14:paraId="778FE6B7" w14:textId="77777777" w:rsidR="00B41FC4" w:rsidRDefault="00B41FC4" w:rsidP="00B41FC4"/>
    <w:p w14:paraId="6692F523" w14:textId="77777777" w:rsidR="00B41FC4" w:rsidRDefault="00B41FC4" w:rsidP="00B41FC4">
      <w:pPr>
        <w:keepNext/>
        <w:spacing w:after="0"/>
      </w:pPr>
      <w:r>
        <w:t>Seznam druhů hodnot (element Heat, atribut source-type)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775913E7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ED326E4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Source_type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587D73C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6F76B49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5D6F8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MVER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8CED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Malá vodní rekonstruovaná</w:t>
            </w:r>
          </w:p>
        </w:tc>
      </w:tr>
      <w:tr w:rsidR="00B41FC4" w:rsidRPr="002C36CD" w14:paraId="525D68E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FA3C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MVEL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F77C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Malá vodní v nových lokalitách</w:t>
            </w:r>
          </w:p>
        </w:tc>
      </w:tr>
      <w:tr w:rsidR="00B41FC4" w:rsidRPr="002C36CD" w14:paraId="1222A37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8DB8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EF30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Malá vodní</w:t>
            </w:r>
          </w:p>
        </w:tc>
      </w:tr>
      <w:tr w:rsidR="00B41FC4" w:rsidRPr="002C36CD" w14:paraId="531BF8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E4DC9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EFBC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Velká vodní</w:t>
            </w:r>
          </w:p>
        </w:tc>
      </w:tr>
      <w:tr w:rsidR="00B41FC4" w:rsidRPr="002C36CD" w14:paraId="2B1B322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14CB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VTE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D1B5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Větrná</w:t>
            </w:r>
          </w:p>
        </w:tc>
      </w:tr>
      <w:tr w:rsidR="00B41FC4" w:rsidRPr="002C36CD" w14:paraId="5897B1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5FBC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DC40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</w:t>
            </w:r>
          </w:p>
        </w:tc>
      </w:tr>
      <w:tr w:rsidR="00B41FC4" w:rsidRPr="002C36CD" w14:paraId="3821CBA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91C3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FVE1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00A0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 (budova)</w:t>
            </w:r>
          </w:p>
        </w:tc>
      </w:tr>
      <w:tr w:rsidR="00B41FC4" w:rsidRPr="002C36CD" w14:paraId="6518A8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8F34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FVE2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D9AE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 (pole)</w:t>
            </w:r>
          </w:p>
        </w:tc>
      </w:tr>
      <w:tr w:rsidR="00B41FC4" w:rsidRPr="002C36CD" w14:paraId="439E679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0C6C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BIOC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9978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Proces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využití O, S, P</w:t>
            </w:r>
          </w:p>
        </w:tc>
      </w:tr>
      <w:tr w:rsidR="00B41FC4" w:rsidRPr="002C36CD" w14:paraId="532905D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F96E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BIO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1463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Proces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využití S, P</w:t>
            </w:r>
          </w:p>
        </w:tc>
      </w:tr>
      <w:tr w:rsidR="00B41FC4" w:rsidRPr="002C36CD" w14:paraId="2542D0D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D32A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137A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bioplynu v bioplynových stanicích</w:t>
            </w:r>
          </w:p>
        </w:tc>
      </w:tr>
      <w:tr w:rsidR="00B41FC4" w:rsidRPr="002C36CD" w14:paraId="423F6A0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5370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1C0D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a kalový plyn</w:t>
            </w:r>
          </w:p>
        </w:tc>
      </w:tr>
      <w:tr w:rsidR="00B41FC4" w:rsidRPr="002C36CD" w14:paraId="172D32B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D275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E5AD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uzavřeného dolu</w:t>
            </w:r>
          </w:p>
        </w:tc>
      </w:tr>
      <w:tr w:rsidR="00B41FC4" w:rsidRPr="002C36CD" w14:paraId="26B335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FFE3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GEOE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C124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Geotermální</w:t>
            </w:r>
          </w:p>
        </w:tc>
      </w:tr>
      <w:tr w:rsidR="00B41FC4" w:rsidRPr="002C36CD" w14:paraId="463A564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1564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BB5F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Druhotný zdroj</w:t>
            </w:r>
          </w:p>
        </w:tc>
      </w:tr>
      <w:tr w:rsidR="00B41FC4" w:rsidRPr="002C36CD" w14:paraId="3FFD7BA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0DCD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DGP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8B8F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Druhotný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 - degazační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1FD22F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7DEA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9EA2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Ostatní (KVET nebo decentrální výroba)</w:t>
            </w:r>
          </w:p>
        </w:tc>
      </w:tr>
      <w:tr w:rsidR="00B41FC4" w:rsidRPr="002C36CD" w14:paraId="71AFB6F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674F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5F9A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Jaderná elektrárna</w:t>
            </w:r>
          </w:p>
        </w:tc>
      </w:tr>
      <w:tr w:rsidR="00B41FC4" w:rsidRPr="002C36CD" w14:paraId="39B99F9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0C16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C7F9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Přečerpávací vodní elektrárna</w:t>
            </w:r>
          </w:p>
        </w:tc>
      </w:tr>
      <w:tr w:rsidR="00B41FC4" w:rsidRPr="002C36CD" w14:paraId="2ECA19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2C7C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BEDA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1A5A1C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3F9B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2A7F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59B678F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1470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3999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otevřeného dolu</w:t>
            </w:r>
          </w:p>
        </w:tc>
      </w:tr>
      <w:tr w:rsidR="00B41FC4" w:rsidRPr="002C36CD" w14:paraId="6EFA5A8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4A79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1EA7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ve stávajícím výrobním zdroji elektřiny z uzavřeného dolu</w:t>
            </w:r>
          </w:p>
        </w:tc>
      </w:tr>
      <w:tr w:rsidR="00B41FC4" w:rsidRPr="002C36CD" w14:paraId="2E8097D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700D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DPSO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B024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ve stávajícím výrobním zdroji elektřiny z otevřeného dolu</w:t>
            </w:r>
          </w:p>
        </w:tc>
      </w:tr>
    </w:tbl>
    <w:p w14:paraId="164E55B2" w14:textId="77777777" w:rsidR="00B41FC4" w:rsidRDefault="00B41FC4" w:rsidP="00B41FC4"/>
    <w:p w14:paraId="563A5CCA" w14:textId="77777777" w:rsidR="00B41FC4" w:rsidRDefault="00B41FC4" w:rsidP="00B41FC4"/>
    <w:p w14:paraId="18068408" w14:textId="77777777" w:rsidR="00B41FC4" w:rsidRDefault="00B41FC4" w:rsidP="00B41FC4">
      <w:pPr>
        <w:keepNext/>
        <w:spacing w:after="0"/>
      </w:pPr>
      <w:r>
        <w:t xml:space="preserve">Seznam druhů hodnot (element Heat, atribut </w:t>
      </w:r>
      <w:proofErr w:type="spellStart"/>
      <w:r>
        <w:t>cert</w:t>
      </w:r>
      <w:proofErr w:type="spellEnd"/>
      <w:r>
        <w:t>-</w:t>
      </w:r>
      <w:proofErr w:type="spellStart"/>
      <w:r>
        <w:t>scheme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1A6F6840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D03E7CB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Cert_scheme_type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9E03C20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6E69E1F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FF23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0D9D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Vnitrostátní režim</w:t>
            </w:r>
          </w:p>
        </w:tc>
      </w:tr>
      <w:tr w:rsidR="00B41FC4" w:rsidRPr="002C36CD" w14:paraId="70C079F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0F57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VIS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9B3E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Nepovinný mezinárodní režim</w:t>
            </w:r>
          </w:p>
        </w:tc>
      </w:tr>
    </w:tbl>
    <w:p w14:paraId="2312FF80" w14:textId="77777777" w:rsidR="00B41FC4" w:rsidRDefault="00B41FC4" w:rsidP="00B41FC4"/>
    <w:p w14:paraId="2AE0892C" w14:textId="77777777" w:rsidR="00B41FC4" w:rsidRDefault="00B41FC4" w:rsidP="00B41FC4"/>
    <w:p w14:paraId="02FB3541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HydrogenProdType</w:t>
      </w:r>
      <w:proofErr w:type="spellEnd"/>
      <w:r>
        <w:t>, atribut h2-prod-type)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7690A88A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A36B109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H2_prod_type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F32AFD8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11A84DC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9EA3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EE93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Elektrolýza vody</w:t>
            </w:r>
          </w:p>
        </w:tc>
      </w:tr>
      <w:tr w:rsidR="00B41FC4" w:rsidRPr="002C36CD" w14:paraId="70D77A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BD8B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A78C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Termochemická výroba (včetně parního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reformingu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)</w:t>
            </w:r>
          </w:p>
        </w:tc>
      </w:tr>
      <w:tr w:rsidR="00B41FC4" w:rsidRPr="002C36CD" w14:paraId="0DB495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7160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9E6C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Biologická výroba</w:t>
            </w:r>
          </w:p>
        </w:tc>
      </w:tr>
      <w:tr w:rsidR="00B41FC4" w:rsidRPr="002C36CD" w14:paraId="04285F7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CDDD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OTHER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B7C5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Ostatní způsoby výroby</w:t>
            </w:r>
          </w:p>
        </w:tc>
      </w:tr>
    </w:tbl>
    <w:p w14:paraId="1BE20576" w14:textId="77777777" w:rsidR="00B41FC4" w:rsidRDefault="00B41FC4" w:rsidP="00B41FC4"/>
    <w:p w14:paraId="48F83511" w14:textId="77777777" w:rsidR="00B41FC4" w:rsidRDefault="00B41FC4" w:rsidP="00B41FC4"/>
    <w:p w14:paraId="7518A5AA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Gas</w:t>
      </w:r>
      <w:proofErr w:type="spellEnd"/>
      <w:r>
        <w:t>, atribut source-type)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7F11FB06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D985874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Source_type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688630FB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708FF4C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D820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5CCF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Bioplyn z bioplynové stanice</w:t>
            </w:r>
          </w:p>
        </w:tc>
      </w:tr>
      <w:tr w:rsidR="00B41FC4" w:rsidRPr="002C36CD" w14:paraId="56F708A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AF3D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PKP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E5BF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0F2C629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136F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PSP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AECE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</w:tbl>
    <w:p w14:paraId="34D025A9" w14:textId="77777777" w:rsidR="00B41FC4" w:rsidRDefault="00B41FC4" w:rsidP="00B41FC4"/>
    <w:p w14:paraId="30418B34" w14:textId="77777777" w:rsidR="00B41FC4" w:rsidRDefault="00B41FC4" w:rsidP="00B41FC4"/>
    <w:p w14:paraId="5D861651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Gas</w:t>
      </w:r>
      <w:proofErr w:type="spellEnd"/>
      <w:r>
        <w:t>, atribut plant-type)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5E7AF21B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C1305C0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Plant_type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0D09F46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57E986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A6E0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EE74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Výrobna biometanu neupravená z výrobny elektřiny</w:t>
            </w:r>
          </w:p>
        </w:tc>
      </w:tr>
      <w:tr w:rsidR="00B41FC4" w:rsidRPr="002C36CD" w14:paraId="3DFE77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D8DF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06AB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Výrobna biometanu upravená z výrobny elektřiny</w:t>
            </w:r>
          </w:p>
        </w:tc>
      </w:tr>
      <w:tr w:rsidR="00B41FC4" w:rsidRPr="002C36CD" w14:paraId="1861079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3CDE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26ED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Výrobna zahrnující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zařízízení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jen pro úpravu bioplynu na biometan</w:t>
            </w:r>
          </w:p>
        </w:tc>
      </w:tr>
    </w:tbl>
    <w:p w14:paraId="5D6C9C45" w14:textId="77777777" w:rsidR="00B41FC4" w:rsidRDefault="00B41FC4" w:rsidP="00B41FC4"/>
    <w:p w14:paraId="2AB3E54D" w14:textId="77777777" w:rsidR="00B41FC4" w:rsidRDefault="00B41FC4" w:rsidP="00B41FC4"/>
    <w:p w14:paraId="52707378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Gas</w:t>
      </w:r>
      <w:proofErr w:type="spellEnd"/>
      <w:r>
        <w:t>, atribut h2-plant-type)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126B396F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F0A9AC9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H2_plant_type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4E0E2D8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4EB88BD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871D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7C2C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Výrobna vodíku z obnovitelných zdrojů biologického původu</w:t>
            </w:r>
          </w:p>
        </w:tc>
      </w:tr>
      <w:tr w:rsidR="00B41FC4" w:rsidRPr="002C36CD" w14:paraId="43500E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D8FBB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3C67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Výrobna obnovitelného vodíku nebiologického původu</w:t>
            </w:r>
          </w:p>
        </w:tc>
      </w:tr>
      <w:tr w:rsidR="00B41FC4" w:rsidRPr="002C36CD" w14:paraId="3FFC3F7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500C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F92B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Výrobna vodíku z recyklovaného paliva s obsahem uhlíku</w:t>
            </w:r>
          </w:p>
        </w:tc>
      </w:tr>
      <w:tr w:rsidR="00B41FC4" w:rsidRPr="002C36CD" w14:paraId="43BD4F8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1C7C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D09A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Výrobna nízkouhlíkového vodíku</w:t>
            </w:r>
          </w:p>
        </w:tc>
      </w:tr>
      <w:tr w:rsidR="00B41FC4" w:rsidRPr="002C36CD" w14:paraId="36E59C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A18F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OTHER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FF22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Výrobna vodíku z ostatních zdrojů a paliv</w:t>
            </w:r>
          </w:p>
        </w:tc>
      </w:tr>
    </w:tbl>
    <w:p w14:paraId="21B10E60" w14:textId="77777777" w:rsidR="00B41FC4" w:rsidRDefault="00B41FC4" w:rsidP="00B41FC4"/>
    <w:p w14:paraId="20813DBD" w14:textId="77777777" w:rsidR="00B41FC4" w:rsidRDefault="00B41FC4" w:rsidP="00B41FC4"/>
    <w:p w14:paraId="192A2C5E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CriteriaDoc</w:t>
      </w:r>
      <w:proofErr w:type="spellEnd"/>
      <w:r>
        <w:t xml:space="preserve">, atribut </w:t>
      </w:r>
      <w:proofErr w:type="spellStart"/>
      <w:r>
        <w:t>ghg-calculation-method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4CA4E7C9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1F4C82D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Ghg_calculation_method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6B01867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3CDE496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5CD5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7C19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Standardních hodnot</w:t>
            </w:r>
          </w:p>
        </w:tc>
      </w:tr>
      <w:tr w:rsidR="00B41FC4" w:rsidRPr="002C36CD" w14:paraId="5352CF7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B208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DDF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F801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Dílčích standardních hodnot</w:t>
            </w:r>
          </w:p>
        </w:tc>
      </w:tr>
      <w:tr w:rsidR="00B41FC4" w:rsidRPr="002C36CD" w14:paraId="5C41243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ED6B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ACT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3D6B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Skutečných hodnot</w:t>
            </w:r>
          </w:p>
        </w:tc>
      </w:tr>
    </w:tbl>
    <w:p w14:paraId="4A1674D8" w14:textId="77777777" w:rsidR="00B41FC4" w:rsidRDefault="00B41FC4" w:rsidP="00B41FC4"/>
    <w:p w14:paraId="5A8D64C6" w14:textId="77777777" w:rsidR="00B41FC4" w:rsidRDefault="00B41FC4" w:rsidP="00B41FC4"/>
    <w:p w14:paraId="7D5FE5C1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TransportType</w:t>
      </w:r>
      <w:proofErr w:type="spellEnd"/>
      <w:r>
        <w:t>, atribut transport-type)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744544A1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62FE178B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Transport_type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8DA283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64B503C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66CA5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ROAD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6DAD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Silniční doprava</w:t>
            </w:r>
          </w:p>
        </w:tc>
      </w:tr>
      <w:tr w:rsidR="00B41FC4" w:rsidRPr="002C36CD" w14:paraId="618F9F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5FD8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RAIL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1361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Vlak</w:t>
            </w:r>
          </w:p>
        </w:tc>
      </w:tr>
      <w:tr w:rsidR="00B41FC4" w:rsidRPr="002C36CD" w14:paraId="09F7167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D94B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SHIP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26A7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Loď</w:t>
            </w:r>
          </w:p>
        </w:tc>
      </w:tr>
      <w:tr w:rsidR="00B41FC4" w:rsidRPr="002C36CD" w14:paraId="1A5753F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2543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OTHER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9E134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Ostatní - specifikace</w:t>
            </w:r>
            <w:proofErr w:type="gramEnd"/>
          </w:p>
        </w:tc>
      </w:tr>
    </w:tbl>
    <w:p w14:paraId="233C8F75" w14:textId="77777777" w:rsidR="00B41FC4" w:rsidRDefault="00B41FC4" w:rsidP="00B41FC4"/>
    <w:p w14:paraId="655850D8" w14:textId="77777777" w:rsidR="00B41FC4" w:rsidRDefault="00B41FC4" w:rsidP="00B41FC4"/>
    <w:p w14:paraId="08226A67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Feedstock</w:t>
      </w:r>
      <w:proofErr w:type="spellEnd"/>
      <w:r>
        <w:t xml:space="preserve">, atribut </w:t>
      </w:r>
      <w:proofErr w:type="spellStart"/>
      <w:r>
        <w:t>fuel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7115E966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B58B588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Fuel_type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538DA28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18DE8E0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A7E9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A5D4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Degazační plyn</w:t>
            </w:r>
          </w:p>
        </w:tc>
      </w:tr>
      <w:tr w:rsidR="00B41FC4" w:rsidRPr="002C36CD" w14:paraId="29EC60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FC88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123E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uzavřených dolů</w:t>
            </w:r>
          </w:p>
        </w:tc>
      </w:tr>
      <w:tr w:rsidR="00B41FC4" w:rsidRPr="002C36CD" w14:paraId="027822A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3ACF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36F5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Vzduchočpavková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směs</w:t>
            </w:r>
          </w:p>
        </w:tc>
      </w:tr>
      <w:tr w:rsidR="00B41FC4" w:rsidRPr="002C36CD" w14:paraId="00BC9C3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D746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CAAF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druhotný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 - plynný</w:t>
            </w:r>
            <w:proofErr w:type="gramEnd"/>
          </w:p>
        </w:tc>
      </w:tr>
      <w:tr w:rsidR="00B41FC4" w:rsidRPr="002C36CD" w14:paraId="31CA3ED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C0EE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9BB0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Tuhý 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druhotný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zdroj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40%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objemu)</w:t>
            </w:r>
          </w:p>
        </w:tc>
      </w:tr>
      <w:tr w:rsidR="00B41FC4" w:rsidRPr="002C36CD" w14:paraId="4F07E43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D9DA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ADDD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Průmyslový odpad (druhotný zdroj)</w:t>
            </w:r>
          </w:p>
        </w:tc>
      </w:tr>
      <w:tr w:rsidR="00B41FC4" w:rsidRPr="002C36CD" w14:paraId="3596BB7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CC08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6AFD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druhotný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 - tuhý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nebo kapalný</w:t>
            </w:r>
          </w:p>
        </w:tc>
      </w:tr>
      <w:tr w:rsidR="00B41FC4" w:rsidRPr="002C36CD" w14:paraId="22471D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A3C8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5B86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plyny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energoplyn</w:t>
            </w:r>
            <w:proofErr w:type="spellEnd"/>
            <w:proofErr w:type="gramEnd"/>
          </w:p>
        </w:tc>
      </w:tr>
      <w:tr w:rsidR="00B41FC4" w:rsidRPr="002C36CD" w14:paraId="0029D7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365A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3137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nezatříděné</w:t>
            </w:r>
            <w:proofErr w:type="gramEnd"/>
          </w:p>
        </w:tc>
      </w:tr>
      <w:tr w:rsidR="00B41FC4" w:rsidRPr="002C36CD" w14:paraId="47D5183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4A97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971A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Zemní plyn</w:t>
            </w:r>
          </w:p>
        </w:tc>
      </w:tr>
      <w:tr w:rsidR="00B41FC4" w:rsidRPr="002C36CD" w14:paraId="7930094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0F53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F0BA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chudý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expanzní plyn</w:t>
            </w:r>
          </w:p>
        </w:tc>
      </w:tr>
      <w:tr w:rsidR="00B41FC4" w:rsidRPr="002C36CD" w14:paraId="42E3137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E1ED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6A8E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koksárenský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204C1A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6EAC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NP_4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D2DB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konvertorový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2E6B77F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A6F5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3716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LPG</w:t>
            </w:r>
            <w:proofErr w:type="gramEnd"/>
          </w:p>
        </w:tc>
      </w:tr>
      <w:tr w:rsidR="00B41FC4" w:rsidRPr="002C36CD" w14:paraId="006EDD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E67D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77BB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rafinérský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6351F1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4118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4F5A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40A0763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AC5A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104E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vysokopecní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54CFFBF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E4F8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0BCD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zbytkový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6C77C9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02B3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AD6E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nepodporovaná</w:t>
            </w:r>
            <w:proofErr w:type="gramEnd"/>
          </w:p>
        </w:tc>
      </w:tr>
      <w:tr w:rsidR="00B41FC4" w:rsidRPr="002C36CD" w14:paraId="19B71B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898E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21B2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Koks</w:t>
            </w:r>
          </w:p>
        </w:tc>
      </w:tr>
      <w:tr w:rsidR="00B41FC4" w:rsidRPr="002C36CD" w14:paraId="4931D1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AF3A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693C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do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0,2%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480B7B3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4ABB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FE8A4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do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1,0%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3AC3A74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82DA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0076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nad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1,0%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07BAC44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F5D2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991B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kapalná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paliva - nezatříděná</w:t>
            </w:r>
            <w:proofErr w:type="gramEnd"/>
          </w:p>
        </w:tc>
      </w:tr>
      <w:tr w:rsidR="00B41FC4" w:rsidRPr="002C36CD" w14:paraId="5524581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08B2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AD44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pevná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paliva - nezatříděná</w:t>
            </w:r>
            <w:proofErr w:type="gramEnd"/>
          </w:p>
        </w:tc>
      </w:tr>
      <w:tr w:rsidR="00B41FC4" w:rsidRPr="002C36CD" w14:paraId="188FBA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5415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CD14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Černé uhlí tříděné</w:t>
            </w:r>
          </w:p>
        </w:tc>
      </w:tr>
      <w:tr w:rsidR="00B41FC4" w:rsidRPr="002C36CD" w14:paraId="06F93F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E4C2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04D2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Černé uhlí průmyslové</w:t>
            </w:r>
          </w:p>
        </w:tc>
      </w:tr>
      <w:tr w:rsidR="00B41FC4" w:rsidRPr="002C36CD" w14:paraId="7C3F81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0571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CF0D5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Černouhelné kaly a granulát</w:t>
            </w:r>
          </w:p>
        </w:tc>
      </w:tr>
      <w:tr w:rsidR="00B41FC4" w:rsidRPr="002C36CD" w14:paraId="22E2313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5C81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DC77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Hnědé uhlí průmyslové</w:t>
            </w:r>
          </w:p>
        </w:tc>
      </w:tr>
      <w:tr w:rsidR="00B41FC4" w:rsidRPr="002C36CD" w14:paraId="7D5B381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87B7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9DF2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Hnědé uhlí tříděné</w:t>
            </w:r>
          </w:p>
        </w:tc>
      </w:tr>
      <w:tr w:rsidR="00B41FC4" w:rsidRPr="002C36CD" w14:paraId="691D35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835E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C4FC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brikety</w:t>
            </w:r>
            <w:proofErr w:type="gramEnd"/>
          </w:p>
        </w:tc>
      </w:tr>
      <w:tr w:rsidR="00B41FC4" w:rsidRPr="002C36CD" w14:paraId="035B86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A907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852E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</w:t>
            </w:r>
            <w:proofErr w:type="gramEnd"/>
          </w:p>
        </w:tc>
      </w:tr>
      <w:tr w:rsidR="00B41FC4" w:rsidRPr="002C36CD" w14:paraId="514F105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3CE6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705A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mourové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kaly</w:t>
            </w:r>
          </w:p>
        </w:tc>
      </w:tr>
      <w:tr w:rsidR="00B41FC4" w:rsidRPr="002C36CD" w14:paraId="5A1639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32C5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C14F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uzavřených dolů (do 31.12.2012)</w:t>
            </w:r>
          </w:p>
        </w:tc>
      </w:tr>
      <w:tr w:rsidR="00B41FC4" w:rsidRPr="002C36CD" w14:paraId="2B1BE55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ABBC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7517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4501EA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3AA3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8D54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09CBF5A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86E3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D9D4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1a</w:t>
            </w:r>
            <w:proofErr w:type="gramEnd"/>
          </w:p>
        </w:tc>
      </w:tr>
      <w:tr w:rsidR="00B41FC4" w:rsidRPr="002C36CD" w14:paraId="069CA9D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9BCD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164D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2f</w:t>
            </w:r>
          </w:p>
        </w:tc>
      </w:tr>
      <w:tr w:rsidR="00B41FC4" w:rsidRPr="002C36CD" w14:paraId="2DE2291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2D8B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5375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2g</w:t>
            </w:r>
            <w:proofErr w:type="gramEnd"/>
          </w:p>
        </w:tc>
      </w:tr>
      <w:tr w:rsidR="00B41FC4" w:rsidRPr="002C36CD" w14:paraId="6A8EF88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4F9B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FFA5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</w:p>
        </w:tc>
      </w:tr>
      <w:tr w:rsidR="00B41FC4" w:rsidRPr="002C36CD" w14:paraId="4F56923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E140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6C35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2i</w:t>
            </w:r>
          </w:p>
        </w:tc>
      </w:tr>
      <w:tr w:rsidR="00B41FC4" w:rsidRPr="002C36CD" w14:paraId="78FAE27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3419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CEB4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2j</w:t>
            </w:r>
          </w:p>
        </w:tc>
      </w:tr>
      <w:tr w:rsidR="00B41FC4" w:rsidRPr="002C36CD" w14:paraId="1D7665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CE6F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8564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2k</w:t>
            </w:r>
          </w:p>
        </w:tc>
      </w:tr>
      <w:tr w:rsidR="00B41FC4" w:rsidRPr="002C36CD" w14:paraId="3A2C047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190F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65CB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2l</w:t>
            </w:r>
            <w:proofErr w:type="gramEnd"/>
          </w:p>
        </w:tc>
      </w:tr>
      <w:tr w:rsidR="00B41FC4" w:rsidRPr="002C36CD" w14:paraId="7F27869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B554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70EC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2m</w:t>
            </w:r>
            <w:proofErr w:type="gramEnd"/>
          </w:p>
        </w:tc>
      </w:tr>
      <w:tr w:rsidR="00B41FC4" w:rsidRPr="002C36CD" w14:paraId="428825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6255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6493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2n</w:t>
            </w:r>
          </w:p>
        </w:tc>
      </w:tr>
      <w:tr w:rsidR="00B41FC4" w:rsidRPr="002C36CD" w14:paraId="64D0B5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09DE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9825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2o</w:t>
            </w:r>
          </w:p>
        </w:tc>
      </w:tr>
      <w:tr w:rsidR="00B41FC4" w:rsidRPr="002C36CD" w14:paraId="319B0B5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DCB3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CFB6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1b</w:t>
            </w:r>
            <w:proofErr w:type="gramEnd"/>
          </w:p>
        </w:tc>
      </w:tr>
      <w:tr w:rsidR="00B41FC4" w:rsidRPr="002C36CD" w14:paraId="066BE3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0F44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B658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2p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2q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4016886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0F404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22F4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2q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13B229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7CDE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8399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</w:p>
        </w:tc>
      </w:tr>
      <w:tr w:rsidR="00B41FC4" w:rsidRPr="002C36CD" w14:paraId="6285FF5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EAE2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FD6E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6. 2022,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0FA9C2C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A1A5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5E3F2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3a</w:t>
            </w:r>
            <w:proofErr w:type="gramEnd"/>
          </w:p>
        </w:tc>
      </w:tr>
      <w:tr w:rsidR="00B41FC4" w:rsidRPr="002C36CD" w14:paraId="68B0208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A290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89C0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3b</w:t>
            </w:r>
            <w:proofErr w:type="gramEnd"/>
          </w:p>
        </w:tc>
      </w:tr>
      <w:tr w:rsidR="00B41FC4" w:rsidRPr="002C36CD" w14:paraId="4104D3D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DCC9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360F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3c</w:t>
            </w:r>
          </w:p>
        </w:tc>
      </w:tr>
      <w:tr w:rsidR="00B41FC4" w:rsidRPr="002C36CD" w14:paraId="34944D4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3EBC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OTK_27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D5A1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3d</w:t>
            </w:r>
            <w:proofErr w:type="gramEnd"/>
          </w:p>
        </w:tc>
      </w:tr>
      <w:tr w:rsidR="00B41FC4" w:rsidRPr="002C36CD" w14:paraId="2CE0488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657D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7F0B4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3e</w:t>
            </w:r>
          </w:p>
        </w:tc>
      </w:tr>
      <w:tr w:rsidR="00B41FC4" w:rsidRPr="002C36CD" w14:paraId="75467DD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4C5E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CE88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3f</w:t>
            </w:r>
          </w:p>
        </w:tc>
      </w:tr>
      <w:tr w:rsidR="00B41FC4" w:rsidRPr="002C36CD" w14:paraId="25D728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568B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32AB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1c</w:t>
            </w:r>
          </w:p>
        </w:tc>
      </w:tr>
      <w:tr w:rsidR="00B41FC4" w:rsidRPr="002C36CD" w14:paraId="6E79415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41EF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7FF8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3g</w:t>
            </w:r>
            <w:proofErr w:type="gramEnd"/>
          </w:p>
        </w:tc>
      </w:tr>
      <w:tr w:rsidR="00B41FC4" w:rsidRPr="002C36CD" w14:paraId="5C8467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CD8C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8139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3h</w:t>
            </w:r>
            <w:proofErr w:type="gramEnd"/>
          </w:p>
        </w:tc>
      </w:tr>
      <w:tr w:rsidR="00B41FC4" w:rsidRPr="002C36CD" w14:paraId="0C3790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8A65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6BE4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3i</w:t>
            </w:r>
          </w:p>
        </w:tc>
      </w:tr>
      <w:tr w:rsidR="00B41FC4" w:rsidRPr="002C36CD" w14:paraId="08E8FFE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A320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2F69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Tuhý 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obnovitelná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část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60%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objemu)</w:t>
            </w:r>
          </w:p>
        </w:tc>
      </w:tr>
      <w:tr w:rsidR="00B41FC4" w:rsidRPr="002C36CD" w14:paraId="5594289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AE1D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BE10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1a</w:t>
            </w:r>
            <w:proofErr w:type="gramEnd"/>
          </w:p>
        </w:tc>
      </w:tr>
      <w:tr w:rsidR="00B41FC4" w:rsidRPr="002C36CD" w14:paraId="15D42C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E679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DF8A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</w:tr>
      <w:tr w:rsidR="00B41FC4" w:rsidRPr="002C36CD" w14:paraId="19CCFBF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C2CB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0C9C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</w:tr>
      <w:tr w:rsidR="00B41FC4" w:rsidRPr="002C36CD" w14:paraId="0732CE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EA21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0F04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2c</w:t>
            </w:r>
          </w:p>
        </w:tc>
      </w:tr>
      <w:tr w:rsidR="00B41FC4" w:rsidRPr="002C36CD" w14:paraId="0E876C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311D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5784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</w:p>
        </w:tc>
      </w:tr>
      <w:tr w:rsidR="00B41FC4" w:rsidRPr="002C36CD" w14:paraId="6D2524E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67BD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E3ED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1d</w:t>
            </w:r>
            <w:proofErr w:type="gramEnd"/>
          </w:p>
        </w:tc>
      </w:tr>
      <w:tr w:rsidR="00B41FC4" w:rsidRPr="002C36CD" w14:paraId="019CD3C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06CF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5414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2e</w:t>
            </w:r>
          </w:p>
        </w:tc>
      </w:tr>
      <w:tr w:rsidR="00B41FC4" w:rsidRPr="002C36CD" w14:paraId="1C0C29E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7442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29A7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2f</w:t>
            </w:r>
          </w:p>
        </w:tc>
      </w:tr>
      <w:tr w:rsidR="00B41FC4" w:rsidRPr="002C36CD" w14:paraId="4CD055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AF55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76F6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2g</w:t>
            </w:r>
            <w:proofErr w:type="gramEnd"/>
          </w:p>
        </w:tc>
      </w:tr>
      <w:tr w:rsidR="00B41FC4" w:rsidRPr="002C36CD" w14:paraId="61A984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5CA3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FE16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</w:p>
        </w:tc>
      </w:tr>
      <w:tr w:rsidR="00B41FC4" w:rsidRPr="002C36CD" w14:paraId="16FC4C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3AB9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D98C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2i</w:t>
            </w:r>
          </w:p>
        </w:tc>
      </w:tr>
      <w:tr w:rsidR="00B41FC4" w:rsidRPr="002C36CD" w14:paraId="1611CC5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0EA5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E7A7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2j</w:t>
            </w:r>
          </w:p>
        </w:tc>
      </w:tr>
      <w:tr w:rsidR="00B41FC4" w:rsidRPr="002C36CD" w14:paraId="4AE758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D9F7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E8BE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2k</w:t>
            </w:r>
          </w:p>
        </w:tc>
      </w:tr>
      <w:tr w:rsidR="00B41FC4" w:rsidRPr="002C36CD" w14:paraId="4A89EF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28B6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002B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2l</w:t>
            </w:r>
            <w:proofErr w:type="gramEnd"/>
          </w:p>
        </w:tc>
      </w:tr>
      <w:tr w:rsidR="00B41FC4" w:rsidRPr="002C36CD" w14:paraId="550054F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AF58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F0C6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2m</w:t>
            </w:r>
            <w:proofErr w:type="gramEnd"/>
          </w:p>
        </w:tc>
      </w:tr>
      <w:tr w:rsidR="00B41FC4" w:rsidRPr="002C36CD" w14:paraId="4A9326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C78E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B55B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2n</w:t>
            </w:r>
          </w:p>
        </w:tc>
      </w:tr>
      <w:tr w:rsidR="00B41FC4" w:rsidRPr="002C36CD" w14:paraId="24E188A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34F8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2CA5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</w:tr>
      <w:tr w:rsidR="00B41FC4" w:rsidRPr="002C36CD" w14:paraId="22458A9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437C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OTK_50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0E14EC" w14:textId="1DC267EB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B41FC4"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 w:rsidRPr="00B41FC4"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 w:rsidRPr="00B41FC4">
              <w:rPr>
                <w:color w:val="000000"/>
                <w:sz w:val="20"/>
                <w:szCs w:val="20"/>
                <w:lang w:eastAsia="cs-CZ"/>
              </w:rPr>
              <w:t xml:space="preserve"> j) 2.</w:t>
            </w:r>
          </w:p>
        </w:tc>
      </w:tr>
      <w:tr w:rsidR="00B41FC4" w:rsidRPr="002C36CD" w14:paraId="1BDB26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E16E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4DD4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</w:tr>
      <w:tr w:rsidR="00B41FC4" w:rsidRPr="002C36CD" w14:paraId="7898A87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4E98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3D95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2c</w:t>
            </w:r>
          </w:p>
        </w:tc>
      </w:tr>
      <w:tr w:rsidR="00B41FC4" w:rsidRPr="002C36CD" w14:paraId="55FCFC4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84C6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B2EB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</w:p>
        </w:tc>
      </w:tr>
      <w:tr w:rsidR="00B41FC4" w:rsidRPr="002C36CD" w14:paraId="64D813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67C6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3517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2e</w:t>
            </w:r>
          </w:p>
        </w:tc>
      </w:tr>
      <w:tr w:rsidR="00B41FC4" w:rsidRPr="002C36CD" w14:paraId="459174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727A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DB63D3" w14:textId="529F6411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 w:rsidRPr="00B41FC4"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 w:rsidRPr="00B41FC4">
              <w:rPr>
                <w:color w:val="000000"/>
                <w:sz w:val="20"/>
                <w:szCs w:val="20"/>
                <w:lang w:eastAsia="cs-CZ"/>
              </w:rPr>
              <w:t xml:space="preserve"> 2e</w:t>
            </w:r>
          </w:p>
        </w:tc>
      </w:tr>
      <w:tr w:rsidR="00B41FC4" w:rsidRPr="002C36CD" w14:paraId="6DC095D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241E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AB2B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a)</w:t>
            </w:r>
          </w:p>
        </w:tc>
      </w:tr>
      <w:tr w:rsidR="00B41FC4" w:rsidRPr="002C36CD" w14:paraId="403455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4106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AF2B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b)</w:t>
            </w:r>
          </w:p>
        </w:tc>
      </w:tr>
      <w:tr w:rsidR="00B41FC4" w:rsidRPr="002C36CD" w14:paraId="579795E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AE96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D760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c)</w:t>
            </w:r>
          </w:p>
        </w:tc>
      </w:tr>
      <w:tr w:rsidR="00B41FC4" w:rsidRPr="002C36CD" w14:paraId="24D30B9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5E0C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1D8D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1.</w:t>
            </w:r>
          </w:p>
        </w:tc>
      </w:tr>
      <w:tr w:rsidR="00B41FC4" w:rsidRPr="002C36CD" w14:paraId="686243C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704C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2E61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2.</w:t>
            </w:r>
          </w:p>
        </w:tc>
      </w:tr>
      <w:tr w:rsidR="00B41FC4" w:rsidRPr="002C36CD" w14:paraId="512B38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CF21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414C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3.</w:t>
            </w:r>
          </w:p>
        </w:tc>
      </w:tr>
      <w:tr w:rsidR="00B41FC4" w:rsidRPr="002C36CD" w14:paraId="13CC69B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1F6D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AC6C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4.</w:t>
            </w:r>
          </w:p>
        </w:tc>
      </w:tr>
      <w:tr w:rsidR="00B41FC4" w:rsidRPr="002C36CD" w14:paraId="0EF59E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FF4B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11EE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5.</w:t>
            </w:r>
          </w:p>
        </w:tc>
      </w:tr>
      <w:tr w:rsidR="00B41FC4" w:rsidRPr="002C36CD" w14:paraId="682690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C72D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3505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6.</w:t>
            </w:r>
          </w:p>
        </w:tc>
      </w:tr>
      <w:tr w:rsidR="00B41FC4" w:rsidRPr="002C36CD" w14:paraId="4DFFC98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7E13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AE12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7.</w:t>
            </w:r>
          </w:p>
        </w:tc>
      </w:tr>
      <w:tr w:rsidR="00B41FC4" w:rsidRPr="002C36CD" w14:paraId="168A39A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E2AE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563D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8.</w:t>
            </w:r>
          </w:p>
        </w:tc>
      </w:tr>
      <w:tr w:rsidR="00B41FC4" w:rsidRPr="002C36CD" w14:paraId="4CFF270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D34B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F354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9.</w:t>
            </w:r>
          </w:p>
        </w:tc>
      </w:tr>
      <w:tr w:rsidR="00B41FC4" w:rsidRPr="002C36CD" w14:paraId="495B18D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88D27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FE1A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e)</w:t>
            </w:r>
          </w:p>
        </w:tc>
      </w:tr>
      <w:tr w:rsidR="00B41FC4" w:rsidRPr="002C36CD" w14:paraId="25AE1B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D3B7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OP_17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4413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1.</w:t>
            </w:r>
          </w:p>
        </w:tc>
      </w:tr>
      <w:tr w:rsidR="00B41FC4" w:rsidRPr="002C36CD" w14:paraId="2C52DD3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6A87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E8F6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2.</w:t>
            </w:r>
          </w:p>
        </w:tc>
      </w:tr>
      <w:tr w:rsidR="00B41FC4" w:rsidRPr="002C36CD" w14:paraId="005542F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FC6C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C930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3.</w:t>
            </w:r>
          </w:p>
        </w:tc>
      </w:tr>
      <w:tr w:rsidR="00B41FC4" w:rsidRPr="002C36CD" w14:paraId="362E02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F6C0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3AD5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4.</w:t>
            </w:r>
          </w:p>
        </w:tc>
      </w:tr>
      <w:tr w:rsidR="00B41FC4" w:rsidRPr="002C36CD" w14:paraId="716D9E3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31F9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3FD2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5.</w:t>
            </w:r>
          </w:p>
        </w:tc>
      </w:tr>
      <w:tr w:rsidR="00B41FC4" w:rsidRPr="002C36CD" w14:paraId="14EBC3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5ACC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5FE5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6.</w:t>
            </w:r>
          </w:p>
        </w:tc>
      </w:tr>
      <w:tr w:rsidR="00B41FC4" w:rsidRPr="002C36CD" w14:paraId="7EE79D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B94A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69AB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7.</w:t>
            </w:r>
          </w:p>
        </w:tc>
      </w:tr>
      <w:tr w:rsidR="00B41FC4" w:rsidRPr="002C36CD" w14:paraId="2A87E0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8BC6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5A84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g)</w:t>
            </w:r>
          </w:p>
        </w:tc>
      </w:tr>
      <w:tr w:rsidR="00B41FC4" w:rsidRPr="002C36CD" w14:paraId="032651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CBC8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C55A4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h)</w:t>
            </w:r>
          </w:p>
        </w:tc>
      </w:tr>
      <w:tr w:rsidR="00B41FC4" w:rsidRPr="002C36CD" w14:paraId="157E604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0437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DDD6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i)</w:t>
            </w:r>
          </w:p>
        </w:tc>
      </w:tr>
      <w:tr w:rsidR="00B41FC4" w:rsidRPr="002C36CD" w14:paraId="2C513C0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3F92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D5C0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j)</w:t>
            </w:r>
          </w:p>
        </w:tc>
      </w:tr>
      <w:tr w:rsidR="00B41FC4" w:rsidRPr="002C36CD" w14:paraId="42E3C61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78B9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5FFF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k)</w:t>
            </w:r>
          </w:p>
        </w:tc>
      </w:tr>
      <w:tr w:rsidR="00B41FC4" w:rsidRPr="002C36CD" w14:paraId="4342546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3329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CE3E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l)</w:t>
            </w:r>
          </w:p>
        </w:tc>
      </w:tr>
      <w:tr w:rsidR="00B41FC4" w:rsidRPr="002C36CD" w14:paraId="0DD3881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ACE1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562B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m)</w:t>
            </w:r>
          </w:p>
        </w:tc>
      </w:tr>
      <w:tr w:rsidR="00B41FC4" w:rsidRPr="002C36CD" w14:paraId="072F46C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17B4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816C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n)</w:t>
            </w:r>
          </w:p>
        </w:tc>
      </w:tr>
      <w:tr w:rsidR="00B41FC4" w:rsidRPr="002C36CD" w14:paraId="6E30CE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BA1D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0C6F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o)</w:t>
            </w:r>
          </w:p>
        </w:tc>
      </w:tr>
      <w:tr w:rsidR="00B41FC4" w:rsidRPr="002C36CD" w14:paraId="77DCCC8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6132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EA19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p)</w:t>
            </w:r>
          </w:p>
        </w:tc>
      </w:tr>
      <w:tr w:rsidR="00B41FC4" w:rsidRPr="002C36CD" w14:paraId="58BF287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9EF7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7DC3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q)</w:t>
            </w:r>
          </w:p>
        </w:tc>
      </w:tr>
      <w:tr w:rsidR="00B41FC4" w:rsidRPr="002C36CD" w14:paraId="369617D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7FCD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0115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r)</w:t>
            </w:r>
          </w:p>
        </w:tc>
      </w:tr>
      <w:tr w:rsidR="00B41FC4" w:rsidRPr="002C36CD" w14:paraId="6AB26F4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1D91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69D2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a)</w:t>
            </w:r>
          </w:p>
        </w:tc>
      </w:tr>
      <w:tr w:rsidR="00B41FC4" w:rsidRPr="002C36CD" w14:paraId="11D3993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64EF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4BD9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b)</w:t>
            </w:r>
          </w:p>
        </w:tc>
      </w:tr>
      <w:tr w:rsidR="00B41FC4" w:rsidRPr="002C36CD" w14:paraId="3B6A51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A917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F9C7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a)</w:t>
            </w:r>
          </w:p>
        </w:tc>
      </w:tr>
      <w:tr w:rsidR="00B41FC4" w:rsidRPr="002C36CD" w14:paraId="41F72E4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CD57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A3E0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b)</w:t>
            </w:r>
          </w:p>
        </w:tc>
      </w:tr>
      <w:tr w:rsidR="00B41FC4" w:rsidRPr="002C36CD" w14:paraId="7773C19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B6E3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4C69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c)</w:t>
            </w:r>
          </w:p>
        </w:tc>
      </w:tr>
      <w:tr w:rsidR="00B41FC4" w:rsidRPr="002C36CD" w14:paraId="597469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D7D5B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2DB4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d)</w:t>
            </w:r>
          </w:p>
        </w:tc>
      </w:tr>
      <w:tr w:rsidR="00B41FC4" w:rsidRPr="002C36CD" w14:paraId="6457231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FF48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8D7F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e)</w:t>
            </w:r>
          </w:p>
        </w:tc>
      </w:tr>
      <w:tr w:rsidR="00B41FC4" w:rsidRPr="002C36CD" w14:paraId="6D01A65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EA4B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4E0A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f)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d) od 1. 1. 2026).</w:t>
            </w:r>
          </w:p>
        </w:tc>
      </w:tr>
      <w:tr w:rsidR="00B41FC4" w:rsidRPr="002C36CD" w14:paraId="61B695D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57AD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B73D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g)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e) od 1. 1. 2026).</w:t>
            </w:r>
          </w:p>
        </w:tc>
      </w:tr>
      <w:tr w:rsidR="00B41FC4" w:rsidRPr="002C36CD" w14:paraId="7DACDF5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9F83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8454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f) od 1. 1. 2026).</w:t>
            </w:r>
          </w:p>
        </w:tc>
      </w:tr>
      <w:tr w:rsidR="00B41FC4" w:rsidRPr="002C36CD" w14:paraId="1611AB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0114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74A6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i)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g)  od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1. 1. 2026).</w:t>
            </w:r>
          </w:p>
        </w:tc>
      </w:tr>
      <w:tr w:rsidR="00B41FC4" w:rsidRPr="002C36CD" w14:paraId="37075B0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E9D1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1DF3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h) od 1. 1. 2026).</w:t>
            </w:r>
          </w:p>
        </w:tc>
      </w:tr>
      <w:tr w:rsidR="00B41FC4" w:rsidRPr="002C36CD" w14:paraId="47FEF6B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3C90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79F6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i) od 1. 1. 2026).</w:t>
            </w:r>
          </w:p>
        </w:tc>
      </w:tr>
      <w:tr w:rsidR="00B41FC4" w:rsidRPr="002C36CD" w14:paraId="11C293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4B79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8DD8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1.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1. od 1. 1. 2026).</w:t>
            </w:r>
          </w:p>
        </w:tc>
      </w:tr>
      <w:tr w:rsidR="00B41FC4" w:rsidRPr="002C36CD" w14:paraId="564D1CF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97DE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3571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2.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2. od 1. 1. 2026).</w:t>
            </w:r>
          </w:p>
        </w:tc>
      </w:tr>
      <w:tr w:rsidR="00B41FC4" w:rsidRPr="002C36CD" w14:paraId="040354A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5D1C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21F6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3.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3. od 1. 1. 2026).</w:t>
            </w:r>
          </w:p>
        </w:tc>
      </w:tr>
      <w:tr w:rsidR="00B41FC4" w:rsidRPr="002C36CD" w14:paraId="129DAE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D25F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9963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4.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4. od 1. 1. 2026).</w:t>
            </w:r>
          </w:p>
        </w:tc>
      </w:tr>
      <w:tr w:rsidR="00B41FC4" w:rsidRPr="002C36CD" w14:paraId="35EBDF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34FE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2343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5.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5. od 1. 1. 2026).</w:t>
            </w:r>
          </w:p>
        </w:tc>
      </w:tr>
      <w:tr w:rsidR="00B41FC4" w:rsidRPr="002C36CD" w14:paraId="37CE7F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F15E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OP_54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BD36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6.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6. od 1. 1. 2026).</w:t>
            </w:r>
          </w:p>
        </w:tc>
      </w:tr>
      <w:tr w:rsidR="00B41FC4" w:rsidRPr="002C36CD" w14:paraId="128A735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F03E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93E3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7.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7. od 1. 1. 2026).</w:t>
            </w:r>
          </w:p>
        </w:tc>
      </w:tr>
      <w:tr w:rsidR="00B41FC4" w:rsidRPr="002C36CD" w14:paraId="21CB0B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76EC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6A30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s)</w:t>
            </w:r>
          </w:p>
        </w:tc>
      </w:tr>
      <w:tr w:rsidR="00B41FC4" w:rsidRPr="002C36CD" w14:paraId="0A2B3F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71FE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49E0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t)</w:t>
            </w:r>
          </w:p>
        </w:tc>
      </w:tr>
      <w:tr w:rsidR="00B41FC4" w:rsidRPr="002C36CD" w14:paraId="606155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2646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6F6ACF" w14:textId="1ACFDB33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B41FC4"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 w:rsidRPr="00B41FC4"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 w:rsidRPr="00B41FC4">
              <w:rPr>
                <w:color w:val="000000"/>
                <w:sz w:val="20"/>
                <w:szCs w:val="20"/>
                <w:lang w:eastAsia="cs-CZ"/>
              </w:rPr>
              <w:t xml:space="preserve"> A u)</w:t>
            </w:r>
          </w:p>
        </w:tc>
      </w:tr>
      <w:tr w:rsidR="00B41FC4" w:rsidRPr="002C36CD" w14:paraId="4D1EA22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2281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DBAA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v)</w:t>
            </w:r>
          </w:p>
        </w:tc>
      </w:tr>
      <w:tr w:rsidR="00B41FC4" w:rsidRPr="002C36CD" w14:paraId="6B68B4C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4085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438C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w)</w:t>
            </w:r>
          </w:p>
        </w:tc>
      </w:tr>
      <w:tr w:rsidR="00B41FC4" w:rsidRPr="002C36CD" w14:paraId="5DFD0D6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EC8A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7887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c)</w:t>
            </w:r>
          </w:p>
        </w:tc>
      </w:tr>
      <w:tr w:rsidR="00B41FC4" w:rsidRPr="002C36CD" w14:paraId="3E08C40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F8A9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9C8E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d)</w:t>
            </w:r>
          </w:p>
        </w:tc>
      </w:tr>
      <w:tr w:rsidR="00B41FC4" w:rsidRPr="002C36CD" w14:paraId="40776CC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53FC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1180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e)</w:t>
            </w:r>
          </w:p>
        </w:tc>
      </w:tr>
      <w:tr w:rsidR="00B41FC4" w:rsidRPr="002C36CD" w14:paraId="414B1FA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959A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4ADE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f)</w:t>
            </w:r>
          </w:p>
        </w:tc>
      </w:tr>
    </w:tbl>
    <w:p w14:paraId="7A0B063D" w14:textId="77777777" w:rsidR="00B41FC4" w:rsidRDefault="00B41FC4" w:rsidP="00B41FC4"/>
    <w:p w14:paraId="13FB3C90" w14:textId="77777777" w:rsidR="00B41FC4" w:rsidRDefault="00B41FC4" w:rsidP="00B41FC4"/>
    <w:p w14:paraId="284F1118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Feedstock</w:t>
      </w:r>
      <w:proofErr w:type="spellEnd"/>
      <w:r>
        <w:t xml:space="preserve">, atribut </w:t>
      </w:r>
      <w:proofErr w:type="spellStart"/>
      <w:r>
        <w:t>aib</w:t>
      </w:r>
      <w:proofErr w:type="spellEnd"/>
      <w:r>
        <w:t>-</w:t>
      </w:r>
      <w:proofErr w:type="spellStart"/>
      <w:r>
        <w:t>fuel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37F12752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C4F82B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Aib_fuel_type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156546A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4FF3619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7E53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F01000000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4AA04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</w:p>
        </w:tc>
      </w:tr>
      <w:tr w:rsidR="00B41FC4" w:rsidRPr="002C36CD" w14:paraId="6BD4ED5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F4A9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0898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4BF3911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A24F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CC84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Biogenní</w:t>
            </w:r>
            <w:proofErr w:type="gramEnd"/>
          </w:p>
        </w:tc>
      </w:tr>
      <w:tr w:rsidR="00B41FC4" w:rsidRPr="002C36CD" w14:paraId="49A762B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11DE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8133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Biogenní</w:t>
            </w:r>
            <w:proofErr w:type="gramEnd"/>
          </w:p>
        </w:tc>
      </w:tr>
      <w:tr w:rsidR="00B41FC4" w:rsidRPr="002C36CD" w14:paraId="12A82E0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82C0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1632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Nespecifikováno</w:t>
            </w:r>
            <w:proofErr w:type="gramEnd"/>
          </w:p>
        </w:tc>
      </w:tr>
      <w:tr w:rsidR="00B41FC4" w:rsidRPr="002C36CD" w14:paraId="314C66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FB96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C93D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Produkty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lesního hospodářství</w:t>
            </w:r>
          </w:p>
        </w:tc>
      </w:tr>
      <w:tr w:rsidR="00B41FC4" w:rsidRPr="002C36CD" w14:paraId="7A3719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129E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519E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Vedlejší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 lesního hospodářství a odpady</w:t>
            </w:r>
          </w:p>
        </w:tc>
      </w:tr>
      <w:tr w:rsidR="00B41FC4" w:rsidRPr="002C36CD" w14:paraId="3EFB071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D771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2600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Živočišné tuky</w:t>
            </w:r>
          </w:p>
        </w:tc>
      </w:tr>
      <w:tr w:rsidR="00B41FC4" w:rsidRPr="002C36CD" w14:paraId="7B5637E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4B755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E153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Nespecifikováno</w:t>
            </w:r>
            <w:proofErr w:type="gramEnd"/>
          </w:p>
        </w:tc>
      </w:tr>
      <w:tr w:rsidR="00B41FC4" w:rsidRPr="002C36CD" w14:paraId="44EB523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AC56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8964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Zemědělské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</w:t>
            </w:r>
          </w:p>
        </w:tc>
      </w:tr>
      <w:tr w:rsidR="00B41FC4" w:rsidRPr="002C36CD" w14:paraId="5C06A5A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BE36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31B5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Vedlejší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 zemědělské činnosti a odpady</w:t>
            </w:r>
          </w:p>
        </w:tc>
      </w:tr>
      <w:tr w:rsidR="00B41FC4" w:rsidRPr="002C36CD" w14:paraId="6982851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0D79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E872A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069BB9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37E3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2619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Komunální rozložitelný odpad</w:t>
            </w:r>
          </w:p>
        </w:tc>
      </w:tr>
      <w:tr w:rsidR="00B41FC4" w:rsidRPr="002C36CD" w14:paraId="152317F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35A7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68BC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Černý louh</w:t>
            </w:r>
          </w:p>
        </w:tc>
      </w:tr>
      <w:tr w:rsidR="00B41FC4" w:rsidRPr="002C36CD" w14:paraId="172B3D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5A83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7B02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Nespecifikováno</w:t>
            </w:r>
            <w:proofErr w:type="gramEnd"/>
          </w:p>
        </w:tc>
      </w:tr>
      <w:tr w:rsidR="00B41FC4" w:rsidRPr="002C36CD" w14:paraId="14920E1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E11D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243F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Řepkový</w:t>
            </w:r>
            <w:proofErr w:type="gramEnd"/>
          </w:p>
        </w:tc>
      </w:tr>
      <w:tr w:rsidR="00B41FC4" w:rsidRPr="002C36CD" w14:paraId="48E67F9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3249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3DEE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Slunečnicový</w:t>
            </w:r>
            <w:proofErr w:type="gramEnd"/>
          </w:p>
        </w:tc>
      </w:tr>
      <w:tr w:rsidR="00B41FC4" w:rsidRPr="002C36CD" w14:paraId="330DD0A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B9EF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1AFA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Palmový</w:t>
            </w:r>
            <w:proofErr w:type="gramEnd"/>
          </w:p>
        </w:tc>
      </w:tr>
      <w:tr w:rsidR="00B41FC4" w:rsidRPr="002C36CD" w14:paraId="23E06EE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0B3C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26DC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Kokosový</w:t>
            </w:r>
            <w:proofErr w:type="gramEnd"/>
          </w:p>
        </w:tc>
      </w:tr>
      <w:tr w:rsidR="00B41FC4" w:rsidRPr="002C36CD" w14:paraId="20EE086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0B06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13CE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olej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Dávivec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černý</w:t>
            </w:r>
          </w:p>
        </w:tc>
      </w:tr>
      <w:tr w:rsidR="00B41FC4" w:rsidRPr="002C36CD" w14:paraId="433E834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C4A9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B54C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Odpadní rostlinný olej</w:t>
            </w:r>
          </w:p>
        </w:tc>
      </w:tr>
      <w:tr w:rsidR="00B41FC4" w:rsidRPr="002C36CD" w14:paraId="0520C32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3EA37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12DF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Nespecifikováno</w:t>
            </w:r>
            <w:proofErr w:type="gramEnd"/>
          </w:p>
        </w:tc>
      </w:tr>
      <w:tr w:rsidR="00B41FC4" w:rsidRPr="002C36CD" w14:paraId="17D6624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EC20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AAFD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Bionafta</w:t>
            </w:r>
            <w:proofErr w:type="gramEnd"/>
          </w:p>
        </w:tc>
      </w:tr>
      <w:tr w:rsidR="00B41FC4" w:rsidRPr="002C36CD" w14:paraId="38F073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8442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04F9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olej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Biobenzín</w:t>
            </w:r>
            <w:proofErr w:type="spellEnd"/>
            <w:proofErr w:type="gramEnd"/>
          </w:p>
        </w:tc>
      </w:tr>
      <w:tr w:rsidR="00B41FC4" w:rsidRPr="002C36CD" w14:paraId="6A75D61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9A7E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EDB6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6B1769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A43C8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B1E1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51C186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2A3B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38EB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6098AD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60FE8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F01030300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1018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31916EA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445E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DC5A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prasat</w:t>
            </w:r>
          </w:p>
        </w:tc>
      </w:tr>
      <w:tr w:rsidR="00B41FC4" w:rsidRPr="002C36CD" w14:paraId="6B4AD55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4E07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7930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skotu</w:t>
            </w:r>
          </w:p>
        </w:tc>
      </w:tr>
      <w:tr w:rsidR="00B41FC4" w:rsidRPr="002C36CD" w14:paraId="505ADB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E86B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68BE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drůbeže</w:t>
            </w:r>
          </w:p>
        </w:tc>
      </w:tr>
      <w:tr w:rsidR="00B41FC4" w:rsidRPr="002C36CD" w14:paraId="5A5626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B243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D423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Ostatní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kejda/hnůj</w:t>
            </w:r>
          </w:p>
        </w:tc>
      </w:tr>
      <w:tr w:rsidR="00B41FC4" w:rsidRPr="002C36CD" w14:paraId="6B35024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017D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275D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Energetické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plodiny</w:t>
            </w:r>
          </w:p>
        </w:tc>
      </w:tr>
      <w:tr w:rsidR="00B41FC4" w:rsidRPr="002C36CD" w14:paraId="40CBFC0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A68E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C703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Plyn z organického odpadu a trávení</w:t>
            </w:r>
          </w:p>
        </w:tc>
      </w:tr>
      <w:tr w:rsidR="00B41FC4" w:rsidRPr="002C36CD" w14:paraId="1ACC84C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90AC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3D46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Biogenní</w:t>
            </w:r>
            <w:proofErr w:type="gramEnd"/>
          </w:p>
        </w:tc>
      </w:tr>
      <w:tr w:rsidR="00B41FC4" w:rsidRPr="002C36CD" w14:paraId="1A7926F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0DC5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55A3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</w:t>
            </w:r>
          </w:p>
        </w:tc>
      </w:tr>
      <w:tr w:rsidR="00B41FC4" w:rsidRPr="002C36CD" w14:paraId="41C9C2C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D7CB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B953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Nespecifikováno</w:t>
            </w:r>
            <w:proofErr w:type="gramEnd"/>
          </w:p>
        </w:tc>
      </w:tr>
      <w:tr w:rsidR="00B41FC4" w:rsidRPr="002C36CD" w14:paraId="2F3222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41C8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B1B9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Konvenční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geotermální teplo</w:t>
            </w:r>
          </w:p>
        </w:tc>
      </w:tr>
      <w:tr w:rsidR="00B41FC4" w:rsidRPr="002C36CD" w14:paraId="574996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5F7C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3715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Hot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Dry Rock</w:t>
            </w:r>
          </w:p>
        </w:tc>
      </w:tr>
      <w:tr w:rsidR="00B41FC4" w:rsidRPr="002C36CD" w14:paraId="28C13AE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2837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EE08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Aerotermální</w:t>
            </w:r>
            <w:proofErr w:type="spellEnd"/>
          </w:p>
        </w:tc>
      </w:tr>
      <w:tr w:rsidR="00B41FC4" w:rsidRPr="002C36CD" w14:paraId="783F68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FC99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9827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Hydrotermální</w:t>
            </w:r>
          </w:p>
        </w:tc>
      </w:tr>
      <w:tr w:rsidR="00B41FC4" w:rsidRPr="002C36CD" w14:paraId="2F0DAC8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A5C2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14D3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Biogenní</w:t>
            </w:r>
            <w:proofErr w:type="gramEnd"/>
          </w:p>
        </w:tc>
      </w:tr>
      <w:tr w:rsidR="00B41FC4" w:rsidRPr="002C36CD" w14:paraId="260A2D2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A056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2C64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74093EE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7382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68AE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Vítr</w:t>
            </w:r>
          </w:p>
        </w:tc>
      </w:tr>
      <w:tr w:rsidR="00B41FC4" w:rsidRPr="002C36CD" w14:paraId="2D900F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BF36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940B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Voda and Moře</w:t>
            </w:r>
          </w:p>
        </w:tc>
      </w:tr>
      <w:tr w:rsidR="00B41FC4" w:rsidRPr="002C36CD" w14:paraId="2C3C5A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AB1D4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F02000000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8E54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73CF1EA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70AA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4E59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09CFEA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D742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2F9E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Nespecifikováno</w:t>
            </w:r>
            <w:proofErr w:type="gramEnd"/>
          </w:p>
        </w:tc>
      </w:tr>
      <w:tr w:rsidR="00B41FC4" w:rsidRPr="002C36CD" w14:paraId="04BC6B3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72D1D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E91A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Antracit</w:t>
            </w:r>
            <w:proofErr w:type="gramEnd"/>
          </w:p>
        </w:tc>
      </w:tr>
      <w:tr w:rsidR="00B41FC4" w:rsidRPr="002C36CD" w14:paraId="3A5A744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6A15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DA72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Černé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kamenné uhlí</w:t>
            </w:r>
          </w:p>
        </w:tc>
      </w:tr>
      <w:tr w:rsidR="00B41FC4" w:rsidRPr="002C36CD" w14:paraId="3AA0668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2B72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C347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Koksovatelné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uhlí</w:t>
            </w:r>
          </w:p>
        </w:tc>
      </w:tr>
      <w:tr w:rsidR="00B41FC4" w:rsidRPr="002C36CD" w14:paraId="17E79A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8903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453A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Koks</w:t>
            </w:r>
            <w:proofErr w:type="gramEnd"/>
          </w:p>
        </w:tc>
      </w:tr>
      <w:tr w:rsidR="00B41FC4" w:rsidRPr="002C36CD" w14:paraId="55C019A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1ACE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837F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koks</w:t>
            </w:r>
          </w:p>
        </w:tc>
      </w:tr>
      <w:tr w:rsidR="00B41FC4" w:rsidRPr="002C36CD" w14:paraId="24BAA1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A63E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C795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Nespecifikováno</w:t>
            </w:r>
            <w:proofErr w:type="gramEnd"/>
          </w:p>
        </w:tc>
      </w:tr>
      <w:tr w:rsidR="00B41FC4" w:rsidRPr="002C36CD" w14:paraId="17BF9F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CAD2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FA55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Celistvé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/Pololesklé/Lesklé hnědé uhlí</w:t>
            </w:r>
          </w:p>
        </w:tc>
      </w:tr>
      <w:tr w:rsidR="00B41FC4" w:rsidRPr="002C36CD" w14:paraId="5D5AEA6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4648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68D9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</w:t>
            </w:r>
            <w:proofErr w:type="gramEnd"/>
          </w:p>
        </w:tc>
      </w:tr>
      <w:tr w:rsidR="00B41FC4" w:rsidRPr="002C36CD" w14:paraId="1A989DB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E09F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45AA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Hnědouhelné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brikety</w:t>
            </w:r>
          </w:p>
        </w:tc>
      </w:tr>
      <w:tr w:rsidR="00B41FC4" w:rsidRPr="002C36CD" w14:paraId="2B2698C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E85B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105F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Rašelinové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brikety</w:t>
            </w:r>
          </w:p>
        </w:tc>
      </w:tr>
      <w:tr w:rsidR="00B41FC4" w:rsidRPr="002C36CD" w14:paraId="1E3ED41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C09E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811C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Rašelina - Nespecifikováno</w:t>
            </w:r>
            <w:proofErr w:type="gramEnd"/>
          </w:p>
        </w:tc>
      </w:tr>
      <w:tr w:rsidR="00B41FC4" w:rsidRPr="002C36CD" w14:paraId="7BF30D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5B3E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829D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Nespecifikováno</w:t>
            </w:r>
            <w:proofErr w:type="gramEnd"/>
          </w:p>
        </w:tc>
      </w:tr>
      <w:tr w:rsidR="00B41FC4" w:rsidRPr="002C36CD" w14:paraId="21FF564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60BD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474A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Nespecifikováno</w:t>
            </w:r>
            <w:proofErr w:type="gramEnd"/>
          </w:p>
        </w:tc>
      </w:tr>
      <w:tr w:rsidR="00B41FC4" w:rsidRPr="002C36CD" w14:paraId="3C0BFD2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9E70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4F0F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Neobnovitelný</w:t>
            </w:r>
            <w:proofErr w:type="gramEnd"/>
          </w:p>
        </w:tc>
      </w:tr>
      <w:tr w:rsidR="00B41FC4" w:rsidRPr="002C36CD" w14:paraId="62948A2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FABF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8788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37DF616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83EF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982C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Ropa - Nespecifikováno</w:t>
            </w:r>
            <w:proofErr w:type="gramEnd"/>
          </w:p>
        </w:tc>
      </w:tr>
      <w:tr w:rsidR="00B41FC4" w:rsidRPr="002C36CD" w14:paraId="5106C40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A906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5E26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Ropa - Břidličná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ropa</w:t>
            </w:r>
          </w:p>
        </w:tc>
      </w:tr>
      <w:tr w:rsidR="00B41FC4" w:rsidRPr="002C36CD" w14:paraId="63B4D9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9C35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AA8B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Kapalné podíly zemního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plynu - Nespecifikováno</w:t>
            </w:r>
            <w:proofErr w:type="gramEnd"/>
          </w:p>
        </w:tc>
      </w:tr>
      <w:tr w:rsidR="00B41FC4" w:rsidRPr="002C36CD" w14:paraId="1A23A5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050C5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B7B1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Nespecifikováno</w:t>
            </w:r>
            <w:proofErr w:type="gramEnd"/>
          </w:p>
        </w:tc>
      </w:tr>
      <w:tr w:rsidR="00B41FC4" w:rsidRPr="002C36CD" w14:paraId="0E973FC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827E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49AD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Ethan</w:t>
            </w:r>
            <w:proofErr w:type="gramEnd"/>
          </w:p>
        </w:tc>
      </w:tr>
      <w:tr w:rsidR="00B41FC4" w:rsidRPr="002C36CD" w14:paraId="135B256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7574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F7C5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Nafta</w:t>
            </w:r>
            <w:proofErr w:type="gramEnd"/>
          </w:p>
        </w:tc>
      </w:tr>
      <w:tr w:rsidR="00B41FC4" w:rsidRPr="002C36CD" w14:paraId="21FC90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B799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8D26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Letecký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benzín</w:t>
            </w:r>
          </w:p>
        </w:tc>
      </w:tr>
      <w:tr w:rsidR="00B41FC4" w:rsidRPr="002C36CD" w14:paraId="02F3F4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4A5B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9ECB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Motorový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benzín</w:t>
            </w:r>
          </w:p>
        </w:tc>
      </w:tr>
      <w:tr w:rsidR="00B41FC4" w:rsidRPr="002C36CD" w14:paraId="68CF924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EC65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F02020305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F06E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Palivo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 turbínové letecké motory</w:t>
            </w:r>
          </w:p>
        </w:tc>
      </w:tr>
      <w:tr w:rsidR="00B41FC4" w:rsidRPr="002C36CD" w14:paraId="60CE43F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2AF4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F1A1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Ostatní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petrolej</w:t>
            </w:r>
          </w:p>
        </w:tc>
      </w:tr>
      <w:tr w:rsidR="00B41FC4" w:rsidRPr="002C36CD" w14:paraId="0B6ED2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11E3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48C3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Plynový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</w:t>
            </w:r>
          </w:p>
        </w:tc>
      </w:tr>
      <w:tr w:rsidR="00B41FC4" w:rsidRPr="002C36CD" w14:paraId="54A446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8066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E72C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 s nízkým obsahem síry</w:t>
            </w:r>
          </w:p>
        </w:tc>
      </w:tr>
      <w:tr w:rsidR="00B41FC4" w:rsidRPr="002C36CD" w14:paraId="6CE1119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3862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37A5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 s vysokým obsahem síry</w:t>
            </w:r>
          </w:p>
        </w:tc>
      </w:tr>
      <w:tr w:rsidR="00B41FC4" w:rsidRPr="002C36CD" w14:paraId="4F301D1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6D10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1135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Kapalný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ropný plyn (LPG)</w:t>
            </w:r>
          </w:p>
        </w:tc>
      </w:tr>
      <w:tr w:rsidR="00B41FC4" w:rsidRPr="002C36CD" w14:paraId="3A8F17B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D8B6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E2E5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produkty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Orimulsion</w:t>
            </w:r>
            <w:proofErr w:type="spellEnd"/>
            <w:proofErr w:type="gramEnd"/>
          </w:p>
        </w:tc>
      </w:tr>
      <w:tr w:rsidR="00B41FC4" w:rsidRPr="002C36CD" w14:paraId="60AB6A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8EA2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0A3B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Živice</w:t>
            </w:r>
            <w:proofErr w:type="gramEnd"/>
          </w:p>
        </w:tc>
      </w:tr>
      <w:tr w:rsidR="00B41FC4" w:rsidRPr="002C36CD" w14:paraId="259ECB5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203B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887F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Mazadla</w:t>
            </w:r>
            <w:proofErr w:type="gramEnd"/>
          </w:p>
        </w:tc>
      </w:tr>
      <w:tr w:rsidR="00B41FC4" w:rsidRPr="002C36CD" w14:paraId="3FF5A02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EC3C1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CB57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koks</w:t>
            </w:r>
          </w:p>
        </w:tc>
      </w:tr>
      <w:tr w:rsidR="00B41FC4" w:rsidRPr="002C36CD" w14:paraId="349319A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0D07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ED45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Rafinérské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meziprodukty</w:t>
            </w:r>
          </w:p>
        </w:tc>
      </w:tr>
      <w:tr w:rsidR="00B41FC4" w:rsidRPr="002C36CD" w14:paraId="0233317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4C02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FC18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59D7F8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FD89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8D39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207798A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66BA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1B1E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Nespecifikováno</w:t>
            </w:r>
            <w:proofErr w:type="gramEnd"/>
          </w:p>
        </w:tc>
      </w:tr>
      <w:tr w:rsidR="00B41FC4" w:rsidRPr="002C36CD" w14:paraId="3C53CCF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26E2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D5DB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Vysokopecní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1679AE3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EA1F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D6BF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Koksárenský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3D474E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1CEE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EE47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Nespecifikováno</w:t>
            </w:r>
            <w:proofErr w:type="gramEnd"/>
          </w:p>
        </w:tc>
      </w:tr>
      <w:tr w:rsidR="00B41FC4" w:rsidRPr="002C36CD" w14:paraId="500FFE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8E5E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BFB1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Propan</w:t>
            </w:r>
            <w:proofErr w:type="gramEnd"/>
          </w:p>
        </w:tc>
      </w:tr>
      <w:tr w:rsidR="00B41FC4" w:rsidRPr="002C36CD" w14:paraId="5477654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AB3C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4920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Butan</w:t>
            </w:r>
            <w:proofErr w:type="gramEnd"/>
          </w:p>
        </w:tc>
      </w:tr>
      <w:tr w:rsidR="00B41FC4" w:rsidRPr="002C36CD" w14:paraId="6921C9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74A2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7A41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Rafinérský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65D0CC7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2FF8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584E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Odpadní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 z chemických provozů</w:t>
            </w:r>
          </w:p>
        </w:tc>
      </w:tr>
      <w:tr w:rsidR="00B41FC4" w:rsidRPr="002C36CD" w14:paraId="45A3CB9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4214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11CA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Městská plynová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Nespecifikováno</w:t>
            </w:r>
            <w:proofErr w:type="gramEnd"/>
          </w:p>
        </w:tc>
      </w:tr>
      <w:tr w:rsidR="00B41FC4" w:rsidRPr="002C36CD" w14:paraId="51F8B80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C5DD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DEFF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403D0B9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B8EB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3A78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Kysličník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uhelnatý</w:t>
            </w:r>
          </w:p>
        </w:tc>
      </w:tr>
      <w:tr w:rsidR="00B41FC4" w:rsidRPr="002C36CD" w14:paraId="27E28F0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F15E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BEFC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Metan</w:t>
            </w:r>
            <w:proofErr w:type="gramEnd"/>
          </w:p>
        </w:tc>
      </w:tr>
      <w:tr w:rsidR="00B41FC4" w:rsidRPr="002C36CD" w14:paraId="51EC72D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9628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AB2D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Vodík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(z fosilních zdrojů)</w:t>
            </w:r>
          </w:p>
        </w:tc>
      </w:tr>
      <w:tr w:rsidR="00B41FC4" w:rsidRPr="002C36CD" w14:paraId="6B2978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FD71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FDD0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Fosforový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6D12DC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FF46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4ACF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Kyslíkový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7728A44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9AD8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5E85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760F73C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3345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F02040001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F1EC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Neobnovitelný</w:t>
            </w:r>
            <w:proofErr w:type="gramEnd"/>
          </w:p>
        </w:tc>
      </w:tr>
      <w:tr w:rsidR="00B41FC4" w:rsidRPr="002C36CD" w14:paraId="3178F6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D9F9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336A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Nespecifikováno</w:t>
            </w:r>
            <w:proofErr w:type="gramEnd"/>
          </w:p>
        </w:tc>
      </w:tr>
      <w:tr w:rsidR="00B41FC4" w:rsidRPr="002C36CD" w14:paraId="3E6B3C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A5B9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C5FC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Neobnovitelný</w:t>
            </w:r>
            <w:proofErr w:type="gramEnd"/>
          </w:p>
        </w:tc>
      </w:tr>
      <w:tr w:rsidR="00B41FC4" w:rsidRPr="002C36CD" w14:paraId="245A4F6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EAC0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E3B3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Radioaktivní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palivo - Nespecifikováno</w:t>
            </w:r>
            <w:proofErr w:type="gramEnd"/>
          </w:p>
        </w:tc>
      </w:tr>
      <w:tr w:rsidR="00B41FC4" w:rsidRPr="002C36CD" w14:paraId="5EF1F1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A3DD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72B0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Radioaktivní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palivo - UOX</w:t>
            </w:r>
            <w:proofErr w:type="gramEnd"/>
          </w:p>
        </w:tc>
      </w:tr>
    </w:tbl>
    <w:p w14:paraId="02C070B4" w14:textId="77777777" w:rsidR="00B41FC4" w:rsidRDefault="00B41FC4" w:rsidP="00B41FC4"/>
    <w:p w14:paraId="2BB05E11" w14:textId="77777777" w:rsidR="00B41FC4" w:rsidRDefault="00B41FC4" w:rsidP="00B41FC4"/>
    <w:p w14:paraId="28158041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Feedstock</w:t>
      </w:r>
      <w:proofErr w:type="spellEnd"/>
      <w:r>
        <w:t>, atribut country-</w:t>
      </w:r>
      <w:proofErr w:type="spellStart"/>
      <w:r>
        <w:t>of</w:t>
      </w:r>
      <w:proofErr w:type="spellEnd"/>
      <w:r>
        <w:t>-</w:t>
      </w:r>
      <w:proofErr w:type="spellStart"/>
      <w:r>
        <w:t>origin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43EBE447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BE6126E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Country_of_origin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45DF77B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5CAD58A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A153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04C2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Andorra</w:t>
            </w:r>
          </w:p>
        </w:tc>
      </w:tr>
      <w:tr w:rsidR="00B41FC4" w:rsidRPr="002C36CD" w14:paraId="308D3F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2F48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F2A4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Sp.arab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.emiráty</w:t>
            </w:r>
            <w:proofErr w:type="spellEnd"/>
          </w:p>
        </w:tc>
      </w:tr>
      <w:tr w:rsidR="00B41FC4" w:rsidRPr="002C36CD" w14:paraId="51E6090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DA2F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6EF62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Afganistán</w:t>
            </w:r>
          </w:p>
        </w:tc>
      </w:tr>
      <w:tr w:rsidR="00B41FC4" w:rsidRPr="002C36CD" w14:paraId="4319F8C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F59A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3220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Antigua/Barbuda</w:t>
            </w:r>
          </w:p>
        </w:tc>
      </w:tr>
      <w:tr w:rsidR="00B41FC4" w:rsidRPr="002C36CD" w14:paraId="32E1B35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69FC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07BC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Anguilla</w:t>
            </w:r>
          </w:p>
        </w:tc>
      </w:tr>
      <w:tr w:rsidR="00B41FC4" w:rsidRPr="002C36CD" w14:paraId="26D00A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AA38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AL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4FC1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Albánie</w:t>
            </w:r>
          </w:p>
        </w:tc>
      </w:tr>
      <w:tr w:rsidR="00B41FC4" w:rsidRPr="002C36CD" w14:paraId="3F4DA98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2143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3578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Arménie</w:t>
            </w:r>
          </w:p>
        </w:tc>
      </w:tr>
      <w:tr w:rsidR="00B41FC4" w:rsidRPr="002C36CD" w14:paraId="015BF6A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6E8F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7826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Nizozem.Antily</w:t>
            </w:r>
            <w:proofErr w:type="spellEnd"/>
          </w:p>
        </w:tc>
      </w:tr>
      <w:tr w:rsidR="00B41FC4" w:rsidRPr="002C36CD" w14:paraId="1D39136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12AB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4856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Angola</w:t>
            </w:r>
          </w:p>
        </w:tc>
      </w:tr>
      <w:tr w:rsidR="00B41FC4" w:rsidRPr="002C36CD" w14:paraId="3FEF3C5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AB57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AQ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3C28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Antarktida</w:t>
            </w:r>
          </w:p>
        </w:tc>
      </w:tr>
      <w:tr w:rsidR="00B41FC4" w:rsidRPr="002C36CD" w14:paraId="067BC9D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EADA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DF8E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Argentina</w:t>
            </w:r>
          </w:p>
        </w:tc>
      </w:tr>
      <w:tr w:rsidR="00B41FC4" w:rsidRPr="002C36CD" w14:paraId="1C09F23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FBBEA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CD322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Samoa, americká</w:t>
            </w:r>
          </w:p>
        </w:tc>
      </w:tr>
      <w:tr w:rsidR="00B41FC4" w:rsidRPr="002C36CD" w14:paraId="5422D3A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9CE4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E834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Austria</w:t>
            </w:r>
            <w:proofErr w:type="spellEnd"/>
          </w:p>
        </w:tc>
      </w:tr>
      <w:tr w:rsidR="00B41FC4" w:rsidRPr="002C36CD" w14:paraId="209352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1EBF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A777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Austrálie</w:t>
            </w:r>
          </w:p>
        </w:tc>
      </w:tr>
      <w:tr w:rsidR="00B41FC4" w:rsidRPr="002C36CD" w14:paraId="174A5E6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C3C8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FB85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Aruba</w:t>
            </w:r>
          </w:p>
        </w:tc>
      </w:tr>
      <w:tr w:rsidR="00B41FC4" w:rsidRPr="002C36CD" w14:paraId="04351DF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1357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0FAB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Azerbajdžán</w:t>
            </w:r>
            <w:proofErr w:type="spellEnd"/>
          </w:p>
        </w:tc>
      </w:tr>
      <w:tr w:rsidR="00B41FC4" w:rsidRPr="002C36CD" w14:paraId="4E43887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CB22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0155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Bosna-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Herceg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06CA63E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D6C4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4E7A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Barbados</w:t>
            </w:r>
          </w:p>
        </w:tc>
      </w:tr>
      <w:tr w:rsidR="00B41FC4" w:rsidRPr="002C36CD" w14:paraId="1116BA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67E6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024B7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Bangladéš</w:t>
            </w:r>
          </w:p>
        </w:tc>
      </w:tr>
      <w:tr w:rsidR="00B41FC4" w:rsidRPr="002C36CD" w14:paraId="03A59B1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FC99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9628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Belgium</w:t>
            </w:r>
            <w:proofErr w:type="spellEnd"/>
          </w:p>
        </w:tc>
      </w:tr>
      <w:tr w:rsidR="00B41FC4" w:rsidRPr="002C36CD" w14:paraId="44DF8D5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3BF0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738C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Burkina-Faso</w:t>
            </w:r>
          </w:p>
        </w:tc>
      </w:tr>
      <w:tr w:rsidR="00B41FC4" w:rsidRPr="002C36CD" w14:paraId="322030D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3F10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59EE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Bulharsko</w:t>
            </w:r>
          </w:p>
        </w:tc>
      </w:tr>
      <w:tr w:rsidR="00B41FC4" w:rsidRPr="002C36CD" w14:paraId="5145EE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FDAD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EB41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Bahrain</w:t>
            </w:r>
            <w:proofErr w:type="spellEnd"/>
          </w:p>
        </w:tc>
      </w:tr>
      <w:tr w:rsidR="00B41FC4" w:rsidRPr="002C36CD" w14:paraId="3660D27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D365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F61A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Burundi</w:t>
            </w:r>
          </w:p>
        </w:tc>
      </w:tr>
      <w:tr w:rsidR="00B41FC4" w:rsidRPr="002C36CD" w14:paraId="5800D3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7619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C7CC9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Benin</w:t>
            </w:r>
          </w:p>
        </w:tc>
      </w:tr>
      <w:tr w:rsidR="00B41FC4" w:rsidRPr="002C36CD" w14:paraId="797E60E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B493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9880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Bermudy</w:t>
            </w:r>
          </w:p>
        </w:tc>
      </w:tr>
      <w:tr w:rsidR="00B41FC4" w:rsidRPr="002C36CD" w14:paraId="5A4DBC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58B6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515C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Brunei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Drussal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0A353C1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3DBA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1B3E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Bolívie</w:t>
            </w:r>
          </w:p>
        </w:tc>
      </w:tr>
      <w:tr w:rsidR="00B41FC4" w:rsidRPr="002C36CD" w14:paraId="311489A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4F66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21A0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Brazílie</w:t>
            </w:r>
          </w:p>
        </w:tc>
      </w:tr>
      <w:tr w:rsidR="00B41FC4" w:rsidRPr="002C36CD" w14:paraId="6591B6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F1C8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B400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Bahamy</w:t>
            </w:r>
          </w:p>
        </w:tc>
      </w:tr>
      <w:tr w:rsidR="00B41FC4" w:rsidRPr="002C36CD" w14:paraId="151DA29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12A6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8DA5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Bhútán</w:t>
            </w:r>
          </w:p>
        </w:tc>
      </w:tr>
      <w:tr w:rsidR="00B41FC4" w:rsidRPr="002C36CD" w14:paraId="6E4CBC1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F3C9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8938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Bouvet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Islands</w:t>
            </w:r>
            <w:proofErr w:type="spellEnd"/>
          </w:p>
        </w:tc>
      </w:tr>
      <w:tr w:rsidR="00B41FC4" w:rsidRPr="002C36CD" w14:paraId="1EF7CBD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D7AF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7079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Botswana</w:t>
            </w:r>
          </w:p>
        </w:tc>
      </w:tr>
      <w:tr w:rsidR="00B41FC4" w:rsidRPr="002C36CD" w14:paraId="78838CF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53DE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8ECE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Bělorusko</w:t>
            </w:r>
          </w:p>
        </w:tc>
      </w:tr>
      <w:tr w:rsidR="00B41FC4" w:rsidRPr="002C36CD" w14:paraId="0E9B6D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C465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6C5F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Belize</w:t>
            </w:r>
          </w:p>
        </w:tc>
      </w:tr>
      <w:tr w:rsidR="00B41FC4" w:rsidRPr="002C36CD" w14:paraId="2F7C6A9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CE7F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088F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Kanada</w:t>
            </w:r>
          </w:p>
        </w:tc>
      </w:tr>
      <w:tr w:rsidR="00B41FC4" w:rsidRPr="002C36CD" w14:paraId="65F385E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10EF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B47B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Kokos.ostrovy</w:t>
            </w:r>
            <w:proofErr w:type="spellEnd"/>
          </w:p>
        </w:tc>
      </w:tr>
      <w:tr w:rsidR="00B41FC4" w:rsidRPr="002C36CD" w14:paraId="28B787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6551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FD1FB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Republika Kongo</w:t>
            </w:r>
          </w:p>
        </w:tc>
      </w:tr>
      <w:tr w:rsidR="00B41FC4" w:rsidRPr="002C36CD" w14:paraId="702A09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CF6A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2421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Středoafr.rep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019E7CB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BE5D8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174A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Kongo</w:t>
            </w:r>
          </w:p>
        </w:tc>
      </w:tr>
      <w:tr w:rsidR="00B41FC4" w:rsidRPr="002C36CD" w14:paraId="760CA83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240A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ADA7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Švýcarsko</w:t>
            </w:r>
          </w:p>
        </w:tc>
      </w:tr>
      <w:tr w:rsidR="00B41FC4" w:rsidRPr="002C36CD" w14:paraId="19F0140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9D25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B0FD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Pobřeží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slonov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677D08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3D4E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0A84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Cookovy ostrovy</w:t>
            </w:r>
          </w:p>
        </w:tc>
      </w:tr>
      <w:tr w:rsidR="00B41FC4" w:rsidRPr="002C36CD" w14:paraId="16A7B41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BA82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2BE2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Chile</w:t>
            </w:r>
          </w:p>
        </w:tc>
      </w:tr>
      <w:tr w:rsidR="00B41FC4" w:rsidRPr="002C36CD" w14:paraId="256D29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B417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EA87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Kamerun</w:t>
            </w:r>
          </w:p>
        </w:tc>
      </w:tr>
      <w:tr w:rsidR="00B41FC4" w:rsidRPr="002C36CD" w14:paraId="5C521C5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D9FE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065E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Čína</w:t>
            </w:r>
          </w:p>
        </w:tc>
      </w:tr>
      <w:tr w:rsidR="00B41FC4" w:rsidRPr="002C36CD" w14:paraId="48B8C4B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1621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18BA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Kolumbie</w:t>
            </w:r>
          </w:p>
        </w:tc>
      </w:tr>
      <w:tr w:rsidR="00B41FC4" w:rsidRPr="002C36CD" w14:paraId="4913BEC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5F0A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1B0E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Kostarika</w:t>
            </w:r>
          </w:p>
        </w:tc>
      </w:tr>
      <w:tr w:rsidR="00B41FC4" w:rsidRPr="002C36CD" w14:paraId="766C01F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8B2F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BADA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Kuba</w:t>
            </w:r>
          </w:p>
        </w:tc>
      </w:tr>
      <w:tr w:rsidR="00B41FC4" w:rsidRPr="002C36CD" w14:paraId="3563864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954A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CV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5FEF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Kapverdy</w:t>
            </w:r>
          </w:p>
        </w:tc>
      </w:tr>
      <w:tr w:rsidR="00B41FC4" w:rsidRPr="002C36CD" w14:paraId="5FBDF2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22BAC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CX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64D1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Vánoční ostrovy</w:t>
            </w:r>
          </w:p>
        </w:tc>
      </w:tr>
      <w:tr w:rsidR="00B41FC4" w:rsidRPr="002C36CD" w14:paraId="735EFF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FAD0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2A50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Kypr</w:t>
            </w:r>
          </w:p>
        </w:tc>
      </w:tr>
      <w:tr w:rsidR="00B41FC4" w:rsidRPr="002C36CD" w14:paraId="1FE1B2E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6FBE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F7C8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Česká republika</w:t>
            </w:r>
          </w:p>
        </w:tc>
      </w:tr>
      <w:tr w:rsidR="00B41FC4" w:rsidRPr="002C36CD" w14:paraId="70E0FF1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9A3C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1CB8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Germany</w:t>
            </w:r>
          </w:p>
        </w:tc>
      </w:tr>
      <w:tr w:rsidR="00B41FC4" w:rsidRPr="002C36CD" w14:paraId="78F3D1E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A812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D84C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Džibuti</w:t>
            </w:r>
          </w:p>
        </w:tc>
      </w:tr>
      <w:tr w:rsidR="00B41FC4" w:rsidRPr="002C36CD" w14:paraId="362C895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C7A6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4B84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Dánsko</w:t>
            </w:r>
          </w:p>
        </w:tc>
      </w:tr>
      <w:tr w:rsidR="00B41FC4" w:rsidRPr="002C36CD" w14:paraId="3E3AB6C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9E32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0880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Dominika</w:t>
            </w:r>
          </w:p>
        </w:tc>
      </w:tr>
      <w:tr w:rsidR="00B41FC4" w:rsidRPr="002C36CD" w14:paraId="29D25A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824B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A011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Dominikán.rep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2D3BDEC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DC81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5FB1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Alžírsko</w:t>
            </w:r>
          </w:p>
        </w:tc>
      </w:tr>
      <w:tr w:rsidR="00B41FC4" w:rsidRPr="002C36CD" w14:paraId="5BDA98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DE1D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258E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Ekvádor</w:t>
            </w:r>
          </w:p>
        </w:tc>
      </w:tr>
      <w:tr w:rsidR="00B41FC4" w:rsidRPr="002C36CD" w14:paraId="6F94A4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0FD8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E0F7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Estonsko</w:t>
            </w:r>
          </w:p>
        </w:tc>
      </w:tr>
      <w:tr w:rsidR="00B41FC4" w:rsidRPr="002C36CD" w14:paraId="026C91D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75D0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BB81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Egypt</w:t>
            </w:r>
          </w:p>
        </w:tc>
      </w:tr>
      <w:tr w:rsidR="00B41FC4" w:rsidRPr="002C36CD" w14:paraId="532A2E4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23B3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B1EE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Záp.Sahara</w:t>
            </w:r>
            <w:proofErr w:type="spellEnd"/>
          </w:p>
        </w:tc>
      </w:tr>
      <w:tr w:rsidR="00B41FC4" w:rsidRPr="002C36CD" w14:paraId="13C26D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3E803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C95B5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Eritrea</w:t>
            </w:r>
          </w:p>
        </w:tc>
      </w:tr>
      <w:tr w:rsidR="00B41FC4" w:rsidRPr="002C36CD" w14:paraId="0B37D45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E8FC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3E6F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Spain</w:t>
            </w:r>
            <w:proofErr w:type="spellEnd"/>
          </w:p>
        </w:tc>
      </w:tr>
      <w:tr w:rsidR="00B41FC4" w:rsidRPr="002C36CD" w14:paraId="78E952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DAD0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8DBF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Etiopie</w:t>
            </w:r>
          </w:p>
        </w:tc>
      </w:tr>
      <w:tr w:rsidR="00B41FC4" w:rsidRPr="002C36CD" w14:paraId="5CDFB2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1BC8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E366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Finsko</w:t>
            </w:r>
          </w:p>
        </w:tc>
      </w:tr>
      <w:tr w:rsidR="00B41FC4" w:rsidRPr="002C36CD" w14:paraId="7C27C43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C2A6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6E4A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Fidži</w:t>
            </w:r>
          </w:p>
        </w:tc>
      </w:tr>
      <w:tr w:rsidR="00B41FC4" w:rsidRPr="002C36CD" w14:paraId="6FB517F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9EC0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4719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Falkland.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711F8C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6591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7DB1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Mikronésie</w:t>
            </w:r>
          </w:p>
        </w:tc>
      </w:tr>
      <w:tr w:rsidR="00B41FC4" w:rsidRPr="002C36CD" w14:paraId="235FDAE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5020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E8FD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Faerské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6A8FA0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5DC5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5C9A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Francie</w:t>
            </w:r>
          </w:p>
        </w:tc>
      </w:tr>
      <w:tr w:rsidR="00B41FC4" w:rsidRPr="002C36CD" w14:paraId="14FFB78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0926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0B2E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Gabun</w:t>
            </w:r>
          </w:p>
        </w:tc>
      </w:tr>
      <w:tr w:rsidR="00B41FC4" w:rsidRPr="002C36CD" w14:paraId="65B6F5D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3174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4BD8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United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Kingdom</w:t>
            </w:r>
            <w:proofErr w:type="spellEnd"/>
          </w:p>
        </w:tc>
      </w:tr>
      <w:tr w:rsidR="00B41FC4" w:rsidRPr="002C36CD" w14:paraId="50F041E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0225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639F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Grenada</w:t>
            </w:r>
          </w:p>
        </w:tc>
      </w:tr>
      <w:tr w:rsidR="00B41FC4" w:rsidRPr="002C36CD" w14:paraId="7D57C4E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1C0C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14F0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Gruzie</w:t>
            </w:r>
          </w:p>
        </w:tc>
      </w:tr>
      <w:tr w:rsidR="00B41FC4" w:rsidRPr="002C36CD" w14:paraId="2C1896A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2AE8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1441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Franc.Guayana</w:t>
            </w:r>
            <w:proofErr w:type="spellEnd"/>
          </w:p>
        </w:tc>
      </w:tr>
      <w:tr w:rsidR="00B41FC4" w:rsidRPr="002C36CD" w14:paraId="2B0B9BB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598E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B3A6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Ghana</w:t>
            </w:r>
          </w:p>
        </w:tc>
      </w:tr>
      <w:tr w:rsidR="00B41FC4" w:rsidRPr="002C36CD" w14:paraId="129CDC1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60BA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D536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Gibraltar</w:t>
            </w:r>
          </w:p>
        </w:tc>
      </w:tr>
      <w:tr w:rsidR="00B41FC4" w:rsidRPr="002C36CD" w14:paraId="72ABD7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B4E5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C41D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Grónsko</w:t>
            </w:r>
          </w:p>
        </w:tc>
      </w:tr>
      <w:tr w:rsidR="00B41FC4" w:rsidRPr="002C36CD" w14:paraId="6104845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8628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C725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Gambie</w:t>
            </w:r>
          </w:p>
        </w:tc>
      </w:tr>
      <w:tr w:rsidR="00B41FC4" w:rsidRPr="002C36CD" w14:paraId="7FFA02D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5533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9FDD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Guinea</w:t>
            </w:r>
          </w:p>
        </w:tc>
      </w:tr>
      <w:tr w:rsidR="00B41FC4" w:rsidRPr="002C36CD" w14:paraId="5EBD842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4B64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65A6D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Guadeloupe</w:t>
            </w:r>
          </w:p>
        </w:tc>
      </w:tr>
      <w:tr w:rsidR="00B41FC4" w:rsidRPr="002C36CD" w14:paraId="0DFD48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84B3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GQ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F65A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Rovník.Guinea</w:t>
            </w:r>
            <w:proofErr w:type="spellEnd"/>
          </w:p>
        </w:tc>
      </w:tr>
      <w:tr w:rsidR="00B41FC4" w:rsidRPr="002C36CD" w14:paraId="265B81D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D784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EFF37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Greece</w:t>
            </w:r>
            <w:proofErr w:type="spellEnd"/>
          </w:p>
        </w:tc>
      </w:tr>
      <w:tr w:rsidR="00B41FC4" w:rsidRPr="002C36CD" w14:paraId="1BB32F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918AC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867E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Ost.S.Sandwich</w:t>
            </w:r>
            <w:proofErr w:type="spellEnd"/>
            <w:proofErr w:type="gramEnd"/>
          </w:p>
        </w:tc>
      </w:tr>
      <w:tr w:rsidR="00B41FC4" w:rsidRPr="002C36CD" w14:paraId="1F5E807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309C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E09F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Guatemala</w:t>
            </w:r>
          </w:p>
        </w:tc>
      </w:tr>
      <w:tr w:rsidR="00B41FC4" w:rsidRPr="002C36CD" w14:paraId="64BA561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723F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ED75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Guam</w:t>
            </w:r>
          </w:p>
        </w:tc>
      </w:tr>
      <w:tr w:rsidR="00B41FC4" w:rsidRPr="002C36CD" w14:paraId="5ABAE6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860DB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C82E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Guinea-Bissau</w:t>
            </w:r>
          </w:p>
        </w:tc>
      </w:tr>
      <w:tr w:rsidR="00B41FC4" w:rsidRPr="002C36CD" w14:paraId="1E824A1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1FD2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D8B4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Guayana</w:t>
            </w:r>
            <w:proofErr w:type="spellEnd"/>
          </w:p>
        </w:tc>
      </w:tr>
      <w:tr w:rsidR="00B41FC4" w:rsidRPr="002C36CD" w14:paraId="47DE3D0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6176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0069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Hongkong</w:t>
            </w:r>
          </w:p>
        </w:tc>
      </w:tr>
      <w:tr w:rsidR="00B41FC4" w:rsidRPr="002C36CD" w14:paraId="701D9A6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D9457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499D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Heard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/McDon.ost</w:t>
            </w:r>
          </w:p>
        </w:tc>
      </w:tr>
      <w:tr w:rsidR="00B41FC4" w:rsidRPr="002C36CD" w14:paraId="234565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B87F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0288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Honduras</w:t>
            </w:r>
          </w:p>
        </w:tc>
      </w:tr>
      <w:tr w:rsidR="00B41FC4" w:rsidRPr="002C36CD" w14:paraId="67D5473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4CFBB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HR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6272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Chorvatsko</w:t>
            </w:r>
          </w:p>
        </w:tc>
      </w:tr>
      <w:tr w:rsidR="00B41FC4" w:rsidRPr="002C36CD" w14:paraId="5DDBE14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19B4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34B3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Haiti</w:t>
            </w:r>
          </w:p>
        </w:tc>
      </w:tr>
      <w:tr w:rsidR="00B41FC4" w:rsidRPr="002C36CD" w14:paraId="12E097A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5D7C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7F9E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Maďarsko</w:t>
            </w:r>
          </w:p>
        </w:tc>
      </w:tr>
      <w:tr w:rsidR="00B41FC4" w:rsidRPr="002C36CD" w14:paraId="6776DEC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2767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BEF2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Indonésie</w:t>
            </w:r>
          </w:p>
        </w:tc>
      </w:tr>
      <w:tr w:rsidR="00B41FC4" w:rsidRPr="002C36CD" w14:paraId="2A622C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4E17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D6E0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Irsko</w:t>
            </w:r>
          </w:p>
        </w:tc>
      </w:tr>
      <w:tr w:rsidR="00B41FC4" w:rsidRPr="002C36CD" w14:paraId="3A24CC9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47BB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E2F0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Izrael</w:t>
            </w:r>
          </w:p>
        </w:tc>
      </w:tr>
      <w:tr w:rsidR="00B41FC4" w:rsidRPr="002C36CD" w14:paraId="3771208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CA43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8B92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Indie</w:t>
            </w:r>
          </w:p>
        </w:tc>
      </w:tr>
      <w:tr w:rsidR="00B41FC4" w:rsidRPr="002C36CD" w14:paraId="5AC9DE0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F8B0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9DF4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Brit </w:t>
            </w: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obl.vIndOc</w:t>
            </w:r>
            <w:proofErr w:type="spellEnd"/>
            <w:proofErr w:type="gramEnd"/>
          </w:p>
        </w:tc>
      </w:tr>
      <w:tr w:rsidR="00B41FC4" w:rsidRPr="002C36CD" w14:paraId="1AA8B4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5843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IQ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2E20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Irák</w:t>
            </w:r>
          </w:p>
        </w:tc>
      </w:tr>
      <w:tr w:rsidR="00B41FC4" w:rsidRPr="002C36CD" w14:paraId="20FCAEB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1479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94D0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Írán</w:t>
            </w:r>
          </w:p>
        </w:tc>
      </w:tr>
      <w:tr w:rsidR="00B41FC4" w:rsidRPr="002C36CD" w14:paraId="54F42F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C6D7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5683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Island</w:t>
            </w:r>
          </w:p>
        </w:tc>
      </w:tr>
      <w:tr w:rsidR="00B41FC4" w:rsidRPr="002C36CD" w14:paraId="22A8DC3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C15C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0004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Italy</w:t>
            </w:r>
          </w:p>
        </w:tc>
      </w:tr>
      <w:tr w:rsidR="00B41FC4" w:rsidRPr="002C36CD" w14:paraId="2EBDB38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13F9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52AC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Jamajka</w:t>
            </w:r>
          </w:p>
        </w:tc>
      </w:tr>
      <w:tr w:rsidR="00B41FC4" w:rsidRPr="002C36CD" w14:paraId="1327C1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9E4D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192E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Jordánsko</w:t>
            </w:r>
          </w:p>
        </w:tc>
      </w:tr>
      <w:tr w:rsidR="00B41FC4" w:rsidRPr="002C36CD" w14:paraId="797B95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2432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BA20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Japonsko</w:t>
            </w:r>
          </w:p>
        </w:tc>
      </w:tr>
      <w:tr w:rsidR="00B41FC4" w:rsidRPr="002C36CD" w14:paraId="6A86807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1F37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A7EE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Keňa</w:t>
            </w:r>
          </w:p>
        </w:tc>
      </w:tr>
      <w:tr w:rsidR="00B41FC4" w:rsidRPr="002C36CD" w14:paraId="12B3624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FC66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E2BE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Kirgizstán</w:t>
            </w:r>
            <w:proofErr w:type="spellEnd"/>
          </w:p>
        </w:tc>
      </w:tr>
      <w:tr w:rsidR="00B41FC4" w:rsidRPr="002C36CD" w14:paraId="6A745E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CD607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F94F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Kambodža</w:t>
            </w:r>
          </w:p>
        </w:tc>
      </w:tr>
      <w:tr w:rsidR="00B41FC4" w:rsidRPr="002C36CD" w14:paraId="3CF1CBB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5642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2ED6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Kiribati</w:t>
            </w:r>
          </w:p>
        </w:tc>
      </w:tr>
      <w:tr w:rsidR="00B41FC4" w:rsidRPr="002C36CD" w14:paraId="3FAB91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21BD6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6C8E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Komory</w:t>
            </w:r>
          </w:p>
        </w:tc>
      </w:tr>
      <w:tr w:rsidR="00B41FC4" w:rsidRPr="002C36CD" w14:paraId="700A3F0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FE28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60AE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St.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Chr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.&amp;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Nevis</w:t>
            </w:r>
          </w:p>
        </w:tc>
      </w:tr>
      <w:tr w:rsidR="00B41FC4" w:rsidRPr="002C36CD" w14:paraId="7D6D91F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2168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BC93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Severní Korea</w:t>
            </w:r>
          </w:p>
        </w:tc>
      </w:tr>
      <w:tr w:rsidR="00B41FC4" w:rsidRPr="002C36CD" w14:paraId="2D20D1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86ED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5530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Jižní Korea</w:t>
            </w:r>
          </w:p>
        </w:tc>
      </w:tr>
      <w:tr w:rsidR="00B41FC4" w:rsidRPr="002C36CD" w14:paraId="6D8BE87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0EAA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BFEA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Kuvajt</w:t>
            </w:r>
          </w:p>
        </w:tc>
      </w:tr>
      <w:tr w:rsidR="00B41FC4" w:rsidRPr="002C36CD" w14:paraId="4630754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61A69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410A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Kajmanské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42570E8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110F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7C08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Kazachstán</w:t>
            </w:r>
          </w:p>
        </w:tc>
      </w:tr>
      <w:tr w:rsidR="00B41FC4" w:rsidRPr="002C36CD" w14:paraId="07B3F0C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D4E6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8948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Laos</w:t>
            </w:r>
          </w:p>
        </w:tc>
      </w:tr>
      <w:tr w:rsidR="00B41FC4" w:rsidRPr="002C36CD" w14:paraId="6EB471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29B7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781B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Libanon</w:t>
            </w:r>
          </w:p>
        </w:tc>
      </w:tr>
      <w:tr w:rsidR="00B41FC4" w:rsidRPr="002C36CD" w14:paraId="41643C1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680A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62AB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Ostrov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Sv.Lucie</w:t>
            </w:r>
            <w:proofErr w:type="spellEnd"/>
          </w:p>
        </w:tc>
      </w:tr>
      <w:tr w:rsidR="00B41FC4" w:rsidRPr="002C36CD" w14:paraId="4A837C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623F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3A8E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Lichtenštejnsko</w:t>
            </w:r>
          </w:p>
        </w:tc>
      </w:tr>
      <w:tr w:rsidR="00B41FC4" w:rsidRPr="002C36CD" w14:paraId="38C44F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4819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FFFE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Srí Lanka</w:t>
            </w:r>
          </w:p>
        </w:tc>
      </w:tr>
      <w:tr w:rsidR="00B41FC4" w:rsidRPr="002C36CD" w14:paraId="113A45F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1DD3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4E70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Libérie</w:t>
            </w:r>
          </w:p>
        </w:tc>
      </w:tr>
      <w:tr w:rsidR="00B41FC4" w:rsidRPr="002C36CD" w14:paraId="741BF4A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9A80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3227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Lesotho</w:t>
            </w:r>
          </w:p>
        </w:tc>
      </w:tr>
      <w:tr w:rsidR="00B41FC4" w:rsidRPr="002C36CD" w14:paraId="57728D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8629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F5C4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Litva</w:t>
            </w:r>
          </w:p>
        </w:tc>
      </w:tr>
      <w:tr w:rsidR="00B41FC4" w:rsidRPr="002C36CD" w14:paraId="5432DB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BA44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E22F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Lucembursko</w:t>
            </w:r>
          </w:p>
        </w:tc>
      </w:tr>
      <w:tr w:rsidR="00B41FC4" w:rsidRPr="002C36CD" w14:paraId="40A468C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0F8A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3D02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Lotyšsko</w:t>
            </w:r>
          </w:p>
        </w:tc>
      </w:tr>
      <w:tr w:rsidR="00B41FC4" w:rsidRPr="002C36CD" w14:paraId="23F2EE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554C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5459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Libye</w:t>
            </w:r>
          </w:p>
        </w:tc>
      </w:tr>
      <w:tr w:rsidR="00B41FC4" w:rsidRPr="002C36CD" w14:paraId="772DA8D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B2F8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F961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Maroko</w:t>
            </w:r>
          </w:p>
        </w:tc>
      </w:tr>
      <w:tr w:rsidR="00B41FC4" w:rsidRPr="002C36CD" w14:paraId="66CC630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B33C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2CEE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Monako</w:t>
            </w:r>
          </w:p>
        </w:tc>
      </w:tr>
      <w:tr w:rsidR="00B41FC4" w:rsidRPr="002C36CD" w14:paraId="07AECE0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FF95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0F86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Moldávie</w:t>
            </w:r>
          </w:p>
        </w:tc>
      </w:tr>
      <w:tr w:rsidR="00B41FC4" w:rsidRPr="002C36CD" w14:paraId="7E6ADE9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21BB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2408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Madagaskar</w:t>
            </w:r>
          </w:p>
        </w:tc>
      </w:tr>
      <w:tr w:rsidR="00B41FC4" w:rsidRPr="002C36CD" w14:paraId="6B2068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EB82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F79B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Marshall.ostr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4AF5AAF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53FC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0453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Makedonie</w:t>
            </w:r>
          </w:p>
        </w:tc>
      </w:tr>
      <w:tr w:rsidR="00B41FC4" w:rsidRPr="002C36CD" w14:paraId="2C8C27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ACDC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9C0C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Mali</w:t>
            </w:r>
          </w:p>
        </w:tc>
      </w:tr>
      <w:tr w:rsidR="00B41FC4" w:rsidRPr="002C36CD" w14:paraId="46D294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CC0E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MM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67AF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Myanmar</w:t>
            </w:r>
          </w:p>
        </w:tc>
      </w:tr>
      <w:tr w:rsidR="00B41FC4" w:rsidRPr="002C36CD" w14:paraId="06830D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A00B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EF5B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Mongolsko</w:t>
            </w:r>
          </w:p>
        </w:tc>
      </w:tr>
      <w:tr w:rsidR="00B41FC4" w:rsidRPr="002C36CD" w14:paraId="796CB2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9D73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53B5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Macao</w:t>
            </w:r>
          </w:p>
        </w:tc>
      </w:tr>
      <w:tr w:rsidR="00B41FC4" w:rsidRPr="002C36CD" w14:paraId="1AAF6A5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00AD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F9DD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Sev.marián.os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4C61AAD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8EA4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MQ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4CA4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Martinique</w:t>
            </w:r>
            <w:proofErr w:type="spellEnd"/>
          </w:p>
        </w:tc>
      </w:tr>
      <w:tr w:rsidR="00B41FC4" w:rsidRPr="002C36CD" w14:paraId="3FE3DE5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E2DC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4186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Mauretánie</w:t>
            </w:r>
          </w:p>
        </w:tc>
      </w:tr>
      <w:tr w:rsidR="00B41FC4" w:rsidRPr="002C36CD" w14:paraId="7865358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D682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64FD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Montserrat</w:t>
            </w:r>
          </w:p>
        </w:tc>
      </w:tr>
      <w:tr w:rsidR="00B41FC4" w:rsidRPr="002C36CD" w14:paraId="5826FDF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C29D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290E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Malta</w:t>
            </w:r>
          </w:p>
        </w:tc>
      </w:tr>
      <w:tr w:rsidR="00B41FC4" w:rsidRPr="002C36CD" w14:paraId="40A2DE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E8D0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93C96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Maurícius</w:t>
            </w:r>
            <w:proofErr w:type="spellEnd"/>
          </w:p>
        </w:tc>
      </w:tr>
      <w:tr w:rsidR="00B41FC4" w:rsidRPr="002C36CD" w14:paraId="5756260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4712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9641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Maledivy</w:t>
            </w:r>
          </w:p>
        </w:tc>
      </w:tr>
      <w:tr w:rsidR="00B41FC4" w:rsidRPr="002C36CD" w14:paraId="05F42DF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FE09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B6B2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Malawi</w:t>
            </w:r>
          </w:p>
        </w:tc>
      </w:tr>
      <w:tr w:rsidR="00B41FC4" w:rsidRPr="002C36CD" w14:paraId="47E608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9347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MX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212D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Mexiko</w:t>
            </w:r>
          </w:p>
        </w:tc>
      </w:tr>
      <w:tr w:rsidR="00B41FC4" w:rsidRPr="002C36CD" w14:paraId="6302EEF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E9B4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CA89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Malajsie</w:t>
            </w:r>
          </w:p>
        </w:tc>
      </w:tr>
      <w:tr w:rsidR="00B41FC4" w:rsidRPr="002C36CD" w14:paraId="6C032FF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978F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5C38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Mosambik</w:t>
            </w:r>
          </w:p>
        </w:tc>
      </w:tr>
      <w:tr w:rsidR="00B41FC4" w:rsidRPr="002C36CD" w14:paraId="6A5158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549A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B7E1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Namíbie</w:t>
            </w:r>
            <w:proofErr w:type="spellEnd"/>
          </w:p>
        </w:tc>
      </w:tr>
      <w:tr w:rsidR="00B41FC4" w:rsidRPr="002C36CD" w14:paraId="0709623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B202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1613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Nová Kaledonie</w:t>
            </w:r>
          </w:p>
        </w:tc>
      </w:tr>
      <w:tr w:rsidR="00B41FC4" w:rsidRPr="002C36CD" w14:paraId="4A744D1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09D6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7AF7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Niger</w:t>
            </w:r>
          </w:p>
        </w:tc>
      </w:tr>
      <w:tr w:rsidR="00B41FC4" w:rsidRPr="002C36CD" w14:paraId="05CA1F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BD98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870B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Norfolk.ostrovy</w:t>
            </w:r>
            <w:proofErr w:type="spellEnd"/>
          </w:p>
        </w:tc>
      </w:tr>
      <w:tr w:rsidR="00B41FC4" w:rsidRPr="002C36CD" w14:paraId="6A5B883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2691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AC3A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Nigérie</w:t>
            </w:r>
          </w:p>
        </w:tc>
      </w:tr>
      <w:tr w:rsidR="00B41FC4" w:rsidRPr="002C36CD" w14:paraId="12A87FB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8605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9351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Nikaragua</w:t>
            </w:r>
          </w:p>
        </w:tc>
      </w:tr>
      <w:tr w:rsidR="00B41FC4" w:rsidRPr="002C36CD" w14:paraId="691D00C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379E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B99F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Holland</w:t>
            </w:r>
            <w:proofErr w:type="spellEnd"/>
          </w:p>
        </w:tc>
      </w:tr>
      <w:tr w:rsidR="00B41FC4" w:rsidRPr="002C36CD" w14:paraId="6C54E3A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B3B4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18B7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Norsko</w:t>
            </w:r>
          </w:p>
        </w:tc>
      </w:tr>
      <w:tr w:rsidR="00B41FC4" w:rsidRPr="002C36CD" w14:paraId="22C4A5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AE4E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0137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Nepál</w:t>
            </w:r>
          </w:p>
        </w:tc>
      </w:tr>
      <w:tr w:rsidR="00B41FC4" w:rsidRPr="002C36CD" w14:paraId="6C47654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00B2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C4BB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Nauru</w:t>
            </w:r>
          </w:p>
        </w:tc>
      </w:tr>
      <w:tr w:rsidR="00B41FC4" w:rsidRPr="002C36CD" w14:paraId="442006E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05A3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67A4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Ostrovy Niue</w:t>
            </w:r>
          </w:p>
        </w:tc>
      </w:tr>
      <w:tr w:rsidR="00B41FC4" w:rsidRPr="002C36CD" w14:paraId="5C1F46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B635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2E1D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Nový Zéland</w:t>
            </w:r>
          </w:p>
        </w:tc>
      </w:tr>
      <w:tr w:rsidR="00B41FC4" w:rsidRPr="002C36CD" w14:paraId="444628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DFED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9F45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Omán</w:t>
            </w:r>
          </w:p>
        </w:tc>
      </w:tr>
      <w:tr w:rsidR="00B41FC4" w:rsidRPr="002C36CD" w14:paraId="459763A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7F807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6F36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Panama</w:t>
            </w:r>
          </w:p>
        </w:tc>
      </w:tr>
      <w:tr w:rsidR="00B41FC4" w:rsidRPr="002C36CD" w14:paraId="744F991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D76C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6052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Peru</w:t>
            </w:r>
          </w:p>
        </w:tc>
      </w:tr>
      <w:tr w:rsidR="00B41FC4" w:rsidRPr="002C36CD" w14:paraId="6B37BA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B22C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7450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Franc.Polynésie</w:t>
            </w:r>
            <w:proofErr w:type="spellEnd"/>
          </w:p>
        </w:tc>
      </w:tr>
      <w:tr w:rsidR="00B41FC4" w:rsidRPr="002C36CD" w14:paraId="33EA25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085D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F0CC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Papua-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NovGuinea</w:t>
            </w:r>
            <w:proofErr w:type="spellEnd"/>
          </w:p>
        </w:tc>
      </w:tr>
      <w:tr w:rsidR="00B41FC4" w:rsidRPr="002C36CD" w14:paraId="5833E1F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A3FE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752C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Filipíny</w:t>
            </w:r>
          </w:p>
        </w:tc>
      </w:tr>
      <w:tr w:rsidR="00B41FC4" w:rsidRPr="002C36CD" w14:paraId="4323845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6FEB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BA32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Pakistán</w:t>
            </w:r>
            <w:proofErr w:type="spellEnd"/>
          </w:p>
        </w:tc>
      </w:tr>
      <w:tr w:rsidR="00B41FC4" w:rsidRPr="002C36CD" w14:paraId="42370F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9A07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2A34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Poland</w:t>
            </w:r>
            <w:proofErr w:type="spellEnd"/>
          </w:p>
        </w:tc>
      </w:tr>
      <w:tr w:rsidR="00B41FC4" w:rsidRPr="002C36CD" w14:paraId="4528BF8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5118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245D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StPier</w:t>
            </w:r>
            <w:proofErr w:type="spellEnd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.,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Miquel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4E9AB1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47A5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AFD5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Ostr.Pitcairn</w:t>
            </w:r>
            <w:proofErr w:type="spellEnd"/>
          </w:p>
        </w:tc>
      </w:tr>
      <w:tr w:rsidR="00B41FC4" w:rsidRPr="002C36CD" w14:paraId="7104139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A7AA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4325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Portoriko</w:t>
            </w:r>
          </w:p>
        </w:tc>
      </w:tr>
      <w:tr w:rsidR="00B41FC4" w:rsidRPr="002C36CD" w14:paraId="76618C1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6FAC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3474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Portugalsko</w:t>
            </w:r>
          </w:p>
        </w:tc>
      </w:tr>
      <w:tr w:rsidR="00B41FC4" w:rsidRPr="002C36CD" w14:paraId="7A145C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4873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7B16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Palau</w:t>
            </w:r>
          </w:p>
        </w:tc>
      </w:tr>
      <w:tr w:rsidR="00B41FC4" w:rsidRPr="002C36CD" w14:paraId="538F7AD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2B69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8085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Paraguay</w:t>
            </w:r>
          </w:p>
        </w:tc>
      </w:tr>
      <w:tr w:rsidR="00B41FC4" w:rsidRPr="002C36CD" w14:paraId="1A96EBA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693C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QA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4816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Katar</w:t>
            </w:r>
          </w:p>
        </w:tc>
      </w:tr>
      <w:tr w:rsidR="00B41FC4" w:rsidRPr="002C36CD" w14:paraId="451E097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DC49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0544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Reunion</w:t>
            </w:r>
            <w:proofErr w:type="spellEnd"/>
          </w:p>
        </w:tc>
      </w:tr>
      <w:tr w:rsidR="00B41FC4" w:rsidRPr="002C36CD" w14:paraId="0C9BCEF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5E29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6D8B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Rumunsko</w:t>
            </w:r>
          </w:p>
        </w:tc>
      </w:tr>
      <w:tr w:rsidR="00B41FC4" w:rsidRPr="002C36CD" w14:paraId="5306BCD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5EC0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147C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Ruská federace</w:t>
            </w:r>
          </w:p>
        </w:tc>
      </w:tr>
      <w:tr w:rsidR="00B41FC4" w:rsidRPr="002C36CD" w14:paraId="166B5F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886C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RW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AF0B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Ruanda</w:t>
            </w:r>
            <w:proofErr w:type="spellEnd"/>
          </w:p>
        </w:tc>
      </w:tr>
      <w:tr w:rsidR="00B41FC4" w:rsidRPr="002C36CD" w14:paraId="65669C7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377C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BFBA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Saúdská Arábie</w:t>
            </w:r>
          </w:p>
        </w:tc>
      </w:tr>
      <w:tr w:rsidR="00B41FC4" w:rsidRPr="002C36CD" w14:paraId="12D9C03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8E02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F5B2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Šalamoun.ostr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0E214E0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AEB71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B3F7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Seychely</w:t>
            </w:r>
          </w:p>
        </w:tc>
      </w:tr>
      <w:tr w:rsidR="00B41FC4" w:rsidRPr="002C36CD" w14:paraId="4843FB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BB65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2F86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Súdán</w:t>
            </w:r>
          </w:p>
        </w:tc>
      </w:tr>
      <w:tr w:rsidR="00B41FC4" w:rsidRPr="002C36CD" w14:paraId="088E0C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23A8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090E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Švédsko</w:t>
            </w:r>
          </w:p>
        </w:tc>
      </w:tr>
      <w:tr w:rsidR="00B41FC4" w:rsidRPr="002C36CD" w14:paraId="52F8A77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83C2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C2F3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Singapur</w:t>
            </w:r>
          </w:p>
        </w:tc>
      </w:tr>
      <w:tr w:rsidR="00B41FC4" w:rsidRPr="002C36CD" w14:paraId="3FC3858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3D8C6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40DF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Sv.Helena</w:t>
            </w:r>
            <w:proofErr w:type="spellEnd"/>
          </w:p>
        </w:tc>
      </w:tr>
      <w:tr w:rsidR="00B41FC4" w:rsidRPr="002C36CD" w14:paraId="02F930C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E6963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1D6D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Slovenia</w:t>
            </w:r>
            <w:proofErr w:type="spellEnd"/>
          </w:p>
        </w:tc>
      </w:tr>
      <w:tr w:rsidR="00B41FC4" w:rsidRPr="002C36CD" w14:paraId="72BCE8E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D1DB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EA0B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Svalbard</w:t>
            </w:r>
            <w:proofErr w:type="spellEnd"/>
          </w:p>
        </w:tc>
      </w:tr>
      <w:tr w:rsidR="00B41FC4" w:rsidRPr="002C36CD" w14:paraId="0F0F914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3F37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36F2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Slovenská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rep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03DF9B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4522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5667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Sierra Leone</w:t>
            </w:r>
          </w:p>
        </w:tc>
      </w:tr>
      <w:tr w:rsidR="00B41FC4" w:rsidRPr="002C36CD" w14:paraId="308AA09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5B0B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DEAC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San Marino</w:t>
            </w:r>
          </w:p>
        </w:tc>
      </w:tr>
      <w:tr w:rsidR="00B41FC4" w:rsidRPr="002C36CD" w14:paraId="0B7E2C3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4012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0742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Senegal</w:t>
            </w:r>
          </w:p>
        </w:tc>
      </w:tr>
      <w:tr w:rsidR="00B41FC4" w:rsidRPr="002C36CD" w14:paraId="36F7BF9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7404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DD11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Somálsko</w:t>
            </w:r>
          </w:p>
        </w:tc>
      </w:tr>
      <w:tr w:rsidR="00B41FC4" w:rsidRPr="002C36CD" w14:paraId="10AFFA5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7D10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01A8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Surinam</w:t>
            </w:r>
          </w:p>
        </w:tc>
      </w:tr>
      <w:tr w:rsidR="00B41FC4" w:rsidRPr="002C36CD" w14:paraId="635AE6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23B6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0E86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Sv.Tomáš,Prince</w:t>
            </w:r>
            <w:proofErr w:type="spellEnd"/>
            <w:proofErr w:type="gramEnd"/>
          </w:p>
        </w:tc>
      </w:tr>
      <w:tr w:rsidR="00B41FC4" w:rsidRPr="002C36CD" w14:paraId="0ABF01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45A8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63E1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Salvador</w:t>
            </w:r>
          </w:p>
        </w:tc>
      </w:tr>
      <w:tr w:rsidR="00B41FC4" w:rsidRPr="002C36CD" w14:paraId="6D7E254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B121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6952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Sýrie</w:t>
            </w:r>
          </w:p>
        </w:tc>
      </w:tr>
      <w:tr w:rsidR="00B41FC4" w:rsidRPr="002C36CD" w14:paraId="7AD55E8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69CD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020D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Swasiland</w:t>
            </w:r>
            <w:proofErr w:type="spellEnd"/>
          </w:p>
        </w:tc>
      </w:tr>
      <w:tr w:rsidR="00B41FC4" w:rsidRPr="002C36CD" w14:paraId="4C4959C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993A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5649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Turks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-,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Caicosin</w:t>
            </w:r>
            <w:proofErr w:type="spellEnd"/>
            <w:proofErr w:type="gramEnd"/>
          </w:p>
        </w:tc>
      </w:tr>
      <w:tr w:rsidR="00B41FC4" w:rsidRPr="002C36CD" w14:paraId="525372F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066E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CB0A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Čad</w:t>
            </w:r>
          </w:p>
        </w:tc>
      </w:tr>
      <w:tr w:rsidR="00B41FC4" w:rsidRPr="002C36CD" w14:paraId="2B118CE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6D39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3C30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French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S.Territ</w:t>
            </w:r>
            <w:proofErr w:type="spellEnd"/>
          </w:p>
        </w:tc>
      </w:tr>
      <w:tr w:rsidR="00B41FC4" w:rsidRPr="002C36CD" w14:paraId="4C66BBA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56A6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2DF6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Togo</w:t>
            </w:r>
          </w:p>
        </w:tc>
      </w:tr>
      <w:tr w:rsidR="00B41FC4" w:rsidRPr="002C36CD" w14:paraId="30A126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3938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34A4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Thajsko</w:t>
            </w:r>
          </w:p>
        </w:tc>
      </w:tr>
      <w:tr w:rsidR="00B41FC4" w:rsidRPr="002C36CD" w14:paraId="11EB621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4DF0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0326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Tádžikistán</w:t>
            </w:r>
          </w:p>
        </w:tc>
      </w:tr>
      <w:tr w:rsidR="00B41FC4" w:rsidRPr="002C36CD" w14:paraId="63BF66F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1DF4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35DF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Ostrovy Tokelau</w:t>
            </w:r>
          </w:p>
        </w:tc>
      </w:tr>
      <w:tr w:rsidR="00B41FC4" w:rsidRPr="002C36CD" w14:paraId="27F266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DDCC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F187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Turkmenistán</w:t>
            </w:r>
          </w:p>
        </w:tc>
      </w:tr>
      <w:tr w:rsidR="00B41FC4" w:rsidRPr="002C36CD" w14:paraId="5C11044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47F0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E9B6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Tunisko</w:t>
            </w:r>
          </w:p>
        </w:tc>
      </w:tr>
      <w:tr w:rsidR="00B41FC4" w:rsidRPr="002C36CD" w14:paraId="4471E3C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DDE8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3E34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Tonga</w:t>
            </w:r>
          </w:p>
        </w:tc>
      </w:tr>
      <w:tr w:rsidR="00B41FC4" w:rsidRPr="002C36CD" w14:paraId="4F0D4ED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3B2C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1D2B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Timor</w:t>
            </w:r>
          </w:p>
        </w:tc>
      </w:tr>
      <w:tr w:rsidR="00B41FC4" w:rsidRPr="002C36CD" w14:paraId="45BA4AC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962F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9BA2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Turecko</w:t>
            </w:r>
          </w:p>
        </w:tc>
      </w:tr>
      <w:tr w:rsidR="00B41FC4" w:rsidRPr="002C36CD" w14:paraId="72A1CCF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D2D9A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F3D7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Trinidad,Tobago</w:t>
            </w:r>
            <w:proofErr w:type="spellEnd"/>
            <w:proofErr w:type="gramEnd"/>
          </w:p>
        </w:tc>
      </w:tr>
      <w:tr w:rsidR="00B41FC4" w:rsidRPr="002C36CD" w14:paraId="4E6AC8B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40D9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F05E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Tuvalu</w:t>
            </w:r>
          </w:p>
        </w:tc>
      </w:tr>
      <w:tr w:rsidR="00B41FC4" w:rsidRPr="002C36CD" w14:paraId="154840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A3BF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F168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Tchaj-wan</w:t>
            </w:r>
          </w:p>
        </w:tc>
      </w:tr>
      <w:tr w:rsidR="00B41FC4" w:rsidRPr="002C36CD" w14:paraId="106FFB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D408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670D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Tanzánie</w:t>
            </w:r>
            <w:proofErr w:type="spellEnd"/>
          </w:p>
        </w:tc>
      </w:tr>
      <w:tr w:rsidR="00B41FC4" w:rsidRPr="002C36CD" w14:paraId="2B8A45F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1F1D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AF9F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Ukrajina</w:t>
            </w:r>
          </w:p>
        </w:tc>
      </w:tr>
      <w:tr w:rsidR="00B41FC4" w:rsidRPr="002C36CD" w14:paraId="4C93F67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A9D9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FAE7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Uganda</w:t>
            </w:r>
          </w:p>
        </w:tc>
      </w:tr>
      <w:tr w:rsidR="00B41FC4" w:rsidRPr="002C36CD" w14:paraId="786AF9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62B5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DBD44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Minor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Outl.Ins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3F5303F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FAA01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DD99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USA</w:t>
            </w:r>
          </w:p>
        </w:tc>
      </w:tr>
      <w:tr w:rsidR="00B41FC4" w:rsidRPr="002C36CD" w14:paraId="13C6B8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CB3A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93D7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Uruguay</w:t>
            </w:r>
          </w:p>
        </w:tc>
      </w:tr>
      <w:tr w:rsidR="00B41FC4" w:rsidRPr="002C36CD" w14:paraId="158FEA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AF7B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15A6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Uzbekistán</w:t>
            </w:r>
          </w:p>
        </w:tc>
      </w:tr>
      <w:tr w:rsidR="00B41FC4" w:rsidRPr="002C36CD" w14:paraId="32C0CE0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1F8B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29C0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Vatikán</w:t>
            </w:r>
          </w:p>
        </w:tc>
      </w:tr>
      <w:tr w:rsidR="00B41FC4" w:rsidRPr="002C36CD" w14:paraId="442BFCF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ACFB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4C3F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Sv.Vincent</w:t>
            </w:r>
            <w:proofErr w:type="spellEnd"/>
          </w:p>
        </w:tc>
      </w:tr>
      <w:tr w:rsidR="00B41FC4" w:rsidRPr="002C36CD" w14:paraId="30EB0B1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9575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D588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Venezuela</w:t>
            </w:r>
          </w:p>
        </w:tc>
      </w:tr>
      <w:tr w:rsidR="00B41FC4" w:rsidRPr="002C36CD" w14:paraId="1B948E3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14F1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7C09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Brit.Panen.Ost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1BE0C1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2120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ECDC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Amer.Panen.Ost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4D3DE6F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62A76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BD6E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Vietnam</w:t>
            </w:r>
          </w:p>
        </w:tc>
      </w:tr>
      <w:tr w:rsidR="00B41FC4" w:rsidRPr="002C36CD" w14:paraId="5298BAA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D2DE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B1EB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Vanuatu</w:t>
            </w:r>
          </w:p>
        </w:tc>
      </w:tr>
      <w:tr w:rsidR="00B41FC4" w:rsidRPr="002C36CD" w14:paraId="458FF08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3E4C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WF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113E4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Wallis,Futuna</w:t>
            </w:r>
            <w:proofErr w:type="spellEnd"/>
            <w:proofErr w:type="gramEnd"/>
          </w:p>
        </w:tc>
      </w:tr>
      <w:tr w:rsidR="00B41FC4" w:rsidRPr="002C36CD" w14:paraId="3FEB7EE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0C56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WS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62EB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Západ.Samoa</w:t>
            </w:r>
            <w:proofErr w:type="spellEnd"/>
          </w:p>
        </w:tc>
      </w:tr>
      <w:tr w:rsidR="00B41FC4" w:rsidRPr="002C36CD" w14:paraId="3FC23F3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7098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YE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A56F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Jemen</w:t>
            </w:r>
          </w:p>
        </w:tc>
      </w:tr>
      <w:tr w:rsidR="00B41FC4" w:rsidRPr="002C36CD" w14:paraId="7C3967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00F6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YT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0EC8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Mayotte</w:t>
            </w:r>
          </w:p>
        </w:tc>
      </w:tr>
      <w:tr w:rsidR="00B41FC4" w:rsidRPr="002C36CD" w14:paraId="6075B5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516C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YU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A97E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Jugoslávie</w:t>
            </w:r>
          </w:p>
        </w:tc>
      </w:tr>
      <w:tr w:rsidR="00B41FC4" w:rsidRPr="002C36CD" w14:paraId="28641F8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BF58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AEDD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Jižní Afrika</w:t>
            </w:r>
          </w:p>
        </w:tc>
      </w:tr>
      <w:tr w:rsidR="00B41FC4" w:rsidRPr="002C36CD" w14:paraId="4AE557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1B7B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6C32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Zambie</w:t>
            </w:r>
          </w:p>
        </w:tc>
      </w:tr>
      <w:tr w:rsidR="00B41FC4" w:rsidRPr="002C36CD" w14:paraId="5C95C7A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5069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E079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Zimbabwe</w:t>
            </w:r>
          </w:p>
        </w:tc>
      </w:tr>
    </w:tbl>
    <w:p w14:paraId="7918573B" w14:textId="77777777" w:rsidR="00B41FC4" w:rsidRDefault="00B41FC4" w:rsidP="00B41FC4"/>
    <w:p w14:paraId="35D77A48" w14:textId="77777777" w:rsidR="00B41FC4" w:rsidRDefault="00B41FC4" w:rsidP="00B41FC4"/>
    <w:p w14:paraId="267ADBC6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Feedstock</w:t>
      </w:r>
      <w:proofErr w:type="spellEnd"/>
      <w:r>
        <w:t>, atribut transport-</w:t>
      </w:r>
      <w:proofErr w:type="spellStart"/>
      <w:r>
        <w:t>dist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599A9A9C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24DF692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Transport_dist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3F92F5C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10D0881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2A49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5B7C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 500 km</w:t>
            </w:r>
          </w:p>
        </w:tc>
      </w:tr>
      <w:tr w:rsidR="00B41FC4" w:rsidRPr="002C36CD" w14:paraId="4BEB4BC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01A1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9374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Nad 500 do 2500 km</w:t>
            </w:r>
          </w:p>
        </w:tc>
      </w:tr>
      <w:tr w:rsidR="00B41FC4" w:rsidRPr="002C36CD" w14:paraId="0D305FF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C78D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83B1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Nad 2500 do 10000 km</w:t>
            </w:r>
          </w:p>
        </w:tc>
      </w:tr>
      <w:tr w:rsidR="00B41FC4" w:rsidRPr="002C36CD" w14:paraId="09BA2D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DE5A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317D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Nad 10000 km</w:t>
            </w:r>
          </w:p>
        </w:tc>
      </w:tr>
    </w:tbl>
    <w:p w14:paraId="465DECD0" w14:textId="77777777" w:rsidR="00B41FC4" w:rsidRDefault="00B41FC4" w:rsidP="00B41FC4"/>
    <w:p w14:paraId="1C52B2CB" w14:textId="77777777" w:rsidR="00B41FC4" w:rsidRDefault="00B41FC4" w:rsidP="00B41FC4"/>
    <w:p w14:paraId="2BA1D74F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Allocation</w:t>
      </w:r>
      <w:proofErr w:type="spellEnd"/>
      <w:r>
        <w:t xml:space="preserve">, atribut </w:t>
      </w:r>
      <w:proofErr w:type="spellStart"/>
      <w:r>
        <w:t>commodity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079097EA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ACDC910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Commodity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3A76313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3F446C0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208E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06A7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Elektřina</w:t>
            </w:r>
          </w:p>
        </w:tc>
      </w:tr>
      <w:tr w:rsidR="00B41FC4" w:rsidRPr="002C36CD" w14:paraId="1D49570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F21A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026E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Teplo</w:t>
            </w:r>
          </w:p>
        </w:tc>
      </w:tr>
      <w:tr w:rsidR="00B41FC4" w:rsidRPr="002C36CD" w14:paraId="55DBED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9CF8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EE31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Plyn</w:t>
            </w:r>
          </w:p>
        </w:tc>
      </w:tr>
    </w:tbl>
    <w:p w14:paraId="712B844D" w14:textId="77777777" w:rsidR="00B41FC4" w:rsidRDefault="00B41FC4" w:rsidP="00B41FC4"/>
    <w:p w14:paraId="2D7F7C4E" w14:textId="77777777" w:rsidR="00B41FC4" w:rsidRDefault="00B41FC4" w:rsidP="00B41FC4"/>
    <w:p w14:paraId="0ED07968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TransportType</w:t>
      </w:r>
      <w:proofErr w:type="spellEnd"/>
      <w:r>
        <w:t>, atribut transport-type)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063204B2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6ECE3FAE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Transport_type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96DD930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4C09C16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EAD6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PIPE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3AF6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Potrubí</w:t>
            </w:r>
          </w:p>
        </w:tc>
      </w:tr>
      <w:tr w:rsidR="00B41FC4" w:rsidRPr="002C36CD" w14:paraId="5799AD2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4E27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OTHER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4296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Ostatní - specifikace</w:t>
            </w:r>
            <w:proofErr w:type="gramEnd"/>
          </w:p>
        </w:tc>
      </w:tr>
    </w:tbl>
    <w:p w14:paraId="3D948503" w14:textId="77777777" w:rsidR="00B41FC4" w:rsidRDefault="00B41FC4" w:rsidP="00B41FC4"/>
    <w:p w14:paraId="05BFA7C0" w14:textId="77777777" w:rsidR="00B41FC4" w:rsidRDefault="00B41FC4" w:rsidP="00B41FC4"/>
    <w:p w14:paraId="24931431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WasteGasProduction</w:t>
      </w:r>
      <w:proofErr w:type="spellEnd"/>
      <w:r>
        <w:t xml:space="preserve">, atribut </w:t>
      </w:r>
      <w:proofErr w:type="spellStart"/>
      <w:r>
        <w:t>waste</w:t>
      </w:r>
      <w:proofErr w:type="spellEnd"/>
      <w:r>
        <w:t>-</w:t>
      </w:r>
      <w:proofErr w:type="spellStart"/>
      <w:r>
        <w:t>gas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535D3557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97A726B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Waste_gas_type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9844BD0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726A10D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D42F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LFG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1F28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11C0470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157E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SSG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A764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</w:tbl>
    <w:p w14:paraId="1870A118" w14:textId="77777777" w:rsidR="00B41FC4" w:rsidRDefault="00B41FC4" w:rsidP="00B41FC4"/>
    <w:p w14:paraId="33E0E43F" w14:textId="77777777" w:rsidR="00B41FC4" w:rsidRDefault="00B41FC4" w:rsidP="00B41FC4"/>
    <w:p w14:paraId="55A10626" w14:textId="77777777" w:rsidR="00B41FC4" w:rsidRDefault="00B41FC4" w:rsidP="00B41FC4">
      <w:pPr>
        <w:keepNext/>
        <w:spacing w:after="0"/>
      </w:pPr>
      <w:r>
        <w:lastRenderedPageBreak/>
        <w:t xml:space="preserve">Seznam druhů hodnot (element </w:t>
      </w:r>
      <w:proofErr w:type="spellStart"/>
      <w:r>
        <w:t>WasteGasProduction</w:t>
      </w:r>
      <w:proofErr w:type="spellEnd"/>
      <w:r>
        <w:t xml:space="preserve">, atribut </w:t>
      </w:r>
      <w:proofErr w:type="spellStart"/>
      <w:r>
        <w:t>fuel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33DB62BA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D75C1AA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Fuel_type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99352C6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6D91F5B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6749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7C45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Degazační plyn</w:t>
            </w:r>
          </w:p>
        </w:tc>
      </w:tr>
      <w:tr w:rsidR="00B41FC4" w:rsidRPr="002C36CD" w14:paraId="3C5CA5D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8DA0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6212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uzavřených dolů</w:t>
            </w:r>
          </w:p>
        </w:tc>
      </w:tr>
      <w:tr w:rsidR="00B41FC4" w:rsidRPr="002C36CD" w14:paraId="1F4467C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5401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C0D8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Vzduchočpavková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směs</w:t>
            </w:r>
          </w:p>
        </w:tc>
      </w:tr>
      <w:tr w:rsidR="00B41FC4" w:rsidRPr="002C36CD" w14:paraId="039E6F8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4EAA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F066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druhotný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 - plynný</w:t>
            </w:r>
            <w:proofErr w:type="gramEnd"/>
          </w:p>
        </w:tc>
      </w:tr>
      <w:tr w:rsidR="00B41FC4" w:rsidRPr="002C36CD" w14:paraId="697C6C9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287E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7AAE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Tuhý 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druhotný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zdroj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40%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objemu)</w:t>
            </w:r>
          </w:p>
        </w:tc>
      </w:tr>
      <w:tr w:rsidR="00B41FC4" w:rsidRPr="002C36CD" w14:paraId="41E04D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5F1A1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7A10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Průmyslový odpad (druhotný zdroj)</w:t>
            </w:r>
          </w:p>
        </w:tc>
      </w:tr>
      <w:tr w:rsidR="00B41FC4" w:rsidRPr="002C36CD" w14:paraId="6D46A0A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0B9A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2576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druhotný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 - tuhý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nebo kapalný</w:t>
            </w:r>
          </w:p>
        </w:tc>
      </w:tr>
      <w:tr w:rsidR="00B41FC4" w:rsidRPr="002C36CD" w14:paraId="742F081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8D8C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5774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plyny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energoplyn</w:t>
            </w:r>
            <w:proofErr w:type="spellEnd"/>
            <w:proofErr w:type="gramEnd"/>
          </w:p>
        </w:tc>
      </w:tr>
      <w:tr w:rsidR="00B41FC4" w:rsidRPr="002C36CD" w14:paraId="169A74F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5624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C18F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nezatříděné</w:t>
            </w:r>
            <w:proofErr w:type="gramEnd"/>
          </w:p>
        </w:tc>
      </w:tr>
      <w:tr w:rsidR="00B41FC4" w:rsidRPr="002C36CD" w14:paraId="3938F4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85EF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50AE3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Zemní plyn</w:t>
            </w:r>
          </w:p>
        </w:tc>
      </w:tr>
      <w:tr w:rsidR="00B41FC4" w:rsidRPr="002C36CD" w14:paraId="0D88F3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01639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56C9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chudý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expanzní plyn</w:t>
            </w:r>
          </w:p>
        </w:tc>
      </w:tr>
      <w:tr w:rsidR="00B41FC4" w:rsidRPr="002C36CD" w14:paraId="15C318F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E8AB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F6F2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koksárenský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421FCCA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A148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7178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konvertorový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11E1124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FAF7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F541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LPG</w:t>
            </w:r>
            <w:proofErr w:type="gramEnd"/>
          </w:p>
        </w:tc>
      </w:tr>
      <w:tr w:rsidR="00B41FC4" w:rsidRPr="002C36CD" w14:paraId="3EBFAEA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86BC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FC65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rafinérský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007A38F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9B1D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CADC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6436FE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E888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D584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vysokopecní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78E9B1A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D3F4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5E90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zbytkový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46C626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5135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7698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nepodporovaná</w:t>
            </w:r>
            <w:proofErr w:type="gramEnd"/>
          </w:p>
        </w:tc>
      </w:tr>
      <w:tr w:rsidR="00B41FC4" w:rsidRPr="002C36CD" w14:paraId="7E7693F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BDAE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CD92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Koks</w:t>
            </w:r>
          </w:p>
        </w:tc>
      </w:tr>
      <w:tr w:rsidR="00B41FC4" w:rsidRPr="002C36CD" w14:paraId="1882DAD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186C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1707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do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0,2%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759AFDE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1188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A1F0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do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1,0%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02A160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0A83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57E2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nad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1,0%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0B6AC7C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F61BB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930D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kapalná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paliva - nezatříděná</w:t>
            </w:r>
            <w:proofErr w:type="gramEnd"/>
          </w:p>
        </w:tc>
      </w:tr>
      <w:tr w:rsidR="00B41FC4" w:rsidRPr="002C36CD" w14:paraId="360D475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7ED5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BE4F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pevná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paliva - nezatříděná</w:t>
            </w:r>
            <w:proofErr w:type="gramEnd"/>
          </w:p>
        </w:tc>
      </w:tr>
      <w:tr w:rsidR="00B41FC4" w:rsidRPr="002C36CD" w14:paraId="6B8D1B8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77EA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7B8A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Černé uhlí tříděné</w:t>
            </w:r>
          </w:p>
        </w:tc>
      </w:tr>
      <w:tr w:rsidR="00B41FC4" w:rsidRPr="002C36CD" w14:paraId="6B462B5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6619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DFEA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Černé uhlí průmyslové</w:t>
            </w:r>
          </w:p>
        </w:tc>
      </w:tr>
      <w:tr w:rsidR="00B41FC4" w:rsidRPr="002C36CD" w14:paraId="28EE46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F8D2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C210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Černouhelné kaly a granulát</w:t>
            </w:r>
          </w:p>
        </w:tc>
      </w:tr>
      <w:tr w:rsidR="00B41FC4" w:rsidRPr="002C36CD" w14:paraId="070681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0F66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E41B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Hnědé uhlí průmyslové</w:t>
            </w:r>
          </w:p>
        </w:tc>
      </w:tr>
      <w:tr w:rsidR="00B41FC4" w:rsidRPr="002C36CD" w14:paraId="39EE20A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9895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BC17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Hnědé uhlí tříděné</w:t>
            </w:r>
          </w:p>
        </w:tc>
      </w:tr>
      <w:tr w:rsidR="00B41FC4" w:rsidRPr="002C36CD" w14:paraId="7865BC5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68A7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F46F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brikety</w:t>
            </w:r>
            <w:proofErr w:type="gramEnd"/>
          </w:p>
        </w:tc>
      </w:tr>
      <w:tr w:rsidR="00B41FC4" w:rsidRPr="002C36CD" w14:paraId="1BF677D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F73C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E3A3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</w:t>
            </w:r>
            <w:proofErr w:type="gramEnd"/>
          </w:p>
        </w:tc>
      </w:tr>
      <w:tr w:rsidR="00B41FC4" w:rsidRPr="002C36CD" w14:paraId="788E467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6146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E162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mourové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kaly</w:t>
            </w:r>
          </w:p>
        </w:tc>
      </w:tr>
      <w:tr w:rsidR="00B41FC4" w:rsidRPr="002C36CD" w14:paraId="2DE8E01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3200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3C7F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uzavřených dolů (do 31.12.2012)</w:t>
            </w:r>
          </w:p>
        </w:tc>
      </w:tr>
      <w:tr w:rsidR="00B41FC4" w:rsidRPr="002C36CD" w14:paraId="2AC60C2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E958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F7DC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53556BB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CD06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7721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363F4D4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11CC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EEA5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1a</w:t>
            </w:r>
            <w:proofErr w:type="gramEnd"/>
          </w:p>
        </w:tc>
      </w:tr>
      <w:tr w:rsidR="00B41FC4" w:rsidRPr="002C36CD" w14:paraId="1CF0545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8456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080D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2f</w:t>
            </w:r>
          </w:p>
        </w:tc>
      </w:tr>
      <w:tr w:rsidR="00B41FC4" w:rsidRPr="002C36CD" w14:paraId="5340338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DF96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B079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2g</w:t>
            </w:r>
            <w:proofErr w:type="gramEnd"/>
          </w:p>
        </w:tc>
      </w:tr>
      <w:tr w:rsidR="00B41FC4" w:rsidRPr="002C36CD" w14:paraId="638AC5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06BC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860C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</w:p>
        </w:tc>
      </w:tr>
      <w:tr w:rsidR="00B41FC4" w:rsidRPr="002C36CD" w14:paraId="27F3047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CFE4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8C7F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2i</w:t>
            </w:r>
          </w:p>
        </w:tc>
      </w:tr>
      <w:tr w:rsidR="00B41FC4" w:rsidRPr="002C36CD" w14:paraId="34EFD1F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FF34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9D5C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2j</w:t>
            </w:r>
          </w:p>
        </w:tc>
      </w:tr>
      <w:tr w:rsidR="00B41FC4" w:rsidRPr="002C36CD" w14:paraId="4E9ED8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578B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OTK_15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8468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2k</w:t>
            </w:r>
          </w:p>
        </w:tc>
      </w:tr>
      <w:tr w:rsidR="00B41FC4" w:rsidRPr="002C36CD" w14:paraId="0D02F6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E399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89C9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2l</w:t>
            </w:r>
            <w:proofErr w:type="gramEnd"/>
          </w:p>
        </w:tc>
      </w:tr>
      <w:tr w:rsidR="00B41FC4" w:rsidRPr="002C36CD" w14:paraId="7159F49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C414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65C5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2m</w:t>
            </w:r>
            <w:proofErr w:type="gramEnd"/>
          </w:p>
        </w:tc>
      </w:tr>
      <w:tr w:rsidR="00B41FC4" w:rsidRPr="002C36CD" w14:paraId="69FDC75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0A25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40BF7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2n</w:t>
            </w:r>
          </w:p>
        </w:tc>
      </w:tr>
      <w:tr w:rsidR="00B41FC4" w:rsidRPr="002C36CD" w14:paraId="4AE34BC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D62F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DBA2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2o</w:t>
            </w:r>
          </w:p>
        </w:tc>
      </w:tr>
      <w:tr w:rsidR="00B41FC4" w:rsidRPr="002C36CD" w14:paraId="46217B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DF8A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D435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1b</w:t>
            </w:r>
            <w:proofErr w:type="gramEnd"/>
          </w:p>
        </w:tc>
      </w:tr>
      <w:tr w:rsidR="00B41FC4" w:rsidRPr="002C36CD" w14:paraId="2FD72E4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9B12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2E14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2p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2q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460FC99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1737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B738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2q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0F895E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B4A7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9CF5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</w:p>
        </w:tc>
      </w:tr>
      <w:tr w:rsidR="00B41FC4" w:rsidRPr="002C36CD" w14:paraId="041B75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F7D2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4C1D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6. 2022,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0E5A595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6A24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F4BF4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3a</w:t>
            </w:r>
            <w:proofErr w:type="gramEnd"/>
          </w:p>
        </w:tc>
      </w:tr>
      <w:tr w:rsidR="00B41FC4" w:rsidRPr="002C36CD" w14:paraId="04E0CA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2122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285F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3b</w:t>
            </w:r>
            <w:proofErr w:type="gramEnd"/>
          </w:p>
        </w:tc>
      </w:tr>
      <w:tr w:rsidR="00B41FC4" w:rsidRPr="002C36CD" w14:paraId="331C523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C3D4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C5C4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3c</w:t>
            </w:r>
          </w:p>
        </w:tc>
      </w:tr>
      <w:tr w:rsidR="00B41FC4" w:rsidRPr="002C36CD" w14:paraId="26B0598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8A6B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4853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3d</w:t>
            </w:r>
            <w:proofErr w:type="gramEnd"/>
          </w:p>
        </w:tc>
      </w:tr>
      <w:tr w:rsidR="00B41FC4" w:rsidRPr="002C36CD" w14:paraId="335C4C3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66B4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20EE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3e</w:t>
            </w:r>
          </w:p>
        </w:tc>
      </w:tr>
      <w:tr w:rsidR="00B41FC4" w:rsidRPr="002C36CD" w14:paraId="6693B0E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E5C1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453F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3f</w:t>
            </w:r>
          </w:p>
        </w:tc>
      </w:tr>
      <w:tr w:rsidR="00B41FC4" w:rsidRPr="002C36CD" w14:paraId="1CBA0B6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F749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BAEA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1c</w:t>
            </w:r>
          </w:p>
        </w:tc>
      </w:tr>
      <w:tr w:rsidR="00B41FC4" w:rsidRPr="002C36CD" w14:paraId="68B45F4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54E4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BFD0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3g</w:t>
            </w:r>
            <w:proofErr w:type="gramEnd"/>
          </w:p>
        </w:tc>
      </w:tr>
      <w:tr w:rsidR="00B41FC4" w:rsidRPr="002C36CD" w14:paraId="362EEF8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B7DA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4BBA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3h</w:t>
            </w:r>
            <w:proofErr w:type="gramEnd"/>
          </w:p>
        </w:tc>
      </w:tr>
      <w:tr w:rsidR="00B41FC4" w:rsidRPr="002C36CD" w14:paraId="77C101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A6F7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8378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3i</w:t>
            </w:r>
          </w:p>
        </w:tc>
      </w:tr>
      <w:tr w:rsidR="00B41FC4" w:rsidRPr="002C36CD" w14:paraId="62A87E8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6029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2EC0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Tuhý 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obnovitelná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část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60%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objemu)</w:t>
            </w:r>
          </w:p>
        </w:tc>
      </w:tr>
      <w:tr w:rsidR="00B41FC4" w:rsidRPr="002C36CD" w14:paraId="0FB8879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0BB2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D26D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1a</w:t>
            </w:r>
            <w:proofErr w:type="gramEnd"/>
          </w:p>
        </w:tc>
      </w:tr>
      <w:tr w:rsidR="00B41FC4" w:rsidRPr="002C36CD" w14:paraId="5DCBE3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3619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85A9B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</w:tr>
      <w:tr w:rsidR="00B41FC4" w:rsidRPr="002C36CD" w14:paraId="3461D6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D773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85C8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</w:tr>
      <w:tr w:rsidR="00B41FC4" w:rsidRPr="002C36CD" w14:paraId="40FA90F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78D7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FE68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2c</w:t>
            </w:r>
          </w:p>
        </w:tc>
      </w:tr>
      <w:tr w:rsidR="00B41FC4" w:rsidRPr="002C36CD" w14:paraId="3912051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9952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FD72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</w:p>
        </w:tc>
      </w:tr>
      <w:tr w:rsidR="00B41FC4" w:rsidRPr="002C36CD" w14:paraId="6FF9D23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5AD8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2596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1d</w:t>
            </w:r>
            <w:proofErr w:type="gramEnd"/>
          </w:p>
        </w:tc>
      </w:tr>
      <w:tr w:rsidR="00B41FC4" w:rsidRPr="002C36CD" w14:paraId="14420AC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02D7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191B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2e</w:t>
            </w:r>
          </w:p>
        </w:tc>
      </w:tr>
      <w:tr w:rsidR="00B41FC4" w:rsidRPr="002C36CD" w14:paraId="507BD8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A403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2D00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2f</w:t>
            </w:r>
          </w:p>
        </w:tc>
      </w:tr>
      <w:tr w:rsidR="00B41FC4" w:rsidRPr="002C36CD" w14:paraId="32E5797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23E8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A389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2g</w:t>
            </w:r>
            <w:proofErr w:type="gramEnd"/>
          </w:p>
        </w:tc>
      </w:tr>
      <w:tr w:rsidR="00B41FC4" w:rsidRPr="002C36CD" w14:paraId="6A6A54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7230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A9A6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</w:p>
        </w:tc>
      </w:tr>
      <w:tr w:rsidR="00B41FC4" w:rsidRPr="002C36CD" w14:paraId="237A46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42BA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0204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2i</w:t>
            </w:r>
          </w:p>
        </w:tc>
      </w:tr>
      <w:tr w:rsidR="00B41FC4" w:rsidRPr="002C36CD" w14:paraId="1A9DC5D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FECE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4BBC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2j</w:t>
            </w:r>
          </w:p>
        </w:tc>
      </w:tr>
      <w:tr w:rsidR="00B41FC4" w:rsidRPr="002C36CD" w14:paraId="1EE4A2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BCC9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9BD2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2k</w:t>
            </w:r>
          </w:p>
        </w:tc>
      </w:tr>
      <w:tr w:rsidR="00B41FC4" w:rsidRPr="002C36CD" w14:paraId="52E279B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37E8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E3D8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2l</w:t>
            </w:r>
            <w:proofErr w:type="gramEnd"/>
          </w:p>
        </w:tc>
      </w:tr>
      <w:tr w:rsidR="00B41FC4" w:rsidRPr="002C36CD" w14:paraId="275478A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63B1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AF97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2m</w:t>
            </w:r>
            <w:proofErr w:type="gramEnd"/>
          </w:p>
        </w:tc>
      </w:tr>
      <w:tr w:rsidR="00B41FC4" w:rsidRPr="002C36CD" w14:paraId="463E089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A630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A0A7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2n</w:t>
            </w:r>
          </w:p>
        </w:tc>
      </w:tr>
      <w:tr w:rsidR="00B41FC4" w:rsidRPr="002C36CD" w14:paraId="4558E9D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DB57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C9E4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</w:tr>
      <w:tr w:rsidR="00B41FC4" w:rsidRPr="002C36CD" w14:paraId="2D0E0AC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10E7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OTK_50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866644" w14:textId="2130F505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 w:rsidRPr="003A5218">
              <w:rPr>
                <w:sz w:val="20"/>
                <w:szCs w:val="20"/>
              </w:rPr>
              <w:t>Biomasa - kategorie</w:t>
            </w:r>
            <w:proofErr w:type="gramEnd"/>
            <w:r w:rsidRPr="003A5218">
              <w:rPr>
                <w:sz w:val="20"/>
                <w:szCs w:val="20"/>
              </w:rPr>
              <w:t xml:space="preserve"> </w:t>
            </w:r>
            <w:proofErr w:type="gramStart"/>
            <w:r w:rsidRPr="003A5218">
              <w:rPr>
                <w:sz w:val="20"/>
                <w:szCs w:val="20"/>
              </w:rPr>
              <w:t>2p</w:t>
            </w:r>
            <w:proofErr w:type="gramEnd"/>
          </w:p>
        </w:tc>
      </w:tr>
      <w:tr w:rsidR="00B41FC4" w:rsidRPr="002C36CD" w14:paraId="1A57A9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BF75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1D55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</w:tr>
      <w:tr w:rsidR="00B41FC4" w:rsidRPr="002C36CD" w14:paraId="1371416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FB79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68AA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2c</w:t>
            </w:r>
          </w:p>
        </w:tc>
      </w:tr>
      <w:tr w:rsidR="00B41FC4" w:rsidRPr="002C36CD" w14:paraId="2FD0E12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E6CB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2B51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</w:p>
        </w:tc>
      </w:tr>
      <w:tr w:rsidR="00B41FC4" w:rsidRPr="002C36CD" w14:paraId="3B9CA4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5A33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7A0E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2e</w:t>
            </w:r>
          </w:p>
        </w:tc>
      </w:tr>
      <w:tr w:rsidR="00B41FC4" w:rsidRPr="002C36CD" w14:paraId="1D1337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5D82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OTK_9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5BC7F8" w14:textId="0D094105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 w:rsidRPr="00965B9A">
              <w:rPr>
                <w:sz w:val="20"/>
                <w:szCs w:val="20"/>
              </w:rPr>
              <w:t>Biomasa - kategorie</w:t>
            </w:r>
            <w:proofErr w:type="gramEnd"/>
            <w:r w:rsidRPr="00965B9A">
              <w:rPr>
                <w:sz w:val="20"/>
                <w:szCs w:val="20"/>
              </w:rPr>
              <w:t xml:space="preserve"> 2e</w:t>
            </w:r>
          </w:p>
        </w:tc>
      </w:tr>
      <w:tr w:rsidR="00B41FC4" w:rsidRPr="002C36CD" w14:paraId="314ECE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3E81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F0AD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a)</w:t>
            </w:r>
          </w:p>
        </w:tc>
      </w:tr>
      <w:tr w:rsidR="00B41FC4" w:rsidRPr="002C36CD" w14:paraId="367A7CE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50E7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D138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b)</w:t>
            </w:r>
          </w:p>
        </w:tc>
      </w:tr>
      <w:tr w:rsidR="00B41FC4" w:rsidRPr="002C36CD" w14:paraId="067A2DA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17A1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914E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c)</w:t>
            </w:r>
          </w:p>
        </w:tc>
      </w:tr>
      <w:tr w:rsidR="00B41FC4" w:rsidRPr="002C36CD" w14:paraId="50C229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3502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BE39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1.</w:t>
            </w:r>
          </w:p>
        </w:tc>
      </w:tr>
      <w:tr w:rsidR="00B41FC4" w:rsidRPr="002C36CD" w14:paraId="72655B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B152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BD6F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2.</w:t>
            </w:r>
          </w:p>
        </w:tc>
      </w:tr>
      <w:tr w:rsidR="00B41FC4" w:rsidRPr="002C36CD" w14:paraId="2CB7DF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6705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5324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3.</w:t>
            </w:r>
          </w:p>
        </w:tc>
      </w:tr>
      <w:tr w:rsidR="00B41FC4" w:rsidRPr="002C36CD" w14:paraId="4AE3C51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F9DA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4324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4.</w:t>
            </w:r>
          </w:p>
        </w:tc>
      </w:tr>
      <w:tr w:rsidR="00B41FC4" w:rsidRPr="002C36CD" w14:paraId="52F8FB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0BCF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140B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5.</w:t>
            </w:r>
          </w:p>
        </w:tc>
      </w:tr>
      <w:tr w:rsidR="00B41FC4" w:rsidRPr="002C36CD" w14:paraId="10A546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CD32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1B2D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6.</w:t>
            </w:r>
          </w:p>
        </w:tc>
      </w:tr>
      <w:tr w:rsidR="00B41FC4" w:rsidRPr="002C36CD" w14:paraId="2FF60BB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9155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82A4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7.</w:t>
            </w:r>
          </w:p>
        </w:tc>
      </w:tr>
      <w:tr w:rsidR="00B41FC4" w:rsidRPr="002C36CD" w14:paraId="7C1FD89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2B98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81D6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8.</w:t>
            </w:r>
          </w:p>
        </w:tc>
      </w:tr>
      <w:tr w:rsidR="00B41FC4" w:rsidRPr="002C36CD" w14:paraId="480925E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C592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8735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9.</w:t>
            </w:r>
          </w:p>
        </w:tc>
      </w:tr>
      <w:tr w:rsidR="00B41FC4" w:rsidRPr="002C36CD" w14:paraId="64EC81B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00E8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EC72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e)</w:t>
            </w:r>
          </w:p>
        </w:tc>
      </w:tr>
      <w:tr w:rsidR="00B41FC4" w:rsidRPr="002C36CD" w14:paraId="509DB1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388C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6137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1.</w:t>
            </w:r>
          </w:p>
        </w:tc>
      </w:tr>
      <w:tr w:rsidR="00B41FC4" w:rsidRPr="002C36CD" w14:paraId="19F9079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9C72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F354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2.</w:t>
            </w:r>
          </w:p>
        </w:tc>
      </w:tr>
      <w:tr w:rsidR="00B41FC4" w:rsidRPr="002C36CD" w14:paraId="496D56F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A543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2744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3.</w:t>
            </w:r>
          </w:p>
        </w:tc>
      </w:tr>
      <w:tr w:rsidR="00B41FC4" w:rsidRPr="002C36CD" w14:paraId="7F88E58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AF2B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29CC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4.</w:t>
            </w:r>
          </w:p>
        </w:tc>
      </w:tr>
      <w:tr w:rsidR="00B41FC4" w:rsidRPr="002C36CD" w14:paraId="24EC68A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D97C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91BC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5.</w:t>
            </w:r>
          </w:p>
        </w:tc>
      </w:tr>
      <w:tr w:rsidR="00B41FC4" w:rsidRPr="002C36CD" w14:paraId="3612922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76CC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8B10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6.</w:t>
            </w:r>
          </w:p>
        </w:tc>
      </w:tr>
      <w:tr w:rsidR="00B41FC4" w:rsidRPr="002C36CD" w14:paraId="3CA292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7EA2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297C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7.</w:t>
            </w:r>
          </w:p>
        </w:tc>
      </w:tr>
      <w:tr w:rsidR="00B41FC4" w:rsidRPr="002C36CD" w14:paraId="5AE1D75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D0E2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953A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g)</w:t>
            </w:r>
          </w:p>
        </w:tc>
      </w:tr>
      <w:tr w:rsidR="00B41FC4" w:rsidRPr="002C36CD" w14:paraId="40D2359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0E5E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50E0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h)</w:t>
            </w:r>
          </w:p>
        </w:tc>
      </w:tr>
      <w:tr w:rsidR="00B41FC4" w:rsidRPr="002C36CD" w14:paraId="5689C51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5F03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0F71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i)</w:t>
            </w:r>
          </w:p>
        </w:tc>
      </w:tr>
      <w:tr w:rsidR="00B41FC4" w:rsidRPr="002C36CD" w14:paraId="28C44B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5B77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146D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j)</w:t>
            </w:r>
          </w:p>
        </w:tc>
      </w:tr>
      <w:tr w:rsidR="00B41FC4" w:rsidRPr="002C36CD" w14:paraId="201576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8E70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71AD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k)</w:t>
            </w:r>
          </w:p>
        </w:tc>
      </w:tr>
      <w:tr w:rsidR="00B41FC4" w:rsidRPr="002C36CD" w14:paraId="04A275B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6818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7EE1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l)</w:t>
            </w:r>
          </w:p>
        </w:tc>
      </w:tr>
      <w:tr w:rsidR="00B41FC4" w:rsidRPr="002C36CD" w14:paraId="4DADFE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89D4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A929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m)</w:t>
            </w:r>
          </w:p>
        </w:tc>
      </w:tr>
      <w:tr w:rsidR="00B41FC4" w:rsidRPr="002C36CD" w14:paraId="584DA8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0DCF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CC6B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n)</w:t>
            </w:r>
          </w:p>
        </w:tc>
      </w:tr>
      <w:tr w:rsidR="00B41FC4" w:rsidRPr="002C36CD" w14:paraId="6DE8083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386A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6099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o)</w:t>
            </w:r>
          </w:p>
        </w:tc>
      </w:tr>
      <w:tr w:rsidR="00B41FC4" w:rsidRPr="002C36CD" w14:paraId="28D1BA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90A6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600C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p)</w:t>
            </w:r>
          </w:p>
        </w:tc>
      </w:tr>
      <w:tr w:rsidR="00B41FC4" w:rsidRPr="002C36CD" w14:paraId="0EFDFB5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FB38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B872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q)</w:t>
            </w:r>
          </w:p>
        </w:tc>
      </w:tr>
      <w:tr w:rsidR="00B41FC4" w:rsidRPr="002C36CD" w14:paraId="3ED405B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A096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B94D3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r)</w:t>
            </w:r>
          </w:p>
        </w:tc>
      </w:tr>
      <w:tr w:rsidR="00B41FC4" w:rsidRPr="002C36CD" w14:paraId="78B3AB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ECAD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BC73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a)</w:t>
            </w:r>
          </w:p>
        </w:tc>
      </w:tr>
      <w:tr w:rsidR="00B41FC4" w:rsidRPr="002C36CD" w14:paraId="51B478C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CA55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47E8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b)</w:t>
            </w:r>
          </w:p>
        </w:tc>
      </w:tr>
      <w:tr w:rsidR="00B41FC4" w:rsidRPr="002C36CD" w14:paraId="3B77EAA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8B24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F75B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a)</w:t>
            </w:r>
          </w:p>
        </w:tc>
      </w:tr>
      <w:tr w:rsidR="00B41FC4" w:rsidRPr="002C36CD" w14:paraId="09E372B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71DE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730D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b)</w:t>
            </w:r>
          </w:p>
        </w:tc>
      </w:tr>
      <w:tr w:rsidR="00B41FC4" w:rsidRPr="002C36CD" w14:paraId="7AC341D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B5B4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D66A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c)</w:t>
            </w:r>
          </w:p>
        </w:tc>
      </w:tr>
      <w:tr w:rsidR="00B41FC4" w:rsidRPr="002C36CD" w14:paraId="56ACE16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C10C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17C3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d)</w:t>
            </w:r>
          </w:p>
        </w:tc>
      </w:tr>
      <w:tr w:rsidR="00B41FC4" w:rsidRPr="002C36CD" w14:paraId="7299546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4F0FB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1BCD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e)</w:t>
            </w:r>
          </w:p>
        </w:tc>
      </w:tr>
      <w:tr w:rsidR="00B41FC4" w:rsidRPr="002C36CD" w14:paraId="29B41DB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482F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5E24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f)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d) od 1. 1. 2026).</w:t>
            </w:r>
          </w:p>
        </w:tc>
      </w:tr>
      <w:tr w:rsidR="00B41FC4" w:rsidRPr="002C36CD" w14:paraId="2845201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E57C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D9C4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g)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e) od 1. 1. 2026).</w:t>
            </w:r>
          </w:p>
        </w:tc>
      </w:tr>
      <w:tr w:rsidR="00B41FC4" w:rsidRPr="002C36CD" w14:paraId="23055D5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ECFB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OP_45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86D0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f) od 1. 1. 2026).</w:t>
            </w:r>
          </w:p>
        </w:tc>
      </w:tr>
      <w:tr w:rsidR="00B41FC4" w:rsidRPr="002C36CD" w14:paraId="36EC46F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DB42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9F7F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i)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g)  od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1. 1. 2026).</w:t>
            </w:r>
          </w:p>
        </w:tc>
      </w:tr>
      <w:tr w:rsidR="00B41FC4" w:rsidRPr="002C36CD" w14:paraId="32A3DBC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6A70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756B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h) od 1. 1. 2026).</w:t>
            </w:r>
          </w:p>
        </w:tc>
      </w:tr>
      <w:tr w:rsidR="00B41FC4" w:rsidRPr="002C36CD" w14:paraId="3A00FC5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32F5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FC31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i) od 1. 1. 2026).</w:t>
            </w:r>
          </w:p>
        </w:tc>
      </w:tr>
      <w:tr w:rsidR="00B41FC4" w:rsidRPr="002C36CD" w14:paraId="0A6D599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DE467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4306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1.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1. od 1. 1. 2026).</w:t>
            </w:r>
          </w:p>
        </w:tc>
      </w:tr>
      <w:tr w:rsidR="00B41FC4" w:rsidRPr="002C36CD" w14:paraId="0E21EF0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129E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61A5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2.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2. od 1. 1. 2026).</w:t>
            </w:r>
          </w:p>
        </w:tc>
      </w:tr>
      <w:tr w:rsidR="00B41FC4" w:rsidRPr="002C36CD" w14:paraId="0F704A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DBC5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3B21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3.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3. od 1. 1. 2026).</w:t>
            </w:r>
          </w:p>
        </w:tc>
      </w:tr>
      <w:tr w:rsidR="00B41FC4" w:rsidRPr="002C36CD" w14:paraId="054FD34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F5CB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99EE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4.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4. od 1. 1. 2026).</w:t>
            </w:r>
          </w:p>
        </w:tc>
      </w:tr>
      <w:tr w:rsidR="00B41FC4" w:rsidRPr="002C36CD" w14:paraId="17A084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692C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D73F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5.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5. od 1. 1. 2026).</w:t>
            </w:r>
          </w:p>
        </w:tc>
      </w:tr>
      <w:tr w:rsidR="00B41FC4" w:rsidRPr="002C36CD" w14:paraId="58DAC25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13C7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DF0B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6.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6. od 1. 1. 2026).</w:t>
            </w:r>
          </w:p>
        </w:tc>
      </w:tr>
      <w:tr w:rsidR="00B41FC4" w:rsidRPr="002C36CD" w14:paraId="30C5F3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5E8B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2CBF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7.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7. od 1. 1. 2026).</w:t>
            </w:r>
          </w:p>
        </w:tc>
      </w:tr>
      <w:tr w:rsidR="00B41FC4" w:rsidRPr="002C36CD" w14:paraId="55E47C7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1AAC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61E6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s)</w:t>
            </w:r>
          </w:p>
        </w:tc>
      </w:tr>
      <w:tr w:rsidR="00B41FC4" w:rsidRPr="002C36CD" w14:paraId="6737299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86E8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8A7F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t)</w:t>
            </w:r>
          </w:p>
        </w:tc>
      </w:tr>
      <w:tr w:rsidR="00B41FC4" w:rsidRPr="002C36CD" w14:paraId="79F42CD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42A8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49BD68" w14:textId="66AFA026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496AD1">
              <w:rPr>
                <w:sz w:val="20"/>
                <w:szCs w:val="20"/>
              </w:rPr>
              <w:t xml:space="preserve">Suroviny pro výrobu pokročilého bioplynu a </w:t>
            </w:r>
            <w:proofErr w:type="gramStart"/>
            <w:r w:rsidRPr="00496AD1">
              <w:rPr>
                <w:sz w:val="20"/>
                <w:szCs w:val="20"/>
              </w:rPr>
              <w:t>biometanu - kategorie</w:t>
            </w:r>
            <w:proofErr w:type="gramEnd"/>
            <w:r w:rsidRPr="00496AD1">
              <w:rPr>
                <w:sz w:val="20"/>
                <w:szCs w:val="20"/>
              </w:rPr>
              <w:t xml:space="preserve"> A u)</w:t>
            </w:r>
          </w:p>
        </w:tc>
      </w:tr>
      <w:tr w:rsidR="00B41FC4" w:rsidRPr="002C36CD" w14:paraId="1300CF3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697A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90D3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v)</w:t>
            </w:r>
          </w:p>
        </w:tc>
      </w:tr>
      <w:tr w:rsidR="00B41FC4" w:rsidRPr="002C36CD" w14:paraId="062F63C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1A41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453C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w)</w:t>
            </w:r>
          </w:p>
        </w:tc>
      </w:tr>
      <w:tr w:rsidR="00B41FC4" w:rsidRPr="002C36CD" w14:paraId="4B3FFD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12A7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BA32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c)</w:t>
            </w:r>
          </w:p>
        </w:tc>
      </w:tr>
      <w:tr w:rsidR="00B41FC4" w:rsidRPr="002C36CD" w14:paraId="31441C6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E8E2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58A8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d)</w:t>
            </w:r>
          </w:p>
        </w:tc>
      </w:tr>
      <w:tr w:rsidR="00B41FC4" w:rsidRPr="002C36CD" w14:paraId="5A63711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0150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74D0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e)</w:t>
            </w:r>
          </w:p>
        </w:tc>
      </w:tr>
      <w:tr w:rsidR="00B41FC4" w:rsidRPr="002C36CD" w14:paraId="7A1F59D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F66D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CB02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f)</w:t>
            </w:r>
          </w:p>
        </w:tc>
      </w:tr>
    </w:tbl>
    <w:p w14:paraId="1FC5FFEC" w14:textId="77777777" w:rsidR="00B41FC4" w:rsidRDefault="00B41FC4" w:rsidP="00B41FC4"/>
    <w:p w14:paraId="09F7B56A" w14:textId="77777777" w:rsidR="00B41FC4" w:rsidRDefault="00B41FC4" w:rsidP="00B41FC4"/>
    <w:p w14:paraId="7EF74B37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WasteGasProduction</w:t>
      </w:r>
      <w:proofErr w:type="spellEnd"/>
      <w:r>
        <w:t xml:space="preserve">, atribut </w:t>
      </w:r>
      <w:proofErr w:type="spellStart"/>
      <w:r>
        <w:t>aib</w:t>
      </w:r>
      <w:proofErr w:type="spellEnd"/>
      <w:r>
        <w:t>-</w:t>
      </w:r>
      <w:proofErr w:type="spellStart"/>
      <w:r>
        <w:t>fuel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08E07EA3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00D878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Aib_fuel_type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214F3F9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17C6962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66EB4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F01000000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5C3E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</w:p>
        </w:tc>
      </w:tr>
      <w:tr w:rsidR="00B41FC4" w:rsidRPr="002C36CD" w14:paraId="66B574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7C21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1B2D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7912F36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3628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CDED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Biogenní</w:t>
            </w:r>
            <w:proofErr w:type="gramEnd"/>
          </w:p>
        </w:tc>
      </w:tr>
      <w:tr w:rsidR="00B41FC4" w:rsidRPr="002C36CD" w14:paraId="73EEBE2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10CA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2621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Biogenní</w:t>
            </w:r>
            <w:proofErr w:type="gramEnd"/>
          </w:p>
        </w:tc>
      </w:tr>
      <w:tr w:rsidR="00B41FC4" w:rsidRPr="002C36CD" w14:paraId="1B83751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01E3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7A6B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Nespecifikováno</w:t>
            </w:r>
            <w:proofErr w:type="gramEnd"/>
          </w:p>
        </w:tc>
      </w:tr>
      <w:tr w:rsidR="00B41FC4" w:rsidRPr="002C36CD" w14:paraId="27F4AE2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30E2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76E9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Produkty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lesního hospodářství</w:t>
            </w:r>
          </w:p>
        </w:tc>
      </w:tr>
      <w:tr w:rsidR="00B41FC4" w:rsidRPr="002C36CD" w14:paraId="1D281B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C9BCB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58F1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Vedlejší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 lesního hospodářství a odpady</w:t>
            </w:r>
          </w:p>
        </w:tc>
      </w:tr>
      <w:tr w:rsidR="00B41FC4" w:rsidRPr="002C36CD" w14:paraId="4B2226E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B93E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9D43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Živočišné tuky</w:t>
            </w:r>
          </w:p>
        </w:tc>
      </w:tr>
      <w:tr w:rsidR="00B41FC4" w:rsidRPr="002C36CD" w14:paraId="1DBA86B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3C77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B466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Nespecifikováno</w:t>
            </w:r>
            <w:proofErr w:type="gramEnd"/>
          </w:p>
        </w:tc>
      </w:tr>
      <w:tr w:rsidR="00B41FC4" w:rsidRPr="002C36CD" w14:paraId="221BE8A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CDE2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7B37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Zemědělské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</w:t>
            </w:r>
          </w:p>
        </w:tc>
      </w:tr>
      <w:tr w:rsidR="00B41FC4" w:rsidRPr="002C36CD" w14:paraId="29E3A3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B99C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B58C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Vedlejší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 zemědělské činnosti a odpady</w:t>
            </w:r>
          </w:p>
        </w:tc>
      </w:tr>
      <w:tr w:rsidR="00B41FC4" w:rsidRPr="002C36CD" w14:paraId="3E3E808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0B90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A0FE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449A7D3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D58C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6A43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Komunální rozložitelný odpad</w:t>
            </w:r>
          </w:p>
        </w:tc>
      </w:tr>
      <w:tr w:rsidR="00B41FC4" w:rsidRPr="002C36CD" w14:paraId="56E5EB5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C2BC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B683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Černý louh</w:t>
            </w:r>
          </w:p>
        </w:tc>
      </w:tr>
      <w:tr w:rsidR="00B41FC4" w:rsidRPr="002C36CD" w14:paraId="51087A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827F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F01020300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73D6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Nespecifikováno</w:t>
            </w:r>
            <w:proofErr w:type="gramEnd"/>
          </w:p>
        </w:tc>
      </w:tr>
      <w:tr w:rsidR="00B41FC4" w:rsidRPr="002C36CD" w14:paraId="132FC2B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54CE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7B1D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Řepkový</w:t>
            </w:r>
            <w:proofErr w:type="gramEnd"/>
          </w:p>
        </w:tc>
      </w:tr>
      <w:tr w:rsidR="00B41FC4" w:rsidRPr="002C36CD" w14:paraId="1E95B6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4E64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6660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Slunečnicový</w:t>
            </w:r>
            <w:proofErr w:type="gramEnd"/>
          </w:p>
        </w:tc>
      </w:tr>
      <w:tr w:rsidR="00B41FC4" w:rsidRPr="002C36CD" w14:paraId="2BECCD7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7938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7F33A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Palmový</w:t>
            </w:r>
            <w:proofErr w:type="gramEnd"/>
          </w:p>
        </w:tc>
      </w:tr>
      <w:tr w:rsidR="00B41FC4" w:rsidRPr="002C36CD" w14:paraId="04361A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92C1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243C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Kokosový</w:t>
            </w:r>
            <w:proofErr w:type="gramEnd"/>
          </w:p>
        </w:tc>
      </w:tr>
      <w:tr w:rsidR="00B41FC4" w:rsidRPr="002C36CD" w14:paraId="0264C9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95BF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DBC0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olej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Dávivec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černý</w:t>
            </w:r>
          </w:p>
        </w:tc>
      </w:tr>
      <w:tr w:rsidR="00B41FC4" w:rsidRPr="002C36CD" w14:paraId="37AFDA9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8ABF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DAA9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Odpadní rostlinný olej</w:t>
            </w:r>
          </w:p>
        </w:tc>
      </w:tr>
      <w:tr w:rsidR="00B41FC4" w:rsidRPr="002C36CD" w14:paraId="50020D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6175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D8FA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Nespecifikováno</w:t>
            </w:r>
            <w:proofErr w:type="gramEnd"/>
          </w:p>
        </w:tc>
      </w:tr>
      <w:tr w:rsidR="00B41FC4" w:rsidRPr="002C36CD" w14:paraId="28E4346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D564B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84EF7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Bionafta</w:t>
            </w:r>
            <w:proofErr w:type="gramEnd"/>
          </w:p>
        </w:tc>
      </w:tr>
      <w:tr w:rsidR="00B41FC4" w:rsidRPr="002C36CD" w14:paraId="168C78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BB0A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8B6A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olej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Biobenzín</w:t>
            </w:r>
            <w:proofErr w:type="spellEnd"/>
            <w:proofErr w:type="gramEnd"/>
          </w:p>
        </w:tc>
      </w:tr>
      <w:tr w:rsidR="00B41FC4" w:rsidRPr="002C36CD" w14:paraId="33FDCB9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F8FF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729C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402682F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790B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C928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2C36FB9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7A34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49E0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1939DBB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5E05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F87F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7963D8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AF9E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6C00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prasat</w:t>
            </w:r>
          </w:p>
        </w:tc>
      </w:tr>
      <w:tr w:rsidR="00B41FC4" w:rsidRPr="002C36CD" w14:paraId="495024F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6BE7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A06B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skotu</w:t>
            </w:r>
          </w:p>
        </w:tc>
      </w:tr>
      <w:tr w:rsidR="00B41FC4" w:rsidRPr="002C36CD" w14:paraId="0E42145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A7E7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5718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drůbeže</w:t>
            </w:r>
          </w:p>
        </w:tc>
      </w:tr>
      <w:tr w:rsidR="00B41FC4" w:rsidRPr="002C36CD" w14:paraId="4B2D02A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125B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5551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Ostatní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kejda/hnůj</w:t>
            </w:r>
          </w:p>
        </w:tc>
      </w:tr>
      <w:tr w:rsidR="00B41FC4" w:rsidRPr="002C36CD" w14:paraId="036A92E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CC39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C6EC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Energetické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plodiny</w:t>
            </w:r>
          </w:p>
        </w:tc>
      </w:tr>
      <w:tr w:rsidR="00B41FC4" w:rsidRPr="002C36CD" w14:paraId="6B9A78B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939E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33D5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Plyn z organického odpadu a trávení</w:t>
            </w:r>
          </w:p>
        </w:tc>
      </w:tr>
      <w:tr w:rsidR="00B41FC4" w:rsidRPr="002C36CD" w14:paraId="6E5EFBD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15D6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E50E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Biogenní</w:t>
            </w:r>
            <w:proofErr w:type="gramEnd"/>
          </w:p>
        </w:tc>
      </w:tr>
      <w:tr w:rsidR="00B41FC4" w:rsidRPr="002C36CD" w14:paraId="5FD3C56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F0593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9BB7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</w:t>
            </w:r>
          </w:p>
        </w:tc>
      </w:tr>
      <w:tr w:rsidR="00B41FC4" w:rsidRPr="002C36CD" w14:paraId="42C4E0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492F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9FD5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Nespecifikováno</w:t>
            </w:r>
            <w:proofErr w:type="gramEnd"/>
          </w:p>
        </w:tc>
      </w:tr>
      <w:tr w:rsidR="00B41FC4" w:rsidRPr="002C36CD" w14:paraId="3222563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F5B46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1762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Konvenční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geotermální teplo</w:t>
            </w:r>
          </w:p>
        </w:tc>
      </w:tr>
      <w:tr w:rsidR="00B41FC4" w:rsidRPr="002C36CD" w14:paraId="47BDDB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51A7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9517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Hot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Dry Rock</w:t>
            </w:r>
          </w:p>
        </w:tc>
      </w:tr>
      <w:tr w:rsidR="00B41FC4" w:rsidRPr="002C36CD" w14:paraId="1833B80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8A41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EF08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Aerotermální</w:t>
            </w:r>
            <w:proofErr w:type="spellEnd"/>
          </w:p>
        </w:tc>
      </w:tr>
      <w:tr w:rsidR="00B41FC4" w:rsidRPr="002C36CD" w14:paraId="2C2DFFB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28227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BFDA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Hydrotermální</w:t>
            </w:r>
          </w:p>
        </w:tc>
      </w:tr>
      <w:tr w:rsidR="00B41FC4" w:rsidRPr="002C36CD" w14:paraId="674058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B912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041F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Biogenní</w:t>
            </w:r>
            <w:proofErr w:type="gramEnd"/>
          </w:p>
        </w:tc>
      </w:tr>
      <w:tr w:rsidR="00B41FC4" w:rsidRPr="002C36CD" w14:paraId="38D9C2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9BEE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07E4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46FB9D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FA6D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362A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Vítr</w:t>
            </w:r>
          </w:p>
        </w:tc>
      </w:tr>
      <w:tr w:rsidR="00B41FC4" w:rsidRPr="002C36CD" w14:paraId="675F05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D797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E146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Voda and Moře</w:t>
            </w:r>
          </w:p>
        </w:tc>
      </w:tr>
      <w:tr w:rsidR="00B41FC4" w:rsidRPr="002C36CD" w14:paraId="5A2F4A3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687A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F02000000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30B8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3ACBED0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3E4E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4F06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427F379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510C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5C0D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Nespecifikováno</w:t>
            </w:r>
            <w:proofErr w:type="gramEnd"/>
          </w:p>
        </w:tc>
      </w:tr>
      <w:tr w:rsidR="00B41FC4" w:rsidRPr="002C36CD" w14:paraId="6CCE5A4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83EC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094C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Antracit</w:t>
            </w:r>
            <w:proofErr w:type="gramEnd"/>
          </w:p>
        </w:tc>
      </w:tr>
      <w:tr w:rsidR="00B41FC4" w:rsidRPr="002C36CD" w14:paraId="1B68ED5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69B4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2B40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Černé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kamenné uhlí</w:t>
            </w:r>
          </w:p>
        </w:tc>
      </w:tr>
      <w:tr w:rsidR="00B41FC4" w:rsidRPr="002C36CD" w14:paraId="2746A1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6635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0F91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Koksovatelné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uhlí</w:t>
            </w:r>
          </w:p>
        </w:tc>
      </w:tr>
      <w:tr w:rsidR="00B41FC4" w:rsidRPr="002C36CD" w14:paraId="5DA3F7D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B713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6548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Koks</w:t>
            </w:r>
            <w:proofErr w:type="gramEnd"/>
          </w:p>
        </w:tc>
      </w:tr>
      <w:tr w:rsidR="00B41FC4" w:rsidRPr="002C36CD" w14:paraId="4227574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66C4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7FBA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koks</w:t>
            </w:r>
          </w:p>
        </w:tc>
      </w:tr>
      <w:tr w:rsidR="00B41FC4" w:rsidRPr="002C36CD" w14:paraId="00C2C9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4C1F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6AE4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Nespecifikováno</w:t>
            </w:r>
            <w:proofErr w:type="gramEnd"/>
          </w:p>
        </w:tc>
      </w:tr>
      <w:tr w:rsidR="00B41FC4" w:rsidRPr="002C36CD" w14:paraId="3940EA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C2E9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93EE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Celistvé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/Pololesklé/Lesklé hnědé uhlí</w:t>
            </w:r>
          </w:p>
        </w:tc>
      </w:tr>
      <w:tr w:rsidR="00B41FC4" w:rsidRPr="002C36CD" w14:paraId="392AE84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7B02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14E8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</w:t>
            </w:r>
            <w:proofErr w:type="gramEnd"/>
          </w:p>
        </w:tc>
      </w:tr>
      <w:tr w:rsidR="00B41FC4" w:rsidRPr="002C36CD" w14:paraId="66E3DA0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1DD1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F4155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Hnědouhelné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brikety</w:t>
            </w:r>
          </w:p>
        </w:tc>
      </w:tr>
      <w:tr w:rsidR="00B41FC4" w:rsidRPr="002C36CD" w14:paraId="507BA9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2F87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6A13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Rašelinové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brikety</w:t>
            </w:r>
          </w:p>
        </w:tc>
      </w:tr>
      <w:tr w:rsidR="00B41FC4" w:rsidRPr="002C36CD" w14:paraId="4972C7C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1E0D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F02010300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EBC1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Rašelina - Nespecifikováno</w:t>
            </w:r>
            <w:proofErr w:type="gramEnd"/>
          </w:p>
        </w:tc>
      </w:tr>
      <w:tr w:rsidR="00B41FC4" w:rsidRPr="002C36CD" w14:paraId="60C1D74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669E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EC5D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Nespecifikováno</w:t>
            </w:r>
            <w:proofErr w:type="gramEnd"/>
          </w:p>
        </w:tc>
      </w:tr>
      <w:tr w:rsidR="00B41FC4" w:rsidRPr="002C36CD" w14:paraId="6E1E1A9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6BE0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948E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Nespecifikováno</w:t>
            </w:r>
            <w:proofErr w:type="gramEnd"/>
          </w:p>
        </w:tc>
      </w:tr>
      <w:tr w:rsidR="00B41FC4" w:rsidRPr="002C36CD" w14:paraId="480658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EF54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93E6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Neobnovitelný</w:t>
            </w:r>
            <w:proofErr w:type="gramEnd"/>
          </w:p>
        </w:tc>
      </w:tr>
      <w:tr w:rsidR="00B41FC4" w:rsidRPr="002C36CD" w14:paraId="2D34D2D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8814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8FB5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16F0A58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895C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A1C4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Ropa - Nespecifikováno</w:t>
            </w:r>
            <w:proofErr w:type="gramEnd"/>
          </w:p>
        </w:tc>
      </w:tr>
      <w:tr w:rsidR="00B41FC4" w:rsidRPr="002C36CD" w14:paraId="0BBA94C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0C07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9943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Ropa - Břidličná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ropa</w:t>
            </w:r>
          </w:p>
        </w:tc>
      </w:tr>
      <w:tr w:rsidR="00B41FC4" w:rsidRPr="002C36CD" w14:paraId="563A790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E9E3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C36D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Kapalné podíly zemního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plynu - Nespecifikováno</w:t>
            </w:r>
            <w:proofErr w:type="gramEnd"/>
          </w:p>
        </w:tc>
      </w:tr>
      <w:tr w:rsidR="00B41FC4" w:rsidRPr="002C36CD" w14:paraId="3645A74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414F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8AC2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Nespecifikováno</w:t>
            </w:r>
            <w:proofErr w:type="gramEnd"/>
          </w:p>
        </w:tc>
      </w:tr>
      <w:tr w:rsidR="00B41FC4" w:rsidRPr="002C36CD" w14:paraId="070F4B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2F39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B7A3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Ethan</w:t>
            </w:r>
            <w:proofErr w:type="gramEnd"/>
          </w:p>
        </w:tc>
      </w:tr>
      <w:tr w:rsidR="00B41FC4" w:rsidRPr="002C36CD" w14:paraId="710BD34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D773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8944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Nafta</w:t>
            </w:r>
            <w:proofErr w:type="gramEnd"/>
          </w:p>
        </w:tc>
      </w:tr>
      <w:tr w:rsidR="00B41FC4" w:rsidRPr="002C36CD" w14:paraId="1CD88F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B4C2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8CF6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Letecký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benzín</w:t>
            </w:r>
          </w:p>
        </w:tc>
      </w:tr>
      <w:tr w:rsidR="00B41FC4" w:rsidRPr="002C36CD" w14:paraId="3922ADC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03DC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22D3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Motorový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benzín</w:t>
            </w:r>
          </w:p>
        </w:tc>
      </w:tr>
      <w:tr w:rsidR="00B41FC4" w:rsidRPr="002C36CD" w14:paraId="3AEEFB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710E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4407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Palivo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 turbínové letecké motory</w:t>
            </w:r>
          </w:p>
        </w:tc>
      </w:tr>
      <w:tr w:rsidR="00B41FC4" w:rsidRPr="002C36CD" w14:paraId="63082E4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3D3B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108D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Ostatní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petrolej</w:t>
            </w:r>
          </w:p>
        </w:tc>
      </w:tr>
      <w:tr w:rsidR="00B41FC4" w:rsidRPr="002C36CD" w14:paraId="41032BB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E3A1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C6BB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Plynový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</w:t>
            </w:r>
          </w:p>
        </w:tc>
      </w:tr>
      <w:tr w:rsidR="00B41FC4" w:rsidRPr="002C36CD" w14:paraId="5EB464F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B173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A457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 s nízkým obsahem síry</w:t>
            </w:r>
          </w:p>
        </w:tc>
      </w:tr>
      <w:tr w:rsidR="00B41FC4" w:rsidRPr="002C36CD" w14:paraId="19EA6A6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91C6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8178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 s vysokým obsahem síry</w:t>
            </w:r>
          </w:p>
        </w:tc>
      </w:tr>
      <w:tr w:rsidR="00B41FC4" w:rsidRPr="002C36CD" w14:paraId="3DFCCA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0182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F3B8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Kapalný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ropný plyn (LPG)</w:t>
            </w:r>
          </w:p>
        </w:tc>
      </w:tr>
      <w:tr w:rsidR="00B41FC4" w:rsidRPr="002C36CD" w14:paraId="097F58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F073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89E7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produkty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Orimulsion</w:t>
            </w:r>
            <w:proofErr w:type="spellEnd"/>
            <w:proofErr w:type="gramEnd"/>
          </w:p>
        </w:tc>
      </w:tr>
      <w:tr w:rsidR="00B41FC4" w:rsidRPr="002C36CD" w14:paraId="49DE22D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70FB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6117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Živice</w:t>
            </w:r>
            <w:proofErr w:type="gramEnd"/>
          </w:p>
        </w:tc>
      </w:tr>
      <w:tr w:rsidR="00B41FC4" w:rsidRPr="002C36CD" w14:paraId="6A254D4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EADD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4C09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Mazadla</w:t>
            </w:r>
            <w:proofErr w:type="gramEnd"/>
          </w:p>
        </w:tc>
      </w:tr>
      <w:tr w:rsidR="00B41FC4" w:rsidRPr="002C36CD" w14:paraId="224AD28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1316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59E2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koks</w:t>
            </w:r>
          </w:p>
        </w:tc>
      </w:tr>
      <w:tr w:rsidR="00B41FC4" w:rsidRPr="002C36CD" w14:paraId="7AED01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7B4D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6753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Rafinérské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meziprodukty</w:t>
            </w:r>
          </w:p>
        </w:tc>
      </w:tr>
      <w:tr w:rsidR="00B41FC4" w:rsidRPr="002C36CD" w14:paraId="653250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5187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DABA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28CF84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43D3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0318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30AF3A5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08A3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70E9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Nespecifikováno</w:t>
            </w:r>
            <w:proofErr w:type="gramEnd"/>
          </w:p>
        </w:tc>
      </w:tr>
      <w:tr w:rsidR="00B41FC4" w:rsidRPr="002C36CD" w14:paraId="20388AB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5F17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06B4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Vysokopecní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1B624BD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2D46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FEF74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Koksárenský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6AC29F8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0475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1CE6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Nespecifikováno</w:t>
            </w:r>
            <w:proofErr w:type="gramEnd"/>
          </w:p>
        </w:tc>
      </w:tr>
      <w:tr w:rsidR="00B41FC4" w:rsidRPr="002C36CD" w14:paraId="473827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6EC3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464E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Propan</w:t>
            </w:r>
            <w:proofErr w:type="gramEnd"/>
          </w:p>
        </w:tc>
      </w:tr>
      <w:tr w:rsidR="00B41FC4" w:rsidRPr="002C36CD" w14:paraId="19D2BDB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4BDB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2CE1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Butan</w:t>
            </w:r>
            <w:proofErr w:type="gramEnd"/>
          </w:p>
        </w:tc>
      </w:tr>
      <w:tr w:rsidR="00B41FC4" w:rsidRPr="002C36CD" w14:paraId="317AE4F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C5F3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118D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Rafinérský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116F32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AEC7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31D9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Odpadní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 z chemických provozů</w:t>
            </w:r>
          </w:p>
        </w:tc>
      </w:tr>
      <w:tr w:rsidR="00B41FC4" w:rsidRPr="002C36CD" w14:paraId="2CF6ED8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E37F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9E0A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Městská plynová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Nespecifikováno</w:t>
            </w:r>
            <w:proofErr w:type="gramEnd"/>
          </w:p>
        </w:tc>
      </w:tr>
      <w:tr w:rsidR="00B41FC4" w:rsidRPr="002C36CD" w14:paraId="6C33A59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040D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7727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7D9AD9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64FD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4CE2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Kysličník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uhelnatý</w:t>
            </w:r>
          </w:p>
        </w:tc>
      </w:tr>
      <w:tr w:rsidR="00B41FC4" w:rsidRPr="002C36CD" w14:paraId="11B7CA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9299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114C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Metan</w:t>
            </w:r>
            <w:proofErr w:type="gramEnd"/>
          </w:p>
        </w:tc>
      </w:tr>
      <w:tr w:rsidR="00B41FC4" w:rsidRPr="002C36CD" w14:paraId="45EF060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E4B8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826F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Vodík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(z fosilních zdrojů)</w:t>
            </w:r>
          </w:p>
        </w:tc>
      </w:tr>
      <w:tr w:rsidR="00B41FC4" w:rsidRPr="002C36CD" w14:paraId="5694478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C82D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89BF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Fosforový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24B4F7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89DA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8B22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Kyslíkový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1A7CE5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9380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C36E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4AB517B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7BC9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F02040001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F46A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Neobnovitelný</w:t>
            </w:r>
            <w:proofErr w:type="gramEnd"/>
          </w:p>
        </w:tc>
      </w:tr>
      <w:tr w:rsidR="00B41FC4" w:rsidRPr="002C36CD" w14:paraId="0B6378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5AFF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01F0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Nespecifikováno</w:t>
            </w:r>
            <w:proofErr w:type="gramEnd"/>
          </w:p>
        </w:tc>
      </w:tr>
      <w:tr w:rsidR="00B41FC4" w:rsidRPr="002C36CD" w14:paraId="24C37A3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181B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F03010101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F024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Neobnovitelný</w:t>
            </w:r>
            <w:proofErr w:type="gramEnd"/>
          </w:p>
        </w:tc>
      </w:tr>
      <w:tr w:rsidR="00B41FC4" w:rsidRPr="002C36CD" w14:paraId="0775189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33B2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4FAB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Radioaktivní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palivo - Nespecifikováno</w:t>
            </w:r>
            <w:proofErr w:type="gramEnd"/>
          </w:p>
        </w:tc>
      </w:tr>
      <w:tr w:rsidR="00B41FC4" w:rsidRPr="002C36CD" w14:paraId="710CF9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3C2C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738D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Radioaktivní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palivo - UOX</w:t>
            </w:r>
            <w:proofErr w:type="gramEnd"/>
          </w:p>
        </w:tc>
      </w:tr>
    </w:tbl>
    <w:p w14:paraId="19DA3262" w14:textId="77777777" w:rsidR="00B41FC4" w:rsidRDefault="00B41FC4" w:rsidP="00B41FC4"/>
    <w:p w14:paraId="62CB9BC3" w14:textId="77777777" w:rsidR="00B41FC4" w:rsidRDefault="00B41FC4" w:rsidP="00B41FC4"/>
    <w:p w14:paraId="38237097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WasteGasProduction</w:t>
      </w:r>
      <w:proofErr w:type="spellEnd"/>
      <w:r>
        <w:t>, atribut country-</w:t>
      </w:r>
      <w:proofErr w:type="spellStart"/>
      <w:r>
        <w:t>of</w:t>
      </w:r>
      <w:proofErr w:type="spellEnd"/>
      <w:r>
        <w:t>-</w:t>
      </w:r>
      <w:proofErr w:type="spellStart"/>
      <w:r>
        <w:t>origin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4DEA6C59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2A32826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Country_of_origin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84804BD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7B2C50F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4B7A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9B2D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Andorra</w:t>
            </w:r>
          </w:p>
        </w:tc>
      </w:tr>
      <w:tr w:rsidR="00B41FC4" w:rsidRPr="002C36CD" w14:paraId="2C3D293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2B4E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6AA4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Sp.arab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.emiráty</w:t>
            </w:r>
            <w:proofErr w:type="spellEnd"/>
          </w:p>
        </w:tc>
      </w:tr>
      <w:tr w:rsidR="00B41FC4" w:rsidRPr="002C36CD" w14:paraId="5AD3EFD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61FF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87AB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Afganistán</w:t>
            </w:r>
          </w:p>
        </w:tc>
      </w:tr>
      <w:tr w:rsidR="00B41FC4" w:rsidRPr="002C36CD" w14:paraId="703B8D1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A5BD5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5D74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Antigua/Barbuda</w:t>
            </w:r>
          </w:p>
        </w:tc>
      </w:tr>
      <w:tr w:rsidR="00B41FC4" w:rsidRPr="002C36CD" w14:paraId="41446AD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A18D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CE37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Anguilla</w:t>
            </w:r>
          </w:p>
        </w:tc>
      </w:tr>
      <w:tr w:rsidR="00B41FC4" w:rsidRPr="002C36CD" w14:paraId="240D58C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C3C1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F46D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Albánie</w:t>
            </w:r>
          </w:p>
        </w:tc>
      </w:tr>
      <w:tr w:rsidR="00B41FC4" w:rsidRPr="002C36CD" w14:paraId="70D21C9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128B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8B01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Arménie</w:t>
            </w:r>
          </w:p>
        </w:tc>
      </w:tr>
      <w:tr w:rsidR="00B41FC4" w:rsidRPr="002C36CD" w14:paraId="11D3075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9FF9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3BBD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Nizozem.Antily</w:t>
            </w:r>
            <w:proofErr w:type="spellEnd"/>
          </w:p>
        </w:tc>
      </w:tr>
      <w:tr w:rsidR="00B41FC4" w:rsidRPr="002C36CD" w14:paraId="4ACA6B8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CE17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6D79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Angola</w:t>
            </w:r>
          </w:p>
        </w:tc>
      </w:tr>
      <w:tr w:rsidR="00B41FC4" w:rsidRPr="002C36CD" w14:paraId="6D1D0F4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8ADD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AQ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66F6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Antarktida</w:t>
            </w:r>
          </w:p>
        </w:tc>
      </w:tr>
      <w:tr w:rsidR="00B41FC4" w:rsidRPr="002C36CD" w14:paraId="22752D7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E04E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22A7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Argentina</w:t>
            </w:r>
          </w:p>
        </w:tc>
      </w:tr>
      <w:tr w:rsidR="00B41FC4" w:rsidRPr="002C36CD" w14:paraId="40A7B59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5EE5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9F2D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Samoa, americká</w:t>
            </w:r>
          </w:p>
        </w:tc>
      </w:tr>
      <w:tr w:rsidR="00B41FC4" w:rsidRPr="002C36CD" w14:paraId="122BBB0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EE2B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10A8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Austria</w:t>
            </w:r>
            <w:proofErr w:type="spellEnd"/>
          </w:p>
        </w:tc>
      </w:tr>
      <w:tr w:rsidR="00B41FC4" w:rsidRPr="002C36CD" w14:paraId="04F295E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B19A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8AE1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Austrálie</w:t>
            </w:r>
          </w:p>
        </w:tc>
      </w:tr>
      <w:tr w:rsidR="00B41FC4" w:rsidRPr="002C36CD" w14:paraId="06E80C9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6E73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4263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Aruba</w:t>
            </w:r>
          </w:p>
        </w:tc>
      </w:tr>
      <w:tr w:rsidR="00B41FC4" w:rsidRPr="002C36CD" w14:paraId="25E26DF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37B6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5794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Azerbajdžán</w:t>
            </w:r>
            <w:proofErr w:type="spellEnd"/>
          </w:p>
        </w:tc>
      </w:tr>
      <w:tr w:rsidR="00B41FC4" w:rsidRPr="002C36CD" w14:paraId="1FBD457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A1D5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7FED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Bosna-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Herceg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20A8EC5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1E5C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CF10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Barbados</w:t>
            </w:r>
          </w:p>
        </w:tc>
      </w:tr>
      <w:tr w:rsidR="00B41FC4" w:rsidRPr="002C36CD" w14:paraId="713BA7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7EAE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F84A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Bangladéš</w:t>
            </w:r>
          </w:p>
        </w:tc>
      </w:tr>
      <w:tr w:rsidR="00B41FC4" w:rsidRPr="002C36CD" w14:paraId="086DC66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82DC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5AC6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Belgium</w:t>
            </w:r>
            <w:proofErr w:type="spellEnd"/>
          </w:p>
        </w:tc>
      </w:tr>
      <w:tr w:rsidR="00B41FC4" w:rsidRPr="002C36CD" w14:paraId="61FE393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6249C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B5D6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Burkina-Faso</w:t>
            </w:r>
          </w:p>
        </w:tc>
      </w:tr>
      <w:tr w:rsidR="00B41FC4" w:rsidRPr="002C36CD" w14:paraId="6902CEC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E686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C545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Bulharsko</w:t>
            </w:r>
          </w:p>
        </w:tc>
      </w:tr>
      <w:tr w:rsidR="00B41FC4" w:rsidRPr="002C36CD" w14:paraId="46CF00B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C3D2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64F9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Bahrain</w:t>
            </w:r>
            <w:proofErr w:type="spellEnd"/>
          </w:p>
        </w:tc>
      </w:tr>
      <w:tr w:rsidR="00B41FC4" w:rsidRPr="002C36CD" w14:paraId="5D0DC9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5A3F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308F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Burundi</w:t>
            </w:r>
          </w:p>
        </w:tc>
      </w:tr>
      <w:tr w:rsidR="00B41FC4" w:rsidRPr="002C36CD" w14:paraId="0189E1C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F6C2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976E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Benin</w:t>
            </w:r>
          </w:p>
        </w:tc>
      </w:tr>
      <w:tr w:rsidR="00B41FC4" w:rsidRPr="002C36CD" w14:paraId="716B34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A6C7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3B06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Bermudy</w:t>
            </w:r>
          </w:p>
        </w:tc>
      </w:tr>
      <w:tr w:rsidR="00B41FC4" w:rsidRPr="002C36CD" w14:paraId="3181656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BBAF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4DFA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Brunei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Drussal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6347080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1C21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2D84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Bolívie</w:t>
            </w:r>
          </w:p>
        </w:tc>
      </w:tr>
      <w:tr w:rsidR="00B41FC4" w:rsidRPr="002C36CD" w14:paraId="2718E78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0CF7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92D5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Brazílie</w:t>
            </w:r>
          </w:p>
        </w:tc>
      </w:tr>
      <w:tr w:rsidR="00B41FC4" w:rsidRPr="002C36CD" w14:paraId="7A1C161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7738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CED0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Bahamy</w:t>
            </w:r>
          </w:p>
        </w:tc>
      </w:tr>
      <w:tr w:rsidR="00B41FC4" w:rsidRPr="002C36CD" w14:paraId="0A24BE0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8940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8728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Bhútán</w:t>
            </w:r>
          </w:p>
        </w:tc>
      </w:tr>
      <w:tr w:rsidR="00B41FC4" w:rsidRPr="002C36CD" w14:paraId="53E1292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9B9D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FC4B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Bouvet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Islands</w:t>
            </w:r>
            <w:proofErr w:type="spellEnd"/>
          </w:p>
        </w:tc>
      </w:tr>
      <w:tr w:rsidR="00B41FC4" w:rsidRPr="002C36CD" w14:paraId="34618A6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F3A9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B413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Botswana</w:t>
            </w:r>
          </w:p>
        </w:tc>
      </w:tr>
      <w:tr w:rsidR="00B41FC4" w:rsidRPr="002C36CD" w14:paraId="0A90D70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07BB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A5AA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Bělorusko</w:t>
            </w:r>
          </w:p>
        </w:tc>
      </w:tr>
      <w:tr w:rsidR="00B41FC4" w:rsidRPr="002C36CD" w14:paraId="1B13966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962C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2C14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Belize</w:t>
            </w:r>
          </w:p>
        </w:tc>
      </w:tr>
      <w:tr w:rsidR="00B41FC4" w:rsidRPr="002C36CD" w14:paraId="4BF1539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7EC6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87E8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Kanada</w:t>
            </w:r>
          </w:p>
        </w:tc>
      </w:tr>
      <w:tr w:rsidR="00B41FC4" w:rsidRPr="002C36CD" w14:paraId="2D5947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21D1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CC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7E6E4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Kokos.ostrovy</w:t>
            </w:r>
            <w:proofErr w:type="spellEnd"/>
          </w:p>
        </w:tc>
      </w:tr>
      <w:tr w:rsidR="00B41FC4" w:rsidRPr="002C36CD" w14:paraId="751976F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216B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1E8D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Republika Kongo</w:t>
            </w:r>
          </w:p>
        </w:tc>
      </w:tr>
      <w:tr w:rsidR="00B41FC4" w:rsidRPr="002C36CD" w14:paraId="11BCCC4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F4E5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2392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Středoafr.rep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3881999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F5BC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5D90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Kongo</w:t>
            </w:r>
          </w:p>
        </w:tc>
      </w:tr>
      <w:tr w:rsidR="00B41FC4" w:rsidRPr="002C36CD" w14:paraId="09CF40E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ED5B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D328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Švýcarsko</w:t>
            </w:r>
          </w:p>
        </w:tc>
      </w:tr>
      <w:tr w:rsidR="00B41FC4" w:rsidRPr="002C36CD" w14:paraId="6E5DDE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FA31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55EC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Pobřeží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slonov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5B635A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209C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2340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Cookovy ostrovy</w:t>
            </w:r>
          </w:p>
        </w:tc>
      </w:tr>
      <w:tr w:rsidR="00B41FC4" w:rsidRPr="002C36CD" w14:paraId="5C0DB8F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8600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DF5D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Chile</w:t>
            </w:r>
          </w:p>
        </w:tc>
      </w:tr>
      <w:tr w:rsidR="00B41FC4" w:rsidRPr="002C36CD" w14:paraId="2F7E80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7E93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F094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Kamerun</w:t>
            </w:r>
          </w:p>
        </w:tc>
      </w:tr>
      <w:tr w:rsidR="00B41FC4" w:rsidRPr="002C36CD" w14:paraId="06E8A8F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1620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E003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Čína</w:t>
            </w:r>
          </w:p>
        </w:tc>
      </w:tr>
      <w:tr w:rsidR="00B41FC4" w:rsidRPr="002C36CD" w14:paraId="4C46E0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A66D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B693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Kolumbie</w:t>
            </w:r>
          </w:p>
        </w:tc>
      </w:tr>
      <w:tr w:rsidR="00B41FC4" w:rsidRPr="002C36CD" w14:paraId="57C3B68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1451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8B86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Kostarika</w:t>
            </w:r>
          </w:p>
        </w:tc>
      </w:tr>
      <w:tr w:rsidR="00B41FC4" w:rsidRPr="002C36CD" w14:paraId="1D4FD0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3DDB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1290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Kuba</w:t>
            </w:r>
          </w:p>
        </w:tc>
      </w:tr>
      <w:tr w:rsidR="00B41FC4" w:rsidRPr="002C36CD" w14:paraId="6665FA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F08C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5D67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Kapverdy</w:t>
            </w:r>
          </w:p>
        </w:tc>
      </w:tr>
      <w:tr w:rsidR="00B41FC4" w:rsidRPr="002C36CD" w14:paraId="1B5661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5728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CX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ADA3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Vánoční ostrovy</w:t>
            </w:r>
          </w:p>
        </w:tc>
      </w:tr>
      <w:tr w:rsidR="00B41FC4" w:rsidRPr="002C36CD" w14:paraId="1CD53FE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E0A1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9882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Kypr</w:t>
            </w:r>
          </w:p>
        </w:tc>
      </w:tr>
      <w:tr w:rsidR="00B41FC4" w:rsidRPr="002C36CD" w14:paraId="523532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0245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3A00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Česká republika</w:t>
            </w:r>
          </w:p>
        </w:tc>
      </w:tr>
      <w:tr w:rsidR="00B41FC4" w:rsidRPr="002C36CD" w14:paraId="3FD30D3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D80D4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81BA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Germany</w:t>
            </w:r>
          </w:p>
        </w:tc>
      </w:tr>
      <w:tr w:rsidR="00B41FC4" w:rsidRPr="002C36CD" w14:paraId="4CE98E6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AE69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14CC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Džibuti</w:t>
            </w:r>
          </w:p>
        </w:tc>
      </w:tr>
      <w:tr w:rsidR="00B41FC4" w:rsidRPr="002C36CD" w14:paraId="30D55A5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09A8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89FD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Dánsko</w:t>
            </w:r>
          </w:p>
        </w:tc>
      </w:tr>
      <w:tr w:rsidR="00B41FC4" w:rsidRPr="002C36CD" w14:paraId="1D22531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F7B7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574C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Dominika</w:t>
            </w:r>
          </w:p>
        </w:tc>
      </w:tr>
      <w:tr w:rsidR="00B41FC4" w:rsidRPr="002C36CD" w14:paraId="788D408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DA54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D92C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Dominikán.rep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38F68FC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F087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8E16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Alžírsko</w:t>
            </w:r>
          </w:p>
        </w:tc>
      </w:tr>
      <w:tr w:rsidR="00B41FC4" w:rsidRPr="002C36CD" w14:paraId="206311B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F672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927A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Ekvádor</w:t>
            </w:r>
          </w:p>
        </w:tc>
      </w:tr>
      <w:tr w:rsidR="00B41FC4" w:rsidRPr="002C36CD" w14:paraId="1C927B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AC2E6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7D7F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Estonsko</w:t>
            </w:r>
          </w:p>
        </w:tc>
      </w:tr>
      <w:tr w:rsidR="00B41FC4" w:rsidRPr="002C36CD" w14:paraId="5CF489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8ED6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C823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Egypt</w:t>
            </w:r>
          </w:p>
        </w:tc>
      </w:tr>
      <w:tr w:rsidR="00B41FC4" w:rsidRPr="002C36CD" w14:paraId="1DCAE82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442C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7C9E1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Záp.Sahara</w:t>
            </w:r>
            <w:proofErr w:type="spellEnd"/>
          </w:p>
        </w:tc>
      </w:tr>
      <w:tr w:rsidR="00B41FC4" w:rsidRPr="002C36CD" w14:paraId="01C6DD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39C2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F395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Eritrea</w:t>
            </w:r>
          </w:p>
        </w:tc>
      </w:tr>
      <w:tr w:rsidR="00B41FC4" w:rsidRPr="002C36CD" w14:paraId="639D651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294D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7DDD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Spain</w:t>
            </w:r>
            <w:proofErr w:type="spellEnd"/>
          </w:p>
        </w:tc>
      </w:tr>
      <w:tr w:rsidR="00B41FC4" w:rsidRPr="002C36CD" w14:paraId="5A8D901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3D28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4E93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Etiopie</w:t>
            </w:r>
          </w:p>
        </w:tc>
      </w:tr>
      <w:tr w:rsidR="00B41FC4" w:rsidRPr="002C36CD" w14:paraId="5974B55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DE78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AFC0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Finsko</w:t>
            </w:r>
          </w:p>
        </w:tc>
      </w:tr>
      <w:tr w:rsidR="00B41FC4" w:rsidRPr="002C36CD" w14:paraId="503916D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5D8B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BD46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Fidži</w:t>
            </w:r>
          </w:p>
        </w:tc>
      </w:tr>
      <w:tr w:rsidR="00B41FC4" w:rsidRPr="002C36CD" w14:paraId="6F9432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2F0E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3FB1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Falkland.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7C9215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719B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602C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Mikronésie</w:t>
            </w:r>
          </w:p>
        </w:tc>
      </w:tr>
      <w:tr w:rsidR="00B41FC4" w:rsidRPr="002C36CD" w14:paraId="087E6AE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4E6C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B262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Faerské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75EA811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D793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4A49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Francie</w:t>
            </w:r>
          </w:p>
        </w:tc>
      </w:tr>
      <w:tr w:rsidR="00B41FC4" w:rsidRPr="002C36CD" w14:paraId="788A6EC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67F83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AA6F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Gabun</w:t>
            </w:r>
          </w:p>
        </w:tc>
      </w:tr>
      <w:tr w:rsidR="00B41FC4" w:rsidRPr="002C36CD" w14:paraId="429F51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C88D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F2E7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United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Kingdom</w:t>
            </w:r>
            <w:proofErr w:type="spellEnd"/>
          </w:p>
        </w:tc>
      </w:tr>
      <w:tr w:rsidR="00B41FC4" w:rsidRPr="002C36CD" w14:paraId="7D8D179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FD08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4A40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Grenada</w:t>
            </w:r>
          </w:p>
        </w:tc>
      </w:tr>
      <w:tr w:rsidR="00B41FC4" w:rsidRPr="002C36CD" w14:paraId="2894001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CE4D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87AA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Gruzie</w:t>
            </w:r>
          </w:p>
        </w:tc>
      </w:tr>
      <w:tr w:rsidR="00B41FC4" w:rsidRPr="002C36CD" w14:paraId="2DBE279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D3D8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1474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Franc.Guayana</w:t>
            </w:r>
            <w:proofErr w:type="spellEnd"/>
          </w:p>
        </w:tc>
      </w:tr>
      <w:tr w:rsidR="00B41FC4" w:rsidRPr="002C36CD" w14:paraId="3AAE1E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022E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B6A3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Ghana</w:t>
            </w:r>
          </w:p>
        </w:tc>
      </w:tr>
      <w:tr w:rsidR="00B41FC4" w:rsidRPr="002C36CD" w14:paraId="700FD56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D089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3B46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Gibraltar</w:t>
            </w:r>
          </w:p>
        </w:tc>
      </w:tr>
      <w:tr w:rsidR="00B41FC4" w:rsidRPr="002C36CD" w14:paraId="476432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7C07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3B5C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Grónsko</w:t>
            </w:r>
          </w:p>
        </w:tc>
      </w:tr>
      <w:tr w:rsidR="00B41FC4" w:rsidRPr="002C36CD" w14:paraId="3DB751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FF1A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GM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983F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Gambie</w:t>
            </w:r>
          </w:p>
        </w:tc>
      </w:tr>
      <w:tr w:rsidR="00B41FC4" w:rsidRPr="002C36CD" w14:paraId="38E0743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B6DB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193A5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Guinea</w:t>
            </w:r>
          </w:p>
        </w:tc>
      </w:tr>
      <w:tr w:rsidR="00B41FC4" w:rsidRPr="002C36CD" w14:paraId="5BA62DE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D78D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534C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Guadeloupe</w:t>
            </w:r>
          </w:p>
        </w:tc>
      </w:tr>
      <w:tr w:rsidR="00B41FC4" w:rsidRPr="002C36CD" w14:paraId="0A7EA5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3C03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GQ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501D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Rovník.Guinea</w:t>
            </w:r>
            <w:proofErr w:type="spellEnd"/>
          </w:p>
        </w:tc>
      </w:tr>
      <w:tr w:rsidR="00B41FC4" w:rsidRPr="002C36CD" w14:paraId="715651B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A867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9D23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Greece</w:t>
            </w:r>
            <w:proofErr w:type="spellEnd"/>
          </w:p>
        </w:tc>
      </w:tr>
      <w:tr w:rsidR="00B41FC4" w:rsidRPr="002C36CD" w14:paraId="421CD6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8A72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6A17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Ost.S.Sandwich</w:t>
            </w:r>
            <w:proofErr w:type="spellEnd"/>
            <w:proofErr w:type="gramEnd"/>
          </w:p>
        </w:tc>
      </w:tr>
      <w:tr w:rsidR="00B41FC4" w:rsidRPr="002C36CD" w14:paraId="6FB491F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5B9C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9A04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Guatemala</w:t>
            </w:r>
          </w:p>
        </w:tc>
      </w:tr>
      <w:tr w:rsidR="00B41FC4" w:rsidRPr="002C36CD" w14:paraId="6BC396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5079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48D2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Guam</w:t>
            </w:r>
          </w:p>
        </w:tc>
      </w:tr>
      <w:tr w:rsidR="00B41FC4" w:rsidRPr="002C36CD" w14:paraId="76F726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7E81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3A41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Guinea-Bissau</w:t>
            </w:r>
          </w:p>
        </w:tc>
      </w:tr>
      <w:tr w:rsidR="00B41FC4" w:rsidRPr="002C36CD" w14:paraId="19E50D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9577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2873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Guayana</w:t>
            </w:r>
            <w:proofErr w:type="spellEnd"/>
          </w:p>
        </w:tc>
      </w:tr>
      <w:tr w:rsidR="00B41FC4" w:rsidRPr="002C36CD" w14:paraId="46616A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4BDF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D494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Hongkong</w:t>
            </w:r>
          </w:p>
        </w:tc>
      </w:tr>
      <w:tr w:rsidR="00B41FC4" w:rsidRPr="002C36CD" w14:paraId="443880B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3779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4A08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Heard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/McDon.ost</w:t>
            </w:r>
          </w:p>
        </w:tc>
      </w:tr>
      <w:tr w:rsidR="00B41FC4" w:rsidRPr="002C36CD" w14:paraId="13A1DA6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AFC4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1152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Honduras</w:t>
            </w:r>
          </w:p>
        </w:tc>
      </w:tr>
      <w:tr w:rsidR="00B41FC4" w:rsidRPr="002C36CD" w14:paraId="0F80499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43DA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34D9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Chorvatsko</w:t>
            </w:r>
          </w:p>
        </w:tc>
      </w:tr>
      <w:tr w:rsidR="00B41FC4" w:rsidRPr="002C36CD" w14:paraId="08B180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9312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2CFB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Haiti</w:t>
            </w:r>
          </w:p>
        </w:tc>
      </w:tr>
      <w:tr w:rsidR="00B41FC4" w:rsidRPr="002C36CD" w14:paraId="3A20514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9127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A0AD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Maďarsko</w:t>
            </w:r>
          </w:p>
        </w:tc>
      </w:tr>
      <w:tr w:rsidR="00B41FC4" w:rsidRPr="002C36CD" w14:paraId="5ECF7B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DA87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81A6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Indonésie</w:t>
            </w:r>
          </w:p>
        </w:tc>
      </w:tr>
      <w:tr w:rsidR="00B41FC4" w:rsidRPr="002C36CD" w14:paraId="725D542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B4A3B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F8A8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Irsko</w:t>
            </w:r>
          </w:p>
        </w:tc>
      </w:tr>
      <w:tr w:rsidR="00B41FC4" w:rsidRPr="002C36CD" w14:paraId="187D96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7185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0C0D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Izrael</w:t>
            </w:r>
          </w:p>
        </w:tc>
      </w:tr>
      <w:tr w:rsidR="00B41FC4" w:rsidRPr="002C36CD" w14:paraId="779BC0A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FD0A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7E3A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Indie</w:t>
            </w:r>
          </w:p>
        </w:tc>
      </w:tr>
      <w:tr w:rsidR="00B41FC4" w:rsidRPr="002C36CD" w14:paraId="2C02AC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3A86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5279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Brit </w:t>
            </w: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obl.vIndOc</w:t>
            </w:r>
            <w:proofErr w:type="spellEnd"/>
            <w:proofErr w:type="gramEnd"/>
          </w:p>
        </w:tc>
      </w:tr>
      <w:tr w:rsidR="00B41FC4" w:rsidRPr="002C36CD" w14:paraId="63DA60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9E78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IQ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8517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Irák</w:t>
            </w:r>
          </w:p>
        </w:tc>
      </w:tr>
      <w:tr w:rsidR="00B41FC4" w:rsidRPr="002C36CD" w14:paraId="3E11818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B2DF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46C5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Írán</w:t>
            </w:r>
          </w:p>
        </w:tc>
      </w:tr>
      <w:tr w:rsidR="00B41FC4" w:rsidRPr="002C36CD" w14:paraId="325BD85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A2ED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6E45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Island</w:t>
            </w:r>
          </w:p>
        </w:tc>
      </w:tr>
      <w:tr w:rsidR="00B41FC4" w:rsidRPr="002C36CD" w14:paraId="0DE3213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8678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B7DE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Italy</w:t>
            </w:r>
          </w:p>
        </w:tc>
      </w:tr>
      <w:tr w:rsidR="00B41FC4" w:rsidRPr="002C36CD" w14:paraId="6EF420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7E3D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0787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Jamajka</w:t>
            </w:r>
          </w:p>
        </w:tc>
      </w:tr>
      <w:tr w:rsidR="00B41FC4" w:rsidRPr="002C36CD" w14:paraId="43A2DA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8F81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6BC6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Jordánsko</w:t>
            </w:r>
          </w:p>
        </w:tc>
      </w:tr>
      <w:tr w:rsidR="00B41FC4" w:rsidRPr="002C36CD" w14:paraId="68D941A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A358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7D6D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Japonsko</w:t>
            </w:r>
          </w:p>
        </w:tc>
      </w:tr>
      <w:tr w:rsidR="00B41FC4" w:rsidRPr="002C36CD" w14:paraId="562F4F9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B89E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AD1C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Keňa</w:t>
            </w:r>
          </w:p>
        </w:tc>
      </w:tr>
      <w:tr w:rsidR="00B41FC4" w:rsidRPr="002C36CD" w14:paraId="3DF1B63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0CE8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4D2E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Kirgizstán</w:t>
            </w:r>
            <w:proofErr w:type="spellEnd"/>
          </w:p>
        </w:tc>
      </w:tr>
      <w:tr w:rsidR="00B41FC4" w:rsidRPr="002C36CD" w14:paraId="244C1C0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E725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9A80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Kambodža</w:t>
            </w:r>
          </w:p>
        </w:tc>
      </w:tr>
      <w:tr w:rsidR="00B41FC4" w:rsidRPr="002C36CD" w14:paraId="7EA8D18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DD07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85C3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Kiribati</w:t>
            </w:r>
          </w:p>
        </w:tc>
      </w:tr>
      <w:tr w:rsidR="00B41FC4" w:rsidRPr="002C36CD" w14:paraId="4A3E46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7ACF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89A2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Komory</w:t>
            </w:r>
          </w:p>
        </w:tc>
      </w:tr>
      <w:tr w:rsidR="00B41FC4" w:rsidRPr="002C36CD" w14:paraId="23D172E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1097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9ECA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St.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Chr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.&amp;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Nevis</w:t>
            </w:r>
          </w:p>
        </w:tc>
      </w:tr>
      <w:tr w:rsidR="00B41FC4" w:rsidRPr="002C36CD" w14:paraId="40F17B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3233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E8F4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Severní Korea</w:t>
            </w:r>
          </w:p>
        </w:tc>
      </w:tr>
      <w:tr w:rsidR="00B41FC4" w:rsidRPr="002C36CD" w14:paraId="6D330A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0D61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56D4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Jižní Korea</w:t>
            </w:r>
          </w:p>
        </w:tc>
      </w:tr>
      <w:tr w:rsidR="00B41FC4" w:rsidRPr="002C36CD" w14:paraId="168AB90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2F1C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6129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Kuvajt</w:t>
            </w:r>
          </w:p>
        </w:tc>
      </w:tr>
      <w:tr w:rsidR="00B41FC4" w:rsidRPr="002C36CD" w14:paraId="220293A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E865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9A49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Kajmanské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266547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E689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3280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Kazachstán</w:t>
            </w:r>
          </w:p>
        </w:tc>
      </w:tr>
      <w:tr w:rsidR="00B41FC4" w:rsidRPr="002C36CD" w14:paraId="35EB92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6E5E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34A6B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Laos</w:t>
            </w:r>
          </w:p>
        </w:tc>
      </w:tr>
      <w:tr w:rsidR="00B41FC4" w:rsidRPr="002C36CD" w14:paraId="0465181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685C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A177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Libanon</w:t>
            </w:r>
          </w:p>
        </w:tc>
      </w:tr>
      <w:tr w:rsidR="00B41FC4" w:rsidRPr="002C36CD" w14:paraId="1E5D913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5A0D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B2F4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Ostrov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Sv.Lucie</w:t>
            </w:r>
            <w:proofErr w:type="spellEnd"/>
          </w:p>
        </w:tc>
      </w:tr>
      <w:tr w:rsidR="00B41FC4" w:rsidRPr="002C36CD" w14:paraId="47E566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9958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E51F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Lichtenštejnsko</w:t>
            </w:r>
          </w:p>
        </w:tc>
      </w:tr>
      <w:tr w:rsidR="00B41FC4" w:rsidRPr="002C36CD" w14:paraId="2D65840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90A3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D7A8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Srí Lanka</w:t>
            </w:r>
          </w:p>
        </w:tc>
      </w:tr>
      <w:tr w:rsidR="00B41FC4" w:rsidRPr="002C36CD" w14:paraId="686F000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8651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LR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E580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Libérie</w:t>
            </w:r>
          </w:p>
        </w:tc>
      </w:tr>
      <w:tr w:rsidR="00B41FC4" w:rsidRPr="002C36CD" w14:paraId="1E5463D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606C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2B61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Lesotho</w:t>
            </w:r>
          </w:p>
        </w:tc>
      </w:tr>
      <w:tr w:rsidR="00B41FC4" w:rsidRPr="002C36CD" w14:paraId="0F8BBA0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8641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8835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Litva</w:t>
            </w:r>
          </w:p>
        </w:tc>
      </w:tr>
      <w:tr w:rsidR="00B41FC4" w:rsidRPr="002C36CD" w14:paraId="19AAF93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6D2C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4BA2A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Lucembursko</w:t>
            </w:r>
          </w:p>
        </w:tc>
      </w:tr>
      <w:tr w:rsidR="00B41FC4" w:rsidRPr="002C36CD" w14:paraId="144B250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26AC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B6C9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Lotyšsko</w:t>
            </w:r>
          </w:p>
        </w:tc>
      </w:tr>
      <w:tr w:rsidR="00B41FC4" w:rsidRPr="002C36CD" w14:paraId="458B507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D75C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10CC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Libye</w:t>
            </w:r>
          </w:p>
        </w:tc>
      </w:tr>
      <w:tr w:rsidR="00B41FC4" w:rsidRPr="002C36CD" w14:paraId="21A2DB9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99DA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5ED1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Maroko</w:t>
            </w:r>
          </w:p>
        </w:tc>
      </w:tr>
      <w:tr w:rsidR="00B41FC4" w:rsidRPr="002C36CD" w14:paraId="426CAD1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CF2C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E3C7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Monako</w:t>
            </w:r>
          </w:p>
        </w:tc>
      </w:tr>
      <w:tr w:rsidR="00B41FC4" w:rsidRPr="002C36CD" w14:paraId="2CAF659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3A39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C683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Moldávie</w:t>
            </w:r>
          </w:p>
        </w:tc>
      </w:tr>
      <w:tr w:rsidR="00B41FC4" w:rsidRPr="002C36CD" w14:paraId="63F6C3F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D861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33F9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Madagaskar</w:t>
            </w:r>
          </w:p>
        </w:tc>
      </w:tr>
      <w:tr w:rsidR="00B41FC4" w:rsidRPr="002C36CD" w14:paraId="272490A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C8C43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1CDB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Marshall.ostr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007EF7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CE4C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664C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Makedonie</w:t>
            </w:r>
          </w:p>
        </w:tc>
      </w:tr>
      <w:tr w:rsidR="00B41FC4" w:rsidRPr="002C36CD" w14:paraId="29392B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EE2A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EC38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Mali</w:t>
            </w:r>
          </w:p>
        </w:tc>
      </w:tr>
      <w:tr w:rsidR="00B41FC4" w:rsidRPr="002C36CD" w14:paraId="402127F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465B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2EA9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Myanmar</w:t>
            </w:r>
          </w:p>
        </w:tc>
      </w:tr>
      <w:tr w:rsidR="00B41FC4" w:rsidRPr="002C36CD" w14:paraId="1624045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061A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42B4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Mongolsko</w:t>
            </w:r>
          </w:p>
        </w:tc>
      </w:tr>
      <w:tr w:rsidR="00B41FC4" w:rsidRPr="002C36CD" w14:paraId="3751190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C6B34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D87D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Macao</w:t>
            </w:r>
          </w:p>
        </w:tc>
      </w:tr>
      <w:tr w:rsidR="00B41FC4" w:rsidRPr="002C36CD" w14:paraId="61B151B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39747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34B9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Sev.marián.os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07D4F43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9977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MQ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83D0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Martinique</w:t>
            </w:r>
            <w:proofErr w:type="spellEnd"/>
          </w:p>
        </w:tc>
      </w:tr>
      <w:tr w:rsidR="00B41FC4" w:rsidRPr="002C36CD" w14:paraId="3921E32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AA5E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FD7F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Mauretánie</w:t>
            </w:r>
          </w:p>
        </w:tc>
      </w:tr>
      <w:tr w:rsidR="00B41FC4" w:rsidRPr="002C36CD" w14:paraId="0A2EFA1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14BF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FC3F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Montserrat</w:t>
            </w:r>
          </w:p>
        </w:tc>
      </w:tr>
      <w:tr w:rsidR="00B41FC4" w:rsidRPr="002C36CD" w14:paraId="04CFAA2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3E0F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E135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Malta</w:t>
            </w:r>
          </w:p>
        </w:tc>
      </w:tr>
      <w:tr w:rsidR="00B41FC4" w:rsidRPr="002C36CD" w14:paraId="48F4ED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C05F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142C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Maurícius</w:t>
            </w:r>
            <w:proofErr w:type="spellEnd"/>
          </w:p>
        </w:tc>
      </w:tr>
      <w:tr w:rsidR="00B41FC4" w:rsidRPr="002C36CD" w14:paraId="327479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39CC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6074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Maledivy</w:t>
            </w:r>
          </w:p>
        </w:tc>
      </w:tr>
      <w:tr w:rsidR="00B41FC4" w:rsidRPr="002C36CD" w14:paraId="150BC0F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58C1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FF9B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Malawi</w:t>
            </w:r>
          </w:p>
        </w:tc>
      </w:tr>
      <w:tr w:rsidR="00B41FC4" w:rsidRPr="002C36CD" w14:paraId="210C090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F656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MX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4E97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Mexiko</w:t>
            </w:r>
          </w:p>
        </w:tc>
      </w:tr>
      <w:tr w:rsidR="00B41FC4" w:rsidRPr="002C36CD" w14:paraId="1C6FC5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C20D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93AD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Malajsie</w:t>
            </w:r>
          </w:p>
        </w:tc>
      </w:tr>
      <w:tr w:rsidR="00B41FC4" w:rsidRPr="002C36CD" w14:paraId="6A608C7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010F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B755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Mosambik</w:t>
            </w:r>
          </w:p>
        </w:tc>
      </w:tr>
      <w:tr w:rsidR="00B41FC4" w:rsidRPr="002C36CD" w14:paraId="2DCB01F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F9D7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DB5E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Namíbie</w:t>
            </w:r>
            <w:proofErr w:type="spellEnd"/>
          </w:p>
        </w:tc>
      </w:tr>
      <w:tr w:rsidR="00B41FC4" w:rsidRPr="002C36CD" w14:paraId="0430CFC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1622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4167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Nová Kaledonie</w:t>
            </w:r>
          </w:p>
        </w:tc>
      </w:tr>
      <w:tr w:rsidR="00B41FC4" w:rsidRPr="002C36CD" w14:paraId="3F88818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9F9B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1682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Niger</w:t>
            </w:r>
          </w:p>
        </w:tc>
      </w:tr>
      <w:tr w:rsidR="00B41FC4" w:rsidRPr="002C36CD" w14:paraId="25D3F94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DD9F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46CA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Norfolk.ostrovy</w:t>
            </w:r>
            <w:proofErr w:type="spellEnd"/>
          </w:p>
        </w:tc>
      </w:tr>
      <w:tr w:rsidR="00B41FC4" w:rsidRPr="002C36CD" w14:paraId="0CDD0A2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0FE6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0B7D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Nigérie</w:t>
            </w:r>
          </w:p>
        </w:tc>
      </w:tr>
      <w:tr w:rsidR="00B41FC4" w:rsidRPr="002C36CD" w14:paraId="0DBA41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DC4C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79F5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Nikaragua</w:t>
            </w:r>
          </w:p>
        </w:tc>
      </w:tr>
      <w:tr w:rsidR="00B41FC4" w:rsidRPr="002C36CD" w14:paraId="21A9E43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6D90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59C3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Holland</w:t>
            </w:r>
            <w:proofErr w:type="spellEnd"/>
          </w:p>
        </w:tc>
      </w:tr>
      <w:tr w:rsidR="00B41FC4" w:rsidRPr="002C36CD" w14:paraId="44527A7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A5DD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25484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Norsko</w:t>
            </w:r>
          </w:p>
        </w:tc>
      </w:tr>
      <w:tr w:rsidR="00B41FC4" w:rsidRPr="002C36CD" w14:paraId="6E0292F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3154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70F2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Nepál</w:t>
            </w:r>
          </w:p>
        </w:tc>
      </w:tr>
      <w:tr w:rsidR="00B41FC4" w:rsidRPr="002C36CD" w14:paraId="34F55C0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CD21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87B9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Nauru</w:t>
            </w:r>
          </w:p>
        </w:tc>
      </w:tr>
      <w:tr w:rsidR="00B41FC4" w:rsidRPr="002C36CD" w14:paraId="61A87A8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D8F7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A54DD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Ostrovy Niue</w:t>
            </w:r>
          </w:p>
        </w:tc>
      </w:tr>
      <w:tr w:rsidR="00B41FC4" w:rsidRPr="002C36CD" w14:paraId="135700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70D7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F5B6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Nový Zéland</w:t>
            </w:r>
          </w:p>
        </w:tc>
      </w:tr>
      <w:tr w:rsidR="00B41FC4" w:rsidRPr="002C36CD" w14:paraId="298C5FD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B148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3EF6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Omán</w:t>
            </w:r>
          </w:p>
        </w:tc>
      </w:tr>
      <w:tr w:rsidR="00B41FC4" w:rsidRPr="002C36CD" w14:paraId="4501AC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468B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6C6F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Panama</w:t>
            </w:r>
          </w:p>
        </w:tc>
      </w:tr>
      <w:tr w:rsidR="00B41FC4" w:rsidRPr="002C36CD" w14:paraId="3CBBE0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4C30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E657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Peru</w:t>
            </w:r>
          </w:p>
        </w:tc>
      </w:tr>
      <w:tr w:rsidR="00B41FC4" w:rsidRPr="002C36CD" w14:paraId="58EF5DF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AFC0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7CC7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Franc.Polynésie</w:t>
            </w:r>
            <w:proofErr w:type="spellEnd"/>
          </w:p>
        </w:tc>
      </w:tr>
      <w:tr w:rsidR="00B41FC4" w:rsidRPr="002C36CD" w14:paraId="1D0669A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F533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CE8D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Papua-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NovGuinea</w:t>
            </w:r>
            <w:proofErr w:type="spellEnd"/>
          </w:p>
        </w:tc>
      </w:tr>
      <w:tr w:rsidR="00B41FC4" w:rsidRPr="002C36CD" w14:paraId="2796664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108A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PH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92D8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Filipíny</w:t>
            </w:r>
          </w:p>
        </w:tc>
      </w:tr>
      <w:tr w:rsidR="00B41FC4" w:rsidRPr="002C36CD" w14:paraId="5E0961A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DFBE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9206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Pakistán</w:t>
            </w:r>
            <w:proofErr w:type="spellEnd"/>
          </w:p>
        </w:tc>
      </w:tr>
      <w:tr w:rsidR="00B41FC4" w:rsidRPr="002C36CD" w14:paraId="099FA7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F483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6505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Poland</w:t>
            </w:r>
            <w:proofErr w:type="spellEnd"/>
          </w:p>
        </w:tc>
      </w:tr>
      <w:tr w:rsidR="00B41FC4" w:rsidRPr="002C36CD" w14:paraId="050C72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DBC3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D8B1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StPier</w:t>
            </w:r>
            <w:proofErr w:type="spellEnd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.,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Miquel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2E8AB6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7F1C2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680B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Ostr.Pitcairn</w:t>
            </w:r>
            <w:proofErr w:type="spellEnd"/>
          </w:p>
        </w:tc>
      </w:tr>
      <w:tr w:rsidR="00B41FC4" w:rsidRPr="002C36CD" w14:paraId="4D712DF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7600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F1FC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Portoriko</w:t>
            </w:r>
          </w:p>
        </w:tc>
      </w:tr>
      <w:tr w:rsidR="00B41FC4" w:rsidRPr="002C36CD" w14:paraId="0E1358F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FC56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8234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Portugalsko</w:t>
            </w:r>
          </w:p>
        </w:tc>
      </w:tr>
      <w:tr w:rsidR="00B41FC4" w:rsidRPr="002C36CD" w14:paraId="35B5F16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490D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8AF3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Palau</w:t>
            </w:r>
          </w:p>
        </w:tc>
      </w:tr>
      <w:tr w:rsidR="00B41FC4" w:rsidRPr="002C36CD" w14:paraId="7C42D1B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F9ED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28A4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Paraguay</w:t>
            </w:r>
          </w:p>
        </w:tc>
      </w:tr>
      <w:tr w:rsidR="00B41FC4" w:rsidRPr="002C36CD" w14:paraId="1213331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7576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QA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40F5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Katar</w:t>
            </w:r>
          </w:p>
        </w:tc>
      </w:tr>
      <w:tr w:rsidR="00B41FC4" w:rsidRPr="002C36CD" w14:paraId="7067440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9C5F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1284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Reunion</w:t>
            </w:r>
            <w:proofErr w:type="spellEnd"/>
          </w:p>
        </w:tc>
      </w:tr>
      <w:tr w:rsidR="00B41FC4" w:rsidRPr="002C36CD" w14:paraId="49157EC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A927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6F18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Rumunsko</w:t>
            </w:r>
          </w:p>
        </w:tc>
      </w:tr>
      <w:tr w:rsidR="00B41FC4" w:rsidRPr="002C36CD" w14:paraId="7262C39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AD69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C422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Ruská federace</w:t>
            </w:r>
          </w:p>
        </w:tc>
      </w:tr>
      <w:tr w:rsidR="00B41FC4" w:rsidRPr="002C36CD" w14:paraId="6EF0968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F68F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FDA0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Ruanda</w:t>
            </w:r>
            <w:proofErr w:type="spellEnd"/>
          </w:p>
        </w:tc>
      </w:tr>
      <w:tr w:rsidR="00B41FC4" w:rsidRPr="002C36CD" w14:paraId="4924E07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CB10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451A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Saúdská Arábie</w:t>
            </w:r>
          </w:p>
        </w:tc>
      </w:tr>
      <w:tr w:rsidR="00B41FC4" w:rsidRPr="002C36CD" w14:paraId="636BD22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C2F3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FA61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Šalamoun.ostr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43051F1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6AD6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C210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Seychely</w:t>
            </w:r>
          </w:p>
        </w:tc>
      </w:tr>
      <w:tr w:rsidR="00B41FC4" w:rsidRPr="002C36CD" w14:paraId="28B9249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85D7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B93F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Súdán</w:t>
            </w:r>
          </w:p>
        </w:tc>
      </w:tr>
      <w:tr w:rsidR="00B41FC4" w:rsidRPr="002C36CD" w14:paraId="6DFFF9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BCC7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428B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Švédsko</w:t>
            </w:r>
          </w:p>
        </w:tc>
      </w:tr>
      <w:tr w:rsidR="00B41FC4" w:rsidRPr="002C36CD" w14:paraId="50463D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05AA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6420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Singapur</w:t>
            </w:r>
          </w:p>
        </w:tc>
      </w:tr>
      <w:tr w:rsidR="00B41FC4" w:rsidRPr="002C36CD" w14:paraId="2AFD7CE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A8A7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205F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Sv.Helena</w:t>
            </w:r>
            <w:proofErr w:type="spellEnd"/>
          </w:p>
        </w:tc>
      </w:tr>
      <w:tr w:rsidR="00B41FC4" w:rsidRPr="002C36CD" w14:paraId="6FBEFA0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ADB9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ABBE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Slovenia</w:t>
            </w:r>
            <w:proofErr w:type="spellEnd"/>
          </w:p>
        </w:tc>
      </w:tr>
      <w:tr w:rsidR="00B41FC4" w:rsidRPr="002C36CD" w14:paraId="553D259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8A5F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7972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Svalbard</w:t>
            </w:r>
            <w:proofErr w:type="spellEnd"/>
          </w:p>
        </w:tc>
      </w:tr>
      <w:tr w:rsidR="00B41FC4" w:rsidRPr="002C36CD" w14:paraId="19DEFA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D79E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E922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Slovenská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rep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10E2AF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3335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8DD2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Sierra Leone</w:t>
            </w:r>
          </w:p>
        </w:tc>
      </w:tr>
      <w:tr w:rsidR="00B41FC4" w:rsidRPr="002C36CD" w14:paraId="62D19B9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668D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50B2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San Marino</w:t>
            </w:r>
          </w:p>
        </w:tc>
      </w:tr>
      <w:tr w:rsidR="00B41FC4" w:rsidRPr="002C36CD" w14:paraId="1806B7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4B68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07B0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Senegal</w:t>
            </w:r>
          </w:p>
        </w:tc>
      </w:tr>
      <w:tr w:rsidR="00B41FC4" w:rsidRPr="002C36CD" w14:paraId="5EF309E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AE4B2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8629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Somálsko</w:t>
            </w:r>
          </w:p>
        </w:tc>
      </w:tr>
      <w:tr w:rsidR="00B41FC4" w:rsidRPr="002C36CD" w14:paraId="15A0338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CF23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7EB9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Surinam</w:t>
            </w:r>
          </w:p>
        </w:tc>
      </w:tr>
      <w:tr w:rsidR="00B41FC4" w:rsidRPr="002C36CD" w14:paraId="2277E09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E69B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E125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Sv.Tomáš,Prince</w:t>
            </w:r>
            <w:proofErr w:type="spellEnd"/>
            <w:proofErr w:type="gramEnd"/>
          </w:p>
        </w:tc>
      </w:tr>
      <w:tr w:rsidR="00B41FC4" w:rsidRPr="002C36CD" w14:paraId="38C431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EFDA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9471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Salvador</w:t>
            </w:r>
          </w:p>
        </w:tc>
      </w:tr>
      <w:tr w:rsidR="00B41FC4" w:rsidRPr="002C36CD" w14:paraId="01E0FC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A3AF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A14B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Sýrie</w:t>
            </w:r>
          </w:p>
        </w:tc>
      </w:tr>
      <w:tr w:rsidR="00B41FC4" w:rsidRPr="002C36CD" w14:paraId="6ACADF6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39D2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5FB5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Swasiland</w:t>
            </w:r>
            <w:proofErr w:type="spellEnd"/>
          </w:p>
        </w:tc>
      </w:tr>
      <w:tr w:rsidR="00B41FC4" w:rsidRPr="002C36CD" w14:paraId="0C92540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E88B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385E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Turks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-,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Caicosin</w:t>
            </w:r>
            <w:proofErr w:type="spellEnd"/>
            <w:proofErr w:type="gramEnd"/>
          </w:p>
        </w:tc>
      </w:tr>
      <w:tr w:rsidR="00B41FC4" w:rsidRPr="002C36CD" w14:paraId="79A0244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AD48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D0F6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Čad</w:t>
            </w:r>
          </w:p>
        </w:tc>
      </w:tr>
      <w:tr w:rsidR="00B41FC4" w:rsidRPr="002C36CD" w14:paraId="120E8B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9D50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13DC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French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S.Territ</w:t>
            </w:r>
            <w:proofErr w:type="spellEnd"/>
          </w:p>
        </w:tc>
      </w:tr>
      <w:tr w:rsidR="00B41FC4" w:rsidRPr="002C36CD" w14:paraId="0963D9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00B6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7916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Togo</w:t>
            </w:r>
          </w:p>
        </w:tc>
      </w:tr>
      <w:tr w:rsidR="00B41FC4" w:rsidRPr="002C36CD" w14:paraId="6BC9F79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9229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TH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5083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Thajsko</w:t>
            </w:r>
          </w:p>
        </w:tc>
      </w:tr>
      <w:tr w:rsidR="00B41FC4" w:rsidRPr="002C36CD" w14:paraId="28B308D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2C34C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TJ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F240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Tádžikistán</w:t>
            </w:r>
          </w:p>
        </w:tc>
      </w:tr>
      <w:tr w:rsidR="00B41FC4" w:rsidRPr="002C36CD" w14:paraId="368A174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65FF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08FAC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Ostrovy Tokelau</w:t>
            </w:r>
          </w:p>
        </w:tc>
      </w:tr>
      <w:tr w:rsidR="00B41FC4" w:rsidRPr="002C36CD" w14:paraId="34BDA0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AC27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7B28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Turkmenistán</w:t>
            </w:r>
          </w:p>
        </w:tc>
      </w:tr>
      <w:tr w:rsidR="00B41FC4" w:rsidRPr="002C36CD" w14:paraId="0F14354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CB8C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E0E7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Tunisko</w:t>
            </w:r>
          </w:p>
        </w:tc>
      </w:tr>
      <w:tr w:rsidR="00B41FC4" w:rsidRPr="002C36CD" w14:paraId="580FB70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4CB3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7C92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Tonga</w:t>
            </w:r>
          </w:p>
        </w:tc>
      </w:tr>
      <w:tr w:rsidR="00B41FC4" w:rsidRPr="002C36CD" w14:paraId="4F98E67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ECF5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TP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8CB8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Ost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Timor</w:t>
            </w:r>
          </w:p>
        </w:tc>
      </w:tr>
      <w:tr w:rsidR="00B41FC4" w:rsidRPr="002C36CD" w14:paraId="383A35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CEEE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TR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921B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Turecko</w:t>
            </w:r>
          </w:p>
        </w:tc>
      </w:tr>
      <w:tr w:rsidR="00B41FC4" w:rsidRPr="002C36CD" w14:paraId="584B4A9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28CC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2A5D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Trinidad,Tobago</w:t>
            </w:r>
            <w:proofErr w:type="spellEnd"/>
            <w:proofErr w:type="gramEnd"/>
          </w:p>
        </w:tc>
      </w:tr>
      <w:tr w:rsidR="00B41FC4" w:rsidRPr="002C36CD" w14:paraId="5505810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794B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64E7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Tuvalu</w:t>
            </w:r>
          </w:p>
        </w:tc>
      </w:tr>
      <w:tr w:rsidR="00B41FC4" w:rsidRPr="002C36CD" w14:paraId="4EB135A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333D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D8FE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Tchaj-wan</w:t>
            </w:r>
          </w:p>
        </w:tc>
      </w:tr>
      <w:tr w:rsidR="00B41FC4" w:rsidRPr="002C36CD" w14:paraId="58D07D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6453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DAF4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Tanzánie</w:t>
            </w:r>
            <w:proofErr w:type="spellEnd"/>
          </w:p>
        </w:tc>
      </w:tr>
      <w:tr w:rsidR="00B41FC4" w:rsidRPr="002C36CD" w14:paraId="6DDC9CA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6B39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8A68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Ukrajina</w:t>
            </w:r>
          </w:p>
        </w:tc>
      </w:tr>
      <w:tr w:rsidR="00B41FC4" w:rsidRPr="002C36CD" w14:paraId="139BF11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7203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F315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Uganda</w:t>
            </w:r>
          </w:p>
        </w:tc>
      </w:tr>
      <w:tr w:rsidR="00B41FC4" w:rsidRPr="002C36CD" w14:paraId="5AC58C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7E00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E867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Minor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Outl.Ins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0918017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9D88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9917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USA</w:t>
            </w:r>
          </w:p>
        </w:tc>
      </w:tr>
      <w:tr w:rsidR="00B41FC4" w:rsidRPr="002C36CD" w14:paraId="2AAE141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FDBE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UY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952B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Uruguay</w:t>
            </w:r>
          </w:p>
        </w:tc>
      </w:tr>
      <w:tr w:rsidR="00B41FC4" w:rsidRPr="002C36CD" w14:paraId="5B3A16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446B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UZ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EC385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Uzbekistán</w:t>
            </w:r>
          </w:p>
        </w:tc>
      </w:tr>
      <w:tr w:rsidR="00B41FC4" w:rsidRPr="002C36CD" w14:paraId="23A5F17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86D5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B7B4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Vatikán</w:t>
            </w:r>
          </w:p>
        </w:tc>
      </w:tr>
      <w:tr w:rsidR="00B41FC4" w:rsidRPr="002C36CD" w14:paraId="65DE7E7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2D7A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B265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Sv.Vincent</w:t>
            </w:r>
            <w:proofErr w:type="spellEnd"/>
          </w:p>
        </w:tc>
      </w:tr>
      <w:tr w:rsidR="00B41FC4" w:rsidRPr="002C36CD" w14:paraId="4056303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A6DF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E62C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Venezuela</w:t>
            </w:r>
          </w:p>
        </w:tc>
      </w:tr>
      <w:tr w:rsidR="00B41FC4" w:rsidRPr="002C36CD" w14:paraId="41E5FC5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8405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E2F53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Brit.Panen.Ost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392524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0EB3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FCC5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Amer.Panen.Ost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.</w:t>
            </w:r>
          </w:p>
        </w:tc>
      </w:tr>
      <w:tr w:rsidR="00B41FC4" w:rsidRPr="002C36CD" w14:paraId="62291CF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F7B0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VN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2CAE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Vietnam</w:t>
            </w:r>
          </w:p>
        </w:tc>
      </w:tr>
      <w:tr w:rsidR="00B41FC4" w:rsidRPr="002C36CD" w14:paraId="48D4845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4916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DE22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Vanuatu</w:t>
            </w:r>
          </w:p>
        </w:tc>
      </w:tr>
      <w:tr w:rsidR="00B41FC4" w:rsidRPr="002C36CD" w14:paraId="4F8C6BA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E67D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WF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5A84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Wallis,Futuna</w:t>
            </w:r>
            <w:proofErr w:type="spellEnd"/>
            <w:proofErr w:type="gramEnd"/>
          </w:p>
        </w:tc>
      </w:tr>
      <w:tr w:rsidR="00B41FC4" w:rsidRPr="002C36CD" w14:paraId="280BFBB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0A31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WS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0C25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Západ.Samoa</w:t>
            </w:r>
            <w:proofErr w:type="spellEnd"/>
          </w:p>
        </w:tc>
      </w:tr>
      <w:tr w:rsidR="00B41FC4" w:rsidRPr="002C36CD" w14:paraId="749C90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C347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YE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AC64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Jemen</w:t>
            </w:r>
          </w:p>
        </w:tc>
      </w:tr>
      <w:tr w:rsidR="00B41FC4" w:rsidRPr="002C36CD" w14:paraId="48875FF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4D86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YT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346E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Mayotte</w:t>
            </w:r>
          </w:p>
        </w:tc>
      </w:tr>
      <w:tr w:rsidR="00B41FC4" w:rsidRPr="002C36CD" w14:paraId="3863E8A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7903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YU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99B2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Jugoslávie</w:t>
            </w:r>
          </w:p>
        </w:tc>
      </w:tr>
      <w:tr w:rsidR="00B41FC4" w:rsidRPr="002C36CD" w14:paraId="34268B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E0F3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F70F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Jižní Afrika</w:t>
            </w:r>
          </w:p>
        </w:tc>
      </w:tr>
      <w:tr w:rsidR="00B41FC4" w:rsidRPr="002C36CD" w14:paraId="536482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D137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49AC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Zambie</w:t>
            </w:r>
          </w:p>
        </w:tc>
      </w:tr>
      <w:tr w:rsidR="00B41FC4" w:rsidRPr="002C36CD" w14:paraId="27FEA2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E8C7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ZW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4304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Zimbabwe</w:t>
            </w:r>
          </w:p>
        </w:tc>
      </w:tr>
    </w:tbl>
    <w:p w14:paraId="6EAB76DC" w14:textId="77777777" w:rsidR="00B41FC4" w:rsidRDefault="00B41FC4" w:rsidP="00B41FC4"/>
    <w:p w14:paraId="42FBC8A3" w14:textId="77777777" w:rsidR="00B41FC4" w:rsidRDefault="00B41FC4" w:rsidP="00B41FC4"/>
    <w:p w14:paraId="504CF2A6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WasteGasProduction</w:t>
      </w:r>
      <w:proofErr w:type="spellEnd"/>
      <w:r>
        <w:t>, atribut transport-</w:t>
      </w:r>
      <w:proofErr w:type="spellStart"/>
      <w:r>
        <w:t>dist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5149E09B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305B78D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Transport_dist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D5F6F9D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73BBC8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3A7C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D418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 500 km</w:t>
            </w:r>
          </w:p>
        </w:tc>
      </w:tr>
      <w:tr w:rsidR="00B41FC4" w:rsidRPr="002C36CD" w14:paraId="78EFB5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F587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6A02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Nad 500 do 2500 km</w:t>
            </w:r>
          </w:p>
        </w:tc>
      </w:tr>
      <w:tr w:rsidR="00B41FC4" w:rsidRPr="002C36CD" w14:paraId="441EE0B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0C51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ADC9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Nad 2500 do 10000 km</w:t>
            </w:r>
          </w:p>
        </w:tc>
      </w:tr>
      <w:tr w:rsidR="00B41FC4" w:rsidRPr="002C36CD" w14:paraId="7ABCBF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A0AC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FDA5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Nad 10000 km</w:t>
            </w:r>
          </w:p>
        </w:tc>
      </w:tr>
    </w:tbl>
    <w:p w14:paraId="35FE8FD1" w14:textId="77777777" w:rsidR="00B41FC4" w:rsidRDefault="00B41FC4" w:rsidP="00B41FC4"/>
    <w:p w14:paraId="01E02284" w14:textId="77777777" w:rsidR="00B41FC4" w:rsidRDefault="00B41FC4" w:rsidP="00B41FC4"/>
    <w:p w14:paraId="0E98D069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WasteGasConsumption</w:t>
      </w:r>
      <w:proofErr w:type="spellEnd"/>
      <w:r>
        <w:t xml:space="preserve">, atribut </w:t>
      </w:r>
      <w:proofErr w:type="spellStart"/>
      <w:r>
        <w:t>fuel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3E0AD176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780174E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Fuel_type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80AB692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0CC33B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126E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1AFF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Degazační plyn</w:t>
            </w:r>
          </w:p>
        </w:tc>
      </w:tr>
      <w:tr w:rsidR="00B41FC4" w:rsidRPr="002C36CD" w14:paraId="6AF7B6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DE9B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0E19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uzavřených dolů</w:t>
            </w:r>
          </w:p>
        </w:tc>
      </w:tr>
      <w:tr w:rsidR="00B41FC4" w:rsidRPr="002C36CD" w14:paraId="1F9D9F5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3187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2724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Vzduchočpavková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směs</w:t>
            </w:r>
          </w:p>
        </w:tc>
      </w:tr>
      <w:tr w:rsidR="00B41FC4" w:rsidRPr="002C36CD" w14:paraId="2F75094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F6D0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A5EC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druhotný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 - plynný</w:t>
            </w:r>
            <w:proofErr w:type="gramEnd"/>
          </w:p>
        </w:tc>
      </w:tr>
      <w:tr w:rsidR="00B41FC4" w:rsidRPr="002C36CD" w14:paraId="29B6C08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F2BD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4E02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Tuhý 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druhotný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zdroj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40%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objemu)</w:t>
            </w:r>
          </w:p>
        </w:tc>
      </w:tr>
      <w:tr w:rsidR="00B41FC4" w:rsidRPr="002C36CD" w14:paraId="0E9BD13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05EE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DTK_2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9FCD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Průmyslový odpad (druhotný zdroj)</w:t>
            </w:r>
          </w:p>
        </w:tc>
      </w:tr>
      <w:tr w:rsidR="00B41FC4" w:rsidRPr="002C36CD" w14:paraId="75041C5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B5EE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8B24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druhotný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 - tuhý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nebo kapalný</w:t>
            </w:r>
          </w:p>
        </w:tc>
      </w:tr>
      <w:tr w:rsidR="00B41FC4" w:rsidRPr="002C36CD" w14:paraId="46D56D6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C007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E413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plyny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energoplyn</w:t>
            </w:r>
            <w:proofErr w:type="spellEnd"/>
            <w:proofErr w:type="gramEnd"/>
          </w:p>
        </w:tc>
      </w:tr>
      <w:tr w:rsidR="00B41FC4" w:rsidRPr="002C36CD" w14:paraId="7A350B9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D225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0454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nezatříděné</w:t>
            </w:r>
            <w:proofErr w:type="gramEnd"/>
          </w:p>
        </w:tc>
      </w:tr>
      <w:tr w:rsidR="00B41FC4" w:rsidRPr="002C36CD" w14:paraId="4164990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0999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4497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Zemní plyn</w:t>
            </w:r>
          </w:p>
        </w:tc>
      </w:tr>
      <w:tr w:rsidR="00B41FC4" w:rsidRPr="002C36CD" w14:paraId="360A92B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5090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BD52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chudý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expanzní plyn</w:t>
            </w:r>
          </w:p>
        </w:tc>
      </w:tr>
      <w:tr w:rsidR="00B41FC4" w:rsidRPr="002C36CD" w14:paraId="65D586D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AB22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44BB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koksárenský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23D004B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A23F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79F5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konvertorový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7DCCB91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52A0C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EF9F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LPG</w:t>
            </w:r>
            <w:proofErr w:type="gramEnd"/>
          </w:p>
        </w:tc>
      </w:tr>
      <w:tr w:rsidR="00B41FC4" w:rsidRPr="002C36CD" w14:paraId="3CEFF74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E55E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6D08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rafinérský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48CC7B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EE37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E2B1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239ABDE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9DC4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914F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vysokopecní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3A5618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74AE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NP_9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580F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zbytkový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430038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F046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BB49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nepodporovaná</w:t>
            </w:r>
            <w:proofErr w:type="gramEnd"/>
          </w:p>
        </w:tc>
      </w:tr>
      <w:tr w:rsidR="00B41FC4" w:rsidRPr="002C36CD" w14:paraId="375DA44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722D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4F04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Koks</w:t>
            </w:r>
          </w:p>
        </w:tc>
      </w:tr>
      <w:tr w:rsidR="00B41FC4" w:rsidRPr="002C36CD" w14:paraId="59C3B5C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7406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1D79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do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0,2%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24C1434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2234B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4E2A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do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1,0%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21FD9E2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3F89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8B24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Topné oleje s obsahem síry nad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1,0%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hm.</w:t>
            </w:r>
          </w:p>
        </w:tc>
      </w:tr>
      <w:tr w:rsidR="00B41FC4" w:rsidRPr="002C36CD" w14:paraId="5914AF2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A83C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1BF1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kapalná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paliva - nezatříděná</w:t>
            </w:r>
            <w:proofErr w:type="gramEnd"/>
          </w:p>
        </w:tc>
      </w:tr>
      <w:tr w:rsidR="00B41FC4" w:rsidRPr="002C36CD" w14:paraId="24481A4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8F60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8639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Ostatní pevná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paliva - nezatříděná</w:t>
            </w:r>
            <w:proofErr w:type="gramEnd"/>
          </w:p>
        </w:tc>
      </w:tr>
      <w:tr w:rsidR="00B41FC4" w:rsidRPr="002C36CD" w14:paraId="3401C0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247B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9F94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Černé uhlí tříděné</w:t>
            </w:r>
          </w:p>
        </w:tc>
      </w:tr>
      <w:tr w:rsidR="00B41FC4" w:rsidRPr="002C36CD" w14:paraId="28A8243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4B6F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F694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Černé uhlí průmyslové</w:t>
            </w:r>
          </w:p>
        </w:tc>
      </w:tr>
      <w:tr w:rsidR="00B41FC4" w:rsidRPr="002C36CD" w14:paraId="626EEBE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8107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F9423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Černouhelné kaly a granulát</w:t>
            </w:r>
          </w:p>
        </w:tc>
      </w:tr>
      <w:tr w:rsidR="00B41FC4" w:rsidRPr="002C36CD" w14:paraId="4919A2F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5E1E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C4AC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Hnědé uhlí průmyslové</w:t>
            </w:r>
          </w:p>
        </w:tc>
      </w:tr>
      <w:tr w:rsidR="00B41FC4" w:rsidRPr="002C36CD" w14:paraId="621C67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8D54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E779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Hnědé uhlí tříděné</w:t>
            </w:r>
          </w:p>
        </w:tc>
      </w:tr>
      <w:tr w:rsidR="00B41FC4" w:rsidRPr="002C36CD" w14:paraId="3F9E24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B9A4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EEA0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brikety</w:t>
            </w:r>
            <w:proofErr w:type="gramEnd"/>
          </w:p>
        </w:tc>
      </w:tr>
      <w:tr w:rsidR="00B41FC4" w:rsidRPr="002C36CD" w14:paraId="1660157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E7C0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C0F4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</w:t>
            </w:r>
            <w:proofErr w:type="gramEnd"/>
          </w:p>
        </w:tc>
      </w:tr>
      <w:tr w:rsidR="00B41FC4" w:rsidRPr="002C36CD" w14:paraId="37C87CD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24D9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NTK_9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B2A7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mourové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kaly</w:t>
            </w:r>
          </w:p>
        </w:tc>
      </w:tr>
      <w:tr w:rsidR="00B41FC4" w:rsidRPr="002C36CD" w14:paraId="5D6ABAA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6A8F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02FB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Důlní plyn z uzavřených dolů (do 31.12.2012)</w:t>
            </w:r>
          </w:p>
        </w:tc>
      </w:tr>
      <w:tr w:rsidR="00B41FC4" w:rsidRPr="002C36CD" w14:paraId="5AA84DA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8843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9A4D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7E7E22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B8BE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67F7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7036939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F086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58A1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1a</w:t>
            </w:r>
            <w:proofErr w:type="gramEnd"/>
          </w:p>
        </w:tc>
      </w:tr>
      <w:tr w:rsidR="00B41FC4" w:rsidRPr="002C36CD" w14:paraId="14E67B4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C8E7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61B1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2f</w:t>
            </w:r>
          </w:p>
        </w:tc>
      </w:tr>
      <w:tr w:rsidR="00B41FC4" w:rsidRPr="002C36CD" w14:paraId="5658A3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13CD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B5D92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2g</w:t>
            </w:r>
            <w:proofErr w:type="gramEnd"/>
          </w:p>
        </w:tc>
      </w:tr>
      <w:tr w:rsidR="00B41FC4" w:rsidRPr="002C36CD" w14:paraId="69698B1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7BD8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32F8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</w:p>
        </w:tc>
      </w:tr>
      <w:tr w:rsidR="00B41FC4" w:rsidRPr="002C36CD" w14:paraId="05C2D1A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097F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6AF1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2i</w:t>
            </w:r>
          </w:p>
        </w:tc>
      </w:tr>
      <w:tr w:rsidR="00B41FC4" w:rsidRPr="002C36CD" w14:paraId="36C78F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F286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21C6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2j</w:t>
            </w:r>
          </w:p>
        </w:tc>
      </w:tr>
      <w:tr w:rsidR="00B41FC4" w:rsidRPr="002C36CD" w14:paraId="526EA3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E7A4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8D3D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2k</w:t>
            </w:r>
          </w:p>
        </w:tc>
      </w:tr>
      <w:tr w:rsidR="00B41FC4" w:rsidRPr="002C36CD" w14:paraId="3FB290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7607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134E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2l</w:t>
            </w:r>
            <w:proofErr w:type="gramEnd"/>
          </w:p>
        </w:tc>
      </w:tr>
      <w:tr w:rsidR="00B41FC4" w:rsidRPr="002C36CD" w14:paraId="3BC54B7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62CB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3044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2m</w:t>
            </w:r>
            <w:proofErr w:type="gramEnd"/>
          </w:p>
        </w:tc>
      </w:tr>
      <w:tr w:rsidR="00B41FC4" w:rsidRPr="002C36CD" w14:paraId="124607C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EE28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9EDB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2n</w:t>
            </w:r>
          </w:p>
        </w:tc>
      </w:tr>
      <w:tr w:rsidR="00B41FC4" w:rsidRPr="002C36CD" w14:paraId="797F42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A5C5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994F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2o</w:t>
            </w:r>
          </w:p>
        </w:tc>
      </w:tr>
      <w:tr w:rsidR="00B41FC4" w:rsidRPr="002C36CD" w14:paraId="6C4AAC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2F70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0447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1b</w:t>
            </w:r>
            <w:proofErr w:type="gramEnd"/>
          </w:p>
        </w:tc>
      </w:tr>
      <w:tr w:rsidR="00B41FC4" w:rsidRPr="002C36CD" w14:paraId="78C345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C85A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3498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2p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2q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62A8ADA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5680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OTK_21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992E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2q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24A75F8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19DA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DB43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</w:p>
        </w:tc>
      </w:tr>
      <w:tr w:rsidR="00B41FC4" w:rsidRPr="002C36CD" w14:paraId="451ADAF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096F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FFB6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2r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6. 2022,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2s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od 1. 1. 2026).</w:t>
            </w:r>
          </w:p>
        </w:tc>
      </w:tr>
      <w:tr w:rsidR="00B41FC4" w:rsidRPr="002C36CD" w14:paraId="5AE7ED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4F79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06EE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3a</w:t>
            </w:r>
            <w:proofErr w:type="gramEnd"/>
          </w:p>
        </w:tc>
      </w:tr>
      <w:tr w:rsidR="00B41FC4" w:rsidRPr="002C36CD" w14:paraId="3E73B65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8579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8E62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3b</w:t>
            </w:r>
            <w:proofErr w:type="gramEnd"/>
          </w:p>
        </w:tc>
      </w:tr>
      <w:tr w:rsidR="00B41FC4" w:rsidRPr="002C36CD" w14:paraId="01F368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2608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2DB1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3c</w:t>
            </w:r>
          </w:p>
        </w:tc>
      </w:tr>
      <w:tr w:rsidR="00B41FC4" w:rsidRPr="002C36CD" w14:paraId="4E9CEEF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EFD2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59F8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3d</w:t>
            </w:r>
            <w:proofErr w:type="gramEnd"/>
          </w:p>
        </w:tc>
      </w:tr>
      <w:tr w:rsidR="00B41FC4" w:rsidRPr="002C36CD" w14:paraId="66E6A6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88C4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DB37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3e</w:t>
            </w:r>
          </w:p>
        </w:tc>
      </w:tr>
      <w:tr w:rsidR="00B41FC4" w:rsidRPr="002C36CD" w14:paraId="3CDBABC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84AE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OTK_29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1724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3f</w:t>
            </w:r>
          </w:p>
        </w:tc>
      </w:tr>
      <w:tr w:rsidR="00B41FC4" w:rsidRPr="002C36CD" w14:paraId="1F8A6D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58D1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5798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1c</w:t>
            </w:r>
          </w:p>
        </w:tc>
      </w:tr>
      <w:tr w:rsidR="00B41FC4" w:rsidRPr="002C36CD" w14:paraId="396195C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98FE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659D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3g</w:t>
            </w:r>
            <w:proofErr w:type="gramEnd"/>
          </w:p>
        </w:tc>
      </w:tr>
      <w:tr w:rsidR="00B41FC4" w:rsidRPr="002C36CD" w14:paraId="0D6DDB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BBFA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9893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3h</w:t>
            </w:r>
            <w:proofErr w:type="gramEnd"/>
          </w:p>
        </w:tc>
      </w:tr>
      <w:tr w:rsidR="00B41FC4" w:rsidRPr="002C36CD" w14:paraId="630A68A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9649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7F27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3i</w:t>
            </w:r>
          </w:p>
        </w:tc>
      </w:tr>
      <w:tr w:rsidR="00B41FC4" w:rsidRPr="002C36CD" w14:paraId="4EBECBA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5CBD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EB80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Tuhý 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obnovitelná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část (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60%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objemu)</w:t>
            </w:r>
          </w:p>
        </w:tc>
      </w:tr>
      <w:tr w:rsidR="00B41FC4" w:rsidRPr="002C36CD" w14:paraId="42F424A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98D7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9075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1a</w:t>
            </w:r>
            <w:proofErr w:type="gramEnd"/>
          </w:p>
        </w:tc>
      </w:tr>
      <w:tr w:rsidR="00B41FC4" w:rsidRPr="002C36CD" w14:paraId="36925EC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2F75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B9F2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</w:tr>
      <w:tr w:rsidR="00B41FC4" w:rsidRPr="002C36CD" w14:paraId="3D37935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4ABF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9214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</w:tr>
      <w:tr w:rsidR="00B41FC4" w:rsidRPr="002C36CD" w14:paraId="3C9714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1C52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9FDA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2c</w:t>
            </w:r>
          </w:p>
        </w:tc>
      </w:tr>
      <w:tr w:rsidR="00B41FC4" w:rsidRPr="002C36CD" w14:paraId="660B9B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F086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5E55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</w:p>
        </w:tc>
      </w:tr>
      <w:tr w:rsidR="00B41FC4" w:rsidRPr="002C36CD" w14:paraId="368F69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4C3E8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OTK_39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0771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1d</w:t>
            </w:r>
            <w:proofErr w:type="gramEnd"/>
          </w:p>
        </w:tc>
      </w:tr>
      <w:tr w:rsidR="00B41FC4" w:rsidRPr="002C36CD" w14:paraId="43C6EE0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D607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DBA1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2e</w:t>
            </w:r>
          </w:p>
        </w:tc>
      </w:tr>
      <w:tr w:rsidR="00B41FC4" w:rsidRPr="002C36CD" w14:paraId="1E500EB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A700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C1727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2f</w:t>
            </w:r>
          </w:p>
        </w:tc>
      </w:tr>
      <w:tr w:rsidR="00B41FC4" w:rsidRPr="002C36CD" w14:paraId="7E71081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50C4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A10C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2g</w:t>
            </w:r>
            <w:proofErr w:type="gramEnd"/>
          </w:p>
        </w:tc>
      </w:tr>
      <w:tr w:rsidR="00B41FC4" w:rsidRPr="002C36CD" w14:paraId="681E20E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514E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2A2D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</w:p>
        </w:tc>
      </w:tr>
      <w:tr w:rsidR="00B41FC4" w:rsidRPr="002C36CD" w14:paraId="5D49F2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E19B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0B1C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2i</w:t>
            </w:r>
          </w:p>
        </w:tc>
      </w:tr>
      <w:tr w:rsidR="00B41FC4" w:rsidRPr="002C36CD" w14:paraId="4BFA3F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E5C6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EE3F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2j</w:t>
            </w:r>
          </w:p>
        </w:tc>
      </w:tr>
      <w:tr w:rsidR="00B41FC4" w:rsidRPr="002C36CD" w14:paraId="0995C2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6499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5074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2k</w:t>
            </w:r>
          </w:p>
        </w:tc>
      </w:tr>
      <w:tr w:rsidR="00B41FC4" w:rsidRPr="002C36CD" w14:paraId="26CA94F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4587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5F36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2l</w:t>
            </w:r>
            <w:proofErr w:type="gramEnd"/>
          </w:p>
        </w:tc>
      </w:tr>
      <w:tr w:rsidR="00B41FC4" w:rsidRPr="002C36CD" w14:paraId="4E779A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C269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5B16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2m</w:t>
            </w:r>
            <w:proofErr w:type="gramEnd"/>
          </w:p>
        </w:tc>
      </w:tr>
      <w:tr w:rsidR="00B41FC4" w:rsidRPr="002C36CD" w14:paraId="2355FB4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71F0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340F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Bioplynové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stanice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kategorie 2n</w:t>
            </w:r>
          </w:p>
        </w:tc>
      </w:tr>
      <w:tr w:rsidR="00B41FC4" w:rsidRPr="002C36CD" w14:paraId="3577F6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94DC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OTK_49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CFBC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</w:tr>
      <w:tr w:rsidR="00B41FC4" w:rsidRPr="002C36CD" w14:paraId="2784A94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2E96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OTK_50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56F869" w14:textId="3F753311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 w:rsidRPr="003A5218">
              <w:rPr>
                <w:sz w:val="20"/>
                <w:szCs w:val="20"/>
              </w:rPr>
              <w:t>Biomasa - kategorie</w:t>
            </w:r>
            <w:proofErr w:type="gramEnd"/>
            <w:r w:rsidRPr="003A5218">
              <w:rPr>
                <w:sz w:val="20"/>
                <w:szCs w:val="20"/>
              </w:rPr>
              <w:t xml:space="preserve"> </w:t>
            </w:r>
            <w:proofErr w:type="gramStart"/>
            <w:r w:rsidRPr="003A5218">
              <w:rPr>
                <w:sz w:val="20"/>
                <w:szCs w:val="20"/>
              </w:rPr>
              <w:t>2p</w:t>
            </w:r>
            <w:proofErr w:type="gramEnd"/>
          </w:p>
        </w:tc>
      </w:tr>
      <w:tr w:rsidR="00B41FC4" w:rsidRPr="002C36CD" w14:paraId="2A9DC4C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5E56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2424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</w:tr>
      <w:tr w:rsidR="00B41FC4" w:rsidRPr="002C36CD" w14:paraId="3EF57C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91BD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13A0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2c</w:t>
            </w:r>
          </w:p>
        </w:tc>
      </w:tr>
      <w:tr w:rsidR="00B41FC4" w:rsidRPr="002C36CD" w14:paraId="6906E00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A7B4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C00E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</w:p>
        </w:tc>
      </w:tr>
      <w:tr w:rsidR="00B41FC4" w:rsidRPr="002C36CD" w14:paraId="1E64D58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CDE2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83E1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2e</w:t>
            </w:r>
          </w:p>
        </w:tc>
      </w:tr>
      <w:tr w:rsidR="00B41FC4" w:rsidRPr="002C36CD" w14:paraId="50C3CA6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6052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OTK_9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58CD2C" w14:textId="5E0870BE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 w:rsidRPr="00B41FC4">
              <w:rPr>
                <w:color w:val="000000"/>
                <w:sz w:val="20"/>
                <w:szCs w:val="20"/>
                <w:lang w:eastAsia="cs-CZ"/>
              </w:rPr>
              <w:t>Biomasa - kategorie</w:t>
            </w:r>
            <w:proofErr w:type="gramEnd"/>
            <w:r w:rsidRPr="00B41FC4">
              <w:rPr>
                <w:color w:val="000000"/>
                <w:sz w:val="20"/>
                <w:szCs w:val="20"/>
                <w:lang w:eastAsia="cs-CZ"/>
              </w:rPr>
              <w:t xml:space="preserve"> 2e</w:t>
            </w:r>
          </w:p>
        </w:tc>
      </w:tr>
      <w:tr w:rsidR="00B41FC4" w:rsidRPr="002C36CD" w14:paraId="554B01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37CA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5998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a)</w:t>
            </w:r>
          </w:p>
        </w:tc>
      </w:tr>
      <w:tr w:rsidR="00B41FC4" w:rsidRPr="002C36CD" w14:paraId="71B7606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95BA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149C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b)</w:t>
            </w:r>
          </w:p>
        </w:tc>
      </w:tr>
      <w:tr w:rsidR="00B41FC4" w:rsidRPr="002C36CD" w14:paraId="4D6967D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FA404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8013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c)</w:t>
            </w:r>
          </w:p>
        </w:tc>
      </w:tr>
      <w:tr w:rsidR="00B41FC4" w:rsidRPr="002C36CD" w14:paraId="7E8D5D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C29C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EA32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1.</w:t>
            </w:r>
          </w:p>
        </w:tc>
      </w:tr>
      <w:tr w:rsidR="00B41FC4" w:rsidRPr="002C36CD" w14:paraId="3473DA8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5845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687C4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2.</w:t>
            </w:r>
          </w:p>
        </w:tc>
      </w:tr>
      <w:tr w:rsidR="00B41FC4" w:rsidRPr="002C36CD" w14:paraId="54D851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932B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028C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3.</w:t>
            </w:r>
          </w:p>
        </w:tc>
      </w:tr>
      <w:tr w:rsidR="00B41FC4" w:rsidRPr="002C36CD" w14:paraId="7BC3F01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CAC4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OP_10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E58F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4.</w:t>
            </w:r>
          </w:p>
        </w:tc>
      </w:tr>
      <w:tr w:rsidR="00B41FC4" w:rsidRPr="002C36CD" w14:paraId="58B0F59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DEDC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BA35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5.</w:t>
            </w:r>
          </w:p>
        </w:tc>
      </w:tr>
      <w:tr w:rsidR="00B41FC4" w:rsidRPr="002C36CD" w14:paraId="000E128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CB66D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3457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6.</w:t>
            </w:r>
          </w:p>
        </w:tc>
      </w:tr>
      <w:tr w:rsidR="00B41FC4" w:rsidRPr="002C36CD" w14:paraId="3F69C8B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E9D2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3ABCC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7.</w:t>
            </w:r>
          </w:p>
        </w:tc>
      </w:tr>
      <w:tr w:rsidR="00B41FC4" w:rsidRPr="002C36CD" w14:paraId="0F02D8C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4699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8E09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8.</w:t>
            </w:r>
          </w:p>
        </w:tc>
      </w:tr>
      <w:tr w:rsidR="00B41FC4" w:rsidRPr="002C36CD" w14:paraId="2A0291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42B3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F640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d) 9.</w:t>
            </w:r>
          </w:p>
        </w:tc>
      </w:tr>
      <w:tr w:rsidR="00B41FC4" w:rsidRPr="002C36CD" w14:paraId="4991F93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9D4F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0D62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e)</w:t>
            </w:r>
          </w:p>
        </w:tc>
      </w:tr>
      <w:tr w:rsidR="00B41FC4" w:rsidRPr="002C36CD" w14:paraId="7D6A355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12F6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8BEF5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1.</w:t>
            </w:r>
          </w:p>
        </w:tc>
      </w:tr>
      <w:tr w:rsidR="00B41FC4" w:rsidRPr="002C36CD" w14:paraId="3F1025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8E77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93B1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2.</w:t>
            </w:r>
          </w:p>
        </w:tc>
      </w:tr>
      <w:tr w:rsidR="00B41FC4" w:rsidRPr="002C36CD" w14:paraId="2EF2FA7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71E1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ECFE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3.</w:t>
            </w:r>
          </w:p>
        </w:tc>
      </w:tr>
      <w:tr w:rsidR="00B41FC4" w:rsidRPr="002C36CD" w14:paraId="3675D9C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800D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80EF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4.</w:t>
            </w:r>
          </w:p>
        </w:tc>
      </w:tr>
      <w:tr w:rsidR="00B41FC4" w:rsidRPr="002C36CD" w14:paraId="3E9BDF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300B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3E71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5.</w:t>
            </w:r>
          </w:p>
        </w:tc>
      </w:tr>
      <w:tr w:rsidR="00B41FC4" w:rsidRPr="002C36CD" w14:paraId="2040EF1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E963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9C1E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6.</w:t>
            </w:r>
          </w:p>
        </w:tc>
      </w:tr>
      <w:tr w:rsidR="00B41FC4" w:rsidRPr="002C36CD" w14:paraId="7DB00D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2112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D0C8B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f) 7.</w:t>
            </w:r>
          </w:p>
        </w:tc>
      </w:tr>
      <w:tr w:rsidR="00B41FC4" w:rsidRPr="002C36CD" w14:paraId="18FDFD1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09D5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4700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g)</w:t>
            </w:r>
          </w:p>
        </w:tc>
      </w:tr>
      <w:tr w:rsidR="00B41FC4" w:rsidRPr="002C36CD" w14:paraId="465BB9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E26B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426C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h)</w:t>
            </w:r>
          </w:p>
        </w:tc>
      </w:tr>
      <w:tr w:rsidR="00B41FC4" w:rsidRPr="002C36CD" w14:paraId="4B695C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E6F3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211D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i)</w:t>
            </w:r>
          </w:p>
        </w:tc>
      </w:tr>
      <w:tr w:rsidR="00B41FC4" w:rsidRPr="002C36CD" w14:paraId="32C569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013A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27AA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j)</w:t>
            </w:r>
          </w:p>
        </w:tc>
      </w:tr>
      <w:tr w:rsidR="00B41FC4" w:rsidRPr="002C36CD" w14:paraId="45AB45C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69CA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92CC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k)</w:t>
            </w:r>
          </w:p>
        </w:tc>
      </w:tr>
      <w:tr w:rsidR="00B41FC4" w:rsidRPr="002C36CD" w14:paraId="2DBA02A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A08D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OP_29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5205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l)</w:t>
            </w:r>
          </w:p>
        </w:tc>
      </w:tr>
      <w:tr w:rsidR="00B41FC4" w:rsidRPr="002C36CD" w14:paraId="021E7E7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04AB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2C21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m)</w:t>
            </w:r>
          </w:p>
        </w:tc>
      </w:tr>
      <w:tr w:rsidR="00B41FC4" w:rsidRPr="002C36CD" w14:paraId="66ED19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E5FD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3D33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n)</w:t>
            </w:r>
          </w:p>
        </w:tc>
      </w:tr>
      <w:tr w:rsidR="00B41FC4" w:rsidRPr="002C36CD" w14:paraId="624CE1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F459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2743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o)</w:t>
            </w:r>
          </w:p>
        </w:tc>
      </w:tr>
      <w:tr w:rsidR="00B41FC4" w:rsidRPr="002C36CD" w14:paraId="481A44A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6626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F02D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p)</w:t>
            </w:r>
          </w:p>
        </w:tc>
      </w:tr>
      <w:tr w:rsidR="00B41FC4" w:rsidRPr="002C36CD" w14:paraId="7B112FB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C793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784C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q)</w:t>
            </w:r>
          </w:p>
        </w:tc>
      </w:tr>
      <w:tr w:rsidR="00B41FC4" w:rsidRPr="002C36CD" w14:paraId="2720FE1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61BB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51ED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r)</w:t>
            </w:r>
          </w:p>
        </w:tc>
      </w:tr>
      <w:tr w:rsidR="00B41FC4" w:rsidRPr="002C36CD" w14:paraId="3EBAB73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C017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50ED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a)</w:t>
            </w:r>
          </w:p>
        </w:tc>
      </w:tr>
      <w:tr w:rsidR="00B41FC4" w:rsidRPr="002C36CD" w14:paraId="37ABEC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13FA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7BC1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b)</w:t>
            </w:r>
          </w:p>
        </w:tc>
      </w:tr>
      <w:tr w:rsidR="00B41FC4" w:rsidRPr="002C36CD" w14:paraId="787C8D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9E72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8D29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a)</w:t>
            </w:r>
          </w:p>
        </w:tc>
      </w:tr>
      <w:tr w:rsidR="00B41FC4" w:rsidRPr="002C36CD" w14:paraId="311ABCE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3B14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OP_39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8937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b)</w:t>
            </w:r>
          </w:p>
        </w:tc>
      </w:tr>
      <w:tr w:rsidR="00B41FC4" w:rsidRPr="002C36CD" w14:paraId="3C078F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CD5A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1DB0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c)</w:t>
            </w:r>
          </w:p>
        </w:tc>
      </w:tr>
      <w:tr w:rsidR="00B41FC4" w:rsidRPr="002C36CD" w14:paraId="3C6E3CC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1862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78B2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d)</w:t>
            </w:r>
          </w:p>
        </w:tc>
      </w:tr>
      <w:tr w:rsidR="00B41FC4" w:rsidRPr="002C36CD" w14:paraId="354E11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1E6D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6114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e)</w:t>
            </w:r>
          </w:p>
        </w:tc>
      </w:tr>
      <w:tr w:rsidR="00B41FC4" w:rsidRPr="002C36CD" w14:paraId="0D922DF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F007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611C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f)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d) od 1. 1. 2026).</w:t>
            </w:r>
          </w:p>
        </w:tc>
      </w:tr>
      <w:tr w:rsidR="00B41FC4" w:rsidRPr="002C36CD" w14:paraId="27BED66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FAFC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BC7A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g)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e) od 1. 1. 2026).</w:t>
            </w:r>
          </w:p>
        </w:tc>
      </w:tr>
      <w:tr w:rsidR="00B41FC4" w:rsidRPr="002C36CD" w14:paraId="0D7AB6C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34B4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FFF5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f) od 1. 1. 2026).</w:t>
            </w:r>
          </w:p>
        </w:tc>
      </w:tr>
      <w:tr w:rsidR="00B41FC4" w:rsidRPr="002C36CD" w14:paraId="0AA9A7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C394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33AE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i)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g)  od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1. 1. 2026).</w:t>
            </w:r>
          </w:p>
        </w:tc>
      </w:tr>
      <w:tr w:rsidR="00B41FC4" w:rsidRPr="002C36CD" w14:paraId="572D474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9382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1386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h) od 1. 1. 2026).</w:t>
            </w:r>
          </w:p>
        </w:tc>
      </w:tr>
      <w:tr w:rsidR="00B41FC4" w:rsidRPr="002C36CD" w14:paraId="43DF9C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1587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FD1A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k)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i) od 1. 1. 2026).</w:t>
            </w:r>
          </w:p>
        </w:tc>
      </w:tr>
      <w:tr w:rsidR="00B41FC4" w:rsidRPr="002C36CD" w14:paraId="018D873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9255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OP_49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E8FF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1.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1. od 1. 1. 2026).</w:t>
            </w:r>
          </w:p>
        </w:tc>
      </w:tr>
      <w:tr w:rsidR="00B41FC4" w:rsidRPr="002C36CD" w14:paraId="22FBF4F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8A10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OP_50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992A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2.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2. od 1. 1. 2026).</w:t>
            </w:r>
          </w:p>
        </w:tc>
      </w:tr>
      <w:tr w:rsidR="00B41FC4" w:rsidRPr="002C36CD" w14:paraId="1AF7353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F268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8D11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3.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3. od 1. 1. 2026).</w:t>
            </w:r>
          </w:p>
        </w:tc>
      </w:tr>
      <w:tr w:rsidR="00B41FC4" w:rsidRPr="002C36CD" w14:paraId="4036C3D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C0EB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08FF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4.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4. od 1. 1. 2026).</w:t>
            </w:r>
          </w:p>
        </w:tc>
      </w:tr>
      <w:tr w:rsidR="00B41FC4" w:rsidRPr="002C36CD" w14:paraId="6D82C8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035E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5AAB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5.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5. od 1. 1. 2026).</w:t>
            </w:r>
          </w:p>
        </w:tc>
      </w:tr>
      <w:tr w:rsidR="00B41FC4" w:rsidRPr="002C36CD" w14:paraId="7AE45C1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4E72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961D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6.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6. od 1. 1. 2026).</w:t>
            </w:r>
          </w:p>
        </w:tc>
      </w:tr>
      <w:tr w:rsidR="00B41FC4" w:rsidRPr="002C36CD" w14:paraId="49D4544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AF15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D90C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l) 7. (Suroviny pro výrobu ostatního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druh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j) 7. od 1. 1. 2026).</w:t>
            </w:r>
          </w:p>
        </w:tc>
      </w:tr>
      <w:tr w:rsidR="00B41FC4" w:rsidRPr="002C36CD" w14:paraId="335778A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B1DF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E22F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s)</w:t>
            </w:r>
          </w:p>
        </w:tc>
      </w:tr>
      <w:tr w:rsidR="00B41FC4" w:rsidRPr="002C36CD" w14:paraId="4880EEA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BBF7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2062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t)</w:t>
            </w:r>
          </w:p>
        </w:tc>
      </w:tr>
      <w:tr w:rsidR="00B41FC4" w:rsidRPr="002C36CD" w14:paraId="41D43EF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5139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2A8243" w14:textId="27336A9B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B41FC4"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 w:rsidRPr="00B41FC4"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 w:rsidRPr="00B41FC4">
              <w:rPr>
                <w:color w:val="000000"/>
                <w:sz w:val="20"/>
                <w:szCs w:val="20"/>
                <w:lang w:eastAsia="cs-CZ"/>
              </w:rPr>
              <w:t xml:space="preserve"> A u)</w:t>
            </w:r>
          </w:p>
        </w:tc>
      </w:tr>
      <w:tr w:rsidR="00B41FC4" w:rsidRPr="002C36CD" w14:paraId="0360FB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81A3B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OP_59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7361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v)</w:t>
            </w:r>
          </w:p>
        </w:tc>
      </w:tr>
      <w:tr w:rsidR="00B41FC4" w:rsidRPr="002C36CD" w14:paraId="5D761E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95EF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2026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pokročilého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A w)</w:t>
            </w:r>
          </w:p>
        </w:tc>
      </w:tr>
      <w:tr w:rsidR="00B41FC4" w:rsidRPr="002C36CD" w14:paraId="4B26395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78B58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D7BA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c)</w:t>
            </w:r>
          </w:p>
        </w:tc>
      </w:tr>
      <w:tr w:rsidR="00B41FC4" w:rsidRPr="002C36CD" w14:paraId="66FE7A2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739E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905A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d)</w:t>
            </w:r>
          </w:p>
        </w:tc>
      </w:tr>
      <w:tr w:rsidR="00B41FC4" w:rsidRPr="002C36CD" w14:paraId="37647F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A08A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F5C3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e)</w:t>
            </w:r>
          </w:p>
        </w:tc>
      </w:tr>
      <w:tr w:rsidR="00B41FC4" w:rsidRPr="002C36CD" w14:paraId="7D01015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7AA7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OP_64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7357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Suroviny pro výrobu vyspělého bioplynu a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biometanu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 f)</w:t>
            </w:r>
          </w:p>
        </w:tc>
      </w:tr>
    </w:tbl>
    <w:p w14:paraId="2A9CD274" w14:textId="77777777" w:rsidR="00B41FC4" w:rsidRDefault="00B41FC4" w:rsidP="00B41FC4"/>
    <w:p w14:paraId="5D426502" w14:textId="77777777" w:rsidR="00B41FC4" w:rsidRDefault="00B41FC4" w:rsidP="00B41FC4"/>
    <w:p w14:paraId="5729F8C2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WasteGasConsumption</w:t>
      </w:r>
      <w:proofErr w:type="spellEnd"/>
      <w:r>
        <w:t xml:space="preserve">, atribut </w:t>
      </w:r>
      <w:proofErr w:type="spellStart"/>
      <w:r>
        <w:t>aib</w:t>
      </w:r>
      <w:proofErr w:type="spellEnd"/>
      <w:r>
        <w:t>-</w:t>
      </w:r>
      <w:proofErr w:type="spellStart"/>
      <w:r>
        <w:t>fuel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67F98342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0390E0F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Aib_fuel_type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7DD1849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6A1BD4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2D61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F01000000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12B0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</w:p>
        </w:tc>
      </w:tr>
      <w:tr w:rsidR="00B41FC4" w:rsidRPr="002C36CD" w14:paraId="2892B31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C0FF2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09DD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67478A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EE7B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0BD7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Biogenní</w:t>
            </w:r>
            <w:proofErr w:type="gramEnd"/>
          </w:p>
        </w:tc>
      </w:tr>
      <w:tr w:rsidR="00B41FC4" w:rsidRPr="002C36CD" w14:paraId="1ACEDF1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989D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EF4F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Biogenní</w:t>
            </w:r>
            <w:proofErr w:type="gramEnd"/>
          </w:p>
        </w:tc>
      </w:tr>
      <w:tr w:rsidR="00B41FC4" w:rsidRPr="002C36CD" w14:paraId="1C12AEC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50EB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632F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Nespecifikováno</w:t>
            </w:r>
            <w:proofErr w:type="gramEnd"/>
          </w:p>
        </w:tc>
      </w:tr>
      <w:tr w:rsidR="00B41FC4" w:rsidRPr="002C36CD" w14:paraId="27F948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C789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F55C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Produkty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lesního hospodářství</w:t>
            </w:r>
          </w:p>
        </w:tc>
      </w:tr>
      <w:tr w:rsidR="00B41FC4" w:rsidRPr="002C36CD" w14:paraId="046C5B1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6AE69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1D344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Dřevo - Vedlejší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 lesního hospodářství a odpady</w:t>
            </w:r>
          </w:p>
        </w:tc>
      </w:tr>
      <w:tr w:rsidR="00B41FC4" w:rsidRPr="002C36CD" w14:paraId="4471A6C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BEE86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BDCD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Živočišné tuky</w:t>
            </w:r>
          </w:p>
        </w:tc>
      </w:tr>
      <w:tr w:rsidR="00B41FC4" w:rsidRPr="002C36CD" w14:paraId="33A3F3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17D55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605B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Nespecifikováno</w:t>
            </w:r>
            <w:proofErr w:type="gramEnd"/>
          </w:p>
        </w:tc>
      </w:tr>
      <w:tr w:rsidR="00B41FC4" w:rsidRPr="002C36CD" w14:paraId="63392B6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B7DA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4E20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Zemědělské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</w:t>
            </w:r>
          </w:p>
        </w:tc>
      </w:tr>
      <w:tr w:rsidR="00B41FC4" w:rsidRPr="002C36CD" w14:paraId="48D105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4389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F01010502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0786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Biomasa - Vedlejší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produkty zemědělské činnosti a odpady</w:t>
            </w:r>
          </w:p>
        </w:tc>
      </w:tr>
      <w:tr w:rsidR="00B41FC4" w:rsidRPr="002C36CD" w14:paraId="388EA97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BC79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9B72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50515E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08E3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1121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Komunální rozložitelný odpad</w:t>
            </w:r>
          </w:p>
        </w:tc>
      </w:tr>
      <w:tr w:rsidR="00B41FC4" w:rsidRPr="002C36CD" w14:paraId="1E961E6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9581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9D2B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Černý louh</w:t>
            </w:r>
          </w:p>
        </w:tc>
      </w:tr>
      <w:tr w:rsidR="00B41FC4" w:rsidRPr="002C36CD" w14:paraId="142BBC8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191A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0C2D1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Nespecifikováno</w:t>
            </w:r>
            <w:proofErr w:type="gramEnd"/>
          </w:p>
        </w:tc>
      </w:tr>
      <w:tr w:rsidR="00B41FC4" w:rsidRPr="002C36CD" w14:paraId="79A6C1A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EC6C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055B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Řepkový</w:t>
            </w:r>
            <w:proofErr w:type="gramEnd"/>
          </w:p>
        </w:tc>
      </w:tr>
      <w:tr w:rsidR="00B41FC4" w:rsidRPr="002C36CD" w14:paraId="4F63AAD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607E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F176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Slunečnicový</w:t>
            </w:r>
            <w:proofErr w:type="gramEnd"/>
          </w:p>
        </w:tc>
      </w:tr>
      <w:tr w:rsidR="00B41FC4" w:rsidRPr="002C36CD" w14:paraId="04E0288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9EA1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971A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Palmový</w:t>
            </w:r>
            <w:proofErr w:type="gramEnd"/>
          </w:p>
        </w:tc>
      </w:tr>
      <w:tr w:rsidR="00B41FC4" w:rsidRPr="002C36CD" w14:paraId="265279E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7F3A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F425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Kokosový</w:t>
            </w:r>
            <w:proofErr w:type="gramEnd"/>
          </w:p>
        </w:tc>
      </w:tr>
      <w:tr w:rsidR="00B41FC4" w:rsidRPr="002C36CD" w14:paraId="67D502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1A81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F1B5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olej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Dávivec</w:t>
            </w:r>
            <w:proofErr w:type="spellEnd"/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černý</w:t>
            </w:r>
          </w:p>
        </w:tc>
      </w:tr>
      <w:tr w:rsidR="00B41FC4" w:rsidRPr="002C36CD" w14:paraId="44C6821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BD6F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6BE1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Odpadní rostlinný olej</w:t>
            </w:r>
          </w:p>
        </w:tc>
      </w:tr>
      <w:tr w:rsidR="00B41FC4" w:rsidRPr="002C36CD" w14:paraId="66CD24A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7942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F01020500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0012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Nespecifikováno</w:t>
            </w:r>
            <w:proofErr w:type="gramEnd"/>
          </w:p>
        </w:tc>
      </w:tr>
      <w:tr w:rsidR="00B41FC4" w:rsidRPr="002C36CD" w14:paraId="1A7C6E9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03A3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B2FC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olej - Bionafta</w:t>
            </w:r>
            <w:proofErr w:type="gramEnd"/>
          </w:p>
        </w:tc>
      </w:tr>
      <w:tr w:rsidR="00B41FC4" w:rsidRPr="002C36CD" w14:paraId="081F920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AB77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F01020502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2601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Rafinovaný rostlinný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olej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Biobenzín</w:t>
            </w:r>
            <w:proofErr w:type="spellEnd"/>
            <w:proofErr w:type="gramEnd"/>
          </w:p>
        </w:tc>
      </w:tr>
      <w:tr w:rsidR="00B41FC4" w:rsidRPr="002C36CD" w14:paraId="431E2F8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31E2E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DA48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7AD46C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1119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F98E4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</w:t>
            </w:r>
          </w:p>
        </w:tc>
      </w:tr>
      <w:tr w:rsidR="00B41FC4" w:rsidRPr="002C36CD" w14:paraId="00581E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58E5E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77F7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Kalový plyn</w:t>
            </w:r>
          </w:p>
        </w:tc>
      </w:tr>
      <w:tr w:rsidR="00B41FC4" w:rsidRPr="002C36CD" w14:paraId="7F3407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92CA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6037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2E2C401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17AD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6120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prasat</w:t>
            </w:r>
          </w:p>
        </w:tc>
      </w:tr>
      <w:tr w:rsidR="00B41FC4" w:rsidRPr="002C36CD" w14:paraId="785B26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A34F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3954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skotu</w:t>
            </w:r>
          </w:p>
        </w:tc>
      </w:tr>
      <w:tr w:rsidR="00B41FC4" w:rsidRPr="002C36CD" w14:paraId="12081A7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D785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1EAE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Kejda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drůbeže</w:t>
            </w:r>
          </w:p>
        </w:tc>
      </w:tr>
      <w:tr w:rsidR="00B41FC4" w:rsidRPr="002C36CD" w14:paraId="47AA8CE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EC16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3692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Ostatní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kejda/hnůj</w:t>
            </w:r>
          </w:p>
        </w:tc>
      </w:tr>
      <w:tr w:rsidR="00B41FC4" w:rsidRPr="002C36CD" w14:paraId="75283F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EB55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3722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Zemědělský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Energetické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plodiny</w:t>
            </w:r>
          </w:p>
        </w:tc>
      </w:tr>
      <w:tr w:rsidR="00B41FC4" w:rsidRPr="002C36CD" w14:paraId="3C1C549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17AD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7615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Plyn z organického odpadu a trávení</w:t>
            </w:r>
          </w:p>
        </w:tc>
      </w:tr>
      <w:tr w:rsidR="00B41FC4" w:rsidRPr="002C36CD" w14:paraId="56657B9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E6C7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F01030501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8069B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Biogenní</w:t>
            </w:r>
            <w:proofErr w:type="gramEnd"/>
          </w:p>
        </w:tc>
      </w:tr>
      <w:tr w:rsidR="00B41FC4" w:rsidRPr="002C36CD" w14:paraId="17DBE50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43E4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A180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Sluneční</w:t>
            </w:r>
          </w:p>
        </w:tc>
      </w:tr>
      <w:tr w:rsidR="00B41FC4" w:rsidRPr="002C36CD" w14:paraId="78FDD48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EF25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8149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Nespecifikováno</w:t>
            </w:r>
            <w:proofErr w:type="gramEnd"/>
          </w:p>
        </w:tc>
      </w:tr>
      <w:tr w:rsidR="00B41FC4" w:rsidRPr="002C36CD" w14:paraId="5F07C31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CFFBB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F7807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Konvenční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geotermální teplo</w:t>
            </w:r>
          </w:p>
        </w:tc>
      </w:tr>
      <w:tr w:rsidR="00B41FC4" w:rsidRPr="002C36CD" w14:paraId="2962C2C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D471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15BF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Geotermální - Hot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Dry Rock</w:t>
            </w:r>
          </w:p>
        </w:tc>
      </w:tr>
      <w:tr w:rsidR="00B41FC4" w:rsidRPr="002C36CD" w14:paraId="166AA26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D6AF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1E24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Aerotermální</w:t>
            </w:r>
            <w:proofErr w:type="spellEnd"/>
          </w:p>
        </w:tc>
      </w:tr>
      <w:tr w:rsidR="00B41FC4" w:rsidRPr="002C36CD" w14:paraId="6E1C07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E639B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400C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Hydrotermální</w:t>
            </w:r>
          </w:p>
        </w:tc>
      </w:tr>
      <w:tr w:rsidR="00B41FC4" w:rsidRPr="002C36CD" w14:paraId="3716999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54AD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F01040501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8BF3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Biogenní</w:t>
            </w:r>
            <w:proofErr w:type="gramEnd"/>
          </w:p>
        </w:tc>
      </w:tr>
      <w:tr w:rsidR="00B41FC4" w:rsidRPr="002C36CD" w14:paraId="015F3B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0FBE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FDC44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339FB8C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70B1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66F3B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Vítr</w:t>
            </w:r>
          </w:p>
        </w:tc>
      </w:tr>
      <w:tr w:rsidR="00B41FC4" w:rsidRPr="002C36CD" w14:paraId="0C993EF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7F63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F01050200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1390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Voda and Moře</w:t>
            </w:r>
          </w:p>
        </w:tc>
      </w:tr>
      <w:tr w:rsidR="00B41FC4" w:rsidRPr="002C36CD" w14:paraId="6FF7FF2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10F2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F02000000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3F8C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29ED552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039C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8A9E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5FB15DA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E9906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5610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Nespecifikováno</w:t>
            </w:r>
            <w:proofErr w:type="gramEnd"/>
          </w:p>
        </w:tc>
      </w:tr>
      <w:tr w:rsidR="00B41FC4" w:rsidRPr="002C36CD" w14:paraId="233BD5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6338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7A3B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Antracit</w:t>
            </w:r>
            <w:proofErr w:type="gramEnd"/>
          </w:p>
        </w:tc>
      </w:tr>
      <w:tr w:rsidR="00B41FC4" w:rsidRPr="002C36CD" w14:paraId="49B503D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73DE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192B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Černé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kamenné uhlí</w:t>
            </w:r>
          </w:p>
        </w:tc>
      </w:tr>
      <w:tr w:rsidR="00B41FC4" w:rsidRPr="002C36CD" w14:paraId="7A3C993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615CC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31C4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Koksovatelné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uhlí</w:t>
            </w:r>
          </w:p>
        </w:tc>
      </w:tr>
      <w:tr w:rsidR="00B41FC4" w:rsidRPr="002C36CD" w14:paraId="3A92BA1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CEE4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2925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Koks</w:t>
            </w:r>
            <w:proofErr w:type="gramEnd"/>
          </w:p>
        </w:tc>
      </w:tr>
      <w:tr w:rsidR="00B41FC4" w:rsidRPr="002C36CD" w14:paraId="46AF615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F8E3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F02010105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4D25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Černé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koks</w:t>
            </w:r>
          </w:p>
        </w:tc>
      </w:tr>
      <w:tr w:rsidR="00B41FC4" w:rsidRPr="002C36CD" w14:paraId="5AA675C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353D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7EEF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Nespecifikováno</w:t>
            </w:r>
            <w:proofErr w:type="gramEnd"/>
          </w:p>
        </w:tc>
      </w:tr>
      <w:tr w:rsidR="00B41FC4" w:rsidRPr="002C36CD" w14:paraId="1C78056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0157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7CD1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Celistvé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/Pololesklé/Lesklé hnědé uhlí</w:t>
            </w:r>
          </w:p>
        </w:tc>
      </w:tr>
      <w:tr w:rsidR="00B41FC4" w:rsidRPr="002C36CD" w14:paraId="4114DD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74BB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4FD1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Lignit</w:t>
            </w:r>
            <w:proofErr w:type="gramEnd"/>
          </w:p>
        </w:tc>
      </w:tr>
      <w:tr w:rsidR="00B41FC4" w:rsidRPr="002C36CD" w14:paraId="48B21A7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7623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454D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Hnědouhelné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brikety</w:t>
            </w:r>
          </w:p>
        </w:tc>
      </w:tr>
      <w:tr w:rsidR="00B41FC4" w:rsidRPr="002C36CD" w14:paraId="3534C37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AE55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F02010204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16868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Hnědé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uhlí - Rašelinové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brikety</w:t>
            </w:r>
          </w:p>
        </w:tc>
      </w:tr>
      <w:tr w:rsidR="00B41FC4" w:rsidRPr="002C36CD" w14:paraId="28D9C89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3A6E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BFCA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Rašelina - Nespecifikováno</w:t>
            </w:r>
            <w:proofErr w:type="gramEnd"/>
          </w:p>
        </w:tc>
      </w:tr>
      <w:tr w:rsidR="00B41FC4" w:rsidRPr="002C36CD" w14:paraId="6C0F077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F0E3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4466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Komunální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Nespecifikováno</w:t>
            </w:r>
            <w:proofErr w:type="gramEnd"/>
          </w:p>
        </w:tc>
      </w:tr>
      <w:tr w:rsidR="00B41FC4" w:rsidRPr="002C36CD" w14:paraId="5EEEC81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9DFC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FCFF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Nespecifikováno</w:t>
            </w:r>
            <w:proofErr w:type="gramEnd"/>
          </w:p>
        </w:tc>
      </w:tr>
      <w:tr w:rsidR="00B41FC4" w:rsidRPr="002C36CD" w14:paraId="3864836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7F32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F02010501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BCC8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Průmyslový a provozní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odpad - Neobnovitelný</w:t>
            </w:r>
            <w:proofErr w:type="gramEnd"/>
          </w:p>
        </w:tc>
      </w:tr>
      <w:tr w:rsidR="00B41FC4" w:rsidRPr="002C36CD" w14:paraId="3908158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1118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F6ED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7C56D36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2EE8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9B99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Ropa - Nespecifikováno</w:t>
            </w:r>
            <w:proofErr w:type="gramEnd"/>
          </w:p>
        </w:tc>
      </w:tr>
      <w:tr w:rsidR="00B41FC4" w:rsidRPr="002C36CD" w14:paraId="13D0FBF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F922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9D6F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Ropa - Břidličná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ropa</w:t>
            </w:r>
          </w:p>
        </w:tc>
      </w:tr>
      <w:tr w:rsidR="00B41FC4" w:rsidRPr="002C36CD" w14:paraId="29C2A6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5FD3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F02020200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4A76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Kapalné podíly zemního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plynu - Nespecifikováno</w:t>
            </w:r>
            <w:proofErr w:type="gramEnd"/>
          </w:p>
        </w:tc>
      </w:tr>
      <w:tr w:rsidR="00B41FC4" w:rsidRPr="002C36CD" w14:paraId="2C947D7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8945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3872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Nespecifikováno</w:t>
            </w:r>
            <w:proofErr w:type="gramEnd"/>
          </w:p>
        </w:tc>
      </w:tr>
      <w:tr w:rsidR="00B41FC4" w:rsidRPr="002C36CD" w14:paraId="10B8CEE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9EFD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5EB0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Ethan</w:t>
            </w:r>
            <w:proofErr w:type="gramEnd"/>
          </w:p>
        </w:tc>
      </w:tr>
      <w:tr w:rsidR="00B41FC4" w:rsidRPr="002C36CD" w14:paraId="476027C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E52F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602B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Nafta</w:t>
            </w:r>
            <w:proofErr w:type="gramEnd"/>
          </w:p>
        </w:tc>
      </w:tr>
      <w:tr w:rsidR="00B41FC4" w:rsidRPr="002C36CD" w14:paraId="4E004DE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E1DA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75F9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Letecký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benzín</w:t>
            </w:r>
          </w:p>
        </w:tc>
      </w:tr>
      <w:tr w:rsidR="00B41FC4" w:rsidRPr="002C36CD" w14:paraId="01173D9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B9B2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FAC2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Motorový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benzín</w:t>
            </w:r>
          </w:p>
        </w:tc>
      </w:tr>
      <w:tr w:rsidR="00B41FC4" w:rsidRPr="002C36CD" w14:paraId="50CD456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A300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60D4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Palivo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pro turbínové letecké motory</w:t>
            </w:r>
          </w:p>
        </w:tc>
      </w:tr>
      <w:tr w:rsidR="00B41FC4" w:rsidRPr="002C36CD" w14:paraId="0C2911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EB45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E924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Ostatní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petrolej</w:t>
            </w:r>
          </w:p>
        </w:tc>
      </w:tr>
      <w:tr w:rsidR="00B41FC4" w:rsidRPr="002C36CD" w14:paraId="07151A2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A053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A604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Plynový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</w:t>
            </w:r>
          </w:p>
        </w:tc>
      </w:tr>
      <w:tr w:rsidR="00B41FC4" w:rsidRPr="002C36CD" w14:paraId="3C529A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9926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718D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 s nízkým obsahem síry</w:t>
            </w:r>
          </w:p>
        </w:tc>
      </w:tr>
      <w:tr w:rsidR="00B41FC4" w:rsidRPr="002C36CD" w14:paraId="76B76E6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FA17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F02020309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56A2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Topný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olej s vysokým obsahem síry</w:t>
            </w:r>
          </w:p>
        </w:tc>
      </w:tr>
      <w:tr w:rsidR="00B41FC4" w:rsidRPr="002C36CD" w14:paraId="7BE1100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12F2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E0BD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Kapalný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ropný plyn (LPG)</w:t>
            </w:r>
          </w:p>
        </w:tc>
      </w:tr>
      <w:tr w:rsidR="00B41FC4" w:rsidRPr="002C36CD" w14:paraId="1E06CD1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305A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1BDD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 xml:space="preserve">produkty -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Orimulsion</w:t>
            </w:r>
            <w:proofErr w:type="spellEnd"/>
            <w:proofErr w:type="gramEnd"/>
          </w:p>
        </w:tc>
      </w:tr>
      <w:tr w:rsidR="00B41FC4" w:rsidRPr="002C36CD" w14:paraId="1A8557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F5A7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C300D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Živice</w:t>
            </w:r>
            <w:proofErr w:type="gramEnd"/>
          </w:p>
        </w:tc>
      </w:tr>
      <w:tr w:rsidR="00B41FC4" w:rsidRPr="002C36CD" w14:paraId="53AD7AC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82810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9D1E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Mazadla</w:t>
            </w:r>
            <w:proofErr w:type="gramEnd"/>
          </w:p>
        </w:tc>
      </w:tr>
      <w:tr w:rsidR="00B41FC4" w:rsidRPr="002C36CD" w14:paraId="6A6CEF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4B1D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BD33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Ropný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koks</w:t>
            </w:r>
          </w:p>
        </w:tc>
      </w:tr>
      <w:tr w:rsidR="00B41FC4" w:rsidRPr="002C36CD" w14:paraId="1DF298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1F22D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F02020315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88D8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Rafinérské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meziprodukty</w:t>
            </w:r>
          </w:p>
        </w:tc>
      </w:tr>
      <w:tr w:rsidR="00B41FC4" w:rsidRPr="002C36CD" w14:paraId="2C8F9A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D7FB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C87D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296812D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256B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887E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Zemní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32B4DB2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A78E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1C7B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Nespecifikováno</w:t>
            </w:r>
            <w:proofErr w:type="gramEnd"/>
          </w:p>
        </w:tc>
      </w:tr>
      <w:tr w:rsidR="00B41FC4" w:rsidRPr="002C36CD" w14:paraId="5F8176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4733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97CC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Vysokopecní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68B24E1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A817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F02030202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A99B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Uhelné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plyny - Koksárenský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20D531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6B56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DB72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Nespecifikováno</w:t>
            </w:r>
            <w:proofErr w:type="gramEnd"/>
          </w:p>
        </w:tc>
      </w:tr>
      <w:tr w:rsidR="00B41FC4" w:rsidRPr="002C36CD" w14:paraId="4CBF8A4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D09E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4E2A7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Propan</w:t>
            </w:r>
            <w:proofErr w:type="gramEnd"/>
          </w:p>
        </w:tc>
      </w:tr>
      <w:tr w:rsidR="00B41FC4" w:rsidRPr="002C36CD" w14:paraId="271B2AD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2842A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919C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Butan</w:t>
            </w:r>
            <w:proofErr w:type="gramEnd"/>
          </w:p>
        </w:tc>
      </w:tr>
      <w:tr w:rsidR="00B41FC4" w:rsidRPr="002C36CD" w14:paraId="1853279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46FE0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8B47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Rafinérský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0A3AE4A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2293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F02030304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756F4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Ropné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produkty - Odpadní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 z chemických provozů</w:t>
            </w:r>
          </w:p>
        </w:tc>
      </w:tr>
      <w:tr w:rsidR="00B41FC4" w:rsidRPr="002C36CD" w14:paraId="7A6F84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6225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F02030400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5866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Městská plynová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Nespecifikováno</w:t>
            </w:r>
            <w:proofErr w:type="gramEnd"/>
          </w:p>
        </w:tc>
      </w:tr>
      <w:tr w:rsidR="00B41FC4" w:rsidRPr="002C36CD" w14:paraId="4FE9310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4A70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C9DB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Nespecifikováno</w:t>
            </w:r>
            <w:proofErr w:type="gramEnd"/>
          </w:p>
        </w:tc>
      </w:tr>
      <w:tr w:rsidR="00B41FC4" w:rsidRPr="002C36CD" w14:paraId="6B39293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0B77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E4B6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Kysličník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uhelnatý</w:t>
            </w:r>
          </w:p>
        </w:tc>
      </w:tr>
      <w:tr w:rsidR="00B41FC4" w:rsidRPr="002C36CD" w14:paraId="04FEA65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EF9E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929F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Metan</w:t>
            </w:r>
            <w:proofErr w:type="gramEnd"/>
          </w:p>
        </w:tc>
      </w:tr>
      <w:tr w:rsidR="00B41FC4" w:rsidRPr="002C36CD" w14:paraId="0B0AECF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40C0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1C7D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Vodík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(z fosilních zdrojů)</w:t>
            </w:r>
          </w:p>
        </w:tc>
      </w:tr>
      <w:tr w:rsidR="00B41FC4" w:rsidRPr="002C36CD" w14:paraId="2BF3973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3265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6508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Fosforový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5A6AF7C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FD22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F02030505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2BE1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Užitkový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plyn - Kyslíkový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plyn</w:t>
            </w:r>
          </w:p>
        </w:tc>
      </w:tr>
      <w:tr w:rsidR="00B41FC4" w:rsidRPr="002C36CD" w14:paraId="183E3D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B08B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F02040000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E3764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Nespecifikováno</w:t>
            </w:r>
            <w:proofErr w:type="gramEnd"/>
          </w:p>
        </w:tc>
      </w:tr>
      <w:tr w:rsidR="00B41FC4" w:rsidRPr="002C36CD" w14:paraId="3541291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CBC1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F02040001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CF35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Nespecifikováno - Neobnovitelný</w:t>
            </w:r>
            <w:proofErr w:type="gramEnd"/>
          </w:p>
        </w:tc>
      </w:tr>
      <w:tr w:rsidR="00B41FC4" w:rsidRPr="002C36CD" w14:paraId="171816A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D2C5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F02040100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F19C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Nespecifikováno</w:t>
            </w:r>
            <w:proofErr w:type="gramEnd"/>
          </w:p>
        </w:tc>
      </w:tr>
      <w:tr w:rsidR="00B41FC4" w:rsidRPr="002C36CD" w14:paraId="36441CF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2993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FE35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Užitkové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teplo - Neobnovitelný</w:t>
            </w:r>
            <w:proofErr w:type="gramEnd"/>
          </w:p>
        </w:tc>
      </w:tr>
      <w:tr w:rsidR="00B41FC4" w:rsidRPr="002C36CD" w14:paraId="2A077F8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16F8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3AEF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Radioaktivní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palivo - Nespecifikováno</w:t>
            </w:r>
            <w:proofErr w:type="gramEnd"/>
          </w:p>
        </w:tc>
      </w:tr>
      <w:tr w:rsidR="00B41FC4" w:rsidRPr="002C36CD" w14:paraId="10FF243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B527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F03010103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B684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Radioaktivní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palivo - UOX</w:t>
            </w:r>
            <w:proofErr w:type="gramEnd"/>
          </w:p>
        </w:tc>
      </w:tr>
    </w:tbl>
    <w:p w14:paraId="271D376F" w14:textId="77777777" w:rsidR="00B41FC4" w:rsidRDefault="00B41FC4" w:rsidP="00B41FC4"/>
    <w:p w14:paraId="26E474EB" w14:textId="77777777" w:rsidR="00B41FC4" w:rsidRDefault="00B41FC4" w:rsidP="00B41FC4"/>
    <w:p w14:paraId="25661BD0" w14:textId="77777777" w:rsidR="00B41FC4" w:rsidRDefault="00B41FC4" w:rsidP="00B41FC4">
      <w:pPr>
        <w:keepNext/>
        <w:spacing w:after="0"/>
      </w:pPr>
      <w:r>
        <w:lastRenderedPageBreak/>
        <w:t xml:space="preserve">Seznam druhů hodnot (element Data, atribut </w:t>
      </w:r>
      <w:proofErr w:type="spellStart"/>
      <w:r>
        <w:t>value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703240EA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945B621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Value_type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6268F956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0E9DA6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F147B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5846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 celkem</w:t>
            </w:r>
          </w:p>
        </w:tc>
      </w:tr>
      <w:tr w:rsidR="00B41FC4" w:rsidRPr="002C36CD" w14:paraId="5C609AE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FC37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21A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F97D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KVET, na které je uplatňována podpora (3000 hod/rok), s výjimkou využití obnovitelného zdroje nebo spalování degazačního a důlního plynu</w:t>
            </w:r>
          </w:p>
        </w:tc>
      </w:tr>
      <w:tr w:rsidR="00B41FC4" w:rsidRPr="002C36CD" w14:paraId="524AD0F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2282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21B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0797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KVET, na které je uplatňována podpora (4400 hod/rok), s výjimkou využití obnovitelného zdroje nebo spalování degazačního a důlního plynu</w:t>
            </w:r>
          </w:p>
        </w:tc>
      </w:tr>
      <w:tr w:rsidR="00B41FC4" w:rsidRPr="002C36CD" w14:paraId="218D6C0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3EF7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21C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A4C7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KVET, na které je uplatňována podpora (8400 hod/rok), s výjimkou využití obnovitelného zdroje nebo spalování degazačního a důlního plynu</w:t>
            </w:r>
          </w:p>
        </w:tc>
      </w:tr>
      <w:tr w:rsidR="00B41FC4" w:rsidRPr="002C36CD" w14:paraId="1151E8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7702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CHP_21D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AD38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KVET, na které je uplatňována podpora v případě využití bioplynu</w:t>
            </w:r>
          </w:p>
        </w:tc>
      </w:tr>
      <w:tr w:rsidR="00B41FC4" w:rsidRPr="002C36CD" w14:paraId="31B6D0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5426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CHP_21E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5785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Roční výpočet úspory primárních paliv ÚPE</w:t>
            </w:r>
          </w:p>
        </w:tc>
      </w:tr>
      <w:tr w:rsidR="00B41FC4" w:rsidRPr="002C36CD" w14:paraId="075242C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6932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21F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C3A3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Měsíční výpočet úspory primárních paliv UPE</w:t>
            </w:r>
          </w:p>
        </w:tc>
      </w:tr>
      <w:tr w:rsidR="00B41FC4" w:rsidRPr="002C36CD" w14:paraId="5F42B3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D869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CHP_21G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5D60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Provozní hodiny</w:t>
            </w:r>
          </w:p>
        </w:tc>
      </w:tr>
      <w:tr w:rsidR="00B41FC4" w:rsidRPr="002C36CD" w14:paraId="4E5A7DC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F486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21H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E86A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KVET, na které je uplatňována podpora v případě využití skládkového plynu nebo kalového plynu z ČOV</w:t>
            </w:r>
          </w:p>
        </w:tc>
      </w:tr>
      <w:tr w:rsidR="00B41FC4" w:rsidRPr="002C36CD" w14:paraId="3D7B1B8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9835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CHP_D21A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4393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 spalováním druhotného zdroje, na které je uplatňována podpora (3000 hod/rok)</w:t>
            </w:r>
          </w:p>
        </w:tc>
      </w:tr>
      <w:tr w:rsidR="00B41FC4" w:rsidRPr="002C36CD" w14:paraId="1CA2288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DCF7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CHP_D21B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1FCA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 spalováním druhotného zdroje, na které je uplatňována podpora (4400 hod/rok)</w:t>
            </w:r>
          </w:p>
        </w:tc>
      </w:tr>
      <w:tr w:rsidR="00B41FC4" w:rsidRPr="002C36CD" w14:paraId="477EB88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F96A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CHP_D21C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6493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vyrobené z KVET spalováním druhotného zdroje, na které je uplatňována podpora (8400 hod/rok)</w:t>
            </w:r>
          </w:p>
        </w:tc>
      </w:tr>
      <w:tr w:rsidR="00B41FC4" w:rsidRPr="002C36CD" w14:paraId="2708B4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7B22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E115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Úspora primárních paliv ÚPE</w:t>
            </w:r>
          </w:p>
        </w:tc>
      </w:tr>
      <w:tr w:rsidR="00B41FC4" w:rsidRPr="002C36CD" w14:paraId="64919DD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0B51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4023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z kombinované výroby elektřiny a tepla</w:t>
            </w:r>
          </w:p>
        </w:tc>
      </w:tr>
      <w:tr w:rsidR="00B41FC4" w:rsidRPr="002C36CD" w14:paraId="20DCB79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60C83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EE16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Spotřeba energie v palivu použitém v procesu kombinované výroby elektřiny a tepla</w:t>
            </w:r>
          </w:p>
        </w:tc>
      </w:tr>
      <w:tr w:rsidR="00B41FC4" w:rsidRPr="002C36CD" w14:paraId="3D8716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7BF2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11E4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Referenční hodnota účinnosti oddělené výroby elektřiny</w:t>
            </w:r>
          </w:p>
        </w:tc>
      </w:tr>
      <w:tr w:rsidR="00B41FC4" w:rsidRPr="002C36CD" w14:paraId="165BE5D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709F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9E56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užitečného tepla z kombinované výroby elektřiny a tepla</w:t>
            </w:r>
          </w:p>
        </w:tc>
      </w:tr>
      <w:tr w:rsidR="00B41FC4" w:rsidRPr="002C36CD" w14:paraId="0106DC8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8C76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CHP_22E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BDAF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Referenční hodnota účinnosti oddělené výroby tepla</w:t>
            </w:r>
          </w:p>
        </w:tc>
      </w:tr>
      <w:tr w:rsidR="00B41FC4" w:rsidRPr="002C36CD" w14:paraId="46754B5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45D2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A559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Kontrolní hodnoty pro výpočet ÚPE</w:t>
            </w:r>
          </w:p>
        </w:tc>
      </w:tr>
      <w:tr w:rsidR="00B41FC4" w:rsidRPr="002C36CD" w14:paraId="1CF1385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D799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CHP_22G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24CDA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mechanické energie</w:t>
            </w:r>
          </w:p>
        </w:tc>
      </w:tr>
      <w:tr w:rsidR="00B41FC4" w:rsidRPr="002C36CD" w14:paraId="639F8CD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0BF4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C195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nepřipadající na biomasu</w:t>
            </w:r>
          </w:p>
        </w:tc>
      </w:tr>
      <w:tr w:rsidR="00B41FC4" w:rsidRPr="002C36CD" w14:paraId="1BD3DC5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E9EA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DD6E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nepřipadající na degazační plyn</w:t>
            </w:r>
          </w:p>
        </w:tc>
      </w:tr>
      <w:tr w:rsidR="00B41FC4" w:rsidRPr="002C36CD" w14:paraId="4AD2B80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B8B3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CDCA3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nepřipadající na důlní plyn z uzavřených dolů</w:t>
            </w:r>
          </w:p>
        </w:tc>
      </w:tr>
      <w:tr w:rsidR="00B41FC4" w:rsidRPr="002C36CD" w14:paraId="72AE805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EBCD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3393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biomasu</w:t>
            </w:r>
          </w:p>
        </w:tc>
      </w:tr>
      <w:tr w:rsidR="00B41FC4" w:rsidRPr="002C36CD" w14:paraId="1FF45E3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7EB0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CHP_23E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56187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biomasu O</w:t>
            </w:r>
          </w:p>
        </w:tc>
      </w:tr>
      <w:tr w:rsidR="00B41FC4" w:rsidRPr="002C36CD" w14:paraId="6F8CD25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CE98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B890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biomasu P1</w:t>
            </w:r>
          </w:p>
        </w:tc>
      </w:tr>
      <w:tr w:rsidR="00B41FC4" w:rsidRPr="002C36CD" w14:paraId="05F7B72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6D80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CHP_23G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F08A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biomasu P2</w:t>
            </w:r>
          </w:p>
        </w:tc>
      </w:tr>
      <w:tr w:rsidR="00B41FC4" w:rsidRPr="002C36CD" w14:paraId="7345D6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39DF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3B7D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biomasu S1</w:t>
            </w:r>
          </w:p>
        </w:tc>
      </w:tr>
      <w:tr w:rsidR="00B41FC4" w:rsidRPr="002C36CD" w14:paraId="16CA54C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4B1A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CHP_23I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4749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biomasu S2</w:t>
            </w:r>
          </w:p>
        </w:tc>
      </w:tr>
      <w:tr w:rsidR="00B41FC4" w:rsidRPr="002C36CD" w14:paraId="5F5ACC2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236D6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23J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29B03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degazační plyn</w:t>
            </w:r>
          </w:p>
        </w:tc>
      </w:tr>
      <w:tr w:rsidR="00B41FC4" w:rsidRPr="002C36CD" w14:paraId="142645F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5602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23K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9C74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důlní plyn z uzavřených dolů</w:t>
            </w:r>
          </w:p>
        </w:tc>
      </w:tr>
      <w:tr w:rsidR="00B41FC4" w:rsidRPr="002C36CD" w14:paraId="3271006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5659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CHP_23L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C429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samostatně spalovaný plyn ze zplynování pevné biomasy</w:t>
            </w:r>
          </w:p>
        </w:tc>
      </w:tr>
      <w:tr w:rsidR="00B41FC4" w:rsidRPr="002C36CD" w14:paraId="24BF83C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2A62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CHP_23M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04B5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množství, na které je uplatňována podpora v případě využití obnovitelného zdroje nebo spalování degazačního plynu</w:t>
            </w:r>
          </w:p>
        </w:tc>
      </w:tr>
      <w:tr w:rsidR="00B41FC4" w:rsidRPr="002C36CD" w14:paraId="47CF0F5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2FC2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23N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34A5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komunální odpad</w:t>
            </w:r>
          </w:p>
        </w:tc>
      </w:tr>
      <w:tr w:rsidR="00B41FC4" w:rsidRPr="002C36CD" w14:paraId="5034CF1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8CD2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CHP_23O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7DEE8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množství elektřiny vyrobené z KVET připadající na zemní plyn</w:t>
            </w:r>
          </w:p>
        </w:tc>
      </w:tr>
      <w:tr w:rsidR="00B41FC4" w:rsidRPr="002C36CD" w14:paraId="3D3F9A8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F89C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88DA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Dosažená skutečná celková účinnost KVET</w:t>
            </w:r>
          </w:p>
        </w:tc>
      </w:tr>
      <w:tr w:rsidR="00B41FC4" w:rsidRPr="002C36CD" w14:paraId="74F944D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1830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1C55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Referenční celková účinnost KVET</w:t>
            </w:r>
          </w:p>
        </w:tc>
      </w:tr>
      <w:tr w:rsidR="00B41FC4" w:rsidRPr="002C36CD" w14:paraId="74C8ED6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D3FF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CHP_26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0FA8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Účinnost výroby energie</w:t>
            </w:r>
          </w:p>
        </w:tc>
      </w:tr>
      <w:tr w:rsidR="00B41FC4" w:rsidRPr="002C36CD" w14:paraId="3749A5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47FF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CHP_29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107A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Maximální množství elektřiny, na které se podpora v kalendářním roce vztahuje</w:t>
            </w:r>
          </w:p>
        </w:tc>
      </w:tr>
      <w:tr w:rsidR="00B41FC4" w:rsidRPr="002C36CD" w14:paraId="04AF072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5854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CHP_30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AD47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Minimální podíl tepla dodávaného do soustavy zásobování teplem po dobu 5 let od uvedení do provozu</w:t>
            </w:r>
          </w:p>
        </w:tc>
      </w:tr>
      <w:tr w:rsidR="00B41FC4" w:rsidRPr="002C36CD" w14:paraId="6BD1F65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B1578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CHP_31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76B3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Dosažený podíl tepla dodávaného do soustavy zásobování teplem</w:t>
            </w:r>
          </w:p>
        </w:tc>
      </w:tr>
      <w:tr w:rsidR="00B41FC4" w:rsidRPr="002C36CD" w14:paraId="3600416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E45F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DG_25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3310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dodané do soustavy, na které je uplatňována podpora</w:t>
            </w:r>
          </w:p>
        </w:tc>
      </w:tr>
      <w:tr w:rsidR="00B41FC4" w:rsidRPr="002C36CD" w14:paraId="28BA7B8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D8CE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DG_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25A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67873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Decentrální výroba NN</w:t>
            </w:r>
          </w:p>
        </w:tc>
      </w:tr>
      <w:tr w:rsidR="00B41FC4" w:rsidRPr="002C36CD" w14:paraId="1B7764E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20E4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DG_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25B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F447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Decentrální výroba VN</w:t>
            </w:r>
          </w:p>
        </w:tc>
      </w:tr>
      <w:tr w:rsidR="00B41FC4" w:rsidRPr="002C36CD" w14:paraId="097DF5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67A3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DG_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25C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EBCF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Decentrální výroba VVN</w:t>
            </w:r>
          </w:p>
        </w:tc>
      </w:tr>
      <w:tr w:rsidR="00B41FC4" w:rsidRPr="002C36CD" w14:paraId="447673A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4D7D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DG_26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CE67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Napětí v předávacím místě</w:t>
            </w:r>
          </w:p>
        </w:tc>
      </w:tr>
      <w:tr w:rsidR="00B41FC4" w:rsidRPr="002C36CD" w14:paraId="569DC01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3E8A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EZP_1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4DA4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Výrobce elektřiny žádá o vydání záruky původu energie</w:t>
            </w:r>
          </w:p>
        </w:tc>
      </w:tr>
      <w:tr w:rsidR="00B41FC4" w:rsidRPr="002C36CD" w14:paraId="2499347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DEAD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EZP_2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B24F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elektřiny, na které výrobce elektřiny žádá o vydání záruky původu energie</w:t>
            </w:r>
          </w:p>
        </w:tc>
      </w:tr>
      <w:tr w:rsidR="00B41FC4" w:rsidRPr="002C36CD" w14:paraId="4E793DF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7F48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FAD2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Instalovaný elektrický výkon</w:t>
            </w:r>
          </w:p>
        </w:tc>
      </w:tr>
      <w:tr w:rsidR="00B41FC4" w:rsidRPr="002C36CD" w14:paraId="1F787F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4AC4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6652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Svorková výroba elektřiny</w:t>
            </w:r>
          </w:p>
        </w:tc>
      </w:tr>
      <w:tr w:rsidR="00B41FC4" w:rsidRPr="002C36CD" w14:paraId="3FA0AE6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C8BA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97F5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vlastních dieselagregátů</w:t>
            </w:r>
          </w:p>
        </w:tc>
      </w:tr>
      <w:tr w:rsidR="00B41FC4" w:rsidRPr="002C36CD" w14:paraId="74DDD4F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4F14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2C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E010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Stav měřidla vyrobené elektřiny č. 2</w:t>
            </w:r>
          </w:p>
        </w:tc>
      </w:tr>
      <w:tr w:rsidR="00B41FC4" w:rsidRPr="002C36CD" w14:paraId="4A5367C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3F68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2C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8701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Stav měřidla vyrobené elektřiny č. 3</w:t>
            </w:r>
          </w:p>
        </w:tc>
      </w:tr>
      <w:tr w:rsidR="00B41FC4" w:rsidRPr="002C36CD" w14:paraId="70643E9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C1D4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2C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FB5E7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Stav měřidla vyrobené elektřiny č. 4</w:t>
            </w:r>
          </w:p>
        </w:tc>
      </w:tr>
      <w:tr w:rsidR="00B41FC4" w:rsidRPr="002C36CD" w14:paraId="202B523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C12F1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2C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39883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Stav měřidla vyrobené elektřiny č. 5</w:t>
            </w:r>
          </w:p>
        </w:tc>
      </w:tr>
      <w:tr w:rsidR="00B41FC4" w:rsidRPr="002C36CD" w14:paraId="4C6DFF3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FCDB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860B5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Datum výměny měřidla vyrobené elektřiny č. 2</w:t>
            </w:r>
          </w:p>
        </w:tc>
      </w:tr>
      <w:tr w:rsidR="00B41FC4" w:rsidRPr="002C36CD" w14:paraId="1BAA05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E4CF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GCR_2E_2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F658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Konečný stav původního měřidla vyrobené elektřiny č. 2</w:t>
            </w:r>
          </w:p>
        </w:tc>
      </w:tr>
      <w:tr w:rsidR="00B41FC4" w:rsidRPr="002C36CD" w14:paraId="06E500B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A919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2F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42AC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původního měřidla vyrobené elektřiny č. 2</w:t>
            </w:r>
          </w:p>
        </w:tc>
      </w:tr>
      <w:tr w:rsidR="00B41FC4" w:rsidRPr="002C36CD" w14:paraId="7A524CE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5851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GCR_2G_2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3110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Počáteční stav nového měřidla vyrobené elektřiny č. 2</w:t>
            </w:r>
          </w:p>
        </w:tc>
      </w:tr>
      <w:tr w:rsidR="00B41FC4" w:rsidRPr="002C36CD" w14:paraId="5CC443D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5CE3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A1DD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nového měřidla vyrobené elektřiny č. 2</w:t>
            </w:r>
          </w:p>
        </w:tc>
      </w:tr>
      <w:tr w:rsidR="00B41FC4" w:rsidRPr="002C36CD" w14:paraId="71639CF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6AB6E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F81C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Datum výměny měřidla vyrobené elektřiny č. 3</w:t>
            </w:r>
          </w:p>
        </w:tc>
      </w:tr>
      <w:tr w:rsidR="00B41FC4" w:rsidRPr="002C36CD" w14:paraId="1CAFA2B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891F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GCR_2E_3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91CE9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Konečný stav původního měřidla vyrobené elektřiny č. 3</w:t>
            </w:r>
          </w:p>
        </w:tc>
      </w:tr>
      <w:tr w:rsidR="00B41FC4" w:rsidRPr="002C36CD" w14:paraId="52C5ED1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0320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2F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0B40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původního měřidla vyrobené elektřiny č. 3</w:t>
            </w:r>
          </w:p>
        </w:tc>
      </w:tr>
      <w:tr w:rsidR="00B41FC4" w:rsidRPr="002C36CD" w14:paraId="24BE72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2603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GCR_2G_3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5090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Počáteční stav nového měřidla vyrobené elektřiny č. 3</w:t>
            </w:r>
          </w:p>
        </w:tc>
      </w:tr>
      <w:tr w:rsidR="00B41FC4" w:rsidRPr="002C36CD" w14:paraId="47F008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4560C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9FA0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nového měřidla vyrobené elektřiny č. 3</w:t>
            </w:r>
          </w:p>
        </w:tc>
      </w:tr>
      <w:tr w:rsidR="00B41FC4" w:rsidRPr="002C36CD" w14:paraId="21EAF0E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760F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4025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Datum výměny měřidla vyrobené elektřiny č. 4</w:t>
            </w:r>
          </w:p>
        </w:tc>
      </w:tr>
      <w:tr w:rsidR="00B41FC4" w:rsidRPr="002C36CD" w14:paraId="73FDE4D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285B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GCR_2E_4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5B92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Konečný stav původního měřidla vyrobené elektřiny č. 4</w:t>
            </w:r>
          </w:p>
        </w:tc>
      </w:tr>
      <w:tr w:rsidR="00B41FC4" w:rsidRPr="002C36CD" w14:paraId="3ACD3E5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4105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2F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70F0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původního měřidla vyrobené elektřiny č. 4</w:t>
            </w:r>
          </w:p>
        </w:tc>
      </w:tr>
      <w:tr w:rsidR="00B41FC4" w:rsidRPr="002C36CD" w14:paraId="46A9DA4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DE4DC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GCR_2G_4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59A2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Počáteční stav nového měřidla vyrobené elektřiny č. 4</w:t>
            </w:r>
          </w:p>
        </w:tc>
      </w:tr>
      <w:tr w:rsidR="00B41FC4" w:rsidRPr="002C36CD" w14:paraId="73B4F3B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28D4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6E11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nového měřidla vyrobené elektřiny č. 4</w:t>
            </w:r>
          </w:p>
        </w:tc>
      </w:tr>
      <w:tr w:rsidR="00B41FC4" w:rsidRPr="002C36CD" w14:paraId="66FE374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F7C23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E3DF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Datum výměny měřidla vyrobené elektřiny č. 5</w:t>
            </w:r>
          </w:p>
        </w:tc>
      </w:tr>
      <w:tr w:rsidR="00B41FC4" w:rsidRPr="002C36CD" w14:paraId="5BA6901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9B75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GCR_2E_5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0555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Konečný stav původního měřidla vyrobené elektřiny č. 5</w:t>
            </w:r>
          </w:p>
        </w:tc>
      </w:tr>
      <w:tr w:rsidR="00B41FC4" w:rsidRPr="002C36CD" w14:paraId="7035EF7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F38F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2F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CBD8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původního měřidla vyrobené elektřiny č. 5</w:t>
            </w:r>
          </w:p>
        </w:tc>
      </w:tr>
      <w:tr w:rsidR="00B41FC4" w:rsidRPr="002C36CD" w14:paraId="677F1BC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2FAA5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GCR_2G_5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A7128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Počáteční stav nového měřidla vyrobené elektřiny č. 5</w:t>
            </w:r>
          </w:p>
        </w:tc>
      </w:tr>
      <w:tr w:rsidR="00B41FC4" w:rsidRPr="002C36CD" w14:paraId="4DFB28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59DE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>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ADAE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nového měřidla vyrobené elektřiny č. 5</w:t>
            </w:r>
          </w:p>
        </w:tc>
      </w:tr>
      <w:tr w:rsidR="00B41FC4" w:rsidRPr="002C36CD" w14:paraId="43D16DC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3B5F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GCR_2_SUM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C4B14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Souhrnné množství svorkové výroby očištěné o TVS za OPM</w:t>
            </w:r>
          </w:p>
        </w:tc>
      </w:tr>
      <w:tr w:rsidR="00B41FC4" w:rsidRPr="002C36CD" w14:paraId="34C295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6DFAC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GCR_2_OPM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39C1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Celková svorková výroba za OPM</w:t>
            </w:r>
          </w:p>
        </w:tc>
      </w:tr>
      <w:tr w:rsidR="00B41FC4" w:rsidRPr="002C36CD" w14:paraId="6CAF72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EF90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91B3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Technologická vlastní spotřeba elektřiny</w:t>
            </w:r>
          </w:p>
        </w:tc>
      </w:tr>
      <w:tr w:rsidR="00B41FC4" w:rsidRPr="002C36CD" w14:paraId="0F8CB4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CFDE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GCR_3_OPM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A9B4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Celková technologická spotřeba za OPM</w:t>
            </w:r>
          </w:p>
        </w:tc>
      </w:tr>
      <w:tr w:rsidR="00B41FC4" w:rsidRPr="002C36CD" w14:paraId="715207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F9D0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C302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Celková konečná spotřeba za předávacím místem výrobce elektřiny</w:t>
            </w:r>
          </w:p>
        </w:tc>
      </w:tr>
      <w:tr w:rsidR="00B41FC4" w:rsidRPr="002C36CD" w14:paraId="66BC7D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FDF3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4A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7767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Spotřeba elektřiny na čerpání a kompenzaci přečerpávacích vodních elektráren</w:t>
            </w:r>
          </w:p>
        </w:tc>
      </w:tr>
      <w:tr w:rsidR="00B41FC4" w:rsidRPr="002C36CD" w14:paraId="3A04EDF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353A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023D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lokální spotřeba elektřiny</w:t>
            </w:r>
          </w:p>
        </w:tc>
      </w:tr>
      <w:tr w:rsidR="00B41FC4" w:rsidRPr="002C36CD" w14:paraId="55BC355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29E7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A62A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Dodávka elektřiny do lokální nebo regionální distribuční soustavy nebo do přenosové soustavy</w:t>
            </w:r>
          </w:p>
        </w:tc>
      </w:tr>
      <w:tr w:rsidR="00B41FC4" w:rsidRPr="002C36CD" w14:paraId="10A02C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5873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6A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6318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Dodávka elektřiny do distribuční soustavy na hladině NN</w:t>
            </w:r>
          </w:p>
        </w:tc>
      </w:tr>
      <w:tr w:rsidR="00B41FC4" w:rsidRPr="002C36CD" w14:paraId="78A87EA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E69D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6B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395C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Dodávka elektřiny do distribuční soustavy na hladině VN</w:t>
            </w:r>
          </w:p>
        </w:tc>
      </w:tr>
      <w:tr w:rsidR="00B41FC4" w:rsidRPr="002C36CD" w14:paraId="65DF64D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10AA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6C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7879A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Dodávka elektřiny do přenosové soustavy na hladině VVN</w:t>
            </w:r>
          </w:p>
        </w:tc>
      </w:tr>
      <w:tr w:rsidR="00B41FC4" w:rsidRPr="002C36CD" w14:paraId="6428C62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2B706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GCR_6D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840E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Dodávka elektřiny jinému vlastnímu zdroji bez použití přenosové nebo distribuční soustavy</w:t>
            </w:r>
          </w:p>
        </w:tc>
      </w:tr>
      <w:tr w:rsidR="00B41FC4" w:rsidRPr="002C36CD" w14:paraId="66C999A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47A0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GCR_6_SUM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F303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Souhrnné množství dodávky do sítě za OPM</w:t>
            </w:r>
          </w:p>
        </w:tc>
      </w:tr>
      <w:tr w:rsidR="00B41FC4" w:rsidRPr="002C36CD" w14:paraId="67F37A2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17E2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61AB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z přenosové nebo distribuční soustavy (v předávacím místě)</w:t>
            </w:r>
          </w:p>
        </w:tc>
      </w:tr>
      <w:tr w:rsidR="00B41FC4" w:rsidRPr="002C36CD" w14:paraId="371E38A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A159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7A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0377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NN</w:t>
            </w:r>
          </w:p>
        </w:tc>
      </w:tr>
      <w:tr w:rsidR="00B41FC4" w:rsidRPr="002C36CD" w14:paraId="406DE9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6FCA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7B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B2F5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VN</w:t>
            </w:r>
          </w:p>
        </w:tc>
      </w:tr>
      <w:tr w:rsidR="00B41FC4" w:rsidRPr="002C36CD" w14:paraId="5123005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9363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7C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51B1E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přenosové soustavy na hladině VVN</w:t>
            </w:r>
          </w:p>
        </w:tc>
      </w:tr>
      <w:tr w:rsidR="00B41FC4" w:rsidRPr="002C36CD" w14:paraId="1775B49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D051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GCR_7D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CD1A4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jiného vlastního zdroje bez použití přenosové nebo distribuční soustavy</w:t>
            </w:r>
          </w:p>
        </w:tc>
      </w:tr>
      <w:tr w:rsidR="00B41FC4" w:rsidRPr="002C36CD" w14:paraId="625099F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9DD1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8A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785B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Vlastnické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vztahy - obnovitelný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zdroj (POZE)</w:t>
            </w:r>
          </w:p>
        </w:tc>
      </w:tr>
      <w:tr w:rsidR="00B41FC4" w:rsidRPr="002C36CD" w14:paraId="0455955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3031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8B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DBD3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Vlastnické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vztahy - druhotný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zdroj (DZ)</w:t>
            </w:r>
          </w:p>
        </w:tc>
      </w:tr>
      <w:tr w:rsidR="00B41FC4" w:rsidRPr="002C36CD" w14:paraId="5FE1202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4F8C4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8C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C5D0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Vlastnické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vztahy - kombinovaná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výroba elektřiny a tepla (KVET)</w:t>
            </w:r>
          </w:p>
        </w:tc>
      </w:tr>
      <w:tr w:rsidR="00B41FC4" w:rsidRPr="002C36CD" w14:paraId="1B7A9FE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9B61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GCR_8D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F60D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Vlastnické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vztahy - decentrální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výroba (DV)</w:t>
            </w:r>
          </w:p>
        </w:tc>
      </w:tr>
      <w:tr w:rsidR="00B41FC4" w:rsidRPr="002C36CD" w14:paraId="51062F9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55EF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CE5E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Předávací místo je přiřazeno do skupiny sdílení</w:t>
            </w:r>
          </w:p>
        </w:tc>
      </w:tr>
      <w:tr w:rsidR="00B41FC4" w:rsidRPr="002C36CD" w14:paraId="525DF22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5C4A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GCR_RATIO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99AB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Poměr dodávky do sítě k vyrobenému množství za OPM</w:t>
            </w:r>
          </w:p>
        </w:tc>
      </w:tr>
      <w:tr w:rsidR="00B41FC4" w:rsidRPr="002C36CD" w14:paraId="6A71AD7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20D9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41269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Objem elektřiny, za kterou byla vyplacena podpora povinně vykupujícím</w:t>
            </w:r>
          </w:p>
        </w:tc>
      </w:tr>
      <w:tr w:rsidR="00B41FC4" w:rsidRPr="002C36CD" w14:paraId="3286FC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17B2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22DD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Vyplacená částka ze strany povinně vykupujícího</w:t>
            </w:r>
          </w:p>
        </w:tc>
      </w:tr>
      <w:tr w:rsidR="00B41FC4" w:rsidRPr="002C36CD" w14:paraId="0F402E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9E71B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7E2AE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Vypočtená částka k výplatě povinně vykupujícímu obchodníkovi</w:t>
            </w:r>
          </w:p>
        </w:tc>
      </w:tr>
      <w:tr w:rsidR="00B41FC4" w:rsidRPr="002C36CD" w14:paraId="5E461D2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4089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F2236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Vypočtená částka účtovaná povinně vykupujícímu obchodníkovi</w:t>
            </w:r>
          </w:p>
        </w:tc>
      </w:tr>
      <w:tr w:rsidR="00B41FC4" w:rsidRPr="002C36CD" w14:paraId="5F7EEFC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D889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311F0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Zohledněný redukční faktor pro individuální opatření k zajištění přiměřenosti podpory</w:t>
            </w:r>
          </w:p>
        </w:tc>
      </w:tr>
      <w:tr w:rsidR="00B41FC4" w:rsidRPr="002C36CD" w14:paraId="1D3D79F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C2A3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0754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Zvolená forma podpory (povinný výkup nebo zelený bonus)</w:t>
            </w:r>
          </w:p>
        </w:tc>
      </w:tr>
      <w:tr w:rsidR="00B41FC4" w:rsidRPr="002C36CD" w14:paraId="10EDD64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7BBE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9A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4959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Malá vodní elektrárna</w:t>
            </w:r>
          </w:p>
        </w:tc>
      </w:tr>
      <w:tr w:rsidR="00B41FC4" w:rsidRPr="002C36CD" w14:paraId="1F2F4AD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433D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9B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99AA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Malá vodní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platnosti vysokého tarifu</w:t>
            </w:r>
          </w:p>
        </w:tc>
      </w:tr>
      <w:tr w:rsidR="00B41FC4" w:rsidRPr="002C36CD" w14:paraId="721D730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56FF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9C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9408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Malá vodní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platnosti nízkého tarifu</w:t>
            </w:r>
          </w:p>
        </w:tc>
      </w:tr>
      <w:tr w:rsidR="00B41FC4" w:rsidRPr="002C36CD" w14:paraId="3B07837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D34E8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RES_R9A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7964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Rekontruovaná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malá vodní elektrárna</w:t>
            </w:r>
          </w:p>
        </w:tc>
      </w:tr>
      <w:tr w:rsidR="00B41FC4" w:rsidRPr="002C36CD" w14:paraId="4C209B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4AC65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RES_R9B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A6EE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Rekontruovaná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malá vodní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platnosti vysokého tarifu</w:t>
            </w:r>
          </w:p>
        </w:tc>
      </w:tr>
      <w:tr w:rsidR="00B41FC4" w:rsidRPr="002C36CD" w14:paraId="4DA9703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F780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RES_R9C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FF5D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Rekontruovaná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malá vodní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platnosti nízkého tarifu</w:t>
            </w:r>
          </w:p>
        </w:tc>
      </w:tr>
      <w:tr w:rsidR="00B41FC4" w:rsidRPr="002C36CD" w14:paraId="520C888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41B8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55C8F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Velká vodní elektrárna</w:t>
            </w:r>
          </w:p>
        </w:tc>
      </w:tr>
      <w:tr w:rsidR="00B41FC4" w:rsidRPr="002C36CD" w14:paraId="6651A43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DE44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10A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00BC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O1</w:t>
            </w:r>
          </w:p>
        </w:tc>
      </w:tr>
      <w:tr w:rsidR="00B41FC4" w:rsidRPr="002C36CD" w14:paraId="6075C94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1594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10B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E111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O2</w:t>
            </w:r>
          </w:p>
        </w:tc>
      </w:tr>
      <w:tr w:rsidR="00B41FC4" w:rsidRPr="002C36CD" w14:paraId="191BA7F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B8A6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10C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DD3A8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O3</w:t>
            </w:r>
          </w:p>
        </w:tc>
      </w:tr>
      <w:tr w:rsidR="00B41FC4" w:rsidRPr="002C36CD" w14:paraId="60FB5B6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083E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11A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639F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P1</w:t>
            </w:r>
          </w:p>
        </w:tc>
      </w:tr>
      <w:tr w:rsidR="00B41FC4" w:rsidRPr="002C36CD" w14:paraId="5F24BE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ED83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11B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ED3C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P2</w:t>
            </w:r>
          </w:p>
        </w:tc>
      </w:tr>
      <w:tr w:rsidR="00B41FC4" w:rsidRPr="002C36CD" w14:paraId="0F05B8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AAF6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11C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BD8E3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P3</w:t>
            </w:r>
          </w:p>
        </w:tc>
      </w:tr>
      <w:tr w:rsidR="00B41FC4" w:rsidRPr="002C36CD" w14:paraId="6295569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76D1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44058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S1</w:t>
            </w:r>
          </w:p>
        </w:tc>
      </w:tr>
      <w:tr w:rsidR="00B41FC4" w:rsidRPr="002C36CD" w14:paraId="084B79F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271E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C100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P2</w:t>
            </w:r>
          </w:p>
        </w:tc>
      </w:tr>
      <w:tr w:rsidR="00B41FC4" w:rsidRPr="002C36CD" w14:paraId="6778039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9335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6BD2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S3</w:t>
            </w:r>
          </w:p>
        </w:tc>
      </w:tr>
      <w:tr w:rsidR="00B41FC4" w:rsidRPr="002C36CD" w14:paraId="6F1E78E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2FB3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RES_D12A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00F75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DS1</w:t>
            </w:r>
          </w:p>
        </w:tc>
      </w:tr>
      <w:tr w:rsidR="00B41FC4" w:rsidRPr="002C36CD" w14:paraId="6535CF7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126A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RES_D12B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9EBF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DS2</w:t>
            </w:r>
          </w:p>
        </w:tc>
      </w:tr>
      <w:tr w:rsidR="00B41FC4" w:rsidRPr="002C36CD" w14:paraId="165213D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652F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RES_D12C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E683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DS3</w:t>
            </w:r>
          </w:p>
        </w:tc>
      </w:tr>
      <w:tr w:rsidR="00B41FC4" w:rsidRPr="002C36CD" w14:paraId="7360351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CFE17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RES_D11A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0A76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DP1</w:t>
            </w:r>
          </w:p>
        </w:tc>
      </w:tr>
      <w:tr w:rsidR="00B41FC4" w:rsidRPr="002C36CD" w14:paraId="7B2E373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E218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RES_D11B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E097D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DP2</w:t>
            </w:r>
          </w:p>
        </w:tc>
      </w:tr>
      <w:tr w:rsidR="00B41FC4" w:rsidRPr="002C36CD" w14:paraId="0713452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0871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RES_D11C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F42A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DP3</w:t>
            </w:r>
          </w:p>
        </w:tc>
      </w:tr>
      <w:tr w:rsidR="00B41FC4" w:rsidRPr="002C36CD" w14:paraId="71827C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503ED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8759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Komunální odpad nebo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spoluspalování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komunálního odpadu s různými zdroji energie</w:t>
            </w:r>
          </w:p>
        </w:tc>
      </w:tr>
      <w:tr w:rsidR="00B41FC4" w:rsidRPr="002C36CD" w14:paraId="790CEE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E7F4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RES_10D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AD4A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druhotného zdroje (kromě komunálního odpadu, degazačního a důlního plynu)</w:t>
            </w:r>
          </w:p>
        </w:tc>
      </w:tr>
      <w:tr w:rsidR="00B41FC4" w:rsidRPr="002C36CD" w14:paraId="17F4853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35A2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BA3E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bioplynu kategorie AF1</w:t>
            </w:r>
          </w:p>
        </w:tc>
      </w:tr>
      <w:tr w:rsidR="00B41FC4" w:rsidRPr="002C36CD" w14:paraId="0286F75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A63E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B1153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Bioplyn - AF1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- splňující podmínky efektivního využití vyrobené tepelné energie</w:t>
            </w:r>
          </w:p>
        </w:tc>
      </w:tr>
      <w:tr w:rsidR="00B41FC4" w:rsidRPr="002C36CD" w14:paraId="42E37D0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CC2F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5891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Bioplyn - AF1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- nesplňující podmínky efektivního využití vyrobené tepelné energie</w:t>
            </w:r>
          </w:p>
        </w:tc>
      </w:tr>
      <w:tr w:rsidR="00B41FC4" w:rsidRPr="002C36CD" w14:paraId="67F9171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4145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234AC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bioplynu kategorie AF2</w:t>
            </w:r>
          </w:p>
        </w:tc>
      </w:tr>
      <w:tr w:rsidR="00B41FC4" w:rsidRPr="002C36CD" w14:paraId="580544E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F813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155F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Uplatněné užitečné teplo</w:t>
            </w:r>
          </w:p>
        </w:tc>
      </w:tr>
      <w:tr w:rsidR="00B41FC4" w:rsidRPr="002C36CD" w14:paraId="166AA3E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31E4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2A437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bioplynu</w:t>
            </w:r>
          </w:p>
        </w:tc>
      </w:tr>
      <w:tr w:rsidR="00B41FC4" w:rsidRPr="002C36CD" w14:paraId="5B5600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1F1BA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73BE3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 nebo kalový plyn z ČOV</w:t>
            </w:r>
          </w:p>
        </w:tc>
      </w:tr>
      <w:tr w:rsidR="00B41FC4" w:rsidRPr="002C36CD" w14:paraId="7C5FF5A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576C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15A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D76C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důlního plynu z uzavřených dolů</w:t>
            </w:r>
          </w:p>
        </w:tc>
      </w:tr>
      <w:tr w:rsidR="00B41FC4" w:rsidRPr="002C36CD" w14:paraId="6DC9EE7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6059B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5DBA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Větrná elektrárna</w:t>
            </w:r>
          </w:p>
        </w:tc>
      </w:tr>
      <w:tr w:rsidR="00B41FC4" w:rsidRPr="002C36CD" w14:paraId="5402F36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CD22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AE33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využitím geotermální energie</w:t>
            </w:r>
          </w:p>
        </w:tc>
      </w:tr>
      <w:tr w:rsidR="00B41FC4" w:rsidRPr="002C36CD" w14:paraId="48A8753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3FD2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856C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Fotovoltaická elektrárna</w:t>
            </w:r>
          </w:p>
        </w:tc>
      </w:tr>
      <w:tr w:rsidR="00B41FC4" w:rsidRPr="002C36CD" w14:paraId="67B303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A54C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6506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Dosažená účinnost výroby elektřiny</w:t>
            </w:r>
          </w:p>
        </w:tc>
      </w:tr>
      <w:tr w:rsidR="00B41FC4" w:rsidRPr="002C36CD" w14:paraId="7FAA50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A283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RES_20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9CE2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Referenční účinnost výroby elektřiny</w:t>
            </w:r>
          </w:p>
        </w:tc>
      </w:tr>
      <w:tr w:rsidR="00B41FC4" w:rsidRPr="002C36CD" w14:paraId="10AF9BF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DEE5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1B8A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Podíl neobnovitelných (nepodporovaných) zdrojů na vyrobeném a/nebo do soustavy dodaném množství</w:t>
            </w:r>
          </w:p>
        </w:tc>
      </w:tr>
      <w:tr w:rsidR="00B41FC4" w:rsidRPr="002C36CD" w14:paraId="41BA20A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FE67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E142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ostatních druhotných zdrojů (kromě komunálního odpadu, degazačního a důlního plynu)</w:t>
            </w:r>
          </w:p>
        </w:tc>
      </w:tr>
      <w:tr w:rsidR="00B41FC4" w:rsidRPr="002C36CD" w14:paraId="01951FD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8275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F538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degazačního plynu</w:t>
            </w:r>
          </w:p>
        </w:tc>
      </w:tr>
      <w:tr w:rsidR="00B41FC4" w:rsidRPr="002C36CD" w14:paraId="3AF5CE9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F3EC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D413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důlního plynu z uzavřených dolů</w:t>
            </w:r>
          </w:p>
        </w:tc>
      </w:tr>
      <w:tr w:rsidR="00B41FC4" w:rsidRPr="002C36CD" w14:paraId="323546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041B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A96F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komunálního odpadu</w:t>
            </w:r>
          </w:p>
        </w:tc>
      </w:tr>
      <w:tr w:rsidR="00B41FC4" w:rsidRPr="002C36CD" w14:paraId="4AA5A2A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D7FB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SC_23E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DB284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důlního plynu</w:t>
            </w:r>
          </w:p>
        </w:tc>
      </w:tr>
      <w:tr w:rsidR="00B41FC4" w:rsidRPr="002C36CD" w14:paraId="752390C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5EDA7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EF8D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při využití odpadního tepla</w:t>
            </w:r>
          </w:p>
        </w:tc>
      </w:tr>
      <w:tr w:rsidR="00B41FC4" w:rsidRPr="002C36CD" w14:paraId="499658C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756B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SC_23G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A4EF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důlního plynu z uzavřeného dolu</w:t>
            </w:r>
          </w:p>
        </w:tc>
      </w:tr>
      <w:tr w:rsidR="00B41FC4" w:rsidRPr="002C36CD" w14:paraId="470790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D7BA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1231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důlního plynu ve stávajícím výrobním zdroji elektřiny z uzavřeného dolu</w:t>
            </w:r>
          </w:p>
        </w:tc>
      </w:tr>
      <w:tr w:rsidR="00B41FC4" w:rsidRPr="002C36CD" w14:paraId="63DB31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4B37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SC_23I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9A55D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důlního plynu z otevřeného dolu</w:t>
            </w:r>
          </w:p>
        </w:tc>
      </w:tr>
      <w:tr w:rsidR="00B41FC4" w:rsidRPr="002C36CD" w14:paraId="710B1E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060D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23J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40F53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důlního plynu ve stávajícím výrobním zdroji elektřiny z otevřeného dolu</w:t>
            </w:r>
          </w:p>
        </w:tc>
      </w:tr>
      <w:tr w:rsidR="00B41FC4" w:rsidRPr="002C36CD" w14:paraId="5174630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ABB16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C130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Dosažená účinnost výroby elektřiny</w:t>
            </w:r>
          </w:p>
        </w:tc>
      </w:tr>
      <w:tr w:rsidR="00B41FC4" w:rsidRPr="002C36CD" w14:paraId="6E1FC03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075CF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SC_25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85E7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Referenční účinnost výroby elektřiny</w:t>
            </w:r>
          </w:p>
        </w:tc>
      </w:tr>
      <w:tr w:rsidR="00B41FC4" w:rsidRPr="002C36CD" w14:paraId="4E2DAAD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1E22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30836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přenosové soustavy v předávacím místě</w:t>
            </w:r>
          </w:p>
        </w:tc>
      </w:tr>
      <w:tr w:rsidR="00B41FC4" w:rsidRPr="002C36CD" w14:paraId="7320CC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FF91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8B6E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distribuční soustavy v předávacím místě na hladině VVN</w:t>
            </w:r>
          </w:p>
        </w:tc>
      </w:tr>
      <w:tr w:rsidR="00B41FC4" w:rsidRPr="002C36CD" w14:paraId="620820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4B1C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90B1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distribuční soustavy v předávacím místě na hladině VN</w:t>
            </w:r>
          </w:p>
        </w:tc>
      </w:tr>
      <w:tr w:rsidR="00B41FC4" w:rsidRPr="002C36CD" w14:paraId="28A4089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CC26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GCR_12D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F0D8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 distribuční soustavy v předávacím místě na hladině NN</w:t>
            </w:r>
          </w:p>
        </w:tc>
      </w:tr>
      <w:tr w:rsidR="00B41FC4" w:rsidRPr="002C36CD" w14:paraId="7EA08B7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EAEC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822A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 přenosové soustavy v předávacím místě pro technologickou vlastní spotřebu</w:t>
            </w:r>
          </w:p>
        </w:tc>
      </w:tr>
      <w:tr w:rsidR="00B41FC4" w:rsidRPr="002C36CD" w14:paraId="67D0EF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12AE2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B076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distribuční soustavy v předávacím místě na hladině VVN pro technologickou vlastní spotřebu</w:t>
            </w:r>
          </w:p>
        </w:tc>
      </w:tr>
      <w:tr w:rsidR="00B41FC4" w:rsidRPr="002C36CD" w14:paraId="589B029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8947B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9080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distribuční soustavy v předávacím místě na hladině VN pro technologickou vlastní spotřebu</w:t>
            </w:r>
          </w:p>
        </w:tc>
      </w:tr>
      <w:tr w:rsidR="00B41FC4" w:rsidRPr="002C36CD" w14:paraId="52E0650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BEB7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GCR_13D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9ABA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distribuční soustavy v předávacím místě na hladině NN pro technologickou vlastní spotřebu</w:t>
            </w:r>
          </w:p>
        </w:tc>
      </w:tr>
      <w:tr w:rsidR="00B41FC4" w:rsidRPr="002C36CD" w14:paraId="0AC285D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8FC0D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E6AE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přenosové soustavy v předávacím místě na čerpání a kompenzaci přečerpávacích vodních elektráren</w:t>
            </w:r>
          </w:p>
        </w:tc>
      </w:tr>
      <w:tr w:rsidR="00B41FC4" w:rsidRPr="002C36CD" w14:paraId="26E6A56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95CC2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C57A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distribuční soustavy v předávacím místě na hladině VVN na čerpání a kompenzaci přečerpávacích vodních elektráren</w:t>
            </w:r>
          </w:p>
        </w:tc>
      </w:tr>
      <w:tr w:rsidR="00B41FC4" w:rsidRPr="002C36CD" w14:paraId="06A537C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6317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769E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distribuční soustavy v předávacím místě na hladině VN na čerpání a kompenzaci přečerpávacích vodních elektráren</w:t>
            </w:r>
          </w:p>
        </w:tc>
      </w:tr>
      <w:tr w:rsidR="00B41FC4" w:rsidRPr="002C36CD" w14:paraId="6F64CAF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590A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GCR_14D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F8C32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distribuční soustavy v předávacím místě na hladině NN na čerpání a kompenzaci přečerpávacích vodních elektráren</w:t>
            </w:r>
          </w:p>
        </w:tc>
      </w:tr>
      <w:tr w:rsidR="00B41FC4" w:rsidRPr="002C36CD" w14:paraId="26BF8FC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CB97B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15A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86FD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Rezervovaný příkon v předávacím místě pro odběr z přenosové soustavy</w:t>
            </w:r>
          </w:p>
        </w:tc>
      </w:tr>
      <w:tr w:rsidR="00B41FC4" w:rsidRPr="002C36CD" w14:paraId="27D5388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FC61C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15B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409D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Rezervovaný příkon v předávacím místě pro odběr z distribuční soustavy na hladině VVN</w:t>
            </w:r>
          </w:p>
        </w:tc>
      </w:tr>
      <w:tr w:rsidR="00B41FC4" w:rsidRPr="002C36CD" w14:paraId="5F58A84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E5D6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15C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546F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Rezervovaný příkon v předávacím místě pro odběr z distribuční soustavy na hladině VN</w:t>
            </w:r>
          </w:p>
        </w:tc>
      </w:tr>
      <w:tr w:rsidR="00B41FC4" w:rsidRPr="002C36CD" w14:paraId="0F8AE2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3D940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GCR_15D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6576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Rezervovaný příkon v předávacím místě pro odběr z distribuční soustavy na hladině NN</w:t>
            </w:r>
          </w:p>
        </w:tc>
      </w:tr>
      <w:tr w:rsidR="00B41FC4" w:rsidRPr="002C36CD" w14:paraId="0247DD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1F13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3DC8A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Záložní napájení (Ano/Ne)</w:t>
            </w:r>
          </w:p>
        </w:tc>
      </w:tr>
      <w:tr w:rsidR="00B41FC4" w:rsidRPr="002C36CD" w14:paraId="74D132A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02A2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20F1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Poměr elektřiny a tepla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Cskut</w:t>
            </w:r>
            <w:proofErr w:type="spellEnd"/>
          </w:p>
        </w:tc>
      </w:tr>
      <w:tr w:rsidR="00B41FC4" w:rsidRPr="002C36CD" w14:paraId="29D223C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91DC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17A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D483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Jednotková cena na podporu elektřiny za rezervovaný příkon pro odběr z přenosové soustavy</w:t>
            </w:r>
          </w:p>
        </w:tc>
      </w:tr>
      <w:tr w:rsidR="00B41FC4" w:rsidRPr="002C36CD" w14:paraId="6E04E0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B423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17B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BED52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Jednotková cena na podporu elektřiny za rezervovaný příkon pro odběr z VVN</w:t>
            </w:r>
          </w:p>
        </w:tc>
      </w:tr>
      <w:tr w:rsidR="00B41FC4" w:rsidRPr="002C36CD" w14:paraId="30CFAD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12A3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17C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19BF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Jednotková cena na podporu elektřiny za rezervovaný příkon pro odběr z VN</w:t>
            </w:r>
          </w:p>
        </w:tc>
      </w:tr>
      <w:tr w:rsidR="00B41FC4" w:rsidRPr="002C36CD" w14:paraId="1C6FBFF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42C9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RP_17D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2EAB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Jednotková cena na podporu elektřiny za rezervovaný příkon pro odběr z NN</w:t>
            </w:r>
          </w:p>
        </w:tc>
      </w:tr>
      <w:tr w:rsidR="00B41FC4" w:rsidRPr="002C36CD" w14:paraId="54D273F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24F3C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18A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A9BD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platby na podporu elektřiny z podporovaných zdrojů energie stanovená na základě rezervovaného příkonu v přenosové soustavě</w:t>
            </w:r>
          </w:p>
        </w:tc>
      </w:tr>
      <w:tr w:rsidR="00B41FC4" w:rsidRPr="002C36CD" w14:paraId="1D141C6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B7F3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18B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041E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platby na podporu elektřiny z podporovaných zdrojů energie stanovená na základě rezervovaného příkonu na VVN</w:t>
            </w:r>
          </w:p>
        </w:tc>
      </w:tr>
      <w:tr w:rsidR="00B41FC4" w:rsidRPr="002C36CD" w14:paraId="2617BCA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9167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18C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4E47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platby na podporu elektřiny z podporovaných zdrojů energie stanovená na základě rezervovaného příkonu na VN</w:t>
            </w:r>
          </w:p>
        </w:tc>
      </w:tr>
      <w:tr w:rsidR="00B41FC4" w:rsidRPr="002C36CD" w14:paraId="1743AD7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AD1D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RP_18D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4403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platby na podporu elektřiny z podporovaných zdrojů energie stanovená na základě rezervovaného příkonu na NN</w:t>
            </w:r>
          </w:p>
        </w:tc>
      </w:tr>
      <w:tr w:rsidR="00B41FC4" w:rsidRPr="002C36CD" w14:paraId="21225DB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6150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19A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57E6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Platba na podporu elektřiny z podporovaných zdrojů energie stanovená na základě rezervovaného příkonu pro odběr z přenosové soustavy</w:t>
            </w:r>
          </w:p>
        </w:tc>
      </w:tr>
      <w:tr w:rsidR="00B41FC4" w:rsidRPr="002C36CD" w14:paraId="7F642DC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72F8A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19B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B9BB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Platba na podporu elektřiny z podporovaných zdrojů energie stanovená na základě rezervovaného příkonu pro odběr z VVN</w:t>
            </w:r>
          </w:p>
        </w:tc>
      </w:tr>
      <w:tr w:rsidR="00B41FC4" w:rsidRPr="002C36CD" w14:paraId="57DFF65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3D2F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19C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5891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Platba na podporu elektřiny z podporovaných zdrojů energie stanovená na základě rezervovaného příkonu pro odběr z VN</w:t>
            </w:r>
          </w:p>
        </w:tc>
      </w:tr>
      <w:tr w:rsidR="00B41FC4" w:rsidRPr="002C36CD" w14:paraId="197A8C2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F95C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RP_19D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4BD0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Platba na podporu elektřiny z podporovaných zdrojů energie stanovená na základě rezervovaného příkonu pro odběr z NN</w:t>
            </w:r>
          </w:p>
        </w:tc>
      </w:tr>
      <w:tr w:rsidR="00B41FC4" w:rsidRPr="002C36CD" w14:paraId="6472000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6045F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RP_19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16896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Celková platba na podporu elektřiny z podporovaných zdrojů energie stanovená na základě rezervovaného příkonu</w:t>
            </w:r>
          </w:p>
        </w:tc>
      </w:tr>
      <w:tr w:rsidR="00B41FC4" w:rsidRPr="002C36CD" w14:paraId="3F23842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77B36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20A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2B673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maximální platby na podporu elektřiny z podporovaných zdrojů energie za odběr z přenosové soustavy</w:t>
            </w:r>
          </w:p>
        </w:tc>
      </w:tr>
      <w:tr w:rsidR="00B41FC4" w:rsidRPr="002C36CD" w14:paraId="24CCE7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9241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20B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EF9F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maximální platby na podporu elektřiny z podporovaných zdrojů energie za odběr z VVN</w:t>
            </w:r>
          </w:p>
        </w:tc>
      </w:tr>
      <w:tr w:rsidR="00B41FC4" w:rsidRPr="002C36CD" w14:paraId="6F8B347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D00E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20C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DBD5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maximální platby na podporu elektřiny z podporovaných zdrojů energie za odběr z VN</w:t>
            </w:r>
          </w:p>
        </w:tc>
      </w:tr>
      <w:tr w:rsidR="00B41FC4" w:rsidRPr="002C36CD" w14:paraId="347C0B7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679F6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RP_20D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5B0F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maximální platby na podporu elektřiny z podporovaných zdrojů energie za odběr z NN</w:t>
            </w:r>
          </w:p>
        </w:tc>
      </w:tr>
      <w:tr w:rsidR="00B41FC4" w:rsidRPr="002C36CD" w14:paraId="6800404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CFC1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21A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3D12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Maximální platba na podporu elektřiny z podporovaných zdrojů energie za odběr z přenosové soustavy</w:t>
            </w:r>
          </w:p>
        </w:tc>
      </w:tr>
      <w:tr w:rsidR="00B41FC4" w:rsidRPr="002C36CD" w14:paraId="1420F93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AF51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21B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DAE2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Maximální platba na podporu elektřiny z podporovaných zdrojů energie za odběr z VVN</w:t>
            </w:r>
          </w:p>
        </w:tc>
      </w:tr>
      <w:tr w:rsidR="00B41FC4" w:rsidRPr="002C36CD" w14:paraId="64BAF86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05201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21C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AD41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Maximální platba na podporu elektřiny z podporovaných zdrojů energie za odběr z VN</w:t>
            </w:r>
          </w:p>
        </w:tc>
      </w:tr>
      <w:tr w:rsidR="00B41FC4" w:rsidRPr="002C36CD" w14:paraId="0F95261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D875A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RP_21D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25CF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Maximální platba na podporu elektřiny z podporovaných zdrojů energie za odběr z NN</w:t>
            </w:r>
          </w:p>
        </w:tc>
      </w:tr>
      <w:tr w:rsidR="00B41FC4" w:rsidRPr="002C36CD" w14:paraId="54362E1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E3A8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CEEBB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Výsledné množství nebo příkon pro stanovení platby na podporu elektřiny z podporovaných zdrojů energie z přenosové soustavy</w:t>
            </w:r>
          </w:p>
        </w:tc>
      </w:tr>
      <w:tr w:rsidR="00B41FC4" w:rsidRPr="002C36CD" w14:paraId="01FF48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9200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27C6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Výsledné množství nebo příkon pro stanovení platby na podporu elektřiny z podporovaných zdrojů energie z VVN</w:t>
            </w:r>
          </w:p>
        </w:tc>
      </w:tr>
      <w:tr w:rsidR="00B41FC4" w:rsidRPr="002C36CD" w14:paraId="25EABE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839D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2D32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Výsledné množství nebo příkon pro stanovení platby na podporu elektřiny z podporovaných zdrojů energie z VN</w:t>
            </w:r>
          </w:p>
        </w:tc>
      </w:tr>
      <w:tr w:rsidR="00B41FC4" w:rsidRPr="002C36CD" w14:paraId="16EF9B9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8D44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22D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7A1E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Výsledné množství nebo příkon pro stanovení platby na podporu elektřiny z podporovaných zdrojů energie z NN</w:t>
            </w:r>
          </w:p>
        </w:tc>
      </w:tr>
      <w:tr w:rsidR="00B41FC4" w:rsidRPr="002C36CD" w14:paraId="26A34A6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130BA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609E3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Výsledná platba na podporu elektřiny z podporovaných zdrojů energie za odběr z přenosové soustavy</w:t>
            </w:r>
          </w:p>
        </w:tc>
      </w:tr>
      <w:tr w:rsidR="00B41FC4" w:rsidRPr="002C36CD" w14:paraId="29A0538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691D5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9866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Výsledná platba na podporu elektřiny z podporovaných zdrojů energie za odběr z VVN</w:t>
            </w:r>
          </w:p>
        </w:tc>
      </w:tr>
      <w:tr w:rsidR="00B41FC4" w:rsidRPr="002C36CD" w14:paraId="7E6D141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B1298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92DE7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Výsledná platba na podporu elektřiny z podporovaných zdrojů energie za odběr z VN</w:t>
            </w:r>
          </w:p>
        </w:tc>
      </w:tr>
      <w:tr w:rsidR="00B41FC4" w:rsidRPr="002C36CD" w14:paraId="032B35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A9355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7002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Výsledná platba na podporu elektřiny z podporovaných zdrojů energie za odběr z NN</w:t>
            </w:r>
          </w:p>
        </w:tc>
      </w:tr>
      <w:tr w:rsidR="00B41FC4" w:rsidRPr="002C36CD" w14:paraId="13531F7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9E055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40A6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Celková výsledná platba na podporu elektřiny z podporovaných zdrojů energie</w:t>
            </w:r>
          </w:p>
        </w:tc>
      </w:tr>
      <w:tr w:rsidR="00B41FC4" w:rsidRPr="002C36CD" w14:paraId="1977E97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EACCC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BDEE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Jednotková cena za systémové služby</w:t>
            </w:r>
          </w:p>
        </w:tc>
      </w:tr>
      <w:tr w:rsidR="00B41FC4" w:rsidRPr="002C36CD" w14:paraId="41F1204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4400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E637A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pro stanovení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platby  za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systémové služby</w:t>
            </w:r>
          </w:p>
        </w:tc>
      </w:tr>
      <w:tr w:rsidR="00B41FC4" w:rsidRPr="002C36CD" w14:paraId="65972A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6F7F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6B33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Výsledná platba za systémové služby</w:t>
            </w:r>
          </w:p>
        </w:tc>
      </w:tr>
      <w:tr w:rsidR="00B41FC4" w:rsidRPr="002C36CD" w14:paraId="4937CE6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4372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949C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Jednotková cena za provoz nesíťové infrastruktury v elektroenergetice</w:t>
            </w:r>
          </w:p>
        </w:tc>
      </w:tr>
      <w:tr w:rsidR="00B41FC4" w:rsidRPr="002C36CD" w14:paraId="5AC5FBD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F6027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4CA2A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pro stanovení platby za provoz nesíťové infrastruktury v elektroenergetice</w:t>
            </w:r>
          </w:p>
        </w:tc>
      </w:tr>
      <w:tr w:rsidR="00B41FC4" w:rsidRPr="002C36CD" w14:paraId="3A3BA18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5AD9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RP_29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6127A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Výsledná platba za provoz nesíťové infrastruktury v elektroenergetice</w:t>
            </w:r>
          </w:p>
        </w:tc>
      </w:tr>
      <w:tr w:rsidR="00B41FC4" w:rsidRPr="002C36CD" w14:paraId="79433B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B008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55A9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Komunální odpad nebo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spoluspalování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komunálního odpadu s různými zdroji energie</w:t>
            </w:r>
          </w:p>
        </w:tc>
      </w:tr>
      <w:tr w:rsidR="00B41FC4" w:rsidRPr="002C36CD" w14:paraId="6FC45D0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3E42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10A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8C4F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O1</w:t>
            </w:r>
          </w:p>
        </w:tc>
      </w:tr>
      <w:tr w:rsidR="00B41FC4" w:rsidRPr="002C36CD" w14:paraId="3166EA2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31F7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10B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DE18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O2</w:t>
            </w:r>
          </w:p>
        </w:tc>
      </w:tr>
      <w:tr w:rsidR="00B41FC4" w:rsidRPr="002C36CD" w14:paraId="4245FCA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3224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10C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2A580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Spalování čisté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biomasy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O3</w:t>
            </w:r>
          </w:p>
        </w:tc>
      </w:tr>
      <w:tr w:rsidR="00B41FC4" w:rsidRPr="002C36CD" w14:paraId="515094B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FA9F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IRES_10D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6C1511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druhotného zdroje (kromě komunálního odpadu, degazačního a důlního plynu)</w:t>
            </w:r>
          </w:p>
        </w:tc>
      </w:tr>
      <w:tr w:rsidR="00B41FC4" w:rsidRPr="002C36CD" w14:paraId="337956D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65A3D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11A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4A6E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P1</w:t>
            </w:r>
          </w:p>
        </w:tc>
      </w:tr>
      <w:tr w:rsidR="00B41FC4" w:rsidRPr="002C36CD" w14:paraId="1DAE32E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04E9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11B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8AD8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P2</w:t>
            </w:r>
          </w:p>
        </w:tc>
      </w:tr>
      <w:tr w:rsidR="00B41FC4" w:rsidRPr="002C36CD" w14:paraId="1602769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E3D6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11C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BA45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P3</w:t>
            </w:r>
          </w:p>
        </w:tc>
      </w:tr>
      <w:tr w:rsidR="00B41FC4" w:rsidRPr="002C36CD" w14:paraId="405CBD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8B645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95BC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S1</w:t>
            </w:r>
          </w:p>
        </w:tc>
      </w:tr>
      <w:tr w:rsidR="00B41FC4" w:rsidRPr="002C36CD" w14:paraId="5B12D41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D541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4751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S2</w:t>
            </w:r>
          </w:p>
        </w:tc>
      </w:tr>
      <w:tr w:rsidR="00B41FC4" w:rsidRPr="002C36CD" w14:paraId="0FC041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C5F71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48AE6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neobnovitelného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S3</w:t>
            </w:r>
          </w:p>
        </w:tc>
      </w:tr>
      <w:tr w:rsidR="00B41FC4" w:rsidRPr="002C36CD" w14:paraId="234FD9D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A9564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IRES_13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5F9E7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bioplynu kategorie AF1</w:t>
            </w:r>
          </w:p>
        </w:tc>
      </w:tr>
      <w:tr w:rsidR="00B41FC4" w:rsidRPr="002C36CD" w14:paraId="59D3696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6491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3296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Bioplyn - AF1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- splňující podmínky efektivního využití vyrobené tepelné energie</w:t>
            </w:r>
          </w:p>
        </w:tc>
      </w:tr>
      <w:tr w:rsidR="00B41FC4" w:rsidRPr="002C36CD" w14:paraId="34DFCC9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7FF76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41FE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Bioplyn - AF1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- nesplňující podmínky efektivního využití vyrobené tepelné energie</w:t>
            </w:r>
          </w:p>
        </w:tc>
      </w:tr>
      <w:tr w:rsidR="00B41FC4" w:rsidRPr="002C36CD" w14:paraId="6C2BC6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B945F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BD6DD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bioplynu kategorie AF2</w:t>
            </w:r>
          </w:p>
        </w:tc>
      </w:tr>
      <w:tr w:rsidR="00B41FC4" w:rsidRPr="002C36CD" w14:paraId="1C3E5DD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7A07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78B82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bioplynu</w:t>
            </w:r>
          </w:p>
        </w:tc>
      </w:tr>
      <w:tr w:rsidR="00B41FC4" w:rsidRPr="002C36CD" w14:paraId="171EFE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A272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207B1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Skládkový plyn a kalový plyn z ČOV</w:t>
            </w:r>
          </w:p>
        </w:tc>
      </w:tr>
      <w:tr w:rsidR="00B41FC4" w:rsidRPr="002C36CD" w14:paraId="77F39C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1BB8E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15A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90B8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důlního plynu z uzavřených dolů</w:t>
            </w:r>
          </w:p>
        </w:tc>
      </w:tr>
      <w:tr w:rsidR="00B41FC4" w:rsidRPr="002C36CD" w14:paraId="10A9971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D733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IRES_16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DF401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Větrná elektrárna</w:t>
            </w:r>
          </w:p>
        </w:tc>
      </w:tr>
      <w:tr w:rsidR="00B41FC4" w:rsidRPr="002C36CD" w14:paraId="282A415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16B2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IRES_17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D889C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využitím geotermální energie</w:t>
            </w:r>
          </w:p>
        </w:tc>
      </w:tr>
      <w:tr w:rsidR="00B41FC4" w:rsidRPr="002C36CD" w14:paraId="663A1FF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19098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IRES_18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38F94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Fotovoltaická elektrárna</w:t>
            </w:r>
          </w:p>
        </w:tc>
      </w:tr>
      <w:tr w:rsidR="00B41FC4" w:rsidRPr="002C36CD" w14:paraId="26698C1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E97BF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4634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Velká vodní elektrárna</w:t>
            </w:r>
          </w:p>
        </w:tc>
      </w:tr>
      <w:tr w:rsidR="00B41FC4" w:rsidRPr="002C36CD" w14:paraId="2BAD2E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3125D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9A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8502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Malá vodní elektrárna</w:t>
            </w:r>
          </w:p>
        </w:tc>
      </w:tr>
      <w:tr w:rsidR="00B41FC4" w:rsidRPr="002C36CD" w14:paraId="6D9C919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CB92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9B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D0FD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Malá vodní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platnosti vysokého tarifu</w:t>
            </w:r>
          </w:p>
        </w:tc>
      </w:tr>
      <w:tr w:rsidR="00B41FC4" w:rsidRPr="002C36CD" w14:paraId="42440F4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8A600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9C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93482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Malá vodní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platnosti nízkého tarifu</w:t>
            </w:r>
          </w:p>
        </w:tc>
      </w:tr>
      <w:tr w:rsidR="00B41FC4" w:rsidRPr="002C36CD" w14:paraId="146ACDC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0B147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IRES_D11A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1C4AB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DS1</w:t>
            </w:r>
          </w:p>
        </w:tc>
      </w:tr>
      <w:tr w:rsidR="00B41FC4" w:rsidRPr="002C36CD" w14:paraId="65870A2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663F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IRES_D11B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A8F3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DS2</w:t>
            </w:r>
          </w:p>
        </w:tc>
      </w:tr>
      <w:tr w:rsidR="00B41FC4" w:rsidRPr="002C36CD" w14:paraId="0422209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9D421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IRES_D11C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FDA1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Společné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DS3</w:t>
            </w:r>
          </w:p>
        </w:tc>
      </w:tr>
      <w:tr w:rsidR="00B41FC4" w:rsidRPr="002C36CD" w14:paraId="6497BC3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488F2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IRES_D12A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A9A1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DP1</w:t>
            </w:r>
          </w:p>
        </w:tc>
      </w:tr>
      <w:tr w:rsidR="00B41FC4" w:rsidRPr="002C36CD" w14:paraId="3A1C29E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1C77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IRES_D12B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251E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DP2</w:t>
            </w:r>
          </w:p>
        </w:tc>
      </w:tr>
      <w:tr w:rsidR="00B41FC4" w:rsidRPr="002C36CD" w14:paraId="612395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7FF4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IRES_D12C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C964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Paralelní spalování biomasy a druhotného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DP3</w:t>
            </w:r>
          </w:p>
        </w:tc>
      </w:tr>
      <w:tr w:rsidR="00B41FC4" w:rsidRPr="002C36CD" w14:paraId="3E7A89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3390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IRES_R9A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423F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Rekonstruovaná malá vodní elektrárna</w:t>
            </w:r>
          </w:p>
        </w:tc>
      </w:tr>
      <w:tr w:rsidR="00B41FC4" w:rsidRPr="002C36CD" w14:paraId="1E0F185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0940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IRES_R9B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EE0A5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Rekontruovaná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malá vodní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platnosti vysokého tarifu</w:t>
            </w:r>
          </w:p>
        </w:tc>
      </w:tr>
      <w:tr w:rsidR="00B41FC4" w:rsidRPr="002C36CD" w14:paraId="1FA9BF9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25F4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IRES_R9C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1D3C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Rekontruovaná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 malá vodní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elektrárna - pásmo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platnosti nízkého tarifu</w:t>
            </w:r>
          </w:p>
        </w:tc>
      </w:tr>
      <w:tr w:rsidR="00B41FC4" w:rsidRPr="002C36CD" w14:paraId="5DF8CF7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2835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99AF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Výroba elektřiny spalováním ostatních druhotných zdrojů (kromě komun. odpadu,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degaz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 xml:space="preserve">. a důlního </w:t>
            </w:r>
            <w:proofErr w:type="spellStart"/>
            <w:r>
              <w:rPr>
                <w:color w:val="000000"/>
                <w:sz w:val="20"/>
                <w:szCs w:val="20"/>
                <w:lang w:eastAsia="cs-CZ"/>
              </w:rPr>
              <w:t>pl</w:t>
            </w:r>
            <w:proofErr w:type="spellEnd"/>
            <w:r>
              <w:rPr>
                <w:color w:val="000000"/>
                <w:sz w:val="20"/>
                <w:szCs w:val="20"/>
                <w:lang w:eastAsia="cs-CZ"/>
              </w:rPr>
              <w:t>.)</w:t>
            </w:r>
          </w:p>
        </w:tc>
      </w:tr>
      <w:tr w:rsidR="00B41FC4" w:rsidRPr="002C36CD" w14:paraId="427FA30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3CCDC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AFC7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degazačního plynu</w:t>
            </w:r>
          </w:p>
        </w:tc>
      </w:tr>
      <w:tr w:rsidR="00B41FC4" w:rsidRPr="002C36CD" w14:paraId="2ABFAF5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9E53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03CC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důlního plynu z uzavřených dolů</w:t>
            </w:r>
          </w:p>
        </w:tc>
      </w:tr>
      <w:tr w:rsidR="00B41FC4" w:rsidRPr="002C36CD" w14:paraId="135521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B621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ISC_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23D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4056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komunálního odpadu nebo společným spalováním komunálního odpadu s různý</w:t>
            </w:r>
          </w:p>
        </w:tc>
      </w:tr>
      <w:tr w:rsidR="00B41FC4" w:rsidRPr="002C36CD" w14:paraId="5428861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FB371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ISC_23E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77DE78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Výroba elektřiny spalováním důlního plynu</w:t>
            </w:r>
          </w:p>
        </w:tc>
      </w:tr>
      <w:tr w:rsidR="00B41FC4" w:rsidRPr="002C36CD" w14:paraId="4D08E62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AC8B2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RES_14D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63217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Uplatnění užitečného tepla z vyrobeného tepla</w:t>
            </w:r>
          </w:p>
        </w:tc>
      </w:tr>
      <w:tr w:rsidR="00B41FC4" w:rsidRPr="002C36CD" w14:paraId="0238F9F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72E2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757E6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množství elektřiny vyrobené ze zapalovacího paliva</w:t>
            </w:r>
          </w:p>
        </w:tc>
      </w:tr>
      <w:tr w:rsidR="00B41FC4" w:rsidRPr="002C36CD" w14:paraId="1E86147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D9B23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17A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9711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přenosové soustavy spotřebovaný při provozování drážní dopravy na dráze železniční, tramvajové, trolejbusové a lanové</w:t>
            </w:r>
          </w:p>
        </w:tc>
      </w:tr>
      <w:tr w:rsidR="00B41FC4" w:rsidRPr="002C36CD" w14:paraId="710680A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8CCEE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17B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F318A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odběr elektřiny z distribuční soustavy na hladině VVN spotřebovaný při provozování drážní dopravy na dráze železniční, tramvajové, trolejbusové a lanové</w:t>
            </w:r>
          </w:p>
        </w:tc>
      </w:tr>
      <w:tr w:rsidR="00B41FC4" w:rsidRPr="002C36CD" w14:paraId="1F175A5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81B4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17C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ECB63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- z toho odběr elektřiny z distribuční soustavy na hladině VN spotřebovaný při provozování drážní dopravy na dráze železniční, tramvajové, trolejbusové a lanové</w:t>
            </w:r>
          </w:p>
        </w:tc>
      </w:tr>
      <w:tr w:rsidR="00B41FC4" w:rsidRPr="002C36CD" w14:paraId="0DEFEB7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F06B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GCR_17D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6B49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 toho odběr elektřiny z distribuční soustavy na hladině NN spotřebovaný při provozování drážní dopravy na dráze železniční, tramvajové, trolejbusové a lanové</w:t>
            </w:r>
          </w:p>
        </w:tc>
      </w:tr>
      <w:tr w:rsidR="00B41FC4" w:rsidRPr="002C36CD" w14:paraId="71ABDED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2871E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A727B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Stav měřidla vyrobené elektřiny</w:t>
            </w:r>
          </w:p>
        </w:tc>
      </w:tr>
      <w:tr w:rsidR="00B41FC4" w:rsidRPr="002C36CD" w14:paraId="13768AA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91AB6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2D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68CC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Datum výměny měřidla vyrobené elektřiny</w:t>
            </w:r>
          </w:p>
        </w:tc>
      </w:tr>
      <w:tr w:rsidR="00B41FC4" w:rsidRPr="002C36CD" w14:paraId="31BF1B1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B1C61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0A2F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Konečný Stav původního měřidla vyrobené elektřiny</w:t>
            </w:r>
          </w:p>
        </w:tc>
      </w:tr>
      <w:tr w:rsidR="00B41FC4" w:rsidRPr="002C36CD" w14:paraId="616518C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7E54B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8495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původního měřidla vyrobené elektřiny</w:t>
            </w:r>
          </w:p>
        </w:tc>
      </w:tr>
      <w:tr w:rsidR="00B41FC4" w:rsidRPr="002C36CD" w14:paraId="5DD2874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73EA7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F6100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Počáteční Stav nového měřidla vyrobené elektřiny</w:t>
            </w:r>
          </w:p>
        </w:tc>
      </w:tr>
      <w:tr w:rsidR="00B41FC4" w:rsidRPr="002C36CD" w14:paraId="57A1D0E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9CB6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71A50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Výrobní číslo nového měřidla vyrobené elektřiny</w:t>
            </w:r>
          </w:p>
        </w:tc>
      </w:tr>
      <w:tr w:rsidR="00B41FC4" w:rsidRPr="002C36CD" w14:paraId="03B076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5D8035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28A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B04D6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z KVET vyrobené ve výrobně využívající neobnovitelný zdroj nebo druhotný zdroj</w:t>
            </w:r>
          </w:p>
        </w:tc>
      </w:tr>
      <w:tr w:rsidR="00B41FC4" w:rsidRPr="002C36CD" w14:paraId="65EAEA3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C756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CHP_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28B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4959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elektřiny z KVET vyrobené ve výrobně spalující samostatně zemní plyn, LPG, důlní plyn nebo obnovitelný zdroj</w:t>
            </w:r>
          </w:p>
        </w:tc>
      </w:tr>
      <w:tr w:rsidR="00B41FC4" w:rsidRPr="002C36CD" w14:paraId="27F7626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2848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ROINV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77EE2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Část poskytnuté investiční podpory, o kterou se sníží výše podpory elektřiny</w:t>
            </w:r>
          </w:p>
        </w:tc>
      </w:tr>
      <w:tr w:rsidR="00B41FC4" w:rsidRPr="002C36CD" w14:paraId="4AA6D7F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887A9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GCR_6E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8A95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zařízením pro ukládání elektřiny</w:t>
            </w:r>
          </w:p>
        </w:tc>
      </w:tr>
      <w:tr w:rsidR="00B41FC4" w:rsidRPr="002C36CD" w14:paraId="0C8D674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B7753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GCR_7E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18CD6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Dodávka elektřiny ze zařízení pro ukládání elektřiny</w:t>
            </w:r>
          </w:p>
        </w:tc>
      </w:tr>
      <w:tr w:rsidR="00B41FC4" w:rsidRPr="002C36CD" w14:paraId="22F291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BED2E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7F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ACB6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Odběr elektřiny sdílené ve skupině sdílení podle § 65b odst. 2 písm. c) vyhlášky č. 408/2015 Sb.</w:t>
            </w:r>
          </w:p>
        </w:tc>
      </w:tr>
      <w:tr w:rsidR="00B41FC4" w:rsidRPr="002C36CD" w14:paraId="2382F5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ECC82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PVR_ACCUM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ADC5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Omezení dle § 8 odst. 1, písm. f)</w:t>
            </w:r>
          </w:p>
        </w:tc>
      </w:tr>
      <w:tr w:rsidR="00B41FC4" w:rsidRPr="002C36CD" w14:paraId="44BD0E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074A3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PVR_SHARE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B772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Omezení dle § 8 odst. 1, písm. g)</w:t>
            </w:r>
          </w:p>
        </w:tc>
      </w:tr>
      <w:tr w:rsidR="00B41FC4" w:rsidRPr="002C36CD" w14:paraId="5AC10E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D881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PVR_NOPR1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FCF7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Omezení dle § 8 odst. 1, písm. h). Zdroj bez podpory PV pod OPM.</w:t>
            </w:r>
          </w:p>
        </w:tc>
      </w:tr>
      <w:tr w:rsidR="00B41FC4" w:rsidRPr="002C36CD" w14:paraId="3517E0C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5539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PVR_NOPR2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7ACD0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Omezení dle § 8 odst. 1, písm. h). Nenulová 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pod OPM.</w:t>
            </w:r>
          </w:p>
        </w:tc>
      </w:tr>
      <w:tr w:rsidR="00B41FC4" w:rsidRPr="002C36CD" w14:paraId="5A2831E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161ED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PVR_NOPR3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A9BF9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Omezení dle § 8 odst. 1, písm. h). Uplatnění § 6b odst. 2, písm. a)</w:t>
            </w:r>
          </w:p>
        </w:tc>
      </w:tr>
      <w:tr w:rsidR="00B41FC4" w:rsidRPr="002C36CD" w14:paraId="4AEDC3F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30FB5F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PVR_NOPR4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C4F4B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Omezení dle § 8 odst. 1, písm. d), e)</w:t>
            </w:r>
          </w:p>
        </w:tc>
      </w:tr>
      <w:tr w:rsidR="00B41FC4" w:rsidRPr="002C36CD" w14:paraId="4A6DFC3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8485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PVR_BAL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0CADA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Omezení dle § 8 odst. 1, písm. i)</w:t>
            </w:r>
          </w:p>
        </w:tc>
      </w:tr>
      <w:tr w:rsidR="00B41FC4" w:rsidRPr="002C36CD" w14:paraId="3E6B0B0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72889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PVR_FLEXI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EE562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Omezení dle § 8 odst. 1, písm. j)</w:t>
            </w:r>
          </w:p>
        </w:tc>
      </w:tr>
      <w:tr w:rsidR="00B41FC4" w:rsidRPr="002C36CD" w14:paraId="6C730FF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92D9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GCR_2CP 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B3669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Měření zajišťuje provozovatel přenosové soustavy nebo provozovatel distribuční soustavy</w:t>
            </w:r>
          </w:p>
        </w:tc>
      </w:tr>
    </w:tbl>
    <w:p w14:paraId="262DEADA" w14:textId="77777777" w:rsidR="00B41FC4" w:rsidRDefault="00B41FC4" w:rsidP="00B41FC4"/>
    <w:p w14:paraId="4A978444" w14:textId="77777777" w:rsidR="00B41FC4" w:rsidRDefault="00B41FC4" w:rsidP="00B41FC4"/>
    <w:p w14:paraId="31B9F1BB" w14:textId="77777777" w:rsidR="00B41FC4" w:rsidRDefault="00B41FC4" w:rsidP="00B41FC4">
      <w:pPr>
        <w:keepNext/>
        <w:spacing w:after="0"/>
      </w:pPr>
      <w:r>
        <w:lastRenderedPageBreak/>
        <w:t xml:space="preserve">Seznam druhů hodnot (element </w:t>
      </w:r>
      <w:proofErr w:type="spellStart"/>
      <w:r>
        <w:t>ProfileData</w:t>
      </w:r>
      <w:proofErr w:type="spellEnd"/>
      <w:r>
        <w:t>, atribut status)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3A4339A5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57B6248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Status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9764BB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7128796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072F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46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A5FE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Hodnota je platná</w:t>
            </w:r>
          </w:p>
        </w:tc>
      </w:tr>
      <w:tr w:rsidR="00B41FC4" w:rsidRPr="002C36CD" w14:paraId="190944E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C6721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66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1462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Hodnota je pochybná/nepoužitelná</w:t>
            </w:r>
          </w:p>
        </w:tc>
      </w:tr>
    </w:tbl>
    <w:p w14:paraId="13A53919" w14:textId="77777777" w:rsidR="00B41FC4" w:rsidRDefault="00B41FC4" w:rsidP="00B41FC4"/>
    <w:p w14:paraId="448C2C21" w14:textId="77777777" w:rsidR="00B41FC4" w:rsidRDefault="00B41FC4" w:rsidP="00B41FC4"/>
    <w:p w14:paraId="5085C2BB" w14:textId="77777777" w:rsidR="00B41FC4" w:rsidRDefault="00B41FC4" w:rsidP="00B41FC4">
      <w:pPr>
        <w:keepNext/>
        <w:spacing w:after="0"/>
      </w:pPr>
      <w:r>
        <w:t xml:space="preserve">Seznam druhů hodnot (element Profile, atribut </w:t>
      </w:r>
      <w:proofErr w:type="spellStart"/>
      <w:r>
        <w:t>value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305E74F4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68C6A7C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Value_type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3DDD5C3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4AE0C17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B989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2E3DEA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Skutečné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hodnoty - výroba</w:t>
            </w:r>
            <w:proofErr w:type="gramEnd"/>
          </w:p>
        </w:tc>
      </w:tr>
      <w:tr w:rsidR="00B41FC4" w:rsidRPr="002C36CD" w14:paraId="10D076D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6A0F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A12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CF46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Skutečné hodnoty – spotřeba</w:t>
            </w:r>
          </w:p>
        </w:tc>
      </w:tr>
      <w:tr w:rsidR="00B41FC4" w:rsidRPr="002C36CD" w14:paraId="3B7EB4B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6CD86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GB1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B597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čisté biomasy – kategorie O1</w:t>
            </w:r>
          </w:p>
        </w:tc>
      </w:tr>
      <w:tr w:rsidR="00B41FC4" w:rsidRPr="002C36CD" w14:paraId="4B5FF1B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E7D0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GB2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321BC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čisté biomasy – kategorie O2</w:t>
            </w:r>
          </w:p>
        </w:tc>
      </w:tr>
      <w:tr w:rsidR="00B41FC4" w:rsidRPr="002C36CD" w14:paraId="23919F6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C8C6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GB3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68B9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Spalování čisté biomasy – kategorie O3</w:t>
            </w:r>
          </w:p>
        </w:tc>
      </w:tr>
      <w:tr w:rsidR="00B41FC4" w:rsidRPr="002C36CD" w14:paraId="3A4C134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9C98B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GCR_27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9B991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Skutečné hodnoty vyrobené elektřiny snížené o technologickou vlastní spotřebu elektřiny</w:t>
            </w:r>
          </w:p>
        </w:tc>
      </w:tr>
      <w:tr w:rsidR="00B41FC4" w:rsidRPr="002C36CD" w14:paraId="16A5C46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8CF0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E89B9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Průběh rozdílu mezi výkupní cenou a cenou na DV</w:t>
            </w:r>
          </w:p>
        </w:tc>
      </w:tr>
      <w:tr w:rsidR="00B41FC4" w:rsidRPr="002C36CD" w14:paraId="7888FDD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6B6C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PV11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2EF56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Přetok připadající na zdroje s PV</w:t>
            </w:r>
          </w:p>
        </w:tc>
      </w:tr>
      <w:tr w:rsidR="00B41FC4" w:rsidRPr="002C36CD" w14:paraId="1B3B6FD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7E9B9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ZB11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622AC5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Přetok připadající na zdroje se ZB a DV</w:t>
            </w:r>
          </w:p>
        </w:tc>
      </w:tr>
      <w:tr w:rsidR="00B41FC4" w:rsidRPr="002C36CD" w14:paraId="506EF9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3D33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NEG_PRICE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0037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Profil hodin se zápornou cenou na DT po dobu šesti a více hodin</w:t>
            </w:r>
          </w:p>
        </w:tc>
      </w:tr>
    </w:tbl>
    <w:p w14:paraId="0A78FABE" w14:textId="77777777" w:rsidR="00B41FC4" w:rsidRDefault="00B41FC4" w:rsidP="00B41FC4"/>
    <w:p w14:paraId="5E37FC66" w14:textId="77777777" w:rsidR="00B41FC4" w:rsidRDefault="00B41FC4" w:rsidP="00B41FC4"/>
    <w:p w14:paraId="24DAC9CC" w14:textId="77777777" w:rsidR="00B41FC4" w:rsidRDefault="00B41FC4" w:rsidP="00B41FC4">
      <w:pPr>
        <w:keepNext/>
        <w:spacing w:after="0"/>
      </w:pPr>
      <w:r>
        <w:t xml:space="preserve">Seznam druhů hodnot (element Profile, atribut </w:t>
      </w:r>
      <w:proofErr w:type="spellStart"/>
      <w:r>
        <w:t>resolution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69D906DD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87C4A6F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Resolution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53406E6C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665AA40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E940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PT15M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4DDE6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15 min perioda</w:t>
            </w:r>
          </w:p>
        </w:tc>
      </w:tr>
      <w:tr w:rsidR="00B41FC4" w:rsidRPr="002C36CD" w14:paraId="7A90712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54B0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PT60M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073BD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60 min perioda</w:t>
            </w:r>
          </w:p>
        </w:tc>
      </w:tr>
    </w:tbl>
    <w:p w14:paraId="125236F8" w14:textId="77777777" w:rsidR="00B41FC4" w:rsidRDefault="00B41FC4" w:rsidP="00B41FC4"/>
    <w:p w14:paraId="77139258" w14:textId="77777777" w:rsidR="00B41FC4" w:rsidRDefault="00B41FC4" w:rsidP="00B41FC4"/>
    <w:p w14:paraId="44E23A65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Location</w:t>
      </w:r>
      <w:proofErr w:type="spellEnd"/>
      <w:r>
        <w:t>, atribut report-status)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54C082D9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5E71B6B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Report_status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E13B2D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6E5BA6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68A7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1E3771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Nezúčtováno</w:t>
            </w:r>
          </w:p>
        </w:tc>
      </w:tr>
      <w:tr w:rsidR="00B41FC4" w:rsidRPr="002C36CD" w14:paraId="74BC0FD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175E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895CD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Zúčtováno</w:t>
            </w:r>
          </w:p>
        </w:tc>
      </w:tr>
      <w:tr w:rsidR="00B41FC4" w:rsidRPr="002C36CD" w14:paraId="541A9C0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B822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1B73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Vytištěno</w:t>
            </w:r>
          </w:p>
        </w:tc>
      </w:tr>
      <w:tr w:rsidR="00B41FC4" w:rsidRPr="002C36CD" w14:paraId="4FEF892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E1C47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3ADA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Stornováno</w:t>
            </w:r>
          </w:p>
        </w:tc>
      </w:tr>
      <w:tr w:rsidR="00B41FC4" w:rsidRPr="002C36CD" w14:paraId="4029128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6E73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5DE5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Opravná faktura</w:t>
            </w:r>
          </w:p>
        </w:tc>
      </w:tr>
      <w:tr w:rsidR="00B41FC4" w:rsidRPr="002C36CD" w14:paraId="763A683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2B92AC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AAC4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</w:tbl>
    <w:p w14:paraId="39BBE795" w14:textId="77777777" w:rsidR="00B41FC4" w:rsidRDefault="00B41FC4" w:rsidP="00B41FC4"/>
    <w:p w14:paraId="78B01990" w14:textId="77777777" w:rsidR="00B41FC4" w:rsidRDefault="00B41FC4" w:rsidP="00B41FC4"/>
    <w:p w14:paraId="16D1B2BC" w14:textId="77777777" w:rsidR="00B41FC4" w:rsidRDefault="00B41FC4" w:rsidP="00B41FC4">
      <w:pPr>
        <w:keepNext/>
        <w:spacing w:after="0"/>
      </w:pPr>
      <w:r>
        <w:t xml:space="preserve">Seznam druhů hodnot (element Data, atribut </w:t>
      </w:r>
      <w:proofErr w:type="spellStart"/>
      <w:r>
        <w:t>value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6EB807E6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05C28EDF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Value_type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3EFB9CF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3560AEF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13EA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P_EZP_1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0EA8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Výrobce biometanu žádá o vydání záruky původu energie</w:t>
            </w:r>
          </w:p>
        </w:tc>
      </w:tr>
      <w:tr w:rsidR="00B41FC4" w:rsidRPr="002C36CD" w14:paraId="0A25843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2467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P_EZP_2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93836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biometanu, na které výrobce biometanu žádá o vydání záruky původu energie</w:t>
            </w:r>
          </w:p>
        </w:tc>
      </w:tr>
      <w:tr w:rsidR="00B41FC4" w:rsidRPr="002C36CD" w14:paraId="76BCA88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4D7AA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68637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Instalovaná kapacita výrobny biometanu</w:t>
            </w:r>
          </w:p>
        </w:tc>
      </w:tr>
      <w:tr w:rsidR="00B41FC4" w:rsidRPr="002C36CD" w14:paraId="2F49C08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9AADF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0FE17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Celkové množství biometanu dodaného přímo do distribuční soustavy nebo přepravní soustavy nebo prostřednictvím vlastního těžebního plynovodu</w:t>
            </w:r>
          </w:p>
        </w:tc>
      </w:tr>
      <w:tr w:rsidR="00B41FC4" w:rsidRPr="002C36CD" w14:paraId="0ED57C7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6B4E7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ADDB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Celkové množství biometanu dodaného do plynárenského zařízení jiné výrobny plynu</w:t>
            </w:r>
          </w:p>
        </w:tc>
      </w:tr>
      <w:tr w:rsidR="00B41FC4" w:rsidRPr="002C36CD" w14:paraId="4781241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14E84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1EC53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Celkové množství biometanu dodaného přímo do čerpací stanice nebo výdejní jednotky</w:t>
            </w:r>
          </w:p>
        </w:tc>
      </w:tr>
      <w:tr w:rsidR="00B41FC4" w:rsidRPr="002C36CD" w14:paraId="6E09F54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51DD3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FA091E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pokročilého biometanu dodaného přímo do distribuční soustavy nebo přepravní soustavy nebo prostřednictvím vlastního těžebního plynovodu</w:t>
            </w:r>
          </w:p>
        </w:tc>
      </w:tr>
      <w:tr w:rsidR="00B41FC4" w:rsidRPr="002C36CD" w14:paraId="21FEE2D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128A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4A64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ostatního biometanu dodaného přímo do distribuční soustavy nebo přepravní soustavy nebo prostřednictvím vlastního těžebního plynovodu</w:t>
            </w:r>
          </w:p>
        </w:tc>
      </w:tr>
      <w:tr w:rsidR="00B41FC4" w:rsidRPr="002C36CD" w14:paraId="08145D4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50FF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4A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58C1E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pokročilého biometanu dodaného do plynárenského zařízení jiné výrobny plynu</w:t>
            </w:r>
          </w:p>
        </w:tc>
      </w:tr>
      <w:tr w:rsidR="00B41FC4" w:rsidRPr="002C36CD" w14:paraId="786311F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04ACE1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4B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0D0769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ostatního biometanu dodaného do plynárenského zařízení jiné výrobny plynu</w:t>
            </w:r>
          </w:p>
        </w:tc>
      </w:tr>
      <w:tr w:rsidR="00B41FC4" w:rsidRPr="002C36CD" w14:paraId="544FAC6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B6168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5A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8A865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pokročilého biometanu dodaného přímo do čerpací stanice nebo výdejní jednotky</w:t>
            </w:r>
          </w:p>
        </w:tc>
      </w:tr>
      <w:tr w:rsidR="00B41FC4" w:rsidRPr="002C36CD" w14:paraId="440D66F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953F7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5B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AF6D9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ostatního biometanu dodaného přímo do čerpací stanice nebo výdejní jednotky</w:t>
            </w:r>
          </w:p>
        </w:tc>
      </w:tr>
      <w:tr w:rsidR="00B41FC4" w:rsidRPr="002C36CD" w14:paraId="7193AE1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341BD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71C3E6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Poměr pokročilého a ostatního biometanu</w:t>
            </w:r>
          </w:p>
        </w:tc>
      </w:tr>
      <w:tr w:rsidR="00B41FC4" w:rsidRPr="002C36CD" w14:paraId="7BE892E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98AA80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P_GCR_7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5D288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Podíl surovin vymezující pokročilý biometan</w:t>
            </w:r>
          </w:p>
        </w:tc>
      </w:tr>
      <w:tr w:rsidR="00B41FC4" w:rsidRPr="002C36CD" w14:paraId="2BEC10EB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590CF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5390F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Pokročilý biometan – využití bioplynu</w:t>
            </w:r>
          </w:p>
        </w:tc>
      </w:tr>
      <w:tr w:rsidR="00B41FC4" w:rsidRPr="002C36CD" w14:paraId="7344FD2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51D70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B2B7E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Ostatní biometan – využití bioplynu</w:t>
            </w:r>
          </w:p>
        </w:tc>
      </w:tr>
      <w:tr w:rsidR="00B41FC4" w:rsidRPr="002C36CD" w14:paraId="2EED90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B0361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177B9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Pokročilý biometan – využití skládkového plynu</w:t>
            </w:r>
          </w:p>
        </w:tc>
      </w:tr>
      <w:tr w:rsidR="00B41FC4" w:rsidRPr="002C36CD" w14:paraId="75FAE2E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D5D18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D373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Ostatní biometan – využití skládkového plynu</w:t>
            </w:r>
          </w:p>
        </w:tc>
      </w:tr>
      <w:tr w:rsidR="00B41FC4" w:rsidRPr="002C36CD" w14:paraId="08D08EC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DEBB6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C7A34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Pokročilý biometan – využití kalového plynu</w:t>
            </w:r>
          </w:p>
        </w:tc>
      </w:tr>
      <w:tr w:rsidR="00B41FC4" w:rsidRPr="002C36CD" w14:paraId="41A4510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01240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P_RES_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D111C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Ostatní biometan – využití kalového plynu</w:t>
            </w:r>
          </w:p>
        </w:tc>
      </w:tr>
    </w:tbl>
    <w:p w14:paraId="21AAAE04" w14:textId="77777777" w:rsidR="00B41FC4" w:rsidRDefault="00B41FC4" w:rsidP="00B41FC4"/>
    <w:p w14:paraId="2BE28614" w14:textId="77777777" w:rsidR="00B41FC4" w:rsidRDefault="00B41FC4" w:rsidP="00B41FC4"/>
    <w:p w14:paraId="2C3E70B4" w14:textId="77777777" w:rsidR="00B41FC4" w:rsidRDefault="00B41FC4" w:rsidP="00B41FC4">
      <w:pPr>
        <w:keepNext/>
        <w:spacing w:after="0"/>
      </w:pPr>
      <w:r>
        <w:t xml:space="preserve">Seznam druhů hodnot (element Data, atribut </w:t>
      </w:r>
      <w:proofErr w:type="spellStart"/>
      <w:r>
        <w:t>value</w:t>
      </w:r>
      <w:proofErr w:type="spellEnd"/>
      <w:r>
        <w:t>-type)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52124AA6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72766F25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Value_type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492E2C4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366928" w:rsidRPr="004E1BE2" w14:paraId="10DE56C5" w14:textId="77777777" w:rsidTr="00342914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D86013" w14:textId="77777777" w:rsidR="00366928" w:rsidRPr="004E1BE2" w:rsidRDefault="00366928" w:rsidP="00342914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GCR_13E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EA918C" w14:textId="77777777" w:rsidR="00366928" w:rsidRPr="004E1BE2" w:rsidRDefault="00366928" w:rsidP="00342914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Odběr elektřiny z přenosové soustavy pro ukládání elektřiny a zpětnou dodávku elektřiny ze zařízení pro ukládání elektřiny do přenosové soustavy.</w:t>
            </w:r>
          </w:p>
        </w:tc>
      </w:tr>
      <w:tr w:rsidR="00366928" w:rsidRPr="00366928" w14:paraId="689317E9" w14:textId="77777777" w:rsidTr="00342914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B36BCE" w14:textId="77777777" w:rsidR="00366928" w:rsidRPr="00366928" w:rsidRDefault="00366928" w:rsidP="00342914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366928">
              <w:rPr>
                <w:color w:val="000000"/>
                <w:sz w:val="20"/>
                <w:szCs w:val="20"/>
                <w:lang w:eastAsia="cs-CZ"/>
              </w:rPr>
              <w:t>13</w:t>
            </w:r>
            <w:r>
              <w:rPr>
                <w:color w:val="000000"/>
                <w:sz w:val="20"/>
                <w:szCs w:val="20"/>
                <w:lang w:eastAsia="cs-CZ"/>
              </w:rPr>
              <w:t>F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3B8611" w14:textId="77777777" w:rsidR="00366928" w:rsidRPr="00366928" w:rsidRDefault="00366928" w:rsidP="00342914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VVN pro ukládání elektřiny a zpětnou dodávku elektřiny ze zařízení pro ukládání elektřiny do distribuční soustavy.</w:t>
            </w:r>
          </w:p>
        </w:tc>
      </w:tr>
      <w:tr w:rsidR="00366928" w:rsidRPr="00366928" w14:paraId="237C0A4D" w14:textId="77777777" w:rsidTr="00342914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E092866" w14:textId="77777777" w:rsidR="00366928" w:rsidRPr="00366928" w:rsidRDefault="00366928" w:rsidP="00342914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GCR_13</w:t>
            </w:r>
            <w:r>
              <w:rPr>
                <w:color w:val="000000"/>
                <w:sz w:val="20"/>
                <w:szCs w:val="20"/>
                <w:lang w:eastAsia="cs-CZ"/>
              </w:rPr>
              <w:t>G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5FBA54" w14:textId="77777777" w:rsidR="00366928" w:rsidRPr="00366928" w:rsidRDefault="00366928" w:rsidP="00342914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VN pro ukládání elektřiny a zpětnou dodávku elektřiny ze zařízení pro ukládání elektřiny do distribuční soustavy.</w:t>
            </w:r>
          </w:p>
        </w:tc>
      </w:tr>
      <w:tr w:rsidR="00366928" w:rsidRPr="00366928" w14:paraId="6A50FEC2" w14:textId="77777777" w:rsidTr="00342914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A3E118" w14:textId="77777777" w:rsidR="00366928" w:rsidRPr="00366928" w:rsidRDefault="00366928" w:rsidP="00342914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GCR_</w:t>
            </w:r>
            <w:proofErr w:type="gramStart"/>
            <w:r w:rsidRPr="00366928">
              <w:rPr>
                <w:color w:val="000000"/>
                <w:sz w:val="20"/>
                <w:szCs w:val="20"/>
                <w:lang w:eastAsia="cs-CZ"/>
              </w:rPr>
              <w:t>13</w:t>
            </w:r>
            <w:r>
              <w:rPr>
                <w:color w:val="000000"/>
                <w:sz w:val="20"/>
                <w:szCs w:val="20"/>
                <w:lang w:eastAsia="cs-CZ"/>
              </w:rPr>
              <w:t>H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FF4D9A" w14:textId="77777777" w:rsidR="00366928" w:rsidRPr="00366928" w:rsidRDefault="00366928" w:rsidP="00342914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366928">
              <w:rPr>
                <w:color w:val="000000"/>
                <w:sz w:val="20"/>
                <w:szCs w:val="20"/>
                <w:lang w:eastAsia="cs-CZ"/>
              </w:rPr>
              <w:t>Odběr elektřiny z distribuční soustavy na hladině NN pro ukládání elektřiny a zpětnou dodávku elektřiny ze zařízení pro ukládání elektřiny do distribuční soustavy.</w:t>
            </w:r>
          </w:p>
        </w:tc>
      </w:tr>
      <w:tr w:rsidR="00366928" w:rsidRPr="002C36CD" w14:paraId="23324E0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CEE176" w14:textId="282177AB" w:rsidR="00366928" w:rsidRDefault="00366928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T_EZP_1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7AC2C74" w14:textId="52995F91" w:rsidR="00366928" w:rsidRDefault="00366928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Výrobce tepelné energie žádá o vydání záruky původu energie</w:t>
            </w:r>
          </w:p>
        </w:tc>
      </w:tr>
      <w:tr w:rsidR="00B41FC4" w:rsidRPr="002C36CD" w14:paraId="22B90306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9354E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T_EZP_2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0BA4A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tepelné energie, na které výrobce tepelné energie žádá o vydání záruky původu energie</w:t>
            </w:r>
          </w:p>
        </w:tc>
      </w:tr>
      <w:tr w:rsidR="00B41FC4" w:rsidRPr="002C36CD" w14:paraId="3EEEF3C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EB5BAE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D0BCF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Druh podporované biomasy</w:t>
            </w:r>
          </w:p>
        </w:tc>
      </w:tr>
      <w:tr w:rsidR="00B41FC4" w:rsidRPr="002C36CD" w14:paraId="0235AEB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0BDA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1D061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vyrobeného tepla</w:t>
            </w:r>
          </w:p>
        </w:tc>
      </w:tr>
      <w:tr w:rsidR="00B41FC4" w:rsidRPr="002C36CD" w14:paraId="677BAF6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7C9D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BF0DA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tepla dodaného do rozvodného tepelného zařízení</w:t>
            </w:r>
          </w:p>
        </w:tc>
      </w:tr>
      <w:tr w:rsidR="00B41FC4" w:rsidRPr="002C36CD" w14:paraId="4CB6465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043C2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83D60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Spotřeba paliva na výrobu elektřiny</w:t>
            </w:r>
          </w:p>
        </w:tc>
      </w:tr>
      <w:tr w:rsidR="00B41FC4" w:rsidRPr="002C36CD" w14:paraId="6FD3D30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B597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84DB0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Spotřeba paliva na výrobu tepla</w:t>
            </w:r>
          </w:p>
        </w:tc>
      </w:tr>
      <w:tr w:rsidR="00B41FC4" w:rsidRPr="002C36CD" w14:paraId="2B68B3F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5420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2741C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Výhřevnost paliva</w:t>
            </w:r>
          </w:p>
        </w:tc>
      </w:tr>
      <w:tr w:rsidR="00B41FC4" w:rsidRPr="002C36CD" w14:paraId="76155FE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CD2CF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T_GCR_7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4249C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Vyrobená elektřina</w:t>
            </w:r>
          </w:p>
        </w:tc>
      </w:tr>
      <w:tr w:rsidR="00B41FC4" w:rsidRPr="002C36CD" w14:paraId="5408FF8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0C665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T_GCR_8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BE567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Dosažená účinnost výroby tepla</w:t>
            </w:r>
          </w:p>
        </w:tc>
      </w:tr>
      <w:tr w:rsidR="00B41FC4" w:rsidRPr="002C36CD" w14:paraId="1A5083B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83FE37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T_GCR_9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071F8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Minimální účinnost výroby tepla</w:t>
            </w:r>
          </w:p>
        </w:tc>
      </w:tr>
      <w:tr w:rsidR="00B41FC4" w:rsidRPr="002C36CD" w14:paraId="717B44C7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DD8B90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9A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3EFCF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Minimální účinnost výroby energie</w:t>
            </w:r>
          </w:p>
        </w:tc>
      </w:tr>
      <w:tr w:rsidR="00B41FC4" w:rsidRPr="002C36CD" w14:paraId="000B67C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0A773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T_GCR_10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98C224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tepla z obnovitelných zdrojů, na které je nárokovaná podpora</w:t>
            </w:r>
          </w:p>
        </w:tc>
      </w:tr>
      <w:tr w:rsidR="00B41FC4" w:rsidRPr="002C36CD" w14:paraId="2D5550A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098949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T_GCR_11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89E65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Vlastnické vztahy – tepelné zdroje</w:t>
            </w:r>
          </w:p>
        </w:tc>
      </w:tr>
      <w:tr w:rsidR="00B41FC4" w:rsidRPr="002C36CD" w14:paraId="7395155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04A68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T_GCR_12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74A2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tepla dodaného do rozvodného tepelného zařízení</w:t>
            </w:r>
          </w:p>
        </w:tc>
      </w:tr>
      <w:tr w:rsidR="00B41FC4" w:rsidRPr="002C36CD" w14:paraId="07D59CC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617AC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B131E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užitečného tepla (§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24  odst.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2 písm. b) zákona č. 165/2012 Sb.)</w:t>
            </w:r>
          </w:p>
        </w:tc>
      </w:tr>
      <w:tr w:rsidR="00B41FC4" w:rsidRPr="002C36CD" w14:paraId="190F4A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EB669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13B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CA82F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užitečného tepla (§ 24odst. 2 písm.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b)  zákona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č. 165/2012 Sb.)</w:t>
            </w:r>
          </w:p>
        </w:tc>
      </w:tr>
      <w:tr w:rsidR="00B41FC4" w:rsidRPr="002C36CD" w14:paraId="1223EA3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99768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T_GCR_14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65A2D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Poměrné množství dodaného tepla pocházející z obnovitelného zdroje (§ 25a odst. 3)</w:t>
            </w:r>
          </w:p>
        </w:tc>
      </w:tr>
      <w:tr w:rsidR="00B41FC4" w:rsidRPr="002C36CD" w14:paraId="768197B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6DC31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T_GCR_21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656FD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tepla vyrobeného z neobnovitelného zdroje ve výrobně tepla, na kterou bylo vydáno povolení podle zákona o podmínkách obchodování s povolenkami na emise skleníkových plynů, v účinném znění, které bylo dodáno do rozvodného tepelného zařízení soustavy zásobování tepelnou energií umístěného na území České republiky</w:t>
            </w:r>
          </w:p>
        </w:tc>
      </w:tr>
      <w:tr w:rsidR="00B41FC4" w:rsidRPr="002C36CD" w14:paraId="3F6CE27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A598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T_GCR_22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C9E54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tepla vyrobeného z neobnovitelného zdroje, na které se přechodná transformační podpora tepla nevztahuje</w:t>
            </w:r>
          </w:p>
        </w:tc>
      </w:tr>
      <w:tr w:rsidR="00B41FC4" w:rsidRPr="002C36CD" w14:paraId="2FF47C3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384EF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T_GCR_23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391C0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povolenek na emise skleníkových plynů vyřazených na výrobu tepla podle zákona o podmínkách obchodování s povolenkami na emise skleníkových plynů, v účinném znění</w:t>
            </w:r>
          </w:p>
        </w:tc>
      </w:tr>
      <w:tr w:rsidR="00B41FC4" w:rsidRPr="002C36CD" w14:paraId="29B5512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14E8E7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T_GCR_24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BB68E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povolenek na emise skleníkových plynů bezplatně přidělených na výrobu tepla podle nařízení Komise v přenesené pravomoci (EU) 2019/331 ze dne 19. prosince 2018, kterým se stanoví přechodná pravidla harmonizovaného přidělování bezplatných povolenek na emise platná v celé Unii podle článku 10a směrnice Evropského parlamentu a Rady 2003/87/ES</w:t>
            </w:r>
          </w:p>
        </w:tc>
      </w:tr>
      <w:tr w:rsidR="00B41FC4" w:rsidRPr="002C36CD" w14:paraId="202B3E4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F7CF3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T_GCR_25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D6313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povolenek na emise skleníkových plynů vyřazených na výrobu tepla z neobnovitelného zdroje, na které se nevztahuje přechodná transformační podpora tepla</w:t>
            </w:r>
          </w:p>
        </w:tc>
      </w:tr>
      <w:tr w:rsidR="00B41FC4" w:rsidRPr="002C36CD" w14:paraId="4CCBD5CE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601438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T_GCR_26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89213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povolenek na emise skleníkových plynů nakoupených a zároveň vyřazených na pokrytí emisí skleníkových plynů z výroby tepla dodaného do rozvodného tepelného zařízení soustavy zásobování tepelnou energií, které výrobce tepla z neobnovitelného zdroje uplatňuje pro stanovení bonusu k transformaci výroby tepla podle § 26d zákona</w:t>
            </w:r>
          </w:p>
        </w:tc>
      </w:tr>
      <w:tr w:rsidR="00B41FC4" w:rsidRPr="002C36CD" w14:paraId="71D0392C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D61AB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CC11B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dodaného tepla pocházející z 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a proces využití O1, S1, P1</w:t>
            </w:r>
          </w:p>
        </w:tc>
      </w:tr>
      <w:tr w:rsidR="00B41FC4" w:rsidRPr="002C36CD" w14:paraId="4EA02E9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2E46D1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5FA74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dodaného tepla pocházející z 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a proces využití O2, S2, P2</w:t>
            </w:r>
          </w:p>
        </w:tc>
      </w:tr>
      <w:tr w:rsidR="00B41FC4" w:rsidRPr="002C36CD" w14:paraId="3B62F610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228703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14C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6680A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dodaného tepla pocházející z obnovitelného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zdroje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a proces využití O3, S3, P3</w:t>
            </w:r>
          </w:p>
        </w:tc>
      </w:tr>
      <w:tr w:rsidR="00B41FC4" w:rsidRPr="002C36CD" w14:paraId="34A602D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E86AAC3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51EAB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tepla dodaného do rozvodného tepelného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zařízení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a proces využití O1</w:t>
            </w:r>
          </w:p>
        </w:tc>
      </w:tr>
      <w:tr w:rsidR="00B41FC4" w:rsidRPr="002C36CD" w14:paraId="482C493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C89B5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DFC6E9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tepla dodaného do rozvodného tepelného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zařízení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a proces využití O2</w:t>
            </w:r>
          </w:p>
        </w:tc>
      </w:tr>
      <w:tr w:rsidR="00B41FC4" w:rsidRPr="002C36CD" w14:paraId="2548E91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02789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12C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D8DAA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 xml:space="preserve">Množství tepla dodaného do rozvodného tepelného 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zařízení - kategorie</w:t>
            </w:r>
            <w:proofErr w:type="gramEnd"/>
            <w:r>
              <w:rPr>
                <w:color w:val="000000"/>
                <w:sz w:val="20"/>
                <w:szCs w:val="20"/>
                <w:lang w:eastAsia="cs-CZ"/>
              </w:rPr>
              <w:t xml:space="preserve"> biomasy a proces využití O3</w:t>
            </w:r>
          </w:p>
        </w:tc>
      </w:tr>
      <w:tr w:rsidR="00B41FC4" w:rsidRPr="002C36CD" w14:paraId="605CE80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223E6A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T_GCR_15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C151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tepla dodaného do rozvodného tepelného zařízení pocházející z biologicky rozložitelné části komunálního odpadu</w:t>
            </w:r>
          </w:p>
        </w:tc>
      </w:tr>
      <w:tr w:rsidR="00B41FC4" w:rsidRPr="002C36CD" w14:paraId="04B66188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73D7DC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16A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0F081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dodaného tepla pocházející z obnovitelného zdroje</w:t>
            </w:r>
          </w:p>
        </w:tc>
      </w:tr>
      <w:tr w:rsidR="00B41FC4" w:rsidRPr="002C36CD" w14:paraId="6F12DB3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3C8459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T_GCR_</w:t>
            </w:r>
            <w:proofErr w:type="gramStart"/>
            <w:r>
              <w:rPr>
                <w:color w:val="000000"/>
                <w:sz w:val="20"/>
                <w:szCs w:val="20"/>
                <w:lang w:eastAsia="cs-CZ"/>
              </w:rPr>
              <w:t>16B</w:t>
            </w:r>
            <w:proofErr w:type="gramEnd"/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522B1FC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Množství dodaného tepla pocházející z jaderného zařízení</w:t>
            </w:r>
          </w:p>
        </w:tc>
      </w:tr>
    </w:tbl>
    <w:p w14:paraId="1AF34485" w14:textId="77777777" w:rsidR="00B41FC4" w:rsidRDefault="00B41FC4" w:rsidP="00B41FC4"/>
    <w:p w14:paraId="01985366" w14:textId="77777777" w:rsidR="00B41FC4" w:rsidRDefault="00B41FC4" w:rsidP="00B41FC4"/>
    <w:p w14:paraId="4BC4228E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Attachment</w:t>
      </w:r>
      <w:proofErr w:type="spellEnd"/>
      <w:r>
        <w:t>, atribut type)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0CB3E6D6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E6E8BC3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Type</w:t>
            </w:r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31F4858B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7A93F61F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AB6234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ZPR_POKROK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E3432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Zpráva o pokroku při plnění závazku ukončit výrobu tepla z uhlí</w:t>
            </w:r>
          </w:p>
        </w:tc>
      </w:tr>
      <w:tr w:rsidR="00B41FC4" w:rsidRPr="002C36CD" w14:paraId="27A7C549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5603F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ZAV_UKONC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E3DD2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Závazek o ukončení výroby tepla z uhlí</w:t>
            </w:r>
          </w:p>
        </w:tc>
      </w:tr>
    </w:tbl>
    <w:p w14:paraId="6A484A1F" w14:textId="77777777" w:rsidR="00B41FC4" w:rsidRDefault="00B41FC4" w:rsidP="00B41FC4"/>
    <w:p w14:paraId="725087D6" w14:textId="77777777" w:rsidR="00B41FC4" w:rsidRDefault="00B41FC4" w:rsidP="00B41FC4"/>
    <w:p w14:paraId="16781142" w14:textId="77777777" w:rsidR="00B41FC4" w:rsidRDefault="00B41FC4" w:rsidP="00B41FC4">
      <w:pPr>
        <w:keepNext/>
        <w:spacing w:after="0"/>
      </w:pPr>
      <w:r>
        <w:t xml:space="preserve">Seznam druhů hodnot (element </w:t>
      </w:r>
      <w:proofErr w:type="spellStart"/>
      <w:r>
        <w:t>Location</w:t>
      </w:r>
      <w:proofErr w:type="spellEnd"/>
      <w:r>
        <w:t>, atribut report-status)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3C5E6696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73AD5D7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Report_status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472A49CF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1E8DA6B1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9260E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0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9C8B02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Nezúčtováno</w:t>
            </w:r>
          </w:p>
        </w:tc>
      </w:tr>
      <w:tr w:rsidR="00B41FC4" w:rsidRPr="002C36CD" w14:paraId="0C46727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409B6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96CD1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Zúčtováno</w:t>
            </w:r>
          </w:p>
        </w:tc>
      </w:tr>
      <w:tr w:rsidR="00B41FC4" w:rsidRPr="002C36CD" w14:paraId="04BA45BA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5A26F9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2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A0A3D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Vytištěno</w:t>
            </w:r>
          </w:p>
        </w:tc>
      </w:tr>
      <w:tr w:rsidR="00B41FC4" w:rsidRPr="002C36CD" w14:paraId="60723FC2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911A3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ACB396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Stornováno</w:t>
            </w:r>
          </w:p>
        </w:tc>
      </w:tr>
      <w:tr w:rsidR="00B41FC4" w:rsidRPr="002C36CD" w14:paraId="151F21A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04CD25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lastRenderedPageBreak/>
              <w:t>4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53ECBD9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Opravná faktura</w:t>
            </w:r>
          </w:p>
        </w:tc>
      </w:tr>
      <w:tr w:rsidR="00B41FC4" w:rsidRPr="002C36CD" w14:paraId="4287CAB5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5A7A4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5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812C120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Nespecifikováno</w:t>
            </w:r>
          </w:p>
        </w:tc>
      </w:tr>
      <w:tr w:rsidR="00B41FC4" w:rsidRPr="002C36CD" w14:paraId="79A0764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E7852AD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9089748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Zamítnuto</w:t>
            </w:r>
          </w:p>
        </w:tc>
      </w:tr>
    </w:tbl>
    <w:p w14:paraId="1BE75D50" w14:textId="77777777" w:rsidR="00B41FC4" w:rsidRDefault="00B41FC4" w:rsidP="00B41FC4"/>
    <w:p w14:paraId="15F38AED" w14:textId="77777777" w:rsidR="00B41FC4" w:rsidRDefault="00B41FC4" w:rsidP="00B41FC4"/>
    <w:p w14:paraId="3B2556CD" w14:textId="77777777" w:rsidR="00B41FC4" w:rsidRDefault="00B41FC4" w:rsidP="00B41FC4">
      <w:pPr>
        <w:keepNext/>
        <w:spacing w:after="0"/>
      </w:pPr>
      <w:r>
        <w:t xml:space="preserve">Seznam druhů hodnot (element RESREPORT, atribut </w:t>
      </w:r>
      <w:proofErr w:type="spellStart"/>
      <w:r>
        <w:t>message-code</w:t>
      </w:r>
      <w:proofErr w:type="spellEnd"/>
      <w:r>
        <w:t>)</w:t>
      </w:r>
    </w:p>
    <w:tbl>
      <w:tblPr>
        <w:tblW w:w="9155" w:type="dxa"/>
        <w:tblInd w:w="55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433"/>
        <w:gridCol w:w="7722"/>
      </w:tblGrid>
      <w:tr w:rsidR="00B41FC4" w:rsidRPr="002C36CD" w14:paraId="6A043BF7" w14:textId="77777777" w:rsidTr="00936EC6">
        <w:trPr>
          <w:trHeight w:val="300"/>
        </w:trPr>
        <w:tc>
          <w:tcPr>
            <w:tcW w:w="143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227FD2DD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proofErr w:type="spellStart"/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Message_code</w:t>
            </w:r>
            <w:proofErr w:type="spellEnd"/>
          </w:p>
        </w:tc>
        <w:tc>
          <w:tcPr>
            <w:tcW w:w="7722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00"/>
            <w:noWrap/>
            <w:vAlign w:val="bottom"/>
            <w:hideMark/>
          </w:tcPr>
          <w:p w14:paraId="1CC91A57" w14:textId="77777777" w:rsidR="00B41FC4" w:rsidRDefault="00B41FC4" w:rsidP="00936EC6">
            <w:pPr>
              <w:spacing w:after="0"/>
              <w:rPr>
                <w:b/>
                <w:bCs/>
                <w:color w:val="000000"/>
                <w:sz w:val="20"/>
                <w:szCs w:val="20"/>
                <w:lang w:eastAsia="cs-CZ"/>
              </w:rPr>
            </w:pPr>
            <w:r>
              <w:rPr>
                <w:b/>
                <w:bCs/>
                <w:color w:val="000000"/>
                <w:sz w:val="20"/>
                <w:szCs w:val="20"/>
                <w:lang w:eastAsia="cs-CZ"/>
              </w:rPr>
              <w:t>Popis</w:t>
            </w:r>
          </w:p>
        </w:tc>
      </w:tr>
      <w:tr w:rsidR="00B41FC4" w:rsidRPr="002C36CD" w14:paraId="2E9F71E3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F7D740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PT1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DA2A8E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Měsíční výkaz palivového zařízení</w:t>
            </w:r>
          </w:p>
        </w:tc>
      </w:tr>
      <w:tr w:rsidR="00B41FC4" w:rsidRPr="002C36CD" w14:paraId="5056CBDD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5E0E54F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PT3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C9EB5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Opis měsíčního výkazu palivového zařízení</w:t>
            </w:r>
          </w:p>
        </w:tc>
      </w:tr>
      <w:tr w:rsidR="00B41FC4" w:rsidRPr="002C36CD" w14:paraId="08722BB4" w14:textId="77777777" w:rsidTr="00936EC6">
        <w:trPr>
          <w:trHeight w:val="300"/>
        </w:trPr>
        <w:tc>
          <w:tcPr>
            <w:tcW w:w="1433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CD7B3E7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PT6</w:t>
            </w:r>
          </w:p>
        </w:tc>
        <w:tc>
          <w:tcPr>
            <w:tcW w:w="7722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1D7DDB" w14:textId="77777777" w:rsidR="00B41FC4" w:rsidRDefault="00B41FC4" w:rsidP="00936EC6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Výpis měsíčních výkazů palivových zařízení</w:t>
            </w:r>
          </w:p>
        </w:tc>
      </w:tr>
    </w:tbl>
    <w:p w14:paraId="1F035682" w14:textId="77777777" w:rsidR="00B41FC4" w:rsidRDefault="00B41FC4" w:rsidP="00B41FC4"/>
    <w:p w14:paraId="6A248FBB" w14:textId="77777777" w:rsidR="004E1BE2" w:rsidRDefault="004E1BE2" w:rsidP="00304546"/>
    <w:p w14:paraId="6D6C8A6B" w14:textId="77777777" w:rsidR="004E1BE2" w:rsidRDefault="004E1BE2" w:rsidP="00304546"/>
    <w:p w14:paraId="0E1F65C5" w14:textId="249460DB" w:rsidR="00304546" w:rsidRDefault="00304546" w:rsidP="00304546">
      <w:r>
        <w:t>Kompletní soubor RESRE</w:t>
      </w:r>
      <w:r w:rsidR="00A7320E">
        <w:t>PORT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p w14:paraId="658FF6C7" w14:textId="56064440" w:rsidR="00304546" w:rsidRDefault="00DD0B02" w:rsidP="00304546">
      <w:hyperlink r:id="rId21" w:history="1">
        <w:r>
          <w:rPr>
            <w:rStyle w:val="Hypertextovodkaz"/>
          </w:rPr>
          <w:t>XML\RESREPORT</w:t>
        </w:r>
      </w:hyperlink>
    </w:p>
    <w:p w14:paraId="1CC30A0B" w14:textId="36FD545C" w:rsidR="007560EF" w:rsidRPr="009C7EC8" w:rsidRDefault="00C341BE" w:rsidP="007560EF">
      <w:r>
        <w:br w:type="page"/>
      </w:r>
    </w:p>
    <w:p w14:paraId="0164F82E" w14:textId="77777777" w:rsidR="009958F0" w:rsidRDefault="00BB3570" w:rsidP="009958F0">
      <w:pPr>
        <w:pStyle w:val="Nadpis2"/>
      </w:pPr>
      <w:bookmarkStart w:id="42" w:name="_Toc237936025"/>
      <w:r>
        <w:lastRenderedPageBreak/>
        <w:t>RESRESPONSE</w:t>
      </w:r>
      <w:bookmarkEnd w:id="42"/>
    </w:p>
    <w:p w14:paraId="1991A852" w14:textId="77777777" w:rsidR="009958F0" w:rsidRDefault="009958F0" w:rsidP="009958F0"/>
    <w:p w14:paraId="03F320B2" w14:textId="77777777" w:rsidR="009958F0" w:rsidRDefault="009958F0" w:rsidP="009958F0">
      <w:pPr>
        <w:pStyle w:val="Nadpis5"/>
      </w:pPr>
      <w:r>
        <w:t>Účel</w:t>
      </w:r>
    </w:p>
    <w:p w14:paraId="2139EF8C" w14:textId="77777777" w:rsidR="009958F0" w:rsidRDefault="009958F0" w:rsidP="009958F0"/>
    <w:p w14:paraId="46A78365" w14:textId="77777777" w:rsidR="009958F0" w:rsidRDefault="00970E20" w:rsidP="009958F0">
      <w:r>
        <w:t>Zpráva XML ve formátu RESPONSE slouží k potvrzení datové výměny mezi účastníky trhu a OTE. Při komunikaci s centrem datových služeb CDS je možné tento formát využít v případech, uvedených v následující tabulce.</w:t>
      </w:r>
    </w:p>
    <w:p w14:paraId="23689E5C" w14:textId="77777777" w:rsidR="00BA1207" w:rsidRDefault="00BA1207" w:rsidP="009958F0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9958F0" w:rsidRPr="007F474B" w14:paraId="7A7AD23D" w14:textId="77777777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F8FF759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51111FEB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9026DB0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D36C152" w14:textId="77777777" w:rsidR="009958F0" w:rsidRPr="007F474B" w:rsidRDefault="009958F0" w:rsidP="009958F0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8A32C1A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6DF9598" w14:textId="77777777" w:rsidR="009958F0" w:rsidRPr="007F474B" w:rsidRDefault="009958F0" w:rsidP="009958F0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970E20" w:rsidRPr="007F474B" w14:paraId="3D600DFB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E06F43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PC2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11935FB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 / chyba v zadání / aktualizace reklamace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38B373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PC1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4937BE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EC3C54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D34738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970E20" w:rsidRPr="007F474B" w14:paraId="6811AA6A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051979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PC5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3AEEEC7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 / chyba v dotazu na data reklamace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0B2E7F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PC4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D038EB0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85B386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4527B9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970E20" w:rsidRPr="007F474B" w14:paraId="7CFF7E89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C385EB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FF540F1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 / chyba v měsíční výkazu o výrobě z OZE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C93CB7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2ADFD1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CD93CA0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F7AEF4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Výrobce</w:t>
            </w:r>
          </w:p>
        </w:tc>
      </w:tr>
      <w:tr w:rsidR="00970E20" w:rsidRPr="007F474B" w14:paraId="6A3868C1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0A63AF0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42FFC0E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 / chyba v dotazu na měsíční výkaz o výrobě z OZE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E56A19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F23FFBA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3163059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49C5DC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970E20" w:rsidRPr="007F474B" w14:paraId="08707E41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179A2B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PDE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182263B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Potvrzení/chyba v informaci o vyplacení podpory povinně vykupujícím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90191A2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PDD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C3CB26B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95800C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55E29A6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proofErr w:type="spellStart"/>
            <w:r w:rsidRPr="00970E20">
              <w:rPr>
                <w:sz w:val="20"/>
                <w:szCs w:val="20"/>
              </w:rPr>
              <w:t>Pov</w:t>
            </w:r>
            <w:proofErr w:type="spellEnd"/>
            <w:r w:rsidRPr="00970E20">
              <w:rPr>
                <w:sz w:val="20"/>
                <w:szCs w:val="20"/>
              </w:rPr>
              <w:t>. vyk.</w:t>
            </w:r>
          </w:p>
        </w:tc>
      </w:tr>
      <w:tr w:rsidR="00970E20" w:rsidRPr="007F474B" w14:paraId="17346D67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EA838E3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PDH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769B3BEC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Potvrzení/chyba v dotazu o vyplacení podpory povinně vykupujícím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56B64F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PDG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9CCBFD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4A9A34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80A88F2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proofErr w:type="spellStart"/>
            <w:r w:rsidRPr="00970E20">
              <w:rPr>
                <w:sz w:val="20"/>
                <w:szCs w:val="20"/>
              </w:rPr>
              <w:t>Pov</w:t>
            </w:r>
            <w:proofErr w:type="spellEnd"/>
            <w:r w:rsidRPr="00970E20">
              <w:rPr>
                <w:sz w:val="20"/>
                <w:szCs w:val="20"/>
              </w:rPr>
              <w:t>. vyk.</w:t>
            </w:r>
          </w:p>
        </w:tc>
      </w:tr>
      <w:tr w:rsidR="00970E20" w:rsidRPr="007F474B" w14:paraId="51AEE0F5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55D8D1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PDK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56B9FF1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Potvrzení/chyba v dotazu na data PDS/PPS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E3CE78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PDJ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74BD56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90943C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93B5B7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970E20" w:rsidRPr="007F474B" w14:paraId="2A7AA665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F8E8AD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PDN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4030E3D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Potvrzení/chyba v dotazu na souhrnné množství dodávky do sítě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460862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PDM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BC89B8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4FC23E6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F9F00A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F1626D" w:rsidRPr="007F474B" w14:paraId="718C87A6" w14:textId="77777777" w:rsidTr="00513329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E4E46B6" w14:textId="77777777" w:rsidR="00F1626D" w:rsidRPr="008B5A7D" w:rsidRDefault="00F1626D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PF2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BFB7BAC" w14:textId="77777777" w:rsidR="00F1626D" w:rsidRPr="008B5A7D" w:rsidRDefault="00F1626D" w:rsidP="00537195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F1626D">
              <w:rPr>
                <w:color w:val="000000"/>
                <w:sz w:val="20"/>
                <w:szCs w:val="20"/>
                <w:lang w:eastAsia="cs-CZ"/>
              </w:rPr>
              <w:t>Potvrzení / chyba v datech výkazu paliv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9C4613B" w14:textId="77777777" w:rsidR="00F1626D" w:rsidRPr="008B5A7D" w:rsidRDefault="00F1626D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PF1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DD2F5EA" w14:textId="77777777" w:rsidR="00F1626D" w:rsidRPr="00970E20" w:rsidRDefault="00F1626D" w:rsidP="0051332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130F7EA" w14:textId="77777777" w:rsidR="00F1626D" w:rsidRPr="00970E20" w:rsidRDefault="00F1626D" w:rsidP="0051332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EA380AF" w14:textId="77777777" w:rsidR="00F1626D" w:rsidRPr="00970E20" w:rsidRDefault="00F1626D" w:rsidP="0051332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Výrobce</w:t>
            </w:r>
          </w:p>
        </w:tc>
      </w:tr>
      <w:tr w:rsidR="00F1626D" w:rsidRPr="007F474B" w14:paraId="528C4BB1" w14:textId="77777777" w:rsidTr="00513329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73CDAF3" w14:textId="77777777" w:rsidR="00F1626D" w:rsidRPr="008B5A7D" w:rsidRDefault="00F1626D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PF5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4A868A1" w14:textId="77777777" w:rsidR="00F1626D" w:rsidRPr="008B5A7D" w:rsidRDefault="00F1626D" w:rsidP="00537195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F1626D">
              <w:rPr>
                <w:color w:val="000000"/>
                <w:sz w:val="20"/>
                <w:szCs w:val="20"/>
                <w:lang w:eastAsia="cs-CZ"/>
              </w:rPr>
              <w:t>Potvrzení / chyba v dotazu na data výkazu paliv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C2C5D9" w14:textId="77777777" w:rsidR="00F1626D" w:rsidRPr="008B5A7D" w:rsidRDefault="00F1626D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PF4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2CFC1C" w14:textId="77777777" w:rsidR="00F1626D" w:rsidRPr="00970E20" w:rsidRDefault="00F1626D" w:rsidP="0051332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D095B0" w14:textId="77777777" w:rsidR="00F1626D" w:rsidRPr="00970E20" w:rsidRDefault="00F1626D" w:rsidP="0051332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0B60C5" w14:textId="77777777" w:rsidR="00F1626D" w:rsidRPr="00970E20" w:rsidRDefault="00F1626D" w:rsidP="0051332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FC2807" w:rsidRPr="007F474B" w14:paraId="5FAE17B2" w14:textId="77777777" w:rsidTr="00537195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B40B53E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PI2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C75F39A" w14:textId="77777777" w:rsidR="00FC2807" w:rsidRPr="008B5A7D" w:rsidRDefault="00FC2807" w:rsidP="00537195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Potvrzení/chyba v dotazu na výsledek zúčtování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0F19F6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PI1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263C2FE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83C4ED6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CA922EF" w14:textId="77777777" w:rsidR="00FC2807" w:rsidRPr="008B5A7D" w:rsidRDefault="00FC2807" w:rsidP="00537195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RÚT</w:t>
            </w:r>
          </w:p>
        </w:tc>
      </w:tr>
      <w:tr w:rsidR="00970E20" w:rsidRPr="007F474B" w14:paraId="6F3497D1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CFDE95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PR6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59AC895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Potvrzení/chyba v aktualizaci 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0DB66C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PR5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F1C3337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7E5809F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844414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Výrobce</w:t>
            </w:r>
          </w:p>
        </w:tc>
      </w:tr>
      <w:tr w:rsidR="00970E20" w:rsidRPr="007F474B" w14:paraId="35B95A6C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FB123FC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PRC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9BE6C83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 xml:space="preserve">Potvrzení/chyba v potvrzení/zamítnutí shody </w:t>
            </w:r>
            <w:proofErr w:type="gramStart"/>
            <w:r w:rsidRPr="00970E20">
              <w:rPr>
                <w:sz w:val="20"/>
                <w:szCs w:val="20"/>
              </w:rPr>
              <w:t>s</w:t>
            </w:r>
            <w:proofErr w:type="gramEnd"/>
            <w:r w:rsidRPr="00970E20">
              <w:rPr>
                <w:sz w:val="20"/>
                <w:szCs w:val="20"/>
              </w:rPr>
              <w:t xml:space="preserve"> </w:t>
            </w:r>
            <w:proofErr w:type="spellStart"/>
            <w:r w:rsidRPr="00970E20">
              <w:rPr>
                <w:sz w:val="20"/>
                <w:szCs w:val="20"/>
              </w:rPr>
              <w:t>SoP</w:t>
            </w:r>
            <w:proofErr w:type="spellEnd"/>
            <w:r w:rsidRPr="00970E20">
              <w:rPr>
                <w:sz w:val="20"/>
                <w:szCs w:val="20"/>
              </w:rPr>
              <w:t xml:space="preserve"> a PPP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55C1FE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PRB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001665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681AE7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DCCD35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PDS/PPS</w:t>
            </w:r>
          </w:p>
        </w:tc>
      </w:tr>
      <w:tr w:rsidR="00970E20" w:rsidRPr="007F474B" w14:paraId="38FE16DE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CEB7DB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PRK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6F6FFF22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Potvrzení/chyba v dotazu na registrovaný nárok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69BAC7F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PRJ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D354268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F414115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56AB067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970E20" w:rsidRPr="007F474B" w14:paraId="185B321E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C00603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PDQ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FB35FE2" w14:textId="77777777" w:rsidR="00970E20" w:rsidRPr="00970E20" w:rsidRDefault="00970E20" w:rsidP="00970E20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Potvrzení/chyba v dotazu na data svorkové výroby vnořeného výrobce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F721CD1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PDP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C87537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45790D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41B8CB" w14:textId="77777777" w:rsidR="00970E20" w:rsidRPr="00970E20" w:rsidRDefault="00970E20" w:rsidP="00970E20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6B77DA" w:rsidRPr="007F474B" w14:paraId="1A66B9CC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9E71CD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 w:rsidRPr="006B77DA">
              <w:rPr>
                <w:sz w:val="20"/>
                <w:szCs w:val="20"/>
              </w:rPr>
              <w:t>PO2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280BB8F" w14:textId="77777777" w:rsidR="006B77DA" w:rsidRPr="00970E20" w:rsidRDefault="006B77DA" w:rsidP="006B77DA">
            <w:pPr>
              <w:rPr>
                <w:sz w:val="20"/>
                <w:szCs w:val="20"/>
              </w:rPr>
            </w:pPr>
            <w:r w:rsidRPr="006B77DA">
              <w:rPr>
                <w:sz w:val="20"/>
                <w:szCs w:val="20"/>
              </w:rPr>
              <w:t>Potvrzení / chyba oznámení individuálního opatření k zajištění přiměřenosti podpory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A840FA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4D1A377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78F49C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4CB920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Výrobce</w:t>
            </w:r>
          </w:p>
        </w:tc>
      </w:tr>
      <w:tr w:rsidR="006B77DA" w:rsidRPr="007F474B" w14:paraId="304A1F48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F2914A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1BCA55A" w14:textId="77777777" w:rsidR="006B77DA" w:rsidRPr="00970E20" w:rsidRDefault="006B77DA" w:rsidP="006B77DA">
            <w:pPr>
              <w:rPr>
                <w:sz w:val="20"/>
                <w:szCs w:val="20"/>
              </w:rPr>
            </w:pPr>
            <w:r w:rsidRPr="006B77DA">
              <w:rPr>
                <w:sz w:val="20"/>
                <w:szCs w:val="20"/>
              </w:rPr>
              <w:t>Potvrzení / chyba v dotazu na oznámení individuálního opatření k zajištění přiměřenosti podpory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200EBD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E2467A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B66A52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119A7E0" w14:textId="77777777" w:rsidR="006B77DA" w:rsidRPr="00970E20" w:rsidRDefault="006B77DA" w:rsidP="006B77DA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Výrobce</w:t>
            </w:r>
          </w:p>
        </w:tc>
      </w:tr>
      <w:tr w:rsidR="00D062D9" w:rsidRPr="007F474B" w14:paraId="11C7B49E" w14:textId="77777777" w:rsidTr="0009728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9EDE01" w14:textId="77777777" w:rsidR="00D062D9" w:rsidRPr="00F573C4" w:rsidRDefault="00D062D9" w:rsidP="00D062D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PP2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7B7A5D4" w14:textId="77777777" w:rsidR="00D062D9" w:rsidRPr="002C563F" w:rsidRDefault="00D062D9" w:rsidP="00D062D9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7F547D">
              <w:rPr>
                <w:color w:val="000000"/>
                <w:sz w:val="20"/>
                <w:szCs w:val="20"/>
                <w:lang w:eastAsia="cs-CZ"/>
              </w:rPr>
              <w:t>Potvrzení/chyba registrace nároku na podporu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618B36" w14:textId="77777777" w:rsidR="00D062D9" w:rsidRPr="0091548E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PP1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265E41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FA899A" w14:textId="77777777" w:rsidR="00D062D9" w:rsidRPr="00D16936" w:rsidRDefault="00D062D9" w:rsidP="00D062D9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7DB64F" w14:textId="77777777" w:rsidR="00D062D9" w:rsidRPr="00D16936" w:rsidRDefault="00D062D9" w:rsidP="00D062D9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D062D9" w:rsidRPr="007F474B" w14:paraId="63E0FD55" w14:textId="77777777" w:rsidTr="0009728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68C28D" w14:textId="77777777" w:rsidR="00D062D9" w:rsidRPr="00F573C4" w:rsidRDefault="00D062D9" w:rsidP="00D062D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PPC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FC7B0F" w14:textId="77777777" w:rsidR="00D062D9" w:rsidRPr="002C563F" w:rsidRDefault="00D062D9" w:rsidP="00D062D9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7F547D">
              <w:rPr>
                <w:color w:val="000000"/>
                <w:sz w:val="20"/>
                <w:szCs w:val="20"/>
                <w:lang w:eastAsia="cs-CZ"/>
              </w:rPr>
              <w:t>Potvrzení/chyba v potvrzení/zamítnutí shody údajů s PDS/PPS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09AE24" w14:textId="77777777" w:rsidR="00D062D9" w:rsidRPr="0091548E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PPA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6A5DB1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0991523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BCC9E48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PDS/PPS</w:t>
            </w:r>
          </w:p>
        </w:tc>
      </w:tr>
      <w:tr w:rsidR="00D062D9" w:rsidRPr="007F474B" w14:paraId="46A56831" w14:textId="77777777" w:rsidTr="0009728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63832A" w14:textId="77777777" w:rsidR="00D062D9" w:rsidRPr="00F573C4" w:rsidRDefault="00D062D9" w:rsidP="00D062D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ABC192" w14:textId="77777777" w:rsidR="00D062D9" w:rsidRPr="002C563F" w:rsidRDefault="00D062D9" w:rsidP="00D062D9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7F547D">
              <w:rPr>
                <w:color w:val="000000"/>
                <w:sz w:val="20"/>
                <w:szCs w:val="20"/>
                <w:lang w:eastAsia="cs-CZ"/>
              </w:rPr>
              <w:t>Potvrzení/chyba v aktualizaci nároku na podporu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D2DB351" w14:textId="77777777" w:rsidR="00D062D9" w:rsidRPr="0091548E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PP4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44E385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D94EE4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9B4581E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D062D9" w:rsidRPr="007F474B" w14:paraId="13148CD8" w14:textId="77777777" w:rsidTr="0009728A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29AEBDA" w14:textId="77777777" w:rsidR="00D062D9" w:rsidRDefault="00D062D9" w:rsidP="00D062D9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>
              <w:rPr>
                <w:color w:val="000000"/>
                <w:sz w:val="20"/>
                <w:szCs w:val="20"/>
                <w:lang w:eastAsia="cs-CZ"/>
              </w:rPr>
              <w:t>PPH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1C56F20C" w14:textId="77777777" w:rsidR="00D062D9" w:rsidRPr="00295ADD" w:rsidRDefault="00D062D9" w:rsidP="00D062D9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7F547D">
              <w:rPr>
                <w:color w:val="000000"/>
                <w:sz w:val="20"/>
                <w:szCs w:val="20"/>
                <w:lang w:eastAsia="cs-CZ"/>
              </w:rPr>
              <w:t>Potvrzení/chyba v dotazu na registrovaný nárok na podporu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9086C2" w14:textId="77777777" w:rsidR="00D062D9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PPG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8E967F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E304DB2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216B0C" w14:textId="77777777" w:rsidR="00D062D9" w:rsidRPr="00AA3231" w:rsidRDefault="00D062D9" w:rsidP="00D062D9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PDS/PPS</w:t>
            </w:r>
          </w:p>
        </w:tc>
      </w:tr>
      <w:tr w:rsidR="00D062D9" w:rsidRPr="007F474B" w14:paraId="678D7DE6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6BFA16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PR2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4765D9A3" w14:textId="77777777" w:rsidR="00D062D9" w:rsidRPr="00970E20" w:rsidRDefault="00D062D9" w:rsidP="00D062D9">
            <w:pPr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Potvrzení/chyba 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95B0C2C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PR1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EEB22D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36390B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374CE3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Výrobce</w:t>
            </w:r>
          </w:p>
        </w:tc>
      </w:tr>
      <w:tr w:rsidR="00D062D9" w:rsidRPr="007F474B" w14:paraId="27801E01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23CDCD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A9B04DF" w14:textId="77777777" w:rsidR="00D062D9" w:rsidRPr="00970E20" w:rsidRDefault="00D062D9" w:rsidP="00D062D9">
            <w:pPr>
              <w:rPr>
                <w:sz w:val="20"/>
                <w:szCs w:val="20"/>
              </w:rPr>
            </w:pPr>
            <w:r w:rsidRPr="00F1626D">
              <w:rPr>
                <w:sz w:val="20"/>
                <w:szCs w:val="20"/>
              </w:rPr>
              <w:t>Potvrzení / chyba v měsíčním výkazu o výrobě z tepelného zdroje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1698DA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5F2EC18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35802CD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704127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Výrobce</w:t>
            </w:r>
          </w:p>
        </w:tc>
      </w:tr>
      <w:tr w:rsidR="00D062D9" w:rsidRPr="007F474B" w14:paraId="20B06DE1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0BE5FA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882A1F4" w14:textId="77777777" w:rsidR="00D062D9" w:rsidRPr="00970E20" w:rsidRDefault="00D062D9" w:rsidP="00D062D9">
            <w:pPr>
              <w:rPr>
                <w:sz w:val="20"/>
                <w:szCs w:val="20"/>
              </w:rPr>
            </w:pPr>
            <w:r w:rsidRPr="00F1626D">
              <w:rPr>
                <w:sz w:val="20"/>
                <w:szCs w:val="20"/>
              </w:rPr>
              <w:t>Potvrzení / chyba v dotazu na měsíční výkaz o výrobě z tepelného zdroje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68BEA7B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TD4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AF262E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A58A713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60E611C" w14:textId="77777777" w:rsidR="00D062D9" w:rsidRPr="00970E20" w:rsidRDefault="00D062D9" w:rsidP="00D062D9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BB62D4" w:rsidRPr="007F474B" w14:paraId="4E350E4A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8B243DA" w14:textId="56067145" w:rsidR="00BB62D4" w:rsidRDefault="00BB62D4" w:rsidP="00BB62D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PT2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29E1D5AB" w14:textId="3CF5BFB8" w:rsidR="00BB62D4" w:rsidRPr="00F1626D" w:rsidRDefault="00BB62D4" w:rsidP="00BB62D4">
            <w:pPr>
              <w:rPr>
                <w:sz w:val="20"/>
                <w:szCs w:val="20"/>
              </w:rPr>
            </w:pPr>
            <w:r w:rsidRPr="00BB62D4">
              <w:rPr>
                <w:sz w:val="20"/>
                <w:szCs w:val="20"/>
              </w:rPr>
              <w:t>Potvrzení/chyba v měsíčním výkazu palivového zařízení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CEC1EF" w14:textId="77ABD121" w:rsidR="00BB62D4" w:rsidRDefault="00BB62D4" w:rsidP="00BB62D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1F2CC3C" w14:textId="485AA060" w:rsidR="00BB62D4" w:rsidRPr="00970E20" w:rsidRDefault="00BB62D4" w:rsidP="00BB62D4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91EE8A" w14:textId="57C75200" w:rsidR="00BB62D4" w:rsidRPr="00970E20" w:rsidRDefault="00BB62D4" w:rsidP="00BB62D4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B790EAE" w14:textId="14A19CA6" w:rsidR="00BB62D4" w:rsidRPr="00970E20" w:rsidRDefault="00BB62D4" w:rsidP="00BB62D4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  <w:tr w:rsidR="00BB62D4" w:rsidRPr="007F474B" w14:paraId="22DBEEB3" w14:textId="77777777" w:rsidTr="00970E20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4D2987C" w14:textId="086F8C41" w:rsidR="00BB62D4" w:rsidRDefault="00BB62D4" w:rsidP="00BB62D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E309E46" w14:textId="33EA744E" w:rsidR="00BB62D4" w:rsidRPr="00BB62D4" w:rsidRDefault="00BB62D4" w:rsidP="00BB62D4">
            <w:pPr>
              <w:rPr>
                <w:sz w:val="20"/>
                <w:szCs w:val="20"/>
              </w:rPr>
            </w:pPr>
            <w:r w:rsidRPr="00BB62D4">
              <w:rPr>
                <w:sz w:val="20"/>
                <w:szCs w:val="20"/>
              </w:rPr>
              <w:t>Potvrzení/chyba v dotazu na měsíční výkaz palivového zařízení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A349302" w14:textId="34B46E2D" w:rsidR="00BB62D4" w:rsidRDefault="00BB62D4" w:rsidP="00BB62D4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PT4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F89AAD" w14:textId="5233F999" w:rsidR="00BB62D4" w:rsidRPr="00970E20" w:rsidRDefault="00BB62D4" w:rsidP="00BB62D4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52CEDD" w14:textId="2EFB43B1" w:rsidR="00BB62D4" w:rsidRPr="00970E20" w:rsidRDefault="00BB62D4" w:rsidP="00BB62D4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D6E354" w14:textId="7860A05C" w:rsidR="00BB62D4" w:rsidRPr="00970E20" w:rsidRDefault="00BB62D4" w:rsidP="00BB62D4">
            <w:pPr>
              <w:jc w:val="center"/>
              <w:rPr>
                <w:sz w:val="20"/>
                <w:szCs w:val="20"/>
              </w:rPr>
            </w:pPr>
            <w:r w:rsidRPr="00970E20">
              <w:rPr>
                <w:sz w:val="20"/>
                <w:szCs w:val="20"/>
              </w:rPr>
              <w:t>RÚT</w:t>
            </w:r>
          </w:p>
        </w:tc>
      </w:tr>
    </w:tbl>
    <w:p w14:paraId="2B740A36" w14:textId="77777777" w:rsidR="009958F0" w:rsidRDefault="009958F0" w:rsidP="009958F0"/>
    <w:p w14:paraId="1DB8794F" w14:textId="77777777" w:rsidR="00A37BE0" w:rsidRDefault="00A37BE0" w:rsidP="00A37BE0">
      <w:pPr>
        <w:pStyle w:val="Nadpis5"/>
      </w:pPr>
      <w:r>
        <w:t xml:space="preserve">plnění struktury </w:t>
      </w:r>
      <w:r w:rsidR="00BB3570">
        <w:t>RESRESPONSE</w:t>
      </w:r>
    </w:p>
    <w:p w14:paraId="49128E4F" w14:textId="77777777" w:rsidR="00146988" w:rsidRPr="00146988" w:rsidRDefault="00146988" w:rsidP="00146988"/>
    <w:p w14:paraId="67EA58E5" w14:textId="77777777" w:rsidR="00146988" w:rsidRDefault="00146988" w:rsidP="00146988">
      <w:r>
        <w:t>Níže je uveden popis plnění pro vybrané atributy zprávy.</w:t>
      </w:r>
    </w:p>
    <w:p w14:paraId="24612E1F" w14:textId="77777777" w:rsidR="00146988" w:rsidRPr="00146988" w:rsidRDefault="00146988" w:rsidP="00146988"/>
    <w:tbl>
      <w:tblPr>
        <w:tblW w:w="22413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  <w:gridCol w:w="4196"/>
        <w:gridCol w:w="4196"/>
        <w:gridCol w:w="4196"/>
      </w:tblGrid>
      <w:tr w:rsidR="00146988" w:rsidRPr="00BB1160" w14:paraId="60ED0AE3" w14:textId="77777777" w:rsidTr="00FC2807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F332870" w14:textId="77777777" w:rsidR="00146988" w:rsidRPr="00EB062D" w:rsidRDefault="00146988" w:rsidP="00F31552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8A32DFA" w14:textId="77777777" w:rsidR="00146988" w:rsidRDefault="00146988" w:rsidP="00F31552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72788C5" w14:textId="77777777" w:rsidR="00146988" w:rsidRPr="00BB1160" w:rsidRDefault="00146988" w:rsidP="00F31552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2B6A2D7" w14:textId="77777777" w:rsidR="00146988" w:rsidRPr="00BB1160" w:rsidRDefault="00146988" w:rsidP="00F31552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391F191" w14:textId="77777777" w:rsidR="00146988" w:rsidRPr="00BB1160" w:rsidRDefault="00146988" w:rsidP="00F31552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146988" w:rsidRPr="00A1290A" w14:paraId="5184906E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C77DB0" w14:textId="77777777" w:rsidR="00146988" w:rsidRDefault="00146988" w:rsidP="00F31552">
            <w:pPr>
              <w:rPr>
                <w:b/>
              </w:rPr>
            </w:pPr>
            <w:r>
              <w:rPr>
                <w:b/>
              </w:rPr>
              <w:t>RESRESPONSE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2D668A" w14:textId="77777777" w:rsidR="00146988" w:rsidRPr="0098576D" w:rsidRDefault="00146988" w:rsidP="00F31552">
            <w:pPr>
              <w:jc w:val="center"/>
              <w:rPr>
                <w:b/>
              </w:rPr>
            </w:pPr>
            <w:r w:rsidRPr="0098576D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8C365F1" w14:textId="77777777" w:rsidR="00146988" w:rsidRPr="0098576D" w:rsidRDefault="00146988" w:rsidP="00F31552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B2AC187" w14:textId="77777777" w:rsidR="00146988" w:rsidRPr="0098576D" w:rsidRDefault="00146988" w:rsidP="00F3155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4F267F" w14:textId="77777777" w:rsidR="00146988" w:rsidRPr="0098576D" w:rsidRDefault="00146988" w:rsidP="00F31552">
            <w:pPr>
              <w:rPr>
                <w:b/>
              </w:rPr>
            </w:pPr>
            <w:r w:rsidRPr="0098576D">
              <w:rPr>
                <w:b/>
              </w:rPr>
              <w:t>Hlavička zprávy</w:t>
            </w:r>
          </w:p>
        </w:tc>
      </w:tr>
      <w:tr w:rsidR="00146988" w14:paraId="2C8B1660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A5B1F0" w14:textId="77777777" w:rsidR="00146988" w:rsidRDefault="00146988" w:rsidP="00F3155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A82632" w14:textId="77777777" w:rsidR="00146988" w:rsidRPr="00EB062D" w:rsidRDefault="00146988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CE161E" w14:textId="77777777" w:rsidR="00146988" w:rsidRDefault="00C65DB6" w:rsidP="00C65DB6">
            <w:pPr>
              <w:jc w:val="center"/>
            </w:pPr>
            <w:r>
              <w:t>1-</w:t>
            </w:r>
            <w:r w:rsidR="00146988">
              <w:t>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336175" w14:textId="77777777" w:rsidR="00146988" w:rsidRPr="00BB1160" w:rsidRDefault="00146988" w:rsidP="00F31552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2E6FFD" w14:textId="77777777" w:rsidR="00146988" w:rsidRDefault="00146988" w:rsidP="00F31552">
            <w:r>
              <w:t>Jednoznačný identifikátor zprávy</w:t>
            </w:r>
          </w:p>
        </w:tc>
      </w:tr>
      <w:tr w:rsidR="00146988" w14:paraId="723C8038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E63611" w14:textId="77777777" w:rsidR="00146988" w:rsidRDefault="00146988" w:rsidP="00F31552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B5182C" w14:textId="77777777" w:rsidR="00146988" w:rsidRPr="00EB062D" w:rsidRDefault="00146988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6D1C57" w14:textId="77777777" w:rsidR="00146988" w:rsidRDefault="00C65DB6" w:rsidP="00F31552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E4EC9B" w14:textId="77777777" w:rsidR="00146988" w:rsidRDefault="00146988" w:rsidP="00F31552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55B63A" w14:textId="77777777" w:rsidR="00146988" w:rsidRDefault="00146988" w:rsidP="00F31552">
            <w:r>
              <w:t xml:space="preserve">Upřesnění obsahu zprávy </w:t>
            </w:r>
          </w:p>
        </w:tc>
      </w:tr>
      <w:tr w:rsidR="00146988" w14:paraId="5C33EE47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0FEA8B" w14:textId="77777777" w:rsidR="00146988" w:rsidRDefault="00146988" w:rsidP="00F31552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A59642" w14:textId="77777777" w:rsidR="00146988" w:rsidRPr="00EB062D" w:rsidRDefault="00146988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8251EC" w14:textId="77777777" w:rsidR="00146988" w:rsidRDefault="00146988" w:rsidP="00F3155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8D8C99" w14:textId="77777777" w:rsidR="00146988" w:rsidRDefault="00146988" w:rsidP="00F31552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579676" w14:textId="77777777" w:rsidR="00146988" w:rsidRDefault="00146988" w:rsidP="00F31552">
            <w:r>
              <w:t xml:space="preserve">Datum a čas vytvoření zprávy </w:t>
            </w:r>
          </w:p>
        </w:tc>
      </w:tr>
      <w:tr w:rsidR="00146988" w14:paraId="6DF70D91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490996" w14:textId="77777777" w:rsidR="00146988" w:rsidRDefault="00146988" w:rsidP="00F31552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0199A2" w14:textId="77777777" w:rsidR="00146988" w:rsidRPr="00EB062D" w:rsidRDefault="00146988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6FA309" w14:textId="77777777" w:rsidR="00146988" w:rsidRDefault="00146988" w:rsidP="00F3155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CE592E" w14:textId="77777777" w:rsidR="00146988" w:rsidRDefault="00146988" w:rsidP="00F31552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3FE312" w14:textId="77777777" w:rsidR="00146988" w:rsidRDefault="00146988" w:rsidP="00F31552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146988" w14:paraId="195DF077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D06053" w14:textId="77777777" w:rsidR="00146988" w:rsidRDefault="00146988" w:rsidP="00F31552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0C1251" w14:textId="77777777" w:rsidR="00146988" w:rsidRPr="00EB062D" w:rsidRDefault="00146988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276FD1" w14:textId="77777777" w:rsidR="00146988" w:rsidRDefault="00146988" w:rsidP="00F3155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F955DA" w14:textId="77777777" w:rsidR="00146988" w:rsidRDefault="00146988" w:rsidP="00F31552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5F7D7C" w14:textId="77777777" w:rsidR="00146988" w:rsidRDefault="00146988" w:rsidP="00F31552">
            <w:r>
              <w:t>Vydání v rámci verze schématu, plněno konstantou „1“</w:t>
            </w:r>
          </w:p>
        </w:tc>
      </w:tr>
      <w:tr w:rsidR="00146988" w14:paraId="6D5102FB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3DEC6CB" w14:textId="77777777" w:rsidR="00146988" w:rsidRDefault="00146988" w:rsidP="00F31552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47D311D" w14:textId="77777777" w:rsidR="00146988" w:rsidRPr="00E81BF0" w:rsidRDefault="00146988" w:rsidP="00F31552">
            <w:pPr>
              <w:jc w:val="center"/>
              <w:rPr>
                <w:b/>
              </w:rPr>
            </w:pPr>
            <w:r w:rsidRPr="00E81BF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1D1F76E" w14:textId="77777777" w:rsidR="00146988" w:rsidRDefault="00146988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F0E2541" w14:textId="77777777" w:rsidR="00146988" w:rsidRDefault="00146988" w:rsidP="00F3155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CB816D6" w14:textId="77777777" w:rsidR="00146988" w:rsidRDefault="00146988" w:rsidP="00F31552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146988" w14:paraId="40D69936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EC3F1C" w14:textId="77777777" w:rsidR="00146988" w:rsidRDefault="00146988" w:rsidP="00F3155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3DEC9E" w14:textId="77777777" w:rsidR="00146988" w:rsidRDefault="00146988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AB1BE6" w14:textId="77777777" w:rsidR="00146988" w:rsidRDefault="00C65DB6" w:rsidP="00F31552">
            <w:pPr>
              <w:jc w:val="center"/>
            </w:pPr>
            <w:r>
              <w:t>13-</w:t>
            </w:r>
            <w:r w:rsidR="00146988">
              <w:t>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5A30BB" w14:textId="77777777" w:rsidR="00146988" w:rsidRDefault="00146988" w:rsidP="00F31552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0C3840" w14:textId="77777777" w:rsidR="00146988" w:rsidRDefault="00146988" w:rsidP="00F31552">
            <w:r>
              <w:t>Identifikátor odesílatele (tvůrce obchodního pokynu)</w:t>
            </w:r>
          </w:p>
        </w:tc>
      </w:tr>
      <w:tr w:rsidR="00146988" w14:paraId="1856B8CC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C07BAC" w14:textId="77777777" w:rsidR="00146988" w:rsidRDefault="00146988" w:rsidP="00F31552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551ACD" w14:textId="77777777" w:rsidR="00146988" w:rsidRDefault="00146988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F1EF7A" w14:textId="77777777" w:rsidR="00146988" w:rsidRDefault="00146988" w:rsidP="00F3155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7D26B0" w14:textId="77777777" w:rsidR="00146988" w:rsidRDefault="00146988" w:rsidP="00F31552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420214" w14:textId="77777777" w:rsidR="00146988" w:rsidRDefault="00146988" w:rsidP="00F31552">
            <w:r>
              <w:t>Plněno konstantou, 14 pro EAN nebo 15 pro EIC</w:t>
            </w:r>
          </w:p>
        </w:tc>
      </w:tr>
      <w:tr w:rsidR="00C65DB6" w14:paraId="46BDBF96" w14:textId="77777777" w:rsidTr="00C65DB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FC2394" w14:textId="77777777" w:rsidR="00C65DB6" w:rsidRPr="00C65DB6" w:rsidRDefault="00C65DB6" w:rsidP="00B438D8">
            <w:pPr>
              <w:rPr>
                <w:b/>
              </w:rPr>
            </w:pPr>
            <w:proofErr w:type="spellStart"/>
            <w:r w:rsidRPr="00C65DB6"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0EDCAD1" w14:textId="77777777" w:rsidR="00C65DB6" w:rsidRPr="00C65DB6" w:rsidRDefault="00C65DB6" w:rsidP="00B438D8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D8A9CE6" w14:textId="77777777" w:rsidR="00C65DB6" w:rsidRPr="00C65DB6" w:rsidRDefault="00C65DB6" w:rsidP="00B438D8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9B20FC0" w14:textId="77777777" w:rsidR="00C65DB6" w:rsidRPr="00C65DB6" w:rsidRDefault="00C65DB6" w:rsidP="00B438D8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F131DAE" w14:textId="77777777" w:rsidR="00C65DB6" w:rsidRPr="00C65DB6" w:rsidRDefault="00C65DB6" w:rsidP="00E81BF0">
            <w:pPr>
              <w:rPr>
                <w:b/>
              </w:rPr>
            </w:pPr>
            <w:r w:rsidRPr="00C65DB6">
              <w:rPr>
                <w:b/>
              </w:rPr>
              <w:t>Identifikace příjemce zprávy</w:t>
            </w:r>
          </w:p>
        </w:tc>
        <w:tc>
          <w:tcPr>
            <w:tcW w:w="4196" w:type="dxa"/>
          </w:tcPr>
          <w:p w14:paraId="3B666963" w14:textId="77777777" w:rsidR="00C65DB6" w:rsidRDefault="00C65DB6" w:rsidP="00B438D8">
            <w:pPr>
              <w:jc w:val="center"/>
              <w:rPr>
                <w:b/>
              </w:rPr>
            </w:pPr>
          </w:p>
        </w:tc>
        <w:tc>
          <w:tcPr>
            <w:tcW w:w="4196" w:type="dxa"/>
          </w:tcPr>
          <w:p w14:paraId="62E5D840" w14:textId="77777777" w:rsidR="00C65DB6" w:rsidRDefault="00C65DB6" w:rsidP="00B438D8">
            <w:pPr>
              <w:rPr>
                <w:b/>
              </w:rPr>
            </w:pPr>
          </w:p>
        </w:tc>
        <w:tc>
          <w:tcPr>
            <w:tcW w:w="4196" w:type="dxa"/>
          </w:tcPr>
          <w:p w14:paraId="26A5EE90" w14:textId="77777777" w:rsidR="00C65DB6" w:rsidRDefault="00C65DB6" w:rsidP="00B438D8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C65DB6" w14:paraId="3251DBE0" w14:textId="77777777" w:rsidTr="00C65DB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6BBCF3" w14:textId="77777777" w:rsidR="00C65DB6" w:rsidRDefault="00C65DB6" w:rsidP="00B438D8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3C9FDA" w14:textId="77777777" w:rsidR="00C65DB6" w:rsidRDefault="00C65DB6" w:rsidP="00B438D8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CD457D" w14:textId="77777777" w:rsidR="00C65DB6" w:rsidRDefault="00C65DB6" w:rsidP="00B438D8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EF9756" w14:textId="77777777" w:rsidR="00C65DB6" w:rsidRDefault="00C65DB6" w:rsidP="00B438D8">
            <w:r>
              <w:t>id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8DB0A9" w14:textId="77777777" w:rsidR="00C65DB6" w:rsidRDefault="00C65DB6" w:rsidP="00B438D8">
            <w:r>
              <w:t>Identifikátor odesílatele (tvůrce obchodního pokynu)</w:t>
            </w:r>
          </w:p>
        </w:tc>
        <w:tc>
          <w:tcPr>
            <w:tcW w:w="4196" w:type="dxa"/>
          </w:tcPr>
          <w:p w14:paraId="5DBF04E1" w14:textId="77777777" w:rsidR="00C65DB6" w:rsidRDefault="00C65DB6" w:rsidP="00B438D8">
            <w:pPr>
              <w:jc w:val="center"/>
            </w:pPr>
            <w:r>
              <w:t>13-16</w:t>
            </w:r>
          </w:p>
        </w:tc>
        <w:tc>
          <w:tcPr>
            <w:tcW w:w="4196" w:type="dxa"/>
          </w:tcPr>
          <w:p w14:paraId="042B2281" w14:textId="77777777" w:rsidR="00C65DB6" w:rsidRDefault="00C65DB6" w:rsidP="00B438D8">
            <w:r>
              <w:t>Odesílatel</w:t>
            </w:r>
          </w:p>
        </w:tc>
        <w:tc>
          <w:tcPr>
            <w:tcW w:w="4196" w:type="dxa"/>
          </w:tcPr>
          <w:p w14:paraId="05D75E86" w14:textId="77777777" w:rsidR="00C65DB6" w:rsidRDefault="00C65DB6" w:rsidP="00B438D8">
            <w:r>
              <w:t>Identifikátor odesílatele (tvůrce obchodního pokynu)</w:t>
            </w:r>
          </w:p>
        </w:tc>
      </w:tr>
      <w:tr w:rsidR="00C65DB6" w14:paraId="005EDA5C" w14:textId="77777777" w:rsidTr="00C65DB6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6CE5C3" w14:textId="77777777" w:rsidR="00C65DB6" w:rsidRDefault="00C65DB6" w:rsidP="00B438D8">
            <w:proofErr w:type="spellStart"/>
            <w:r>
              <w:lastRenderedPageBreak/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B724F6" w14:textId="77777777" w:rsidR="00C65DB6" w:rsidRDefault="00C65DB6" w:rsidP="00B438D8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11B0E8" w14:textId="77777777" w:rsidR="00C65DB6" w:rsidRDefault="00C65DB6" w:rsidP="00B438D8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BC8F51" w14:textId="77777777" w:rsidR="00C65DB6" w:rsidRDefault="00C65DB6" w:rsidP="00B438D8">
            <w:proofErr w:type="spellStart"/>
            <w:r>
              <w:t>coding-scheme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D30ADE" w14:textId="77777777" w:rsidR="00C65DB6" w:rsidRDefault="00C65DB6" w:rsidP="00B438D8">
            <w:r>
              <w:t>Plněno konstantou, 14 pro EAN nebo 15 pro EIC</w:t>
            </w:r>
          </w:p>
        </w:tc>
        <w:tc>
          <w:tcPr>
            <w:tcW w:w="4196" w:type="dxa"/>
          </w:tcPr>
          <w:p w14:paraId="7254A49D" w14:textId="77777777" w:rsidR="00C65DB6" w:rsidRDefault="00C65DB6" w:rsidP="00B438D8">
            <w:pPr>
              <w:jc w:val="center"/>
            </w:pPr>
          </w:p>
        </w:tc>
        <w:tc>
          <w:tcPr>
            <w:tcW w:w="4196" w:type="dxa"/>
          </w:tcPr>
          <w:p w14:paraId="343BFD31" w14:textId="77777777" w:rsidR="00C65DB6" w:rsidRDefault="00C65DB6" w:rsidP="00B438D8">
            <w:r>
              <w:t>Schéma kódování</w:t>
            </w:r>
          </w:p>
        </w:tc>
        <w:tc>
          <w:tcPr>
            <w:tcW w:w="4196" w:type="dxa"/>
          </w:tcPr>
          <w:p w14:paraId="7C6D18D7" w14:textId="77777777" w:rsidR="00C65DB6" w:rsidRDefault="00C65DB6" w:rsidP="00B438D8">
            <w:r>
              <w:t>Plněno konstantou, 14 pro EAN nebo 15 pro EIC</w:t>
            </w:r>
          </w:p>
        </w:tc>
      </w:tr>
      <w:tr w:rsidR="00C65DB6" w14:paraId="50AC6F73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1EB9E6A" w14:textId="77777777" w:rsidR="00C65DB6" w:rsidRDefault="00C65DB6" w:rsidP="00146988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7291BAE" w14:textId="77777777" w:rsidR="00C65DB6" w:rsidRPr="00C65DB6" w:rsidRDefault="00C65DB6" w:rsidP="00F31552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F17BBE6" w14:textId="77777777" w:rsidR="00C65DB6" w:rsidRDefault="00C65DB6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C9050A8" w14:textId="77777777" w:rsidR="00C65DB6" w:rsidRDefault="00C65DB6" w:rsidP="00F3155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72F84D" w14:textId="77777777" w:rsidR="00C65DB6" w:rsidRDefault="00C65DB6" w:rsidP="006371B2">
            <w:pPr>
              <w:rPr>
                <w:b/>
              </w:rPr>
            </w:pPr>
            <w:r>
              <w:rPr>
                <w:b/>
              </w:rPr>
              <w:t>Identifikace předešlé zprávy</w:t>
            </w:r>
          </w:p>
        </w:tc>
      </w:tr>
      <w:tr w:rsidR="00C65DB6" w14:paraId="2E654282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3C6194" w14:textId="77777777" w:rsidR="00C65DB6" w:rsidRDefault="00C65DB6" w:rsidP="00F3155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78133A" w14:textId="77777777" w:rsidR="00C65DB6" w:rsidRDefault="00C65DB6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867535" w14:textId="77777777" w:rsidR="00C65DB6" w:rsidRDefault="00C65DB6" w:rsidP="00F31552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4B5AA0" w14:textId="77777777" w:rsidR="00C65DB6" w:rsidRPr="00BB1160" w:rsidRDefault="00C65DB6" w:rsidP="00F31552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E0AD4E" w14:textId="77777777" w:rsidR="00C65DB6" w:rsidRDefault="00C65DB6" w:rsidP="00F31552">
            <w:r>
              <w:t>Identifikace předešlé zprávy</w:t>
            </w:r>
          </w:p>
        </w:tc>
      </w:tr>
      <w:tr w:rsidR="00C65DB6" w14:paraId="5AA45480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DB53F67" w14:textId="77777777" w:rsidR="00C65DB6" w:rsidRDefault="00C65DB6" w:rsidP="00F31552">
            <w:pPr>
              <w:rPr>
                <w:b/>
              </w:rPr>
            </w:pPr>
            <w:proofErr w:type="spellStart"/>
            <w:r>
              <w:rPr>
                <w:b/>
              </w:rPr>
              <w:t>Reason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D4E4BE1" w14:textId="77777777" w:rsidR="00C65DB6" w:rsidRPr="00C65DB6" w:rsidRDefault="00C65DB6" w:rsidP="00F31552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FC1BB26" w14:textId="77777777" w:rsidR="00C65DB6" w:rsidRDefault="00C65DB6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635746D" w14:textId="77777777" w:rsidR="00C65DB6" w:rsidRDefault="00C65DB6" w:rsidP="00F3155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BC04859" w14:textId="77777777" w:rsidR="00C65DB6" w:rsidRDefault="00C65DB6" w:rsidP="00F31552">
            <w:pPr>
              <w:rPr>
                <w:b/>
              </w:rPr>
            </w:pPr>
            <w:r>
              <w:rPr>
                <w:b/>
              </w:rPr>
              <w:t>Zpráva</w:t>
            </w:r>
          </w:p>
        </w:tc>
      </w:tr>
      <w:tr w:rsidR="00C65DB6" w14:paraId="5D669CF9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4A87FE" w14:textId="77777777" w:rsidR="00C65DB6" w:rsidRDefault="00C65DB6" w:rsidP="006371B2">
            <w:proofErr w:type="spellStart"/>
            <w:r>
              <w:t>class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4FFEC7" w14:textId="77777777" w:rsidR="00C65DB6" w:rsidRDefault="00C65DB6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EDFA87" w14:textId="77777777" w:rsidR="00C65DB6" w:rsidRDefault="00B21EEA" w:rsidP="00F31552">
            <w:pPr>
              <w:jc w:val="center"/>
            </w:pPr>
            <w:r>
              <w:t>1-</w:t>
            </w:r>
            <w:r w:rsidR="00C65DB6">
              <w:t>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B0C58A" w14:textId="77777777" w:rsidR="00C65DB6" w:rsidRPr="00BB1160" w:rsidRDefault="00C65DB6" w:rsidP="00F31552">
            <w:r>
              <w:t>Třída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971753" w14:textId="77777777" w:rsidR="00C65DB6" w:rsidRPr="00BB1160" w:rsidRDefault="00C65DB6" w:rsidP="00F31552">
            <w:r>
              <w:t>Třída zprávy</w:t>
            </w:r>
          </w:p>
        </w:tc>
      </w:tr>
      <w:tr w:rsidR="00C65DB6" w14:paraId="4D779E6A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A0E3C8" w14:textId="77777777" w:rsidR="00C65DB6" w:rsidRDefault="00C65DB6" w:rsidP="00F31552">
            <w:r>
              <w:t>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4F5C00" w14:textId="77777777" w:rsidR="00C65DB6" w:rsidRDefault="00C65DB6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895EDD" w14:textId="77777777" w:rsidR="00C65DB6" w:rsidRDefault="00C65DB6" w:rsidP="00F31552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092FA8" w14:textId="77777777" w:rsidR="00C65DB6" w:rsidRDefault="00C65DB6" w:rsidP="00F31552">
            <w:r>
              <w:t>Typ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76250A" w14:textId="77777777" w:rsidR="00C65DB6" w:rsidRDefault="00C65DB6" w:rsidP="00F31552">
            <w:r>
              <w:t>Typ zprávy</w:t>
            </w:r>
          </w:p>
        </w:tc>
      </w:tr>
      <w:tr w:rsidR="00C65DB6" w14:paraId="62510C83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0521AD" w14:textId="77777777" w:rsidR="00C65DB6" w:rsidRDefault="00C65DB6" w:rsidP="00F31552">
            <w:proofErr w:type="spellStart"/>
            <w:r>
              <w:t>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E9A32B" w14:textId="77777777" w:rsidR="00C65DB6" w:rsidRDefault="00C65DB6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2580BC" w14:textId="77777777" w:rsidR="00C65DB6" w:rsidRDefault="00C65DB6" w:rsidP="00B21EEA">
            <w:pPr>
              <w:jc w:val="center"/>
            </w:pPr>
            <w:r>
              <w:t>1</w:t>
            </w:r>
            <w:r w:rsidR="00B21EEA">
              <w:t>-</w:t>
            </w: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C8A8FA" w14:textId="77777777" w:rsidR="00C65DB6" w:rsidRDefault="00C65DB6" w:rsidP="00F31552">
            <w:r>
              <w:t>Číslo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076241" w14:textId="77777777" w:rsidR="00C65DB6" w:rsidRDefault="00C65DB6" w:rsidP="00F31552">
            <w:r>
              <w:t>Číslo zprávy</w:t>
            </w:r>
          </w:p>
        </w:tc>
      </w:tr>
      <w:tr w:rsidR="00C65DB6" w14:paraId="583D106D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59E092" w14:textId="77777777" w:rsidR="00C65DB6" w:rsidRDefault="00C65DB6" w:rsidP="00F31552">
            <w:r>
              <w:t>text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0918DB" w14:textId="77777777" w:rsidR="00C65DB6" w:rsidRDefault="00C65DB6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0B5EE8" w14:textId="77777777" w:rsidR="00C65DB6" w:rsidRDefault="00B21EEA" w:rsidP="006371B2">
            <w:pPr>
              <w:tabs>
                <w:tab w:val="center" w:pos="342"/>
              </w:tabs>
            </w:pPr>
            <w:r>
              <w:tab/>
              <w:t>1-</w:t>
            </w:r>
            <w:r w:rsidR="00C65DB6">
              <w:t>300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44997D" w14:textId="77777777" w:rsidR="00C65DB6" w:rsidRDefault="00C65DB6" w:rsidP="00F31552">
            <w:r>
              <w:t>Text odpovědi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C11486" w14:textId="77777777" w:rsidR="00C65DB6" w:rsidRDefault="00C65DB6" w:rsidP="00F31552">
            <w:r>
              <w:t>Text odpovědi</w:t>
            </w:r>
          </w:p>
        </w:tc>
      </w:tr>
      <w:tr w:rsidR="00C65DB6" w14:paraId="7C1080F4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AC04D5" w14:textId="77777777" w:rsidR="00C65DB6" w:rsidRDefault="00C65DB6" w:rsidP="00F31552">
            <w:r>
              <w:t>var-1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42340D" w14:textId="77777777" w:rsidR="00C65DB6" w:rsidRDefault="00C65DB6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D393F0" w14:textId="77777777" w:rsidR="00C65DB6" w:rsidRDefault="00B21EEA" w:rsidP="00B21EEA">
            <w:pPr>
              <w:jc w:val="center"/>
            </w:pPr>
            <w:r>
              <w:t>1</w:t>
            </w:r>
            <w:r w:rsidR="00C65DB6">
              <w:t>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DF4764" w14:textId="77777777" w:rsidR="00C65DB6" w:rsidRDefault="00C65DB6">
            <w:r w:rsidRPr="000F072E">
              <w:t>Proměnná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C27BB3" w14:textId="77777777" w:rsidR="00C65DB6" w:rsidRDefault="00C65DB6">
            <w:r w:rsidRPr="000F072E">
              <w:t>Proměnná zprávy</w:t>
            </w:r>
            <w:r>
              <w:t xml:space="preserve"> 1</w:t>
            </w:r>
          </w:p>
        </w:tc>
      </w:tr>
      <w:tr w:rsidR="00B21EEA" w14:paraId="27801E7F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300575" w14:textId="77777777" w:rsidR="00B21EEA" w:rsidRDefault="00B21EEA" w:rsidP="00F31552">
            <w:r>
              <w:t>var-2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4E13DF" w14:textId="77777777" w:rsidR="00B21EEA" w:rsidRDefault="00B21EE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5D3EF5" w14:textId="77777777" w:rsidR="00B21EEA" w:rsidRDefault="00B21EEA" w:rsidP="00B21EEA">
            <w:pPr>
              <w:jc w:val="center"/>
            </w:pPr>
            <w:r w:rsidRPr="005C746A"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451B09" w14:textId="77777777" w:rsidR="00B21EEA" w:rsidRDefault="00B21EEA">
            <w:r w:rsidRPr="000F072E">
              <w:t>Proměnná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2B26E7" w14:textId="77777777" w:rsidR="00B21EEA" w:rsidRDefault="00B21EEA">
            <w:r w:rsidRPr="000F072E">
              <w:t>Proměnná zprávy</w:t>
            </w:r>
            <w:r>
              <w:t xml:space="preserve"> 2</w:t>
            </w:r>
          </w:p>
        </w:tc>
      </w:tr>
      <w:tr w:rsidR="00B21EEA" w14:paraId="2AA47776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1EB8E9" w14:textId="77777777" w:rsidR="00B21EEA" w:rsidRDefault="00B21EEA" w:rsidP="00F31552">
            <w:r>
              <w:t>var-3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A8CD7D" w14:textId="77777777" w:rsidR="00B21EEA" w:rsidRDefault="00B21EE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DFFE37" w14:textId="77777777" w:rsidR="00B21EEA" w:rsidRDefault="00B21EEA" w:rsidP="00B21EEA">
            <w:pPr>
              <w:jc w:val="center"/>
            </w:pPr>
            <w:r w:rsidRPr="005C746A"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285A99" w14:textId="77777777" w:rsidR="00B21EEA" w:rsidRDefault="00B21EEA">
            <w:r w:rsidRPr="000F072E">
              <w:t>Proměnná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287887" w14:textId="77777777" w:rsidR="00B21EEA" w:rsidRDefault="00B21EEA">
            <w:r w:rsidRPr="000F072E">
              <w:t>Proměnná zprávy</w:t>
            </w:r>
            <w:r>
              <w:t xml:space="preserve"> 3</w:t>
            </w:r>
          </w:p>
        </w:tc>
      </w:tr>
      <w:tr w:rsidR="00B21EEA" w14:paraId="7D6F589E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87A7FD" w14:textId="77777777" w:rsidR="00B21EEA" w:rsidRDefault="00B21EEA" w:rsidP="00F31552">
            <w:r>
              <w:t>var-4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443847" w14:textId="77777777" w:rsidR="00B21EEA" w:rsidRDefault="00B21EE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2FCB72" w14:textId="77777777" w:rsidR="00B21EEA" w:rsidRDefault="00B21EEA" w:rsidP="00B21EEA">
            <w:pPr>
              <w:jc w:val="center"/>
            </w:pPr>
            <w:r w:rsidRPr="005C746A"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9CA21D" w14:textId="77777777" w:rsidR="00B21EEA" w:rsidRDefault="00B21EEA">
            <w:r w:rsidRPr="000F072E">
              <w:t>Proměnná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041A3D" w14:textId="77777777" w:rsidR="00B21EEA" w:rsidRDefault="00B21EEA">
            <w:r w:rsidRPr="000F072E">
              <w:t>Proměnná zprávy</w:t>
            </w:r>
            <w:r>
              <w:t xml:space="preserve"> 4</w:t>
            </w:r>
          </w:p>
        </w:tc>
      </w:tr>
      <w:tr w:rsidR="00B21EEA" w14:paraId="32AC76CB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A7AA06" w14:textId="77777777" w:rsidR="00B21EEA" w:rsidRDefault="00B21EEA" w:rsidP="00F31552">
            <w:proofErr w:type="spellStart"/>
            <w:r>
              <w:t>block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326F23" w14:textId="77777777" w:rsidR="00B21EEA" w:rsidRDefault="00B21EE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DE6C15" w14:textId="77777777" w:rsidR="00B21EEA" w:rsidRDefault="00B21EEA" w:rsidP="00B21EEA">
            <w:pPr>
              <w:jc w:val="center"/>
            </w:pPr>
            <w:r w:rsidRPr="005C746A">
              <w:t>1-5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E5175B" w14:textId="77777777" w:rsidR="00B21EEA" w:rsidRDefault="00B21EEA" w:rsidP="00F31552">
            <w:r>
              <w:t>Id bloku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BDBA9A" w14:textId="77777777" w:rsidR="00B21EEA" w:rsidRDefault="00B21EEA" w:rsidP="00F31552">
            <w:r>
              <w:t>Id výrobního bloku</w:t>
            </w:r>
          </w:p>
        </w:tc>
      </w:tr>
      <w:tr w:rsidR="00C65DB6" w14:paraId="2431C058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562337" w14:textId="77777777" w:rsidR="00C65DB6" w:rsidRDefault="00C65DB6" w:rsidP="00F31552">
            <w:proofErr w:type="spellStart"/>
            <w:r>
              <w:t>block</w:t>
            </w:r>
            <w:proofErr w:type="spellEnd"/>
            <w:r>
              <w:t>-source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91A3D0" w14:textId="77777777" w:rsidR="00C65DB6" w:rsidRDefault="00C65DB6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462A32" w14:textId="77777777" w:rsidR="00C65DB6" w:rsidRDefault="002B777B" w:rsidP="00F31552">
            <w:pPr>
              <w:jc w:val="center"/>
            </w:pPr>
            <w:r>
              <w:t>1-</w:t>
            </w:r>
            <w:r w:rsidR="00C65DB6">
              <w:t>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CD8C85" w14:textId="77777777" w:rsidR="00C65DB6" w:rsidRDefault="00C65DB6" w:rsidP="00F31552">
            <w:r>
              <w:t>Id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948150" w14:textId="77777777" w:rsidR="00C65DB6" w:rsidRDefault="00C65DB6" w:rsidP="00F31552">
            <w:r>
              <w:t>Id výrobního zdroje</w:t>
            </w:r>
          </w:p>
        </w:tc>
      </w:tr>
      <w:tr w:rsidR="00513475" w14:paraId="366EE021" w14:textId="77777777" w:rsidTr="00C65DB6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ACAC96" w14:textId="77777777" w:rsidR="00513475" w:rsidRDefault="00513475" w:rsidP="00F31552">
            <w:proofErr w:type="spellStart"/>
            <w:r>
              <w:t>result-code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65CE4F" w14:textId="77777777" w:rsidR="00513475" w:rsidRDefault="00513475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A8820C" w14:textId="77777777" w:rsidR="00513475" w:rsidRDefault="00513475" w:rsidP="00F31552">
            <w:pPr>
              <w:jc w:val="center"/>
            </w:pPr>
            <w:r>
              <w:t>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91B591" w14:textId="77777777" w:rsidR="00513475" w:rsidRDefault="00513475" w:rsidP="00F31552">
            <w:r>
              <w:t>Číslo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EF3FC9" w14:textId="77777777" w:rsidR="00513475" w:rsidRDefault="00513475" w:rsidP="00F31552">
            <w:r>
              <w:t>Číslo chybové zprávy a zdrojový systém</w:t>
            </w:r>
          </w:p>
        </w:tc>
      </w:tr>
    </w:tbl>
    <w:p w14:paraId="56993139" w14:textId="77777777" w:rsidR="00D41215" w:rsidRDefault="00D41215" w:rsidP="00D41215"/>
    <w:p w14:paraId="4E022C60" w14:textId="77777777" w:rsidR="009958F0" w:rsidRDefault="00BB3570" w:rsidP="009958F0">
      <w:r>
        <w:t>Kompletní soubor RESRESPONSE</w:t>
      </w:r>
      <w:r w:rsidR="009958F0">
        <w:t xml:space="preserve"> ve formátu .</w:t>
      </w:r>
      <w:proofErr w:type="spellStart"/>
      <w:r w:rsidR="009958F0">
        <w:t>xsd</w:t>
      </w:r>
      <w:proofErr w:type="spellEnd"/>
      <w:r w:rsidR="009958F0">
        <w:t xml:space="preserve"> je uložen zde:</w:t>
      </w:r>
    </w:p>
    <w:p w14:paraId="446D4274" w14:textId="4C1FEF44" w:rsidR="00AA474E" w:rsidRDefault="00AA474E" w:rsidP="009958F0">
      <w:hyperlink r:id="rId22" w:history="1">
        <w:r w:rsidRPr="00AA474E">
          <w:rPr>
            <w:rStyle w:val="Hypertextovodkaz"/>
          </w:rPr>
          <w:t>XML\RESRESPONSE</w:t>
        </w:r>
      </w:hyperlink>
    </w:p>
    <w:p w14:paraId="2E9B4557" w14:textId="77777777" w:rsidR="00AA474E" w:rsidRDefault="00AA474E" w:rsidP="009958F0"/>
    <w:p w14:paraId="15BFF559" w14:textId="77777777" w:rsidR="00F1626D" w:rsidRDefault="00F1626D">
      <w:pPr>
        <w:spacing w:after="0"/>
      </w:pPr>
      <w:r>
        <w:br w:type="page"/>
      </w:r>
    </w:p>
    <w:p w14:paraId="0034098A" w14:textId="77777777" w:rsidR="001A2838" w:rsidRDefault="001A2838" w:rsidP="001A2838">
      <w:pPr>
        <w:pStyle w:val="Nadpis2"/>
      </w:pPr>
      <w:bookmarkStart w:id="43" w:name="_Toc237936026"/>
      <w:r>
        <w:lastRenderedPageBreak/>
        <w:t>RESSETTLDOC</w:t>
      </w:r>
      <w:bookmarkEnd w:id="43"/>
    </w:p>
    <w:p w14:paraId="675E9B11" w14:textId="77777777" w:rsidR="001A2838" w:rsidRDefault="001A2838" w:rsidP="001A2838"/>
    <w:p w14:paraId="336FD443" w14:textId="77777777" w:rsidR="001A2838" w:rsidRDefault="001A2838" w:rsidP="001A2838">
      <w:pPr>
        <w:pStyle w:val="Nadpis5"/>
      </w:pPr>
      <w:r>
        <w:t>Účel</w:t>
      </w:r>
    </w:p>
    <w:p w14:paraId="642EE495" w14:textId="77777777" w:rsidR="001A2838" w:rsidRDefault="001A2838" w:rsidP="001A2838"/>
    <w:p w14:paraId="76040496" w14:textId="77777777" w:rsidR="001A2838" w:rsidRDefault="001A2838" w:rsidP="001A2838">
      <w:r>
        <w:t xml:space="preserve">Zpráva XML ve formátu RESSETTLDOC slouží pro zasílání dat ze zúčtování pro výrobny s formou podpory zelený bonus. </w:t>
      </w:r>
    </w:p>
    <w:p w14:paraId="1330F43E" w14:textId="77777777" w:rsidR="001A2838" w:rsidRDefault="001A2838" w:rsidP="001A2838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1A2838" w:rsidRPr="007F474B" w14:paraId="1285BCC1" w14:textId="77777777" w:rsidTr="001A2838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5816AAD7" w14:textId="77777777" w:rsidR="001A2838" w:rsidRPr="007F474B" w:rsidRDefault="001A2838" w:rsidP="001A2838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8A4DC69" w14:textId="77777777" w:rsidR="001A2838" w:rsidRPr="007F474B" w:rsidRDefault="001A2838" w:rsidP="001A2838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7A88DF8" w14:textId="77777777" w:rsidR="001A2838" w:rsidRPr="007F474B" w:rsidRDefault="001A2838" w:rsidP="001A2838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85B5D9A" w14:textId="77777777" w:rsidR="001A2838" w:rsidRPr="007F474B" w:rsidRDefault="001A2838" w:rsidP="001A2838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422B61B" w14:textId="77777777" w:rsidR="001A2838" w:rsidRPr="007F474B" w:rsidRDefault="001A2838" w:rsidP="001A2838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2B12FDA" w14:textId="77777777" w:rsidR="001A2838" w:rsidRPr="007F474B" w:rsidRDefault="001A2838" w:rsidP="001A2838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1A2838" w:rsidRPr="007F474B" w14:paraId="3566299F" w14:textId="77777777" w:rsidTr="001A2838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FA6E3A6" w14:textId="77777777" w:rsidR="001A2838" w:rsidRPr="008B5A7D" w:rsidRDefault="001A2838" w:rsidP="001A2838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PI3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0781F3D" w14:textId="77777777" w:rsidR="001A2838" w:rsidRPr="008B5A7D" w:rsidRDefault="001A2838" w:rsidP="001A2838">
            <w:pPr>
              <w:spacing w:after="0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Výsledek zúčtování na zprávu PI1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B532907" w14:textId="77777777" w:rsidR="001A2838" w:rsidRPr="008B5A7D" w:rsidRDefault="001A2838" w:rsidP="001A2838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PI1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059980F" w14:textId="77777777" w:rsidR="001A2838" w:rsidRPr="008B5A7D" w:rsidRDefault="001A2838" w:rsidP="001A2838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582B38DC" w14:textId="77777777" w:rsidR="001A2838" w:rsidRPr="008B5A7D" w:rsidRDefault="001A2838" w:rsidP="001A2838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0D313FB8" w14:textId="77777777" w:rsidR="001A2838" w:rsidRPr="008B5A7D" w:rsidRDefault="001A2838" w:rsidP="001A2838">
            <w:pPr>
              <w:spacing w:after="0"/>
              <w:jc w:val="center"/>
              <w:rPr>
                <w:color w:val="000000"/>
                <w:sz w:val="20"/>
                <w:szCs w:val="20"/>
                <w:lang w:eastAsia="cs-CZ"/>
              </w:rPr>
            </w:pPr>
            <w:r w:rsidRPr="008B5A7D">
              <w:rPr>
                <w:color w:val="000000"/>
                <w:sz w:val="20"/>
                <w:szCs w:val="20"/>
                <w:lang w:eastAsia="cs-CZ"/>
              </w:rPr>
              <w:t>RÚT</w:t>
            </w:r>
          </w:p>
        </w:tc>
      </w:tr>
    </w:tbl>
    <w:p w14:paraId="2B577FF2" w14:textId="77777777" w:rsidR="001A2838" w:rsidRDefault="001A2838" w:rsidP="001A2838"/>
    <w:p w14:paraId="56D42FD1" w14:textId="77777777" w:rsidR="001A2838" w:rsidRDefault="001A2838" w:rsidP="001A2838">
      <w:pPr>
        <w:pStyle w:val="Nadpis5"/>
      </w:pPr>
      <w:r>
        <w:t>plnění struktury RESRESPONSE</w:t>
      </w:r>
    </w:p>
    <w:p w14:paraId="253B5B04" w14:textId="77777777" w:rsidR="001A2838" w:rsidRPr="00146988" w:rsidRDefault="001A2838" w:rsidP="001A2838"/>
    <w:p w14:paraId="711F661E" w14:textId="77777777" w:rsidR="001A2838" w:rsidRPr="00146988" w:rsidRDefault="001A2838" w:rsidP="001A2838">
      <w:r>
        <w:t>Níže je uveden popis plnění pro vybrané atributy zprávy.</w:t>
      </w:r>
    </w:p>
    <w:tbl>
      <w:tblPr>
        <w:tblW w:w="22413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  <w:gridCol w:w="4196"/>
        <w:gridCol w:w="4196"/>
        <w:gridCol w:w="4196"/>
      </w:tblGrid>
      <w:tr w:rsidR="001A2838" w:rsidRPr="00BB1160" w14:paraId="0D82263C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C9D798B" w14:textId="77777777" w:rsidR="001A2838" w:rsidRPr="00EB062D" w:rsidRDefault="001A2838" w:rsidP="001A2838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04CB206" w14:textId="77777777" w:rsidR="001A2838" w:rsidRDefault="001A2838" w:rsidP="00387632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9565291" w14:textId="77777777" w:rsidR="001A2838" w:rsidRPr="00BB1160" w:rsidRDefault="001A2838" w:rsidP="00387632">
            <w:pPr>
              <w:jc w:val="center"/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FAA5BF8" w14:textId="77777777" w:rsidR="001A2838" w:rsidRPr="00BB1160" w:rsidRDefault="001A2838" w:rsidP="001A2838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5970407" w14:textId="77777777" w:rsidR="001A2838" w:rsidRPr="00BB1160" w:rsidRDefault="001A2838" w:rsidP="001A2838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1A2838" w:rsidRPr="00A1290A" w14:paraId="537D1050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5018D49" w14:textId="77777777" w:rsidR="001A2838" w:rsidRDefault="001A2838" w:rsidP="009268F4">
            <w:pPr>
              <w:rPr>
                <w:b/>
              </w:rPr>
            </w:pPr>
            <w:r>
              <w:rPr>
                <w:b/>
              </w:rPr>
              <w:t>RES</w:t>
            </w:r>
            <w:r w:rsidR="009268F4">
              <w:rPr>
                <w:b/>
              </w:rPr>
              <w:t>SETTLDOC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795F9EB" w14:textId="77777777" w:rsidR="001A2838" w:rsidRPr="0098576D" w:rsidRDefault="001A2838" w:rsidP="00387632">
            <w:pPr>
              <w:jc w:val="center"/>
              <w:rPr>
                <w:b/>
              </w:rPr>
            </w:pPr>
            <w:r w:rsidRPr="0098576D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A18264" w14:textId="77777777" w:rsidR="001A2838" w:rsidRPr="0098576D" w:rsidRDefault="001A2838" w:rsidP="003876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13FDE3" w14:textId="77777777" w:rsidR="001A2838" w:rsidRPr="0098576D" w:rsidRDefault="001A2838" w:rsidP="001A2838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3FFB2DA" w14:textId="77777777" w:rsidR="001A2838" w:rsidRPr="0098576D" w:rsidRDefault="001A2838" w:rsidP="001A2838">
            <w:pPr>
              <w:rPr>
                <w:b/>
              </w:rPr>
            </w:pPr>
            <w:r w:rsidRPr="0098576D">
              <w:rPr>
                <w:b/>
              </w:rPr>
              <w:t>Hlavička zprávy</w:t>
            </w:r>
          </w:p>
        </w:tc>
      </w:tr>
      <w:tr w:rsidR="001A2838" w14:paraId="7747EAE3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E7B2F6" w14:textId="77777777" w:rsidR="001A2838" w:rsidRDefault="001A2838" w:rsidP="001A2838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C988C4" w14:textId="77777777" w:rsidR="001A2838" w:rsidRPr="00EB062D" w:rsidRDefault="001A2838" w:rsidP="0038763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90BBB8" w14:textId="77777777" w:rsidR="001A2838" w:rsidRDefault="001A2838" w:rsidP="00387632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7E46B4" w14:textId="77777777" w:rsidR="001A2838" w:rsidRPr="00BB1160" w:rsidRDefault="001A2838" w:rsidP="001A2838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6B3E75" w14:textId="77777777" w:rsidR="001A2838" w:rsidRDefault="001A2838" w:rsidP="001A2838">
            <w:r>
              <w:t>Jednoznačný identifikátor zprávy</w:t>
            </w:r>
          </w:p>
        </w:tc>
      </w:tr>
      <w:tr w:rsidR="001A2838" w14:paraId="6D19BE17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0B053F" w14:textId="77777777" w:rsidR="001A2838" w:rsidRDefault="001A2838" w:rsidP="001A2838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D50240" w14:textId="77777777" w:rsidR="001A2838" w:rsidRPr="00EB062D" w:rsidRDefault="001A2838" w:rsidP="0038763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C42C36" w14:textId="77777777" w:rsidR="001A2838" w:rsidRDefault="001A2838" w:rsidP="00387632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E10116" w14:textId="77777777" w:rsidR="001A2838" w:rsidRDefault="001A2838" w:rsidP="001A2838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F3914A" w14:textId="77777777" w:rsidR="001A2838" w:rsidRDefault="001A2838" w:rsidP="001A2838">
            <w:r>
              <w:t xml:space="preserve">Upřesnění obsahu zprávy </w:t>
            </w:r>
          </w:p>
        </w:tc>
      </w:tr>
      <w:tr w:rsidR="001A2838" w14:paraId="02A21C51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9E5C17" w14:textId="77777777" w:rsidR="001A2838" w:rsidRDefault="001A2838" w:rsidP="001A2838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3F88D7" w14:textId="77777777" w:rsidR="001A2838" w:rsidRPr="00EB062D" w:rsidRDefault="001A2838" w:rsidP="0038763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717992" w14:textId="77777777" w:rsidR="001A2838" w:rsidRDefault="001A2838" w:rsidP="003876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51AB3C" w14:textId="77777777" w:rsidR="001A2838" w:rsidRDefault="001A2838" w:rsidP="001A2838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22E46E" w14:textId="77777777" w:rsidR="001A2838" w:rsidRDefault="001A2838" w:rsidP="001A2838">
            <w:r>
              <w:t xml:space="preserve">Datum a čas vytvoření zprávy </w:t>
            </w:r>
          </w:p>
        </w:tc>
      </w:tr>
      <w:tr w:rsidR="001A2838" w14:paraId="2D0DBFB7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25066D" w14:textId="77777777" w:rsidR="001A2838" w:rsidRDefault="001A2838" w:rsidP="001A2838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744384" w14:textId="77777777" w:rsidR="001A2838" w:rsidRPr="00EB062D" w:rsidRDefault="001A2838" w:rsidP="0038763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4EE71C" w14:textId="77777777" w:rsidR="001A2838" w:rsidRDefault="001A2838" w:rsidP="003876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04F3F1" w14:textId="77777777" w:rsidR="001A2838" w:rsidRDefault="001A2838" w:rsidP="001A2838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0F2511" w14:textId="77777777" w:rsidR="001A2838" w:rsidRDefault="001A2838" w:rsidP="001A2838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1A2838" w14:paraId="1E08215D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808E59" w14:textId="77777777" w:rsidR="001A2838" w:rsidRDefault="001A2838" w:rsidP="001A2838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E1AF04" w14:textId="77777777" w:rsidR="001A2838" w:rsidRPr="00EB062D" w:rsidRDefault="001A2838" w:rsidP="0038763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041F9E" w14:textId="77777777" w:rsidR="001A2838" w:rsidRDefault="001A2838" w:rsidP="003876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3DD148" w14:textId="77777777" w:rsidR="001A2838" w:rsidRDefault="001A2838" w:rsidP="001A2838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928BBF" w14:textId="77777777" w:rsidR="001A2838" w:rsidRDefault="001A2838" w:rsidP="001A2838">
            <w:r>
              <w:t>Vydání v rámci verze schématu, plněno konstantou „1“</w:t>
            </w:r>
          </w:p>
        </w:tc>
      </w:tr>
      <w:tr w:rsidR="001A2838" w14:paraId="35EB7AB5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8F4B3BE" w14:textId="77777777" w:rsidR="001A2838" w:rsidRDefault="001A2838" w:rsidP="001A2838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EA05A64" w14:textId="77777777" w:rsidR="001A2838" w:rsidRPr="00E81BF0" w:rsidRDefault="001A2838" w:rsidP="00387632">
            <w:pPr>
              <w:jc w:val="center"/>
              <w:rPr>
                <w:b/>
              </w:rPr>
            </w:pPr>
            <w:r w:rsidRPr="00E81BF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B8640E" w14:textId="77777777" w:rsidR="001A2838" w:rsidRDefault="001A2838" w:rsidP="003876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4E329A1" w14:textId="77777777" w:rsidR="001A2838" w:rsidRDefault="001A2838" w:rsidP="001A2838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9C0D656" w14:textId="77777777" w:rsidR="001A2838" w:rsidRDefault="001A2838" w:rsidP="001A2838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1A2838" w14:paraId="0A545C87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CF46F3" w14:textId="77777777" w:rsidR="001A2838" w:rsidRDefault="001A2838" w:rsidP="001A2838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E19FE9" w14:textId="77777777" w:rsidR="001A2838" w:rsidRDefault="001A2838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C079FF" w14:textId="77777777" w:rsidR="001A2838" w:rsidRDefault="001A2838" w:rsidP="0038763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150900" w14:textId="77777777" w:rsidR="001A2838" w:rsidRDefault="001A2838" w:rsidP="001A2838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0704EA" w14:textId="77777777" w:rsidR="001A2838" w:rsidRDefault="001A2838" w:rsidP="001A2838">
            <w:r>
              <w:t>Identifikátor odesílatele (tvůrce obchodního pokynu)</w:t>
            </w:r>
          </w:p>
        </w:tc>
      </w:tr>
      <w:tr w:rsidR="001A2838" w14:paraId="065A56A7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6E6083" w14:textId="77777777" w:rsidR="001A2838" w:rsidRDefault="001A2838" w:rsidP="001A2838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7967A4" w14:textId="77777777" w:rsidR="001A2838" w:rsidRDefault="001A2838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89E78D" w14:textId="77777777" w:rsidR="001A2838" w:rsidRDefault="001A2838" w:rsidP="003876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84F86B" w14:textId="77777777" w:rsidR="001A2838" w:rsidRDefault="001A2838" w:rsidP="001A2838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3B05CD" w14:textId="77777777" w:rsidR="001A2838" w:rsidRDefault="001A2838" w:rsidP="001A2838">
            <w:r>
              <w:t>Plněno konstantou, 14 pro EAN nebo 15 pro EIC</w:t>
            </w:r>
          </w:p>
        </w:tc>
      </w:tr>
      <w:tr w:rsidR="001A2838" w14:paraId="502A456B" w14:textId="77777777" w:rsidTr="001A283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2BAFB97" w14:textId="77777777" w:rsidR="001A2838" w:rsidRPr="00C65DB6" w:rsidRDefault="001A2838" w:rsidP="001A2838">
            <w:pPr>
              <w:rPr>
                <w:b/>
              </w:rPr>
            </w:pPr>
            <w:proofErr w:type="spellStart"/>
            <w:r w:rsidRPr="00C65DB6"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A52AF29" w14:textId="77777777" w:rsidR="001A2838" w:rsidRPr="00C65DB6" w:rsidRDefault="001A2838" w:rsidP="00387632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116B9E6" w14:textId="77777777" w:rsidR="001A2838" w:rsidRPr="00C65DB6" w:rsidRDefault="001A2838" w:rsidP="003876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FE665A6" w14:textId="77777777" w:rsidR="001A2838" w:rsidRPr="00C65DB6" w:rsidRDefault="001A2838" w:rsidP="001A2838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4D67AE2" w14:textId="77777777" w:rsidR="001A2838" w:rsidRPr="00C65DB6" w:rsidRDefault="001A2838" w:rsidP="001A2838">
            <w:pPr>
              <w:rPr>
                <w:b/>
              </w:rPr>
            </w:pPr>
            <w:r w:rsidRPr="00C65DB6">
              <w:rPr>
                <w:b/>
              </w:rPr>
              <w:t>Identifikace příjemce zprávy</w:t>
            </w:r>
          </w:p>
        </w:tc>
        <w:tc>
          <w:tcPr>
            <w:tcW w:w="4196" w:type="dxa"/>
          </w:tcPr>
          <w:p w14:paraId="5334EC6B" w14:textId="77777777" w:rsidR="001A2838" w:rsidRDefault="001A2838" w:rsidP="001A2838">
            <w:pPr>
              <w:jc w:val="center"/>
              <w:rPr>
                <w:b/>
              </w:rPr>
            </w:pPr>
          </w:p>
        </w:tc>
        <w:tc>
          <w:tcPr>
            <w:tcW w:w="4196" w:type="dxa"/>
          </w:tcPr>
          <w:p w14:paraId="305EA72E" w14:textId="77777777" w:rsidR="001A2838" w:rsidRDefault="001A2838" w:rsidP="001A2838">
            <w:pPr>
              <w:rPr>
                <w:b/>
              </w:rPr>
            </w:pPr>
          </w:p>
        </w:tc>
        <w:tc>
          <w:tcPr>
            <w:tcW w:w="4196" w:type="dxa"/>
          </w:tcPr>
          <w:p w14:paraId="3A404F2D" w14:textId="77777777" w:rsidR="001A2838" w:rsidRDefault="001A2838" w:rsidP="001A2838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1A2838" w14:paraId="3A7B0731" w14:textId="77777777" w:rsidTr="001A283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B5EC12" w14:textId="77777777" w:rsidR="001A2838" w:rsidRDefault="001A2838" w:rsidP="001A2838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2E2BFB" w14:textId="77777777" w:rsidR="001A2838" w:rsidRDefault="001A2838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5A13ED" w14:textId="77777777" w:rsidR="001A2838" w:rsidRDefault="001A2838" w:rsidP="0038763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BB44F1" w14:textId="77777777" w:rsidR="001A2838" w:rsidRDefault="001A2838" w:rsidP="001A2838">
            <w:r>
              <w:t>id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507CDC" w14:textId="77777777" w:rsidR="001A2838" w:rsidRDefault="001A2838" w:rsidP="001A2838">
            <w:r>
              <w:t>Identifikátor odesílatele (tvůrce obchodního pokynu)</w:t>
            </w:r>
          </w:p>
        </w:tc>
        <w:tc>
          <w:tcPr>
            <w:tcW w:w="4196" w:type="dxa"/>
          </w:tcPr>
          <w:p w14:paraId="0FD2DD51" w14:textId="77777777" w:rsidR="001A2838" w:rsidRDefault="001A2838" w:rsidP="001A2838">
            <w:pPr>
              <w:jc w:val="center"/>
            </w:pPr>
            <w:r>
              <w:t>13-16</w:t>
            </w:r>
          </w:p>
        </w:tc>
        <w:tc>
          <w:tcPr>
            <w:tcW w:w="4196" w:type="dxa"/>
          </w:tcPr>
          <w:p w14:paraId="2781144A" w14:textId="77777777" w:rsidR="001A2838" w:rsidRDefault="001A2838" w:rsidP="001A2838">
            <w:r>
              <w:t>Odesílatel</w:t>
            </w:r>
          </w:p>
        </w:tc>
        <w:tc>
          <w:tcPr>
            <w:tcW w:w="4196" w:type="dxa"/>
          </w:tcPr>
          <w:p w14:paraId="1DF426A3" w14:textId="77777777" w:rsidR="001A2838" w:rsidRDefault="001A2838" w:rsidP="001A2838">
            <w:r>
              <w:t>Identifikátor odesílatele (tvůrce obchodního pokynu)</w:t>
            </w:r>
          </w:p>
        </w:tc>
      </w:tr>
      <w:tr w:rsidR="001A2838" w14:paraId="36FB2890" w14:textId="77777777" w:rsidTr="001A283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CFC3AF" w14:textId="77777777" w:rsidR="001A2838" w:rsidRDefault="001A2838" w:rsidP="001A2838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92E517" w14:textId="77777777" w:rsidR="001A2838" w:rsidRDefault="001A2838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6B9F5D" w14:textId="77777777" w:rsidR="001A2838" w:rsidRDefault="001A2838" w:rsidP="0038763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CD7DDE" w14:textId="77777777" w:rsidR="001A2838" w:rsidRDefault="001A2838" w:rsidP="001A2838">
            <w:proofErr w:type="spellStart"/>
            <w:r>
              <w:t>coding-scheme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626145" w14:textId="77777777" w:rsidR="001A2838" w:rsidRDefault="001A2838" w:rsidP="001A2838">
            <w:r>
              <w:t>Plněno konstantou, 14 pro EAN nebo 15 pro EIC</w:t>
            </w:r>
          </w:p>
        </w:tc>
        <w:tc>
          <w:tcPr>
            <w:tcW w:w="4196" w:type="dxa"/>
          </w:tcPr>
          <w:p w14:paraId="093A9A0B" w14:textId="77777777" w:rsidR="001A2838" w:rsidRDefault="001A2838" w:rsidP="001A2838">
            <w:pPr>
              <w:jc w:val="center"/>
            </w:pPr>
          </w:p>
        </w:tc>
        <w:tc>
          <w:tcPr>
            <w:tcW w:w="4196" w:type="dxa"/>
          </w:tcPr>
          <w:p w14:paraId="283442C8" w14:textId="77777777" w:rsidR="001A2838" w:rsidRDefault="001A2838" w:rsidP="001A2838">
            <w:r>
              <w:t>Schéma kódování</w:t>
            </w:r>
          </w:p>
        </w:tc>
        <w:tc>
          <w:tcPr>
            <w:tcW w:w="4196" w:type="dxa"/>
          </w:tcPr>
          <w:p w14:paraId="77F2C1A1" w14:textId="77777777" w:rsidR="001A2838" w:rsidRDefault="001A2838" w:rsidP="001A2838">
            <w:r>
              <w:t>Plněno konstantou, 14 pro EAN nebo 15 pro EIC</w:t>
            </w:r>
          </w:p>
        </w:tc>
      </w:tr>
      <w:tr w:rsidR="001A2838" w14:paraId="7B235D1F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C4FE584" w14:textId="77777777" w:rsidR="001A2838" w:rsidRDefault="001A2838" w:rsidP="001A2838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24E48E" w14:textId="77777777" w:rsidR="001A2838" w:rsidRPr="00C65DB6" w:rsidRDefault="001A2838" w:rsidP="00387632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60C8C5" w14:textId="77777777" w:rsidR="001A2838" w:rsidRDefault="001A2838" w:rsidP="003876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602F559" w14:textId="77777777" w:rsidR="001A2838" w:rsidRDefault="001A2838" w:rsidP="001A2838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A8B4001" w14:textId="77777777" w:rsidR="001A2838" w:rsidRDefault="001A2838" w:rsidP="001A2838">
            <w:pPr>
              <w:rPr>
                <w:b/>
              </w:rPr>
            </w:pPr>
            <w:r>
              <w:rPr>
                <w:b/>
              </w:rPr>
              <w:t>Identifikace předešlé zprávy</w:t>
            </w:r>
          </w:p>
        </w:tc>
      </w:tr>
      <w:tr w:rsidR="001A2838" w14:paraId="36BC48F2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B86AA5" w14:textId="77777777" w:rsidR="001A2838" w:rsidRDefault="001A2838" w:rsidP="001A2838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E00380" w14:textId="77777777" w:rsidR="001A2838" w:rsidRDefault="001A2838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F30AE3" w14:textId="77777777" w:rsidR="001A2838" w:rsidRDefault="001A2838" w:rsidP="00387632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F56195" w14:textId="77777777" w:rsidR="001A2838" w:rsidRPr="00BB1160" w:rsidRDefault="001A2838" w:rsidP="001A2838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AD7708" w14:textId="77777777" w:rsidR="001A2838" w:rsidRDefault="001A2838" w:rsidP="001A2838">
            <w:r>
              <w:t>Identifikace předešlé zprávy</w:t>
            </w:r>
          </w:p>
        </w:tc>
      </w:tr>
      <w:tr w:rsidR="001A2838" w14:paraId="1B9AF677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04739FD" w14:textId="77777777" w:rsidR="001A2838" w:rsidRDefault="009268F4" w:rsidP="001A2838">
            <w:pPr>
              <w:rPr>
                <w:b/>
              </w:rPr>
            </w:pPr>
            <w:proofErr w:type="spellStart"/>
            <w:r>
              <w:rPr>
                <w:b/>
              </w:rPr>
              <w:t>Document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7888316" w14:textId="77777777" w:rsidR="001A2838" w:rsidRPr="00C65DB6" w:rsidRDefault="001A2838" w:rsidP="00387632">
            <w:pPr>
              <w:jc w:val="center"/>
              <w:rPr>
                <w:b/>
              </w:rPr>
            </w:pPr>
            <w:r w:rsidRPr="00C65DB6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B19DDA6" w14:textId="77777777" w:rsidR="001A2838" w:rsidRDefault="001A2838" w:rsidP="003876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A59107B" w14:textId="77777777" w:rsidR="001A2838" w:rsidRDefault="001A2838" w:rsidP="001A2838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5DA1D19" w14:textId="77777777" w:rsidR="001A2838" w:rsidRDefault="001A2838" w:rsidP="001A2838">
            <w:pPr>
              <w:rPr>
                <w:b/>
              </w:rPr>
            </w:pPr>
            <w:r>
              <w:rPr>
                <w:b/>
              </w:rPr>
              <w:t>Zpráva</w:t>
            </w:r>
          </w:p>
        </w:tc>
      </w:tr>
      <w:tr w:rsidR="009268F4" w14:paraId="792AC12B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EDF76B" w14:textId="77777777" w:rsidR="009268F4" w:rsidRDefault="009268F4" w:rsidP="009268F4">
            <w:r>
              <w:t>doc-type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398297" w14:textId="77777777" w:rsidR="009268F4" w:rsidRDefault="009268F4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538F9B" w14:textId="77777777" w:rsidR="009268F4" w:rsidRPr="000B09E9" w:rsidRDefault="009268F4" w:rsidP="00387632">
            <w:pPr>
              <w:jc w:val="center"/>
            </w:pPr>
            <w:r w:rsidRPr="000B09E9"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B9025A" w14:textId="77777777" w:rsidR="009268F4" w:rsidRPr="000B09E9" w:rsidRDefault="009268F4" w:rsidP="002C36CD">
            <w:r w:rsidRPr="000B09E9">
              <w:t>Typ dokladu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9C16C1" w14:textId="77777777" w:rsidR="00536303" w:rsidRDefault="00536303" w:rsidP="002C36CD">
            <w:r>
              <w:t>Typ dokladu, plněno:</w:t>
            </w:r>
          </w:p>
          <w:p w14:paraId="3E21BEB5" w14:textId="77777777" w:rsidR="00536303" w:rsidRDefault="009268F4" w:rsidP="002C36CD">
            <w:proofErr w:type="gramStart"/>
            <w:r w:rsidRPr="000B09E9">
              <w:lastRenderedPageBreak/>
              <w:t>FA</w:t>
            </w:r>
            <w:r w:rsidR="00536303">
              <w:t xml:space="preserve"> </w:t>
            </w:r>
            <w:r w:rsidRPr="000B09E9">
              <w:t>-</w:t>
            </w:r>
            <w:r w:rsidR="00536303">
              <w:t xml:space="preserve"> </w:t>
            </w:r>
            <w:r w:rsidR="00536303" w:rsidRPr="00536303">
              <w:t>Doklad</w:t>
            </w:r>
            <w:proofErr w:type="gramEnd"/>
            <w:r w:rsidR="00536303" w:rsidRPr="00536303">
              <w:t xml:space="preserve"> o výplatě podpory</w:t>
            </w:r>
          </w:p>
          <w:p w14:paraId="2F9E025E" w14:textId="77777777" w:rsidR="00536303" w:rsidRDefault="009268F4" w:rsidP="00536303">
            <w:proofErr w:type="gramStart"/>
            <w:r w:rsidRPr="000B09E9">
              <w:t>OP</w:t>
            </w:r>
            <w:r w:rsidR="00536303">
              <w:t xml:space="preserve"> </w:t>
            </w:r>
            <w:r w:rsidRPr="000B09E9">
              <w:t>-</w:t>
            </w:r>
            <w:r w:rsidR="00536303">
              <w:t xml:space="preserve"> </w:t>
            </w:r>
            <w:r w:rsidR="00536303" w:rsidRPr="00536303">
              <w:t>Opravný</w:t>
            </w:r>
            <w:proofErr w:type="gramEnd"/>
            <w:r w:rsidR="00536303" w:rsidRPr="00536303">
              <w:t xml:space="preserve"> doklad o výplatě podpory</w:t>
            </w:r>
          </w:p>
          <w:p w14:paraId="5BCD971B" w14:textId="77777777" w:rsidR="009268F4" w:rsidRPr="000B09E9" w:rsidRDefault="009268F4" w:rsidP="00536303">
            <w:proofErr w:type="gramStart"/>
            <w:r w:rsidRPr="000B09E9">
              <w:t>ST</w:t>
            </w:r>
            <w:r w:rsidR="00536303">
              <w:t xml:space="preserve"> </w:t>
            </w:r>
            <w:r w:rsidRPr="000B09E9">
              <w:t>-</w:t>
            </w:r>
            <w:r w:rsidR="00536303">
              <w:t xml:space="preserve"> </w:t>
            </w:r>
            <w:r w:rsidR="00536303" w:rsidRPr="00536303">
              <w:t>Storno</w:t>
            </w:r>
            <w:proofErr w:type="gramEnd"/>
            <w:r w:rsidR="00536303" w:rsidRPr="00536303">
              <w:t xml:space="preserve"> dokladu o výplatě podpory</w:t>
            </w:r>
          </w:p>
        </w:tc>
      </w:tr>
      <w:tr w:rsidR="009268F4" w14:paraId="0343211D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419111" w14:textId="77777777" w:rsidR="009268F4" w:rsidRDefault="009268F4" w:rsidP="001A2838">
            <w:r>
              <w:lastRenderedPageBreak/>
              <w:t>doc-no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674286" w14:textId="77777777" w:rsidR="009268F4" w:rsidRDefault="009268F4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6FC035" w14:textId="77777777" w:rsidR="009268F4" w:rsidRPr="000B09E9" w:rsidRDefault="009268F4" w:rsidP="00387632">
            <w:pPr>
              <w:jc w:val="center"/>
            </w:pPr>
            <w:r w:rsidRPr="000B09E9">
              <w:t>12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2D8D91" w14:textId="77777777" w:rsidR="009268F4" w:rsidRPr="000B09E9" w:rsidRDefault="009268F4" w:rsidP="002C36CD">
            <w:r w:rsidRPr="000B09E9">
              <w:t>Číslo tiskového dokladu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9CC51F" w14:textId="77777777" w:rsidR="009268F4" w:rsidRPr="000B09E9" w:rsidRDefault="009268F4" w:rsidP="002C36CD">
            <w:r w:rsidRPr="000B09E9">
              <w:t>Číslo tisového dokladu</w:t>
            </w:r>
          </w:p>
        </w:tc>
      </w:tr>
      <w:tr w:rsidR="009268F4" w14:paraId="38ADD1E9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5A09E9" w14:textId="77777777" w:rsidR="009268F4" w:rsidRDefault="009268F4" w:rsidP="001A2838">
            <w:r>
              <w:t>doc-no-</w:t>
            </w:r>
            <w:proofErr w:type="spellStart"/>
            <w:r>
              <w:t>ref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3B0837" w14:textId="77777777" w:rsidR="009268F4" w:rsidRDefault="009268F4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B6E4EC" w14:textId="77777777" w:rsidR="009268F4" w:rsidRPr="000B09E9" w:rsidRDefault="009268F4" w:rsidP="00387632">
            <w:pPr>
              <w:jc w:val="center"/>
            </w:pPr>
            <w:r w:rsidRPr="000B09E9">
              <w:t>12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78FB64" w14:textId="77777777" w:rsidR="009268F4" w:rsidRPr="000B09E9" w:rsidRDefault="009268F4" w:rsidP="002C36CD">
            <w:r w:rsidRPr="000B09E9">
              <w:t>Číslo původního tiskového dokladu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50F403" w14:textId="77777777" w:rsidR="009268F4" w:rsidRPr="000B09E9" w:rsidRDefault="009268F4" w:rsidP="002C36CD">
            <w:r w:rsidRPr="000B09E9">
              <w:t>Číslo původního tiskového dokladu</w:t>
            </w:r>
          </w:p>
        </w:tc>
      </w:tr>
      <w:tr w:rsidR="009268F4" w14:paraId="53F47FBF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5AA1AC" w14:textId="77777777" w:rsidR="009268F4" w:rsidRDefault="009268F4" w:rsidP="001A2838">
            <w:r>
              <w:t>doc-no-</w:t>
            </w:r>
            <w:proofErr w:type="spellStart"/>
            <w:r>
              <w:t>rev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F92F01" w14:textId="77777777" w:rsidR="009268F4" w:rsidRDefault="009268F4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8D2C61" w14:textId="77777777" w:rsidR="009268F4" w:rsidRPr="000B09E9" w:rsidRDefault="009268F4" w:rsidP="00387632">
            <w:pPr>
              <w:jc w:val="center"/>
            </w:pPr>
            <w:r w:rsidRPr="000B09E9">
              <w:t>12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EC581D" w14:textId="77777777" w:rsidR="009268F4" w:rsidRPr="000B09E9" w:rsidRDefault="009268F4" w:rsidP="002C36CD">
            <w:r>
              <w:t>Číslo storno dokladu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FCFFF8" w14:textId="77777777" w:rsidR="009268F4" w:rsidRPr="000B09E9" w:rsidRDefault="009268F4" w:rsidP="002C36CD">
            <w:r w:rsidRPr="000B09E9">
              <w:t>Číslo dokladu, který je tímto dokladem stornován</w:t>
            </w:r>
          </w:p>
        </w:tc>
      </w:tr>
      <w:tr w:rsidR="004C6005" w:rsidRPr="004C6005" w14:paraId="611FF4CD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5D59422" w14:textId="77777777" w:rsidR="004C6005" w:rsidRPr="004C6005" w:rsidRDefault="004C6005" w:rsidP="009268F4">
            <w:pPr>
              <w:rPr>
                <w:b/>
              </w:rPr>
            </w:pPr>
            <w:proofErr w:type="spellStart"/>
            <w:r w:rsidRPr="004C6005">
              <w:rPr>
                <w:b/>
              </w:rPr>
              <w:t>DocHeader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DA0BCB5" w14:textId="77777777" w:rsidR="004C6005" w:rsidRPr="004C6005" w:rsidRDefault="004C6005" w:rsidP="00387632">
            <w:pPr>
              <w:jc w:val="center"/>
              <w:rPr>
                <w:b/>
              </w:rPr>
            </w:pPr>
            <w:r w:rsidRPr="004C6005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A745C39" w14:textId="77777777" w:rsidR="004C6005" w:rsidRPr="004C6005" w:rsidRDefault="004C6005" w:rsidP="003876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D02C2D5" w14:textId="77777777" w:rsidR="004C6005" w:rsidRPr="004C6005" w:rsidRDefault="004C6005" w:rsidP="002C36CD">
            <w:pPr>
              <w:rPr>
                <w:b/>
              </w:rPr>
            </w:pPr>
            <w:r w:rsidRPr="004C6005">
              <w:rPr>
                <w:b/>
              </w:rPr>
              <w:t xml:space="preserve">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DF95432" w14:textId="77777777" w:rsidR="004C6005" w:rsidRPr="004C6005" w:rsidRDefault="004C6005" w:rsidP="002C36CD">
            <w:pPr>
              <w:rPr>
                <w:b/>
              </w:rPr>
            </w:pPr>
            <w:r w:rsidRPr="004C6005">
              <w:rPr>
                <w:b/>
              </w:rPr>
              <w:t xml:space="preserve">Hlavička zúčtovacího </w:t>
            </w:r>
            <w:proofErr w:type="spellStart"/>
            <w:r w:rsidRPr="004C6005">
              <w:rPr>
                <w:b/>
              </w:rPr>
              <w:t>dokadu</w:t>
            </w:r>
            <w:proofErr w:type="spellEnd"/>
          </w:p>
        </w:tc>
      </w:tr>
      <w:tr w:rsidR="009268F4" w:rsidRPr="004C6005" w14:paraId="57D64D5B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1FF5961" w14:textId="77777777" w:rsidR="009268F4" w:rsidRPr="004C6005" w:rsidRDefault="009268F4" w:rsidP="002C36CD">
            <w:pPr>
              <w:rPr>
                <w:b/>
              </w:rPr>
            </w:pPr>
            <w:r w:rsidRPr="004C6005">
              <w:rPr>
                <w:b/>
              </w:rPr>
              <w:t>Party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C14B035" w14:textId="77777777" w:rsidR="009268F4" w:rsidRPr="004C6005" w:rsidRDefault="009268F4" w:rsidP="003876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0B8D685" w14:textId="77777777" w:rsidR="009268F4" w:rsidRPr="004C6005" w:rsidRDefault="009268F4" w:rsidP="003876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E0A6A0E" w14:textId="77777777" w:rsidR="009268F4" w:rsidRPr="004C6005" w:rsidRDefault="009268F4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0938EB4" w14:textId="77777777" w:rsidR="009268F4" w:rsidRPr="004C6005" w:rsidRDefault="004C6005" w:rsidP="002C36CD">
            <w:pPr>
              <w:rPr>
                <w:b/>
              </w:rPr>
            </w:pPr>
            <w:r>
              <w:rPr>
                <w:b/>
              </w:rPr>
              <w:t>Partner</w:t>
            </w:r>
          </w:p>
        </w:tc>
      </w:tr>
      <w:tr w:rsidR="004C6005" w14:paraId="4AC3058D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627E37" w14:textId="77777777" w:rsidR="004C6005" w:rsidRDefault="004C6005" w:rsidP="002C36CD">
            <w:r>
              <w:t>party-role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90DBE0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4FD653" w14:textId="77777777" w:rsidR="004C6005" w:rsidRDefault="004C6005" w:rsidP="00387632">
            <w:pPr>
              <w:jc w:val="center"/>
            </w:pPr>
            <w:r>
              <w:t>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DDFF99" w14:textId="77777777" w:rsidR="004C6005" w:rsidRPr="00291324" w:rsidRDefault="004C6005" w:rsidP="002C36CD">
            <w:r w:rsidRPr="00291324">
              <w:t>Role partnera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A37B6D" w14:textId="77777777" w:rsidR="004C6005" w:rsidRDefault="004C6005" w:rsidP="002C36CD">
            <w:r>
              <w:t>Plát</w:t>
            </w:r>
            <w:r w:rsidRPr="00291324">
              <w:t>ce "PAYER" a "PAYEE" jako příjemce podpory</w:t>
            </w:r>
          </w:p>
        </w:tc>
      </w:tr>
      <w:tr w:rsidR="009268F4" w:rsidRPr="007E0267" w14:paraId="5E7BD4B7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6B8BCED" w14:textId="77777777" w:rsidR="009268F4" w:rsidRPr="007E0267" w:rsidRDefault="009268F4" w:rsidP="002C36CD">
            <w:pPr>
              <w:rPr>
                <w:b/>
              </w:rPr>
            </w:pPr>
            <w:proofErr w:type="spellStart"/>
            <w:r w:rsidRPr="007E0267">
              <w:rPr>
                <w:b/>
              </w:rPr>
              <w:t>PartyID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834AD9B" w14:textId="77777777" w:rsidR="009268F4" w:rsidRPr="007E0267" w:rsidRDefault="007E0267" w:rsidP="0038763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7F50786" w14:textId="77777777" w:rsidR="009268F4" w:rsidRPr="007E0267" w:rsidRDefault="009268F4" w:rsidP="0038763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E2E6EF5" w14:textId="77777777" w:rsidR="009268F4" w:rsidRPr="007E0267" w:rsidRDefault="009268F4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6636738" w14:textId="77777777" w:rsidR="009268F4" w:rsidRPr="007E0267" w:rsidRDefault="004C6005" w:rsidP="0089118E">
            <w:pPr>
              <w:rPr>
                <w:b/>
              </w:rPr>
            </w:pPr>
            <w:r w:rsidRPr="004C6005">
              <w:rPr>
                <w:b/>
              </w:rPr>
              <w:t>Identifika</w:t>
            </w:r>
            <w:r w:rsidR="0089118E">
              <w:rPr>
                <w:b/>
              </w:rPr>
              <w:t>ce partnera</w:t>
            </w:r>
          </w:p>
        </w:tc>
      </w:tr>
      <w:tr w:rsidR="004C6005" w14:paraId="0EDFD794" w14:textId="77777777" w:rsidTr="009268F4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9C569B" w14:textId="77777777" w:rsidR="004C6005" w:rsidRDefault="004C6005" w:rsidP="002C36CD">
            <w:proofErr w:type="spellStart"/>
            <w:r>
              <w:t>ident-num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B36841" w14:textId="77777777" w:rsidR="004C6005" w:rsidRDefault="004C6005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B34753" w14:textId="77777777" w:rsidR="004C6005" w:rsidRPr="00E342BB" w:rsidRDefault="004C6005" w:rsidP="00387632">
            <w:pPr>
              <w:jc w:val="center"/>
            </w:pPr>
            <w:r w:rsidRPr="00E342BB">
              <w:t>60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C42075" w14:textId="77777777" w:rsidR="004C6005" w:rsidRPr="00E342BB" w:rsidRDefault="004C6005" w:rsidP="002C36CD">
            <w:r w:rsidRPr="00E342BB">
              <w:t>IČO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1DF228" w14:textId="77777777" w:rsidR="004C6005" w:rsidRDefault="004C6005" w:rsidP="002C36CD">
            <w:r w:rsidRPr="00E342BB">
              <w:t>Identifikační číslo</w:t>
            </w:r>
          </w:p>
        </w:tc>
      </w:tr>
      <w:tr w:rsidR="009268F4" w:rsidRPr="009268F4" w14:paraId="1B2C0921" w14:textId="77777777" w:rsidTr="009268F4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C5E0396" w14:textId="77777777" w:rsidR="009268F4" w:rsidRPr="009268F4" w:rsidRDefault="009268F4" w:rsidP="002C36CD">
            <w:pPr>
              <w:rPr>
                <w:b/>
              </w:rPr>
            </w:pPr>
            <w:proofErr w:type="spellStart"/>
            <w:r w:rsidRPr="009268F4">
              <w:rPr>
                <w:b/>
              </w:rPr>
              <w:t>BankAccount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DBC5B85" w14:textId="77777777" w:rsidR="009268F4" w:rsidRPr="009268F4" w:rsidRDefault="009268F4" w:rsidP="003876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E0FE8D7" w14:textId="77777777" w:rsidR="009268F4" w:rsidRPr="009268F4" w:rsidRDefault="009268F4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3644CC3" w14:textId="77777777" w:rsidR="009268F4" w:rsidRPr="009268F4" w:rsidRDefault="009268F4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9E18159" w14:textId="77777777" w:rsidR="009268F4" w:rsidRPr="009268F4" w:rsidRDefault="004C6005" w:rsidP="0089118E">
            <w:pPr>
              <w:rPr>
                <w:b/>
              </w:rPr>
            </w:pPr>
            <w:r w:rsidRPr="004C6005">
              <w:rPr>
                <w:b/>
              </w:rPr>
              <w:t xml:space="preserve">Bankovní </w:t>
            </w:r>
            <w:r w:rsidR="0089118E">
              <w:rPr>
                <w:b/>
              </w:rPr>
              <w:t>spojení</w:t>
            </w:r>
          </w:p>
        </w:tc>
      </w:tr>
      <w:tr w:rsidR="004C6005" w14:paraId="0F4F94BE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66E9A5" w14:textId="77777777" w:rsidR="004C6005" w:rsidRDefault="004C6005" w:rsidP="002C36CD">
            <w:r>
              <w:t>bank-id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1E0A54" w14:textId="77777777" w:rsidR="004C6005" w:rsidRDefault="004C6005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7EF284" w14:textId="77777777" w:rsidR="004C6005" w:rsidRPr="008B4BE9" w:rsidRDefault="004C6005" w:rsidP="00387632">
            <w:pPr>
              <w:jc w:val="center"/>
            </w:pPr>
            <w:r w:rsidRPr="008B4BE9">
              <w:t>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2A55B1" w14:textId="77777777" w:rsidR="004C6005" w:rsidRPr="008B4BE9" w:rsidRDefault="004C6005" w:rsidP="002C36CD">
            <w:r w:rsidRPr="008B4BE9">
              <w:t>Kód banky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2659CB" w14:textId="77777777" w:rsidR="004C6005" w:rsidRPr="008B4BE9" w:rsidRDefault="004C6005" w:rsidP="002C36CD">
            <w:r w:rsidRPr="008B4BE9">
              <w:t xml:space="preserve"> Kód banky</w:t>
            </w:r>
          </w:p>
        </w:tc>
      </w:tr>
      <w:tr w:rsidR="004C6005" w14:paraId="331AC50D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0A0840" w14:textId="77777777" w:rsidR="004C6005" w:rsidRDefault="004C6005" w:rsidP="002C36CD">
            <w:proofErr w:type="spellStart"/>
            <w:r>
              <w:t>account-num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EB672D" w14:textId="77777777" w:rsidR="004C6005" w:rsidRDefault="004C6005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E200CA" w14:textId="77777777" w:rsidR="004C6005" w:rsidRPr="008B4BE9" w:rsidRDefault="004C6005" w:rsidP="00387632">
            <w:pPr>
              <w:jc w:val="center"/>
            </w:pPr>
            <w:r w:rsidRPr="008B4BE9">
              <w:t>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451E3F" w14:textId="77777777" w:rsidR="004C6005" w:rsidRPr="008B4BE9" w:rsidRDefault="004C6005" w:rsidP="002C36CD">
            <w:r w:rsidRPr="008B4BE9">
              <w:t>Číslo účtu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A64110" w14:textId="77777777" w:rsidR="004C6005" w:rsidRPr="008B4BE9" w:rsidRDefault="004C6005" w:rsidP="002C36CD">
            <w:r w:rsidRPr="008B4BE9">
              <w:t xml:space="preserve"> Číslo a předčíslí </w:t>
            </w:r>
            <w:proofErr w:type="spellStart"/>
            <w:proofErr w:type="gramStart"/>
            <w:r w:rsidRPr="008B4BE9">
              <w:t>bank.účtu</w:t>
            </w:r>
            <w:proofErr w:type="spellEnd"/>
            <w:proofErr w:type="gramEnd"/>
          </w:p>
        </w:tc>
      </w:tr>
      <w:tr w:rsidR="004C6005" w14:paraId="2F3E1DAA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064D14" w14:textId="77777777" w:rsidR="004C6005" w:rsidRDefault="004C6005" w:rsidP="002C36CD">
            <w:r>
              <w:t>bank-country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C7CB6F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D452FD" w14:textId="77777777" w:rsidR="004C6005" w:rsidRPr="008B4BE9" w:rsidRDefault="004C6005" w:rsidP="00387632">
            <w:pPr>
              <w:jc w:val="center"/>
            </w:pPr>
            <w:r w:rsidRPr="008B4BE9"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80A2E2" w14:textId="77777777" w:rsidR="004C6005" w:rsidRPr="008B4BE9" w:rsidRDefault="004C6005" w:rsidP="002C36CD">
            <w:r w:rsidRPr="008B4BE9">
              <w:t>Stát banky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F56C07" w14:textId="77777777" w:rsidR="004C6005" w:rsidRPr="008B4BE9" w:rsidRDefault="004C6005" w:rsidP="002C36CD">
            <w:r w:rsidRPr="008B4BE9">
              <w:t xml:space="preserve"> Stát banky</w:t>
            </w:r>
          </w:p>
        </w:tc>
      </w:tr>
      <w:tr w:rsidR="004C6005" w14:paraId="76411A3B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04C36B" w14:textId="77777777" w:rsidR="004C6005" w:rsidRDefault="004C6005" w:rsidP="002C36CD">
            <w:r>
              <w:t>bank-</w:t>
            </w:r>
            <w:proofErr w:type="spellStart"/>
            <w: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C9D6B5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3EBAE3" w14:textId="77777777" w:rsidR="004C6005" w:rsidRPr="008B4BE9" w:rsidRDefault="004C6005" w:rsidP="00387632">
            <w:pPr>
              <w:jc w:val="center"/>
            </w:pPr>
            <w:r w:rsidRPr="008B4BE9">
              <w:t>60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948E33" w14:textId="77777777" w:rsidR="004C6005" w:rsidRPr="008B4BE9" w:rsidRDefault="004C6005" w:rsidP="002C36CD">
            <w:r w:rsidRPr="008B4BE9">
              <w:t>Jméno banky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201E8F" w14:textId="77777777" w:rsidR="004C6005" w:rsidRPr="008B4BE9" w:rsidRDefault="004C6005" w:rsidP="002C36CD">
            <w:r w:rsidRPr="008B4BE9">
              <w:t xml:space="preserve"> Název banky</w:t>
            </w:r>
          </w:p>
        </w:tc>
      </w:tr>
      <w:tr w:rsidR="004C6005" w14:paraId="79CF9006" w14:textId="77777777" w:rsidTr="009268F4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9831CF" w14:textId="77777777" w:rsidR="004C6005" w:rsidRDefault="004C6005" w:rsidP="002C36CD">
            <w:proofErr w:type="spellStart"/>
            <w:r>
              <w:t>iban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BBAD15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EC0B7E" w14:textId="77777777" w:rsidR="004C6005" w:rsidRPr="008B4BE9" w:rsidRDefault="004C6005" w:rsidP="00387632">
            <w:pPr>
              <w:jc w:val="center"/>
            </w:pPr>
            <w:r w:rsidRPr="008B4BE9">
              <w:t>34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81CD32" w14:textId="77777777" w:rsidR="004C6005" w:rsidRPr="008B4BE9" w:rsidRDefault="004C6005" w:rsidP="002C36CD">
            <w:r w:rsidRPr="008B4BE9">
              <w:t>IBAN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A9CAA2" w14:textId="77777777" w:rsidR="004C6005" w:rsidRDefault="004C6005" w:rsidP="002C36CD">
            <w:r w:rsidRPr="008B4BE9">
              <w:t xml:space="preserve"> IBAN (</w:t>
            </w:r>
            <w:proofErr w:type="spellStart"/>
            <w:r w:rsidRPr="008B4BE9">
              <w:t>Internatinal</w:t>
            </w:r>
            <w:proofErr w:type="spellEnd"/>
            <w:r w:rsidRPr="008B4BE9">
              <w:t xml:space="preserve"> Bank </w:t>
            </w:r>
            <w:proofErr w:type="spellStart"/>
            <w:r w:rsidRPr="008B4BE9">
              <w:t>Account</w:t>
            </w:r>
            <w:proofErr w:type="spellEnd"/>
            <w:r w:rsidRPr="008B4BE9">
              <w:t xml:space="preserve"> </w:t>
            </w:r>
            <w:proofErr w:type="spellStart"/>
            <w:r w:rsidRPr="008B4BE9">
              <w:t>Number</w:t>
            </w:r>
            <w:proofErr w:type="spellEnd"/>
            <w:r w:rsidRPr="008B4BE9">
              <w:t>)</w:t>
            </w:r>
          </w:p>
        </w:tc>
      </w:tr>
      <w:tr w:rsidR="009268F4" w:rsidRPr="009268F4" w14:paraId="31A93706" w14:textId="77777777" w:rsidTr="009268F4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AD53AF4" w14:textId="77777777" w:rsidR="009268F4" w:rsidRPr="009268F4" w:rsidRDefault="009268F4" w:rsidP="002C36CD">
            <w:pPr>
              <w:rPr>
                <w:b/>
              </w:rPr>
            </w:pPr>
            <w:proofErr w:type="spellStart"/>
            <w:r w:rsidRPr="009268F4">
              <w:rPr>
                <w:b/>
              </w:rPr>
              <w:t>NameAddress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437762" w14:textId="77777777" w:rsidR="009268F4" w:rsidRPr="009268F4" w:rsidRDefault="007E0267" w:rsidP="0038763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447D527" w14:textId="77777777" w:rsidR="009268F4" w:rsidRPr="009268F4" w:rsidRDefault="009268F4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2C8F7E1" w14:textId="77777777" w:rsidR="009268F4" w:rsidRPr="009268F4" w:rsidRDefault="009268F4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2DA7437" w14:textId="77777777" w:rsidR="009268F4" w:rsidRPr="009268F4" w:rsidRDefault="0089118E" w:rsidP="002C36CD">
            <w:pPr>
              <w:rPr>
                <w:b/>
              </w:rPr>
            </w:pPr>
            <w:r>
              <w:rPr>
                <w:b/>
              </w:rPr>
              <w:t>Jméno a adresa</w:t>
            </w:r>
          </w:p>
        </w:tc>
      </w:tr>
      <w:tr w:rsidR="004C6005" w14:paraId="2CDE75DF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B0C13D" w14:textId="77777777" w:rsidR="004C6005" w:rsidRDefault="004C6005" w:rsidP="002C36CD">
            <w:proofErr w:type="spellStart"/>
            <w: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F215C0" w14:textId="77777777" w:rsidR="004C6005" w:rsidRDefault="004C6005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3969B9" w14:textId="77777777" w:rsidR="004C6005" w:rsidRPr="006334C7" w:rsidRDefault="004C6005" w:rsidP="00387632">
            <w:pPr>
              <w:jc w:val="center"/>
            </w:pPr>
            <w:r w:rsidRPr="006334C7">
              <w:t>256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99CB87" w14:textId="77777777" w:rsidR="004C6005" w:rsidRPr="006334C7" w:rsidRDefault="004C6005" w:rsidP="002C36CD">
            <w:r w:rsidRPr="006334C7">
              <w:t>Jméno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21D469" w14:textId="77777777" w:rsidR="004C6005" w:rsidRPr="006334C7" w:rsidRDefault="004C6005" w:rsidP="002C36CD">
            <w:r w:rsidRPr="006334C7">
              <w:t>Jméno</w:t>
            </w:r>
          </w:p>
        </w:tc>
      </w:tr>
      <w:tr w:rsidR="004C6005" w14:paraId="7974DE74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5CA88E" w14:textId="77777777" w:rsidR="004C6005" w:rsidRDefault="004C6005" w:rsidP="002C36CD">
            <w:r>
              <w:t>country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BB2ED3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000309" w14:textId="77777777" w:rsidR="004C6005" w:rsidRPr="006334C7" w:rsidRDefault="004C6005" w:rsidP="00387632">
            <w:pPr>
              <w:jc w:val="center"/>
            </w:pPr>
            <w:r w:rsidRPr="006334C7"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813474" w14:textId="77777777" w:rsidR="004C6005" w:rsidRPr="006334C7" w:rsidRDefault="004C6005" w:rsidP="002C36CD">
            <w:r w:rsidRPr="006334C7">
              <w:t>Stát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C62B39" w14:textId="77777777" w:rsidR="004C6005" w:rsidRPr="006334C7" w:rsidRDefault="004C6005" w:rsidP="002C36CD">
            <w:r w:rsidRPr="006334C7">
              <w:t xml:space="preserve">Stát </w:t>
            </w:r>
          </w:p>
        </w:tc>
      </w:tr>
      <w:tr w:rsidR="004C6005" w14:paraId="0C5F6BD5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87038D" w14:textId="77777777" w:rsidR="004C6005" w:rsidRDefault="004C6005" w:rsidP="002C36CD">
            <w:r>
              <w:t>city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9FF1FE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1378D6" w14:textId="77777777" w:rsidR="004C6005" w:rsidRPr="006334C7" w:rsidRDefault="004C6005" w:rsidP="00387632">
            <w:pPr>
              <w:jc w:val="center"/>
            </w:pPr>
            <w:r w:rsidRPr="006334C7">
              <w:t>40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0F823B" w14:textId="77777777" w:rsidR="004C6005" w:rsidRPr="006334C7" w:rsidRDefault="004C6005" w:rsidP="002C36CD">
            <w:r w:rsidRPr="006334C7">
              <w:t>Město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03FF21" w14:textId="77777777" w:rsidR="004C6005" w:rsidRPr="006334C7" w:rsidRDefault="004C6005" w:rsidP="002C36CD">
            <w:r w:rsidRPr="006334C7">
              <w:t>Město</w:t>
            </w:r>
          </w:p>
        </w:tc>
      </w:tr>
      <w:tr w:rsidR="004C6005" w14:paraId="341714C5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B891DC" w14:textId="77777777" w:rsidR="004C6005" w:rsidRDefault="004C6005" w:rsidP="002C36CD">
            <w:r>
              <w:t>city-</w:t>
            </w:r>
            <w:proofErr w:type="spellStart"/>
            <w:r>
              <w:t>subentity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C089B4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6F7DA1" w14:textId="77777777" w:rsidR="004C6005" w:rsidRPr="006334C7" w:rsidRDefault="004C6005" w:rsidP="00387632">
            <w:pPr>
              <w:jc w:val="center"/>
            </w:pPr>
            <w:r w:rsidRPr="006334C7">
              <w:t>40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336F04" w14:textId="77777777" w:rsidR="004C6005" w:rsidRPr="006334C7" w:rsidRDefault="004C6005" w:rsidP="002C36CD">
            <w:r w:rsidRPr="006334C7">
              <w:t>Část města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36CB03" w14:textId="77777777" w:rsidR="004C6005" w:rsidRPr="006334C7" w:rsidRDefault="004C6005" w:rsidP="002C36CD">
            <w:r w:rsidRPr="006334C7">
              <w:t>Část města</w:t>
            </w:r>
          </w:p>
        </w:tc>
      </w:tr>
      <w:tr w:rsidR="004C6005" w14:paraId="154774EB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84ABDF" w14:textId="77777777" w:rsidR="004C6005" w:rsidRDefault="004C6005" w:rsidP="002C36CD">
            <w:r>
              <w:t>street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C26FD7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495F40" w14:textId="77777777" w:rsidR="004C6005" w:rsidRPr="006334C7" w:rsidRDefault="004C6005" w:rsidP="00387632">
            <w:pPr>
              <w:jc w:val="center"/>
            </w:pPr>
            <w:r w:rsidRPr="006334C7">
              <w:t>60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D7F36A" w14:textId="77777777" w:rsidR="004C6005" w:rsidRPr="006334C7" w:rsidRDefault="004C6005" w:rsidP="002C36CD">
            <w:r w:rsidRPr="006334C7">
              <w:t>Ulice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A20931" w14:textId="77777777" w:rsidR="004C6005" w:rsidRPr="006334C7" w:rsidRDefault="004C6005" w:rsidP="002C36CD">
            <w:r w:rsidRPr="006334C7">
              <w:t>Ulice</w:t>
            </w:r>
          </w:p>
        </w:tc>
      </w:tr>
      <w:tr w:rsidR="004C6005" w14:paraId="1B223B1E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5D2639" w14:textId="77777777" w:rsidR="004C6005" w:rsidRDefault="004C6005" w:rsidP="002C36CD">
            <w:r>
              <w:t>house-</w:t>
            </w:r>
            <w:proofErr w:type="spellStart"/>
            <w:r>
              <w:t>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904428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93784A" w14:textId="77777777" w:rsidR="004C6005" w:rsidRPr="006334C7" w:rsidRDefault="004C6005" w:rsidP="00387632">
            <w:pPr>
              <w:jc w:val="center"/>
            </w:pPr>
            <w:r w:rsidRPr="006334C7"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7A8CD8" w14:textId="77777777" w:rsidR="004C6005" w:rsidRPr="006334C7" w:rsidRDefault="004C6005" w:rsidP="002C36CD">
            <w:r w:rsidRPr="006334C7">
              <w:t>Číslo domu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7A0BC4" w14:textId="77777777" w:rsidR="004C6005" w:rsidRPr="006334C7" w:rsidRDefault="004C6005" w:rsidP="002C36CD">
            <w:r w:rsidRPr="006334C7">
              <w:t>Popisné číslo domu</w:t>
            </w:r>
          </w:p>
        </w:tc>
      </w:tr>
      <w:tr w:rsidR="004C6005" w14:paraId="37BD37A7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42AA5E" w14:textId="77777777" w:rsidR="004C6005" w:rsidRDefault="004C6005" w:rsidP="002C36CD">
            <w:r>
              <w:t>house-num2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8EA208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EAC421" w14:textId="77777777" w:rsidR="004C6005" w:rsidRPr="006334C7" w:rsidRDefault="004C6005" w:rsidP="00387632">
            <w:pPr>
              <w:jc w:val="center"/>
            </w:pPr>
            <w:r w:rsidRPr="006334C7"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72FACF" w14:textId="77777777" w:rsidR="004C6005" w:rsidRPr="006334C7" w:rsidRDefault="004C6005" w:rsidP="002C36CD">
            <w:r w:rsidRPr="006334C7">
              <w:t>Číslo domu 2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0CA25B" w14:textId="77777777" w:rsidR="004C6005" w:rsidRPr="006334C7" w:rsidRDefault="004C6005" w:rsidP="002C36CD">
            <w:r w:rsidRPr="006334C7">
              <w:t>Orientační číslo domu</w:t>
            </w:r>
          </w:p>
        </w:tc>
      </w:tr>
      <w:tr w:rsidR="004C6005" w14:paraId="649C644C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0CDD27" w14:textId="77777777" w:rsidR="004C6005" w:rsidRDefault="004C6005" w:rsidP="002C36CD">
            <w:proofErr w:type="spellStart"/>
            <w:r>
              <w:t>postal-code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8D190E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06F989" w14:textId="77777777" w:rsidR="004C6005" w:rsidRPr="006334C7" w:rsidRDefault="004C6005" w:rsidP="00387632">
            <w:pPr>
              <w:jc w:val="center"/>
            </w:pPr>
            <w:r w:rsidRPr="006334C7"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9FF999" w14:textId="77777777" w:rsidR="004C6005" w:rsidRPr="006334C7" w:rsidRDefault="004C6005" w:rsidP="002C36CD">
            <w:r w:rsidRPr="006334C7">
              <w:t>PSČ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3753F4" w14:textId="77777777" w:rsidR="004C6005" w:rsidRPr="006334C7" w:rsidRDefault="004C6005" w:rsidP="002C36CD">
            <w:r w:rsidRPr="006334C7">
              <w:t>Poštovní směrovací číslo</w:t>
            </w:r>
          </w:p>
        </w:tc>
      </w:tr>
      <w:tr w:rsidR="004C6005" w14:paraId="6457901E" w14:textId="77777777" w:rsidTr="009268F4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C09B56" w14:textId="77777777" w:rsidR="004C6005" w:rsidRDefault="004C6005" w:rsidP="002C36CD">
            <w:r>
              <w:t>po-box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142961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8440BD" w14:textId="77777777" w:rsidR="004C6005" w:rsidRPr="006334C7" w:rsidRDefault="004C6005" w:rsidP="00387632">
            <w:pPr>
              <w:jc w:val="center"/>
            </w:pPr>
            <w:r w:rsidRPr="006334C7"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B4459D" w14:textId="77777777" w:rsidR="004C6005" w:rsidRPr="006334C7" w:rsidRDefault="004C6005" w:rsidP="002C36CD">
            <w:r w:rsidRPr="006334C7">
              <w:t>PO box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DF5F4C" w14:textId="77777777" w:rsidR="004C6005" w:rsidRDefault="004C6005" w:rsidP="002C36CD">
            <w:r w:rsidRPr="006334C7">
              <w:t>PO box</w:t>
            </w:r>
          </w:p>
        </w:tc>
      </w:tr>
      <w:tr w:rsidR="009268F4" w:rsidRPr="009268F4" w14:paraId="49391FDA" w14:textId="77777777" w:rsidTr="009268F4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E40C0DE" w14:textId="77777777" w:rsidR="009268F4" w:rsidRPr="009268F4" w:rsidRDefault="009268F4" w:rsidP="002C36CD">
            <w:pPr>
              <w:rPr>
                <w:b/>
              </w:rPr>
            </w:pPr>
            <w:proofErr w:type="spellStart"/>
            <w:r w:rsidRPr="009268F4">
              <w:rPr>
                <w:b/>
              </w:rPr>
              <w:t>Contact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533C2B0" w14:textId="77777777" w:rsidR="009268F4" w:rsidRPr="009268F4" w:rsidRDefault="007E0267" w:rsidP="0038763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DC0C311" w14:textId="77777777" w:rsidR="009268F4" w:rsidRPr="009268F4" w:rsidRDefault="009268F4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7081095" w14:textId="77777777" w:rsidR="009268F4" w:rsidRPr="009268F4" w:rsidRDefault="009268F4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B7100D1" w14:textId="77777777" w:rsidR="009268F4" w:rsidRPr="009268F4" w:rsidRDefault="0089118E" w:rsidP="002C36CD">
            <w:pPr>
              <w:rPr>
                <w:b/>
              </w:rPr>
            </w:pPr>
            <w:r>
              <w:rPr>
                <w:b/>
              </w:rPr>
              <w:t>Kontaktní osoba</w:t>
            </w:r>
          </w:p>
        </w:tc>
      </w:tr>
      <w:tr w:rsidR="0089118E" w14:paraId="40E835D4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87C470" w14:textId="77777777" w:rsidR="0089118E" w:rsidRDefault="0089118E" w:rsidP="002C36CD">
            <w:proofErr w:type="spellStart"/>
            <w: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87D927" w14:textId="77777777" w:rsidR="0089118E" w:rsidRDefault="0089118E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A26631" w14:textId="77777777" w:rsidR="0089118E" w:rsidRPr="004A4640" w:rsidRDefault="0089118E" w:rsidP="0089118E">
            <w:pPr>
              <w:jc w:val="center"/>
            </w:pPr>
            <w:r w:rsidRPr="004A4640">
              <w:t>40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37220C" w14:textId="77777777" w:rsidR="0089118E" w:rsidRPr="004A4640" w:rsidRDefault="0089118E" w:rsidP="00537195">
            <w:r w:rsidRPr="004A4640">
              <w:t>Jméno / Název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21DB56" w14:textId="77777777" w:rsidR="0089118E" w:rsidRPr="004A4640" w:rsidRDefault="0089118E" w:rsidP="00537195">
            <w:r w:rsidRPr="004A4640">
              <w:t xml:space="preserve"> Jméno</w:t>
            </w:r>
          </w:p>
        </w:tc>
      </w:tr>
      <w:tr w:rsidR="0089118E" w14:paraId="382F582A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65D9B6" w14:textId="77777777" w:rsidR="0089118E" w:rsidRDefault="0089118E" w:rsidP="002C36CD">
            <w:r>
              <w:t>email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5DF0D7" w14:textId="77777777" w:rsidR="0089118E" w:rsidRDefault="0089118E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ED13C9" w14:textId="77777777" w:rsidR="0089118E" w:rsidRPr="004A4640" w:rsidRDefault="0089118E" w:rsidP="0089118E">
            <w:pPr>
              <w:jc w:val="center"/>
            </w:pPr>
            <w:r w:rsidRPr="004A4640">
              <w:t>241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1D0240" w14:textId="77777777" w:rsidR="0089118E" w:rsidRPr="004A4640" w:rsidRDefault="0089118E" w:rsidP="00537195">
            <w:r w:rsidRPr="004A4640">
              <w:t>Emailové adresa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EC3163" w14:textId="77777777" w:rsidR="0089118E" w:rsidRPr="004A4640" w:rsidRDefault="0089118E" w:rsidP="00537195">
            <w:r w:rsidRPr="004A4640">
              <w:t xml:space="preserve"> Kontaktní emailová adresa</w:t>
            </w:r>
          </w:p>
        </w:tc>
      </w:tr>
      <w:tr w:rsidR="0089118E" w14:paraId="23F8590C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561BC0" w14:textId="77777777" w:rsidR="0089118E" w:rsidRDefault="0089118E" w:rsidP="002C36CD">
            <w:proofErr w:type="spellStart"/>
            <w:r>
              <w:t>phone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735C16" w14:textId="77777777" w:rsidR="0089118E" w:rsidRDefault="0089118E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A06879" w14:textId="77777777" w:rsidR="0089118E" w:rsidRPr="004A4640" w:rsidRDefault="0089118E" w:rsidP="0089118E">
            <w:pPr>
              <w:jc w:val="center"/>
            </w:pPr>
            <w:r w:rsidRPr="004A4640">
              <w:t>30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D4B171" w14:textId="77777777" w:rsidR="0089118E" w:rsidRPr="004A4640" w:rsidRDefault="0089118E" w:rsidP="00537195">
            <w:r w:rsidRPr="004A4640">
              <w:t>Telefonní kontakt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A805EF" w14:textId="77777777" w:rsidR="0089118E" w:rsidRDefault="0089118E" w:rsidP="00537195">
            <w:r w:rsidRPr="004A4640">
              <w:t xml:space="preserve"> </w:t>
            </w:r>
            <w:proofErr w:type="spellStart"/>
            <w:r w:rsidRPr="004A4640">
              <w:t>Telefoní</w:t>
            </w:r>
            <w:proofErr w:type="spellEnd"/>
            <w:r w:rsidRPr="004A4640">
              <w:t xml:space="preserve"> číslo</w:t>
            </w:r>
          </w:p>
        </w:tc>
      </w:tr>
      <w:tr w:rsidR="009268F4" w:rsidRPr="007E0267" w14:paraId="2B70747D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97CF62F" w14:textId="77777777" w:rsidR="009268F4" w:rsidRPr="007E0267" w:rsidRDefault="009268F4" w:rsidP="002C36CD">
            <w:pPr>
              <w:rPr>
                <w:b/>
              </w:rPr>
            </w:pPr>
            <w:proofErr w:type="spellStart"/>
            <w:r w:rsidRPr="007E0267">
              <w:rPr>
                <w:b/>
              </w:rPr>
              <w:t>Dates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9FD0DDE" w14:textId="77777777" w:rsidR="009268F4" w:rsidRPr="007E0267" w:rsidRDefault="009268F4" w:rsidP="003876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C09B83F" w14:textId="77777777" w:rsidR="009268F4" w:rsidRPr="007E0267" w:rsidRDefault="009268F4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BEDFE03" w14:textId="77777777" w:rsidR="009268F4" w:rsidRPr="007E0267" w:rsidRDefault="009268F4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4368A9D" w14:textId="77777777" w:rsidR="009268F4" w:rsidRPr="007E0267" w:rsidRDefault="004C6005" w:rsidP="002C36CD">
            <w:pPr>
              <w:rPr>
                <w:b/>
              </w:rPr>
            </w:pPr>
            <w:r>
              <w:rPr>
                <w:b/>
              </w:rPr>
              <w:t>Datumy dokladu</w:t>
            </w:r>
          </w:p>
        </w:tc>
      </w:tr>
      <w:tr w:rsidR="004C6005" w14:paraId="02F89257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431B5E1" w14:textId="77777777" w:rsidR="004C6005" w:rsidRDefault="004C6005" w:rsidP="002C36CD">
            <w:r>
              <w:lastRenderedPageBreak/>
              <w:t>doc-</w:t>
            </w:r>
            <w:proofErr w:type="spellStart"/>
            <w:r>
              <w:t>issue</w:t>
            </w:r>
            <w:proofErr w:type="spellEnd"/>
            <w:r>
              <w:t>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1B43BE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02A30A" w14:textId="77777777" w:rsidR="004C6005" w:rsidRPr="0080326E" w:rsidRDefault="004C6005" w:rsidP="00387632">
            <w:pPr>
              <w:jc w:val="center"/>
            </w:pPr>
            <w:r w:rsidRPr="0080326E">
              <w:t>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35C0BA" w14:textId="77777777" w:rsidR="004C6005" w:rsidRPr="0080326E" w:rsidRDefault="004C6005" w:rsidP="002C36CD">
            <w:r w:rsidRPr="0080326E">
              <w:t xml:space="preserve">Datum vystavení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C2F706B" w14:textId="77777777" w:rsidR="004C6005" w:rsidRPr="0080326E" w:rsidRDefault="004C6005" w:rsidP="002C36CD">
            <w:r w:rsidRPr="0080326E">
              <w:t xml:space="preserve"> Datum vystavení dokladu</w:t>
            </w:r>
          </w:p>
        </w:tc>
      </w:tr>
      <w:tr w:rsidR="004C6005" w14:paraId="3AFA895E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12C270" w14:textId="77777777" w:rsidR="004C6005" w:rsidRDefault="004C6005" w:rsidP="002C36CD">
            <w:r>
              <w:t>period-start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BA0A53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2ACF24" w14:textId="77777777" w:rsidR="004C6005" w:rsidRPr="0080326E" w:rsidRDefault="004C6005" w:rsidP="00387632">
            <w:pPr>
              <w:jc w:val="center"/>
            </w:pPr>
            <w:r w:rsidRPr="0080326E">
              <w:t>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5992BD" w14:textId="77777777" w:rsidR="004C6005" w:rsidRPr="0080326E" w:rsidRDefault="004C6005" w:rsidP="002C36CD">
            <w:r w:rsidRPr="0080326E">
              <w:t>Začátek období zúčtování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5F1D79" w14:textId="77777777" w:rsidR="004C6005" w:rsidRPr="0080326E" w:rsidRDefault="004C6005" w:rsidP="002C36CD">
            <w:r w:rsidRPr="0080326E">
              <w:t>Začátek období zúčtování, pro kvartální zúčtování se jedná o celý kvartál</w:t>
            </w:r>
          </w:p>
        </w:tc>
      </w:tr>
      <w:tr w:rsidR="004C6005" w14:paraId="4A640A7C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74AFE5" w14:textId="77777777" w:rsidR="004C6005" w:rsidRDefault="004C6005" w:rsidP="002C36CD">
            <w:r>
              <w:t>period-end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8CA860" w14:textId="77777777" w:rsidR="004C6005" w:rsidRDefault="004C6005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244FF5" w14:textId="77777777" w:rsidR="004C6005" w:rsidRPr="0080326E" w:rsidRDefault="004C6005" w:rsidP="00387632">
            <w:pPr>
              <w:jc w:val="center"/>
            </w:pPr>
            <w:r w:rsidRPr="0080326E">
              <w:t>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1C1ED4" w14:textId="77777777" w:rsidR="004C6005" w:rsidRPr="0080326E" w:rsidRDefault="004C6005" w:rsidP="002C36CD">
            <w:r w:rsidRPr="0080326E">
              <w:t>Konec období zúčtování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D78708" w14:textId="77777777" w:rsidR="004C6005" w:rsidRDefault="004C6005" w:rsidP="002C36CD">
            <w:r w:rsidRPr="0080326E">
              <w:t xml:space="preserve">Konec období </w:t>
            </w:r>
            <w:proofErr w:type="spellStart"/>
            <w:r w:rsidRPr="0080326E">
              <w:t>žúčtování</w:t>
            </w:r>
            <w:proofErr w:type="spellEnd"/>
            <w:r w:rsidRPr="0080326E">
              <w:t>, pro kvartální období se jedná o celý kvartál</w:t>
            </w:r>
          </w:p>
        </w:tc>
      </w:tr>
      <w:tr w:rsidR="009268F4" w:rsidRPr="007E0267" w14:paraId="33C6AE8F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AF302F2" w14:textId="77777777" w:rsidR="009268F4" w:rsidRPr="007E0267" w:rsidRDefault="007E0267" w:rsidP="002C36CD">
            <w:pPr>
              <w:rPr>
                <w:b/>
              </w:rPr>
            </w:pPr>
            <w:proofErr w:type="spellStart"/>
            <w:r w:rsidRPr="007E0267">
              <w:rPr>
                <w:b/>
              </w:rPr>
              <w:t>PaymentSum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7C4FE31" w14:textId="77777777" w:rsidR="009268F4" w:rsidRPr="007E0267" w:rsidRDefault="007E0267" w:rsidP="0038763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B587671" w14:textId="77777777" w:rsidR="009268F4" w:rsidRPr="007E0267" w:rsidRDefault="009268F4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BC4A252" w14:textId="77777777" w:rsidR="009268F4" w:rsidRPr="007E0267" w:rsidRDefault="009268F4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93F263" w14:textId="77777777" w:rsidR="009268F4" w:rsidRPr="007E0267" w:rsidRDefault="00B7327B" w:rsidP="002C36CD">
            <w:pPr>
              <w:rPr>
                <w:b/>
              </w:rPr>
            </w:pPr>
            <w:r>
              <w:rPr>
                <w:b/>
              </w:rPr>
              <w:t>Celková částka podpory</w:t>
            </w:r>
          </w:p>
        </w:tc>
      </w:tr>
      <w:tr w:rsidR="00B7327B" w14:paraId="54A95825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2381AF" w14:textId="77777777" w:rsidR="00B7327B" w:rsidRDefault="00B7327B" w:rsidP="002C36CD">
            <w:proofErr w:type="spellStart"/>
            <w:r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32F955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93F4C9" w14:textId="77777777" w:rsidR="00B7327B" w:rsidRPr="00D33715" w:rsidRDefault="00B7327B" w:rsidP="00387632">
            <w:pPr>
              <w:jc w:val="center"/>
            </w:pPr>
            <w:r w:rsidRPr="00D33715">
              <w:t>15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22CB16" w14:textId="77777777" w:rsidR="00B7327B" w:rsidRPr="00D33715" w:rsidRDefault="00B7327B" w:rsidP="002C36CD">
            <w:r w:rsidRPr="00D33715">
              <w:t xml:space="preserve">Částka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D605CC" w14:textId="77777777" w:rsidR="00B7327B" w:rsidRPr="00D33715" w:rsidRDefault="00B7327B" w:rsidP="002C36CD">
            <w:r w:rsidRPr="00D33715">
              <w:t xml:space="preserve"> Částka</w:t>
            </w:r>
          </w:p>
        </w:tc>
      </w:tr>
      <w:tr w:rsidR="00B7327B" w14:paraId="468AFB0C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A77900" w14:textId="77777777" w:rsidR="00B7327B" w:rsidRDefault="00B7327B" w:rsidP="002C36CD">
            <w:proofErr w:type="spellStart"/>
            <w:r>
              <w:t>currency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D9F4FA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97FDF4" w14:textId="77777777" w:rsidR="00B7327B" w:rsidRPr="00D33715" w:rsidRDefault="00B7327B" w:rsidP="00387632">
            <w:pPr>
              <w:jc w:val="center"/>
            </w:pPr>
            <w:r w:rsidRPr="00D33715">
              <w:t>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F63908" w14:textId="77777777" w:rsidR="00B7327B" w:rsidRPr="00D33715" w:rsidRDefault="00B7327B" w:rsidP="002C36CD">
            <w:proofErr w:type="gramStart"/>
            <w:r w:rsidRPr="00D33715">
              <w:t>Měna - CZK</w:t>
            </w:r>
            <w:proofErr w:type="gram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F6B502" w14:textId="77777777" w:rsidR="00B7327B" w:rsidRPr="00D33715" w:rsidRDefault="00B7327B" w:rsidP="002C36CD">
            <w:r w:rsidRPr="00D33715">
              <w:t xml:space="preserve"> Měna</w:t>
            </w:r>
          </w:p>
        </w:tc>
      </w:tr>
      <w:tr w:rsidR="00B7327B" w14:paraId="46F19D91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CDD5B9" w14:textId="77777777" w:rsidR="00B7327B" w:rsidRDefault="00B7327B" w:rsidP="002C36CD">
            <w:proofErr w:type="spellStart"/>
            <w:r>
              <w:t>value-unpaid-ref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F8CF64B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D17E27" w14:textId="77777777" w:rsidR="00B7327B" w:rsidRPr="00D33715" w:rsidRDefault="00B7327B" w:rsidP="00387632">
            <w:pPr>
              <w:jc w:val="center"/>
            </w:pPr>
            <w:r w:rsidRPr="00D33715">
              <w:t>15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8E16F04" w14:textId="77777777" w:rsidR="00B7327B" w:rsidRPr="00D33715" w:rsidRDefault="00B7327B" w:rsidP="002C36CD">
            <w:r w:rsidRPr="00D33715">
              <w:t>Nevyplacená částka původního dokladu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6CC5EA" w14:textId="77777777" w:rsidR="00B7327B" w:rsidRDefault="00B7327B" w:rsidP="002C36CD">
            <w:r w:rsidRPr="00D33715">
              <w:t xml:space="preserve"> Nevyplacená částka z původního dokladu, pouze u opravných dokladů</w:t>
            </w:r>
          </w:p>
        </w:tc>
      </w:tr>
      <w:tr w:rsidR="007E0267" w:rsidRPr="007E0267" w14:paraId="34A578DA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E368B62" w14:textId="77777777" w:rsidR="007E0267" w:rsidRPr="007E0267" w:rsidRDefault="007E0267" w:rsidP="002C36CD">
            <w:pPr>
              <w:rPr>
                <w:b/>
              </w:rPr>
            </w:pPr>
            <w:proofErr w:type="spellStart"/>
            <w:r w:rsidRPr="007E0267">
              <w:rPr>
                <w:b/>
              </w:rPr>
              <w:t>DueDates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D8E01EC" w14:textId="77777777" w:rsidR="007E0267" w:rsidRPr="007E0267" w:rsidRDefault="007E0267" w:rsidP="00387632">
            <w:pPr>
              <w:jc w:val="center"/>
              <w:rPr>
                <w:b/>
              </w:rPr>
            </w:pPr>
            <w:r w:rsidRPr="007E0267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BEC93F9" w14:textId="77777777" w:rsidR="007E0267" w:rsidRPr="007E0267" w:rsidRDefault="007E0267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DF59E1C" w14:textId="77777777" w:rsidR="007E0267" w:rsidRPr="007E0267" w:rsidRDefault="007E0267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2BF6C2A" w14:textId="77777777" w:rsidR="007E0267" w:rsidRPr="007E0267" w:rsidRDefault="00B7327B" w:rsidP="002C36CD">
            <w:pPr>
              <w:rPr>
                <w:b/>
              </w:rPr>
            </w:pPr>
            <w:r>
              <w:rPr>
                <w:b/>
              </w:rPr>
              <w:t>Splatnosti</w:t>
            </w:r>
            <w:r w:rsidR="0089118E">
              <w:rPr>
                <w:b/>
              </w:rPr>
              <w:t xml:space="preserve"> dokladu</w:t>
            </w:r>
          </w:p>
        </w:tc>
      </w:tr>
      <w:tr w:rsidR="00B7327B" w14:paraId="758CC4A6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1A04C2" w14:textId="77777777" w:rsidR="00B7327B" w:rsidRDefault="00B7327B" w:rsidP="002C36CD">
            <w:proofErr w:type="spellStart"/>
            <w:r>
              <w:t>due-date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355DD8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5DF95D" w14:textId="77777777" w:rsidR="00B7327B" w:rsidRPr="0009041C" w:rsidRDefault="00B7327B" w:rsidP="00387632">
            <w:pPr>
              <w:jc w:val="center"/>
            </w:pPr>
            <w:r w:rsidRPr="0009041C">
              <w:t>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345314" w14:textId="77777777" w:rsidR="00B7327B" w:rsidRPr="0009041C" w:rsidRDefault="00B7327B" w:rsidP="002C36CD">
            <w:r w:rsidRPr="0009041C">
              <w:t>Datum splatnosti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640E7F" w14:textId="77777777" w:rsidR="00B7327B" w:rsidRPr="0009041C" w:rsidRDefault="00B7327B" w:rsidP="002C36CD">
            <w:r w:rsidRPr="0009041C">
              <w:t xml:space="preserve">Datum splatnosti dokladu, </w:t>
            </w:r>
            <w:proofErr w:type="spellStart"/>
            <w:proofErr w:type="gramStart"/>
            <w:r w:rsidRPr="0009041C">
              <w:t>max.dvě</w:t>
            </w:r>
            <w:proofErr w:type="spellEnd"/>
            <w:proofErr w:type="gramEnd"/>
            <w:r w:rsidRPr="0009041C">
              <w:t xml:space="preserve"> splatnosti</w:t>
            </w:r>
          </w:p>
        </w:tc>
      </w:tr>
      <w:tr w:rsidR="00B7327B" w14:paraId="6D0F0D5F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60FC15" w14:textId="77777777" w:rsidR="00B7327B" w:rsidRDefault="00B7327B" w:rsidP="002C36CD">
            <w:proofErr w:type="spellStart"/>
            <w:r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B37B23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87A876" w14:textId="77777777" w:rsidR="00B7327B" w:rsidRPr="0009041C" w:rsidRDefault="00B7327B" w:rsidP="00387632">
            <w:pPr>
              <w:jc w:val="center"/>
            </w:pPr>
            <w:r w:rsidRPr="0009041C">
              <w:t>15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5679ED" w14:textId="77777777" w:rsidR="00B7327B" w:rsidRPr="0009041C" w:rsidRDefault="00B7327B" w:rsidP="002C36CD">
            <w:r w:rsidRPr="0009041C">
              <w:t xml:space="preserve">Částka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9068BF" w14:textId="77777777" w:rsidR="00B7327B" w:rsidRPr="0009041C" w:rsidRDefault="00B7327B" w:rsidP="002C36CD">
            <w:r w:rsidRPr="0009041C">
              <w:t>Částka</w:t>
            </w:r>
          </w:p>
        </w:tc>
      </w:tr>
      <w:tr w:rsidR="00B7327B" w14:paraId="1D3164CE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80F93C" w14:textId="77777777" w:rsidR="00B7327B" w:rsidRDefault="00B7327B" w:rsidP="002C36CD">
            <w:proofErr w:type="spellStart"/>
            <w:r>
              <w:t>currency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E65939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F9C53B" w14:textId="77777777" w:rsidR="00B7327B" w:rsidRPr="0009041C" w:rsidRDefault="00B7327B" w:rsidP="00387632">
            <w:pPr>
              <w:jc w:val="center"/>
            </w:pPr>
            <w:r w:rsidRPr="0009041C">
              <w:t>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106D6E" w14:textId="77777777" w:rsidR="00B7327B" w:rsidRPr="0009041C" w:rsidRDefault="00B7327B" w:rsidP="002C36CD">
            <w:proofErr w:type="gramStart"/>
            <w:r w:rsidRPr="0009041C">
              <w:t>Měna - CZK</w:t>
            </w:r>
            <w:proofErr w:type="gram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842FEAF" w14:textId="77777777" w:rsidR="00B7327B" w:rsidRPr="0009041C" w:rsidRDefault="00B7327B" w:rsidP="002C36CD">
            <w:r w:rsidRPr="0009041C">
              <w:t>Měna</w:t>
            </w:r>
          </w:p>
        </w:tc>
      </w:tr>
      <w:tr w:rsidR="00B7327B" w14:paraId="1EAEFB14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F4F587" w14:textId="77777777" w:rsidR="00B7327B" w:rsidRDefault="00B7327B" w:rsidP="002C36CD">
            <w:proofErr w:type="spellStart"/>
            <w:r>
              <w:t>direction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7BE27A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AC697E" w14:textId="77777777" w:rsidR="00B7327B" w:rsidRPr="0009041C" w:rsidRDefault="00B7327B" w:rsidP="00387632">
            <w:pPr>
              <w:jc w:val="center"/>
            </w:pPr>
            <w:r w:rsidRPr="0009041C">
              <w:t>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57D454" w14:textId="77777777" w:rsidR="00B7327B" w:rsidRPr="0009041C" w:rsidRDefault="00B7327B" w:rsidP="002C36CD">
            <w:r w:rsidRPr="0009041C">
              <w:t>Určení příjemce částky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794DEA" w14:textId="77777777" w:rsidR="00B7327B" w:rsidRDefault="00B7327B" w:rsidP="002C36CD">
            <w:r w:rsidRPr="0009041C">
              <w:t xml:space="preserve">PROMO-k výplatě, </w:t>
            </w:r>
            <w:proofErr w:type="gramStart"/>
            <w:r w:rsidRPr="0009041C">
              <w:t>REFUND- k</w:t>
            </w:r>
            <w:proofErr w:type="gramEnd"/>
            <w:r w:rsidRPr="0009041C">
              <w:t xml:space="preserve"> vrácení dle celkové částky dokladu</w:t>
            </w:r>
          </w:p>
        </w:tc>
      </w:tr>
      <w:tr w:rsidR="007E0267" w:rsidRPr="007E0267" w14:paraId="1AE54852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9E2E56A" w14:textId="77777777" w:rsidR="007E0267" w:rsidRPr="007E0267" w:rsidRDefault="007E0267" w:rsidP="002C36CD">
            <w:pPr>
              <w:rPr>
                <w:b/>
              </w:rPr>
            </w:pPr>
            <w:proofErr w:type="spellStart"/>
            <w:r w:rsidRPr="007E0267">
              <w:rPr>
                <w:b/>
              </w:rPr>
              <w:t>DocNotes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087E15C" w14:textId="77777777" w:rsidR="007E0267" w:rsidRPr="007E0267" w:rsidRDefault="007E0267" w:rsidP="003876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7DD55B3" w14:textId="77777777" w:rsidR="007E0267" w:rsidRPr="007E0267" w:rsidRDefault="007E0267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2D6E3F" w14:textId="77777777" w:rsidR="007E0267" w:rsidRPr="007E0267" w:rsidRDefault="007E0267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6EB45E5" w14:textId="77777777" w:rsidR="007E0267" w:rsidRPr="007E0267" w:rsidRDefault="00B7327B" w:rsidP="002C36CD">
            <w:pPr>
              <w:rPr>
                <w:b/>
              </w:rPr>
            </w:pPr>
            <w:r>
              <w:rPr>
                <w:b/>
              </w:rPr>
              <w:t>Poznámky</w:t>
            </w:r>
          </w:p>
        </w:tc>
      </w:tr>
      <w:tr w:rsidR="00B7327B" w14:paraId="76725E3A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143B5E" w14:textId="77777777" w:rsidR="00B7327B" w:rsidRDefault="00B7327B" w:rsidP="002C36CD">
            <w:r>
              <w:t>text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8366D39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090902" w14:textId="77777777" w:rsidR="00B7327B" w:rsidRPr="000D19A8" w:rsidRDefault="00B7327B" w:rsidP="00387632">
            <w:pPr>
              <w:jc w:val="center"/>
            </w:pPr>
            <w:r w:rsidRPr="000D19A8">
              <w:t>950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AB81BE" w14:textId="77777777" w:rsidR="00B7327B" w:rsidRPr="000D19A8" w:rsidRDefault="00B7327B" w:rsidP="002C36CD">
            <w:r w:rsidRPr="000D19A8">
              <w:t>Poznámky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9D4524" w14:textId="77777777" w:rsidR="00B7327B" w:rsidRDefault="00B7327B" w:rsidP="002C36CD">
            <w:r w:rsidRPr="000D19A8">
              <w:t>Textová poznámka k dokladu</w:t>
            </w:r>
          </w:p>
        </w:tc>
      </w:tr>
      <w:tr w:rsidR="007E0267" w:rsidRPr="007E0267" w14:paraId="421EFB11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C95C358" w14:textId="77777777" w:rsidR="007E0267" w:rsidRPr="007E0267" w:rsidRDefault="007E0267" w:rsidP="002C36CD">
            <w:pPr>
              <w:rPr>
                <w:b/>
              </w:rPr>
            </w:pPr>
            <w:proofErr w:type="spellStart"/>
            <w:r w:rsidRPr="007E0267">
              <w:rPr>
                <w:b/>
              </w:rPr>
              <w:t>DocDetail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873CC94" w14:textId="77777777" w:rsidR="007E0267" w:rsidRPr="007E0267" w:rsidRDefault="007E0267" w:rsidP="003876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D7C19CA" w14:textId="77777777" w:rsidR="007E0267" w:rsidRPr="007E0267" w:rsidRDefault="007E0267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CF633EC" w14:textId="77777777" w:rsidR="007E0267" w:rsidRPr="007E0267" w:rsidRDefault="007E0267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C32C0E5" w14:textId="77777777" w:rsidR="007E0267" w:rsidRPr="007E0267" w:rsidRDefault="00B7327B" w:rsidP="002C36CD">
            <w:pPr>
              <w:rPr>
                <w:b/>
              </w:rPr>
            </w:pPr>
            <w:r>
              <w:rPr>
                <w:b/>
              </w:rPr>
              <w:t>Detail dokladu</w:t>
            </w:r>
          </w:p>
        </w:tc>
      </w:tr>
      <w:tr w:rsidR="007E0267" w:rsidRPr="007E0267" w14:paraId="66B55FFC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99287FA" w14:textId="77777777" w:rsidR="007E0267" w:rsidRPr="007E0267" w:rsidRDefault="007E0267" w:rsidP="002C36CD">
            <w:pPr>
              <w:rPr>
                <w:b/>
              </w:rPr>
            </w:pPr>
            <w:proofErr w:type="spellStart"/>
            <w:r w:rsidRPr="007E0267">
              <w:rPr>
                <w:b/>
              </w:rPr>
              <w:t>Item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57762A1" w14:textId="77777777" w:rsidR="007E0267" w:rsidRPr="007E0267" w:rsidRDefault="007E0267" w:rsidP="003876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00F880B" w14:textId="77777777" w:rsidR="007E0267" w:rsidRPr="007E0267" w:rsidRDefault="007E0267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EE2C166" w14:textId="77777777" w:rsidR="007E0267" w:rsidRPr="007E0267" w:rsidRDefault="007E0267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C2230C3" w14:textId="77777777" w:rsidR="007E0267" w:rsidRPr="007E0267" w:rsidRDefault="00B7327B" w:rsidP="002C36CD">
            <w:pPr>
              <w:rPr>
                <w:b/>
              </w:rPr>
            </w:pPr>
            <w:r>
              <w:rPr>
                <w:b/>
              </w:rPr>
              <w:t>Položka dokladu</w:t>
            </w:r>
          </w:p>
        </w:tc>
      </w:tr>
      <w:tr w:rsidR="00B7327B" w14:paraId="0DDF0D9F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303AC2" w14:textId="77777777" w:rsidR="00B7327B" w:rsidRDefault="00B7327B" w:rsidP="002C36CD">
            <w:proofErr w:type="spellStart"/>
            <w:r>
              <w:t>item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4B1A1D" w14:textId="77777777" w:rsidR="00B7327B" w:rsidRDefault="00B7327B" w:rsidP="0038763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35AB1F" w14:textId="77777777" w:rsidR="00B7327B" w:rsidRPr="00FF6233" w:rsidRDefault="00B7327B" w:rsidP="00387632">
            <w:pPr>
              <w:jc w:val="center"/>
            </w:pPr>
            <w:r w:rsidRPr="00FF6233">
              <w:t>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F27CFD" w14:textId="77777777" w:rsidR="00B7327B" w:rsidRPr="00FF6233" w:rsidRDefault="00B7327B" w:rsidP="002C36CD">
            <w:r w:rsidRPr="00FF6233">
              <w:t xml:space="preserve">ID položky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B19647" w14:textId="77777777" w:rsidR="00B7327B" w:rsidRPr="00FF6233" w:rsidRDefault="00B7327B" w:rsidP="002C36CD">
            <w:r w:rsidRPr="00FF6233">
              <w:t xml:space="preserve">Interní identifikátor pro položku, dle druhy podpory </w:t>
            </w:r>
            <w:proofErr w:type="spellStart"/>
            <w:proofErr w:type="gramStart"/>
            <w:r w:rsidRPr="00FF6233">
              <w:t>viz.popis</w:t>
            </w:r>
            <w:proofErr w:type="spellEnd"/>
            <w:proofErr w:type="gramEnd"/>
            <w:r w:rsidRPr="00FF6233">
              <w:t xml:space="preserve"> položek</w:t>
            </w:r>
          </w:p>
        </w:tc>
      </w:tr>
      <w:tr w:rsidR="00B7327B" w14:paraId="3C4D9C6A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1A3F7D" w14:textId="77777777" w:rsidR="00B7327B" w:rsidRDefault="00B7327B" w:rsidP="002C36CD">
            <w:proofErr w:type="spellStart"/>
            <w:r>
              <w:t>quantity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7027721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A0E2DD" w14:textId="77777777" w:rsidR="00B7327B" w:rsidRPr="00FF6233" w:rsidRDefault="00B7327B" w:rsidP="00387632">
            <w:pPr>
              <w:jc w:val="center"/>
            </w:pPr>
            <w:r w:rsidRPr="00FF6233">
              <w:t>33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2C02C3" w14:textId="77777777" w:rsidR="00B7327B" w:rsidRPr="00FF6233" w:rsidRDefault="00B7327B" w:rsidP="002C36CD">
            <w:r w:rsidRPr="00FF6233">
              <w:t xml:space="preserve">Množství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72E1CE" w14:textId="77777777" w:rsidR="00B7327B" w:rsidRPr="00FF6233" w:rsidRDefault="00B7327B" w:rsidP="00387632">
            <w:r w:rsidRPr="00FF6233">
              <w:t xml:space="preserve">Množství pro vyplácenou podporu </w:t>
            </w:r>
          </w:p>
        </w:tc>
      </w:tr>
      <w:tr w:rsidR="00B7327B" w14:paraId="0EC925FF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765CA9" w14:textId="77777777" w:rsidR="00B7327B" w:rsidRDefault="00B7327B" w:rsidP="002C36CD">
            <w:proofErr w:type="spellStart"/>
            <w:r>
              <w:t>quantity-ref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CD842E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54A8CF" w14:textId="77777777" w:rsidR="00B7327B" w:rsidRPr="00FF6233" w:rsidRDefault="00B7327B" w:rsidP="00387632">
            <w:pPr>
              <w:jc w:val="center"/>
            </w:pPr>
            <w:r w:rsidRPr="00FF6233">
              <w:t>33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DCEDB5" w14:textId="77777777" w:rsidR="00B7327B" w:rsidRPr="00FF6233" w:rsidRDefault="00B7327B" w:rsidP="00387632">
            <w:r w:rsidRPr="00FF6233">
              <w:t>Původní množství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9810CC" w14:textId="77777777" w:rsidR="00B7327B" w:rsidRPr="00FF6233" w:rsidRDefault="00387632" w:rsidP="002C36CD">
            <w:r w:rsidRPr="00FF6233">
              <w:t>Původní množství – pro opravnou fakturu</w:t>
            </w:r>
          </w:p>
        </w:tc>
      </w:tr>
      <w:tr w:rsidR="00B7327B" w14:paraId="08AE65B9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C370D7" w14:textId="77777777" w:rsidR="00B7327B" w:rsidRDefault="00B7327B" w:rsidP="002C36CD">
            <w:r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CCD3B4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DE273EF" w14:textId="77777777" w:rsidR="00B7327B" w:rsidRPr="00FF6233" w:rsidRDefault="00B7327B" w:rsidP="00387632">
            <w:pPr>
              <w:jc w:val="center"/>
            </w:pPr>
            <w:r w:rsidRPr="00FF6233"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8685F8" w14:textId="77777777" w:rsidR="00B7327B" w:rsidRPr="00FF6233" w:rsidRDefault="00B7327B" w:rsidP="002C36CD">
            <w:r w:rsidRPr="00FF6233"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CE5561" w14:textId="77777777" w:rsidR="00B7327B" w:rsidRPr="00FF6233" w:rsidRDefault="00B7327B" w:rsidP="002C36CD">
            <w:r w:rsidRPr="00FF6233">
              <w:t xml:space="preserve">Jednotky jsou </w:t>
            </w:r>
            <w:proofErr w:type="spellStart"/>
            <w:r w:rsidRPr="00FF6233">
              <w:t>MWh</w:t>
            </w:r>
            <w:proofErr w:type="spellEnd"/>
            <w:r w:rsidRPr="00FF6233">
              <w:t>, nebo GJ pro podporu TEPLA</w:t>
            </w:r>
          </w:p>
        </w:tc>
      </w:tr>
      <w:tr w:rsidR="00536303" w14:paraId="49F0F38D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812ADF" w14:textId="77777777" w:rsidR="00536303" w:rsidRDefault="00536303" w:rsidP="002C36CD">
            <w:r>
              <w:t>unit-</w:t>
            </w:r>
            <w:proofErr w:type="spellStart"/>
            <w:r>
              <w:t>price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7567D7C" w14:textId="77777777" w:rsidR="00536303" w:rsidRDefault="00536303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18DB08" w14:textId="77777777" w:rsidR="00536303" w:rsidRPr="00FF6233" w:rsidRDefault="00536303" w:rsidP="00387632">
            <w:pPr>
              <w:jc w:val="center"/>
            </w:pPr>
            <w:r>
              <w:t>15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97ABB4" w14:textId="77777777" w:rsidR="00536303" w:rsidRPr="00FF6233" w:rsidRDefault="00536303" w:rsidP="00387632">
            <w:r>
              <w:t>Jednotková cena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5A30483" w14:textId="77777777" w:rsidR="00536303" w:rsidRDefault="00536303" w:rsidP="002C36CD">
            <w:r>
              <w:t>Jednotková cena</w:t>
            </w:r>
          </w:p>
        </w:tc>
      </w:tr>
      <w:tr w:rsidR="00536303" w14:paraId="247F127C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BC3985" w14:textId="77777777" w:rsidR="00536303" w:rsidRDefault="00536303" w:rsidP="002C36CD">
            <w:r>
              <w:t>unit-</w:t>
            </w:r>
            <w:proofErr w:type="spellStart"/>
            <w:r>
              <w:t>price</w:t>
            </w:r>
            <w:proofErr w:type="spellEnd"/>
            <w:r>
              <w:t>-</w:t>
            </w:r>
            <w:proofErr w:type="spellStart"/>
            <w:r>
              <w:t>ref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F7803A" w14:textId="77777777" w:rsidR="00536303" w:rsidRDefault="00536303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7FF13E7" w14:textId="77777777" w:rsidR="00536303" w:rsidRPr="00FF6233" w:rsidRDefault="00536303" w:rsidP="00387632">
            <w:pPr>
              <w:jc w:val="center"/>
            </w:pPr>
            <w:r>
              <w:t>15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AB4ECC" w14:textId="77777777" w:rsidR="00536303" w:rsidRPr="00FF6233" w:rsidRDefault="00536303" w:rsidP="00387632">
            <w:r>
              <w:t>Původní jednotková cena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FAC5B1" w14:textId="77777777" w:rsidR="00536303" w:rsidRDefault="00536303" w:rsidP="002C36CD">
            <w:r w:rsidRPr="00536303">
              <w:t>Původní jednotková cena (pro opravný doklad)</w:t>
            </w:r>
          </w:p>
        </w:tc>
      </w:tr>
      <w:tr w:rsidR="00B7327B" w14:paraId="4AEBD97F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F4EA33" w14:textId="77777777" w:rsidR="00B7327B" w:rsidRDefault="00B7327B" w:rsidP="002C36CD">
            <w:proofErr w:type="spellStart"/>
            <w:r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C9877D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5F7B88" w14:textId="77777777" w:rsidR="00B7327B" w:rsidRPr="00FF6233" w:rsidRDefault="00B7327B" w:rsidP="00387632">
            <w:pPr>
              <w:jc w:val="center"/>
            </w:pPr>
            <w:r w:rsidRPr="00FF6233">
              <w:t>15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13084B" w14:textId="77777777" w:rsidR="00B7327B" w:rsidRPr="00FF6233" w:rsidRDefault="00B7327B" w:rsidP="00387632">
            <w:r w:rsidRPr="00FF6233">
              <w:t>Částka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31F0B3" w14:textId="77777777" w:rsidR="00B7327B" w:rsidRPr="00FF6233" w:rsidRDefault="00387632" w:rsidP="002C36CD">
            <w:proofErr w:type="spellStart"/>
            <w:r>
              <w:t>Ćástka</w:t>
            </w:r>
            <w:proofErr w:type="spellEnd"/>
          </w:p>
        </w:tc>
      </w:tr>
      <w:tr w:rsidR="00B7327B" w14:paraId="2505F2B8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03A824" w14:textId="77777777" w:rsidR="00B7327B" w:rsidRDefault="00B7327B" w:rsidP="002C36CD">
            <w:proofErr w:type="spellStart"/>
            <w:r>
              <w:t>value-ref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56401A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E5E2CF" w14:textId="77777777" w:rsidR="00B7327B" w:rsidRPr="00FF6233" w:rsidRDefault="00B7327B" w:rsidP="00387632">
            <w:pPr>
              <w:jc w:val="center"/>
            </w:pPr>
            <w:r w:rsidRPr="00FF6233">
              <w:t>15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3B1655" w14:textId="77777777" w:rsidR="00B7327B" w:rsidRPr="00FF6233" w:rsidRDefault="00B7327B" w:rsidP="00387632">
            <w:proofErr w:type="gramStart"/>
            <w:r w:rsidRPr="00FF6233">
              <w:t>Původní  částka</w:t>
            </w:r>
            <w:proofErr w:type="gram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D4B3E4" w14:textId="77777777" w:rsidR="00B7327B" w:rsidRPr="00FF6233" w:rsidRDefault="00387632" w:rsidP="002C36CD">
            <w:proofErr w:type="gramStart"/>
            <w:r w:rsidRPr="00FF6233">
              <w:t>Původní  částka</w:t>
            </w:r>
            <w:proofErr w:type="gramEnd"/>
            <w:r w:rsidRPr="00FF6233">
              <w:t xml:space="preserve"> – pro opravnou fakturu</w:t>
            </w:r>
          </w:p>
        </w:tc>
      </w:tr>
      <w:tr w:rsidR="00B7327B" w14:paraId="5B04928D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3D3BDB" w14:textId="77777777" w:rsidR="00B7327B" w:rsidRDefault="00B7327B" w:rsidP="002C36CD">
            <w:proofErr w:type="spellStart"/>
            <w:r>
              <w:t>currency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2E378B" w14:textId="77777777" w:rsidR="00B7327B" w:rsidRDefault="00B7327B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15BA6C" w14:textId="77777777" w:rsidR="00B7327B" w:rsidRPr="00FF6233" w:rsidRDefault="00B7327B" w:rsidP="00387632">
            <w:pPr>
              <w:jc w:val="center"/>
            </w:pPr>
            <w:r w:rsidRPr="00FF6233">
              <w:t>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C9D7C80" w14:textId="77777777" w:rsidR="00B7327B" w:rsidRPr="00FF6233" w:rsidRDefault="00387632" w:rsidP="002C36CD">
            <w:r>
              <w:t>Měna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BE2E57" w14:textId="77777777" w:rsidR="00B7327B" w:rsidRDefault="00387632" w:rsidP="002C36CD">
            <w:r>
              <w:t>Konstanta CZK</w:t>
            </w:r>
          </w:p>
        </w:tc>
      </w:tr>
      <w:tr w:rsidR="00387632" w14:paraId="20B79652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7707FC" w14:textId="77777777" w:rsidR="00387632" w:rsidRDefault="00387632" w:rsidP="002C36CD">
            <w:r>
              <w:t>period-start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7A2371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AE782C" w14:textId="77777777" w:rsidR="00387632" w:rsidRPr="00FF6233" w:rsidRDefault="00387632" w:rsidP="00387632">
            <w:pPr>
              <w:jc w:val="center"/>
            </w:pPr>
            <w:r>
              <w:t>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450CD1" w14:textId="77777777" w:rsidR="00387632" w:rsidRPr="0080326E" w:rsidRDefault="00387632" w:rsidP="00387632">
            <w:r w:rsidRPr="0080326E">
              <w:t xml:space="preserve">Začátek období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A09B027" w14:textId="77777777" w:rsidR="00387632" w:rsidRPr="0080326E" w:rsidRDefault="00387632" w:rsidP="00387632">
            <w:r w:rsidRPr="0080326E">
              <w:t xml:space="preserve">Začátek období </w:t>
            </w:r>
            <w:r>
              <w:t>položky</w:t>
            </w:r>
          </w:p>
        </w:tc>
      </w:tr>
      <w:tr w:rsidR="00387632" w14:paraId="53C86258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E0E8C93" w14:textId="77777777" w:rsidR="00387632" w:rsidRDefault="00387632" w:rsidP="002C36CD">
            <w:r>
              <w:t>period-end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33B380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7A1603" w14:textId="77777777" w:rsidR="00387632" w:rsidRPr="00FF6233" w:rsidRDefault="00387632" w:rsidP="00387632">
            <w:pPr>
              <w:jc w:val="center"/>
            </w:pPr>
            <w:r>
              <w:t>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AB22C5" w14:textId="77777777" w:rsidR="00387632" w:rsidRPr="0080326E" w:rsidRDefault="00387632" w:rsidP="00387632">
            <w:r w:rsidRPr="0080326E">
              <w:t xml:space="preserve">Konec období 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61A375" w14:textId="77777777" w:rsidR="00387632" w:rsidRDefault="00387632" w:rsidP="00387632">
            <w:r w:rsidRPr="0080326E">
              <w:t xml:space="preserve">Konec období </w:t>
            </w:r>
            <w:r>
              <w:t>položky</w:t>
            </w:r>
          </w:p>
        </w:tc>
      </w:tr>
      <w:tr w:rsidR="007E0267" w:rsidRPr="007E0267" w14:paraId="3C3A9078" w14:textId="77777777" w:rsidTr="004C6005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971B591" w14:textId="77777777" w:rsidR="007E0267" w:rsidRPr="007E0267" w:rsidRDefault="007E0267" w:rsidP="002C36CD">
            <w:pPr>
              <w:rPr>
                <w:b/>
              </w:rPr>
            </w:pPr>
            <w:proofErr w:type="spellStart"/>
            <w:r w:rsidRPr="007E0267"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A4F4F39" w14:textId="77777777" w:rsidR="007E0267" w:rsidRPr="007E0267" w:rsidRDefault="007E0267" w:rsidP="0038763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F9F057D" w14:textId="77777777" w:rsidR="007E0267" w:rsidRPr="007E0267" w:rsidRDefault="007E0267" w:rsidP="00387632">
            <w:pPr>
              <w:tabs>
                <w:tab w:val="center" w:pos="342"/>
              </w:tabs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2A266B3" w14:textId="77777777" w:rsidR="007E0267" w:rsidRPr="007E0267" w:rsidRDefault="007E0267" w:rsidP="002C36CD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B4AB626" w14:textId="77777777" w:rsidR="007E0267" w:rsidRPr="007E0267" w:rsidRDefault="00387632" w:rsidP="002C36CD">
            <w:pPr>
              <w:rPr>
                <w:b/>
              </w:rPr>
            </w:pPr>
            <w:r>
              <w:rPr>
                <w:b/>
              </w:rPr>
              <w:t>Lokalita</w:t>
            </w:r>
          </w:p>
        </w:tc>
      </w:tr>
      <w:tr w:rsidR="00387632" w14:paraId="4AE07576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DC51C11" w14:textId="77777777" w:rsidR="00387632" w:rsidRDefault="00387632" w:rsidP="002C36CD">
            <w:proofErr w:type="spellStart"/>
            <w:r>
              <w:t>opm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D29529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B12FB2" w14:textId="77777777" w:rsidR="00387632" w:rsidRPr="006B7C83" w:rsidRDefault="00387632" w:rsidP="00387632">
            <w:pPr>
              <w:jc w:val="center"/>
            </w:pPr>
            <w:r w:rsidRPr="006B7C83">
              <w:t>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7F856C" w14:textId="77777777" w:rsidR="00387632" w:rsidRPr="006B7C83" w:rsidRDefault="00387632" w:rsidP="002C36CD">
            <w:r w:rsidRPr="006B7C83">
              <w:t>EAN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2E5E31" w14:textId="77777777" w:rsidR="00387632" w:rsidRPr="006B7C83" w:rsidRDefault="00387632" w:rsidP="002C36CD">
            <w:r w:rsidRPr="006B7C83">
              <w:t xml:space="preserve"> Id OPM – EAN</w:t>
            </w:r>
          </w:p>
        </w:tc>
      </w:tr>
      <w:tr w:rsidR="00387632" w14:paraId="556794BC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070CC8" w14:textId="77777777" w:rsidR="00387632" w:rsidRDefault="00387632" w:rsidP="002C36CD">
            <w:r>
              <w:lastRenderedPageBreak/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821120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DD7C282" w14:textId="77777777" w:rsidR="00387632" w:rsidRPr="006B7C83" w:rsidRDefault="00387632" w:rsidP="00387632">
            <w:pPr>
              <w:jc w:val="center"/>
            </w:pPr>
            <w:r w:rsidRPr="006B7C83">
              <w:t>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4DAC72" w14:textId="77777777" w:rsidR="00387632" w:rsidRPr="006B7C83" w:rsidRDefault="00387632" w:rsidP="002C36CD">
            <w:r w:rsidRPr="006B7C83">
              <w:t>ID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DD8C99" w14:textId="77777777" w:rsidR="00387632" w:rsidRPr="006B7C83" w:rsidRDefault="00387632" w:rsidP="002C36CD">
            <w:r w:rsidRPr="006B7C83">
              <w:t xml:space="preserve"> ID zdroje </w:t>
            </w:r>
          </w:p>
        </w:tc>
      </w:tr>
      <w:tr w:rsidR="00387632" w14:paraId="239B2AAA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C1D142" w14:textId="77777777" w:rsidR="00387632" w:rsidRDefault="00387632" w:rsidP="002C36CD">
            <w:proofErr w:type="spellStart"/>
            <w:r>
              <w:t>generation</w:t>
            </w:r>
            <w:proofErr w:type="spellEnd"/>
            <w:r>
              <w:t>-plant-id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85861B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7664F8" w14:textId="77777777" w:rsidR="00387632" w:rsidRPr="006B7C83" w:rsidRDefault="00387632" w:rsidP="00387632">
            <w:pPr>
              <w:jc w:val="center"/>
            </w:pPr>
            <w:r w:rsidRPr="006B7C83">
              <w:t>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0C608A" w14:textId="77777777" w:rsidR="00387632" w:rsidRPr="006B7C83" w:rsidRDefault="00387632" w:rsidP="002C36CD">
            <w:r w:rsidRPr="006B7C83">
              <w:t>ID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E072A7" w14:textId="77777777" w:rsidR="00387632" w:rsidRPr="006B7C83" w:rsidRDefault="00387632" w:rsidP="002C36CD">
            <w:r w:rsidRPr="006B7C83">
              <w:t xml:space="preserve"> ID výrobny</w:t>
            </w:r>
          </w:p>
        </w:tc>
      </w:tr>
      <w:tr w:rsidR="00387632" w14:paraId="38E45756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C085DD" w14:textId="77777777" w:rsidR="00387632" w:rsidRDefault="00387632" w:rsidP="002C36CD">
            <w:proofErr w:type="spellStart"/>
            <w:r>
              <w:t>anlage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DC3B69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E019F6" w14:textId="77777777" w:rsidR="00387632" w:rsidRPr="006B7C83" w:rsidRDefault="00387632" w:rsidP="00387632">
            <w:pPr>
              <w:jc w:val="center"/>
            </w:pPr>
            <w:r w:rsidRPr="006B7C83"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50E514" w14:textId="77777777" w:rsidR="00387632" w:rsidRPr="006B7C83" w:rsidRDefault="00387632" w:rsidP="002C36CD">
            <w:r w:rsidRPr="006B7C83">
              <w:t>Odběrné místo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7133FD" w14:textId="77777777" w:rsidR="00387632" w:rsidRPr="006B7C83" w:rsidRDefault="00387632" w:rsidP="002C36CD">
            <w:r w:rsidRPr="006B7C83">
              <w:t xml:space="preserve"> Číslo odběrného místa</w:t>
            </w:r>
          </w:p>
        </w:tc>
      </w:tr>
      <w:tr w:rsidR="00387632" w14:paraId="52386F18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AF763B2" w14:textId="77777777" w:rsidR="00387632" w:rsidRDefault="00387632" w:rsidP="002C36CD">
            <w:r>
              <w:t>tarif-type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B87B41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5D536B" w14:textId="77777777" w:rsidR="00387632" w:rsidRPr="006B7C83" w:rsidRDefault="00387632" w:rsidP="00387632">
            <w:pPr>
              <w:jc w:val="center"/>
            </w:pPr>
            <w:r w:rsidRPr="006B7C83"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55EB70" w14:textId="77777777" w:rsidR="00387632" w:rsidRPr="006B7C83" w:rsidRDefault="00387632" w:rsidP="002C36CD">
            <w:r w:rsidRPr="006B7C83">
              <w:t>Typ sazby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1361109" w14:textId="77777777" w:rsidR="00387632" w:rsidRPr="006B7C83" w:rsidRDefault="00387632" w:rsidP="002C36CD">
            <w:r w:rsidRPr="006B7C83">
              <w:t xml:space="preserve"> Interní identifikátor sazby</w:t>
            </w:r>
          </w:p>
        </w:tc>
      </w:tr>
      <w:tr w:rsidR="00387632" w14:paraId="682D49DF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0AC9FA" w14:textId="77777777" w:rsidR="00387632" w:rsidRDefault="00387632" w:rsidP="002C36CD">
            <w:proofErr w:type="spellStart"/>
            <w:r>
              <w:t>voltage</w:t>
            </w:r>
            <w:proofErr w:type="spellEnd"/>
            <w:r>
              <w:t>-level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F368FD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0FA4B4" w14:textId="77777777" w:rsidR="00387632" w:rsidRPr="006B7C83" w:rsidRDefault="00387632" w:rsidP="00387632">
            <w:pPr>
              <w:jc w:val="center"/>
            </w:pPr>
            <w:r w:rsidRPr="006B7C83"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2E4B5B" w14:textId="77777777" w:rsidR="00387632" w:rsidRPr="006B7C83" w:rsidRDefault="00387632" w:rsidP="002C36CD">
            <w:r w:rsidRPr="006B7C83">
              <w:t>Napěťová úroveň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0DC437" w14:textId="77777777" w:rsidR="00387632" w:rsidRPr="006B7C83" w:rsidRDefault="00387632" w:rsidP="002C36CD">
            <w:r w:rsidRPr="006B7C83">
              <w:t xml:space="preserve"> Napěťová úroveň</w:t>
            </w:r>
          </w:p>
        </w:tc>
      </w:tr>
      <w:tr w:rsidR="00387632" w14:paraId="61D88BBC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77CC53" w14:textId="77777777" w:rsidR="00387632" w:rsidRDefault="00387632" w:rsidP="002C36CD">
            <w:proofErr w:type="spellStart"/>
            <w:r>
              <w:t>power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AE65D9A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A1A16E" w14:textId="77777777" w:rsidR="00387632" w:rsidRPr="006B7C83" w:rsidRDefault="00387632" w:rsidP="00387632">
            <w:pPr>
              <w:jc w:val="center"/>
            </w:pPr>
            <w:r w:rsidRPr="006B7C83">
              <w:t>13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BAD38C" w14:textId="77777777" w:rsidR="00387632" w:rsidRPr="006B7C83" w:rsidRDefault="00387632" w:rsidP="002C36CD">
            <w:r w:rsidRPr="006B7C83">
              <w:t>Instalovaný výkon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5292DB" w14:textId="77777777" w:rsidR="00387632" w:rsidRPr="006B7C83" w:rsidRDefault="00387632" w:rsidP="002C36CD">
            <w:r w:rsidRPr="006B7C83">
              <w:t xml:space="preserve"> Instalovaný výkon</w:t>
            </w:r>
          </w:p>
        </w:tc>
      </w:tr>
      <w:tr w:rsidR="00387632" w14:paraId="024C4955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B75A3A2" w14:textId="77777777" w:rsidR="00387632" w:rsidRDefault="00387632" w:rsidP="002C36CD">
            <w:proofErr w:type="spellStart"/>
            <w:r>
              <w:t>operaration</w:t>
            </w:r>
            <w:proofErr w:type="spellEnd"/>
            <w:r>
              <w:t>-start-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B134CBF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7445DB" w14:textId="77777777" w:rsidR="00387632" w:rsidRPr="006B7C83" w:rsidRDefault="00387632" w:rsidP="00387632">
            <w:pPr>
              <w:jc w:val="center"/>
            </w:pPr>
            <w:r w:rsidRPr="006B7C83">
              <w:t>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A8AFCF" w14:textId="77777777" w:rsidR="00387632" w:rsidRPr="006B7C83" w:rsidRDefault="00387632" w:rsidP="002C36CD">
            <w:r w:rsidRPr="006B7C83">
              <w:t>Uvedení do provozu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6D7C75" w14:textId="77777777" w:rsidR="00387632" w:rsidRPr="006B7C83" w:rsidRDefault="00387632" w:rsidP="002C36CD">
            <w:r w:rsidRPr="006B7C83">
              <w:t xml:space="preserve"> Datum uvedení do provozu</w:t>
            </w:r>
          </w:p>
        </w:tc>
      </w:tr>
      <w:tr w:rsidR="00387632" w14:paraId="6522B0C9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A5F787" w14:textId="77777777" w:rsidR="00387632" w:rsidRDefault="00387632" w:rsidP="002C36CD">
            <w:r>
              <w:t>source-</w:t>
            </w:r>
            <w:proofErr w:type="spellStart"/>
            <w: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15D1FB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257628" w14:textId="77777777" w:rsidR="00387632" w:rsidRPr="006B7C83" w:rsidRDefault="00387632" w:rsidP="00387632">
            <w:pPr>
              <w:jc w:val="center"/>
            </w:pPr>
            <w:r w:rsidRPr="006B7C83">
              <w:t>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32AC8E" w14:textId="77777777" w:rsidR="00387632" w:rsidRPr="006B7C83" w:rsidRDefault="00387632" w:rsidP="002C36CD">
            <w:r w:rsidRPr="006B7C83">
              <w:t>Název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129D21" w14:textId="77777777" w:rsidR="00387632" w:rsidRPr="006B7C83" w:rsidRDefault="00387632" w:rsidP="002C36CD">
            <w:r w:rsidRPr="006B7C83">
              <w:t xml:space="preserve"> Název zdroje</w:t>
            </w:r>
          </w:p>
        </w:tc>
      </w:tr>
      <w:tr w:rsidR="00387632" w14:paraId="563EC437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EE4F8E4" w14:textId="77777777" w:rsidR="00387632" w:rsidRDefault="00387632" w:rsidP="002C36CD">
            <w:r>
              <w:t>source-type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2D438E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857AD3" w14:textId="77777777" w:rsidR="00387632" w:rsidRPr="006B7C83" w:rsidRDefault="00387632" w:rsidP="00387632">
            <w:pPr>
              <w:jc w:val="center"/>
            </w:pPr>
            <w:r w:rsidRPr="006B7C83">
              <w:t>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C5BB22" w14:textId="77777777" w:rsidR="00387632" w:rsidRPr="006B7C83" w:rsidRDefault="00387632" w:rsidP="002C36CD">
            <w:r w:rsidRPr="006B7C83">
              <w:t>Typ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A8CFF5" w14:textId="77777777" w:rsidR="00387632" w:rsidRPr="006B7C83" w:rsidRDefault="00387632" w:rsidP="002C36CD">
            <w:r w:rsidRPr="006B7C83">
              <w:t xml:space="preserve"> Typ zdroje</w:t>
            </w:r>
          </w:p>
        </w:tc>
      </w:tr>
      <w:tr w:rsidR="00387632" w14:paraId="5DB3691C" w14:textId="77777777" w:rsidTr="001A2838">
        <w:trPr>
          <w:gridAfter w:val="3"/>
          <w:wAfter w:w="12588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0FA667F" w14:textId="77777777" w:rsidR="00387632" w:rsidRDefault="00387632" w:rsidP="002C36CD">
            <w:proofErr w:type="spellStart"/>
            <w:r>
              <w:t>connection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13ADAEB" w14:textId="77777777" w:rsidR="00387632" w:rsidRDefault="00387632" w:rsidP="0038763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ED5FD6" w14:textId="77777777" w:rsidR="00387632" w:rsidRPr="006B7C83" w:rsidRDefault="00387632" w:rsidP="00387632">
            <w:pPr>
              <w:jc w:val="center"/>
            </w:pPr>
            <w:r w:rsidRPr="006B7C83"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824EE4" w14:textId="77777777" w:rsidR="00387632" w:rsidRPr="006B7C83" w:rsidRDefault="00387632" w:rsidP="002C36CD">
            <w:r w:rsidRPr="006B7C83">
              <w:t>Typ připojení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193282" w14:textId="77777777" w:rsidR="00387632" w:rsidRDefault="00387632" w:rsidP="002C36CD">
            <w:r w:rsidRPr="006B7C83">
              <w:t xml:space="preserve"> Typ připojení</w:t>
            </w:r>
          </w:p>
        </w:tc>
      </w:tr>
    </w:tbl>
    <w:p w14:paraId="46D446BD" w14:textId="77777777" w:rsidR="001A2838" w:rsidRDefault="001A2838" w:rsidP="001A2838"/>
    <w:p w14:paraId="58AAAC42" w14:textId="77777777" w:rsidR="00387632" w:rsidRPr="00387632" w:rsidRDefault="00387632" w:rsidP="00387632">
      <w:pPr>
        <w:spacing w:line="276" w:lineRule="auto"/>
      </w:pPr>
      <w:r w:rsidRPr="00387632">
        <w:t xml:space="preserve">Seznam druhů položek (element </w:t>
      </w:r>
      <w:proofErr w:type="spellStart"/>
      <w:r w:rsidRPr="00387632">
        <w:t>Item</w:t>
      </w:r>
      <w:proofErr w:type="spellEnd"/>
      <w:r w:rsidRPr="00387632">
        <w:t xml:space="preserve">, atribut </w:t>
      </w:r>
      <w:proofErr w:type="spellStart"/>
      <w:r w:rsidRPr="00387632">
        <w:t>item</w:t>
      </w:r>
      <w:proofErr w:type="spellEnd"/>
      <w:r w:rsidRPr="00387632">
        <w:t>-id)</w:t>
      </w:r>
    </w:p>
    <w:tbl>
      <w:tblPr>
        <w:tblW w:w="7000" w:type="dxa"/>
        <w:tblLayout w:type="fixed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1060"/>
        <w:gridCol w:w="5940"/>
      </w:tblGrid>
      <w:tr w:rsidR="00387632" w:rsidRPr="00387632" w14:paraId="3F5C8028" w14:textId="77777777" w:rsidTr="00387632">
        <w:trPr>
          <w:trHeight w:val="300"/>
        </w:trPr>
        <w:tc>
          <w:tcPr>
            <w:tcW w:w="10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bottom"/>
            <w:hideMark/>
          </w:tcPr>
          <w:p w14:paraId="269F3386" w14:textId="77777777" w:rsidR="00387632" w:rsidRPr="00387632" w:rsidRDefault="00FC2807" w:rsidP="00387632">
            <w:pPr>
              <w:jc w:val="center"/>
              <w:rPr>
                <w:b/>
                <w:bCs/>
                <w:color w:val="000000"/>
                <w:sz w:val="18"/>
                <w:szCs w:val="18"/>
              </w:rPr>
            </w:pPr>
            <w:proofErr w:type="spellStart"/>
            <w:r>
              <w:rPr>
                <w:b/>
                <w:bCs/>
                <w:color w:val="000000"/>
                <w:sz w:val="18"/>
                <w:szCs w:val="18"/>
              </w:rPr>
              <w:t>Item_id</w:t>
            </w:r>
            <w:proofErr w:type="spellEnd"/>
          </w:p>
        </w:tc>
        <w:tc>
          <w:tcPr>
            <w:tcW w:w="594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FFF00"/>
            <w:noWrap/>
            <w:vAlign w:val="bottom"/>
            <w:hideMark/>
          </w:tcPr>
          <w:p w14:paraId="44886376" w14:textId="77777777" w:rsidR="00387632" w:rsidRPr="00387632" w:rsidRDefault="00387632" w:rsidP="002C36CD">
            <w:pPr>
              <w:rPr>
                <w:b/>
                <w:bCs/>
                <w:color w:val="000000"/>
                <w:sz w:val="18"/>
                <w:szCs w:val="18"/>
              </w:rPr>
            </w:pPr>
            <w:r w:rsidRPr="00387632">
              <w:rPr>
                <w:b/>
                <w:bCs/>
                <w:color w:val="000000"/>
                <w:sz w:val="18"/>
                <w:szCs w:val="18"/>
              </w:rPr>
              <w:t>Popis</w:t>
            </w:r>
          </w:p>
        </w:tc>
      </w:tr>
      <w:tr w:rsidR="00387632" w:rsidRPr="0005685F" w14:paraId="28BA035B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AAD53A6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AF1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66EEE55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bioplynu AF1</w:t>
            </w:r>
          </w:p>
        </w:tc>
      </w:tr>
      <w:tr w:rsidR="00387632" w:rsidRPr="0005685F" w14:paraId="7B2411D9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31F70AF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AF2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832AD02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bioplynu AF2</w:t>
            </w:r>
          </w:p>
        </w:tc>
      </w:tr>
      <w:tr w:rsidR="00387632" w:rsidRPr="0005685F" w14:paraId="313DCF36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CDA6CC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BDP1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984A86A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DP1</w:t>
            </w:r>
          </w:p>
        </w:tc>
      </w:tr>
      <w:tr w:rsidR="00387632" w:rsidRPr="0005685F" w14:paraId="6D5C06BD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B432941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BDP2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A9265E6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DP2</w:t>
            </w:r>
          </w:p>
        </w:tc>
      </w:tr>
      <w:tr w:rsidR="00387632" w:rsidRPr="0005685F" w14:paraId="4F615B68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E7B66DC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BDP3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25FCD5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DP3</w:t>
            </w:r>
          </w:p>
        </w:tc>
      </w:tr>
      <w:tr w:rsidR="00387632" w:rsidRPr="0005685F" w14:paraId="3C3A2D45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4FC916D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BDS1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63EAF9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DS1</w:t>
            </w:r>
          </w:p>
        </w:tc>
      </w:tr>
      <w:tr w:rsidR="00387632" w:rsidRPr="0005685F" w14:paraId="336F8BB9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EE78F9A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BDS2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47CD120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DS2</w:t>
            </w:r>
          </w:p>
        </w:tc>
      </w:tr>
      <w:tr w:rsidR="00387632" w:rsidRPr="0005685F" w14:paraId="2508DDAD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94FFC8A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BDS3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982D25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DS3</w:t>
            </w:r>
          </w:p>
        </w:tc>
      </w:tr>
      <w:tr w:rsidR="00387632" w:rsidRPr="0005685F" w14:paraId="5BCD4BBF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2D0BCA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2A2B56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Dodávka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biometanu</w:t>
            </w:r>
          </w:p>
        </w:tc>
      </w:tr>
      <w:tr w:rsidR="00387632" w:rsidRPr="0005685F" w14:paraId="237323E2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DFBF7E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BIO1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C22E33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čisté biomasy O1</w:t>
            </w:r>
          </w:p>
        </w:tc>
      </w:tr>
      <w:tr w:rsidR="00387632" w:rsidRPr="0005685F" w14:paraId="443BC4D4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346846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BIO2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C9110BB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čisté biomasy O2</w:t>
            </w:r>
          </w:p>
        </w:tc>
      </w:tr>
      <w:tr w:rsidR="00387632" w:rsidRPr="0005685F" w14:paraId="13A06373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FACC43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BIO3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7AF89D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čisté biomasy O3</w:t>
            </w:r>
          </w:p>
        </w:tc>
      </w:tr>
      <w:tr w:rsidR="00387632" w:rsidRPr="0005685F" w14:paraId="081CFDFD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B13E00A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BIOK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868806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spellStart"/>
            <w:r w:rsidRPr="00387632">
              <w:rPr>
                <w:color w:val="000000"/>
                <w:sz w:val="20"/>
                <w:szCs w:val="20"/>
              </w:rPr>
              <w:t>biokapalin</w:t>
            </w:r>
            <w:proofErr w:type="spellEnd"/>
          </w:p>
        </w:tc>
      </w:tr>
      <w:tr w:rsidR="00387632" w:rsidRPr="0005685F" w14:paraId="43E629F2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B48820A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BIOP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B19D24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bioplynu AF</w:t>
            </w:r>
          </w:p>
        </w:tc>
      </w:tr>
      <w:tr w:rsidR="00387632" w:rsidRPr="0005685F" w14:paraId="354FEA29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E407C5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BIP1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A0B0F1F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P1</w:t>
            </w:r>
          </w:p>
        </w:tc>
      </w:tr>
      <w:tr w:rsidR="00387632" w:rsidRPr="0005685F" w14:paraId="3BB6109E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5D6EED3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BIP2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94FCE1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P2</w:t>
            </w:r>
          </w:p>
        </w:tc>
      </w:tr>
      <w:tr w:rsidR="00387632" w:rsidRPr="0005685F" w14:paraId="5E413C69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A83ECF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BIP3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B7E7AFF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P3</w:t>
            </w:r>
          </w:p>
        </w:tc>
      </w:tr>
      <w:tr w:rsidR="00387632" w:rsidRPr="0005685F" w14:paraId="198250FB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B775B2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BIS1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2AD035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S1</w:t>
            </w:r>
          </w:p>
        </w:tc>
      </w:tr>
      <w:tr w:rsidR="00387632" w:rsidRPr="0005685F" w14:paraId="246D77B3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7696ADA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BIS2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234F37A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S2</w:t>
            </w:r>
          </w:p>
        </w:tc>
      </w:tr>
      <w:tr w:rsidR="00387632" w:rsidRPr="0005685F" w14:paraId="1F1818BD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695C27B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BIS3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A52A1DC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biomasy S3</w:t>
            </w:r>
          </w:p>
        </w:tc>
      </w:tr>
      <w:tr w:rsidR="00387632" w:rsidRPr="0005685F" w14:paraId="33FA3B37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A79DDC1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DEC1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3D1FD0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Bonus na decentrální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výrobu - nízké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napětí</w:t>
            </w:r>
          </w:p>
        </w:tc>
      </w:tr>
      <w:tr w:rsidR="00387632" w:rsidRPr="0005685F" w14:paraId="1F0EF9ED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BE7FDA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DEC2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43BA3FD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Bonus na decentrální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výrobu - vysoké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napětí</w:t>
            </w:r>
          </w:p>
        </w:tc>
      </w:tr>
      <w:tr w:rsidR="00387632" w:rsidRPr="0005685F" w14:paraId="2D56AF1F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C96CAD9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lastRenderedPageBreak/>
              <w:t>DEC3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FF0A0D3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Bonus na decentrální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výrobu - velmi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vysoké napětí</w:t>
            </w:r>
          </w:p>
        </w:tc>
      </w:tr>
      <w:tr w:rsidR="00387632" w:rsidRPr="0005685F" w14:paraId="5BE1435F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890463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DECV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07A38C9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Bonus na decentrální výrobu</w:t>
            </w:r>
          </w:p>
        </w:tc>
      </w:tr>
      <w:tr w:rsidR="00387632" w:rsidRPr="0005685F" w14:paraId="4C6B4B79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BE270DF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DP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9110149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důlní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plyn</w:t>
            </w:r>
          </w:p>
        </w:tc>
      </w:tr>
      <w:tr w:rsidR="007E00D1" w:rsidRPr="0005685F" w14:paraId="0187E222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B3B47C2" w14:textId="77777777" w:rsidR="007E00D1" w:rsidRPr="00387632" w:rsidRDefault="007E00D1" w:rsidP="00387632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DP15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C3CBF69" w14:textId="77777777" w:rsidR="007E00D1" w:rsidRPr="00387632" w:rsidRDefault="007E00D1" w:rsidP="002C36CD">
            <w:pPr>
              <w:rPr>
                <w:color w:val="000000"/>
                <w:sz w:val="20"/>
                <w:szCs w:val="20"/>
              </w:rPr>
            </w:pPr>
            <w:r w:rsidRPr="007E00D1">
              <w:rPr>
                <w:color w:val="000000"/>
                <w:sz w:val="20"/>
                <w:szCs w:val="20"/>
              </w:rPr>
              <w:t>Zelený bonus za elektřinu – důlní plyn ve SVZ</w:t>
            </w:r>
          </w:p>
        </w:tc>
      </w:tr>
      <w:tr w:rsidR="00387632" w:rsidRPr="0005685F" w14:paraId="32227625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4FAF4AA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DZ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A88EE15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druhotný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zdroj - ostatní</w:t>
            </w:r>
            <w:proofErr w:type="gramEnd"/>
          </w:p>
        </w:tc>
      </w:tr>
      <w:tr w:rsidR="00387632" w:rsidRPr="0005685F" w14:paraId="4C3618EB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1B2D19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DZBM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9E191D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komunální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odpad</w:t>
            </w:r>
          </w:p>
        </w:tc>
      </w:tr>
      <w:tr w:rsidR="00387632" w:rsidRPr="0005685F" w14:paraId="14052EFA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266CFBB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DZDG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D3C0E80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druhotný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zdroj - degazační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plyn</w:t>
            </w:r>
          </w:p>
        </w:tc>
      </w:tr>
      <w:tr w:rsidR="00387632" w:rsidRPr="0005685F" w14:paraId="2BDD5851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5E7E492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DZDP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C386DE9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druhotný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zdroj - důlní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plyn</w:t>
            </w:r>
          </w:p>
        </w:tc>
      </w:tr>
      <w:tr w:rsidR="00387632" w:rsidRPr="0005685F" w14:paraId="1C2B5109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91D8A4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DZKO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730F4C7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druhotný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zdroj - komunální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odpad</w:t>
            </w:r>
          </w:p>
        </w:tc>
      </w:tr>
      <w:tr w:rsidR="00387632" w:rsidRPr="0005685F" w14:paraId="053A1EB4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4D07879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FVE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CAA8843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sluneční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energie</w:t>
            </w:r>
          </w:p>
        </w:tc>
      </w:tr>
      <w:tr w:rsidR="00387632" w:rsidRPr="0005685F" w14:paraId="1BCC7D6C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1B880E3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GEO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E353F5C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geotermální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energie</w:t>
            </w:r>
          </w:p>
        </w:tc>
      </w:tr>
      <w:tr w:rsidR="00387632" w:rsidRPr="0005685F" w14:paraId="721C3AFB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EF45947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INV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119F61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Poníženo o nevratnou investiční podporu</w:t>
            </w:r>
          </w:p>
        </w:tc>
      </w:tr>
      <w:tr w:rsidR="00387632" w:rsidRPr="0005685F" w14:paraId="7923E26E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0F9ADB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INVK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B49E26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Poníženo o nevratnou investiční podporu</w:t>
            </w:r>
          </w:p>
        </w:tc>
      </w:tr>
      <w:tr w:rsidR="00387632" w:rsidRPr="0005685F" w14:paraId="1228229C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0B292DD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KO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B920B3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komunální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odpad</w:t>
            </w:r>
          </w:p>
        </w:tc>
      </w:tr>
      <w:tr w:rsidR="00387632" w:rsidRPr="0005685F" w14:paraId="2BDD7994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C47B43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B982D9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KVET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mimo OZE, </w:t>
            </w:r>
            <w:proofErr w:type="spellStart"/>
            <w:r w:rsidRPr="00387632">
              <w:rPr>
                <w:color w:val="000000"/>
                <w:sz w:val="20"/>
                <w:szCs w:val="20"/>
              </w:rPr>
              <w:t>degaz</w:t>
            </w:r>
            <w:proofErr w:type="spellEnd"/>
            <w:r w:rsidRPr="00387632">
              <w:rPr>
                <w:color w:val="000000"/>
                <w:sz w:val="20"/>
                <w:szCs w:val="20"/>
              </w:rPr>
              <w:t>. a důl. plynu</w:t>
            </w:r>
          </w:p>
        </w:tc>
      </w:tr>
      <w:tr w:rsidR="00387632" w:rsidRPr="0005685F" w14:paraId="5DD592CF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A8DE5D3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0B6BF4B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KVET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- OZE, </w:t>
            </w:r>
            <w:proofErr w:type="spellStart"/>
            <w:r w:rsidRPr="00387632">
              <w:rPr>
                <w:color w:val="000000"/>
                <w:sz w:val="20"/>
                <w:szCs w:val="20"/>
              </w:rPr>
              <w:t>degaz</w:t>
            </w:r>
            <w:proofErr w:type="spellEnd"/>
            <w:r w:rsidRPr="00387632">
              <w:rPr>
                <w:color w:val="000000"/>
                <w:sz w:val="20"/>
                <w:szCs w:val="20"/>
              </w:rPr>
              <w:t xml:space="preserve">. nebo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důl.plyn</w:t>
            </w:r>
            <w:proofErr w:type="spellEnd"/>
            <w:proofErr w:type="gramEnd"/>
          </w:p>
        </w:tc>
      </w:tr>
      <w:tr w:rsidR="00387632" w:rsidRPr="0005685F" w14:paraId="5B3B30F1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6E04FC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KV3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8C22611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KVET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>, spal. OZE nebo kombinace s NZE</w:t>
            </w:r>
          </w:p>
        </w:tc>
      </w:tr>
      <w:tr w:rsidR="00387632" w:rsidRPr="0005685F" w14:paraId="670B875D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8D1746E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KVE1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66C627F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1 - biomasa O</w:t>
            </w:r>
          </w:p>
        </w:tc>
      </w:tr>
      <w:tr w:rsidR="00387632" w:rsidRPr="0005685F" w14:paraId="2E9F964E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54E3D6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KVE2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3B5558C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1 - pevná biomasa O</w:t>
            </w:r>
          </w:p>
        </w:tc>
      </w:tr>
      <w:tr w:rsidR="00387632" w:rsidRPr="0005685F" w14:paraId="45E15B23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55FBE3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KVE3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CAD0D3A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1 - bioplyn AF</w:t>
            </w:r>
          </w:p>
        </w:tc>
      </w:tr>
      <w:tr w:rsidR="00387632" w:rsidRPr="0005685F" w14:paraId="025C1FE7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1722B4C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KVE4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3F3FDCB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1 - </w:t>
            </w:r>
            <w:proofErr w:type="spellStart"/>
            <w:r w:rsidRPr="00387632">
              <w:rPr>
                <w:color w:val="000000"/>
                <w:sz w:val="20"/>
                <w:szCs w:val="20"/>
              </w:rPr>
              <w:t>degaz</w:t>
            </w:r>
            <w:proofErr w:type="spellEnd"/>
            <w:r w:rsidRPr="00387632">
              <w:rPr>
                <w:color w:val="000000"/>
                <w:sz w:val="20"/>
                <w:szCs w:val="20"/>
              </w:rPr>
              <w:t xml:space="preserve">. a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důl.plyn</w:t>
            </w:r>
            <w:proofErr w:type="spellEnd"/>
            <w:proofErr w:type="gramEnd"/>
          </w:p>
        </w:tc>
      </w:tr>
      <w:tr w:rsidR="00387632" w:rsidRPr="0005685F" w14:paraId="4D9403CA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3409B84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KVE5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09ACC15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KVET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komun. odpadu</w:t>
            </w:r>
          </w:p>
        </w:tc>
      </w:tr>
      <w:tr w:rsidR="00387632" w:rsidRPr="0005685F" w14:paraId="42F45115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2624522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KVE6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F030C1B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KVET - spalování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zemního plynu</w:t>
            </w:r>
          </w:p>
        </w:tc>
      </w:tr>
      <w:tr w:rsidR="00387632" w:rsidRPr="0005685F" w14:paraId="0376BD9E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D77456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KVP1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196DBB0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2 - biomasa P1 a NZE</w:t>
            </w:r>
          </w:p>
        </w:tc>
      </w:tr>
      <w:tr w:rsidR="00387632" w:rsidRPr="0005685F" w14:paraId="18F4F147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54FF3B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KVP2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40D07A69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2 - biomasa P2 a NZE</w:t>
            </w:r>
          </w:p>
        </w:tc>
      </w:tr>
      <w:tr w:rsidR="00387632" w:rsidRPr="0005685F" w14:paraId="45DD7CAA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D8F030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KVS1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83082D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2 - biomasa S1 a NZE</w:t>
            </w:r>
          </w:p>
        </w:tc>
      </w:tr>
      <w:tr w:rsidR="00387632" w:rsidRPr="0005685F" w14:paraId="0C338303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5D046930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KVS2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D4431B4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elektřinu -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dopl.sazba</w:t>
            </w:r>
            <w:proofErr w:type="spellEnd"/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2 - biomasa S2 a NZE</w:t>
            </w:r>
          </w:p>
        </w:tc>
      </w:tr>
      <w:tr w:rsidR="00387632" w:rsidRPr="0005685F" w14:paraId="36BC45AD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F35BB8B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MVE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6898D7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vodní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energie</w:t>
            </w:r>
          </w:p>
        </w:tc>
      </w:tr>
      <w:tr w:rsidR="00387632" w:rsidRPr="0005685F" w14:paraId="1017E1C6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FC9C1F4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MVEN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A22B21E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vodní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spellStart"/>
            <w:proofErr w:type="gramStart"/>
            <w:r w:rsidRPr="00387632">
              <w:rPr>
                <w:color w:val="000000"/>
                <w:sz w:val="20"/>
                <w:szCs w:val="20"/>
              </w:rPr>
              <w:t>enerige</w:t>
            </w:r>
            <w:proofErr w:type="spellEnd"/>
            <w:r w:rsidRPr="00387632">
              <w:rPr>
                <w:color w:val="000000"/>
                <w:sz w:val="20"/>
                <w:szCs w:val="20"/>
              </w:rPr>
              <w:t xml:space="preserve"> - NT</w:t>
            </w:r>
            <w:proofErr w:type="gramEnd"/>
          </w:p>
        </w:tc>
      </w:tr>
      <w:tr w:rsidR="00387632" w:rsidRPr="0005685F" w14:paraId="5B661826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F3D173B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MVEV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5B13C60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vodní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energie - VT</w:t>
            </w:r>
            <w:proofErr w:type="gramEnd"/>
          </w:p>
        </w:tc>
      </w:tr>
      <w:tr w:rsidR="00387632" w:rsidRPr="0005685F" w14:paraId="4037E905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6B94B82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ODV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D92B509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Odvod ze slunečního záření</w:t>
            </w:r>
          </w:p>
        </w:tc>
      </w:tr>
      <w:tr w:rsidR="00387632" w:rsidRPr="0005685F" w14:paraId="68F08223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BF33AFC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SKP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7D2AAB09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skládkový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a kalový plyn</w:t>
            </w:r>
          </w:p>
        </w:tc>
      </w:tr>
      <w:tr w:rsidR="00387632" w:rsidRPr="0005685F" w14:paraId="622D8845" w14:textId="77777777" w:rsidTr="002C36CD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6DBD5AF2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TE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1456D4C7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Zelený bonus za teplo</w:t>
            </w:r>
          </w:p>
        </w:tc>
      </w:tr>
      <w:tr w:rsidR="00387632" w:rsidRPr="0005685F" w14:paraId="5C1B9064" w14:textId="77777777" w:rsidTr="007D06F3">
        <w:trPr>
          <w:trHeight w:val="300"/>
        </w:trPr>
        <w:tc>
          <w:tcPr>
            <w:tcW w:w="106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7D19ED4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VTE</w:t>
            </w:r>
          </w:p>
        </w:tc>
        <w:tc>
          <w:tcPr>
            <w:tcW w:w="594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0FC6E3BD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 xml:space="preserve">Zelený bonus za </w:t>
            </w:r>
            <w:proofErr w:type="gramStart"/>
            <w:r w:rsidRPr="00387632">
              <w:rPr>
                <w:color w:val="000000"/>
                <w:sz w:val="20"/>
                <w:szCs w:val="20"/>
              </w:rPr>
              <w:t>elektřinu - větrná</w:t>
            </w:r>
            <w:proofErr w:type="gramEnd"/>
            <w:r w:rsidRPr="00387632">
              <w:rPr>
                <w:color w:val="000000"/>
                <w:sz w:val="20"/>
                <w:szCs w:val="20"/>
              </w:rPr>
              <w:t xml:space="preserve"> energie</w:t>
            </w:r>
          </w:p>
        </w:tc>
      </w:tr>
      <w:tr w:rsidR="00387632" w:rsidRPr="0005685F" w14:paraId="33EF8965" w14:textId="77777777" w:rsidTr="007D06F3">
        <w:trPr>
          <w:trHeight w:val="300"/>
        </w:trPr>
        <w:tc>
          <w:tcPr>
            <w:tcW w:w="10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287F3827" w14:textId="77777777" w:rsidR="00387632" w:rsidRPr="00387632" w:rsidRDefault="00387632" w:rsidP="00387632">
            <w:pPr>
              <w:jc w:val="center"/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ZKVH</w:t>
            </w:r>
          </w:p>
        </w:tc>
        <w:tc>
          <w:tcPr>
            <w:tcW w:w="594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  <w:hideMark/>
          </w:tcPr>
          <w:p w14:paraId="3399F241" w14:textId="77777777" w:rsidR="00387632" w:rsidRPr="00387632" w:rsidRDefault="00387632" w:rsidP="002C36CD">
            <w:pPr>
              <w:rPr>
                <w:color w:val="000000"/>
                <w:sz w:val="20"/>
                <w:szCs w:val="20"/>
              </w:rPr>
            </w:pPr>
            <w:r w:rsidRPr="00387632">
              <w:rPr>
                <w:color w:val="000000"/>
                <w:sz w:val="20"/>
                <w:szCs w:val="20"/>
              </w:rPr>
              <w:t>Ponížení o překročené provozní hodiny KVET</w:t>
            </w:r>
          </w:p>
        </w:tc>
      </w:tr>
      <w:tr w:rsidR="007D06F3" w:rsidRPr="0005685F" w14:paraId="7732985B" w14:textId="77777777" w:rsidTr="007D06F3">
        <w:trPr>
          <w:trHeight w:val="300"/>
        </w:trPr>
        <w:tc>
          <w:tcPr>
            <w:tcW w:w="10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76C31C" w14:textId="77777777" w:rsidR="007D06F3" w:rsidRPr="00387632" w:rsidRDefault="007D06F3" w:rsidP="00387632">
            <w:pPr>
              <w:jc w:val="center"/>
              <w:rPr>
                <w:color w:val="000000"/>
                <w:sz w:val="20"/>
                <w:szCs w:val="20"/>
              </w:rPr>
            </w:pPr>
            <w:r>
              <w:rPr>
                <w:color w:val="000000"/>
                <w:sz w:val="20"/>
                <w:szCs w:val="20"/>
              </w:rPr>
              <w:t>ZKVD</w:t>
            </w:r>
          </w:p>
        </w:tc>
        <w:tc>
          <w:tcPr>
            <w:tcW w:w="594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27AD5C" w14:textId="77777777" w:rsidR="007D06F3" w:rsidRPr="00387632" w:rsidRDefault="007D06F3" w:rsidP="002C36CD">
            <w:pPr>
              <w:rPr>
                <w:color w:val="000000"/>
                <w:sz w:val="20"/>
                <w:szCs w:val="20"/>
              </w:rPr>
            </w:pPr>
            <w:r w:rsidRPr="007D06F3">
              <w:rPr>
                <w:color w:val="000000"/>
                <w:sz w:val="20"/>
                <w:szCs w:val="20"/>
              </w:rPr>
              <w:t>Ponížení o překročené provozní hodiny KVET pro DS</w:t>
            </w:r>
          </w:p>
        </w:tc>
      </w:tr>
    </w:tbl>
    <w:p w14:paraId="6B0BD7A9" w14:textId="77777777" w:rsidR="00387632" w:rsidRDefault="00387632" w:rsidP="001A2838"/>
    <w:p w14:paraId="405D714B" w14:textId="77777777" w:rsidR="00387632" w:rsidRDefault="00387632" w:rsidP="001A2838"/>
    <w:p w14:paraId="5BD030AC" w14:textId="77777777" w:rsidR="001A2838" w:rsidRDefault="001A2838" w:rsidP="001A2838">
      <w:r>
        <w:t>Kompletní soubor RES</w:t>
      </w:r>
      <w:r w:rsidR="00387632">
        <w:t>SETTLDOC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p w14:paraId="5CE81BF0" w14:textId="382CC0F4" w:rsidR="001A2838" w:rsidRDefault="00387632" w:rsidP="001A2838">
      <w:hyperlink r:id="rId23" w:history="1">
        <w:r>
          <w:rPr>
            <w:rStyle w:val="Hypertextovodkaz"/>
          </w:rPr>
          <w:t>XML\RESSETTLDOC</w:t>
        </w:r>
      </w:hyperlink>
    </w:p>
    <w:p w14:paraId="4F849DC7" w14:textId="77777777" w:rsidR="00F461F9" w:rsidRDefault="00F461F9" w:rsidP="009958F0">
      <w:r>
        <w:br w:type="page"/>
      </w:r>
    </w:p>
    <w:p w14:paraId="2DA5C219" w14:textId="77777777" w:rsidR="001A459C" w:rsidRDefault="00BB3570" w:rsidP="001A459C">
      <w:pPr>
        <w:pStyle w:val="Nadpis2"/>
      </w:pPr>
      <w:bookmarkStart w:id="44" w:name="_Toc237936027"/>
      <w:r>
        <w:lastRenderedPageBreak/>
        <w:t>RESSOURCE</w:t>
      </w:r>
      <w:bookmarkEnd w:id="44"/>
    </w:p>
    <w:p w14:paraId="4B13F4A6" w14:textId="77777777" w:rsidR="001A459C" w:rsidRDefault="001A459C" w:rsidP="001A459C"/>
    <w:p w14:paraId="579D6DA7" w14:textId="77777777" w:rsidR="001A459C" w:rsidRDefault="001A459C" w:rsidP="001A459C">
      <w:pPr>
        <w:pStyle w:val="Nadpis5"/>
      </w:pPr>
      <w:r>
        <w:t>Účel</w:t>
      </w:r>
    </w:p>
    <w:p w14:paraId="4D848858" w14:textId="77777777" w:rsidR="00F1626D" w:rsidRDefault="00F1626D" w:rsidP="001A459C"/>
    <w:p w14:paraId="706F684A" w14:textId="77777777" w:rsidR="001A459C" w:rsidRDefault="001A459C" w:rsidP="001A459C">
      <w:r>
        <w:t>Zpráva XML ve formátu</w:t>
      </w:r>
      <w:r w:rsidR="00970E20">
        <w:t xml:space="preserve"> RESSOURCE slouží k výměně dat o registrovaných nárocích na podporu a nepodporovaných zdrojích. Při komunikaci s POZE OTE je možné tento formát využít v případech, uvedených v následující tabulce.</w:t>
      </w:r>
    </w:p>
    <w:p w14:paraId="7D00D44B" w14:textId="77777777" w:rsidR="00BA1207" w:rsidRDefault="00BA1207" w:rsidP="001A459C"/>
    <w:tbl>
      <w:tblPr>
        <w:tblW w:w="162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  <w:gridCol w:w="1260"/>
        <w:gridCol w:w="1260"/>
        <w:gridCol w:w="1260"/>
        <w:gridCol w:w="1260"/>
        <w:gridCol w:w="1260"/>
      </w:tblGrid>
      <w:tr w:rsidR="001A459C" w:rsidRPr="007F474B" w14:paraId="70630CA3" w14:textId="77777777" w:rsidTr="002C563F">
        <w:trPr>
          <w:gridAfter w:val="5"/>
          <w:wAfter w:w="6300" w:type="dxa"/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23DD335D" w14:textId="77777777" w:rsidR="001A459C" w:rsidRPr="007F474B" w:rsidRDefault="001A459C" w:rsidP="001A459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80842D6" w14:textId="77777777" w:rsidR="001A459C" w:rsidRPr="007F474B" w:rsidRDefault="001A459C" w:rsidP="001A459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FF8F397" w14:textId="77777777" w:rsidR="001A459C" w:rsidRPr="007F474B" w:rsidRDefault="001A459C" w:rsidP="001A459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CA5DEC4" w14:textId="77777777" w:rsidR="001A459C" w:rsidRPr="007F474B" w:rsidRDefault="001A459C" w:rsidP="001A459C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25FE93C" w14:textId="77777777" w:rsidR="001A459C" w:rsidRPr="007F474B" w:rsidRDefault="001A459C" w:rsidP="001A459C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74836914" w14:textId="77777777" w:rsidR="001A459C" w:rsidRPr="007F474B" w:rsidRDefault="001A459C" w:rsidP="001A459C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D16936" w:rsidRPr="007F474B" w14:paraId="260E76ED" w14:textId="77777777" w:rsidTr="002C563F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E8CA78" w14:textId="77777777" w:rsidR="00D16936" w:rsidRPr="001A459C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AC1DCE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005B3B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B88F6C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462E36D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0BB8C9F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</w:tr>
      <w:tr w:rsidR="00D16936" w:rsidRPr="007F474B" w14:paraId="165A0FFF" w14:textId="77777777" w:rsidTr="002C563F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F532E0" w14:textId="77777777" w:rsidR="00D16936" w:rsidRPr="001A459C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AD6782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68BF8A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88FEC0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AA201FC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331283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D16936" w:rsidRPr="007F474B" w14:paraId="23A4AF76" w14:textId="77777777" w:rsidTr="002C563F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246C67" w14:textId="77777777" w:rsidR="00D16936" w:rsidRPr="001A459C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5F58D3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DF7358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589E87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9C69DA7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39AC5D7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proofErr w:type="spellStart"/>
            <w:r w:rsidRPr="00D16936">
              <w:rPr>
                <w:sz w:val="20"/>
                <w:szCs w:val="20"/>
              </w:rPr>
              <w:t>Pov</w:t>
            </w:r>
            <w:proofErr w:type="spellEnd"/>
            <w:r w:rsidRPr="00D16936">
              <w:rPr>
                <w:sz w:val="20"/>
                <w:szCs w:val="20"/>
              </w:rPr>
              <w:t>. vyk.</w:t>
            </w:r>
          </w:p>
        </w:tc>
      </w:tr>
      <w:tr w:rsidR="00D16936" w:rsidRPr="007F474B" w14:paraId="2380DB33" w14:textId="77777777" w:rsidTr="002C563F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EBF9FC" w14:textId="77777777" w:rsidR="00D16936" w:rsidRPr="001A459C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PR5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AE23AA0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Aktualizace 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EFCC30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7932E4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1A22C92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94AB6A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</w:tr>
      <w:tr w:rsidR="00D16936" w:rsidRPr="007F474B" w14:paraId="5E9348EF" w14:textId="77777777" w:rsidTr="002C563F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165F744" w14:textId="77777777" w:rsidR="00D16936" w:rsidRPr="001A459C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FCBA6F8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aktualizace 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D16BEF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26829E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B6DDC95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0B443A1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D16936" w:rsidRPr="007F474B" w14:paraId="59431DE8" w14:textId="77777777" w:rsidTr="002C563F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61E3AC" w14:textId="77777777" w:rsidR="00D16936" w:rsidRPr="001A459C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PR8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681812" w14:textId="77777777" w:rsidR="00D16936" w:rsidRPr="002C563F" w:rsidRDefault="00D16936" w:rsidP="0020536F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aktualizace 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705B88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A7446F2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D2AA41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1DA2826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proofErr w:type="spellStart"/>
            <w:r w:rsidRPr="00D16936">
              <w:rPr>
                <w:sz w:val="20"/>
                <w:szCs w:val="20"/>
              </w:rPr>
              <w:t>Pov</w:t>
            </w:r>
            <w:proofErr w:type="spellEnd"/>
            <w:r w:rsidRPr="00D16936">
              <w:rPr>
                <w:sz w:val="20"/>
                <w:szCs w:val="20"/>
              </w:rPr>
              <w:t>. vyk.</w:t>
            </w:r>
          </w:p>
        </w:tc>
      </w:tr>
      <w:tr w:rsidR="00D16936" w:rsidRPr="007F474B" w14:paraId="57A5EE25" w14:textId="77777777" w:rsidTr="002C563F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DF40E4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PR9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C97572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Opis aktualizace registrace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AB71C1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837BCB3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4EF2BA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C278EC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</w:tr>
      <w:tr w:rsidR="00D16936" w:rsidRPr="007F474B" w14:paraId="262BCA1E" w14:textId="77777777" w:rsidTr="002C563F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3ADD763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PRA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2CB18E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Žádost o schválení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A45E17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BA7976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D28D4B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0833F99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</w:tr>
      <w:tr w:rsidR="00D16936" w:rsidRPr="007F474B" w14:paraId="2011F87A" w14:textId="77777777" w:rsidTr="002C563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8F5AC33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PRB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3DC0F6D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Potvrzení/zamítnutí shody </w:t>
            </w:r>
            <w:proofErr w:type="gram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</w:t>
            </w:r>
            <w:proofErr w:type="gram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</w:t>
            </w:r>
            <w:proofErr w:type="spell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SoP</w:t>
            </w:r>
            <w:proofErr w:type="spell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a PPP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C48757B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CFC1F4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750986A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F3EE34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vAlign w:val="bottom"/>
          </w:tcPr>
          <w:p w14:paraId="7E06169B" w14:textId="77777777" w:rsidR="00D16936" w:rsidRPr="00333CE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A9E30B8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1BFD8CA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7EC7DF9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6A982F6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D16936" w:rsidRPr="007F474B" w14:paraId="565CBEC7" w14:textId="77777777" w:rsidTr="002C563F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C762361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PRD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B382FE3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Opis potvrzení/zamítnutí shody </w:t>
            </w:r>
            <w:proofErr w:type="gram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</w:t>
            </w:r>
            <w:proofErr w:type="gram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</w:t>
            </w:r>
            <w:proofErr w:type="spell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SoP</w:t>
            </w:r>
            <w:proofErr w:type="spell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a PPP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91BD75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PRB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31DE880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6D5CC6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78D15D0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proofErr w:type="spellStart"/>
            <w:r w:rsidRPr="00D16936">
              <w:rPr>
                <w:sz w:val="20"/>
                <w:szCs w:val="20"/>
              </w:rPr>
              <w:t>Pov</w:t>
            </w:r>
            <w:proofErr w:type="spellEnd"/>
            <w:r w:rsidRPr="00D16936">
              <w:rPr>
                <w:sz w:val="20"/>
                <w:szCs w:val="20"/>
              </w:rPr>
              <w:t>. vyk.</w:t>
            </w:r>
          </w:p>
        </w:tc>
        <w:tc>
          <w:tcPr>
            <w:tcW w:w="1260" w:type="dxa"/>
            <w:vAlign w:val="bottom"/>
          </w:tcPr>
          <w:p w14:paraId="1A8A8609" w14:textId="77777777" w:rsidR="00D16936" w:rsidRPr="0020536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F44C6F5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C918DFB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7009C05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D6E2A63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D16936" w:rsidRPr="007F474B" w14:paraId="69EAEC3A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F0FB594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PRE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B5CE13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Opis potvrzení/zamítnutí shody </w:t>
            </w:r>
            <w:proofErr w:type="gram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</w:t>
            </w:r>
            <w:proofErr w:type="gram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</w:t>
            </w:r>
            <w:proofErr w:type="spellStart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SoP</w:t>
            </w:r>
            <w:proofErr w:type="spellEnd"/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 xml:space="preserve"> a PPP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AF8A8A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PRB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62AF97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F71D6E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30DC2D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vAlign w:val="bottom"/>
          </w:tcPr>
          <w:p w14:paraId="567B94AB" w14:textId="77777777" w:rsidR="00D16936" w:rsidRPr="0020536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5E035ABB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1BCA661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7D47A709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0DFEF44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D16936" w:rsidRPr="007F474B" w14:paraId="32FD6802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7555D1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PRF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6A3094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Schválení/zamítnutí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D68F23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A3DDE60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288C63E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42A094B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  <w:tc>
          <w:tcPr>
            <w:tcW w:w="1260" w:type="dxa"/>
            <w:vAlign w:val="bottom"/>
          </w:tcPr>
          <w:p w14:paraId="0BB37B1C" w14:textId="77777777" w:rsidR="00D16936" w:rsidRPr="00333CE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7F869432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8F036C0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27155DD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0F7F1A1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D16936" w:rsidRPr="007F474B" w14:paraId="648F3812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E8BE93F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PRG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87FEB88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Schválení/zamítnutí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7B8B7B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4A2EE09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992AEF4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4E9EC1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proofErr w:type="spellStart"/>
            <w:r w:rsidRPr="00D16936">
              <w:rPr>
                <w:sz w:val="20"/>
                <w:szCs w:val="20"/>
              </w:rPr>
              <w:t>Pov</w:t>
            </w:r>
            <w:proofErr w:type="spellEnd"/>
            <w:r w:rsidRPr="00D16936">
              <w:rPr>
                <w:sz w:val="20"/>
                <w:szCs w:val="20"/>
              </w:rPr>
              <w:t>. vyk.</w:t>
            </w:r>
          </w:p>
        </w:tc>
        <w:tc>
          <w:tcPr>
            <w:tcW w:w="1260" w:type="dxa"/>
            <w:vAlign w:val="bottom"/>
          </w:tcPr>
          <w:p w14:paraId="422D4355" w14:textId="77777777" w:rsidR="00D16936" w:rsidRPr="0020536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5D7CD909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99F2136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8C9E086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3B7283B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D16936" w:rsidRPr="007F474B" w14:paraId="32DFA775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567062B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PRH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649496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Schválení/zamítnutí nároku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9A506B8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AFFC4F1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333461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6D5D7B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vAlign w:val="bottom"/>
          </w:tcPr>
          <w:p w14:paraId="62A81544" w14:textId="77777777" w:rsidR="00D16936" w:rsidRPr="0020536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544CCE2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B74EB9F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F7FED5A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9C1978C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D16936" w:rsidRPr="007F474B" w14:paraId="238184DE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2805ED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PRL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F782772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Výpis registrovaných nároků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F8E0BCA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PRJ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7673A3E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325202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810FBC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vAlign w:val="bottom"/>
          </w:tcPr>
          <w:p w14:paraId="5145869F" w14:textId="77777777" w:rsidR="00D16936" w:rsidRPr="00333CE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734A6E2E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971D48C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EF3BFD2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812C7A3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D16936" w:rsidRPr="007F474B" w14:paraId="2E066ED2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AD30B85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PRM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D6DC31C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Výpis registrovaných nároků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6E2E231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PRJ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90C1D2F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0C8746E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527906D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proofErr w:type="spellStart"/>
            <w:r w:rsidRPr="00D16936">
              <w:rPr>
                <w:sz w:val="20"/>
                <w:szCs w:val="20"/>
              </w:rPr>
              <w:t>Pov</w:t>
            </w:r>
            <w:proofErr w:type="spellEnd"/>
            <w:r w:rsidRPr="00D16936">
              <w:rPr>
                <w:sz w:val="20"/>
                <w:szCs w:val="20"/>
              </w:rPr>
              <w:t>. vyk.</w:t>
            </w:r>
          </w:p>
        </w:tc>
        <w:tc>
          <w:tcPr>
            <w:tcW w:w="1260" w:type="dxa"/>
            <w:vAlign w:val="bottom"/>
          </w:tcPr>
          <w:p w14:paraId="69DC9829" w14:textId="77777777" w:rsidR="00D16936" w:rsidRPr="0020536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EC652AE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95ECBBB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4BA9BB4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75F408E7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D16936" w:rsidRPr="007F474B" w14:paraId="7DBCCBCA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7D62D27" w14:textId="77777777" w:rsidR="00D16936" w:rsidRPr="0020536F" w:rsidRDefault="00D16936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PRN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E8F1A37" w14:textId="77777777" w:rsidR="00D16936" w:rsidRPr="002C563F" w:rsidRDefault="00D16936">
            <w:pPr>
              <w:rPr>
                <w:sz w:val="20"/>
                <w:szCs w:val="20"/>
              </w:rPr>
            </w:pPr>
            <w:r w:rsidRPr="002C563F">
              <w:rPr>
                <w:color w:val="000000"/>
                <w:sz w:val="20"/>
                <w:szCs w:val="20"/>
                <w:highlight w:val="white"/>
                <w:lang w:eastAsia="cs-CZ"/>
              </w:rPr>
              <w:t>Výpis registrovaných nároků na podporu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2EDA325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PRJ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198A354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BE7BAC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19B4B21" w14:textId="77777777" w:rsidR="00D16936" w:rsidRPr="00D16936" w:rsidRDefault="00D16936" w:rsidP="00D16936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  <w:tc>
          <w:tcPr>
            <w:tcW w:w="1260" w:type="dxa"/>
            <w:vAlign w:val="bottom"/>
          </w:tcPr>
          <w:p w14:paraId="7D9E0787" w14:textId="77777777" w:rsidR="00D16936" w:rsidRPr="0020536F" w:rsidRDefault="00D16936" w:rsidP="00F31552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293BE61" w14:textId="77777777" w:rsidR="00D16936" w:rsidRDefault="00D16936" w:rsidP="00F31552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8FB5E49" w14:textId="77777777" w:rsidR="00D16936" w:rsidRPr="008B1B9B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E5D0890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21E4153" w14:textId="77777777" w:rsidR="00D16936" w:rsidRPr="001A459C" w:rsidRDefault="00D16936" w:rsidP="00F31552">
            <w:pPr>
              <w:jc w:val="center"/>
              <w:rPr>
                <w:sz w:val="20"/>
                <w:szCs w:val="20"/>
              </w:rPr>
            </w:pPr>
          </w:p>
        </w:tc>
      </w:tr>
      <w:tr w:rsidR="00F61CEB" w:rsidRPr="007F474B" w14:paraId="133B13CE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EE2FEE4" w14:textId="77777777" w:rsidR="00F61CEB" w:rsidRDefault="00F61CEB" w:rsidP="00F61C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5594A11" w14:textId="77777777" w:rsidR="00F61CEB" w:rsidRPr="002C563F" w:rsidRDefault="00F61CEB" w:rsidP="00F61CEB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F61CEB">
              <w:rPr>
                <w:color w:val="000000"/>
                <w:sz w:val="20"/>
                <w:szCs w:val="20"/>
                <w:lang w:eastAsia="cs-CZ"/>
              </w:rPr>
              <w:t>Opis oznámení individuálního opatření k zajištění přiměřenosti podpory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D7B54D3" w14:textId="77777777" w:rsidR="00F61CEB" w:rsidRPr="00D16936" w:rsidRDefault="00F61CEB" w:rsidP="00F61CE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F721D28" w14:textId="77777777" w:rsidR="00F61CEB" w:rsidRPr="00D16936" w:rsidRDefault="00F61CEB" w:rsidP="00F61CEB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7D58722" w14:textId="77777777" w:rsidR="00F61CEB" w:rsidRPr="00D16936" w:rsidRDefault="00F61CEB" w:rsidP="00F61CEB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5AE0A14" w14:textId="77777777" w:rsidR="00F61CEB" w:rsidRPr="00D16936" w:rsidRDefault="00F61CEB" w:rsidP="00F61CEB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vAlign w:val="bottom"/>
          </w:tcPr>
          <w:p w14:paraId="70C57C3A" w14:textId="77777777" w:rsidR="00F61CEB" w:rsidRPr="0020536F" w:rsidRDefault="00F61CEB" w:rsidP="00F61CEB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33BAA8A" w14:textId="77777777" w:rsidR="00F61CEB" w:rsidRDefault="00F61CEB" w:rsidP="00F61CEB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30A5883" w14:textId="77777777" w:rsidR="00F61CEB" w:rsidRPr="008B1B9B" w:rsidRDefault="00F61CEB" w:rsidP="00F61CE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EF24E0A" w14:textId="77777777" w:rsidR="00F61CEB" w:rsidRPr="001A459C" w:rsidRDefault="00F61CEB" w:rsidP="00F61CE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70A8B52B" w14:textId="77777777" w:rsidR="00F61CEB" w:rsidRPr="001A459C" w:rsidRDefault="00F61CEB" w:rsidP="00F61CEB">
            <w:pPr>
              <w:jc w:val="center"/>
              <w:rPr>
                <w:sz w:val="20"/>
                <w:szCs w:val="20"/>
              </w:rPr>
            </w:pPr>
          </w:p>
        </w:tc>
      </w:tr>
      <w:tr w:rsidR="00F61CEB" w:rsidRPr="007F474B" w14:paraId="7BF9CA15" w14:textId="77777777" w:rsidTr="007C43FD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C738FF0" w14:textId="77777777" w:rsidR="00F61CEB" w:rsidRDefault="00F61CEB" w:rsidP="00F61C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lastRenderedPageBreak/>
              <w:t>PO6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865DCAD" w14:textId="77777777" w:rsidR="00F61CEB" w:rsidRPr="002C563F" w:rsidRDefault="00F61CEB" w:rsidP="00F61CEB">
            <w:pPr>
              <w:rPr>
                <w:color w:val="000000"/>
                <w:sz w:val="20"/>
                <w:szCs w:val="20"/>
                <w:highlight w:val="white"/>
                <w:lang w:eastAsia="cs-CZ"/>
              </w:rPr>
            </w:pPr>
            <w:r w:rsidRPr="00F61CEB">
              <w:rPr>
                <w:color w:val="000000"/>
                <w:sz w:val="20"/>
                <w:szCs w:val="20"/>
                <w:lang w:eastAsia="cs-CZ"/>
              </w:rPr>
              <w:t>Výpis oznámení individuálních opatření k zajištění přiměřenosti podpory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6CFC7AA" w14:textId="77777777" w:rsidR="00F61CEB" w:rsidRPr="00D16936" w:rsidRDefault="00F61CEB" w:rsidP="00F61CE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C2BB765" w14:textId="77777777" w:rsidR="00F61CEB" w:rsidRPr="00D16936" w:rsidRDefault="00F61CEB" w:rsidP="00F61CEB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279A73" w14:textId="77777777" w:rsidR="00F61CEB" w:rsidRPr="00D16936" w:rsidRDefault="00F61CEB" w:rsidP="00F61CEB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5CF1E2" w14:textId="77777777" w:rsidR="00F61CEB" w:rsidRPr="00D16936" w:rsidRDefault="00F61CEB" w:rsidP="00F61CEB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vAlign w:val="bottom"/>
          </w:tcPr>
          <w:p w14:paraId="7EB86F92" w14:textId="77777777" w:rsidR="00F61CEB" w:rsidRPr="0020536F" w:rsidRDefault="00F61CEB" w:rsidP="00F61CEB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49D39A4" w14:textId="77777777" w:rsidR="00F61CEB" w:rsidRDefault="00F61CEB" w:rsidP="00F61CEB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EB8F6F6" w14:textId="77777777" w:rsidR="00F61CEB" w:rsidRPr="008B1B9B" w:rsidRDefault="00F61CEB" w:rsidP="00F61CE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8E6FF8D" w14:textId="77777777" w:rsidR="00F61CEB" w:rsidRPr="001A459C" w:rsidRDefault="00F61CEB" w:rsidP="00F61CEB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0E6A94E" w14:textId="77777777" w:rsidR="00F61CEB" w:rsidRPr="001A459C" w:rsidRDefault="00F61CEB" w:rsidP="00F61CEB">
            <w:pPr>
              <w:jc w:val="center"/>
              <w:rPr>
                <w:sz w:val="20"/>
                <w:szCs w:val="20"/>
              </w:rPr>
            </w:pPr>
          </w:p>
        </w:tc>
      </w:tr>
    </w:tbl>
    <w:p w14:paraId="38CA8309" w14:textId="77777777" w:rsidR="00A1290A" w:rsidRDefault="00A1290A" w:rsidP="00A1290A">
      <w:pPr>
        <w:pStyle w:val="Nadpis5"/>
      </w:pPr>
      <w:r>
        <w:t xml:space="preserve">plnění struktury </w:t>
      </w:r>
      <w:r w:rsidR="00BB3570">
        <w:t>RESSOURCE</w:t>
      </w:r>
    </w:p>
    <w:p w14:paraId="4C11D067" w14:textId="77777777" w:rsidR="006371B2" w:rsidRDefault="006371B2" w:rsidP="006371B2"/>
    <w:p w14:paraId="6274DAFB" w14:textId="77777777" w:rsidR="006371B2" w:rsidRDefault="006371B2" w:rsidP="006371B2">
      <w:r>
        <w:t>Níže je uveden popis plnění pro vybrané atributy zprávy.</w:t>
      </w:r>
    </w:p>
    <w:p w14:paraId="3801A7AD" w14:textId="77777777" w:rsidR="006371B2" w:rsidRDefault="006371B2" w:rsidP="006371B2"/>
    <w:tbl>
      <w:tblPr>
        <w:tblW w:w="26609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367"/>
        <w:gridCol w:w="1433"/>
        <w:gridCol w:w="2763"/>
        <w:gridCol w:w="1433"/>
        <w:gridCol w:w="2763"/>
        <w:gridCol w:w="1433"/>
        <w:gridCol w:w="2763"/>
        <w:gridCol w:w="1433"/>
        <w:gridCol w:w="4196"/>
        <w:gridCol w:w="4196"/>
      </w:tblGrid>
      <w:tr w:rsidR="006371B2" w14:paraId="6FB32329" w14:textId="77777777" w:rsidTr="00387632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28A5F2E" w14:textId="77777777" w:rsidR="006371B2" w:rsidRPr="00EB062D" w:rsidRDefault="006371B2" w:rsidP="00F31552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1723E8F" w14:textId="77777777" w:rsidR="006371B2" w:rsidRDefault="006371B2" w:rsidP="00F31552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6D69512" w14:textId="77777777" w:rsidR="006371B2" w:rsidRPr="00BB1160" w:rsidRDefault="006371B2" w:rsidP="00F31552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12191F5" w14:textId="77777777" w:rsidR="006371B2" w:rsidRPr="00BB1160" w:rsidRDefault="006371B2" w:rsidP="00F31552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FE92EBF" w14:textId="77777777" w:rsidR="006371B2" w:rsidRPr="00BB1160" w:rsidRDefault="006371B2" w:rsidP="00F31552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6371B2" w14:paraId="0A67C36A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658CA90" w14:textId="77777777" w:rsidR="006371B2" w:rsidRDefault="006371B2" w:rsidP="006371B2">
            <w:pPr>
              <w:rPr>
                <w:b/>
              </w:rPr>
            </w:pPr>
            <w:r>
              <w:rPr>
                <w:b/>
              </w:rPr>
              <w:t>RESSOURCE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75FDB17" w14:textId="77777777" w:rsidR="006371B2" w:rsidRPr="00BD0D90" w:rsidRDefault="006371B2" w:rsidP="00F31552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364E6F6" w14:textId="77777777" w:rsidR="006371B2" w:rsidRPr="00BB1160" w:rsidRDefault="006371B2" w:rsidP="00F31552">
            <w:pPr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0FD2A89" w14:textId="77777777" w:rsidR="006371B2" w:rsidRPr="00BB1160" w:rsidRDefault="006371B2" w:rsidP="00F31552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B5581F8" w14:textId="77777777" w:rsidR="006371B2" w:rsidRPr="002C563F" w:rsidRDefault="006371B2" w:rsidP="00F31552">
            <w:pPr>
              <w:rPr>
                <w:b/>
              </w:rPr>
            </w:pPr>
            <w:r w:rsidRPr="002C563F">
              <w:rPr>
                <w:b/>
              </w:rPr>
              <w:t>Hlavička zprávy</w:t>
            </w:r>
          </w:p>
        </w:tc>
      </w:tr>
      <w:tr w:rsidR="006371B2" w14:paraId="55824682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C07573" w14:textId="77777777" w:rsidR="006371B2" w:rsidRDefault="006371B2" w:rsidP="00F3155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66A29A" w14:textId="77777777" w:rsidR="006371B2" w:rsidRPr="00EB062D" w:rsidRDefault="006371B2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78E861" w14:textId="77777777" w:rsidR="006371B2" w:rsidRDefault="00BD0D90" w:rsidP="00BD0D90">
            <w:pPr>
              <w:jc w:val="center"/>
            </w:pPr>
            <w:r>
              <w:t>1-</w:t>
            </w:r>
            <w:r w:rsidR="006371B2">
              <w:t>35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77A396" w14:textId="77777777" w:rsidR="006371B2" w:rsidRPr="00BB1160" w:rsidRDefault="006371B2" w:rsidP="00F31552">
            <w:r>
              <w:t>Id zprávy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CB7CDE" w14:textId="77777777" w:rsidR="006371B2" w:rsidRDefault="006371B2" w:rsidP="00F31552">
            <w:r>
              <w:t>Jednoznačný identifikátor zprávy</w:t>
            </w:r>
          </w:p>
        </w:tc>
      </w:tr>
      <w:tr w:rsidR="006371B2" w14:paraId="4E27B78F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D7DECB" w14:textId="77777777" w:rsidR="006371B2" w:rsidRDefault="006371B2" w:rsidP="00F31552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8AC4FF" w14:textId="77777777" w:rsidR="006371B2" w:rsidRPr="00EB062D" w:rsidRDefault="006371B2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B44DC5" w14:textId="77777777" w:rsidR="006371B2" w:rsidRDefault="00BD0D90" w:rsidP="00F31552">
            <w:pPr>
              <w:jc w:val="center"/>
            </w:pPr>
            <w:r>
              <w:t>3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1854F5" w14:textId="77777777" w:rsidR="006371B2" w:rsidRDefault="006371B2" w:rsidP="00F31552">
            <w:r>
              <w:t>Kód zprávy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802568" w14:textId="77777777" w:rsidR="006371B2" w:rsidRDefault="006371B2" w:rsidP="00F31552">
            <w:r>
              <w:t xml:space="preserve">Upřesnění obsahu zprávy </w:t>
            </w:r>
          </w:p>
        </w:tc>
      </w:tr>
      <w:tr w:rsidR="006371B2" w14:paraId="2268D322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B9CC4D" w14:textId="77777777" w:rsidR="006371B2" w:rsidRDefault="006371B2" w:rsidP="00F31552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DFA0A1" w14:textId="77777777" w:rsidR="006371B2" w:rsidRPr="00EB062D" w:rsidRDefault="006371B2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222798" w14:textId="77777777" w:rsidR="006371B2" w:rsidRDefault="006371B2" w:rsidP="00F31552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55A34D" w14:textId="77777777" w:rsidR="006371B2" w:rsidRDefault="006371B2" w:rsidP="00F31552">
            <w:r>
              <w:t>Datum a čas zprávy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66737A" w14:textId="77777777" w:rsidR="006371B2" w:rsidRDefault="006371B2" w:rsidP="002C563F">
            <w:r>
              <w:t xml:space="preserve">Datum a čas zprávy </w:t>
            </w:r>
          </w:p>
        </w:tc>
      </w:tr>
      <w:tr w:rsidR="006371B2" w14:paraId="168843A0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788197" w14:textId="77777777" w:rsidR="006371B2" w:rsidRDefault="006371B2" w:rsidP="00F31552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104735" w14:textId="77777777" w:rsidR="006371B2" w:rsidRPr="00EB062D" w:rsidRDefault="006371B2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88B5CA" w14:textId="77777777" w:rsidR="006371B2" w:rsidRDefault="006371B2" w:rsidP="00F31552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B2D1D5" w14:textId="77777777" w:rsidR="006371B2" w:rsidRDefault="006371B2" w:rsidP="00F31552">
            <w:r>
              <w:t>Verze schéma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28D537" w14:textId="77777777" w:rsidR="006371B2" w:rsidRDefault="006371B2" w:rsidP="00F31552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6371B2" w14:paraId="7C4FAA30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96FDCA" w14:textId="77777777" w:rsidR="006371B2" w:rsidRDefault="006371B2" w:rsidP="00F31552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92D0E3" w14:textId="77777777" w:rsidR="006371B2" w:rsidRPr="00EB062D" w:rsidRDefault="006371B2" w:rsidP="00F3155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6473E3" w14:textId="77777777" w:rsidR="006371B2" w:rsidRDefault="006371B2" w:rsidP="00F31552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BE9E5F" w14:textId="77777777" w:rsidR="006371B2" w:rsidRDefault="006371B2" w:rsidP="00F31552">
            <w:r>
              <w:t>Vydání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CE8EF8" w14:textId="77777777" w:rsidR="006371B2" w:rsidRDefault="006371B2" w:rsidP="00F31552">
            <w:r>
              <w:t>Vydání v rámci verze schématu, plněno konstantou „1“</w:t>
            </w:r>
          </w:p>
        </w:tc>
      </w:tr>
      <w:tr w:rsidR="006371B2" w14:paraId="450DF979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40FB6F" w14:textId="77777777" w:rsidR="006371B2" w:rsidRDefault="00BD0D90" w:rsidP="00F31552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FA9EE0" w14:textId="77777777" w:rsidR="006371B2" w:rsidRPr="00EB062D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ADD123" w14:textId="77777777" w:rsidR="006371B2" w:rsidRDefault="00BD0D90" w:rsidP="00F31552">
            <w:pPr>
              <w:jc w:val="center"/>
            </w:pPr>
            <w:r>
              <w:t>2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3D1CC8" w14:textId="77777777" w:rsidR="006371B2" w:rsidRDefault="00BD0D90" w:rsidP="00F31552">
            <w:r>
              <w:t>Jazyk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86022B" w14:textId="77777777" w:rsidR="006371B2" w:rsidRDefault="00BD0D90" w:rsidP="002C563F">
            <w:r>
              <w:t>Jazyk zprávy</w:t>
            </w:r>
          </w:p>
        </w:tc>
      </w:tr>
      <w:tr w:rsidR="00BD0D90" w14:paraId="3FF75835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28663B" w14:textId="77777777" w:rsidR="00BD0D90" w:rsidRDefault="00BD0D90" w:rsidP="00B438D8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E6C604" w14:textId="77777777" w:rsidR="00BD0D90" w:rsidRPr="00EB062D" w:rsidRDefault="00BD0D90" w:rsidP="00B438D8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476677" w14:textId="77777777" w:rsidR="00BD0D90" w:rsidRDefault="008F7F1A" w:rsidP="00B438D8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32A2FE" w14:textId="77777777" w:rsidR="00BD0D90" w:rsidRDefault="00BD0D90" w:rsidP="00B438D8">
            <w:r>
              <w:t>Indikace požadavku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A3DA38" w14:textId="77777777" w:rsidR="00BD0D90" w:rsidRDefault="00BD0D90" w:rsidP="00B438D8">
            <w:r>
              <w:t>Indikace požadavku na odpověď</w:t>
            </w:r>
          </w:p>
        </w:tc>
      </w:tr>
      <w:tr w:rsidR="006371B2" w14:paraId="5C1073B4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EFFB622" w14:textId="77777777" w:rsidR="006371B2" w:rsidRDefault="006371B2" w:rsidP="00F31552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2FAF7C5" w14:textId="77777777" w:rsidR="006371B2" w:rsidRPr="00BD0D90" w:rsidRDefault="006371B2" w:rsidP="00F31552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0FFE3A1" w14:textId="77777777" w:rsidR="006371B2" w:rsidRDefault="006371B2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3CC97FF" w14:textId="77777777" w:rsidR="006371B2" w:rsidRDefault="006371B2" w:rsidP="00F31552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AEFC974" w14:textId="77777777" w:rsidR="006371B2" w:rsidRDefault="006371B2" w:rsidP="00F31552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6371B2" w14:paraId="291519CF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33B74C" w14:textId="77777777" w:rsidR="006371B2" w:rsidRDefault="006371B2" w:rsidP="00F3155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0BE8EE" w14:textId="77777777" w:rsidR="006371B2" w:rsidRDefault="006371B2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F3B1EC" w14:textId="77777777" w:rsidR="006371B2" w:rsidRDefault="00972C45" w:rsidP="00F31552">
            <w:pPr>
              <w:jc w:val="center"/>
            </w:pPr>
            <w:r>
              <w:t>13-</w:t>
            </w:r>
            <w:r w:rsidR="006371B2">
              <w:t>16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FDA52A" w14:textId="77777777" w:rsidR="006371B2" w:rsidRDefault="006371B2" w:rsidP="00F31552">
            <w:r>
              <w:t>Odesílatel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B634D1" w14:textId="77777777" w:rsidR="006371B2" w:rsidRDefault="006371B2" w:rsidP="00F31552">
            <w:r>
              <w:t>Identifikátor odesílatele (tvůrce obchodního pokynu)</w:t>
            </w:r>
          </w:p>
        </w:tc>
      </w:tr>
      <w:tr w:rsidR="006371B2" w14:paraId="75EE493F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8BD28C" w14:textId="77777777" w:rsidR="006371B2" w:rsidRDefault="006371B2" w:rsidP="00F31552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190F1C" w14:textId="77777777" w:rsidR="006371B2" w:rsidRDefault="006371B2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65A59A" w14:textId="77777777" w:rsidR="006371B2" w:rsidRDefault="006371B2" w:rsidP="00F31552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8EC54F" w14:textId="77777777" w:rsidR="006371B2" w:rsidRDefault="006371B2" w:rsidP="00F31552">
            <w:r>
              <w:t>Schéma kódování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3442AA" w14:textId="77777777" w:rsidR="006371B2" w:rsidRDefault="006371B2" w:rsidP="00F31552">
            <w:r>
              <w:t>Plněno konstantou, 14 pro EAN nebo 15 pro EIC</w:t>
            </w:r>
          </w:p>
        </w:tc>
      </w:tr>
      <w:tr w:rsidR="006371B2" w14:paraId="28EE633B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17CFFC1" w14:textId="77777777" w:rsidR="006371B2" w:rsidRDefault="006371B2" w:rsidP="00F31552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36C7158" w14:textId="77777777" w:rsidR="006371B2" w:rsidRPr="00BD0D90" w:rsidRDefault="006371B2" w:rsidP="00F31552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2451BD4" w14:textId="77777777" w:rsidR="006371B2" w:rsidRDefault="006371B2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0496C35" w14:textId="77777777" w:rsidR="006371B2" w:rsidRDefault="006371B2" w:rsidP="00F31552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BC8FF14" w14:textId="77777777" w:rsidR="006371B2" w:rsidRDefault="006371B2" w:rsidP="00F31552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6371B2" w14:paraId="4F10E3C0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61946A" w14:textId="77777777" w:rsidR="006371B2" w:rsidRDefault="006371B2" w:rsidP="00F3155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879960" w14:textId="77777777" w:rsidR="006371B2" w:rsidRDefault="006371B2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13BCCF" w14:textId="77777777" w:rsidR="006371B2" w:rsidRDefault="00972C45" w:rsidP="00F31552">
            <w:pPr>
              <w:jc w:val="center"/>
            </w:pPr>
            <w:r>
              <w:t>13-16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3F2F3B" w14:textId="77777777" w:rsidR="006371B2" w:rsidRPr="00BB1160" w:rsidRDefault="006371B2" w:rsidP="00F31552">
            <w:r>
              <w:t>Příjemce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03E910" w14:textId="77777777" w:rsidR="006371B2" w:rsidRDefault="006371B2" w:rsidP="00F31552">
            <w:r>
              <w:t>EIC příjemce zprávy</w:t>
            </w:r>
          </w:p>
        </w:tc>
      </w:tr>
      <w:tr w:rsidR="006371B2" w14:paraId="380B0AB4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FE2DE4" w14:textId="77777777" w:rsidR="006371B2" w:rsidRDefault="006371B2" w:rsidP="00F31552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33684F" w14:textId="77777777" w:rsidR="006371B2" w:rsidRDefault="006371B2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35686E" w14:textId="77777777" w:rsidR="006371B2" w:rsidRDefault="006371B2" w:rsidP="00F31552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F4139C" w14:textId="77777777" w:rsidR="006371B2" w:rsidRDefault="006371B2" w:rsidP="00F31552">
            <w:r>
              <w:t>Schéma kódování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A124BB" w14:textId="77777777" w:rsidR="006371B2" w:rsidRDefault="006371B2" w:rsidP="00F31552">
            <w:r>
              <w:t>Plněno konstantou, 14 pro EAN nebo 15 pro EIC</w:t>
            </w:r>
          </w:p>
        </w:tc>
      </w:tr>
      <w:tr w:rsidR="006371B2" w14:paraId="742E39A0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AA65D08" w14:textId="77777777" w:rsidR="006371B2" w:rsidRDefault="006371B2" w:rsidP="00F31552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B4BB3E0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408C84" w14:textId="77777777" w:rsidR="006371B2" w:rsidRDefault="006371B2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15B6C69" w14:textId="77777777" w:rsidR="006371B2" w:rsidRDefault="006371B2" w:rsidP="00F31552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B5AC46C" w14:textId="77777777" w:rsidR="006371B2" w:rsidRDefault="006371B2" w:rsidP="00F31552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6371B2" w14:paraId="571AE7FF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659986" w14:textId="77777777" w:rsidR="006371B2" w:rsidRDefault="006371B2" w:rsidP="00F3155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BF80D2" w14:textId="77777777" w:rsidR="006371B2" w:rsidRDefault="006371B2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BDDBA4" w14:textId="77777777" w:rsidR="006371B2" w:rsidRDefault="006371B2" w:rsidP="00F31552">
            <w:pPr>
              <w:jc w:val="center"/>
            </w:pPr>
            <w:proofErr w:type="gramStart"/>
            <w:r>
              <w:t>1 - 35</w:t>
            </w:r>
            <w:proofErr w:type="gramEnd"/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A01D3C" w14:textId="77777777" w:rsidR="006371B2" w:rsidRPr="00BB1160" w:rsidRDefault="006371B2" w:rsidP="00F31552">
            <w:r>
              <w:t>Id referenční zprávy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8E6DE6" w14:textId="77777777" w:rsidR="006371B2" w:rsidRDefault="006371B2" w:rsidP="00F31552">
            <w:r>
              <w:t>Identifikace předešlé zprávy</w:t>
            </w:r>
          </w:p>
        </w:tc>
      </w:tr>
      <w:tr w:rsidR="006371B2" w14:paraId="6BC6F72A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E42FA81" w14:textId="77777777" w:rsidR="006371B2" w:rsidRPr="00BB1160" w:rsidRDefault="002C563F" w:rsidP="00F31552">
            <w:pPr>
              <w:rPr>
                <w:b/>
              </w:rPr>
            </w:pPr>
            <w:r>
              <w:rPr>
                <w:b/>
              </w:rPr>
              <w:t>Source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A90EAAD" w14:textId="77777777" w:rsidR="006371B2" w:rsidRPr="00BD0D90" w:rsidRDefault="006371B2" w:rsidP="00F31552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487B116" w14:textId="77777777" w:rsidR="006371B2" w:rsidRPr="00BB1160" w:rsidRDefault="006371B2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4A16259" w14:textId="77777777" w:rsidR="006371B2" w:rsidRPr="00BB1160" w:rsidRDefault="006371B2" w:rsidP="00F31552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46C381" w14:textId="77777777" w:rsidR="006371B2" w:rsidRPr="00F109BA" w:rsidRDefault="002C563F" w:rsidP="00F31552">
            <w:pPr>
              <w:rPr>
                <w:b/>
              </w:rPr>
            </w:pPr>
            <w:r>
              <w:rPr>
                <w:b/>
              </w:rPr>
              <w:t>Zdroj</w:t>
            </w:r>
          </w:p>
        </w:tc>
      </w:tr>
      <w:tr w:rsidR="006371B2" w14:paraId="07AF38DD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04F527" w14:textId="77777777" w:rsidR="006371B2" w:rsidRDefault="002C563F" w:rsidP="00F31552">
            <w:proofErr w:type="spellStart"/>
            <w:r>
              <w:t>application</w:t>
            </w:r>
            <w:proofErr w:type="spellEnd"/>
            <w:r>
              <w:t>-</w:t>
            </w:r>
            <w:proofErr w:type="spellStart"/>
            <w:r>
              <w:t>form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3DAC6B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0C30C8" w14:textId="77777777" w:rsidR="006371B2" w:rsidRDefault="007A1E4F" w:rsidP="007A1E4F">
            <w:pPr>
              <w:jc w:val="center"/>
            </w:pPr>
            <w:r>
              <w:t>1-</w:t>
            </w:r>
            <w:r w:rsidR="002C563F">
              <w:t>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B82D11" w14:textId="77777777" w:rsidR="006371B2" w:rsidRDefault="00361425" w:rsidP="00F31552">
            <w:r>
              <w:t>Id žádosti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A5B8CD" w14:textId="77777777" w:rsidR="006371B2" w:rsidRDefault="00361425" w:rsidP="00F31552">
            <w:r>
              <w:t>Id žádosti o podporu</w:t>
            </w:r>
          </w:p>
        </w:tc>
      </w:tr>
      <w:tr w:rsidR="006371B2" w14:paraId="1C66041E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252616" w14:textId="77777777" w:rsidR="006371B2" w:rsidRDefault="002C563F" w:rsidP="00F31552">
            <w:proofErr w:type="spellStart"/>
            <w:r>
              <w:t>category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3315D9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DA0956" w14:textId="77777777" w:rsidR="006371B2" w:rsidRDefault="000310A5" w:rsidP="00F31552">
            <w:pPr>
              <w:jc w:val="center"/>
            </w:pPr>
            <w:r>
              <w:t>výčet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A50A79" w14:textId="77777777" w:rsidR="006371B2" w:rsidRDefault="00361425" w:rsidP="00F31552">
            <w:r>
              <w:t>Kategorie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8FA2D1" w14:textId="77777777" w:rsidR="006371B2" w:rsidRDefault="00361425" w:rsidP="00F31552">
            <w:r>
              <w:t>Kategorie žádosti</w:t>
            </w:r>
          </w:p>
        </w:tc>
      </w:tr>
      <w:tr w:rsidR="006371B2" w14:paraId="718454FC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B8C4B9" w14:textId="77777777" w:rsidR="006371B2" w:rsidRDefault="002C563F" w:rsidP="00F31552">
            <w:r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5FAE2C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A993F8" w14:textId="77777777" w:rsidR="006371B2" w:rsidRDefault="000310A5" w:rsidP="00F31552">
            <w:pPr>
              <w:jc w:val="center"/>
            </w:pPr>
            <w:r>
              <w:t>výčet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9E5D98" w14:textId="77777777" w:rsidR="006371B2" w:rsidRDefault="00361425" w:rsidP="00F31552">
            <w:r>
              <w:t>Status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797B85" w14:textId="77777777" w:rsidR="006371B2" w:rsidRDefault="00361425" w:rsidP="00F31552">
            <w:r>
              <w:t>Status žádosti</w:t>
            </w:r>
          </w:p>
        </w:tc>
      </w:tr>
      <w:tr w:rsidR="006371B2" w14:paraId="7DF2E3A8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BD462C" w14:textId="77777777" w:rsidR="006371B2" w:rsidRDefault="002C563F" w:rsidP="00F31552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3A054B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E9B2BD" w14:textId="77777777" w:rsidR="006371B2" w:rsidRDefault="007A1E4F" w:rsidP="00F31552">
            <w:pPr>
              <w:jc w:val="center"/>
            </w:pPr>
            <w:r>
              <w:t>1-</w:t>
            </w:r>
            <w:r w:rsidR="002C563F">
              <w:t>20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7AC1BE" w14:textId="77777777" w:rsidR="006371B2" w:rsidRDefault="00361425" w:rsidP="00F31552">
            <w:r>
              <w:t>Id zdroje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6781FE" w14:textId="77777777" w:rsidR="006371B2" w:rsidRDefault="00361425" w:rsidP="00F31552">
            <w:r>
              <w:t>Id výrobního zdroje</w:t>
            </w:r>
          </w:p>
        </w:tc>
      </w:tr>
      <w:tr w:rsidR="006371B2" w14:paraId="7CE3DC4B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14A3EE" w14:textId="77777777" w:rsidR="006371B2" w:rsidRDefault="002C563F" w:rsidP="00F31552">
            <w:proofErr w:type="spellStart"/>
            <w:r>
              <w:t>generation</w:t>
            </w:r>
            <w:proofErr w:type="spellEnd"/>
            <w:r>
              <w:t>-plant-id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E1E410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F7044A" w14:textId="77777777" w:rsidR="006371B2" w:rsidRDefault="007A1E4F" w:rsidP="00F31552">
            <w:pPr>
              <w:jc w:val="center"/>
            </w:pPr>
            <w:r>
              <w:t>1-</w:t>
            </w:r>
            <w:r w:rsidR="002C563F">
              <w:t>20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6C79DB" w14:textId="77777777" w:rsidR="006371B2" w:rsidRDefault="00361425" w:rsidP="00F31552">
            <w:r>
              <w:t>Id výrobny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8B7A69" w14:textId="77777777" w:rsidR="006371B2" w:rsidRDefault="00361425" w:rsidP="00F31552">
            <w:r>
              <w:t>Id výrobny (provozovny)</w:t>
            </w:r>
          </w:p>
        </w:tc>
      </w:tr>
      <w:tr w:rsidR="006371B2" w14:paraId="49A6DA47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871465" w14:textId="77777777" w:rsidR="006371B2" w:rsidRDefault="002C563F" w:rsidP="00F31552">
            <w:proofErr w:type="spellStart"/>
            <w:r>
              <w:t>opm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2636F0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1683A1" w14:textId="77777777" w:rsidR="006371B2" w:rsidRDefault="007A1E4F" w:rsidP="00F31552">
            <w:pPr>
              <w:jc w:val="center"/>
            </w:pPr>
            <w:r>
              <w:t>16-</w:t>
            </w:r>
            <w:r w:rsidR="002C563F">
              <w:t>18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C4ADCD" w14:textId="77777777" w:rsidR="006371B2" w:rsidRDefault="00361425" w:rsidP="00F31552">
            <w:r>
              <w:t>Id OPM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4C640B" w14:textId="77777777" w:rsidR="006371B2" w:rsidRDefault="00361425" w:rsidP="00F31552">
            <w:r>
              <w:t>Id OPM</w:t>
            </w:r>
          </w:p>
        </w:tc>
      </w:tr>
      <w:tr w:rsidR="006371B2" w14:paraId="20C86856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10BF5F" w14:textId="77777777" w:rsidR="006371B2" w:rsidRDefault="002C563F" w:rsidP="00F31552">
            <w:r>
              <w:t>source-</w:t>
            </w:r>
            <w:proofErr w:type="spellStart"/>
            <w: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8A505E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39EA1C" w14:textId="77777777" w:rsidR="006371B2" w:rsidRDefault="007A1E4F" w:rsidP="00F31552">
            <w:pPr>
              <w:jc w:val="center"/>
            </w:pPr>
            <w:r>
              <w:t>1-</w:t>
            </w:r>
            <w:r w:rsidR="002C563F">
              <w:t>100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D70459" w14:textId="77777777" w:rsidR="006371B2" w:rsidRDefault="00361425" w:rsidP="00F31552">
            <w:r>
              <w:t>Název zdroje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CE8B72" w14:textId="77777777" w:rsidR="006371B2" w:rsidRDefault="00361425" w:rsidP="00F31552">
            <w:r>
              <w:t>Název zdroje</w:t>
            </w:r>
          </w:p>
        </w:tc>
      </w:tr>
      <w:tr w:rsidR="002C563F" w14:paraId="51585077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576F81" w14:textId="77777777" w:rsidR="002C563F" w:rsidRDefault="002C563F" w:rsidP="00F31552">
            <w:r>
              <w:lastRenderedPageBreak/>
              <w:t>plant-</w:t>
            </w:r>
            <w:proofErr w:type="spellStart"/>
            <w:r>
              <w:t>ean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5D6D8D" w14:textId="77777777" w:rsidR="002C563F" w:rsidRDefault="002C563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406AD9" w14:textId="77777777" w:rsidR="002C563F" w:rsidRDefault="007A1E4F" w:rsidP="00F31552">
            <w:pPr>
              <w:jc w:val="center"/>
            </w:pPr>
            <w:r>
              <w:t>16-</w:t>
            </w:r>
            <w:r w:rsidR="002C563F">
              <w:t>18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50029C" w14:textId="77777777" w:rsidR="002C563F" w:rsidRDefault="00361425" w:rsidP="00F31552">
            <w:r>
              <w:t>EAN výrobny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811D93" w14:textId="77777777" w:rsidR="002C563F" w:rsidRDefault="00361425" w:rsidP="00F31552">
            <w:r>
              <w:t>EAN výrobny přidělený ERU</w:t>
            </w:r>
          </w:p>
        </w:tc>
      </w:tr>
      <w:tr w:rsidR="006371B2" w:rsidRPr="00555553" w14:paraId="203C4AA0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413CAAF" w14:textId="77777777" w:rsidR="006371B2" w:rsidRPr="00555553" w:rsidRDefault="00361425" w:rsidP="00F31552">
            <w:pPr>
              <w:rPr>
                <w:b/>
              </w:rPr>
            </w:pPr>
            <w:proofErr w:type="spellStart"/>
            <w:r>
              <w:rPr>
                <w:b/>
              </w:rPr>
              <w:t>ProducerIdent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6537EA1" w14:textId="77777777" w:rsidR="006371B2" w:rsidRPr="00555553" w:rsidRDefault="00361425" w:rsidP="00F3155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C2DC547" w14:textId="77777777" w:rsidR="006371B2" w:rsidRPr="00555553" w:rsidRDefault="006371B2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2F5DFA7" w14:textId="77777777" w:rsidR="006371B2" w:rsidRPr="00555553" w:rsidRDefault="006371B2" w:rsidP="00F31552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D91DF9C" w14:textId="77777777" w:rsidR="006371B2" w:rsidRPr="00555553" w:rsidRDefault="00361425" w:rsidP="00F31552">
            <w:pPr>
              <w:rPr>
                <w:b/>
              </w:rPr>
            </w:pPr>
            <w:r>
              <w:rPr>
                <w:b/>
              </w:rPr>
              <w:t>Identifikace výrobce</w:t>
            </w:r>
          </w:p>
        </w:tc>
      </w:tr>
      <w:tr w:rsidR="006371B2" w:rsidRPr="00555553" w14:paraId="2E343F1C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407A5A1" w14:textId="77777777" w:rsidR="006371B2" w:rsidRDefault="00361425" w:rsidP="00F31552">
            <w:proofErr w:type="spellStart"/>
            <w:r>
              <w:t>producer-ean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69F298" w14:textId="77777777" w:rsidR="006371B2" w:rsidRDefault="00361425" w:rsidP="00F3155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8C9AA5" w14:textId="77777777" w:rsidR="006371B2" w:rsidRDefault="007A1E4F" w:rsidP="00F31552">
            <w:pPr>
              <w:jc w:val="center"/>
            </w:pPr>
            <w:r>
              <w:t>13-</w:t>
            </w:r>
            <w:r w:rsidR="00361425">
              <w:t>16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15754B" w14:textId="77777777" w:rsidR="006371B2" w:rsidRDefault="00361425" w:rsidP="00F31552">
            <w:r>
              <w:t>EAN výrobce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41B7C9" w14:textId="77777777" w:rsidR="006371B2" w:rsidRDefault="00361425" w:rsidP="00F31552">
            <w:r>
              <w:t>EAN RÚT výrobce</w:t>
            </w:r>
          </w:p>
        </w:tc>
      </w:tr>
      <w:tr w:rsidR="006371B2" w:rsidRPr="00555553" w14:paraId="4838B204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65EBA5" w14:textId="77777777" w:rsidR="006371B2" w:rsidRDefault="00361425" w:rsidP="00F31552">
            <w:proofErr w:type="spellStart"/>
            <w:r>
              <w:t>producer-eic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0DD495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A14871" w14:textId="77777777" w:rsidR="006371B2" w:rsidRDefault="007A1E4F" w:rsidP="007A1E4F">
            <w:pPr>
              <w:jc w:val="center"/>
            </w:pPr>
            <w:r>
              <w:t>13</w:t>
            </w:r>
            <w:r w:rsidR="00361425">
              <w:t>-16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6521F9" w14:textId="77777777" w:rsidR="006371B2" w:rsidRDefault="00361425" w:rsidP="00F31552">
            <w:r>
              <w:t>EIC výrobce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D4F7F2" w14:textId="77777777" w:rsidR="006371B2" w:rsidRDefault="00361425" w:rsidP="00F31552">
            <w:r>
              <w:t>EIC RÚT výrobce</w:t>
            </w:r>
          </w:p>
        </w:tc>
      </w:tr>
      <w:tr w:rsidR="006371B2" w:rsidRPr="00555553" w14:paraId="2D7B7D10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122426" w14:textId="77777777" w:rsidR="006371B2" w:rsidRDefault="00361425" w:rsidP="00F31552">
            <w:r>
              <w:t>id-</w:t>
            </w:r>
            <w:proofErr w:type="spellStart"/>
            <w:r>
              <w:t>number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019C1F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CF34B1" w14:textId="77777777" w:rsidR="006371B2" w:rsidRDefault="007A1E4F" w:rsidP="007A1E4F">
            <w:pPr>
              <w:jc w:val="center"/>
            </w:pPr>
            <w:r>
              <w:t>1</w:t>
            </w:r>
            <w:r w:rsidR="00361425">
              <w:t>-60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5254591" w14:textId="77777777" w:rsidR="006371B2" w:rsidRDefault="00361425" w:rsidP="00F31552">
            <w:r>
              <w:t>Id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1EA884B" w14:textId="77777777" w:rsidR="006371B2" w:rsidRDefault="00361425" w:rsidP="00F31552">
            <w:r>
              <w:t>Identifikační číslo</w:t>
            </w:r>
          </w:p>
        </w:tc>
      </w:tr>
      <w:tr w:rsidR="00361425" w:rsidRPr="00555553" w14:paraId="0DFAADA2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79A427" w14:textId="77777777" w:rsidR="00361425" w:rsidRDefault="00361425" w:rsidP="00F31552">
            <w:r>
              <w:t>vat-</w:t>
            </w:r>
            <w:proofErr w:type="spellStart"/>
            <w:r>
              <w:t>registered</w:t>
            </w:r>
            <w:proofErr w:type="spellEnd"/>
            <w:r>
              <w:t>-</w:t>
            </w:r>
            <w:proofErr w:type="spellStart"/>
            <w:r>
              <w:t>company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9B6819" w14:textId="77777777" w:rsidR="00361425" w:rsidRDefault="00361425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F571B5" w14:textId="77777777" w:rsidR="00361425" w:rsidRDefault="008F7F1A" w:rsidP="00F3155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17F270" w14:textId="77777777" w:rsidR="00361425" w:rsidRDefault="00361425" w:rsidP="00F31552">
            <w:r>
              <w:t>Plátce DPH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ABC89AE" w14:textId="77777777" w:rsidR="00361425" w:rsidRDefault="00361425" w:rsidP="00F31552">
            <w:r>
              <w:t>P</w:t>
            </w:r>
            <w:r w:rsidR="00D16936">
              <w:t>říznak p</w:t>
            </w:r>
            <w:r>
              <w:t>látce DPH</w:t>
            </w:r>
          </w:p>
        </w:tc>
      </w:tr>
      <w:tr w:rsidR="00361425" w:rsidRPr="00555553" w14:paraId="38F1B267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4E3D606" w14:textId="77777777" w:rsidR="00361425" w:rsidRDefault="00361425" w:rsidP="00F31552">
            <w:proofErr w:type="spellStart"/>
            <w:r>
              <w:t>legal-enty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968A89" w14:textId="77777777" w:rsidR="00361425" w:rsidRDefault="00361425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4D61E5" w14:textId="77777777" w:rsidR="00361425" w:rsidRDefault="00361425" w:rsidP="00F31552">
            <w:pPr>
              <w:jc w:val="center"/>
            </w:pPr>
            <w:r>
              <w:t>2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B1438A" w14:textId="77777777" w:rsidR="00361425" w:rsidRDefault="00361425" w:rsidP="00F31552">
            <w:r>
              <w:t>Právní forma organizace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B78EB90" w14:textId="77777777" w:rsidR="00361425" w:rsidRDefault="00361425" w:rsidP="00F31552">
            <w:r>
              <w:t>OP: Právní forma organizace</w:t>
            </w:r>
          </w:p>
        </w:tc>
      </w:tr>
      <w:tr w:rsidR="00361425" w:rsidRPr="00555553" w14:paraId="3772C9EA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55F103" w14:textId="77777777" w:rsidR="00361425" w:rsidRDefault="00361425" w:rsidP="00F31552">
            <w:proofErr w:type="spellStart"/>
            <w:r>
              <w:t>name-org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0BC088" w14:textId="77777777" w:rsidR="00361425" w:rsidRDefault="00361425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E5DCFA" w14:textId="77777777" w:rsidR="00361425" w:rsidRDefault="007A1E4F" w:rsidP="00F31552">
            <w:pPr>
              <w:jc w:val="center"/>
            </w:pPr>
            <w:r>
              <w:t>1-</w:t>
            </w:r>
            <w:r w:rsidR="00361425">
              <w:t>256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5B25CF" w14:textId="77777777" w:rsidR="00361425" w:rsidRDefault="00361425" w:rsidP="00F31552">
            <w:r>
              <w:t>Název RÚT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C63884" w14:textId="77777777" w:rsidR="00361425" w:rsidRDefault="00361425" w:rsidP="00F31552">
            <w:r>
              <w:t>Název RÚT v CS OTE</w:t>
            </w:r>
          </w:p>
        </w:tc>
      </w:tr>
      <w:tr w:rsidR="00361425" w:rsidRPr="00555553" w14:paraId="52ADBA5F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B8E50F" w14:textId="77777777" w:rsidR="00361425" w:rsidRDefault="00361425" w:rsidP="00F31552">
            <w:proofErr w:type="spellStart"/>
            <w:r>
              <w:t>name-first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383C20" w14:textId="77777777" w:rsidR="00361425" w:rsidRDefault="00361425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6782FF" w14:textId="77777777" w:rsidR="00361425" w:rsidRDefault="00361425" w:rsidP="007A1E4F">
            <w:pPr>
              <w:jc w:val="center"/>
            </w:pPr>
            <w:r>
              <w:t>1</w:t>
            </w:r>
            <w:r w:rsidR="007A1E4F">
              <w:t>-</w:t>
            </w:r>
            <w:r>
              <w:t>40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1955A4" w14:textId="77777777" w:rsidR="00361425" w:rsidRDefault="00361425" w:rsidP="00F31552">
            <w:r>
              <w:t>Jméno OP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F748B9" w14:textId="77777777" w:rsidR="00361425" w:rsidRDefault="00361425" w:rsidP="00F31552">
            <w:r>
              <w:t>Jméno obchodního partnera (osoba)</w:t>
            </w:r>
          </w:p>
        </w:tc>
      </w:tr>
      <w:tr w:rsidR="00361425" w:rsidRPr="00555553" w14:paraId="3E8BB4EB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D3AE31" w14:textId="77777777" w:rsidR="00361425" w:rsidRDefault="00361425" w:rsidP="00F31552">
            <w:proofErr w:type="spellStart"/>
            <w:r>
              <w:t>name</w:t>
            </w:r>
            <w:proofErr w:type="spellEnd"/>
            <w:r>
              <w:t>-last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CE8C47" w14:textId="77777777" w:rsidR="00361425" w:rsidRDefault="00361425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E87102" w14:textId="77777777" w:rsidR="00361425" w:rsidRDefault="007A1E4F" w:rsidP="007A1E4F">
            <w:pPr>
              <w:jc w:val="center"/>
            </w:pPr>
            <w:r>
              <w:t>1</w:t>
            </w:r>
            <w:r w:rsidR="00361425">
              <w:t>-40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44453F" w14:textId="77777777" w:rsidR="00361425" w:rsidRDefault="00361425" w:rsidP="00F31552">
            <w:r>
              <w:t>Příjmení OP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02174D4" w14:textId="77777777" w:rsidR="00361425" w:rsidRDefault="00361425" w:rsidP="00F31552">
            <w:r>
              <w:t>Příjmení obchodního partnera (osoba)</w:t>
            </w:r>
          </w:p>
        </w:tc>
      </w:tr>
      <w:tr w:rsidR="00361425" w:rsidRPr="00555553" w14:paraId="287E62E8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0A8754A" w14:textId="77777777" w:rsidR="00361425" w:rsidRDefault="00361425" w:rsidP="00F31552">
            <w:r>
              <w:t>licence-id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A84A29" w14:textId="77777777" w:rsidR="00361425" w:rsidRDefault="00361425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31DC2A" w14:textId="77777777" w:rsidR="00361425" w:rsidRDefault="007A1E4F" w:rsidP="007A1E4F">
            <w:pPr>
              <w:jc w:val="center"/>
            </w:pPr>
            <w:r>
              <w:t>1</w:t>
            </w:r>
            <w:r w:rsidR="00361425">
              <w:t>-10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D805DB" w14:textId="77777777" w:rsidR="00361425" w:rsidRDefault="00361425" w:rsidP="00F31552">
            <w:r>
              <w:t>Číslo licence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9659127" w14:textId="77777777" w:rsidR="00361425" w:rsidRDefault="00361425" w:rsidP="00F31552">
            <w:r>
              <w:t>Číslo licence na výrobu</w:t>
            </w:r>
          </w:p>
        </w:tc>
      </w:tr>
      <w:tr w:rsidR="00274B8D" w:rsidRPr="00555553" w14:paraId="419FD76B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A51AAD" w14:textId="77777777" w:rsidR="00274B8D" w:rsidRDefault="00274B8D" w:rsidP="00274B8D">
            <w:proofErr w:type="spellStart"/>
            <w:r w:rsidRPr="00D578FD">
              <w:t>declaration-difficulty</w:t>
            </w:r>
            <w:proofErr w:type="spellEnd"/>
            <w:r w:rsidRPr="00D578FD">
              <w:t>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FFD21C2" w14:textId="77777777" w:rsidR="00274B8D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04F12E" w14:textId="77777777" w:rsidR="00274B8D" w:rsidRDefault="00274B8D" w:rsidP="00274B8D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A56C84" w14:textId="77777777" w:rsidR="00274B8D" w:rsidRDefault="00274B8D" w:rsidP="00274B8D">
            <w:r w:rsidRPr="00D578FD">
              <w:t xml:space="preserve"> Čestné prohlášení </w:t>
            </w:r>
            <w:proofErr w:type="gramStart"/>
            <w:r w:rsidRPr="00D578FD">
              <w:t>podle  §</w:t>
            </w:r>
            <w:proofErr w:type="gramEnd"/>
            <w:r w:rsidRPr="00D578FD">
              <w:t xml:space="preserve"> 38 odst. 1 písm. </w:t>
            </w:r>
            <w:proofErr w:type="gramStart"/>
            <w:r w:rsidRPr="00D578FD">
              <w:t>a)  zákona</w:t>
            </w:r>
            <w:proofErr w:type="gramEnd"/>
            <w:r w:rsidRPr="00D578FD">
              <w:t xml:space="preserve"> č. 165/2012 Sb. (podnikatel v obtížích)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40F910" w14:textId="77777777" w:rsidR="00274B8D" w:rsidRDefault="00274B8D" w:rsidP="00274B8D">
            <w:r w:rsidRPr="00D578FD">
              <w:t xml:space="preserve"> Čestné prohlášení </w:t>
            </w:r>
            <w:proofErr w:type="gramStart"/>
            <w:r w:rsidRPr="00D578FD">
              <w:t>podle  §</w:t>
            </w:r>
            <w:proofErr w:type="gramEnd"/>
            <w:r w:rsidRPr="00D578FD">
              <w:t xml:space="preserve"> 38 odst. 1 písm. </w:t>
            </w:r>
            <w:proofErr w:type="gramStart"/>
            <w:r w:rsidRPr="00D578FD">
              <w:t>a)  zákona</w:t>
            </w:r>
            <w:proofErr w:type="gramEnd"/>
            <w:r w:rsidRPr="00D578FD">
              <w:t xml:space="preserve"> č. 165/2012 Sb. (podnikatel v obtížích)</w:t>
            </w:r>
          </w:p>
        </w:tc>
      </w:tr>
      <w:tr w:rsidR="00274B8D" w:rsidRPr="00555553" w14:paraId="23F8E721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180069" w14:textId="77777777" w:rsidR="00274B8D" w:rsidRPr="00D578FD" w:rsidRDefault="00274B8D" w:rsidP="00274B8D">
            <w:proofErr w:type="spellStart"/>
            <w:r w:rsidRPr="00D578FD">
              <w:t>declaration-difficulty-date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D47C22" w14:textId="77777777" w:rsidR="00274B8D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AB02D7" w14:textId="77777777" w:rsidR="00274B8D" w:rsidRDefault="00274B8D" w:rsidP="00274B8D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98A775" w14:textId="77777777" w:rsidR="00274B8D" w:rsidRPr="00D578FD" w:rsidRDefault="00274B8D" w:rsidP="00274B8D">
            <w:r w:rsidRPr="00D578FD">
              <w:t>Datum, ke kterému došlo ke změně stavu dle § 38 odst. 1 písm. a) zákona č. 165/2012 Sb. (podnikatel v obtížích)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5CF391" w14:textId="77777777" w:rsidR="00274B8D" w:rsidRPr="00D578FD" w:rsidRDefault="00274B8D" w:rsidP="00274B8D">
            <w:r w:rsidRPr="00D578FD">
              <w:t>Datum, ke kterému došlo ke změně stavu dle § 38 odst. 1 písm. a) zákona č. 165/2012 Sb. (podnikatel v obtížích)</w:t>
            </w:r>
          </w:p>
        </w:tc>
      </w:tr>
      <w:tr w:rsidR="00274B8D" w:rsidRPr="00555553" w14:paraId="10E679F9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C7B495" w14:textId="77777777" w:rsidR="00274B8D" w:rsidRPr="00D578FD" w:rsidRDefault="00274B8D" w:rsidP="00274B8D">
            <w:proofErr w:type="spellStart"/>
            <w:r w:rsidRPr="00D578FD">
              <w:t>declaration-debt</w:t>
            </w:r>
            <w:proofErr w:type="spellEnd"/>
            <w:r w:rsidRPr="00D578FD">
              <w:t>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677891" w14:textId="77777777" w:rsidR="00274B8D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89349C" w14:textId="77777777" w:rsidR="00274B8D" w:rsidRDefault="00274B8D" w:rsidP="00274B8D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B407BC" w14:textId="77777777" w:rsidR="00274B8D" w:rsidRPr="00D578FD" w:rsidRDefault="00274B8D" w:rsidP="00274B8D">
            <w:r w:rsidRPr="00D578FD">
              <w:t xml:space="preserve">Čestné prohlášení </w:t>
            </w:r>
            <w:proofErr w:type="gramStart"/>
            <w:r w:rsidRPr="00D578FD">
              <w:t>podle  §</w:t>
            </w:r>
            <w:proofErr w:type="gramEnd"/>
            <w:r w:rsidRPr="00D578FD">
              <w:t xml:space="preserve"> 38 odst. 1 písm. </w:t>
            </w:r>
            <w:proofErr w:type="gramStart"/>
            <w:r w:rsidRPr="00D578FD">
              <w:t>b)  zákona</w:t>
            </w:r>
            <w:proofErr w:type="gramEnd"/>
            <w:r w:rsidRPr="00D578FD">
              <w:t xml:space="preserve"> č. 165/2012 Sb. (neuhrazený dluh)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998093" w14:textId="77777777" w:rsidR="00274B8D" w:rsidRPr="00D578FD" w:rsidRDefault="00274B8D" w:rsidP="00274B8D">
            <w:r w:rsidRPr="00D578FD">
              <w:t xml:space="preserve">Čestné prohlášení </w:t>
            </w:r>
            <w:proofErr w:type="gramStart"/>
            <w:r w:rsidRPr="00D578FD">
              <w:t>podle  §</w:t>
            </w:r>
            <w:proofErr w:type="gramEnd"/>
            <w:r w:rsidRPr="00D578FD">
              <w:t xml:space="preserve"> 38 odst. 1 písm. </w:t>
            </w:r>
            <w:proofErr w:type="gramStart"/>
            <w:r w:rsidRPr="00D578FD">
              <w:t>b)  zákona</w:t>
            </w:r>
            <w:proofErr w:type="gramEnd"/>
            <w:r w:rsidRPr="00D578FD">
              <w:t xml:space="preserve"> č. 165/2012 Sb. (neuhrazený dluh)</w:t>
            </w:r>
          </w:p>
        </w:tc>
      </w:tr>
      <w:tr w:rsidR="00274B8D" w:rsidRPr="00555553" w14:paraId="5FB0DD2D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4E1EE97" w14:textId="77777777" w:rsidR="00274B8D" w:rsidRPr="00D578FD" w:rsidRDefault="00274B8D" w:rsidP="00274B8D">
            <w:proofErr w:type="spellStart"/>
            <w:r w:rsidRPr="00D578FD">
              <w:t>declaration-debt-date</w:t>
            </w:r>
            <w:proofErr w:type="spellEnd"/>
            <w:r w:rsidRPr="00D578FD">
              <w:t>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A8B0C58" w14:textId="77777777" w:rsidR="00274B8D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3655E9D" w14:textId="77777777" w:rsidR="00274B8D" w:rsidRDefault="00274B8D" w:rsidP="00274B8D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EB9449" w14:textId="77777777" w:rsidR="00274B8D" w:rsidRPr="00D578FD" w:rsidRDefault="00274B8D" w:rsidP="00274B8D">
            <w:r w:rsidRPr="00D578FD">
              <w:t>Datum, ke kterému došlo ke změně stavu dle § 38 odst. 1 písm. b) zákona č. 165/2012 Sb. (neuhrazený dluh)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A499E5" w14:textId="77777777" w:rsidR="00274B8D" w:rsidRPr="00D578FD" w:rsidRDefault="00274B8D" w:rsidP="00274B8D">
            <w:r w:rsidRPr="00D578FD">
              <w:t>Datum, ke kterému došlo ke změně stavu dle § 38 odst. 1 písm. b) zákona č. 165/2012 Sb. (neuhrazený dluh)</w:t>
            </w:r>
          </w:p>
        </w:tc>
      </w:tr>
      <w:tr w:rsidR="003A1A4B" w:rsidRPr="00555553" w14:paraId="680B0520" w14:textId="77777777" w:rsidTr="00C5679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581F9FC" w14:textId="79B436F4" w:rsidR="003A1A4B" w:rsidRPr="00555157" w:rsidRDefault="00555157" w:rsidP="00274B8D">
            <w:pPr>
              <w:rPr>
                <w:b/>
                <w:bCs/>
              </w:rPr>
            </w:pPr>
            <w:proofErr w:type="spellStart"/>
            <w:r w:rsidRPr="00555157">
              <w:rPr>
                <w:b/>
                <w:bCs/>
              </w:rPr>
              <w:t>ContactPerson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6600175" w14:textId="77777777" w:rsidR="003A1A4B" w:rsidRPr="00555157" w:rsidRDefault="003A1A4B" w:rsidP="00274B8D">
            <w:pPr>
              <w:jc w:val="center"/>
              <w:rPr>
                <w:b/>
                <w:bCs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C248EDE" w14:textId="77777777" w:rsidR="003A1A4B" w:rsidRPr="00555157" w:rsidRDefault="003A1A4B" w:rsidP="00274B8D">
            <w:pPr>
              <w:jc w:val="center"/>
              <w:rPr>
                <w:b/>
                <w:bCs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1899851" w14:textId="77777777" w:rsidR="003A1A4B" w:rsidRPr="00555157" w:rsidRDefault="003A1A4B" w:rsidP="00274B8D">
            <w:pPr>
              <w:rPr>
                <w:b/>
                <w:bCs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6A521B5" w14:textId="7136772C" w:rsidR="003A1A4B" w:rsidRPr="00555157" w:rsidRDefault="00555157" w:rsidP="00274B8D">
            <w:pPr>
              <w:rPr>
                <w:b/>
                <w:bCs/>
              </w:rPr>
            </w:pPr>
            <w:r w:rsidRPr="00555157">
              <w:rPr>
                <w:b/>
                <w:bCs/>
              </w:rPr>
              <w:t>Kontaktní osoba výrobce</w:t>
            </w:r>
          </w:p>
        </w:tc>
      </w:tr>
      <w:tr w:rsidR="00555157" w:rsidRPr="00555553" w14:paraId="5C80CC79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86F9C3" w14:textId="36AE9673" w:rsidR="00555157" w:rsidRPr="00D578FD" w:rsidRDefault="00555157" w:rsidP="00274B8D">
            <w:proofErr w:type="spellStart"/>
            <w:r>
              <w:t>first-name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A289AEF" w14:textId="77777777" w:rsidR="00555157" w:rsidRDefault="00555157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2CCAEA6" w14:textId="188E51DA" w:rsidR="00555157" w:rsidRDefault="00C72360" w:rsidP="00274B8D">
            <w:pPr>
              <w:jc w:val="center"/>
            </w:pPr>
            <w:r>
              <w:t>1-40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54D878" w14:textId="39D5EC38" w:rsidR="00555157" w:rsidRPr="00D578FD" w:rsidRDefault="00C72360" w:rsidP="00274B8D">
            <w:r>
              <w:t>Jméno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0135FC" w14:textId="2E02BBF9" w:rsidR="00555157" w:rsidRPr="00D578FD" w:rsidRDefault="00555157" w:rsidP="00274B8D">
            <w:r>
              <w:t>Jméno</w:t>
            </w:r>
          </w:p>
        </w:tc>
      </w:tr>
      <w:tr w:rsidR="00555157" w:rsidRPr="00555553" w14:paraId="4F5C4505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0227D0" w14:textId="26411506" w:rsidR="00555157" w:rsidRPr="00D578FD" w:rsidRDefault="00555157" w:rsidP="00274B8D">
            <w:r>
              <w:lastRenderedPageBreak/>
              <w:t>last-</w:t>
            </w:r>
            <w:proofErr w:type="spellStart"/>
            <w: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EBE4802" w14:textId="77777777" w:rsidR="00555157" w:rsidRDefault="00555157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4DD285B" w14:textId="0A6E3476" w:rsidR="00555157" w:rsidRDefault="00C72360" w:rsidP="00274B8D">
            <w:pPr>
              <w:jc w:val="center"/>
            </w:pPr>
            <w:r>
              <w:t>1-40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61E44E" w14:textId="1E74DDF9" w:rsidR="00555157" w:rsidRPr="00D578FD" w:rsidRDefault="00C72360" w:rsidP="00274B8D">
            <w:r>
              <w:t>Příjmení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80557C" w14:textId="4E30343A" w:rsidR="00555157" w:rsidRPr="00D578FD" w:rsidRDefault="00555157" w:rsidP="00274B8D">
            <w:r>
              <w:t>Příjmení</w:t>
            </w:r>
          </w:p>
        </w:tc>
      </w:tr>
      <w:tr w:rsidR="00555157" w:rsidRPr="00555553" w14:paraId="1FA48F27" w14:textId="77777777" w:rsidTr="00C5679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BE405BB" w14:textId="354386C5" w:rsidR="00555157" w:rsidRPr="00C72360" w:rsidRDefault="00C72360" w:rsidP="00274B8D">
            <w:pPr>
              <w:rPr>
                <w:b/>
                <w:bCs/>
              </w:rPr>
            </w:pPr>
            <w:proofErr w:type="spellStart"/>
            <w:r w:rsidRPr="00C72360">
              <w:rPr>
                <w:b/>
                <w:bCs/>
              </w:rPr>
              <w:t>Contact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5BCAB74" w14:textId="77777777" w:rsidR="00555157" w:rsidRPr="00C72360" w:rsidRDefault="00555157" w:rsidP="00274B8D">
            <w:pPr>
              <w:jc w:val="center"/>
              <w:rPr>
                <w:b/>
                <w:bCs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20A56C9" w14:textId="77777777" w:rsidR="00555157" w:rsidRPr="00C72360" w:rsidRDefault="00555157" w:rsidP="00274B8D">
            <w:pPr>
              <w:jc w:val="center"/>
              <w:rPr>
                <w:b/>
                <w:bCs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1B0281A" w14:textId="7DB8FDF4" w:rsidR="00555157" w:rsidRPr="00C72360" w:rsidRDefault="00555157" w:rsidP="00274B8D">
            <w:pPr>
              <w:rPr>
                <w:b/>
                <w:bCs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DFF2112" w14:textId="3BFBB9A3" w:rsidR="00555157" w:rsidRPr="00C72360" w:rsidRDefault="00C72360" w:rsidP="00274B8D">
            <w:pPr>
              <w:rPr>
                <w:b/>
                <w:bCs/>
              </w:rPr>
            </w:pPr>
            <w:r w:rsidRPr="00C72360">
              <w:rPr>
                <w:b/>
                <w:bCs/>
              </w:rPr>
              <w:t>Kontaktní údaje</w:t>
            </w:r>
          </w:p>
        </w:tc>
      </w:tr>
      <w:tr w:rsidR="00C72360" w:rsidRPr="00555553" w14:paraId="72A36364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F6368D6" w14:textId="23DFE985" w:rsidR="00C72360" w:rsidRDefault="00C72360" w:rsidP="00274B8D">
            <w:r>
              <w:t>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B9C6FD" w14:textId="77777777" w:rsidR="00C72360" w:rsidRDefault="00C72360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13AB75" w14:textId="322A8DE6" w:rsidR="00C72360" w:rsidRDefault="00C72360" w:rsidP="00274B8D">
            <w:pPr>
              <w:jc w:val="center"/>
            </w:pPr>
            <w:r>
              <w:t>1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2A56F48" w14:textId="1356E452" w:rsidR="00C72360" w:rsidRDefault="00C72360" w:rsidP="00274B8D">
            <w:r>
              <w:t>Typ kontaktního údaje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AB1DCF" w14:textId="3E8E24FC" w:rsidR="00C72360" w:rsidRDefault="00C72360" w:rsidP="00274B8D">
            <w:r>
              <w:t>Typ kontaktního údaje</w:t>
            </w:r>
          </w:p>
        </w:tc>
      </w:tr>
      <w:tr w:rsidR="00C72360" w:rsidRPr="00555553" w14:paraId="6AA282FE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7C035BC" w14:textId="73F73DDA" w:rsidR="00C72360" w:rsidRDefault="00C72360" w:rsidP="00274B8D">
            <w:proofErr w:type="spellStart"/>
            <w:r>
              <w:t>contact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3DA3E25" w14:textId="77777777" w:rsidR="00C72360" w:rsidRDefault="00C72360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68EEAE8" w14:textId="6010C653" w:rsidR="00C72360" w:rsidRDefault="00C72360" w:rsidP="00274B8D">
            <w:pPr>
              <w:jc w:val="center"/>
            </w:pPr>
            <w:r>
              <w:t>241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3D69B7A" w14:textId="4D18F094" w:rsidR="00C72360" w:rsidRDefault="00C72360" w:rsidP="00274B8D">
            <w:r>
              <w:t>Kontaktní údaj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B175EF4" w14:textId="38B877BB" w:rsidR="00C72360" w:rsidRDefault="00C72360" w:rsidP="00274B8D">
            <w:r>
              <w:t>Kontaktní údaj</w:t>
            </w:r>
          </w:p>
        </w:tc>
      </w:tr>
      <w:tr w:rsidR="006371B2" w14:paraId="39158EDF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F21F246" w14:textId="77777777" w:rsidR="006371B2" w:rsidRPr="001128CD" w:rsidRDefault="00CB434A" w:rsidP="00F31552">
            <w:pPr>
              <w:rPr>
                <w:b/>
              </w:rPr>
            </w:pPr>
            <w:bookmarkStart w:id="45" w:name="_Hlk184210812"/>
            <w:proofErr w:type="spellStart"/>
            <w:r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458229F" w14:textId="77777777" w:rsidR="006371B2" w:rsidRPr="001128CD" w:rsidRDefault="007A1E4F" w:rsidP="00F3155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4351AA1" w14:textId="77777777" w:rsidR="006371B2" w:rsidRPr="001128CD" w:rsidRDefault="006371B2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44B8FD8" w14:textId="77777777" w:rsidR="006371B2" w:rsidRPr="001128CD" w:rsidRDefault="006371B2" w:rsidP="00F31552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DA26F6" w14:textId="77777777" w:rsidR="006371B2" w:rsidRPr="001128CD" w:rsidRDefault="00CB434A" w:rsidP="00F31552">
            <w:pPr>
              <w:rPr>
                <w:b/>
              </w:rPr>
            </w:pPr>
            <w:r>
              <w:rPr>
                <w:b/>
              </w:rPr>
              <w:t>Umístění výrobního zdroje</w:t>
            </w:r>
          </w:p>
        </w:tc>
      </w:tr>
      <w:bookmarkEnd w:id="45"/>
      <w:tr w:rsidR="006371B2" w14:paraId="3125EE6C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16E33F" w14:textId="77777777" w:rsidR="006371B2" w:rsidRDefault="00CB434A" w:rsidP="00F31552">
            <w:r>
              <w:t>region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18A063" w14:textId="77777777" w:rsidR="006371B2" w:rsidRDefault="006371B2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CDA7CB" w14:textId="77777777" w:rsidR="006371B2" w:rsidRDefault="009D50D3" w:rsidP="00F31552">
            <w:pPr>
              <w:jc w:val="center"/>
            </w:pPr>
            <w:r>
              <w:t>2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AAE891" w14:textId="77777777" w:rsidR="006371B2" w:rsidRDefault="009D50D3" w:rsidP="00F31552">
            <w:r>
              <w:t>Kraj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A8EA00" w14:textId="77777777" w:rsidR="006371B2" w:rsidRDefault="009D50D3" w:rsidP="00F31552">
            <w:r>
              <w:t>Kraj</w:t>
            </w:r>
          </w:p>
        </w:tc>
      </w:tr>
      <w:tr w:rsidR="00CB434A" w14:paraId="389E0358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3878C8" w14:textId="77777777" w:rsidR="00CB434A" w:rsidRDefault="00CB434A" w:rsidP="00F31552">
            <w:proofErr w:type="spellStart"/>
            <w:r>
              <w:t>district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7E586F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139AFA" w14:textId="77777777" w:rsidR="00CB434A" w:rsidRDefault="009D50D3" w:rsidP="00F31552">
            <w:pPr>
              <w:jc w:val="center"/>
            </w:pPr>
            <w:r>
              <w:t>3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2D3E03" w14:textId="77777777" w:rsidR="00CB434A" w:rsidRDefault="009D50D3" w:rsidP="00F31552">
            <w:r>
              <w:t>Kód okresu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B0E715" w14:textId="77777777" w:rsidR="00CB434A" w:rsidRDefault="009D50D3" w:rsidP="00F31552">
            <w:r>
              <w:t>Kód okresu</w:t>
            </w:r>
          </w:p>
        </w:tc>
      </w:tr>
      <w:tr w:rsidR="00CB434A" w:rsidRPr="005626F9" w14:paraId="1FD46F3A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F32455" w14:textId="77777777" w:rsidR="00CB434A" w:rsidRDefault="00CB434A" w:rsidP="00F31552">
            <w:r>
              <w:t>city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C590CB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509342" w14:textId="77777777" w:rsidR="00CB434A" w:rsidRDefault="007A1E4F" w:rsidP="007A1E4F">
            <w:pPr>
              <w:jc w:val="center"/>
            </w:pPr>
            <w:r>
              <w:t>1</w:t>
            </w:r>
            <w:r w:rsidR="009D50D3">
              <w:t>-40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2E512C" w14:textId="77777777" w:rsidR="00CB434A" w:rsidRDefault="009D50D3" w:rsidP="00F31552">
            <w:r>
              <w:t>Místo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ECEB1C" w14:textId="77777777" w:rsidR="00CB434A" w:rsidRDefault="009D50D3" w:rsidP="00F31552">
            <w:r>
              <w:t>Místo</w:t>
            </w:r>
          </w:p>
        </w:tc>
        <w:tc>
          <w:tcPr>
            <w:tcW w:w="4196" w:type="dxa"/>
            <w:gridSpan w:val="2"/>
          </w:tcPr>
          <w:p w14:paraId="1104811E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74DA1DC2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6EB48EB7" w14:textId="77777777" w:rsidR="00CB434A" w:rsidRDefault="00CB434A" w:rsidP="00F31552"/>
        </w:tc>
        <w:tc>
          <w:tcPr>
            <w:tcW w:w="4196" w:type="dxa"/>
          </w:tcPr>
          <w:p w14:paraId="1FD3EA69" w14:textId="77777777" w:rsidR="00CB434A" w:rsidRDefault="00CB434A" w:rsidP="00F31552"/>
        </w:tc>
      </w:tr>
      <w:tr w:rsidR="00CB434A" w:rsidRPr="005626F9" w14:paraId="4B9CB1DB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BBB693" w14:textId="77777777" w:rsidR="00CB434A" w:rsidRDefault="009D50D3" w:rsidP="00F31552">
            <w:r>
              <w:t>c</w:t>
            </w:r>
            <w:r w:rsidR="00CB434A">
              <w:t>ity-part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57E936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9AA538" w14:textId="77777777" w:rsidR="00CB434A" w:rsidRDefault="007A1E4F" w:rsidP="007A1E4F">
            <w:pPr>
              <w:jc w:val="center"/>
            </w:pPr>
            <w:r>
              <w:t>1</w:t>
            </w:r>
            <w:r w:rsidR="009D50D3">
              <w:t>-40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C11EB3" w14:textId="77777777" w:rsidR="00CB434A" w:rsidRDefault="009D50D3" w:rsidP="00F31552">
            <w:r>
              <w:t>Místní část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C38C32" w14:textId="77777777" w:rsidR="00CB434A" w:rsidRDefault="009D50D3" w:rsidP="00F31552">
            <w:r>
              <w:t>Místní část</w:t>
            </w:r>
          </w:p>
        </w:tc>
        <w:tc>
          <w:tcPr>
            <w:tcW w:w="4196" w:type="dxa"/>
            <w:gridSpan w:val="2"/>
          </w:tcPr>
          <w:p w14:paraId="3CE64BD5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69F7F2E8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682EA7E3" w14:textId="77777777" w:rsidR="00CB434A" w:rsidRDefault="00CB434A" w:rsidP="00F31552"/>
        </w:tc>
        <w:tc>
          <w:tcPr>
            <w:tcW w:w="4196" w:type="dxa"/>
          </w:tcPr>
          <w:p w14:paraId="60EBA819" w14:textId="77777777" w:rsidR="00CB434A" w:rsidRDefault="00CB434A" w:rsidP="00F31552"/>
        </w:tc>
      </w:tr>
      <w:tr w:rsidR="00CB434A" w:rsidRPr="005626F9" w14:paraId="6815E305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5FF22D" w14:textId="77777777" w:rsidR="00CB434A" w:rsidRDefault="009D50D3" w:rsidP="00F31552">
            <w:r>
              <w:t>p</w:t>
            </w:r>
            <w:r w:rsidR="00CB434A">
              <w:t>ost-</w:t>
            </w:r>
            <w:proofErr w:type="spellStart"/>
            <w:r w:rsidR="00CB434A">
              <w:t>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DA9D76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D78E09" w14:textId="77777777" w:rsidR="00CB434A" w:rsidRDefault="007A1E4F" w:rsidP="007A1E4F">
            <w:pPr>
              <w:jc w:val="center"/>
            </w:pPr>
            <w:r>
              <w:t>1</w:t>
            </w:r>
            <w:r w:rsidR="009D50D3">
              <w:t>-10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70C4C3" w14:textId="77777777" w:rsidR="00CB434A" w:rsidRDefault="009D50D3" w:rsidP="00F31552">
            <w:r>
              <w:t>PSČ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395059" w14:textId="77777777" w:rsidR="00CB434A" w:rsidRDefault="009D50D3" w:rsidP="00F31552">
            <w:r>
              <w:t>PSČ</w:t>
            </w:r>
          </w:p>
        </w:tc>
        <w:tc>
          <w:tcPr>
            <w:tcW w:w="4196" w:type="dxa"/>
            <w:gridSpan w:val="2"/>
          </w:tcPr>
          <w:p w14:paraId="23CC2234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6948DD62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2B61F728" w14:textId="77777777" w:rsidR="00CB434A" w:rsidRDefault="00CB434A" w:rsidP="00F31552"/>
        </w:tc>
        <w:tc>
          <w:tcPr>
            <w:tcW w:w="4196" w:type="dxa"/>
          </w:tcPr>
          <w:p w14:paraId="68538B5A" w14:textId="77777777" w:rsidR="00CB434A" w:rsidRDefault="00CB434A" w:rsidP="00F31552"/>
        </w:tc>
      </w:tr>
      <w:tr w:rsidR="00CB434A" w:rsidRPr="005626F9" w14:paraId="0FBB8023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B3232A" w14:textId="77777777" w:rsidR="00CB434A" w:rsidRDefault="009D50D3" w:rsidP="00F31552">
            <w:r>
              <w:t>s</w:t>
            </w:r>
            <w:r w:rsidR="00CB434A">
              <w:t>treet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58CEC3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00D3C7" w14:textId="77777777" w:rsidR="00CB434A" w:rsidRDefault="007A1E4F" w:rsidP="007A1E4F">
            <w:pPr>
              <w:jc w:val="center"/>
            </w:pPr>
            <w:r>
              <w:t>1</w:t>
            </w:r>
            <w:r w:rsidR="009D50D3">
              <w:t>-60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C930F7" w14:textId="77777777" w:rsidR="00CB434A" w:rsidRDefault="009D50D3" w:rsidP="00F31552">
            <w:r>
              <w:t>Ulice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684C00" w14:textId="77777777" w:rsidR="00CB434A" w:rsidRDefault="009D50D3" w:rsidP="00F31552">
            <w:r>
              <w:t>Ulice</w:t>
            </w:r>
          </w:p>
        </w:tc>
        <w:tc>
          <w:tcPr>
            <w:tcW w:w="4196" w:type="dxa"/>
            <w:gridSpan w:val="2"/>
          </w:tcPr>
          <w:p w14:paraId="3A384E6D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1D258ECE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44E43B32" w14:textId="77777777" w:rsidR="00CB434A" w:rsidRDefault="00CB434A" w:rsidP="00F31552"/>
        </w:tc>
        <w:tc>
          <w:tcPr>
            <w:tcW w:w="4196" w:type="dxa"/>
          </w:tcPr>
          <w:p w14:paraId="02BFB626" w14:textId="77777777" w:rsidR="00CB434A" w:rsidRDefault="00CB434A" w:rsidP="00F31552"/>
        </w:tc>
      </w:tr>
      <w:tr w:rsidR="00CB434A" w:rsidRPr="005626F9" w14:paraId="01E4750C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2F7844" w14:textId="77777777" w:rsidR="00CB434A" w:rsidRDefault="009D50D3" w:rsidP="00F31552">
            <w:r>
              <w:t>house-num-1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258000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AC5BCA" w14:textId="77777777" w:rsidR="00CB434A" w:rsidRDefault="007A1E4F" w:rsidP="007A1E4F">
            <w:pPr>
              <w:jc w:val="center"/>
            </w:pPr>
            <w:r>
              <w:t>1</w:t>
            </w:r>
            <w:r w:rsidR="009D50D3">
              <w:t>-10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4A1B6A" w14:textId="77777777" w:rsidR="00CB434A" w:rsidRDefault="009D50D3" w:rsidP="009D50D3">
            <w:r>
              <w:t>Číslo domu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0A92D7" w14:textId="77777777" w:rsidR="00CB434A" w:rsidRDefault="009D50D3" w:rsidP="00F31552">
            <w:r>
              <w:t>Číslo domu</w:t>
            </w:r>
          </w:p>
        </w:tc>
        <w:tc>
          <w:tcPr>
            <w:tcW w:w="4196" w:type="dxa"/>
            <w:gridSpan w:val="2"/>
          </w:tcPr>
          <w:p w14:paraId="65B01A12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2FE507D2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0069D09F" w14:textId="77777777" w:rsidR="00CB434A" w:rsidRDefault="00CB434A" w:rsidP="00F31552"/>
        </w:tc>
        <w:tc>
          <w:tcPr>
            <w:tcW w:w="4196" w:type="dxa"/>
          </w:tcPr>
          <w:p w14:paraId="76750241" w14:textId="77777777" w:rsidR="00CB434A" w:rsidRDefault="00CB434A" w:rsidP="00F31552"/>
        </w:tc>
      </w:tr>
      <w:tr w:rsidR="00CB434A" w:rsidRPr="005626F9" w14:paraId="4A65B001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6B11C5" w14:textId="77777777" w:rsidR="00CB434A" w:rsidRDefault="009D50D3" w:rsidP="00F31552">
            <w:r>
              <w:t>house-num-2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958631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49C531" w14:textId="77777777" w:rsidR="00CB434A" w:rsidRDefault="007A1E4F" w:rsidP="007A1E4F">
            <w:pPr>
              <w:jc w:val="center"/>
            </w:pPr>
            <w:r>
              <w:t>1</w:t>
            </w:r>
            <w:r w:rsidR="009D50D3">
              <w:t>-10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1EB5E8" w14:textId="77777777" w:rsidR="00CB434A" w:rsidRDefault="009D50D3" w:rsidP="00F31552">
            <w:r>
              <w:t>Doplněk k číslu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35353D" w14:textId="77777777" w:rsidR="00CB434A" w:rsidRDefault="009D50D3" w:rsidP="00F31552">
            <w:r>
              <w:t>Doplněk k domovnímu číslu</w:t>
            </w:r>
          </w:p>
        </w:tc>
        <w:tc>
          <w:tcPr>
            <w:tcW w:w="4196" w:type="dxa"/>
            <w:gridSpan w:val="2"/>
          </w:tcPr>
          <w:p w14:paraId="3F48223A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4D55E655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73722DDB" w14:textId="77777777" w:rsidR="00CB434A" w:rsidRDefault="00CB434A" w:rsidP="00F31552"/>
        </w:tc>
        <w:tc>
          <w:tcPr>
            <w:tcW w:w="4196" w:type="dxa"/>
          </w:tcPr>
          <w:p w14:paraId="7E5628BC" w14:textId="77777777" w:rsidR="00CB434A" w:rsidRDefault="00CB434A" w:rsidP="00F31552"/>
        </w:tc>
      </w:tr>
      <w:tr w:rsidR="009D50D3" w:rsidRPr="005626F9" w14:paraId="0A82C372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1DEC02" w14:textId="77777777" w:rsidR="009D50D3" w:rsidRDefault="009D50D3" w:rsidP="00F31552">
            <w:proofErr w:type="spellStart"/>
            <w:r>
              <w:t>cadastral-code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F3D3CE" w14:textId="77777777" w:rsidR="009D50D3" w:rsidRDefault="009D50D3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115FD4" w14:textId="77777777" w:rsidR="009D50D3" w:rsidRDefault="009D50D3" w:rsidP="007A1E4F">
            <w:pPr>
              <w:jc w:val="center"/>
            </w:pPr>
            <w:r>
              <w:t>1</w:t>
            </w:r>
            <w:r w:rsidR="007A1E4F">
              <w:t>-</w:t>
            </w:r>
            <w:r>
              <w:t>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960144" w14:textId="77777777" w:rsidR="009D50D3" w:rsidRDefault="009D50D3" w:rsidP="00F31552">
            <w:r>
              <w:t>Kód území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BB387D" w14:textId="77777777" w:rsidR="009D50D3" w:rsidRDefault="009D50D3" w:rsidP="00F31552">
            <w:r>
              <w:t>Kód katastrálního území</w:t>
            </w:r>
          </w:p>
        </w:tc>
        <w:tc>
          <w:tcPr>
            <w:tcW w:w="4196" w:type="dxa"/>
            <w:gridSpan w:val="2"/>
          </w:tcPr>
          <w:p w14:paraId="4872E262" w14:textId="77777777" w:rsidR="009D50D3" w:rsidRDefault="009D50D3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7A63B4AC" w14:textId="77777777" w:rsidR="009D50D3" w:rsidRDefault="009D50D3" w:rsidP="00F31552">
            <w:pPr>
              <w:jc w:val="center"/>
            </w:pPr>
          </w:p>
        </w:tc>
        <w:tc>
          <w:tcPr>
            <w:tcW w:w="4196" w:type="dxa"/>
          </w:tcPr>
          <w:p w14:paraId="5E1719FA" w14:textId="77777777" w:rsidR="009D50D3" w:rsidRDefault="009D50D3" w:rsidP="00F31552"/>
        </w:tc>
        <w:tc>
          <w:tcPr>
            <w:tcW w:w="4196" w:type="dxa"/>
          </w:tcPr>
          <w:p w14:paraId="374C7073" w14:textId="77777777" w:rsidR="009D50D3" w:rsidRDefault="009D50D3" w:rsidP="00F31552"/>
        </w:tc>
      </w:tr>
      <w:tr w:rsidR="00CB434A" w:rsidRPr="005626F9" w14:paraId="24DA3D8A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90B3D2" w14:textId="77777777" w:rsidR="00CB434A" w:rsidRDefault="009D50D3" w:rsidP="00F31552">
            <w:r>
              <w:t>parcel-</w:t>
            </w:r>
            <w:proofErr w:type="spellStart"/>
            <w:r>
              <w:t>number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4F5D1A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B371CF" w14:textId="77777777" w:rsidR="00CB434A" w:rsidRDefault="007A1E4F" w:rsidP="007A1E4F">
            <w:pPr>
              <w:jc w:val="center"/>
            </w:pPr>
            <w:r>
              <w:t>1</w:t>
            </w:r>
            <w:r w:rsidR="009D50D3">
              <w:t>-6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21D0FD" w14:textId="77777777" w:rsidR="00CB434A" w:rsidRDefault="00D16936" w:rsidP="00F31552">
            <w:r>
              <w:t>Parcela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5B5BFD" w14:textId="77777777" w:rsidR="00CB434A" w:rsidRDefault="00D16936" w:rsidP="00F31552">
            <w:r>
              <w:t>Číslo parcely</w:t>
            </w:r>
          </w:p>
        </w:tc>
        <w:tc>
          <w:tcPr>
            <w:tcW w:w="4196" w:type="dxa"/>
            <w:gridSpan w:val="2"/>
          </w:tcPr>
          <w:p w14:paraId="14E4F033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2DDF8E99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746E54A7" w14:textId="77777777" w:rsidR="00CB434A" w:rsidRDefault="00CB434A" w:rsidP="00F31552"/>
        </w:tc>
        <w:tc>
          <w:tcPr>
            <w:tcW w:w="4196" w:type="dxa"/>
          </w:tcPr>
          <w:p w14:paraId="47B2790A" w14:textId="77777777" w:rsidR="00CB434A" w:rsidRDefault="00CB434A" w:rsidP="00F31552"/>
        </w:tc>
      </w:tr>
      <w:tr w:rsidR="00CB434A" w:rsidRPr="005626F9" w14:paraId="744D6AD8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77A6DB" w14:textId="77777777" w:rsidR="00CB434A" w:rsidRDefault="009D50D3" w:rsidP="00F31552">
            <w:proofErr w:type="spellStart"/>
            <w:r>
              <w:t>location-description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490398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1B7E24" w14:textId="77777777" w:rsidR="00CB434A" w:rsidRDefault="007A1E4F" w:rsidP="00F31552">
            <w:pPr>
              <w:jc w:val="center"/>
            </w:pPr>
            <w:r>
              <w:t>1-</w:t>
            </w:r>
            <w:r w:rsidR="009D50D3">
              <w:t>100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C2ED18" w14:textId="77777777" w:rsidR="00CB434A" w:rsidRDefault="009D50D3" w:rsidP="00F31552">
            <w:r>
              <w:t>Označení místa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0E748B" w14:textId="77777777" w:rsidR="00CB434A" w:rsidRDefault="009D50D3" w:rsidP="00F31552">
            <w:r>
              <w:t>Označení technického místa</w:t>
            </w:r>
          </w:p>
        </w:tc>
        <w:tc>
          <w:tcPr>
            <w:tcW w:w="4196" w:type="dxa"/>
            <w:gridSpan w:val="2"/>
          </w:tcPr>
          <w:p w14:paraId="2F99EA5A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3EC04581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7137324A" w14:textId="77777777" w:rsidR="00CB434A" w:rsidRDefault="00CB434A" w:rsidP="00F31552"/>
        </w:tc>
        <w:tc>
          <w:tcPr>
            <w:tcW w:w="4196" w:type="dxa"/>
          </w:tcPr>
          <w:p w14:paraId="6D912536" w14:textId="77777777" w:rsidR="00CB434A" w:rsidRDefault="00CB434A" w:rsidP="00F31552"/>
        </w:tc>
      </w:tr>
      <w:tr w:rsidR="00CB434A" w:rsidRPr="005626F9" w14:paraId="5C8A3291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08E5C4" w14:textId="77777777" w:rsidR="00CB434A" w:rsidRDefault="009D50D3" w:rsidP="00F31552">
            <w:proofErr w:type="spellStart"/>
            <w:r>
              <w:t>gps-latitude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636F70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B6F05C" w14:textId="77777777" w:rsidR="00CB434A" w:rsidRDefault="009D50D3" w:rsidP="007A1E4F">
            <w:pPr>
              <w:jc w:val="center"/>
            </w:pPr>
            <w:r>
              <w:t xml:space="preserve"> </w:t>
            </w:r>
            <w:r w:rsidR="007A1E4F">
              <w:t>1-</w:t>
            </w:r>
            <w:r>
              <w:t>50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2FB6A4" w14:textId="77777777" w:rsidR="00CB434A" w:rsidRDefault="009D50D3" w:rsidP="00F31552">
            <w:r>
              <w:t>GPS souřadnice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7E746A" w14:textId="77777777" w:rsidR="00CB434A" w:rsidRDefault="009D50D3" w:rsidP="00F31552">
            <w:r>
              <w:t xml:space="preserve">GPS souřadnice zeměpisné šířky ve formátu DD MM </w:t>
            </w:r>
            <w:proofErr w:type="spellStart"/>
            <w:r>
              <w:t>SS.sss</w:t>
            </w:r>
            <w:proofErr w:type="spellEnd"/>
          </w:p>
        </w:tc>
        <w:tc>
          <w:tcPr>
            <w:tcW w:w="4196" w:type="dxa"/>
            <w:gridSpan w:val="2"/>
          </w:tcPr>
          <w:p w14:paraId="7244E13E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57820673" w14:textId="77777777" w:rsidR="00CB434A" w:rsidRDefault="00CB434A" w:rsidP="00F31552">
            <w:pPr>
              <w:jc w:val="center"/>
            </w:pPr>
          </w:p>
        </w:tc>
        <w:tc>
          <w:tcPr>
            <w:tcW w:w="4196" w:type="dxa"/>
          </w:tcPr>
          <w:p w14:paraId="323E5E97" w14:textId="77777777" w:rsidR="00CB434A" w:rsidRDefault="00CB434A" w:rsidP="00F31552"/>
        </w:tc>
        <w:tc>
          <w:tcPr>
            <w:tcW w:w="4196" w:type="dxa"/>
          </w:tcPr>
          <w:p w14:paraId="1DBFA784" w14:textId="77777777" w:rsidR="00CB434A" w:rsidRDefault="00CB434A" w:rsidP="00F31552"/>
        </w:tc>
      </w:tr>
      <w:tr w:rsidR="009D50D3" w:rsidRPr="005626F9" w14:paraId="6C4277BE" w14:textId="77777777" w:rsidTr="007A1E4F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C2C6AF" w14:textId="77777777" w:rsidR="009D50D3" w:rsidRDefault="009D50D3" w:rsidP="00F31552">
            <w:proofErr w:type="spellStart"/>
            <w:r>
              <w:t>gps-longitude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4CF188" w14:textId="77777777" w:rsidR="009D50D3" w:rsidRDefault="009D50D3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DAAC98" w14:textId="77777777" w:rsidR="009D50D3" w:rsidRDefault="007A1E4F" w:rsidP="00F31552">
            <w:pPr>
              <w:jc w:val="center"/>
            </w:pPr>
            <w:r>
              <w:t>1-</w:t>
            </w:r>
            <w:r w:rsidR="009D50D3">
              <w:t>50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1C3A48" w14:textId="77777777" w:rsidR="009D50D3" w:rsidRDefault="009D50D3" w:rsidP="00F31552">
            <w:r>
              <w:t>GPS souřadnice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F4A7C2" w14:textId="77777777" w:rsidR="009D50D3" w:rsidRDefault="009D50D3" w:rsidP="00F31552">
            <w:r>
              <w:t xml:space="preserve">GPS souřadnice zeměpisné délky ve formátu DD MM </w:t>
            </w:r>
            <w:proofErr w:type="spellStart"/>
            <w:r>
              <w:t>SS.sss</w:t>
            </w:r>
            <w:proofErr w:type="spellEnd"/>
          </w:p>
        </w:tc>
        <w:tc>
          <w:tcPr>
            <w:tcW w:w="4196" w:type="dxa"/>
            <w:gridSpan w:val="2"/>
          </w:tcPr>
          <w:p w14:paraId="76D4A1E1" w14:textId="77777777" w:rsidR="009D50D3" w:rsidRDefault="009D50D3" w:rsidP="00F31552">
            <w:pPr>
              <w:jc w:val="center"/>
            </w:pPr>
          </w:p>
        </w:tc>
        <w:tc>
          <w:tcPr>
            <w:tcW w:w="4196" w:type="dxa"/>
            <w:gridSpan w:val="2"/>
          </w:tcPr>
          <w:p w14:paraId="56531DDD" w14:textId="77777777" w:rsidR="009D50D3" w:rsidRDefault="009D50D3" w:rsidP="00F31552">
            <w:pPr>
              <w:jc w:val="center"/>
            </w:pPr>
          </w:p>
        </w:tc>
        <w:tc>
          <w:tcPr>
            <w:tcW w:w="4196" w:type="dxa"/>
          </w:tcPr>
          <w:p w14:paraId="4DAD7B21" w14:textId="77777777" w:rsidR="009D50D3" w:rsidRDefault="009D50D3" w:rsidP="00F31552"/>
        </w:tc>
        <w:tc>
          <w:tcPr>
            <w:tcW w:w="4196" w:type="dxa"/>
          </w:tcPr>
          <w:p w14:paraId="135984A5" w14:textId="77777777" w:rsidR="009D50D3" w:rsidRDefault="009D50D3" w:rsidP="00F31552"/>
        </w:tc>
      </w:tr>
      <w:tr w:rsidR="00CB434A" w14:paraId="01CBD02E" w14:textId="77777777" w:rsidTr="007A1E4F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CF8B101" w14:textId="77777777" w:rsidR="00CB434A" w:rsidRPr="001128CD" w:rsidRDefault="007A1E4F" w:rsidP="00F31552">
            <w:pPr>
              <w:rPr>
                <w:b/>
              </w:rPr>
            </w:pPr>
            <w:r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BAB4C4D" w14:textId="77777777" w:rsidR="00CB434A" w:rsidRPr="001128CD" w:rsidRDefault="007A1E4F" w:rsidP="00F3155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59B171D" w14:textId="77777777" w:rsidR="00CB434A" w:rsidRPr="001128CD" w:rsidRDefault="00CB434A" w:rsidP="00F31552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9D2982A" w14:textId="77777777" w:rsidR="00CB434A" w:rsidRPr="001128CD" w:rsidRDefault="00CB434A" w:rsidP="00F31552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F245AFF" w14:textId="77777777" w:rsidR="00CB434A" w:rsidRPr="001128CD" w:rsidRDefault="007A1E4F" w:rsidP="00F31552">
            <w:pPr>
              <w:rPr>
                <w:b/>
              </w:rPr>
            </w:pPr>
            <w:r>
              <w:rPr>
                <w:b/>
              </w:rPr>
              <w:t>Technické a evidenční údaje výrobního zdroje</w:t>
            </w:r>
          </w:p>
        </w:tc>
        <w:tc>
          <w:tcPr>
            <w:tcW w:w="4196" w:type="dxa"/>
            <w:gridSpan w:val="2"/>
          </w:tcPr>
          <w:p w14:paraId="30C3DD60" w14:textId="77777777" w:rsidR="00CB434A" w:rsidRPr="001128CD" w:rsidRDefault="00CB434A" w:rsidP="00F31552">
            <w:pPr>
              <w:jc w:val="center"/>
              <w:rPr>
                <w:b/>
              </w:rPr>
            </w:pPr>
          </w:p>
        </w:tc>
        <w:tc>
          <w:tcPr>
            <w:tcW w:w="4196" w:type="dxa"/>
            <w:gridSpan w:val="2"/>
          </w:tcPr>
          <w:p w14:paraId="651085B6" w14:textId="77777777" w:rsidR="00CB434A" w:rsidRPr="001128CD" w:rsidRDefault="00CB434A" w:rsidP="00F31552">
            <w:pPr>
              <w:jc w:val="center"/>
              <w:rPr>
                <w:b/>
              </w:rPr>
            </w:pPr>
          </w:p>
        </w:tc>
        <w:tc>
          <w:tcPr>
            <w:tcW w:w="4196" w:type="dxa"/>
          </w:tcPr>
          <w:p w14:paraId="45E68F27" w14:textId="77777777" w:rsidR="00CB434A" w:rsidRPr="001128CD" w:rsidRDefault="00CB434A" w:rsidP="00F31552">
            <w:pPr>
              <w:rPr>
                <w:b/>
              </w:rPr>
            </w:pPr>
          </w:p>
        </w:tc>
        <w:tc>
          <w:tcPr>
            <w:tcW w:w="4196" w:type="dxa"/>
          </w:tcPr>
          <w:p w14:paraId="390EA48F" w14:textId="77777777" w:rsidR="00CB434A" w:rsidRPr="001128CD" w:rsidRDefault="00CB434A" w:rsidP="00F31552">
            <w:pPr>
              <w:rPr>
                <w:b/>
              </w:rPr>
            </w:pPr>
          </w:p>
        </w:tc>
      </w:tr>
      <w:tr w:rsidR="00CB434A" w14:paraId="15537C6B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FE1A1B" w14:textId="77777777" w:rsidR="00CB434A" w:rsidRPr="004428C7" w:rsidRDefault="004428C7" w:rsidP="00F31552">
            <w:pPr>
              <w:rPr>
                <w:lang w:val="en-US"/>
              </w:rPr>
            </w:pPr>
            <w:r>
              <w:t>source-</w:t>
            </w:r>
            <w:r>
              <w:rPr>
                <w:lang w:val="en-US"/>
              </w:rPr>
              <w:t>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3C236C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27DE1D" w14:textId="77777777" w:rsidR="00CB434A" w:rsidRDefault="004428C7" w:rsidP="00F31552">
            <w:pPr>
              <w:jc w:val="center"/>
            </w:pPr>
            <w:r>
              <w:t>1-10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80E8B5" w14:textId="77777777" w:rsidR="00CB434A" w:rsidRDefault="004428C7" w:rsidP="00F31552">
            <w:r>
              <w:t>Typ zdroje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6C505A" w14:textId="77777777" w:rsidR="00CB434A" w:rsidRDefault="004428C7" w:rsidP="00F31552">
            <w:r>
              <w:t>Typ výrobního zdroje</w:t>
            </w:r>
          </w:p>
        </w:tc>
      </w:tr>
      <w:tr w:rsidR="00CB434A" w14:paraId="591F88BA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D8C1AE" w14:textId="77777777" w:rsidR="00CB434A" w:rsidRDefault="004428C7" w:rsidP="00F31552">
            <w:proofErr w:type="spellStart"/>
            <w:r>
              <w:t>power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8AFB84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DFBF7C" w14:textId="77777777" w:rsidR="00CB434A" w:rsidRDefault="000310A5" w:rsidP="00F31552">
            <w:pPr>
              <w:jc w:val="center"/>
            </w:pPr>
            <w:proofErr w:type="gramStart"/>
            <w:r>
              <w:t>1 - 15</w:t>
            </w:r>
            <w:proofErr w:type="gramEnd"/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C1CB4C" w14:textId="77777777" w:rsidR="00CB434A" w:rsidRDefault="004428C7" w:rsidP="00F31552">
            <w:r>
              <w:t>Instalovaný výkon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A0CE84" w14:textId="77777777" w:rsidR="00CB434A" w:rsidRDefault="004428C7" w:rsidP="00F31552">
            <w:r>
              <w:t>Instalovaný výkon zdroje</w:t>
            </w:r>
          </w:p>
        </w:tc>
      </w:tr>
      <w:tr w:rsidR="00CB434A" w14:paraId="1A034DFB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CD1B31" w14:textId="77777777" w:rsidR="00CB434A" w:rsidRDefault="004428C7" w:rsidP="00F31552">
            <w:proofErr w:type="spellStart"/>
            <w:r>
              <w:t>voltage</w:t>
            </w:r>
            <w:proofErr w:type="spellEnd"/>
            <w:r>
              <w:t>-level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98F58D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10F864" w14:textId="77777777" w:rsidR="00CB434A" w:rsidRDefault="004428C7" w:rsidP="00F31552">
            <w:pPr>
              <w:jc w:val="center"/>
            </w:pPr>
            <w:r>
              <w:t>2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15E9D2" w14:textId="77777777" w:rsidR="00CB434A" w:rsidRDefault="004428C7" w:rsidP="00F31552">
            <w:r>
              <w:t>Napěťová úroveň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B800CB" w14:textId="77777777" w:rsidR="00CB434A" w:rsidRDefault="004428C7" w:rsidP="00F31552">
            <w:r>
              <w:t>Napěťová úroveň</w:t>
            </w:r>
          </w:p>
        </w:tc>
      </w:tr>
      <w:tr w:rsidR="00CB434A" w14:paraId="66B0C531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D34EAF" w14:textId="77777777" w:rsidR="00CB434A" w:rsidRDefault="004428C7" w:rsidP="00F31552">
            <w:proofErr w:type="spellStart"/>
            <w:r>
              <w:t>chp-efficiency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7E4167" w14:textId="77777777" w:rsidR="00CB434A" w:rsidRDefault="00CB434A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9FDE3E" w14:textId="77777777" w:rsidR="00CB434A" w:rsidRDefault="004428C7" w:rsidP="00F31552">
            <w:pPr>
              <w:jc w:val="center"/>
            </w:pPr>
            <w:r>
              <w:t>1-3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1DB17D" w14:textId="77777777" w:rsidR="00CB434A" w:rsidRDefault="004428C7" w:rsidP="00F31552">
            <w:r>
              <w:t>Účinnost KVET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2ECE64" w14:textId="77777777" w:rsidR="00CB434A" w:rsidRDefault="004428C7" w:rsidP="00F31552">
            <w:r>
              <w:t>Účinnost KVET</w:t>
            </w:r>
          </w:p>
        </w:tc>
      </w:tr>
      <w:tr w:rsidR="007A1E4F" w14:paraId="0A607C09" w14:textId="77777777" w:rsidTr="007A1E4F">
        <w:trPr>
          <w:gridAfter w:val="6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89D41A" w14:textId="77777777" w:rsidR="007A1E4F" w:rsidRDefault="004428C7" w:rsidP="00F31552">
            <w:proofErr w:type="spellStart"/>
            <w:r>
              <w:t>investment-costs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9AA11F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23D42B" w14:textId="77777777" w:rsidR="007A1E4F" w:rsidRDefault="000310A5" w:rsidP="00F31552">
            <w:pPr>
              <w:jc w:val="center"/>
            </w:pPr>
            <w:proofErr w:type="gramStart"/>
            <w:r>
              <w:t>1 - 31</w:t>
            </w:r>
            <w:proofErr w:type="gramEnd"/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8F280C" w14:textId="77777777" w:rsidR="007A1E4F" w:rsidRDefault="004428C7" w:rsidP="00F31552">
            <w:r>
              <w:t>Investiční náklady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003791" w14:textId="77777777" w:rsidR="007A1E4F" w:rsidRDefault="004428C7" w:rsidP="00F31552">
            <w:r>
              <w:t>Investiční náklady</w:t>
            </w:r>
          </w:p>
        </w:tc>
      </w:tr>
      <w:tr w:rsidR="007A1E4F" w14:paraId="08B20E62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832E40" w14:textId="77777777" w:rsidR="007A1E4F" w:rsidRDefault="004428C7" w:rsidP="00F31552">
            <w:proofErr w:type="spellStart"/>
            <w:r>
              <w:t>investment-promotion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9223F1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79B476" w14:textId="77777777" w:rsidR="007A1E4F" w:rsidRDefault="000310A5" w:rsidP="00F31552">
            <w:pPr>
              <w:jc w:val="center"/>
            </w:pPr>
            <w:proofErr w:type="gramStart"/>
            <w:r>
              <w:t>1 – 31</w:t>
            </w:r>
            <w:proofErr w:type="gramEnd"/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0CD986" w14:textId="77777777" w:rsidR="007A1E4F" w:rsidRDefault="004428C7" w:rsidP="00F31552">
            <w:r>
              <w:t>Investiční podpora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01CE88" w14:textId="77777777" w:rsidR="007A1E4F" w:rsidRDefault="004428C7" w:rsidP="00B438D8">
            <w:r>
              <w:t>Investiční podpora</w:t>
            </w:r>
          </w:p>
        </w:tc>
        <w:tc>
          <w:tcPr>
            <w:tcW w:w="4196" w:type="dxa"/>
            <w:gridSpan w:val="2"/>
          </w:tcPr>
          <w:p w14:paraId="625D23FA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2A3A0F3B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10670302" w14:textId="77777777" w:rsidR="007A1E4F" w:rsidRDefault="007A1E4F" w:rsidP="00B438D8"/>
        </w:tc>
        <w:tc>
          <w:tcPr>
            <w:tcW w:w="4196" w:type="dxa"/>
          </w:tcPr>
          <w:p w14:paraId="5AEB1C85" w14:textId="77777777" w:rsidR="007A1E4F" w:rsidRDefault="007A1E4F" w:rsidP="00B438D8"/>
        </w:tc>
      </w:tr>
      <w:tr w:rsidR="007A1E4F" w14:paraId="00561766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DE86F1" w14:textId="77777777" w:rsidR="007A1E4F" w:rsidRDefault="004428C7" w:rsidP="00F31552">
            <w:proofErr w:type="spellStart"/>
            <w:r>
              <w:t>dso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EB8E03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B3E75A" w14:textId="77777777" w:rsidR="007A1E4F" w:rsidRDefault="004428C7" w:rsidP="00F31552">
            <w:pPr>
              <w:jc w:val="center"/>
            </w:pPr>
            <w:r>
              <w:t>13-16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BF2E81" w14:textId="77777777" w:rsidR="007A1E4F" w:rsidRDefault="00D16936" w:rsidP="00F31552">
            <w:r>
              <w:t>Distributor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67D74B" w14:textId="77777777" w:rsidR="007A1E4F" w:rsidRDefault="00D16936" w:rsidP="00B438D8">
            <w:proofErr w:type="spellStart"/>
            <w:r>
              <w:t>Distrubutor</w:t>
            </w:r>
            <w:proofErr w:type="spellEnd"/>
            <w:r>
              <w:t xml:space="preserve"> (</w:t>
            </w:r>
            <w:r w:rsidR="004428C7">
              <w:t>EAN</w:t>
            </w:r>
            <w:r>
              <w:t xml:space="preserve"> PDS/PPS)</w:t>
            </w:r>
          </w:p>
        </w:tc>
        <w:tc>
          <w:tcPr>
            <w:tcW w:w="4196" w:type="dxa"/>
            <w:gridSpan w:val="2"/>
          </w:tcPr>
          <w:p w14:paraId="1ABB1637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164FF7C7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14E13ED3" w14:textId="77777777" w:rsidR="007A1E4F" w:rsidRDefault="007A1E4F" w:rsidP="00B438D8"/>
        </w:tc>
        <w:tc>
          <w:tcPr>
            <w:tcW w:w="4196" w:type="dxa"/>
          </w:tcPr>
          <w:p w14:paraId="2033DA9A" w14:textId="77777777" w:rsidR="007A1E4F" w:rsidRDefault="007A1E4F" w:rsidP="00B438D8"/>
        </w:tc>
      </w:tr>
      <w:tr w:rsidR="007A1E4F" w14:paraId="5416344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CC422E" w14:textId="77777777" w:rsidR="007A1E4F" w:rsidRDefault="004428C7" w:rsidP="00F31552">
            <w:proofErr w:type="spellStart"/>
            <w:r>
              <w:t>connection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1392F1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F8DA31" w14:textId="77777777" w:rsidR="007A1E4F" w:rsidRDefault="000310A5" w:rsidP="00F31552">
            <w:pPr>
              <w:jc w:val="center"/>
            </w:pPr>
            <w:r>
              <w:t>výčet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D75BA9" w14:textId="77777777" w:rsidR="007A1E4F" w:rsidRDefault="004428C7" w:rsidP="00F31552">
            <w:r>
              <w:t>Způsob připojení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E43A10" w14:textId="77777777" w:rsidR="007A1E4F" w:rsidRDefault="004428C7" w:rsidP="00B438D8">
            <w:r>
              <w:t>Způsob připojení</w:t>
            </w:r>
          </w:p>
        </w:tc>
        <w:tc>
          <w:tcPr>
            <w:tcW w:w="4196" w:type="dxa"/>
            <w:gridSpan w:val="2"/>
          </w:tcPr>
          <w:p w14:paraId="7C943F37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5E4A2527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5D8032E4" w14:textId="77777777" w:rsidR="007A1E4F" w:rsidRDefault="007A1E4F" w:rsidP="00B438D8"/>
        </w:tc>
        <w:tc>
          <w:tcPr>
            <w:tcW w:w="4196" w:type="dxa"/>
          </w:tcPr>
          <w:p w14:paraId="1A2D39FC" w14:textId="77777777" w:rsidR="007A1E4F" w:rsidRDefault="007A1E4F" w:rsidP="00B438D8"/>
        </w:tc>
      </w:tr>
      <w:tr w:rsidR="007A1E4F" w14:paraId="647B60C9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DFE59F" w14:textId="77777777" w:rsidR="007A1E4F" w:rsidRDefault="004428C7" w:rsidP="00F31552">
            <w:r>
              <w:t>pod-report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790B90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BD3E19" w14:textId="77777777" w:rsidR="007A1E4F" w:rsidRDefault="008F7F1A" w:rsidP="00F3155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04140F" w14:textId="77777777" w:rsidR="007A1E4F" w:rsidRDefault="004428C7" w:rsidP="00F31552">
            <w:r>
              <w:t>Výkaz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824828" w14:textId="77777777" w:rsidR="007A1E4F" w:rsidRDefault="004428C7" w:rsidP="00B438D8">
            <w:r>
              <w:t>Výkaz za OPM</w:t>
            </w:r>
          </w:p>
        </w:tc>
        <w:tc>
          <w:tcPr>
            <w:tcW w:w="4196" w:type="dxa"/>
            <w:gridSpan w:val="2"/>
          </w:tcPr>
          <w:p w14:paraId="73171606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57B4C8CF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4D8884F1" w14:textId="77777777" w:rsidR="007A1E4F" w:rsidRDefault="007A1E4F" w:rsidP="00B438D8"/>
        </w:tc>
        <w:tc>
          <w:tcPr>
            <w:tcW w:w="4196" w:type="dxa"/>
          </w:tcPr>
          <w:p w14:paraId="0960DFEE" w14:textId="77777777" w:rsidR="007A1E4F" w:rsidRDefault="007A1E4F" w:rsidP="00B438D8"/>
        </w:tc>
      </w:tr>
      <w:tr w:rsidR="007A1E4F" w14:paraId="467F9857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3CE91E" w14:textId="77777777" w:rsidR="007A1E4F" w:rsidRDefault="004428C7" w:rsidP="00F31552">
            <w:proofErr w:type="spellStart"/>
            <w:r>
              <w:t>exist</w:t>
            </w:r>
            <w:proofErr w:type="spellEnd"/>
            <w:r>
              <w:t>-plant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C80587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88FFF5" w14:textId="77777777" w:rsidR="007A1E4F" w:rsidRDefault="008F7F1A" w:rsidP="00F3155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D033D8" w14:textId="77777777" w:rsidR="007A1E4F" w:rsidRDefault="004428C7" w:rsidP="00F31552">
            <w:r>
              <w:t>Stávající výrobna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61B724" w14:textId="77777777" w:rsidR="007A1E4F" w:rsidRDefault="004428C7" w:rsidP="00B438D8">
            <w:r>
              <w:t>Stávající výrobna</w:t>
            </w:r>
          </w:p>
        </w:tc>
        <w:tc>
          <w:tcPr>
            <w:tcW w:w="4196" w:type="dxa"/>
            <w:gridSpan w:val="2"/>
          </w:tcPr>
          <w:p w14:paraId="52BBB977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06C6FED3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1B2A8A0B" w14:textId="77777777" w:rsidR="007A1E4F" w:rsidRDefault="007A1E4F" w:rsidP="00B438D8"/>
        </w:tc>
        <w:tc>
          <w:tcPr>
            <w:tcW w:w="4196" w:type="dxa"/>
          </w:tcPr>
          <w:p w14:paraId="49FE93F9" w14:textId="77777777" w:rsidR="007A1E4F" w:rsidRDefault="007A1E4F" w:rsidP="00B438D8"/>
        </w:tc>
      </w:tr>
      <w:tr w:rsidR="007A1E4F" w14:paraId="4D6E6FAE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041620" w14:textId="77777777" w:rsidR="007A1E4F" w:rsidRDefault="004428C7" w:rsidP="00F31552">
            <w:proofErr w:type="spellStart"/>
            <w:r>
              <w:t>chp-active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D19F45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D7E524" w14:textId="77777777" w:rsidR="007A1E4F" w:rsidRDefault="008F7F1A" w:rsidP="00F3155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7E966E" w14:textId="77777777" w:rsidR="007A1E4F" w:rsidRDefault="004428C7" w:rsidP="00F31552">
            <w:r>
              <w:t>Kombinovaná výroba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5DD991" w14:textId="77777777" w:rsidR="007A1E4F" w:rsidRDefault="004428C7" w:rsidP="00B438D8">
            <w:r>
              <w:t>Kombinovaná vysokoúčinná výroba elektřiny a tepla</w:t>
            </w:r>
          </w:p>
        </w:tc>
        <w:tc>
          <w:tcPr>
            <w:tcW w:w="4196" w:type="dxa"/>
            <w:gridSpan w:val="2"/>
          </w:tcPr>
          <w:p w14:paraId="7270872F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61FF0B7C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1068862A" w14:textId="77777777" w:rsidR="007A1E4F" w:rsidRDefault="007A1E4F" w:rsidP="00B438D8"/>
        </w:tc>
        <w:tc>
          <w:tcPr>
            <w:tcW w:w="4196" w:type="dxa"/>
          </w:tcPr>
          <w:p w14:paraId="14EFC53D" w14:textId="77777777" w:rsidR="007A1E4F" w:rsidRDefault="007A1E4F" w:rsidP="00B438D8"/>
        </w:tc>
      </w:tr>
      <w:tr w:rsidR="007A1E4F" w14:paraId="76E19D4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BF3ABB" w14:textId="77777777" w:rsidR="007A1E4F" w:rsidRDefault="004428C7" w:rsidP="00F31552">
            <w:proofErr w:type="spellStart"/>
            <w:r>
              <w:lastRenderedPageBreak/>
              <w:t>pds-note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3CED93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7311D8" w14:textId="77777777" w:rsidR="007A1E4F" w:rsidRDefault="00433585" w:rsidP="00F31552">
            <w:pPr>
              <w:jc w:val="center"/>
            </w:pPr>
            <w:r>
              <w:t>1-4000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806575" w14:textId="77777777" w:rsidR="007A1E4F" w:rsidRDefault="004428C7" w:rsidP="00F31552">
            <w:r>
              <w:t>Vyjádření PDS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C1191D" w14:textId="77777777" w:rsidR="007A1E4F" w:rsidRDefault="004428C7" w:rsidP="00B438D8">
            <w:r>
              <w:t>Vyjádření PDS</w:t>
            </w:r>
          </w:p>
        </w:tc>
        <w:tc>
          <w:tcPr>
            <w:tcW w:w="4196" w:type="dxa"/>
            <w:gridSpan w:val="2"/>
          </w:tcPr>
          <w:p w14:paraId="62ED3EAE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428A8E8C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588B7BEE" w14:textId="77777777" w:rsidR="007A1E4F" w:rsidRDefault="007A1E4F" w:rsidP="00B438D8"/>
        </w:tc>
        <w:tc>
          <w:tcPr>
            <w:tcW w:w="4196" w:type="dxa"/>
          </w:tcPr>
          <w:p w14:paraId="7A1E48F3" w14:textId="77777777" w:rsidR="007A1E4F" w:rsidRDefault="007A1E4F" w:rsidP="00B438D8"/>
        </w:tc>
      </w:tr>
      <w:tr w:rsidR="007A1E4F" w14:paraId="627F63C0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5B37CF" w14:textId="77777777" w:rsidR="007A1E4F" w:rsidRDefault="004428C7" w:rsidP="00F31552">
            <w:proofErr w:type="spellStart"/>
            <w:r>
              <w:t>chp-mod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78CEA6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9C96F7" w14:textId="77777777" w:rsidR="007A1E4F" w:rsidRDefault="008F7F1A" w:rsidP="00F3155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58417F" w14:textId="77777777" w:rsidR="007A1E4F" w:rsidRDefault="004428C7" w:rsidP="00F31552">
            <w:r>
              <w:t>Výrobna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D56EB8" w14:textId="77777777" w:rsidR="007A1E4F" w:rsidRDefault="004428C7" w:rsidP="00B438D8">
            <w:r>
              <w:t>Modernizovaná výrobna KVET</w:t>
            </w:r>
          </w:p>
        </w:tc>
        <w:tc>
          <w:tcPr>
            <w:tcW w:w="4196" w:type="dxa"/>
            <w:gridSpan w:val="2"/>
          </w:tcPr>
          <w:p w14:paraId="14054A8F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2A0A0EE4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5EEA0A7B" w14:textId="77777777" w:rsidR="007A1E4F" w:rsidRDefault="007A1E4F" w:rsidP="00B438D8"/>
        </w:tc>
        <w:tc>
          <w:tcPr>
            <w:tcW w:w="4196" w:type="dxa"/>
          </w:tcPr>
          <w:p w14:paraId="53A0FFBA" w14:textId="77777777" w:rsidR="007A1E4F" w:rsidRDefault="007A1E4F" w:rsidP="00B438D8"/>
        </w:tc>
      </w:tr>
      <w:tr w:rsidR="007A1E4F" w14:paraId="169ACF61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22AD24" w14:textId="77777777" w:rsidR="007A1E4F" w:rsidRDefault="004428C7" w:rsidP="00F31552">
            <w:proofErr w:type="spellStart"/>
            <w:r>
              <w:t>grid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592999" w14:textId="77777777" w:rsidR="007A1E4F" w:rsidRDefault="007A1E4F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9DC586" w14:textId="77777777" w:rsidR="007A1E4F" w:rsidRDefault="004428C7" w:rsidP="00F31552">
            <w:pPr>
              <w:jc w:val="center"/>
            </w:pPr>
            <w:r>
              <w:t>1-10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AF7194" w14:textId="77777777" w:rsidR="007A1E4F" w:rsidRDefault="004428C7" w:rsidP="00F31552">
            <w:r>
              <w:t>Id sítě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A53B0B" w14:textId="77777777" w:rsidR="007A1E4F" w:rsidRDefault="004428C7" w:rsidP="00B438D8">
            <w:r>
              <w:t>Id sítě</w:t>
            </w:r>
          </w:p>
        </w:tc>
        <w:tc>
          <w:tcPr>
            <w:tcW w:w="4196" w:type="dxa"/>
            <w:gridSpan w:val="2"/>
          </w:tcPr>
          <w:p w14:paraId="11D6EDA4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7D675B7B" w14:textId="77777777" w:rsidR="007A1E4F" w:rsidRDefault="007A1E4F" w:rsidP="00B438D8">
            <w:pPr>
              <w:jc w:val="center"/>
            </w:pPr>
          </w:p>
        </w:tc>
        <w:tc>
          <w:tcPr>
            <w:tcW w:w="4196" w:type="dxa"/>
          </w:tcPr>
          <w:p w14:paraId="012D72A7" w14:textId="77777777" w:rsidR="007A1E4F" w:rsidRDefault="007A1E4F" w:rsidP="00B438D8"/>
        </w:tc>
        <w:tc>
          <w:tcPr>
            <w:tcW w:w="4196" w:type="dxa"/>
          </w:tcPr>
          <w:p w14:paraId="4794129C" w14:textId="77777777" w:rsidR="007A1E4F" w:rsidRDefault="007A1E4F" w:rsidP="00B438D8"/>
        </w:tc>
      </w:tr>
      <w:tr w:rsidR="00ED6E78" w14:paraId="760A5C80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127FF9" w14:textId="77777777" w:rsidR="00ED6E78" w:rsidRDefault="00ED6E78" w:rsidP="00F31552">
            <w:proofErr w:type="spellStart"/>
            <w:r>
              <w:t>investment</w:t>
            </w:r>
            <w:proofErr w:type="spellEnd"/>
            <w:r>
              <w:t>-grant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C45516" w14:textId="77777777" w:rsidR="00ED6E78" w:rsidRDefault="00ED6E78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0120D6" w14:textId="77777777" w:rsidR="00ED6E78" w:rsidRDefault="00ED6E78" w:rsidP="00F31552">
            <w:pPr>
              <w:jc w:val="center"/>
            </w:pPr>
            <w:r>
              <w:t>1-3</w:t>
            </w:r>
            <w:r w:rsidR="00392E0B">
              <w:t>1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555E53" w14:textId="77777777" w:rsidR="00ED6E78" w:rsidRDefault="00ED6E78" w:rsidP="00ED6E78">
            <w:r>
              <w:t>Invest. podpora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1072EA" w14:textId="77777777" w:rsidR="00ED6E78" w:rsidRDefault="00ED6E78" w:rsidP="00B438D8">
            <w:r>
              <w:t>Investiční podpora celkem</w:t>
            </w:r>
          </w:p>
        </w:tc>
        <w:tc>
          <w:tcPr>
            <w:tcW w:w="4196" w:type="dxa"/>
            <w:gridSpan w:val="2"/>
          </w:tcPr>
          <w:p w14:paraId="75154FE6" w14:textId="77777777" w:rsidR="00ED6E78" w:rsidRDefault="00ED6E78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4DA7230A" w14:textId="77777777" w:rsidR="00ED6E78" w:rsidRDefault="00ED6E78" w:rsidP="00B438D8">
            <w:pPr>
              <w:jc w:val="center"/>
            </w:pPr>
          </w:p>
        </w:tc>
        <w:tc>
          <w:tcPr>
            <w:tcW w:w="4196" w:type="dxa"/>
          </w:tcPr>
          <w:p w14:paraId="1FF81379" w14:textId="77777777" w:rsidR="00ED6E78" w:rsidRDefault="00ED6E78" w:rsidP="00B438D8"/>
        </w:tc>
        <w:tc>
          <w:tcPr>
            <w:tcW w:w="4196" w:type="dxa"/>
          </w:tcPr>
          <w:p w14:paraId="0B0FBE76" w14:textId="77777777" w:rsidR="00ED6E78" w:rsidRDefault="00ED6E78" w:rsidP="00B438D8"/>
        </w:tc>
      </w:tr>
      <w:tr w:rsidR="00FC275B" w14:paraId="5282AFF6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8B9E14" w14:textId="77777777" w:rsidR="00FC275B" w:rsidRDefault="00FC275B" w:rsidP="00F31552">
            <w:proofErr w:type="spellStart"/>
            <w:r>
              <w:t>chp</w:t>
            </w:r>
            <w:proofErr w:type="spellEnd"/>
            <w:r>
              <w:t>-tech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3C173E" w14:textId="77777777" w:rsidR="00FC275B" w:rsidRDefault="00FC275B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548548" w14:textId="77777777" w:rsidR="00FC275B" w:rsidRDefault="00FC275B" w:rsidP="00F31552">
            <w:pPr>
              <w:jc w:val="center"/>
            </w:pPr>
            <w:r>
              <w:t>výčet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89FA3E" w14:textId="77777777" w:rsidR="00FC275B" w:rsidRDefault="00FC275B" w:rsidP="00ED6E78">
            <w:r w:rsidRPr="00FC275B">
              <w:t>Technologie KVET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51E341" w14:textId="77777777" w:rsidR="00FC275B" w:rsidRDefault="00FC275B" w:rsidP="00B438D8">
            <w:r w:rsidRPr="00FC275B">
              <w:t>Technologie KVET</w:t>
            </w:r>
          </w:p>
        </w:tc>
        <w:tc>
          <w:tcPr>
            <w:tcW w:w="4196" w:type="dxa"/>
            <w:gridSpan w:val="2"/>
          </w:tcPr>
          <w:p w14:paraId="06882070" w14:textId="77777777" w:rsidR="00FC275B" w:rsidRDefault="00FC275B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2F512AC7" w14:textId="77777777" w:rsidR="00FC275B" w:rsidRDefault="00FC275B" w:rsidP="00B438D8">
            <w:pPr>
              <w:jc w:val="center"/>
            </w:pPr>
          </w:p>
        </w:tc>
        <w:tc>
          <w:tcPr>
            <w:tcW w:w="4196" w:type="dxa"/>
          </w:tcPr>
          <w:p w14:paraId="57E2CFB6" w14:textId="77777777" w:rsidR="00FC275B" w:rsidRDefault="00FC275B" w:rsidP="00B438D8"/>
        </w:tc>
        <w:tc>
          <w:tcPr>
            <w:tcW w:w="4196" w:type="dxa"/>
          </w:tcPr>
          <w:p w14:paraId="33475488" w14:textId="77777777" w:rsidR="00FC275B" w:rsidRDefault="00FC275B" w:rsidP="00B438D8"/>
        </w:tc>
      </w:tr>
      <w:tr w:rsidR="007E3B96" w14:paraId="693852A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A53FF0" w14:textId="77777777" w:rsidR="007E3B96" w:rsidRDefault="007E3B96" w:rsidP="00F31552">
            <w:proofErr w:type="spellStart"/>
            <w:r>
              <w:t>irr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92D6A5" w14:textId="77777777" w:rsidR="007E3B96" w:rsidRDefault="007E3B96" w:rsidP="00F3155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41468B" w14:textId="77777777" w:rsidR="007E3B96" w:rsidRDefault="007E3B96" w:rsidP="00F31552">
            <w:pPr>
              <w:jc w:val="center"/>
            </w:pPr>
            <w:r>
              <w:t>1-10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3C0ABA" w14:textId="77777777" w:rsidR="007E3B96" w:rsidRPr="00FC275B" w:rsidRDefault="0077646B" w:rsidP="00ED6E78">
            <w:r>
              <w:t>Vnitřní výnosové procento projektu (%)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745F4D" w14:textId="77777777" w:rsidR="007E3B96" w:rsidRPr="00FC275B" w:rsidRDefault="0077646B" w:rsidP="00B438D8">
            <w:r>
              <w:t>Vnitřní výnosové procento projektu (%)</w:t>
            </w:r>
          </w:p>
        </w:tc>
        <w:tc>
          <w:tcPr>
            <w:tcW w:w="4196" w:type="dxa"/>
            <w:gridSpan w:val="2"/>
          </w:tcPr>
          <w:p w14:paraId="74791617" w14:textId="77777777" w:rsidR="007E3B96" w:rsidRDefault="007E3B96" w:rsidP="00B438D8">
            <w:pPr>
              <w:jc w:val="center"/>
            </w:pPr>
          </w:p>
        </w:tc>
        <w:tc>
          <w:tcPr>
            <w:tcW w:w="4196" w:type="dxa"/>
            <w:gridSpan w:val="2"/>
          </w:tcPr>
          <w:p w14:paraId="645159C7" w14:textId="77777777" w:rsidR="007E3B96" w:rsidRDefault="007E3B96" w:rsidP="00B438D8">
            <w:pPr>
              <w:jc w:val="center"/>
            </w:pPr>
          </w:p>
        </w:tc>
        <w:tc>
          <w:tcPr>
            <w:tcW w:w="4196" w:type="dxa"/>
          </w:tcPr>
          <w:p w14:paraId="1FEE1703" w14:textId="77777777" w:rsidR="007E3B96" w:rsidRDefault="007E3B96" w:rsidP="00B438D8"/>
        </w:tc>
        <w:tc>
          <w:tcPr>
            <w:tcW w:w="4196" w:type="dxa"/>
          </w:tcPr>
          <w:p w14:paraId="0BF5A144" w14:textId="77777777" w:rsidR="007E3B96" w:rsidRDefault="007E3B96" w:rsidP="00B438D8"/>
        </w:tc>
      </w:tr>
      <w:tr w:rsidR="00274B8D" w14:paraId="696B3D61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C74C79" w14:textId="77777777" w:rsidR="00274B8D" w:rsidRDefault="00274B8D" w:rsidP="00274B8D">
            <w:proofErr w:type="spellStart"/>
            <w:r w:rsidRPr="00433585">
              <w:t>declaration</w:t>
            </w:r>
            <w:proofErr w:type="spellEnd"/>
            <w:r w:rsidRPr="00433585">
              <w:t>-tech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CD9133" w14:textId="77777777" w:rsidR="00274B8D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484A2A" w14:textId="77777777" w:rsidR="00274B8D" w:rsidRDefault="00274B8D" w:rsidP="00274B8D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51F1AB" w14:textId="77777777" w:rsidR="00274B8D" w:rsidRDefault="00274B8D" w:rsidP="00274B8D">
            <w:r>
              <w:t>Prohlašuji, že registrované energetické zařízení nebylo předmětem modernizace nebo rekonstrukce s dopadem na datum uvedení do provozu.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B100BF" w14:textId="77777777" w:rsidR="00274B8D" w:rsidRDefault="00274B8D" w:rsidP="00274B8D">
            <w:r>
              <w:t>Prohlašuji, že registrované energetické zařízení nebylo předmětem modernizace nebo rekonstrukce s dopadem na datum uvedení do provozu.</w:t>
            </w:r>
          </w:p>
        </w:tc>
        <w:tc>
          <w:tcPr>
            <w:tcW w:w="4196" w:type="dxa"/>
            <w:gridSpan w:val="2"/>
          </w:tcPr>
          <w:p w14:paraId="207647C6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  <w:gridSpan w:val="2"/>
          </w:tcPr>
          <w:p w14:paraId="74AC4D18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</w:tcPr>
          <w:p w14:paraId="11168D94" w14:textId="77777777" w:rsidR="00274B8D" w:rsidRDefault="00274B8D" w:rsidP="00274B8D"/>
        </w:tc>
        <w:tc>
          <w:tcPr>
            <w:tcW w:w="4196" w:type="dxa"/>
          </w:tcPr>
          <w:p w14:paraId="294223FC" w14:textId="77777777" w:rsidR="00274B8D" w:rsidRDefault="00274B8D" w:rsidP="00274B8D"/>
        </w:tc>
      </w:tr>
      <w:tr w:rsidR="00274B8D" w14:paraId="255F4E31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1EB357" w14:textId="77777777" w:rsidR="00274B8D" w:rsidRPr="00433585" w:rsidRDefault="00274B8D" w:rsidP="00274B8D">
            <w:proofErr w:type="spellStart"/>
            <w:r w:rsidRPr="00FE6AD2">
              <w:t>overcomp-prevention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D2E92B" w14:textId="77777777" w:rsidR="00274B8D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480B48" w14:textId="77777777" w:rsidR="00274B8D" w:rsidRDefault="00DF1D1C" w:rsidP="00274B8D">
            <w:pPr>
              <w:jc w:val="center"/>
            </w:pPr>
            <w:r>
              <w:t>řetězec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E5C250" w14:textId="77777777" w:rsidR="00274B8D" w:rsidRDefault="00274B8D" w:rsidP="00274B8D">
            <w:r w:rsidRPr="00663464">
              <w:t>Volba individuálního opatření k zajištění přiměřenosti podpory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5C6C53" w14:textId="77777777" w:rsidR="00274B8D" w:rsidRDefault="00274B8D" w:rsidP="00274B8D">
            <w:r w:rsidRPr="00663464">
              <w:t>Volba individuálního opatření k zajištění přiměřenosti podpory</w:t>
            </w:r>
          </w:p>
        </w:tc>
        <w:tc>
          <w:tcPr>
            <w:tcW w:w="4196" w:type="dxa"/>
            <w:gridSpan w:val="2"/>
          </w:tcPr>
          <w:p w14:paraId="3BB49055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  <w:gridSpan w:val="2"/>
          </w:tcPr>
          <w:p w14:paraId="1911E12D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</w:tcPr>
          <w:p w14:paraId="5DF83C16" w14:textId="77777777" w:rsidR="00274B8D" w:rsidRDefault="00274B8D" w:rsidP="00274B8D"/>
        </w:tc>
        <w:tc>
          <w:tcPr>
            <w:tcW w:w="4196" w:type="dxa"/>
          </w:tcPr>
          <w:p w14:paraId="1725EF70" w14:textId="77777777" w:rsidR="00274B8D" w:rsidRDefault="00274B8D" w:rsidP="00274B8D"/>
        </w:tc>
      </w:tr>
      <w:tr w:rsidR="00274B8D" w14:paraId="32341BFC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47719C" w14:textId="77777777" w:rsidR="00274B8D" w:rsidRPr="00FE6AD2" w:rsidRDefault="00274B8D" w:rsidP="00274B8D">
            <w:proofErr w:type="spellStart"/>
            <w:r w:rsidRPr="00FE6AD2">
              <w:t>ote-note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DE5645" w14:textId="77777777" w:rsidR="00274B8D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A084CA" w14:textId="77777777" w:rsidR="00274B8D" w:rsidRDefault="00DF1D1C" w:rsidP="00274B8D">
            <w:pPr>
              <w:jc w:val="center"/>
            </w:pPr>
            <w:r>
              <w:t>1-255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12E631" w14:textId="77777777" w:rsidR="00274B8D" w:rsidRDefault="00274B8D" w:rsidP="00274B8D">
            <w:r w:rsidRPr="00663464">
              <w:t>Vyjádření OTE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15B11B" w14:textId="77777777" w:rsidR="00274B8D" w:rsidRDefault="00274B8D" w:rsidP="00274B8D">
            <w:r w:rsidRPr="00663464">
              <w:t>Vyjádření OTE</w:t>
            </w:r>
          </w:p>
        </w:tc>
        <w:tc>
          <w:tcPr>
            <w:tcW w:w="4196" w:type="dxa"/>
            <w:gridSpan w:val="2"/>
          </w:tcPr>
          <w:p w14:paraId="1B382157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  <w:gridSpan w:val="2"/>
          </w:tcPr>
          <w:p w14:paraId="5363D9DA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</w:tcPr>
          <w:p w14:paraId="38A95278" w14:textId="77777777" w:rsidR="00274B8D" w:rsidRDefault="00274B8D" w:rsidP="00274B8D"/>
        </w:tc>
        <w:tc>
          <w:tcPr>
            <w:tcW w:w="4196" w:type="dxa"/>
          </w:tcPr>
          <w:p w14:paraId="52CD8A01" w14:textId="77777777" w:rsidR="00274B8D" w:rsidRDefault="00274B8D" w:rsidP="00274B8D"/>
        </w:tc>
      </w:tr>
      <w:tr w:rsidR="00274B8D" w14:paraId="35B6D2A8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22614D" w14:textId="77777777" w:rsidR="00274B8D" w:rsidRPr="00FE6AD2" w:rsidRDefault="00274B8D" w:rsidP="00274B8D">
            <w:proofErr w:type="spellStart"/>
            <w:r w:rsidRPr="00663464">
              <w:t>biogas</w:t>
            </w:r>
            <w:proofErr w:type="spellEnd"/>
            <w:r w:rsidRPr="00663464">
              <w:t>-</w:t>
            </w:r>
            <w:proofErr w:type="spellStart"/>
            <w:r w:rsidRPr="00663464">
              <w:t>connection</w:t>
            </w:r>
            <w:proofErr w:type="spellEnd"/>
            <w:r w:rsidRPr="00663464">
              <w:t>-distance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FB76C8" w14:textId="77777777" w:rsidR="00274B8D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0885CA" w14:textId="77777777" w:rsidR="00274B8D" w:rsidRDefault="00DF1D1C" w:rsidP="00274B8D">
            <w:pPr>
              <w:jc w:val="center"/>
            </w:pPr>
            <w:r>
              <w:t>1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015387" w14:textId="77777777" w:rsidR="00274B8D" w:rsidRPr="00663464" w:rsidRDefault="00274B8D" w:rsidP="00274B8D">
            <w:r w:rsidRPr="00663464">
              <w:t xml:space="preserve">Vzdálenost od nejbližšího místa možného připojení </w:t>
            </w:r>
            <w:proofErr w:type="gramStart"/>
            <w:r w:rsidRPr="00663464">
              <w:t>k  plynárenskému</w:t>
            </w:r>
            <w:proofErr w:type="gramEnd"/>
            <w:r w:rsidRPr="00663464">
              <w:t xml:space="preserve"> zařízení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EE1DEA" w14:textId="77777777" w:rsidR="00274B8D" w:rsidRPr="00663464" w:rsidRDefault="00274B8D" w:rsidP="00274B8D">
            <w:r w:rsidRPr="00663464">
              <w:t xml:space="preserve">Vzdálenost od nejbližšího místa možného připojení </w:t>
            </w:r>
            <w:proofErr w:type="gramStart"/>
            <w:r w:rsidRPr="00663464">
              <w:t>k  plynárenskému</w:t>
            </w:r>
            <w:proofErr w:type="gramEnd"/>
            <w:r w:rsidRPr="00663464">
              <w:t xml:space="preserve"> zařízení</w:t>
            </w:r>
          </w:p>
        </w:tc>
        <w:tc>
          <w:tcPr>
            <w:tcW w:w="4196" w:type="dxa"/>
            <w:gridSpan w:val="2"/>
          </w:tcPr>
          <w:p w14:paraId="3BFE5281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  <w:gridSpan w:val="2"/>
          </w:tcPr>
          <w:p w14:paraId="26AFF70E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</w:tcPr>
          <w:p w14:paraId="47A5A5E8" w14:textId="77777777" w:rsidR="00274B8D" w:rsidRDefault="00274B8D" w:rsidP="00274B8D"/>
        </w:tc>
        <w:tc>
          <w:tcPr>
            <w:tcW w:w="4196" w:type="dxa"/>
          </w:tcPr>
          <w:p w14:paraId="38DA9C9C" w14:textId="77777777" w:rsidR="00274B8D" w:rsidRDefault="00274B8D" w:rsidP="00274B8D"/>
        </w:tc>
      </w:tr>
      <w:tr w:rsidR="00274B8D" w14:paraId="33921000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BC4389" w14:textId="77777777" w:rsidR="00274B8D" w:rsidRPr="00425221" w:rsidRDefault="00274B8D" w:rsidP="00274B8D">
            <w:proofErr w:type="spellStart"/>
            <w:r w:rsidRPr="00425221">
              <w:t>biomass</w:t>
            </w:r>
            <w:proofErr w:type="spellEnd"/>
            <w:r w:rsidRPr="00425221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77A3B3" w14:textId="77777777" w:rsidR="00274B8D" w:rsidRPr="00425221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D00E6C" w14:textId="77777777" w:rsidR="00274B8D" w:rsidRPr="00425221" w:rsidRDefault="00DF1D1C" w:rsidP="00274B8D">
            <w:pPr>
              <w:jc w:val="center"/>
            </w:pPr>
            <w:r>
              <w:t>3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C643F1" w14:textId="77777777" w:rsidR="00274B8D" w:rsidRPr="00425221" w:rsidRDefault="00274B8D" w:rsidP="00274B8D"/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292E05" w14:textId="77777777" w:rsidR="00274B8D" w:rsidRPr="00425221" w:rsidRDefault="00274B8D" w:rsidP="00274B8D">
            <w:r w:rsidRPr="00425221">
              <w:t>Druh využívané biomasy</w:t>
            </w:r>
          </w:p>
        </w:tc>
        <w:tc>
          <w:tcPr>
            <w:tcW w:w="4196" w:type="dxa"/>
            <w:gridSpan w:val="2"/>
          </w:tcPr>
          <w:p w14:paraId="31D75BDF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  <w:gridSpan w:val="2"/>
          </w:tcPr>
          <w:p w14:paraId="2DEC3CA0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</w:tcPr>
          <w:p w14:paraId="5ADE8BF5" w14:textId="77777777" w:rsidR="00274B8D" w:rsidRDefault="00274B8D" w:rsidP="00274B8D"/>
        </w:tc>
        <w:tc>
          <w:tcPr>
            <w:tcW w:w="4196" w:type="dxa"/>
          </w:tcPr>
          <w:p w14:paraId="26AC1AEF" w14:textId="77777777" w:rsidR="00274B8D" w:rsidRDefault="00274B8D" w:rsidP="00274B8D"/>
        </w:tc>
      </w:tr>
      <w:tr w:rsidR="00274B8D" w14:paraId="65717FE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7CAD4A" w14:textId="77777777" w:rsidR="00274B8D" w:rsidRPr="00425221" w:rsidRDefault="00274B8D" w:rsidP="00274B8D">
            <w:proofErr w:type="spellStart"/>
            <w:r w:rsidRPr="00425221">
              <w:t>declaration-age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10A8D5" w14:textId="77777777" w:rsidR="00274B8D" w:rsidRPr="00425221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29A8A7" w14:textId="77777777" w:rsidR="00274B8D" w:rsidRPr="00425221" w:rsidRDefault="00DF1D1C" w:rsidP="00274B8D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37EE20" w14:textId="77777777" w:rsidR="00274B8D" w:rsidRPr="00425221" w:rsidRDefault="00274B8D" w:rsidP="00274B8D">
            <w:r w:rsidRPr="00425221">
              <w:t xml:space="preserve">Prohlašuji, že výrobní technologické celky nejsou v den uvedení do provozu starší 5 let, nebo v případě modernizace nejsou výrobní technologické celky, které jsou v rámci modernizace </w:t>
            </w:r>
            <w:r w:rsidRPr="00425221">
              <w:lastRenderedPageBreak/>
              <w:t>nahrazovány, ke dni registrace podpory modernizace starší 5 let.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B72B33" w14:textId="77777777" w:rsidR="00274B8D" w:rsidRPr="00425221" w:rsidRDefault="00274B8D" w:rsidP="00274B8D">
            <w:r w:rsidRPr="00425221">
              <w:lastRenderedPageBreak/>
              <w:t>Prohlašuji, že výrobní technologické celky nejsou v den uvedení do provozu starší 5 let, nebo v případě modernizace nejsou výrobní technologické celky, které jsou v rámci modernizace nahrazovány, ke dni registrace podpory modernizace starší 5 let.</w:t>
            </w:r>
          </w:p>
        </w:tc>
        <w:tc>
          <w:tcPr>
            <w:tcW w:w="4196" w:type="dxa"/>
            <w:gridSpan w:val="2"/>
          </w:tcPr>
          <w:p w14:paraId="08011AD3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  <w:gridSpan w:val="2"/>
          </w:tcPr>
          <w:p w14:paraId="2D6EB538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</w:tcPr>
          <w:p w14:paraId="0B2AF166" w14:textId="77777777" w:rsidR="00274B8D" w:rsidRDefault="00274B8D" w:rsidP="00274B8D"/>
        </w:tc>
        <w:tc>
          <w:tcPr>
            <w:tcW w:w="4196" w:type="dxa"/>
          </w:tcPr>
          <w:p w14:paraId="097B978C" w14:textId="77777777" w:rsidR="00274B8D" w:rsidRDefault="00274B8D" w:rsidP="00274B8D"/>
        </w:tc>
      </w:tr>
      <w:tr w:rsidR="00274B8D" w14:paraId="775B7255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444A35" w14:textId="77777777" w:rsidR="00274B8D" w:rsidRPr="00425221" w:rsidRDefault="00274B8D" w:rsidP="00274B8D">
            <w:r w:rsidRPr="00425221">
              <w:t>no-reference-</w:t>
            </w:r>
            <w:proofErr w:type="spellStart"/>
            <w:r w:rsidRPr="00425221">
              <w:t>heat</w:t>
            </w:r>
            <w:proofErr w:type="spellEnd"/>
            <w:r w:rsidRPr="00425221">
              <w:t>-source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DFC12D" w14:textId="77777777" w:rsidR="00274B8D" w:rsidRPr="00425221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02A0BC" w14:textId="77777777" w:rsidR="00274B8D" w:rsidRPr="00425221" w:rsidRDefault="00DF1D1C" w:rsidP="00274B8D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DD076A" w14:textId="77777777" w:rsidR="00274B8D" w:rsidRPr="00425221" w:rsidRDefault="00274B8D" w:rsidP="00274B8D">
            <w:r w:rsidRPr="00425221">
              <w:t>Tento zdroj elektřiny není zároveň výrobnou tepla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725369" w14:textId="77777777" w:rsidR="00274B8D" w:rsidRPr="00425221" w:rsidRDefault="00274B8D" w:rsidP="00274B8D">
            <w:r w:rsidRPr="00425221">
              <w:t>Tento zdroj elektřiny není zároveň výrobnou tepla</w:t>
            </w:r>
          </w:p>
        </w:tc>
        <w:tc>
          <w:tcPr>
            <w:tcW w:w="4196" w:type="dxa"/>
            <w:gridSpan w:val="2"/>
          </w:tcPr>
          <w:p w14:paraId="20F6BE2F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  <w:gridSpan w:val="2"/>
          </w:tcPr>
          <w:p w14:paraId="34EADF27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</w:tcPr>
          <w:p w14:paraId="317F98FC" w14:textId="77777777" w:rsidR="00274B8D" w:rsidRDefault="00274B8D" w:rsidP="00274B8D"/>
        </w:tc>
        <w:tc>
          <w:tcPr>
            <w:tcW w:w="4196" w:type="dxa"/>
          </w:tcPr>
          <w:p w14:paraId="071CCFC5" w14:textId="77777777" w:rsidR="00274B8D" w:rsidRDefault="00274B8D" w:rsidP="00274B8D"/>
        </w:tc>
      </w:tr>
      <w:tr w:rsidR="00274B8D" w14:paraId="568372C8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3E28CF" w14:textId="77777777" w:rsidR="00274B8D" w:rsidRPr="00425221" w:rsidRDefault="00274B8D" w:rsidP="00274B8D">
            <w:r w:rsidRPr="00425221">
              <w:t>no-reference-</w:t>
            </w:r>
            <w:proofErr w:type="spellStart"/>
            <w:r w:rsidRPr="00425221">
              <w:t>gas</w:t>
            </w:r>
            <w:proofErr w:type="spellEnd"/>
            <w:r w:rsidRPr="00425221">
              <w:t>-source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B03F7B" w14:textId="77777777" w:rsidR="00274B8D" w:rsidRPr="00425221" w:rsidRDefault="00274B8D" w:rsidP="00274B8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800097" w14:textId="77777777" w:rsidR="00274B8D" w:rsidRPr="00425221" w:rsidRDefault="00DF1D1C" w:rsidP="00274B8D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A36F74" w14:textId="77777777" w:rsidR="00274B8D" w:rsidRPr="00425221" w:rsidRDefault="00274B8D" w:rsidP="00274B8D">
            <w:r w:rsidRPr="00425221">
              <w:t>Tento zdroj elektřiny není zároveň výrobnou biometanu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F7A3BD" w14:textId="77777777" w:rsidR="00274B8D" w:rsidRPr="00425221" w:rsidRDefault="00274B8D" w:rsidP="00274B8D">
            <w:r w:rsidRPr="00425221">
              <w:t>Tento zdroj elektřiny není zároveň výrobnou biometanu</w:t>
            </w:r>
          </w:p>
        </w:tc>
        <w:tc>
          <w:tcPr>
            <w:tcW w:w="4196" w:type="dxa"/>
            <w:gridSpan w:val="2"/>
          </w:tcPr>
          <w:p w14:paraId="71514108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  <w:gridSpan w:val="2"/>
          </w:tcPr>
          <w:p w14:paraId="5538B2AA" w14:textId="77777777" w:rsidR="00274B8D" w:rsidRDefault="00274B8D" w:rsidP="00274B8D">
            <w:pPr>
              <w:jc w:val="center"/>
            </w:pPr>
          </w:p>
        </w:tc>
        <w:tc>
          <w:tcPr>
            <w:tcW w:w="4196" w:type="dxa"/>
          </w:tcPr>
          <w:p w14:paraId="7B2AFDBE" w14:textId="77777777" w:rsidR="00274B8D" w:rsidRDefault="00274B8D" w:rsidP="00274B8D"/>
        </w:tc>
        <w:tc>
          <w:tcPr>
            <w:tcW w:w="4196" w:type="dxa"/>
          </w:tcPr>
          <w:p w14:paraId="3B5567FF" w14:textId="77777777" w:rsidR="00274B8D" w:rsidRDefault="00274B8D" w:rsidP="00274B8D"/>
        </w:tc>
      </w:tr>
      <w:tr w:rsidR="0035448B" w14:paraId="69F16950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D757FF" w14:textId="77777777" w:rsidR="0035448B" w:rsidRPr="00CC75C7" w:rsidRDefault="0035448B" w:rsidP="0035448B">
            <w:proofErr w:type="spellStart"/>
            <w:r w:rsidRPr="00E71593">
              <w:t>declaration-sustainability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579658" w14:textId="77777777" w:rsidR="0035448B" w:rsidRDefault="0035448B" w:rsidP="0035448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2F9D76" w14:textId="77777777" w:rsidR="0035448B" w:rsidRDefault="0035448B" w:rsidP="0035448B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B89C7F" w14:textId="77777777" w:rsidR="0035448B" w:rsidRPr="00CC75C7" w:rsidRDefault="0035448B" w:rsidP="0035448B">
            <w:r>
              <w:t>Prohlášení o splnění kritérií udržitelnosti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588BCE" w14:textId="77777777" w:rsidR="0035448B" w:rsidRPr="00CC75C7" w:rsidRDefault="0035448B" w:rsidP="0035448B">
            <w:r>
              <w:t>Prohlášení o splnění kritérií udržitelnosti</w:t>
            </w:r>
          </w:p>
        </w:tc>
        <w:tc>
          <w:tcPr>
            <w:tcW w:w="4196" w:type="dxa"/>
            <w:gridSpan w:val="2"/>
          </w:tcPr>
          <w:p w14:paraId="0BF8253F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  <w:gridSpan w:val="2"/>
          </w:tcPr>
          <w:p w14:paraId="49B99955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</w:tcPr>
          <w:p w14:paraId="703C3B9A" w14:textId="77777777" w:rsidR="0035448B" w:rsidRDefault="0035448B" w:rsidP="0035448B"/>
        </w:tc>
        <w:tc>
          <w:tcPr>
            <w:tcW w:w="4196" w:type="dxa"/>
          </w:tcPr>
          <w:p w14:paraId="51C76819" w14:textId="77777777" w:rsidR="0035448B" w:rsidRDefault="0035448B" w:rsidP="0035448B"/>
        </w:tc>
      </w:tr>
      <w:tr w:rsidR="0035448B" w14:paraId="214AAD52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6200EB" w14:textId="77777777" w:rsidR="0035448B" w:rsidRPr="00CC75C7" w:rsidRDefault="0035448B" w:rsidP="0035448B">
            <w:proofErr w:type="spellStart"/>
            <w:r w:rsidRPr="00E71593">
              <w:t>declaration-emission-savings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CA35EC" w14:textId="77777777" w:rsidR="0035448B" w:rsidRDefault="0035448B" w:rsidP="0035448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8396FE" w14:textId="77777777" w:rsidR="0035448B" w:rsidRDefault="0035448B" w:rsidP="0035448B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447C91" w14:textId="77777777" w:rsidR="0035448B" w:rsidRPr="00CC75C7" w:rsidRDefault="0035448B" w:rsidP="0035448B">
            <w:r>
              <w:t>Prohlášení o splnění úspor emisí skleníkových plynů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6BAEE7" w14:textId="77777777" w:rsidR="0035448B" w:rsidRPr="00CC75C7" w:rsidRDefault="0035448B" w:rsidP="0035448B">
            <w:r>
              <w:t>Prohlášení o splnění úspor emisí skleníkových plynů</w:t>
            </w:r>
          </w:p>
        </w:tc>
        <w:tc>
          <w:tcPr>
            <w:tcW w:w="4196" w:type="dxa"/>
            <w:gridSpan w:val="2"/>
          </w:tcPr>
          <w:p w14:paraId="6A21A0CB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  <w:gridSpan w:val="2"/>
          </w:tcPr>
          <w:p w14:paraId="27227386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</w:tcPr>
          <w:p w14:paraId="6FB6A51B" w14:textId="77777777" w:rsidR="0035448B" w:rsidRDefault="0035448B" w:rsidP="0035448B"/>
        </w:tc>
        <w:tc>
          <w:tcPr>
            <w:tcW w:w="4196" w:type="dxa"/>
          </w:tcPr>
          <w:p w14:paraId="4CE8FD4F" w14:textId="77777777" w:rsidR="0035448B" w:rsidRDefault="0035448B" w:rsidP="0035448B"/>
        </w:tc>
      </w:tr>
      <w:tr w:rsidR="0035448B" w14:paraId="10DE0C10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E7F2AA" w14:textId="77777777" w:rsidR="0035448B" w:rsidRPr="00CC75C7" w:rsidRDefault="0035448B" w:rsidP="0035448B">
            <w:proofErr w:type="spellStart"/>
            <w:r w:rsidRPr="00E71593">
              <w:t>biofuel-usage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552F5D" w14:textId="77777777" w:rsidR="0035448B" w:rsidRDefault="0035448B" w:rsidP="0035448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06C0D4" w14:textId="77777777" w:rsidR="0035448B" w:rsidRDefault="0035448B" w:rsidP="0035448B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2047C8" w14:textId="77777777" w:rsidR="0035448B" w:rsidRPr="00CC75C7" w:rsidRDefault="0035448B" w:rsidP="0035448B">
            <w:r>
              <w:t xml:space="preserve">Využití paliv z biomasy nebo </w:t>
            </w:r>
            <w:proofErr w:type="spellStart"/>
            <w:r>
              <w:t>biokapalin</w:t>
            </w:r>
            <w:proofErr w:type="spellEnd"/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6E7111" w14:textId="77777777" w:rsidR="0035448B" w:rsidRPr="00CC75C7" w:rsidRDefault="0035448B" w:rsidP="0035448B">
            <w:r>
              <w:t xml:space="preserve">Využití paliv z biomasy nebo </w:t>
            </w:r>
            <w:proofErr w:type="spellStart"/>
            <w:r>
              <w:t>biokapalin</w:t>
            </w:r>
            <w:proofErr w:type="spellEnd"/>
          </w:p>
        </w:tc>
        <w:tc>
          <w:tcPr>
            <w:tcW w:w="4196" w:type="dxa"/>
            <w:gridSpan w:val="2"/>
          </w:tcPr>
          <w:p w14:paraId="32F44F80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  <w:gridSpan w:val="2"/>
          </w:tcPr>
          <w:p w14:paraId="619AAF6C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</w:tcPr>
          <w:p w14:paraId="0648BED8" w14:textId="77777777" w:rsidR="0035448B" w:rsidRDefault="0035448B" w:rsidP="0035448B"/>
        </w:tc>
        <w:tc>
          <w:tcPr>
            <w:tcW w:w="4196" w:type="dxa"/>
          </w:tcPr>
          <w:p w14:paraId="2FCE1A91" w14:textId="77777777" w:rsidR="0035448B" w:rsidRDefault="0035448B" w:rsidP="0035448B"/>
        </w:tc>
      </w:tr>
      <w:tr w:rsidR="0035448B" w14:paraId="171AFD6F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817E0E" w14:textId="77777777" w:rsidR="0035448B" w:rsidRPr="00E71593" w:rsidRDefault="0035448B" w:rsidP="0035448B">
            <w:proofErr w:type="spellStart"/>
            <w:r w:rsidRPr="0035448B">
              <w:t>sustainability</w:t>
            </w:r>
            <w:proofErr w:type="spellEnd"/>
            <w:r w:rsidRPr="0035448B">
              <w:t>-plant-</w:t>
            </w:r>
            <w:proofErr w:type="spellStart"/>
            <w:r w:rsidRPr="0035448B">
              <w:t>category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CDBA6C" w14:textId="77777777" w:rsidR="0035448B" w:rsidRDefault="0035448B" w:rsidP="0035448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75AB2F" w14:textId="77777777" w:rsidR="0035448B" w:rsidRDefault="0035448B" w:rsidP="0035448B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34FDC6" w14:textId="77777777" w:rsidR="0035448B" w:rsidRDefault="0035448B" w:rsidP="0035448B">
            <w:r>
              <w:t>Kategorie výrobny pro kontrolu plnění kritérií udržitelnosti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F84448" w14:textId="77777777" w:rsidR="0035448B" w:rsidRDefault="0035448B" w:rsidP="0035448B">
            <w:r>
              <w:t>Kategorie výrobny pro kontrolu plnění kritérií udržitelnosti</w:t>
            </w:r>
          </w:p>
        </w:tc>
        <w:tc>
          <w:tcPr>
            <w:tcW w:w="4196" w:type="dxa"/>
            <w:gridSpan w:val="2"/>
          </w:tcPr>
          <w:p w14:paraId="5D607691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  <w:gridSpan w:val="2"/>
          </w:tcPr>
          <w:p w14:paraId="58B16E8B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</w:tcPr>
          <w:p w14:paraId="29EAAA7B" w14:textId="77777777" w:rsidR="0035448B" w:rsidRDefault="0035448B" w:rsidP="0035448B"/>
        </w:tc>
        <w:tc>
          <w:tcPr>
            <w:tcW w:w="4196" w:type="dxa"/>
          </w:tcPr>
          <w:p w14:paraId="2A9AFE50" w14:textId="77777777" w:rsidR="0035448B" w:rsidRDefault="0035448B" w:rsidP="0035448B"/>
        </w:tc>
      </w:tr>
      <w:tr w:rsidR="0035448B" w14:paraId="7E3FBD29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7951E9" w14:textId="77777777" w:rsidR="0035448B" w:rsidRPr="00E71593" w:rsidRDefault="0035448B" w:rsidP="0035448B">
            <w:proofErr w:type="spellStart"/>
            <w:r w:rsidRPr="0035448B">
              <w:t>auction</w:t>
            </w:r>
            <w:proofErr w:type="spellEnd"/>
            <w:r w:rsidRPr="0035448B"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480F2B" w14:textId="77777777" w:rsidR="0035448B" w:rsidRDefault="0035448B" w:rsidP="0035448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7AAEF4" w14:textId="77777777" w:rsidR="0035448B" w:rsidRDefault="0035448B" w:rsidP="0035448B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968CD0" w14:textId="77777777" w:rsidR="0035448B" w:rsidRDefault="0035448B" w:rsidP="0035448B">
            <w:r>
              <w:t>Identifikace výrobny elektřiny z rozhodnutí o udělení práva na podporu z aukce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A4D258" w14:textId="77777777" w:rsidR="0035448B" w:rsidRDefault="0035448B" w:rsidP="0035448B">
            <w:r>
              <w:t>Identifikace výrobny elektřiny z rozhodnutí o udělení práva na podporu z aukce</w:t>
            </w:r>
          </w:p>
        </w:tc>
        <w:tc>
          <w:tcPr>
            <w:tcW w:w="4196" w:type="dxa"/>
            <w:gridSpan w:val="2"/>
          </w:tcPr>
          <w:p w14:paraId="3E263816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  <w:gridSpan w:val="2"/>
          </w:tcPr>
          <w:p w14:paraId="5B426DB8" w14:textId="77777777" w:rsidR="0035448B" w:rsidRDefault="0035448B" w:rsidP="0035448B">
            <w:pPr>
              <w:jc w:val="center"/>
            </w:pPr>
          </w:p>
        </w:tc>
        <w:tc>
          <w:tcPr>
            <w:tcW w:w="4196" w:type="dxa"/>
          </w:tcPr>
          <w:p w14:paraId="1E7821DC" w14:textId="77777777" w:rsidR="0035448B" w:rsidRDefault="0035448B" w:rsidP="0035448B"/>
        </w:tc>
        <w:tc>
          <w:tcPr>
            <w:tcW w:w="4196" w:type="dxa"/>
          </w:tcPr>
          <w:p w14:paraId="01B7ABA0" w14:textId="77777777" w:rsidR="0035448B" w:rsidRDefault="0035448B" w:rsidP="0035448B"/>
        </w:tc>
      </w:tr>
      <w:tr w:rsidR="00C60C5E" w14:paraId="500BAB8B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48DC42" w14:textId="77777777" w:rsidR="00C60C5E" w:rsidRPr="0035448B" w:rsidRDefault="00C60C5E" w:rsidP="00C60C5E">
            <w:proofErr w:type="spellStart"/>
            <w:r w:rsidRPr="0024662B">
              <w:rPr>
                <w:iCs/>
                <w:sz w:val="20"/>
                <w:szCs w:val="20"/>
              </w:rPr>
              <w:t>overcomp-prevention-rf</w:t>
            </w:r>
            <w:proofErr w:type="spellEnd"/>
            <w:r w:rsidRPr="0024662B">
              <w:rPr>
                <w:iCs/>
                <w:sz w:val="20"/>
                <w:szCs w:val="20"/>
              </w:rPr>
              <w:t xml:space="preserve"> 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36C563" w14:textId="77777777" w:rsidR="00C60C5E" w:rsidRDefault="00C60C5E" w:rsidP="0035448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3F5914" w14:textId="77777777" w:rsidR="00C60C5E" w:rsidRDefault="00C60C5E" w:rsidP="0035448B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4946AF" w14:textId="77777777" w:rsidR="00C60C5E" w:rsidRDefault="00C60C5E" w:rsidP="0035448B">
            <w:r w:rsidRPr="0024662B">
              <w:rPr>
                <w:iCs/>
                <w:sz w:val="20"/>
                <w:szCs w:val="20"/>
              </w:rPr>
              <w:t>Způsob výpočtu snížení výše podpory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29690F" w14:textId="77777777" w:rsidR="00C60C5E" w:rsidRDefault="00C60C5E" w:rsidP="0035448B">
            <w:r w:rsidRPr="0024662B">
              <w:rPr>
                <w:iCs/>
                <w:sz w:val="20"/>
                <w:szCs w:val="20"/>
              </w:rPr>
              <w:t>Způsob výpočtu snížení výše podpory</w:t>
            </w:r>
          </w:p>
        </w:tc>
        <w:tc>
          <w:tcPr>
            <w:tcW w:w="4196" w:type="dxa"/>
            <w:gridSpan w:val="2"/>
          </w:tcPr>
          <w:p w14:paraId="3AB05B36" w14:textId="77777777" w:rsidR="00C60C5E" w:rsidRDefault="00C60C5E" w:rsidP="0035448B">
            <w:pPr>
              <w:jc w:val="center"/>
            </w:pPr>
          </w:p>
        </w:tc>
        <w:tc>
          <w:tcPr>
            <w:tcW w:w="4196" w:type="dxa"/>
            <w:gridSpan w:val="2"/>
          </w:tcPr>
          <w:p w14:paraId="1AA7FCA3" w14:textId="77777777" w:rsidR="00C60C5E" w:rsidRDefault="00C60C5E" w:rsidP="0035448B">
            <w:pPr>
              <w:jc w:val="center"/>
            </w:pPr>
          </w:p>
        </w:tc>
        <w:tc>
          <w:tcPr>
            <w:tcW w:w="4196" w:type="dxa"/>
          </w:tcPr>
          <w:p w14:paraId="3993C0C6" w14:textId="77777777" w:rsidR="00C60C5E" w:rsidRDefault="00C60C5E" w:rsidP="0035448B"/>
        </w:tc>
        <w:tc>
          <w:tcPr>
            <w:tcW w:w="4196" w:type="dxa"/>
          </w:tcPr>
          <w:p w14:paraId="7457314F" w14:textId="77777777" w:rsidR="00C60C5E" w:rsidRDefault="00C60C5E" w:rsidP="0035448B"/>
        </w:tc>
      </w:tr>
      <w:tr w:rsidR="00425221" w14:paraId="60BD7693" w14:textId="77777777" w:rsidTr="004428C7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AC0D979" w14:textId="77777777" w:rsidR="00425221" w:rsidRPr="004428C7" w:rsidRDefault="00425221" w:rsidP="00425221">
            <w:pPr>
              <w:rPr>
                <w:b/>
                <w:lang w:val="en-US"/>
              </w:rPr>
            </w:pPr>
            <w:r>
              <w:rPr>
                <w:b/>
              </w:rPr>
              <w:t>Schedule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363D8F8" w14:textId="77777777" w:rsidR="00425221" w:rsidRPr="004428C7" w:rsidRDefault="00425221" w:rsidP="00425221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88745B0" w14:textId="77777777" w:rsidR="00425221" w:rsidRPr="004428C7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8892F20" w14:textId="77777777" w:rsidR="00425221" w:rsidRPr="004428C7" w:rsidRDefault="00425221" w:rsidP="00425221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1E1D5AF" w14:textId="77777777" w:rsidR="00425221" w:rsidRPr="004428C7" w:rsidRDefault="00425221" w:rsidP="00425221">
            <w:pPr>
              <w:rPr>
                <w:b/>
              </w:rPr>
            </w:pPr>
            <w:r>
              <w:rPr>
                <w:b/>
              </w:rPr>
              <w:t>Nárok na podporu – termíny</w:t>
            </w:r>
          </w:p>
        </w:tc>
        <w:tc>
          <w:tcPr>
            <w:tcW w:w="4196" w:type="dxa"/>
            <w:gridSpan w:val="2"/>
          </w:tcPr>
          <w:p w14:paraId="7FCF8C7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84C8EAA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C09FD15" w14:textId="77777777" w:rsidR="00425221" w:rsidRDefault="00425221" w:rsidP="00425221"/>
        </w:tc>
        <w:tc>
          <w:tcPr>
            <w:tcW w:w="4196" w:type="dxa"/>
          </w:tcPr>
          <w:p w14:paraId="763EC2A0" w14:textId="77777777" w:rsidR="00425221" w:rsidRDefault="00425221" w:rsidP="00425221"/>
        </w:tc>
      </w:tr>
      <w:tr w:rsidR="00425221" w14:paraId="3983F7F3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7AC862" w14:textId="77777777" w:rsidR="00425221" w:rsidRPr="004428C7" w:rsidRDefault="00425221" w:rsidP="00425221">
            <w:pPr>
              <w:rPr>
                <w:lang w:val="en-US"/>
              </w:rPr>
            </w:pPr>
            <w:r>
              <w:rPr>
                <w:lang w:val="en-US"/>
              </w:rPr>
              <w:t>parallel-connection-date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662F6C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35F136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73A08D" w14:textId="77777777" w:rsidR="00425221" w:rsidRDefault="00425221" w:rsidP="00425221">
            <w:r>
              <w:t>Datum připojení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E30554" w14:textId="77777777" w:rsidR="00425221" w:rsidRDefault="00425221" w:rsidP="00425221">
            <w:r>
              <w:t>Datum prvního paralelního připojení</w:t>
            </w:r>
          </w:p>
        </w:tc>
        <w:tc>
          <w:tcPr>
            <w:tcW w:w="4196" w:type="dxa"/>
            <w:gridSpan w:val="2"/>
          </w:tcPr>
          <w:p w14:paraId="21506BF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54BA825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627E681C" w14:textId="77777777" w:rsidR="00425221" w:rsidRDefault="00425221" w:rsidP="00425221"/>
        </w:tc>
        <w:tc>
          <w:tcPr>
            <w:tcW w:w="4196" w:type="dxa"/>
          </w:tcPr>
          <w:p w14:paraId="266CDDC1" w14:textId="77777777" w:rsidR="00425221" w:rsidRDefault="00425221" w:rsidP="00425221"/>
        </w:tc>
      </w:tr>
      <w:tr w:rsidR="00425221" w14:paraId="1EEC2367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CC0005" w14:textId="77777777" w:rsidR="00425221" w:rsidRDefault="00425221" w:rsidP="00425221">
            <w:r>
              <w:t>licence-</w:t>
            </w:r>
            <w:proofErr w:type="spellStart"/>
            <w:r>
              <w:t>effect</w:t>
            </w:r>
            <w:proofErr w:type="spellEnd"/>
            <w:r>
              <w:t>-</w:t>
            </w:r>
            <w:proofErr w:type="spellStart"/>
            <w:r>
              <w:t>day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297205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07F81D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C6699E" w14:textId="77777777" w:rsidR="00425221" w:rsidRDefault="00425221" w:rsidP="00425221">
            <w:r>
              <w:t>Datum účinnosti licence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CEC09E" w14:textId="77777777" w:rsidR="00425221" w:rsidRDefault="00425221" w:rsidP="00425221">
            <w:r>
              <w:t>Datum právní účinnosti licence</w:t>
            </w:r>
          </w:p>
        </w:tc>
        <w:tc>
          <w:tcPr>
            <w:tcW w:w="4196" w:type="dxa"/>
            <w:gridSpan w:val="2"/>
          </w:tcPr>
          <w:p w14:paraId="30C04EB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C9933E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C68E1D5" w14:textId="77777777" w:rsidR="00425221" w:rsidRDefault="00425221" w:rsidP="00425221"/>
        </w:tc>
        <w:tc>
          <w:tcPr>
            <w:tcW w:w="4196" w:type="dxa"/>
          </w:tcPr>
          <w:p w14:paraId="5EAC9C11" w14:textId="77777777" w:rsidR="00425221" w:rsidRDefault="00425221" w:rsidP="00425221"/>
        </w:tc>
      </w:tr>
      <w:tr w:rsidR="00425221" w14:paraId="42BAD2A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16D71F" w14:textId="77777777" w:rsidR="00425221" w:rsidRDefault="00425221" w:rsidP="00425221">
            <w:proofErr w:type="spellStart"/>
            <w:r>
              <w:t>operation</w:t>
            </w:r>
            <w:proofErr w:type="spellEnd"/>
            <w:r>
              <w:t>-start-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479CA6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5164B8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91CD91" w14:textId="77777777" w:rsidR="00425221" w:rsidRDefault="00425221" w:rsidP="00425221">
            <w:r>
              <w:t>Datum uvedení do provozu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883501" w14:textId="77777777" w:rsidR="00425221" w:rsidRDefault="00425221" w:rsidP="00425221">
            <w:r>
              <w:t>Datum uvedení do provozu</w:t>
            </w:r>
          </w:p>
        </w:tc>
        <w:tc>
          <w:tcPr>
            <w:tcW w:w="4196" w:type="dxa"/>
            <w:gridSpan w:val="2"/>
          </w:tcPr>
          <w:p w14:paraId="16662E9F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691759A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3FD68DD1" w14:textId="77777777" w:rsidR="00425221" w:rsidRDefault="00425221" w:rsidP="00425221"/>
        </w:tc>
        <w:tc>
          <w:tcPr>
            <w:tcW w:w="4196" w:type="dxa"/>
          </w:tcPr>
          <w:p w14:paraId="250B6F55" w14:textId="77777777" w:rsidR="00425221" w:rsidRDefault="00425221" w:rsidP="00425221"/>
        </w:tc>
      </w:tr>
      <w:tr w:rsidR="00425221" w14:paraId="1305FC53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2FB15A" w14:textId="77777777" w:rsidR="00425221" w:rsidRDefault="00425221" w:rsidP="00425221">
            <w:proofErr w:type="spellStart"/>
            <w:r>
              <w:t>promotion</w:t>
            </w:r>
            <w:proofErr w:type="spellEnd"/>
            <w:r>
              <w:t>-start-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B38006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430DBD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730845" w14:textId="77777777" w:rsidR="00425221" w:rsidRDefault="00425221" w:rsidP="00425221">
            <w:r>
              <w:t>Datum podpory od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10F53D" w14:textId="77777777" w:rsidR="00425221" w:rsidRDefault="00425221" w:rsidP="00425221">
            <w:r>
              <w:t>Datum podpory od</w:t>
            </w:r>
          </w:p>
        </w:tc>
        <w:tc>
          <w:tcPr>
            <w:tcW w:w="4196" w:type="dxa"/>
            <w:gridSpan w:val="2"/>
          </w:tcPr>
          <w:p w14:paraId="059D0B84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4CF7F1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574AD79D" w14:textId="77777777" w:rsidR="00425221" w:rsidRDefault="00425221" w:rsidP="00425221"/>
        </w:tc>
        <w:tc>
          <w:tcPr>
            <w:tcW w:w="4196" w:type="dxa"/>
          </w:tcPr>
          <w:p w14:paraId="6D3E8876" w14:textId="77777777" w:rsidR="00425221" w:rsidRDefault="00425221" w:rsidP="00425221"/>
        </w:tc>
      </w:tr>
      <w:tr w:rsidR="00425221" w14:paraId="26790838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ADAD87" w14:textId="77777777" w:rsidR="00425221" w:rsidRDefault="00425221" w:rsidP="00425221">
            <w:proofErr w:type="spellStart"/>
            <w:r>
              <w:lastRenderedPageBreak/>
              <w:t>promotion</w:t>
            </w:r>
            <w:proofErr w:type="spellEnd"/>
            <w:r>
              <w:t>-end-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E708C9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48BA59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21AC10" w14:textId="77777777" w:rsidR="00425221" w:rsidRDefault="00425221" w:rsidP="00425221">
            <w:r>
              <w:t>Datum podpory do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D2E9CF" w14:textId="77777777" w:rsidR="00425221" w:rsidRDefault="00425221" w:rsidP="00425221">
            <w:r>
              <w:t>Datum podpory do</w:t>
            </w:r>
          </w:p>
        </w:tc>
        <w:tc>
          <w:tcPr>
            <w:tcW w:w="4196" w:type="dxa"/>
            <w:gridSpan w:val="2"/>
          </w:tcPr>
          <w:p w14:paraId="3B6077C0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EDEDA83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4671C4A8" w14:textId="77777777" w:rsidR="00425221" w:rsidRDefault="00425221" w:rsidP="00425221"/>
        </w:tc>
        <w:tc>
          <w:tcPr>
            <w:tcW w:w="4196" w:type="dxa"/>
          </w:tcPr>
          <w:p w14:paraId="15923E9F" w14:textId="77777777" w:rsidR="00425221" w:rsidRDefault="00425221" w:rsidP="00425221"/>
        </w:tc>
      </w:tr>
      <w:tr w:rsidR="00425221" w14:paraId="4A8F7C0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3D1780" w14:textId="77777777" w:rsidR="00425221" w:rsidRDefault="00425221" w:rsidP="00425221">
            <w:proofErr w:type="spellStart"/>
            <w:r>
              <w:t>origin-certificate-date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BB4419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302836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834AC6" w14:textId="77777777" w:rsidR="00425221" w:rsidRDefault="00425221" w:rsidP="00425221">
            <w:r>
              <w:t>Datum vydání osvědčení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D87FBE" w14:textId="77777777" w:rsidR="00425221" w:rsidRDefault="00425221" w:rsidP="00425221">
            <w:r>
              <w:t>Datum vydání osvědčení</w:t>
            </w:r>
          </w:p>
        </w:tc>
        <w:tc>
          <w:tcPr>
            <w:tcW w:w="4196" w:type="dxa"/>
            <w:gridSpan w:val="2"/>
          </w:tcPr>
          <w:p w14:paraId="0EA998EF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1B5CB483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4E85B518" w14:textId="77777777" w:rsidR="00425221" w:rsidRDefault="00425221" w:rsidP="00425221"/>
        </w:tc>
        <w:tc>
          <w:tcPr>
            <w:tcW w:w="4196" w:type="dxa"/>
          </w:tcPr>
          <w:p w14:paraId="7A8139B3" w14:textId="77777777" w:rsidR="00425221" w:rsidRDefault="00425221" w:rsidP="00425221"/>
        </w:tc>
      </w:tr>
      <w:tr w:rsidR="00425221" w14:paraId="5B5C9A09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95862F" w14:textId="77777777" w:rsidR="00425221" w:rsidRDefault="00425221" w:rsidP="00425221">
            <w:proofErr w:type="spellStart"/>
            <w:r>
              <w:t>promotion-required-date-from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49A605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72EBDA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CEE289" w14:textId="77777777" w:rsidR="00425221" w:rsidRDefault="00425221" w:rsidP="00425221">
            <w:r>
              <w:t>Požadované datum podpory od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D58188" w14:textId="77777777" w:rsidR="00425221" w:rsidRDefault="00425221" w:rsidP="00425221">
            <w:r>
              <w:t>Požadované datum podpory od</w:t>
            </w:r>
          </w:p>
        </w:tc>
        <w:tc>
          <w:tcPr>
            <w:tcW w:w="4196" w:type="dxa"/>
            <w:gridSpan w:val="2"/>
          </w:tcPr>
          <w:p w14:paraId="73D6F720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18D373B9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30B45AB" w14:textId="77777777" w:rsidR="00425221" w:rsidRDefault="00425221" w:rsidP="00425221"/>
        </w:tc>
        <w:tc>
          <w:tcPr>
            <w:tcW w:w="4196" w:type="dxa"/>
          </w:tcPr>
          <w:p w14:paraId="627C7335" w14:textId="77777777" w:rsidR="00425221" w:rsidRDefault="00425221" w:rsidP="00425221"/>
        </w:tc>
      </w:tr>
      <w:tr w:rsidR="00425221" w14:paraId="56610F48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8E3DB0" w14:textId="77777777" w:rsidR="00425221" w:rsidRDefault="00425221" w:rsidP="00425221">
            <w:proofErr w:type="spellStart"/>
            <w:r>
              <w:t>promotion</w:t>
            </w:r>
            <w:proofErr w:type="spellEnd"/>
            <w:r>
              <w:t>-</w:t>
            </w:r>
            <w:proofErr w:type="spellStart"/>
            <w:r>
              <w:t>required</w:t>
            </w:r>
            <w:proofErr w:type="spellEnd"/>
            <w:r>
              <w:t>-</w:t>
            </w:r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E14A6E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F10800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CC97A8" w14:textId="77777777" w:rsidR="00425221" w:rsidRDefault="00425221" w:rsidP="00425221">
            <w:r>
              <w:t>Požadované datum podpory do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E2CF97" w14:textId="77777777" w:rsidR="00425221" w:rsidRDefault="00425221" w:rsidP="00425221">
            <w:r>
              <w:t>Požadované datum podpory do</w:t>
            </w:r>
          </w:p>
        </w:tc>
        <w:tc>
          <w:tcPr>
            <w:tcW w:w="4196" w:type="dxa"/>
            <w:gridSpan w:val="2"/>
          </w:tcPr>
          <w:p w14:paraId="1E42993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BFD9AA3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4B226B7B" w14:textId="77777777" w:rsidR="00425221" w:rsidRDefault="00425221" w:rsidP="00425221"/>
        </w:tc>
        <w:tc>
          <w:tcPr>
            <w:tcW w:w="4196" w:type="dxa"/>
          </w:tcPr>
          <w:p w14:paraId="028228BA" w14:textId="77777777" w:rsidR="00425221" w:rsidRDefault="00425221" w:rsidP="00425221"/>
        </w:tc>
      </w:tr>
      <w:tr w:rsidR="00425221" w14:paraId="472DC4BA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942156" w14:textId="77777777" w:rsidR="00425221" w:rsidRDefault="00425221" w:rsidP="00425221">
            <w:r>
              <w:t>meter-</w:t>
            </w:r>
            <w:proofErr w:type="spellStart"/>
            <w:r>
              <w:t>installation</w:t>
            </w:r>
            <w:proofErr w:type="spellEnd"/>
            <w:r>
              <w:t>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CFCB77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BD6B4C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CA1EFE" w14:textId="77777777" w:rsidR="00425221" w:rsidRDefault="00425221" w:rsidP="00425221">
            <w:r>
              <w:t>Datum osazení zařízení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13F50E" w14:textId="77777777" w:rsidR="00425221" w:rsidRDefault="00425221" w:rsidP="00425221">
            <w:r>
              <w:t>Datum osazení měřícího zařízení v předávacím místě</w:t>
            </w:r>
          </w:p>
        </w:tc>
        <w:tc>
          <w:tcPr>
            <w:tcW w:w="4196" w:type="dxa"/>
            <w:gridSpan w:val="2"/>
          </w:tcPr>
          <w:p w14:paraId="15ACDA74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34548B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34046822" w14:textId="77777777" w:rsidR="00425221" w:rsidRDefault="00425221" w:rsidP="00425221"/>
        </w:tc>
        <w:tc>
          <w:tcPr>
            <w:tcW w:w="4196" w:type="dxa"/>
          </w:tcPr>
          <w:p w14:paraId="281BA24A" w14:textId="77777777" w:rsidR="00425221" w:rsidRDefault="00425221" w:rsidP="00425221"/>
        </w:tc>
      </w:tr>
      <w:tr w:rsidR="00425221" w14:paraId="62A53B39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E0F73A" w14:textId="77777777" w:rsidR="00425221" w:rsidRDefault="00425221" w:rsidP="00425221">
            <w:proofErr w:type="spellStart"/>
            <w:r>
              <w:t>operation</w:t>
            </w:r>
            <w:proofErr w:type="spellEnd"/>
            <w:r>
              <w:t>-end-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7935DF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14A8FE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A3F137" w14:textId="77777777" w:rsidR="00425221" w:rsidRDefault="00425221" w:rsidP="00425221">
            <w:r>
              <w:t>Datum ukončení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6995C3" w14:textId="77777777" w:rsidR="00425221" w:rsidRDefault="00425221" w:rsidP="00425221">
            <w:r>
              <w:t>Datum ukončení provozu</w:t>
            </w:r>
          </w:p>
        </w:tc>
        <w:tc>
          <w:tcPr>
            <w:tcW w:w="4196" w:type="dxa"/>
            <w:gridSpan w:val="2"/>
          </w:tcPr>
          <w:p w14:paraId="1BA317F5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ADADBB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192C8AF3" w14:textId="77777777" w:rsidR="00425221" w:rsidRDefault="00425221" w:rsidP="00425221"/>
        </w:tc>
        <w:tc>
          <w:tcPr>
            <w:tcW w:w="4196" w:type="dxa"/>
          </w:tcPr>
          <w:p w14:paraId="5CDB42F9" w14:textId="77777777" w:rsidR="00425221" w:rsidRDefault="00425221" w:rsidP="00425221"/>
        </w:tc>
      </w:tr>
      <w:tr w:rsidR="00425221" w14:paraId="1B69228E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DDE1B4" w14:textId="77777777" w:rsidR="00425221" w:rsidRDefault="00425221" w:rsidP="00425221">
            <w:proofErr w:type="spellStart"/>
            <w:r>
              <w:t>permission-date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28BB17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9E2F35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85D387" w14:textId="77777777" w:rsidR="00425221" w:rsidRDefault="00425221" w:rsidP="00425221">
            <w:r>
              <w:t>Datum vydání autorizace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10C2A0" w14:textId="77777777" w:rsidR="00425221" w:rsidRDefault="00425221" w:rsidP="00425221">
            <w:r>
              <w:t>Datum vydání autorizace výrobny</w:t>
            </w:r>
          </w:p>
        </w:tc>
        <w:tc>
          <w:tcPr>
            <w:tcW w:w="4196" w:type="dxa"/>
            <w:gridSpan w:val="2"/>
          </w:tcPr>
          <w:p w14:paraId="09075323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90D257A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863A944" w14:textId="77777777" w:rsidR="00425221" w:rsidRDefault="00425221" w:rsidP="00425221"/>
        </w:tc>
        <w:tc>
          <w:tcPr>
            <w:tcW w:w="4196" w:type="dxa"/>
          </w:tcPr>
          <w:p w14:paraId="72615790" w14:textId="77777777" w:rsidR="00425221" w:rsidRDefault="00425221" w:rsidP="00425221"/>
        </w:tc>
      </w:tr>
      <w:tr w:rsidR="00425221" w14:paraId="5933AE83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5F6326" w14:textId="77777777" w:rsidR="00425221" w:rsidRDefault="00425221" w:rsidP="00425221">
            <w:proofErr w:type="spellStart"/>
            <w:r>
              <w:t>authoriz-date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6B802D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20E9E2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B94B08" w14:textId="77777777" w:rsidR="00425221" w:rsidRDefault="00425221" w:rsidP="00425221">
            <w:r>
              <w:t>Datum vydání stavebního povolení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805A21" w14:textId="77777777" w:rsidR="00425221" w:rsidRDefault="00425221" w:rsidP="00425221">
            <w:r>
              <w:t>Datum vydání stavebního povolení</w:t>
            </w:r>
          </w:p>
        </w:tc>
        <w:tc>
          <w:tcPr>
            <w:tcW w:w="4196" w:type="dxa"/>
            <w:gridSpan w:val="2"/>
          </w:tcPr>
          <w:p w14:paraId="130E974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31CF53C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9CE5F05" w14:textId="77777777" w:rsidR="00425221" w:rsidRDefault="00425221" w:rsidP="00425221"/>
        </w:tc>
        <w:tc>
          <w:tcPr>
            <w:tcW w:w="4196" w:type="dxa"/>
          </w:tcPr>
          <w:p w14:paraId="7D203F92" w14:textId="77777777" w:rsidR="00425221" w:rsidRDefault="00425221" w:rsidP="00425221"/>
        </w:tc>
      </w:tr>
      <w:tr w:rsidR="00425221" w14:paraId="28A69AF6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BAB5C7" w14:textId="77777777" w:rsidR="00425221" w:rsidRDefault="00425221" w:rsidP="00425221">
            <w:proofErr w:type="spellStart"/>
            <w:r w:rsidRPr="00433585">
              <w:t>modernization-date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DC5322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6E0FE6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64CE82" w14:textId="77777777" w:rsidR="00425221" w:rsidRDefault="00425221" w:rsidP="00425221">
            <w:r>
              <w:t>Datum rekonstrukce/modernizace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5336E8" w14:textId="77777777" w:rsidR="00425221" w:rsidRDefault="00425221" w:rsidP="00425221">
            <w:r>
              <w:t>Datum rekonstrukce/modernizace</w:t>
            </w:r>
          </w:p>
        </w:tc>
        <w:tc>
          <w:tcPr>
            <w:tcW w:w="4196" w:type="dxa"/>
            <w:gridSpan w:val="2"/>
          </w:tcPr>
          <w:p w14:paraId="286E286A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51144F3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28EDAF9" w14:textId="77777777" w:rsidR="00425221" w:rsidRDefault="00425221" w:rsidP="00425221"/>
        </w:tc>
        <w:tc>
          <w:tcPr>
            <w:tcW w:w="4196" w:type="dxa"/>
          </w:tcPr>
          <w:p w14:paraId="5D733AE0" w14:textId="77777777" w:rsidR="00425221" w:rsidRDefault="00425221" w:rsidP="00425221"/>
        </w:tc>
      </w:tr>
      <w:tr w:rsidR="00425221" w14:paraId="0CB1BA35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A93A550" w14:textId="77777777" w:rsidR="00425221" w:rsidRPr="00B438D8" w:rsidRDefault="00425221" w:rsidP="00425221">
            <w:pPr>
              <w:rPr>
                <w:b/>
              </w:rPr>
            </w:pPr>
            <w:proofErr w:type="spellStart"/>
            <w:r w:rsidRPr="00B438D8">
              <w:rPr>
                <w:b/>
              </w:rPr>
              <w:t>BankDetails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D39AEA7" w14:textId="77777777" w:rsidR="00425221" w:rsidRPr="00B438D8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8EE062D" w14:textId="77777777" w:rsidR="00425221" w:rsidRPr="00B438D8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E6FA717" w14:textId="77777777" w:rsidR="00425221" w:rsidRPr="00B438D8" w:rsidRDefault="00425221" w:rsidP="00425221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C6A06C8" w14:textId="77777777" w:rsidR="00425221" w:rsidRPr="00B438D8" w:rsidRDefault="00425221" w:rsidP="00425221">
            <w:pPr>
              <w:rPr>
                <w:b/>
              </w:rPr>
            </w:pPr>
            <w:r w:rsidRPr="00B438D8">
              <w:rPr>
                <w:b/>
              </w:rPr>
              <w:t>Bankovní údaje k výrobnímu zdroji</w:t>
            </w:r>
          </w:p>
        </w:tc>
        <w:tc>
          <w:tcPr>
            <w:tcW w:w="4196" w:type="dxa"/>
            <w:gridSpan w:val="2"/>
          </w:tcPr>
          <w:p w14:paraId="2A92F003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620E764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5FDBB3A4" w14:textId="77777777" w:rsidR="00425221" w:rsidRDefault="00425221" w:rsidP="00425221"/>
        </w:tc>
        <w:tc>
          <w:tcPr>
            <w:tcW w:w="4196" w:type="dxa"/>
          </w:tcPr>
          <w:p w14:paraId="0A87897A" w14:textId="77777777" w:rsidR="00425221" w:rsidRDefault="00425221" w:rsidP="00425221"/>
        </w:tc>
      </w:tr>
      <w:tr w:rsidR="00425221" w14:paraId="1F0669F8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412F2A" w14:textId="77777777" w:rsidR="00425221" w:rsidRDefault="00425221" w:rsidP="00425221">
            <w:r>
              <w:t>prefix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BB22AA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2DCDBE" w14:textId="77777777" w:rsidR="00425221" w:rsidRDefault="00425221" w:rsidP="00425221">
            <w:pPr>
              <w:jc w:val="center"/>
            </w:pPr>
            <w:r>
              <w:t>1-6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3AC0C6" w14:textId="77777777" w:rsidR="00425221" w:rsidRDefault="00425221" w:rsidP="00425221">
            <w:r>
              <w:t>Předčíslí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02421A" w14:textId="77777777" w:rsidR="00425221" w:rsidRDefault="00425221" w:rsidP="00425221">
            <w:r>
              <w:t>Předčíslí čísla účtu</w:t>
            </w:r>
          </w:p>
        </w:tc>
        <w:tc>
          <w:tcPr>
            <w:tcW w:w="4196" w:type="dxa"/>
            <w:gridSpan w:val="2"/>
          </w:tcPr>
          <w:p w14:paraId="40AE8E93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3A080E9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3F7E2683" w14:textId="77777777" w:rsidR="00425221" w:rsidRDefault="00425221" w:rsidP="00425221"/>
        </w:tc>
        <w:tc>
          <w:tcPr>
            <w:tcW w:w="4196" w:type="dxa"/>
          </w:tcPr>
          <w:p w14:paraId="65984E72" w14:textId="77777777" w:rsidR="00425221" w:rsidRDefault="00425221" w:rsidP="00425221"/>
        </w:tc>
      </w:tr>
      <w:tr w:rsidR="00425221" w14:paraId="27D2C282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1C20EA" w14:textId="77777777" w:rsidR="00425221" w:rsidRDefault="00425221" w:rsidP="00425221">
            <w:proofErr w:type="spellStart"/>
            <w:r>
              <w:t>account-number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279855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0BE13A" w14:textId="77777777" w:rsidR="00425221" w:rsidRDefault="00425221" w:rsidP="00425221">
            <w:pPr>
              <w:jc w:val="center"/>
            </w:pPr>
            <w:r>
              <w:t>1-10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CC3A93" w14:textId="77777777" w:rsidR="00425221" w:rsidRDefault="00425221" w:rsidP="00425221">
            <w:r>
              <w:t>Číslo účtu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EFDE56" w14:textId="77777777" w:rsidR="00425221" w:rsidRDefault="00425221" w:rsidP="00425221">
            <w:r>
              <w:t>Číslo účtu</w:t>
            </w:r>
          </w:p>
        </w:tc>
        <w:tc>
          <w:tcPr>
            <w:tcW w:w="4196" w:type="dxa"/>
            <w:gridSpan w:val="2"/>
          </w:tcPr>
          <w:p w14:paraId="28316747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A53E710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4FD4033D" w14:textId="77777777" w:rsidR="00425221" w:rsidRDefault="00425221" w:rsidP="00425221"/>
        </w:tc>
        <w:tc>
          <w:tcPr>
            <w:tcW w:w="4196" w:type="dxa"/>
          </w:tcPr>
          <w:p w14:paraId="138D1E5E" w14:textId="77777777" w:rsidR="00425221" w:rsidRDefault="00425221" w:rsidP="00425221"/>
        </w:tc>
      </w:tr>
      <w:tr w:rsidR="00425221" w14:paraId="6C50B0E1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7CBE35" w14:textId="77777777" w:rsidR="00425221" w:rsidRDefault="00425221" w:rsidP="00425221">
            <w:r>
              <w:t>bank-id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99CDF2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7E9CD3" w14:textId="77777777" w:rsidR="00425221" w:rsidRDefault="00425221" w:rsidP="00425221">
            <w:pPr>
              <w:jc w:val="center"/>
            </w:pPr>
            <w:r>
              <w:t>1-4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531150" w14:textId="77777777" w:rsidR="00425221" w:rsidRDefault="00425221" w:rsidP="00425221">
            <w:r>
              <w:t>Kód banky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CBE88E" w14:textId="77777777" w:rsidR="00425221" w:rsidRDefault="00425221" w:rsidP="00425221">
            <w:r>
              <w:t>Kód banky</w:t>
            </w:r>
          </w:p>
        </w:tc>
        <w:tc>
          <w:tcPr>
            <w:tcW w:w="4196" w:type="dxa"/>
            <w:gridSpan w:val="2"/>
          </w:tcPr>
          <w:p w14:paraId="24A555CC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5D92E2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7CC6D1B" w14:textId="77777777" w:rsidR="00425221" w:rsidRDefault="00425221" w:rsidP="00425221"/>
        </w:tc>
        <w:tc>
          <w:tcPr>
            <w:tcW w:w="4196" w:type="dxa"/>
          </w:tcPr>
          <w:p w14:paraId="68825DAD" w14:textId="77777777" w:rsidR="00425221" w:rsidRDefault="00425221" w:rsidP="00425221"/>
        </w:tc>
      </w:tr>
      <w:tr w:rsidR="00425221" w14:paraId="1BD9E278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9E8B51" w14:textId="77777777" w:rsidR="00425221" w:rsidRDefault="00425221" w:rsidP="00425221">
            <w:proofErr w:type="spellStart"/>
            <w:r>
              <w:t>iban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538BB3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2333CF" w14:textId="77777777" w:rsidR="00425221" w:rsidRDefault="00425221" w:rsidP="00425221">
            <w:pPr>
              <w:jc w:val="center"/>
            </w:pPr>
            <w:r>
              <w:t>1-34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87679D" w14:textId="77777777" w:rsidR="00425221" w:rsidRDefault="00425221" w:rsidP="00425221">
            <w:r>
              <w:t>IBAN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9EBC96" w14:textId="77777777" w:rsidR="00425221" w:rsidRDefault="00425221" w:rsidP="00425221">
            <w:r>
              <w:t>IBAN (</w:t>
            </w:r>
            <w:proofErr w:type="spellStart"/>
            <w:r>
              <w:t>Internatinal</w:t>
            </w:r>
            <w:proofErr w:type="spellEnd"/>
            <w:r>
              <w:t xml:space="preserve"> Bank </w:t>
            </w:r>
            <w:proofErr w:type="spellStart"/>
            <w:r>
              <w:t>Account</w:t>
            </w:r>
            <w:proofErr w:type="spellEnd"/>
            <w:r>
              <w:t xml:space="preserve"> </w:t>
            </w:r>
            <w:proofErr w:type="spellStart"/>
            <w:r>
              <w:t>Number</w:t>
            </w:r>
            <w:proofErr w:type="spellEnd"/>
            <w:r>
              <w:t>)</w:t>
            </w:r>
          </w:p>
        </w:tc>
        <w:tc>
          <w:tcPr>
            <w:tcW w:w="4196" w:type="dxa"/>
            <w:gridSpan w:val="2"/>
          </w:tcPr>
          <w:p w14:paraId="21B5BC6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40A9E0D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365E4D9D" w14:textId="77777777" w:rsidR="00425221" w:rsidRDefault="00425221" w:rsidP="00425221"/>
        </w:tc>
        <w:tc>
          <w:tcPr>
            <w:tcW w:w="4196" w:type="dxa"/>
          </w:tcPr>
          <w:p w14:paraId="5AD4414C" w14:textId="77777777" w:rsidR="00425221" w:rsidRDefault="00425221" w:rsidP="00425221"/>
        </w:tc>
      </w:tr>
      <w:tr w:rsidR="00425221" w14:paraId="4D5DAA8D" w14:textId="77777777" w:rsidTr="002A1D6D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0D1D19D" w14:textId="77777777" w:rsidR="00425221" w:rsidRPr="002A1D6D" w:rsidRDefault="00425221" w:rsidP="00425221">
            <w:pPr>
              <w:rPr>
                <w:b/>
              </w:rPr>
            </w:pPr>
            <w:proofErr w:type="spellStart"/>
            <w:r w:rsidRPr="002A1D6D">
              <w:rPr>
                <w:b/>
              </w:rPr>
              <w:t>PromotionData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C633A77" w14:textId="77777777" w:rsidR="00425221" w:rsidRPr="002A1D6D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5C6DD8A" w14:textId="77777777" w:rsidR="00425221" w:rsidRPr="002A1D6D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92DF012" w14:textId="77777777" w:rsidR="00425221" w:rsidRPr="002A1D6D" w:rsidRDefault="00425221" w:rsidP="00425221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25F9C76" w14:textId="77777777" w:rsidR="00425221" w:rsidRPr="002A1D6D" w:rsidRDefault="00425221" w:rsidP="00425221">
            <w:pPr>
              <w:rPr>
                <w:b/>
              </w:rPr>
            </w:pPr>
            <w:r w:rsidRPr="002A1D6D">
              <w:rPr>
                <w:b/>
              </w:rPr>
              <w:t>Data nároku na podporu</w:t>
            </w:r>
          </w:p>
        </w:tc>
        <w:tc>
          <w:tcPr>
            <w:tcW w:w="4196" w:type="dxa"/>
            <w:gridSpan w:val="2"/>
          </w:tcPr>
          <w:p w14:paraId="79021E00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6145DC9C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502D3B31" w14:textId="77777777" w:rsidR="00425221" w:rsidRDefault="00425221" w:rsidP="00425221"/>
        </w:tc>
        <w:tc>
          <w:tcPr>
            <w:tcW w:w="4196" w:type="dxa"/>
          </w:tcPr>
          <w:p w14:paraId="72449D91" w14:textId="77777777" w:rsidR="00425221" w:rsidRDefault="00425221" w:rsidP="00425221"/>
        </w:tc>
      </w:tr>
      <w:tr w:rsidR="00425221" w14:paraId="1FB53D4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64CC33" w14:textId="77777777" w:rsidR="00425221" w:rsidRDefault="00425221" w:rsidP="00425221">
            <w:proofErr w:type="spellStart"/>
            <w:r>
              <w:t>promotion</w:t>
            </w:r>
            <w:proofErr w:type="spellEnd"/>
            <w:r>
              <w:t>-start-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FA865C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015C5A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40B5DF" w14:textId="77777777" w:rsidR="00425221" w:rsidRDefault="00425221" w:rsidP="00425221">
            <w:r>
              <w:t>Datum podpory od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8E094D" w14:textId="77777777" w:rsidR="00425221" w:rsidRDefault="00425221" w:rsidP="00425221">
            <w:r>
              <w:t>Datum podpory od</w:t>
            </w:r>
          </w:p>
        </w:tc>
        <w:tc>
          <w:tcPr>
            <w:tcW w:w="4196" w:type="dxa"/>
            <w:gridSpan w:val="2"/>
          </w:tcPr>
          <w:p w14:paraId="400787E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BF61E01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BEA1230" w14:textId="77777777" w:rsidR="00425221" w:rsidRDefault="00425221" w:rsidP="00425221"/>
        </w:tc>
        <w:tc>
          <w:tcPr>
            <w:tcW w:w="4196" w:type="dxa"/>
          </w:tcPr>
          <w:p w14:paraId="4DC87ECC" w14:textId="77777777" w:rsidR="00425221" w:rsidRDefault="00425221" w:rsidP="00425221"/>
        </w:tc>
      </w:tr>
      <w:tr w:rsidR="00425221" w14:paraId="58EFF06E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FC156D" w14:textId="77777777" w:rsidR="00425221" w:rsidRDefault="00425221" w:rsidP="00425221">
            <w:proofErr w:type="spellStart"/>
            <w:r>
              <w:t>promotion</w:t>
            </w:r>
            <w:proofErr w:type="spellEnd"/>
            <w:r>
              <w:t>-end-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CEA129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095BF8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19E3CD" w14:textId="77777777" w:rsidR="00425221" w:rsidRDefault="00425221" w:rsidP="00425221">
            <w:r>
              <w:t>Datum podpory do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451DD8" w14:textId="77777777" w:rsidR="00425221" w:rsidRDefault="00425221" w:rsidP="00425221">
            <w:r>
              <w:t>Datum podpory do</w:t>
            </w:r>
          </w:p>
        </w:tc>
        <w:tc>
          <w:tcPr>
            <w:tcW w:w="4196" w:type="dxa"/>
            <w:gridSpan w:val="2"/>
          </w:tcPr>
          <w:p w14:paraId="2D96B04D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8F642B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6A6AC1B8" w14:textId="77777777" w:rsidR="00425221" w:rsidRDefault="00425221" w:rsidP="00425221"/>
        </w:tc>
        <w:tc>
          <w:tcPr>
            <w:tcW w:w="4196" w:type="dxa"/>
          </w:tcPr>
          <w:p w14:paraId="1C969C1E" w14:textId="77777777" w:rsidR="00425221" w:rsidRDefault="00425221" w:rsidP="00425221"/>
        </w:tc>
      </w:tr>
      <w:tr w:rsidR="00425221" w14:paraId="1E124210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E79B62" w14:textId="77777777" w:rsidR="00425221" w:rsidRDefault="00425221" w:rsidP="00425221">
            <w:proofErr w:type="spellStart"/>
            <w:r>
              <w:t>promotion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40B5E6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8F1457" w14:textId="77777777" w:rsidR="00425221" w:rsidRDefault="00425221" w:rsidP="00425221">
            <w:pPr>
              <w:jc w:val="center"/>
            </w:pPr>
            <w:r>
              <w:t>výčet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0C3AFF" w14:textId="77777777" w:rsidR="00425221" w:rsidRDefault="00425221" w:rsidP="00425221">
            <w:r>
              <w:t>Forma podpory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405056" w14:textId="77777777" w:rsidR="00425221" w:rsidRDefault="00425221" w:rsidP="00425221">
            <w:r>
              <w:t>Forma podpory</w:t>
            </w:r>
          </w:p>
        </w:tc>
        <w:tc>
          <w:tcPr>
            <w:tcW w:w="4196" w:type="dxa"/>
            <w:gridSpan w:val="2"/>
          </w:tcPr>
          <w:p w14:paraId="2656A4EC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6501B59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DA15DF8" w14:textId="77777777" w:rsidR="00425221" w:rsidRDefault="00425221" w:rsidP="00425221"/>
        </w:tc>
        <w:tc>
          <w:tcPr>
            <w:tcW w:w="4196" w:type="dxa"/>
          </w:tcPr>
          <w:p w14:paraId="029EB855" w14:textId="77777777" w:rsidR="00425221" w:rsidRDefault="00425221" w:rsidP="00425221"/>
        </w:tc>
      </w:tr>
      <w:tr w:rsidR="00425221" w14:paraId="6A67B893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7D2799" w14:textId="77777777" w:rsidR="00425221" w:rsidRDefault="00425221" w:rsidP="00425221">
            <w:proofErr w:type="spellStart"/>
            <w:r>
              <w:t>decentralized</w:t>
            </w:r>
            <w:proofErr w:type="spellEnd"/>
            <w:r>
              <w:t>-</w:t>
            </w:r>
            <w:proofErr w:type="spellStart"/>
            <w:r>
              <w:t>generation</w:t>
            </w:r>
            <w:proofErr w:type="spellEnd"/>
            <w:r>
              <w:t>-bonus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64E384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78E4A5" w14:textId="77777777" w:rsidR="00425221" w:rsidRDefault="00425221" w:rsidP="00425221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E84F6D" w14:textId="77777777" w:rsidR="00425221" w:rsidRDefault="00425221" w:rsidP="00425221">
            <w:r>
              <w:t>Bonus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3BFF5D" w14:textId="77777777" w:rsidR="00425221" w:rsidRDefault="00425221" w:rsidP="00425221">
            <w:r>
              <w:t>Bonus za decentrální výrobu</w:t>
            </w:r>
          </w:p>
        </w:tc>
        <w:tc>
          <w:tcPr>
            <w:tcW w:w="4196" w:type="dxa"/>
            <w:gridSpan w:val="2"/>
          </w:tcPr>
          <w:p w14:paraId="21C04271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67C1B09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CA1160F" w14:textId="77777777" w:rsidR="00425221" w:rsidRDefault="00425221" w:rsidP="00425221"/>
        </w:tc>
        <w:tc>
          <w:tcPr>
            <w:tcW w:w="4196" w:type="dxa"/>
          </w:tcPr>
          <w:p w14:paraId="1AD7F892" w14:textId="77777777" w:rsidR="00425221" w:rsidRDefault="00425221" w:rsidP="00425221"/>
        </w:tc>
      </w:tr>
      <w:tr w:rsidR="00425221" w14:paraId="5B9552F7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20E0CE" w14:textId="77777777" w:rsidR="00425221" w:rsidRDefault="00425221" w:rsidP="00425221">
            <w:r>
              <w:t>res-tarif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5D0CEA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C52AD2" w14:textId="77777777" w:rsidR="00425221" w:rsidRDefault="00425221" w:rsidP="00425221">
            <w:pPr>
              <w:jc w:val="center"/>
            </w:pPr>
            <w:r>
              <w:t>výčet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08B4E0" w14:textId="77777777" w:rsidR="00425221" w:rsidRDefault="00425221" w:rsidP="00425221">
            <w:r>
              <w:t>Tarif OZE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0FAF25" w14:textId="77777777" w:rsidR="00425221" w:rsidRDefault="00425221" w:rsidP="00425221">
            <w:r>
              <w:t>Tarif OZE</w:t>
            </w:r>
          </w:p>
        </w:tc>
        <w:tc>
          <w:tcPr>
            <w:tcW w:w="4196" w:type="dxa"/>
            <w:gridSpan w:val="2"/>
          </w:tcPr>
          <w:p w14:paraId="04BEFA0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D89D0D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1B1E28E5" w14:textId="77777777" w:rsidR="00425221" w:rsidRDefault="00425221" w:rsidP="00425221"/>
        </w:tc>
        <w:tc>
          <w:tcPr>
            <w:tcW w:w="4196" w:type="dxa"/>
          </w:tcPr>
          <w:p w14:paraId="6F1389AB" w14:textId="77777777" w:rsidR="00425221" w:rsidRDefault="00425221" w:rsidP="00425221"/>
        </w:tc>
      </w:tr>
      <w:tr w:rsidR="00425221" w14:paraId="7DF30D52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9CB2AA" w14:textId="77777777" w:rsidR="00425221" w:rsidRDefault="00425221" w:rsidP="00425221">
            <w:proofErr w:type="spellStart"/>
            <w:r>
              <w:t>chp</w:t>
            </w:r>
            <w:proofErr w:type="spellEnd"/>
            <w:r>
              <w:t>-tarif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7ECA92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2E2052" w14:textId="77777777" w:rsidR="00425221" w:rsidRDefault="00425221" w:rsidP="00425221">
            <w:pPr>
              <w:jc w:val="center"/>
            </w:pPr>
            <w:r>
              <w:t>výčet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9AEF76" w14:textId="77777777" w:rsidR="00425221" w:rsidRDefault="00425221" w:rsidP="00425221">
            <w:r>
              <w:t>Tarif KVET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E15D82" w14:textId="77777777" w:rsidR="00425221" w:rsidRDefault="00425221" w:rsidP="00425221">
            <w:r>
              <w:t>Tarif KVET</w:t>
            </w:r>
          </w:p>
        </w:tc>
        <w:tc>
          <w:tcPr>
            <w:tcW w:w="4196" w:type="dxa"/>
            <w:gridSpan w:val="2"/>
          </w:tcPr>
          <w:p w14:paraId="0DCCFD53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C1F1C5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08FF301" w14:textId="77777777" w:rsidR="00425221" w:rsidRDefault="00425221" w:rsidP="00425221"/>
        </w:tc>
        <w:tc>
          <w:tcPr>
            <w:tcW w:w="4196" w:type="dxa"/>
          </w:tcPr>
          <w:p w14:paraId="4D6A3153" w14:textId="77777777" w:rsidR="00425221" w:rsidRDefault="00425221" w:rsidP="00425221"/>
        </w:tc>
      </w:tr>
      <w:tr w:rsidR="00425221" w14:paraId="1F878C06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5310A0" w14:textId="77777777" w:rsidR="00425221" w:rsidRDefault="00425221" w:rsidP="00425221">
            <w:proofErr w:type="spellStart"/>
            <w:r>
              <w:t>feed</w:t>
            </w:r>
            <w:proofErr w:type="spellEnd"/>
            <w:r>
              <w:t>-in-</w:t>
            </w:r>
            <w:proofErr w:type="spellStart"/>
            <w:r>
              <w:t>rmp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B1C47C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CB9459" w14:textId="77777777" w:rsidR="00425221" w:rsidRDefault="00425221" w:rsidP="00425221">
            <w:pPr>
              <w:jc w:val="center"/>
            </w:pPr>
            <w:r>
              <w:t>13-16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07093B" w14:textId="77777777" w:rsidR="00425221" w:rsidRDefault="00425221" w:rsidP="00425221">
            <w:r>
              <w:t>EAN RÚT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F9C952" w14:textId="77777777" w:rsidR="00425221" w:rsidRDefault="00425221" w:rsidP="00425221">
            <w:r>
              <w:t>EAN RÚT</w:t>
            </w:r>
          </w:p>
        </w:tc>
        <w:tc>
          <w:tcPr>
            <w:tcW w:w="4196" w:type="dxa"/>
            <w:gridSpan w:val="2"/>
          </w:tcPr>
          <w:p w14:paraId="59ACFAB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C1A696F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C4BC14E" w14:textId="77777777" w:rsidR="00425221" w:rsidRDefault="00425221" w:rsidP="00425221"/>
        </w:tc>
        <w:tc>
          <w:tcPr>
            <w:tcW w:w="4196" w:type="dxa"/>
          </w:tcPr>
          <w:p w14:paraId="0143C274" w14:textId="77777777" w:rsidR="00425221" w:rsidRDefault="00425221" w:rsidP="00425221"/>
        </w:tc>
      </w:tr>
      <w:tr w:rsidR="00425221" w14:paraId="3B874675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137848" w14:textId="77777777" w:rsidR="00425221" w:rsidRDefault="00425221" w:rsidP="00425221">
            <w:proofErr w:type="spellStart"/>
            <w:r>
              <w:t>comp-buyer-purchase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FA26AE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AAAC1B" w14:textId="77777777" w:rsidR="00425221" w:rsidRDefault="00425221" w:rsidP="00425221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993D28" w14:textId="77777777" w:rsidR="00425221" w:rsidRDefault="00425221" w:rsidP="00425221">
            <w:r>
              <w:t>Výkup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CC0DF4" w14:textId="77777777" w:rsidR="00425221" w:rsidRDefault="00425221" w:rsidP="00425221">
            <w:r>
              <w:t>Výkup dle §11, odstavce 12</w:t>
            </w:r>
          </w:p>
        </w:tc>
        <w:tc>
          <w:tcPr>
            <w:tcW w:w="4196" w:type="dxa"/>
            <w:gridSpan w:val="2"/>
          </w:tcPr>
          <w:p w14:paraId="1840557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71B413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6BA2DC42" w14:textId="77777777" w:rsidR="00425221" w:rsidRDefault="00425221" w:rsidP="00425221"/>
        </w:tc>
        <w:tc>
          <w:tcPr>
            <w:tcW w:w="4196" w:type="dxa"/>
          </w:tcPr>
          <w:p w14:paraId="61E8D02D" w14:textId="77777777" w:rsidR="00425221" w:rsidRDefault="00425221" w:rsidP="00425221"/>
        </w:tc>
      </w:tr>
      <w:tr w:rsidR="00425221" w14:paraId="1F0D1D36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A6D6DC" w14:textId="77777777" w:rsidR="00425221" w:rsidRDefault="00425221" w:rsidP="00425221">
            <w:proofErr w:type="spellStart"/>
            <w:r>
              <w:t>pfs-calc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8DA664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351675" w14:textId="77777777" w:rsidR="00425221" w:rsidRDefault="00425221" w:rsidP="00425221">
            <w:pPr>
              <w:jc w:val="center"/>
            </w:pPr>
            <w:r>
              <w:t>výčet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AB4EF6" w14:textId="77777777" w:rsidR="00425221" w:rsidRDefault="00425221" w:rsidP="00425221">
            <w:r>
              <w:t>Způsob výpočtu úspory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00FFA4" w14:textId="77777777" w:rsidR="00425221" w:rsidRDefault="00425221" w:rsidP="00425221">
            <w:r>
              <w:t>Způsob výpočtu úspory primárních paliv UPE</w:t>
            </w:r>
          </w:p>
        </w:tc>
        <w:tc>
          <w:tcPr>
            <w:tcW w:w="4196" w:type="dxa"/>
            <w:gridSpan w:val="2"/>
          </w:tcPr>
          <w:p w14:paraId="2A5C335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E2A2E5A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34110CF" w14:textId="77777777" w:rsidR="00425221" w:rsidRDefault="00425221" w:rsidP="00425221"/>
        </w:tc>
        <w:tc>
          <w:tcPr>
            <w:tcW w:w="4196" w:type="dxa"/>
          </w:tcPr>
          <w:p w14:paraId="122E8E13" w14:textId="77777777" w:rsidR="00425221" w:rsidRDefault="00425221" w:rsidP="00425221"/>
        </w:tc>
      </w:tr>
      <w:tr w:rsidR="00D578FD" w14:paraId="406F39F1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265DD5" w14:textId="77777777" w:rsidR="00D578FD" w:rsidRDefault="00D578FD" w:rsidP="00425221">
            <w:proofErr w:type="spellStart"/>
            <w:r w:rsidRPr="008148E0">
              <w:t>residual-promotion</w:t>
            </w:r>
            <w:proofErr w:type="spellEnd"/>
            <w:r w:rsidRPr="008148E0">
              <w:t>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EA9D94" w14:textId="77777777" w:rsidR="00D578FD" w:rsidRDefault="00D578FD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AC1181" w14:textId="77777777" w:rsidR="00D578FD" w:rsidRDefault="00274B8D" w:rsidP="00425221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285A6F" w14:textId="77777777" w:rsidR="00D578FD" w:rsidRDefault="00D578FD" w:rsidP="00425221"/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21FC43" w14:textId="77777777" w:rsidR="00D578FD" w:rsidRDefault="00D578FD" w:rsidP="00425221">
            <w:r w:rsidRPr="008148E0">
              <w:t>Udržovací podpora elektřiny</w:t>
            </w:r>
          </w:p>
        </w:tc>
        <w:tc>
          <w:tcPr>
            <w:tcW w:w="4196" w:type="dxa"/>
            <w:gridSpan w:val="2"/>
          </w:tcPr>
          <w:p w14:paraId="5BD7690F" w14:textId="77777777" w:rsidR="00D578FD" w:rsidRDefault="00D578FD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1E652AA" w14:textId="77777777" w:rsidR="00D578FD" w:rsidRDefault="00D578FD" w:rsidP="00425221">
            <w:pPr>
              <w:jc w:val="center"/>
            </w:pPr>
          </w:p>
        </w:tc>
        <w:tc>
          <w:tcPr>
            <w:tcW w:w="4196" w:type="dxa"/>
          </w:tcPr>
          <w:p w14:paraId="2BFE4B61" w14:textId="77777777" w:rsidR="00D578FD" w:rsidRDefault="00D578FD" w:rsidP="00425221"/>
        </w:tc>
        <w:tc>
          <w:tcPr>
            <w:tcW w:w="4196" w:type="dxa"/>
          </w:tcPr>
          <w:p w14:paraId="559E9962" w14:textId="77777777" w:rsidR="00D578FD" w:rsidRDefault="00D578FD" w:rsidP="00425221"/>
        </w:tc>
      </w:tr>
      <w:tr w:rsidR="00D578FD" w14:paraId="4BE563BE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0E9744" w14:textId="77777777" w:rsidR="00D578FD" w:rsidRPr="008148E0" w:rsidRDefault="00D578FD" w:rsidP="00425221">
            <w:proofErr w:type="spellStart"/>
            <w:r w:rsidRPr="008148E0">
              <w:lastRenderedPageBreak/>
              <w:t>modernization</w:t>
            </w:r>
            <w:proofErr w:type="spellEnd"/>
            <w:r w:rsidRPr="008148E0">
              <w:t>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CDAE77" w14:textId="77777777" w:rsidR="00D578FD" w:rsidRDefault="00D578FD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AB163A" w14:textId="77777777" w:rsidR="00D578FD" w:rsidRDefault="00274B8D" w:rsidP="00425221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806074" w14:textId="77777777" w:rsidR="00D578FD" w:rsidRDefault="00D578FD" w:rsidP="00425221"/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00EA27" w14:textId="77777777" w:rsidR="00D578FD" w:rsidRPr="008148E0" w:rsidRDefault="00D578FD" w:rsidP="00425221">
            <w:r w:rsidRPr="008148E0">
              <w:t>Podpora elektřiny vyrobené v modernizované výrobně elektřiny</w:t>
            </w:r>
          </w:p>
        </w:tc>
        <w:tc>
          <w:tcPr>
            <w:tcW w:w="4196" w:type="dxa"/>
            <w:gridSpan w:val="2"/>
          </w:tcPr>
          <w:p w14:paraId="7D23B3DB" w14:textId="77777777" w:rsidR="00D578FD" w:rsidRDefault="00D578FD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DB7C2A8" w14:textId="77777777" w:rsidR="00D578FD" w:rsidRDefault="00D578FD" w:rsidP="00425221">
            <w:pPr>
              <w:jc w:val="center"/>
            </w:pPr>
          </w:p>
        </w:tc>
        <w:tc>
          <w:tcPr>
            <w:tcW w:w="4196" w:type="dxa"/>
          </w:tcPr>
          <w:p w14:paraId="6DB388A9" w14:textId="77777777" w:rsidR="00D578FD" w:rsidRDefault="00D578FD" w:rsidP="00425221"/>
        </w:tc>
        <w:tc>
          <w:tcPr>
            <w:tcW w:w="4196" w:type="dxa"/>
          </w:tcPr>
          <w:p w14:paraId="1B8EAF3C" w14:textId="77777777" w:rsidR="00D578FD" w:rsidRDefault="00D578FD" w:rsidP="00425221"/>
        </w:tc>
      </w:tr>
      <w:tr w:rsidR="009A1B81" w14:paraId="11D6C312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304CC9" w14:textId="77777777" w:rsidR="009A1B81" w:rsidRPr="008148E0" w:rsidRDefault="009A1B81" w:rsidP="00425221">
            <w:proofErr w:type="spellStart"/>
            <w:r w:rsidRPr="009A1B81">
              <w:t>chp</w:t>
            </w:r>
            <w:proofErr w:type="spellEnd"/>
            <w:r w:rsidRPr="009A1B81">
              <w:t>-</w:t>
            </w:r>
            <w:proofErr w:type="spellStart"/>
            <w:r w:rsidRPr="009A1B81">
              <w:t>promotion</w:t>
            </w:r>
            <w:proofErr w:type="spellEnd"/>
            <w:r w:rsidRPr="009A1B81"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FE8FE9" w14:textId="77777777" w:rsidR="009A1B81" w:rsidRDefault="009A1B8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E3D621" w14:textId="77777777" w:rsidR="009A1B81" w:rsidRDefault="009A1B8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9A8CD2" w14:textId="77777777" w:rsidR="009A1B81" w:rsidRDefault="009A1B81" w:rsidP="00425221">
            <w:r w:rsidRPr="009A1B81">
              <w:t>Forma podpory KVET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195683" w14:textId="77777777" w:rsidR="009A1B81" w:rsidRPr="008148E0" w:rsidRDefault="009A1B81" w:rsidP="00425221">
            <w:r w:rsidRPr="009A1B81">
              <w:t>Forma podpory KVET</w:t>
            </w:r>
          </w:p>
        </w:tc>
        <w:tc>
          <w:tcPr>
            <w:tcW w:w="4196" w:type="dxa"/>
            <w:gridSpan w:val="2"/>
          </w:tcPr>
          <w:p w14:paraId="0B18D41B" w14:textId="77777777" w:rsidR="009A1B81" w:rsidRDefault="009A1B8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28DD4AB" w14:textId="77777777" w:rsidR="009A1B81" w:rsidRDefault="009A1B81" w:rsidP="00425221">
            <w:pPr>
              <w:jc w:val="center"/>
            </w:pPr>
          </w:p>
        </w:tc>
        <w:tc>
          <w:tcPr>
            <w:tcW w:w="4196" w:type="dxa"/>
          </w:tcPr>
          <w:p w14:paraId="26247B31" w14:textId="77777777" w:rsidR="009A1B81" w:rsidRDefault="009A1B81" w:rsidP="00425221"/>
        </w:tc>
        <w:tc>
          <w:tcPr>
            <w:tcW w:w="4196" w:type="dxa"/>
          </w:tcPr>
          <w:p w14:paraId="6096BCD3" w14:textId="77777777" w:rsidR="009A1B81" w:rsidRDefault="009A1B81" w:rsidP="00425221"/>
        </w:tc>
      </w:tr>
      <w:tr w:rsidR="00425221" w14:paraId="7462FAFC" w14:textId="77777777" w:rsidTr="002A1D6D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70649E6" w14:textId="77777777" w:rsidR="00425221" w:rsidRPr="002A1D6D" w:rsidRDefault="00425221" w:rsidP="00425221">
            <w:pPr>
              <w:rPr>
                <w:b/>
              </w:rPr>
            </w:pPr>
            <w:proofErr w:type="spellStart"/>
            <w:r w:rsidRPr="002A1D6D">
              <w:rPr>
                <w:b/>
              </w:rPr>
              <w:t>Sources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74DFDE1" w14:textId="77777777" w:rsidR="00425221" w:rsidRPr="002A1D6D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6118E5C" w14:textId="77777777" w:rsidR="00425221" w:rsidRPr="002A1D6D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A8F2F4C" w14:textId="77777777" w:rsidR="00425221" w:rsidRPr="002A1D6D" w:rsidRDefault="00425221" w:rsidP="00425221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2164237" w14:textId="77777777" w:rsidR="00425221" w:rsidRPr="002A1D6D" w:rsidRDefault="00425221" w:rsidP="00425221">
            <w:pPr>
              <w:rPr>
                <w:b/>
              </w:rPr>
            </w:pPr>
            <w:r w:rsidRPr="002A1D6D">
              <w:rPr>
                <w:b/>
              </w:rPr>
              <w:t>Id podřazeného zdroje</w:t>
            </w:r>
          </w:p>
        </w:tc>
        <w:tc>
          <w:tcPr>
            <w:tcW w:w="4196" w:type="dxa"/>
            <w:gridSpan w:val="2"/>
          </w:tcPr>
          <w:p w14:paraId="4AF6F605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F4906F0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F9C1F52" w14:textId="77777777" w:rsidR="00425221" w:rsidRDefault="00425221" w:rsidP="00425221"/>
        </w:tc>
        <w:tc>
          <w:tcPr>
            <w:tcW w:w="4196" w:type="dxa"/>
          </w:tcPr>
          <w:p w14:paraId="136A69A1" w14:textId="77777777" w:rsidR="00425221" w:rsidRDefault="00425221" w:rsidP="00425221"/>
        </w:tc>
      </w:tr>
      <w:tr w:rsidR="00425221" w14:paraId="29FD261C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4389EA" w14:textId="77777777" w:rsidR="00425221" w:rsidRDefault="00425221" w:rsidP="00425221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0E8CED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4165C6" w14:textId="77777777" w:rsidR="00425221" w:rsidRDefault="00425221" w:rsidP="00425221">
            <w:pPr>
              <w:jc w:val="center"/>
            </w:pPr>
            <w:r>
              <w:t>1-20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EA1234" w14:textId="77777777" w:rsidR="00425221" w:rsidRDefault="00425221" w:rsidP="00425221">
            <w:r>
              <w:t>Id podřazeného zdroje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C93459" w14:textId="77777777" w:rsidR="00425221" w:rsidRDefault="00425221" w:rsidP="00425221">
            <w:r>
              <w:t>Id podřazeného zdroje</w:t>
            </w:r>
          </w:p>
        </w:tc>
        <w:tc>
          <w:tcPr>
            <w:tcW w:w="4196" w:type="dxa"/>
            <w:gridSpan w:val="2"/>
          </w:tcPr>
          <w:p w14:paraId="21EA23E8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E705280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619BC76" w14:textId="77777777" w:rsidR="00425221" w:rsidRDefault="00425221" w:rsidP="00425221"/>
        </w:tc>
        <w:tc>
          <w:tcPr>
            <w:tcW w:w="4196" w:type="dxa"/>
          </w:tcPr>
          <w:p w14:paraId="445FCB0A" w14:textId="77777777" w:rsidR="00425221" w:rsidRDefault="00425221" w:rsidP="00425221"/>
        </w:tc>
      </w:tr>
      <w:tr w:rsidR="00425221" w14:paraId="04162383" w14:textId="77777777" w:rsidTr="00CC4180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FABD417" w14:textId="77777777" w:rsidR="00425221" w:rsidRPr="002A1D6D" w:rsidRDefault="00425221" w:rsidP="00425221">
            <w:pPr>
              <w:rPr>
                <w:b/>
              </w:rPr>
            </w:pPr>
            <w:proofErr w:type="spellStart"/>
            <w:r>
              <w:rPr>
                <w:b/>
              </w:rPr>
              <w:t>Investment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DF460FB" w14:textId="77777777" w:rsidR="00425221" w:rsidRPr="002A1D6D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33942F2" w14:textId="77777777" w:rsidR="00425221" w:rsidRPr="002A1D6D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6C9F584" w14:textId="77777777" w:rsidR="00425221" w:rsidRPr="002A1D6D" w:rsidRDefault="00425221" w:rsidP="00425221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CDC73E3" w14:textId="77777777" w:rsidR="00425221" w:rsidRPr="002A1D6D" w:rsidRDefault="00425221" w:rsidP="00425221">
            <w:pPr>
              <w:rPr>
                <w:b/>
              </w:rPr>
            </w:pPr>
            <w:r>
              <w:rPr>
                <w:b/>
              </w:rPr>
              <w:t>Investiční podpora</w:t>
            </w:r>
          </w:p>
        </w:tc>
        <w:tc>
          <w:tcPr>
            <w:tcW w:w="4196" w:type="dxa"/>
            <w:gridSpan w:val="2"/>
          </w:tcPr>
          <w:p w14:paraId="1056A861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67864DB4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65FE2A3" w14:textId="77777777" w:rsidR="00425221" w:rsidRDefault="00425221" w:rsidP="00425221"/>
        </w:tc>
        <w:tc>
          <w:tcPr>
            <w:tcW w:w="4196" w:type="dxa"/>
          </w:tcPr>
          <w:p w14:paraId="47863E70" w14:textId="77777777" w:rsidR="00425221" w:rsidRDefault="00425221" w:rsidP="00425221"/>
        </w:tc>
      </w:tr>
      <w:tr w:rsidR="00425221" w14:paraId="4F302DB0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5CFD61" w14:textId="77777777" w:rsidR="00425221" w:rsidRPr="00CC4180" w:rsidRDefault="00425221" w:rsidP="00425221">
            <w:proofErr w:type="spellStart"/>
            <w:r w:rsidRPr="00CC4180">
              <w:rPr>
                <w:bCs/>
              </w:rPr>
              <w:t>investment-promotion-amount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715331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9180A7" w14:textId="77777777" w:rsidR="00425221" w:rsidRDefault="00425221" w:rsidP="00425221">
            <w:pPr>
              <w:jc w:val="center"/>
            </w:pPr>
            <w:r>
              <w:t>1-31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015831" w14:textId="77777777" w:rsidR="00425221" w:rsidRDefault="00425221" w:rsidP="00425221">
            <w:proofErr w:type="spellStart"/>
            <w:r>
              <w:t>Váše</w:t>
            </w:r>
            <w:proofErr w:type="spellEnd"/>
            <w:r>
              <w:t xml:space="preserve"> podpory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A11B41" w14:textId="77777777" w:rsidR="00425221" w:rsidRDefault="00425221" w:rsidP="00425221">
            <w:r>
              <w:t>Výše investiční podpory</w:t>
            </w:r>
          </w:p>
        </w:tc>
        <w:tc>
          <w:tcPr>
            <w:tcW w:w="4196" w:type="dxa"/>
            <w:gridSpan w:val="2"/>
          </w:tcPr>
          <w:p w14:paraId="7E9F6314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43A8E7A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41CB04F2" w14:textId="77777777" w:rsidR="00425221" w:rsidRDefault="00425221" w:rsidP="00425221"/>
        </w:tc>
        <w:tc>
          <w:tcPr>
            <w:tcW w:w="4196" w:type="dxa"/>
          </w:tcPr>
          <w:p w14:paraId="2489A29D" w14:textId="77777777" w:rsidR="00425221" w:rsidRDefault="00425221" w:rsidP="00425221"/>
        </w:tc>
      </w:tr>
      <w:tr w:rsidR="00425221" w14:paraId="4E456E3D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558BD0" w14:textId="77777777" w:rsidR="00425221" w:rsidRPr="00CC4180" w:rsidRDefault="00425221" w:rsidP="00425221">
            <w:r w:rsidRPr="00CC4180">
              <w:rPr>
                <w:bCs/>
              </w:rPr>
              <w:t>grant-</w:t>
            </w:r>
            <w:proofErr w:type="spellStart"/>
            <w:r w:rsidRPr="00CC4180">
              <w:rPr>
                <w:bCs/>
              </w:rP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E159FF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463E4A" w14:textId="77777777" w:rsidR="00425221" w:rsidRDefault="00425221" w:rsidP="00425221">
            <w:pPr>
              <w:jc w:val="center"/>
            </w:pPr>
            <w:r>
              <w:t>100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D06EA1" w14:textId="77777777" w:rsidR="00425221" w:rsidRDefault="00425221" w:rsidP="00425221">
            <w:r>
              <w:t>Název programu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30F6D9" w14:textId="77777777" w:rsidR="00425221" w:rsidRDefault="00425221" w:rsidP="00425221">
            <w:r>
              <w:t>Název dotačního programu/akce</w:t>
            </w:r>
          </w:p>
        </w:tc>
        <w:tc>
          <w:tcPr>
            <w:tcW w:w="4196" w:type="dxa"/>
            <w:gridSpan w:val="2"/>
          </w:tcPr>
          <w:p w14:paraId="0F7AAD17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04EFF0E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19BA2AA" w14:textId="77777777" w:rsidR="00425221" w:rsidRDefault="00425221" w:rsidP="00425221"/>
        </w:tc>
        <w:tc>
          <w:tcPr>
            <w:tcW w:w="4196" w:type="dxa"/>
          </w:tcPr>
          <w:p w14:paraId="6ABC20DB" w14:textId="77777777" w:rsidR="00425221" w:rsidRDefault="00425221" w:rsidP="00425221"/>
        </w:tc>
      </w:tr>
      <w:tr w:rsidR="00425221" w14:paraId="63F67867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A2FD97" w14:textId="77777777" w:rsidR="00425221" w:rsidRPr="00CC4180" w:rsidRDefault="00425221" w:rsidP="00425221">
            <w:proofErr w:type="spellStart"/>
            <w:r w:rsidRPr="00CC4180">
              <w:rPr>
                <w:bCs/>
              </w:rPr>
              <w:t>grantor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E7651D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1F12E0" w14:textId="77777777" w:rsidR="00425221" w:rsidRDefault="00425221" w:rsidP="00425221">
            <w:pPr>
              <w:jc w:val="center"/>
            </w:pPr>
            <w:r>
              <w:t>100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2419A2" w14:textId="77777777" w:rsidR="00425221" w:rsidRDefault="00425221" w:rsidP="00425221">
            <w:r>
              <w:t>Poskytovatel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F811E0" w14:textId="77777777" w:rsidR="00425221" w:rsidRDefault="00425221" w:rsidP="00425221">
            <w:r>
              <w:t>Poskytovatel dotace</w:t>
            </w:r>
          </w:p>
        </w:tc>
        <w:tc>
          <w:tcPr>
            <w:tcW w:w="4196" w:type="dxa"/>
            <w:gridSpan w:val="2"/>
          </w:tcPr>
          <w:p w14:paraId="10D296C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9EFAA1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A5DCF22" w14:textId="77777777" w:rsidR="00425221" w:rsidRDefault="00425221" w:rsidP="00425221"/>
        </w:tc>
        <w:tc>
          <w:tcPr>
            <w:tcW w:w="4196" w:type="dxa"/>
          </w:tcPr>
          <w:p w14:paraId="7BE038F8" w14:textId="77777777" w:rsidR="00425221" w:rsidRDefault="00425221" w:rsidP="00425221"/>
        </w:tc>
      </w:tr>
      <w:tr w:rsidR="00425221" w14:paraId="75CF7151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76006E" w14:textId="77777777" w:rsidR="00425221" w:rsidRPr="00CC4180" w:rsidRDefault="00425221" w:rsidP="00425221">
            <w:r w:rsidRPr="00CC4180">
              <w:rPr>
                <w:bCs/>
              </w:rPr>
              <w:t>grant-</w:t>
            </w:r>
            <w:proofErr w:type="spellStart"/>
            <w:r w:rsidRPr="00CC4180">
              <w:rPr>
                <w:bCs/>
              </w:rPr>
              <w:t>purpose</w:t>
            </w:r>
            <w:proofErr w:type="spellEnd"/>
            <w:r w:rsidRPr="00CC4180">
              <w:rPr>
                <w:bCs/>
              </w:rPr>
              <w:t>-</w:t>
            </w:r>
            <w:proofErr w:type="spellStart"/>
            <w:r w:rsidRPr="00CC4180">
              <w:rPr>
                <w:bCs/>
              </w:rPr>
              <w:t>specification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FB3CDA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5A3637" w14:textId="77777777" w:rsidR="00425221" w:rsidRDefault="00425221" w:rsidP="00425221">
            <w:pPr>
              <w:jc w:val="center"/>
            </w:pPr>
            <w:r>
              <w:t>100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DE91BF" w14:textId="77777777" w:rsidR="00425221" w:rsidRDefault="00425221" w:rsidP="00425221">
            <w:r>
              <w:t>Účel dotace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89F93A" w14:textId="77777777" w:rsidR="00425221" w:rsidRDefault="00425221" w:rsidP="00425221">
            <w:r>
              <w:t>Specifikace účelu poskytnutí dotace</w:t>
            </w:r>
          </w:p>
        </w:tc>
        <w:tc>
          <w:tcPr>
            <w:tcW w:w="4196" w:type="dxa"/>
            <w:gridSpan w:val="2"/>
          </w:tcPr>
          <w:p w14:paraId="6B2B2E6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29FFF1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F0A98FA" w14:textId="77777777" w:rsidR="00425221" w:rsidRDefault="00425221" w:rsidP="00425221"/>
        </w:tc>
        <w:tc>
          <w:tcPr>
            <w:tcW w:w="4196" w:type="dxa"/>
          </w:tcPr>
          <w:p w14:paraId="549BBDDC" w14:textId="77777777" w:rsidR="00425221" w:rsidRDefault="00425221" w:rsidP="00425221"/>
        </w:tc>
      </w:tr>
      <w:tr w:rsidR="00425221" w14:paraId="662C31F3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3B2CCF" w14:textId="77777777" w:rsidR="00425221" w:rsidRPr="00CC4180" w:rsidRDefault="00425221" w:rsidP="00425221">
            <w:proofErr w:type="spellStart"/>
            <w:r w:rsidRPr="00CC4180">
              <w:rPr>
                <w:bCs/>
              </w:rPr>
              <w:t>contract</w:t>
            </w:r>
            <w:proofErr w:type="spellEnd"/>
            <w:r w:rsidRPr="00CC4180">
              <w:rPr>
                <w:bCs/>
              </w:rP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32C8C2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4C7FDC" w14:textId="77777777" w:rsidR="00425221" w:rsidRDefault="00425221" w:rsidP="00425221">
            <w:pPr>
              <w:jc w:val="center"/>
            </w:pPr>
            <w:r>
              <w:t>50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D1FC68" w14:textId="77777777" w:rsidR="00425221" w:rsidRDefault="00425221" w:rsidP="00425221">
            <w:r>
              <w:t>Číslo smlouvy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CCE166" w14:textId="77777777" w:rsidR="00425221" w:rsidRDefault="00425221" w:rsidP="00425221">
            <w:r>
              <w:t>Číslo rozhodnutí/smlouvy o udělení dotace</w:t>
            </w:r>
          </w:p>
        </w:tc>
        <w:tc>
          <w:tcPr>
            <w:tcW w:w="4196" w:type="dxa"/>
            <w:gridSpan w:val="2"/>
          </w:tcPr>
          <w:p w14:paraId="57EFC1B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3E6B9FC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6579B6BC" w14:textId="77777777" w:rsidR="00425221" w:rsidRDefault="00425221" w:rsidP="00425221"/>
        </w:tc>
        <w:tc>
          <w:tcPr>
            <w:tcW w:w="4196" w:type="dxa"/>
          </w:tcPr>
          <w:p w14:paraId="0964415D" w14:textId="77777777" w:rsidR="00425221" w:rsidRDefault="00425221" w:rsidP="00425221"/>
        </w:tc>
      </w:tr>
      <w:tr w:rsidR="00425221" w14:paraId="1341D726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8514B6" w14:textId="77777777" w:rsidR="00425221" w:rsidRPr="00CC4180" w:rsidRDefault="00425221" w:rsidP="00425221">
            <w:proofErr w:type="spellStart"/>
            <w:r w:rsidRPr="00CC4180">
              <w:rPr>
                <w:bCs/>
              </w:rPr>
              <w:t>contract-effect-date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78775D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87FE2F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2F0AEB" w14:textId="77777777" w:rsidR="00425221" w:rsidRDefault="00425221" w:rsidP="00425221">
            <w:r>
              <w:t>Datum účinnosti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C2BBE7" w14:textId="77777777" w:rsidR="00425221" w:rsidRDefault="00425221" w:rsidP="00425221">
            <w:r>
              <w:t>Datum nabytí právní moci/účinnosti</w:t>
            </w:r>
          </w:p>
        </w:tc>
        <w:tc>
          <w:tcPr>
            <w:tcW w:w="4196" w:type="dxa"/>
            <w:gridSpan w:val="2"/>
          </w:tcPr>
          <w:p w14:paraId="0CAF614A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3F341B97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4D13432D" w14:textId="77777777" w:rsidR="00425221" w:rsidRDefault="00425221" w:rsidP="00425221"/>
        </w:tc>
        <w:tc>
          <w:tcPr>
            <w:tcW w:w="4196" w:type="dxa"/>
          </w:tcPr>
          <w:p w14:paraId="7704EE96" w14:textId="77777777" w:rsidR="00425221" w:rsidRDefault="00425221" w:rsidP="00425221"/>
        </w:tc>
      </w:tr>
      <w:tr w:rsidR="00741473" w14:paraId="6699515B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589DFB" w14:textId="673EFD56" w:rsidR="00741473" w:rsidRPr="00CC4180" w:rsidRDefault="00741473" w:rsidP="00425221">
            <w:pPr>
              <w:rPr>
                <w:bCs/>
              </w:rPr>
            </w:pPr>
            <w:proofErr w:type="spellStart"/>
            <w:r w:rsidRPr="00741473">
              <w:rPr>
                <w:bCs/>
              </w:rPr>
              <w:t>selection-process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B1A3EB" w14:textId="77777777" w:rsidR="00741473" w:rsidRDefault="00741473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EA19E8" w14:textId="0580EA7D" w:rsidR="00741473" w:rsidRDefault="004631DD" w:rsidP="00425221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F0A136" w14:textId="5B9F3A98" w:rsidR="00741473" w:rsidRDefault="004631DD" w:rsidP="00425221">
            <w:r w:rsidRPr="004631DD">
              <w:t>Přidělena na základě výběrového řízení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657CD7" w14:textId="471EA21A" w:rsidR="00741473" w:rsidRDefault="004631DD" w:rsidP="00425221">
            <w:r w:rsidRPr="004631DD">
              <w:t>Přidělena na základě výběrového řízení</w:t>
            </w:r>
          </w:p>
        </w:tc>
        <w:tc>
          <w:tcPr>
            <w:tcW w:w="4196" w:type="dxa"/>
            <w:gridSpan w:val="2"/>
          </w:tcPr>
          <w:p w14:paraId="19733759" w14:textId="77777777" w:rsidR="00741473" w:rsidRDefault="00741473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741F12BE" w14:textId="77777777" w:rsidR="00741473" w:rsidRDefault="00741473" w:rsidP="00425221">
            <w:pPr>
              <w:jc w:val="center"/>
            </w:pPr>
          </w:p>
        </w:tc>
        <w:tc>
          <w:tcPr>
            <w:tcW w:w="4196" w:type="dxa"/>
          </w:tcPr>
          <w:p w14:paraId="671EF2D0" w14:textId="77777777" w:rsidR="00741473" w:rsidRDefault="00741473" w:rsidP="00425221"/>
        </w:tc>
        <w:tc>
          <w:tcPr>
            <w:tcW w:w="4196" w:type="dxa"/>
          </w:tcPr>
          <w:p w14:paraId="29561611" w14:textId="77777777" w:rsidR="00741473" w:rsidRDefault="00741473" w:rsidP="00425221"/>
        </w:tc>
      </w:tr>
      <w:tr w:rsidR="00741473" w14:paraId="0F5943D2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EB8A06" w14:textId="1E4A8C68" w:rsidR="00741473" w:rsidRPr="00CC4180" w:rsidRDefault="00741473" w:rsidP="00425221">
            <w:pPr>
              <w:rPr>
                <w:bCs/>
              </w:rPr>
            </w:pPr>
            <w:r w:rsidRPr="00741473">
              <w:rPr>
                <w:bCs/>
              </w:rPr>
              <w:t>go-</w:t>
            </w:r>
            <w:proofErr w:type="spellStart"/>
            <w:r w:rsidRPr="00741473">
              <w:rPr>
                <w:bCs/>
              </w:rPr>
              <w:t>included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1ADBCC" w14:textId="77777777" w:rsidR="00741473" w:rsidRDefault="00741473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6F1638" w14:textId="3DB06679" w:rsidR="00741473" w:rsidRDefault="004631DD" w:rsidP="00425221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B45EF3" w14:textId="2D8684E7" w:rsidR="00741473" w:rsidRDefault="004631DD" w:rsidP="00425221">
            <w:r w:rsidRPr="004631DD">
              <w:t>Zohledněna cena záruk původu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AB6CD0" w14:textId="31ADC172" w:rsidR="00741473" w:rsidRDefault="004631DD" w:rsidP="00425221">
            <w:r w:rsidRPr="004631DD">
              <w:t>Zohledněna cena záruk původu</w:t>
            </w:r>
          </w:p>
        </w:tc>
        <w:tc>
          <w:tcPr>
            <w:tcW w:w="4196" w:type="dxa"/>
            <w:gridSpan w:val="2"/>
          </w:tcPr>
          <w:p w14:paraId="297A4DEB" w14:textId="77777777" w:rsidR="00741473" w:rsidRDefault="00741473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40BE8A4" w14:textId="77777777" w:rsidR="00741473" w:rsidRDefault="00741473" w:rsidP="00425221">
            <w:pPr>
              <w:jc w:val="center"/>
            </w:pPr>
          </w:p>
        </w:tc>
        <w:tc>
          <w:tcPr>
            <w:tcW w:w="4196" w:type="dxa"/>
          </w:tcPr>
          <w:p w14:paraId="67E8C53A" w14:textId="77777777" w:rsidR="00741473" w:rsidRDefault="00741473" w:rsidP="00425221"/>
        </w:tc>
        <w:tc>
          <w:tcPr>
            <w:tcW w:w="4196" w:type="dxa"/>
          </w:tcPr>
          <w:p w14:paraId="67E32041" w14:textId="77777777" w:rsidR="00741473" w:rsidRDefault="00741473" w:rsidP="00425221"/>
        </w:tc>
      </w:tr>
      <w:tr w:rsidR="00425221" w14:paraId="122A03B4" w14:textId="77777777" w:rsidTr="00CC4180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FE77A96" w14:textId="77777777" w:rsidR="00425221" w:rsidRPr="002A1D6D" w:rsidRDefault="00425221" w:rsidP="00425221">
            <w:pPr>
              <w:rPr>
                <w:b/>
              </w:rPr>
            </w:pPr>
            <w:proofErr w:type="spellStart"/>
            <w:r>
              <w:rPr>
                <w:b/>
              </w:rPr>
              <w:t>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E56A5A8" w14:textId="77777777" w:rsidR="00425221" w:rsidRPr="002A1D6D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D1DFDB6" w14:textId="77777777" w:rsidR="00425221" w:rsidRPr="002A1D6D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29B2D99" w14:textId="77777777" w:rsidR="00425221" w:rsidRPr="002A1D6D" w:rsidRDefault="00425221" w:rsidP="00425221">
            <w:pPr>
              <w:rPr>
                <w:b/>
              </w:rPr>
            </w:pP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6311170" w14:textId="77777777" w:rsidR="00425221" w:rsidRPr="002A1D6D" w:rsidRDefault="00425221" w:rsidP="00425221">
            <w:pPr>
              <w:rPr>
                <w:b/>
              </w:rPr>
            </w:pPr>
            <w:r>
              <w:rPr>
                <w:b/>
              </w:rPr>
              <w:t xml:space="preserve">Investiční náklady </w:t>
            </w:r>
          </w:p>
        </w:tc>
        <w:tc>
          <w:tcPr>
            <w:tcW w:w="4196" w:type="dxa"/>
            <w:gridSpan w:val="2"/>
          </w:tcPr>
          <w:p w14:paraId="2376BAC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1CE8038A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BDC9529" w14:textId="77777777" w:rsidR="00425221" w:rsidRDefault="00425221" w:rsidP="00425221"/>
        </w:tc>
        <w:tc>
          <w:tcPr>
            <w:tcW w:w="4196" w:type="dxa"/>
          </w:tcPr>
          <w:p w14:paraId="2852F913" w14:textId="77777777" w:rsidR="00425221" w:rsidRDefault="00425221" w:rsidP="00425221"/>
        </w:tc>
      </w:tr>
      <w:tr w:rsidR="00425221" w14:paraId="05431FDB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DCD3E6" w14:textId="77777777" w:rsidR="00425221" w:rsidRPr="00CC4180" w:rsidRDefault="00425221" w:rsidP="00425221">
            <w:proofErr w:type="spellStart"/>
            <w:r w:rsidRPr="00CC4180">
              <w:rPr>
                <w:bCs/>
              </w:rPr>
              <w:t>investment-specification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BA11A5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43C0C9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478A55" w14:textId="77777777" w:rsidR="00425221" w:rsidRDefault="00425221" w:rsidP="00425221">
            <w:r>
              <w:t>Účel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9291E7" w14:textId="77777777" w:rsidR="00425221" w:rsidRDefault="00425221" w:rsidP="00425221">
            <w:r>
              <w:t>Specifikace účelu investice</w:t>
            </w:r>
          </w:p>
        </w:tc>
        <w:tc>
          <w:tcPr>
            <w:tcW w:w="4196" w:type="dxa"/>
            <w:gridSpan w:val="2"/>
          </w:tcPr>
          <w:p w14:paraId="7DF43F81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1E3529F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8984E3C" w14:textId="77777777" w:rsidR="00425221" w:rsidRDefault="00425221" w:rsidP="00425221"/>
        </w:tc>
        <w:tc>
          <w:tcPr>
            <w:tcW w:w="4196" w:type="dxa"/>
          </w:tcPr>
          <w:p w14:paraId="05FE3BA7" w14:textId="77777777" w:rsidR="00425221" w:rsidRDefault="00425221" w:rsidP="00425221"/>
        </w:tc>
      </w:tr>
      <w:tr w:rsidR="00425221" w14:paraId="7E7929D6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29D225" w14:textId="77777777" w:rsidR="00425221" w:rsidRPr="00CC4180" w:rsidRDefault="00425221" w:rsidP="00425221">
            <w:r w:rsidRPr="00CC4180">
              <w:rPr>
                <w:bCs/>
              </w:rPr>
              <w:t>technology-</w:t>
            </w:r>
            <w:proofErr w:type="spellStart"/>
            <w:r w:rsidRPr="00CC4180">
              <w:rPr>
                <w:bCs/>
              </w:rPr>
              <w:t>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6FE17C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2A1840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F15705" w14:textId="77777777" w:rsidR="00425221" w:rsidRDefault="00425221" w:rsidP="00425221">
            <w:r>
              <w:t>Náklady technologie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A439C0" w14:textId="77777777" w:rsidR="00425221" w:rsidRDefault="00425221" w:rsidP="00425221">
            <w:r>
              <w:t>Výše investičních nákladů do technologie</w:t>
            </w:r>
          </w:p>
        </w:tc>
        <w:tc>
          <w:tcPr>
            <w:tcW w:w="4196" w:type="dxa"/>
            <w:gridSpan w:val="2"/>
          </w:tcPr>
          <w:p w14:paraId="024859FD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CB0ED38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1A893A91" w14:textId="77777777" w:rsidR="00425221" w:rsidRDefault="00425221" w:rsidP="00425221"/>
        </w:tc>
        <w:tc>
          <w:tcPr>
            <w:tcW w:w="4196" w:type="dxa"/>
          </w:tcPr>
          <w:p w14:paraId="1D988027" w14:textId="77777777" w:rsidR="00425221" w:rsidRDefault="00425221" w:rsidP="00425221"/>
        </w:tc>
      </w:tr>
      <w:tr w:rsidR="00425221" w14:paraId="2022F02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46F680" w14:textId="77777777" w:rsidR="00425221" w:rsidRPr="00CC4180" w:rsidRDefault="00425221" w:rsidP="00425221">
            <w:proofErr w:type="spellStart"/>
            <w:r w:rsidRPr="00CC4180">
              <w:rPr>
                <w:bCs/>
              </w:rPr>
              <w:t>construction-costs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6B3471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C77F68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6FA701" w14:textId="77777777" w:rsidR="00425221" w:rsidRDefault="00425221" w:rsidP="00425221">
            <w:r>
              <w:t>Náklady stavební část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66A343" w14:textId="77777777" w:rsidR="00425221" w:rsidRDefault="00425221" w:rsidP="00425221">
            <w:r>
              <w:t>Výše investičních nákladů do stavební části</w:t>
            </w:r>
          </w:p>
        </w:tc>
        <w:tc>
          <w:tcPr>
            <w:tcW w:w="4196" w:type="dxa"/>
            <w:gridSpan w:val="2"/>
          </w:tcPr>
          <w:p w14:paraId="3392094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47A844C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6B31FE1F" w14:textId="77777777" w:rsidR="00425221" w:rsidRDefault="00425221" w:rsidP="00425221"/>
        </w:tc>
        <w:tc>
          <w:tcPr>
            <w:tcW w:w="4196" w:type="dxa"/>
          </w:tcPr>
          <w:p w14:paraId="77EED309" w14:textId="77777777" w:rsidR="00425221" w:rsidRDefault="00425221" w:rsidP="00425221"/>
        </w:tc>
      </w:tr>
      <w:tr w:rsidR="00425221" w14:paraId="64D8B5C8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634FE5" w14:textId="77777777" w:rsidR="00425221" w:rsidRPr="00CC4180" w:rsidRDefault="00425221" w:rsidP="00425221">
            <w:proofErr w:type="spellStart"/>
            <w:r w:rsidRPr="00CC4180">
              <w:rPr>
                <w:bCs/>
              </w:rPr>
              <w:t>other-costs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FCF496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3FE3A6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0D4A3E" w14:textId="77777777" w:rsidR="00425221" w:rsidRDefault="00425221" w:rsidP="00425221">
            <w:r>
              <w:t>Náklady investiční část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E61EF1" w14:textId="77777777" w:rsidR="00425221" w:rsidRDefault="00425221" w:rsidP="00425221">
            <w:r>
              <w:t>Výše ostatních investičních nákladů</w:t>
            </w:r>
          </w:p>
        </w:tc>
        <w:tc>
          <w:tcPr>
            <w:tcW w:w="4196" w:type="dxa"/>
            <w:gridSpan w:val="2"/>
          </w:tcPr>
          <w:p w14:paraId="633DC51C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3BFC0E7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E582FD0" w14:textId="77777777" w:rsidR="00425221" w:rsidRDefault="00425221" w:rsidP="00425221"/>
        </w:tc>
        <w:tc>
          <w:tcPr>
            <w:tcW w:w="4196" w:type="dxa"/>
          </w:tcPr>
          <w:p w14:paraId="182F2CDC" w14:textId="77777777" w:rsidR="00425221" w:rsidRDefault="00425221" w:rsidP="00425221"/>
        </w:tc>
      </w:tr>
      <w:tr w:rsidR="00425221" w14:paraId="15788701" w14:textId="77777777" w:rsidTr="009E140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C2ACE5" w14:textId="77777777" w:rsidR="00425221" w:rsidRPr="00CC4180" w:rsidRDefault="00425221" w:rsidP="00425221">
            <w:proofErr w:type="spellStart"/>
            <w:r w:rsidRPr="00CC4180">
              <w:rPr>
                <w:bCs/>
              </w:rPr>
              <w:t>investment-date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6FB4F8" w14:textId="77777777" w:rsidR="00425221" w:rsidRDefault="00425221" w:rsidP="00425221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7E5786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F089D1" w14:textId="77777777" w:rsidR="00425221" w:rsidRDefault="00425221" w:rsidP="00425221">
            <w:r>
              <w:t>Datum akce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E40478" w14:textId="77777777" w:rsidR="00425221" w:rsidRDefault="00425221" w:rsidP="00425221">
            <w:r>
              <w:t>Datum investiční akce</w:t>
            </w:r>
          </w:p>
        </w:tc>
        <w:tc>
          <w:tcPr>
            <w:tcW w:w="4196" w:type="dxa"/>
            <w:gridSpan w:val="2"/>
          </w:tcPr>
          <w:p w14:paraId="1C8C5EDD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5020140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9AC74C1" w14:textId="77777777" w:rsidR="00425221" w:rsidRDefault="00425221" w:rsidP="00425221"/>
        </w:tc>
        <w:tc>
          <w:tcPr>
            <w:tcW w:w="4196" w:type="dxa"/>
          </w:tcPr>
          <w:p w14:paraId="6807FCC2" w14:textId="77777777" w:rsidR="00425221" w:rsidRDefault="00425221" w:rsidP="00425221"/>
        </w:tc>
      </w:tr>
      <w:tr w:rsidR="00425221" w14:paraId="5E7E1518" w14:textId="77777777" w:rsidTr="009E140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B547"/>
          </w:tcPr>
          <w:p w14:paraId="4BDFF3C0" w14:textId="77777777" w:rsidR="00425221" w:rsidRPr="0075509A" w:rsidRDefault="00425221" w:rsidP="00425221">
            <w:pPr>
              <w:rPr>
                <w:b/>
                <w:color w:val="FF0000"/>
              </w:rPr>
            </w:pPr>
            <w:proofErr w:type="spellStart"/>
            <w:r w:rsidRPr="0075509A">
              <w:rPr>
                <w:b/>
              </w:rPr>
              <w:t>CHPApplication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B547"/>
          </w:tcPr>
          <w:p w14:paraId="6996E40A" w14:textId="77777777" w:rsidR="00425221" w:rsidRPr="0075509A" w:rsidRDefault="00425221" w:rsidP="00425221">
            <w:pPr>
              <w:jc w:val="center"/>
              <w:rPr>
                <w:b/>
                <w:color w:val="FF0000"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B547"/>
          </w:tcPr>
          <w:p w14:paraId="5CB744EC" w14:textId="77777777" w:rsidR="00425221" w:rsidRPr="0075509A" w:rsidRDefault="00425221" w:rsidP="00425221">
            <w:pPr>
              <w:jc w:val="center"/>
              <w:rPr>
                <w:b/>
                <w:color w:val="FF0000"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B547"/>
          </w:tcPr>
          <w:p w14:paraId="7DDC0425" w14:textId="77777777" w:rsidR="00425221" w:rsidRPr="0075509A" w:rsidRDefault="00425221" w:rsidP="00425221">
            <w:pPr>
              <w:rPr>
                <w:b/>
              </w:rPr>
            </w:pPr>
            <w:r w:rsidRPr="0075509A">
              <w:rPr>
                <w:b/>
              </w:rPr>
              <w:t>Žádost KVET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B547"/>
          </w:tcPr>
          <w:p w14:paraId="7C980DA7" w14:textId="77777777" w:rsidR="00425221" w:rsidRPr="0075509A" w:rsidRDefault="00425221" w:rsidP="00425221">
            <w:pPr>
              <w:rPr>
                <w:b/>
              </w:rPr>
            </w:pPr>
            <w:r w:rsidRPr="0075509A">
              <w:rPr>
                <w:b/>
              </w:rPr>
              <w:t>Žádost KVET</w:t>
            </w:r>
          </w:p>
        </w:tc>
        <w:tc>
          <w:tcPr>
            <w:tcW w:w="4196" w:type="dxa"/>
            <w:gridSpan w:val="2"/>
          </w:tcPr>
          <w:p w14:paraId="7050B694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63792FC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3B2B6B78" w14:textId="77777777" w:rsidR="00425221" w:rsidRDefault="00425221" w:rsidP="00425221"/>
        </w:tc>
        <w:tc>
          <w:tcPr>
            <w:tcW w:w="4196" w:type="dxa"/>
          </w:tcPr>
          <w:p w14:paraId="0BC6A394" w14:textId="77777777" w:rsidR="00425221" w:rsidRDefault="00425221" w:rsidP="00425221"/>
        </w:tc>
      </w:tr>
      <w:tr w:rsidR="00425221" w14:paraId="17C17C03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FC19A1" w14:textId="77777777" w:rsidR="00425221" w:rsidRPr="00F7532B" w:rsidRDefault="00425221" w:rsidP="00425221">
            <w:proofErr w:type="spellStart"/>
            <w:r w:rsidRPr="00F7532B">
              <w:t>chp</w:t>
            </w:r>
            <w:proofErr w:type="spellEnd"/>
            <w:r w:rsidRPr="00F7532B">
              <w:t>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6FFC25" w14:textId="77777777" w:rsidR="00425221" w:rsidRPr="00B27851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28FC4C" w14:textId="77777777" w:rsidR="00425221" w:rsidRPr="00F7532B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63B5D1" w14:textId="77777777" w:rsidR="00425221" w:rsidRPr="00F7532B" w:rsidRDefault="00425221" w:rsidP="00425221">
            <w:r w:rsidRPr="00F7532B">
              <w:t xml:space="preserve">Status žádosti </w:t>
            </w:r>
            <w:proofErr w:type="spellStart"/>
            <w:r w:rsidRPr="00F7532B">
              <w:t>kvet</w:t>
            </w:r>
            <w:proofErr w:type="spellEnd"/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42F455" w14:textId="77777777" w:rsidR="00425221" w:rsidRPr="00F7532B" w:rsidRDefault="00425221" w:rsidP="00425221">
            <w:r w:rsidRPr="00F7532B">
              <w:t xml:space="preserve">Status žádosti </w:t>
            </w:r>
            <w:proofErr w:type="spellStart"/>
            <w:r w:rsidRPr="00F7532B">
              <w:t>kvet</w:t>
            </w:r>
            <w:proofErr w:type="spellEnd"/>
          </w:p>
        </w:tc>
        <w:tc>
          <w:tcPr>
            <w:tcW w:w="4196" w:type="dxa"/>
            <w:gridSpan w:val="2"/>
          </w:tcPr>
          <w:p w14:paraId="28A43FD1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4030EDB9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301C9FE9" w14:textId="77777777" w:rsidR="00425221" w:rsidRDefault="00425221" w:rsidP="00425221"/>
        </w:tc>
        <w:tc>
          <w:tcPr>
            <w:tcW w:w="4196" w:type="dxa"/>
          </w:tcPr>
          <w:p w14:paraId="552F6EFB" w14:textId="77777777" w:rsidR="00425221" w:rsidRDefault="00425221" w:rsidP="00425221"/>
        </w:tc>
      </w:tr>
      <w:tr w:rsidR="00425221" w14:paraId="2632EA73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BF36FC" w14:textId="77777777" w:rsidR="00425221" w:rsidRPr="00F7532B" w:rsidRDefault="00425221" w:rsidP="00425221">
            <w:proofErr w:type="spellStart"/>
            <w:r w:rsidRPr="00F7532B">
              <w:t>chp-note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AD4EB7" w14:textId="77777777" w:rsidR="00425221" w:rsidRPr="00B27851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B1B559" w14:textId="77777777" w:rsidR="00425221" w:rsidRPr="00F7532B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86DC44" w14:textId="77777777" w:rsidR="00425221" w:rsidRPr="00F7532B" w:rsidRDefault="00425221" w:rsidP="00425221">
            <w:r w:rsidRPr="00F7532B">
              <w:t>Vyjádření k žádosti KVET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BCFABE" w14:textId="77777777" w:rsidR="00425221" w:rsidRPr="00F7532B" w:rsidRDefault="00425221" w:rsidP="00425221">
            <w:r w:rsidRPr="00F7532B">
              <w:t>Vyjádření k žádosti KVET</w:t>
            </w:r>
          </w:p>
        </w:tc>
        <w:tc>
          <w:tcPr>
            <w:tcW w:w="4196" w:type="dxa"/>
            <w:gridSpan w:val="2"/>
          </w:tcPr>
          <w:p w14:paraId="3DEBFCED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152E8E4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4BD2FAD" w14:textId="77777777" w:rsidR="00425221" w:rsidRDefault="00425221" w:rsidP="00425221"/>
        </w:tc>
        <w:tc>
          <w:tcPr>
            <w:tcW w:w="4196" w:type="dxa"/>
          </w:tcPr>
          <w:p w14:paraId="68DA9FD7" w14:textId="77777777" w:rsidR="00425221" w:rsidRDefault="00425221" w:rsidP="00425221"/>
        </w:tc>
      </w:tr>
      <w:tr w:rsidR="00425221" w14:paraId="2E7FF861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591479" w14:textId="77777777" w:rsidR="00425221" w:rsidRDefault="00425221" w:rsidP="00425221">
            <w:proofErr w:type="spellStart"/>
            <w:r>
              <w:t>chp</w:t>
            </w:r>
            <w:proofErr w:type="spellEnd"/>
            <w:r>
              <w:t>-tarif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731F81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8C5E85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12F92B" w14:textId="77777777" w:rsidR="00425221" w:rsidRDefault="00425221" w:rsidP="00425221">
            <w:r>
              <w:t>Tarif KVET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EDD331" w14:textId="77777777" w:rsidR="00425221" w:rsidRDefault="00425221" w:rsidP="00425221">
            <w:r>
              <w:t>Tarif KVET</w:t>
            </w:r>
          </w:p>
        </w:tc>
        <w:tc>
          <w:tcPr>
            <w:tcW w:w="4196" w:type="dxa"/>
            <w:gridSpan w:val="2"/>
          </w:tcPr>
          <w:p w14:paraId="29CBE049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D681010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6C3CEA7C" w14:textId="77777777" w:rsidR="00425221" w:rsidRDefault="00425221" w:rsidP="00425221"/>
        </w:tc>
        <w:tc>
          <w:tcPr>
            <w:tcW w:w="4196" w:type="dxa"/>
          </w:tcPr>
          <w:p w14:paraId="77FC8B7B" w14:textId="77777777" w:rsidR="00425221" w:rsidRDefault="00425221" w:rsidP="00425221"/>
        </w:tc>
      </w:tr>
      <w:tr w:rsidR="00425221" w14:paraId="0BC22934" w14:textId="77777777" w:rsidTr="009E140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685D1A" w14:textId="77777777" w:rsidR="00425221" w:rsidRDefault="00425221" w:rsidP="00425221">
            <w:proofErr w:type="spellStart"/>
            <w:r>
              <w:t>pfs-calc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C8B3AC" w14:textId="77777777" w:rsidR="00425221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A17F77" w14:textId="77777777" w:rsidR="00425221" w:rsidRDefault="00425221" w:rsidP="00425221">
            <w:pPr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A3B1A1" w14:textId="77777777" w:rsidR="00425221" w:rsidRDefault="00425221" w:rsidP="00425221">
            <w:r>
              <w:t>Způsob výpočtu úspory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E22636" w14:textId="77777777" w:rsidR="00425221" w:rsidRDefault="00425221" w:rsidP="00425221">
            <w:r>
              <w:t>Způsob výpočtu úspory primárních paliv UPE</w:t>
            </w:r>
          </w:p>
        </w:tc>
        <w:tc>
          <w:tcPr>
            <w:tcW w:w="4196" w:type="dxa"/>
            <w:gridSpan w:val="2"/>
          </w:tcPr>
          <w:p w14:paraId="40E0AC5A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640BE28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7CCBC69D" w14:textId="77777777" w:rsidR="00425221" w:rsidRDefault="00425221" w:rsidP="00425221"/>
        </w:tc>
        <w:tc>
          <w:tcPr>
            <w:tcW w:w="4196" w:type="dxa"/>
          </w:tcPr>
          <w:p w14:paraId="308F7D2E" w14:textId="77777777" w:rsidR="00425221" w:rsidRDefault="00425221" w:rsidP="00425221"/>
        </w:tc>
      </w:tr>
      <w:tr w:rsidR="00425221" w14:paraId="1FF200CE" w14:textId="77777777" w:rsidTr="009E1403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32B35B0D" w14:textId="77777777" w:rsidR="00425221" w:rsidRPr="00BB1160" w:rsidRDefault="00425221" w:rsidP="00425221">
            <w:pPr>
              <w:rPr>
                <w:b/>
              </w:rPr>
            </w:pPr>
            <w:proofErr w:type="spellStart"/>
            <w:r>
              <w:rPr>
                <w:b/>
              </w:rPr>
              <w:lastRenderedPageBreak/>
              <w:t>Attachment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25B8CD2D" w14:textId="77777777" w:rsidR="00425221" w:rsidRPr="00EB062D" w:rsidRDefault="00425221" w:rsidP="00425221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3DA40DD1" w14:textId="77777777" w:rsidR="00425221" w:rsidRPr="00BB1160" w:rsidRDefault="00425221" w:rsidP="00425221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59B2D5EE" w14:textId="77777777" w:rsidR="00425221" w:rsidRPr="008A267C" w:rsidRDefault="00425221" w:rsidP="00425221">
            <w:pPr>
              <w:rPr>
                <w:b/>
              </w:rPr>
            </w:pPr>
            <w:r w:rsidRPr="008A267C">
              <w:rPr>
                <w:b/>
              </w:rPr>
              <w:t>Vlastní příloha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3CC5DE7B" w14:textId="77777777" w:rsidR="00425221" w:rsidRPr="008A267C" w:rsidRDefault="00425221" w:rsidP="00425221">
            <w:pPr>
              <w:rPr>
                <w:b/>
              </w:rPr>
            </w:pPr>
            <w:r w:rsidRPr="008A267C">
              <w:rPr>
                <w:b/>
              </w:rPr>
              <w:t>Obsah souboru, při použití automatické komunikace musí být obsah kódován vždy Base64.</w:t>
            </w:r>
          </w:p>
        </w:tc>
        <w:tc>
          <w:tcPr>
            <w:tcW w:w="4196" w:type="dxa"/>
            <w:gridSpan w:val="2"/>
          </w:tcPr>
          <w:p w14:paraId="0DF4F86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9EACB49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F855BA8" w14:textId="77777777" w:rsidR="00425221" w:rsidRDefault="00425221" w:rsidP="00425221"/>
        </w:tc>
        <w:tc>
          <w:tcPr>
            <w:tcW w:w="4196" w:type="dxa"/>
          </w:tcPr>
          <w:p w14:paraId="0A19EEFC" w14:textId="77777777" w:rsidR="00425221" w:rsidRDefault="00425221" w:rsidP="00425221"/>
        </w:tc>
      </w:tr>
      <w:tr w:rsidR="00425221" w14:paraId="00404434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15AEB6" w14:textId="77777777" w:rsidR="00425221" w:rsidRDefault="00425221" w:rsidP="00425221">
            <w:pPr>
              <w:autoSpaceDE w:val="0"/>
              <w:autoSpaceDN w:val="0"/>
            </w:pPr>
            <w:proofErr w:type="spellStart"/>
            <w:r>
              <w:t>file-name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DC47B9" w14:textId="77777777" w:rsidR="00425221" w:rsidRDefault="00425221" w:rsidP="00425221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B84240" w14:textId="77777777" w:rsidR="00425221" w:rsidRDefault="00425221" w:rsidP="00425221">
            <w:pPr>
              <w:autoSpaceDE w:val="0"/>
              <w:autoSpaceDN w:val="0"/>
              <w:jc w:val="center"/>
            </w:pPr>
            <w:r>
              <w:t>1-100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D25404" w14:textId="77777777" w:rsidR="00425221" w:rsidRDefault="00425221" w:rsidP="00425221">
            <w:pPr>
              <w:autoSpaceDE w:val="0"/>
              <w:autoSpaceDN w:val="0"/>
            </w:pPr>
            <w:r>
              <w:t>Jméno souboru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EDCADC" w14:textId="77777777" w:rsidR="00425221" w:rsidRDefault="00425221" w:rsidP="00425221">
            <w:pPr>
              <w:autoSpaceDE w:val="0"/>
              <w:autoSpaceDN w:val="0"/>
            </w:pPr>
            <w:r>
              <w:t>Jméno přiloženého souboru</w:t>
            </w:r>
          </w:p>
        </w:tc>
        <w:tc>
          <w:tcPr>
            <w:tcW w:w="4196" w:type="dxa"/>
            <w:gridSpan w:val="2"/>
          </w:tcPr>
          <w:p w14:paraId="348C4D9D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58A44E6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2481DC43" w14:textId="77777777" w:rsidR="00425221" w:rsidRDefault="00425221" w:rsidP="00425221"/>
        </w:tc>
        <w:tc>
          <w:tcPr>
            <w:tcW w:w="4196" w:type="dxa"/>
          </w:tcPr>
          <w:p w14:paraId="24EBAC5D" w14:textId="77777777" w:rsidR="00425221" w:rsidRDefault="00425221" w:rsidP="00425221"/>
        </w:tc>
      </w:tr>
      <w:tr w:rsidR="00425221" w14:paraId="014F397A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853F41" w14:textId="77777777" w:rsidR="00425221" w:rsidRDefault="00425221" w:rsidP="00425221">
            <w:pPr>
              <w:autoSpaceDE w:val="0"/>
              <w:autoSpaceDN w:val="0"/>
            </w:pPr>
            <w:proofErr w:type="spellStart"/>
            <w:r>
              <w:t>content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D87B93" w14:textId="77777777" w:rsidR="00425221" w:rsidRDefault="00425221" w:rsidP="00425221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09B243" w14:textId="77777777" w:rsidR="00425221" w:rsidRDefault="00425221" w:rsidP="00425221">
            <w:pPr>
              <w:autoSpaceDE w:val="0"/>
              <w:autoSpaceDN w:val="0"/>
              <w:jc w:val="center"/>
            </w:pPr>
            <w:r>
              <w:t>1-100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08717B" w14:textId="77777777" w:rsidR="00425221" w:rsidRDefault="00425221" w:rsidP="00425221">
            <w:pPr>
              <w:autoSpaceDE w:val="0"/>
              <w:autoSpaceDN w:val="0"/>
            </w:pPr>
            <w:r>
              <w:t>Typ souboru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F65DEB" w14:textId="77777777" w:rsidR="00425221" w:rsidRDefault="00425221" w:rsidP="00425221">
            <w:pPr>
              <w:autoSpaceDE w:val="0"/>
              <w:autoSpaceDN w:val="0"/>
            </w:pPr>
            <w:r>
              <w:t xml:space="preserve">Typ obsahu přílohy (doc, </w:t>
            </w:r>
            <w:proofErr w:type="spellStart"/>
            <w:r>
              <w:t>txt</w:t>
            </w:r>
            <w:proofErr w:type="spellEnd"/>
            <w:r>
              <w:t xml:space="preserve">, </w:t>
            </w:r>
            <w:proofErr w:type="spellStart"/>
            <w:r>
              <w:t>jpg</w:t>
            </w:r>
            <w:proofErr w:type="spellEnd"/>
            <w:r>
              <w:t xml:space="preserve"> apod.)</w:t>
            </w:r>
          </w:p>
        </w:tc>
        <w:tc>
          <w:tcPr>
            <w:tcW w:w="4196" w:type="dxa"/>
            <w:gridSpan w:val="2"/>
          </w:tcPr>
          <w:p w14:paraId="6D7DB8DD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0B29F4D8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63A2AE00" w14:textId="77777777" w:rsidR="00425221" w:rsidRDefault="00425221" w:rsidP="00425221"/>
        </w:tc>
        <w:tc>
          <w:tcPr>
            <w:tcW w:w="4196" w:type="dxa"/>
          </w:tcPr>
          <w:p w14:paraId="72FA244B" w14:textId="77777777" w:rsidR="00425221" w:rsidRDefault="00425221" w:rsidP="00425221"/>
        </w:tc>
      </w:tr>
      <w:tr w:rsidR="00425221" w14:paraId="41CEBFC0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5CA3E8" w14:textId="77777777" w:rsidR="00425221" w:rsidRPr="00B27851" w:rsidRDefault="00425221" w:rsidP="00425221">
            <w:pPr>
              <w:autoSpaceDE w:val="0"/>
              <w:autoSpaceDN w:val="0"/>
            </w:pPr>
            <w:r w:rsidRPr="00B27851">
              <w:t>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08EA07" w14:textId="77777777" w:rsidR="00425221" w:rsidRPr="00B27851" w:rsidRDefault="00425221" w:rsidP="00425221">
            <w:pPr>
              <w:autoSpaceDE w:val="0"/>
              <w:autoSpaceDN w:val="0"/>
              <w:jc w:val="center"/>
            </w:pPr>
            <w:r w:rsidRPr="00B27851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06DF51" w14:textId="77777777" w:rsidR="00425221" w:rsidRPr="00B27851" w:rsidRDefault="00425221" w:rsidP="00425221">
            <w:pPr>
              <w:autoSpaceDE w:val="0"/>
              <w:autoSpaceDN w:val="0"/>
              <w:jc w:val="center"/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B1F8ED" w14:textId="77777777" w:rsidR="00425221" w:rsidRPr="00B27851" w:rsidRDefault="00425221" w:rsidP="00425221">
            <w:pPr>
              <w:autoSpaceDE w:val="0"/>
              <w:autoSpaceDN w:val="0"/>
            </w:pPr>
            <w:r w:rsidRPr="00B27851">
              <w:t>Typ přílohy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A74F0C" w14:textId="77777777" w:rsidR="00425221" w:rsidRPr="00B27851" w:rsidRDefault="00425221" w:rsidP="00425221">
            <w:pPr>
              <w:autoSpaceDE w:val="0"/>
              <w:autoSpaceDN w:val="0"/>
            </w:pPr>
            <w:r w:rsidRPr="00B27851">
              <w:t>Typ přílohy</w:t>
            </w:r>
          </w:p>
        </w:tc>
        <w:tc>
          <w:tcPr>
            <w:tcW w:w="4196" w:type="dxa"/>
            <w:gridSpan w:val="2"/>
          </w:tcPr>
          <w:p w14:paraId="1A906CFB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31B1A90F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</w:tcPr>
          <w:p w14:paraId="07AF700E" w14:textId="77777777" w:rsidR="00425221" w:rsidRDefault="00425221" w:rsidP="00425221"/>
        </w:tc>
        <w:tc>
          <w:tcPr>
            <w:tcW w:w="4196" w:type="dxa"/>
          </w:tcPr>
          <w:p w14:paraId="706A8720" w14:textId="77777777" w:rsidR="00425221" w:rsidRDefault="00425221" w:rsidP="00425221"/>
        </w:tc>
      </w:tr>
      <w:tr w:rsidR="00590A29" w14:paraId="42BA6ABB" w14:textId="77777777" w:rsidTr="00CD119F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339EFC99" w14:textId="77777777" w:rsidR="00590A29" w:rsidRPr="00590A29" w:rsidRDefault="00590A29" w:rsidP="00590A29">
            <w:pPr>
              <w:rPr>
                <w:b/>
              </w:rPr>
            </w:pPr>
            <w:proofErr w:type="spellStart"/>
            <w:r w:rsidRPr="00590A29">
              <w:rPr>
                <w:b/>
              </w:rPr>
              <w:t>ReferenceHeatSource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754D36DF" w14:textId="77777777" w:rsidR="00590A29" w:rsidRPr="00590A29" w:rsidRDefault="00590A29" w:rsidP="00590A29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2E3EF92E" w14:textId="77777777" w:rsidR="00590A29" w:rsidRPr="00590A29" w:rsidRDefault="00590A29" w:rsidP="00590A29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40EA3067" w14:textId="77777777" w:rsidR="00590A29" w:rsidRPr="00CD119F" w:rsidRDefault="00CD119F" w:rsidP="00590A29">
            <w:r w:rsidRPr="00CD119F">
              <w:t>Referenční výrobna tepla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734FBF53" w14:textId="77777777" w:rsidR="00590A29" w:rsidRPr="00CD119F" w:rsidRDefault="00CD119F" w:rsidP="00590A29">
            <w:r w:rsidRPr="00CD119F">
              <w:t>Referenční výrobna tepla</w:t>
            </w:r>
          </w:p>
        </w:tc>
        <w:tc>
          <w:tcPr>
            <w:tcW w:w="4196" w:type="dxa"/>
            <w:gridSpan w:val="2"/>
          </w:tcPr>
          <w:p w14:paraId="556BC02C" w14:textId="77777777" w:rsidR="00590A29" w:rsidRDefault="00590A29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1B83CEA" w14:textId="77777777" w:rsidR="00590A29" w:rsidRDefault="00590A29" w:rsidP="00425221">
            <w:pPr>
              <w:jc w:val="center"/>
            </w:pPr>
          </w:p>
        </w:tc>
        <w:tc>
          <w:tcPr>
            <w:tcW w:w="4196" w:type="dxa"/>
          </w:tcPr>
          <w:p w14:paraId="3405AA2F" w14:textId="77777777" w:rsidR="00590A29" w:rsidRDefault="00590A29" w:rsidP="00425221"/>
        </w:tc>
        <w:tc>
          <w:tcPr>
            <w:tcW w:w="4196" w:type="dxa"/>
          </w:tcPr>
          <w:p w14:paraId="585EAA5C" w14:textId="77777777" w:rsidR="00590A29" w:rsidRDefault="00590A29" w:rsidP="00425221"/>
        </w:tc>
      </w:tr>
      <w:tr w:rsidR="00590A29" w14:paraId="1A12CA5A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9D6393" w14:textId="77777777" w:rsidR="00590A29" w:rsidRPr="00B27851" w:rsidRDefault="00590A29" w:rsidP="00425221">
            <w:pPr>
              <w:autoSpaceDE w:val="0"/>
              <w:autoSpaceDN w:val="0"/>
            </w:pPr>
            <w:r w:rsidRPr="002A48EB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01B780" w14:textId="77777777" w:rsidR="00590A29" w:rsidRPr="00B27851" w:rsidRDefault="008148E0" w:rsidP="00425221">
            <w:pPr>
              <w:autoSpaceDE w:val="0"/>
              <w:autoSpaceDN w:val="0"/>
              <w:jc w:val="center"/>
            </w:pPr>
            <w:r w:rsidRPr="00B27851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E96CB6" w14:textId="77777777" w:rsidR="00590A29" w:rsidRPr="00B27851" w:rsidRDefault="00922D22" w:rsidP="00425221">
            <w:pPr>
              <w:autoSpaceDE w:val="0"/>
              <w:autoSpaceDN w:val="0"/>
              <w:jc w:val="center"/>
            </w:pPr>
            <w:r>
              <w:t>1-20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FC5956" w14:textId="77777777" w:rsidR="00590A29" w:rsidRPr="00B27851" w:rsidRDefault="002A48EB" w:rsidP="00425221">
            <w:pPr>
              <w:autoSpaceDE w:val="0"/>
              <w:autoSpaceDN w:val="0"/>
            </w:pPr>
            <w:r>
              <w:rPr>
                <w:sz w:val="20"/>
                <w:szCs w:val="20"/>
              </w:rPr>
              <w:t>ID výrobny tepla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FBFC35" w14:textId="77777777" w:rsidR="00590A29" w:rsidRPr="00B27851" w:rsidRDefault="002A48EB" w:rsidP="00425221">
            <w:pPr>
              <w:autoSpaceDE w:val="0"/>
              <w:autoSpaceDN w:val="0"/>
            </w:pPr>
            <w:r>
              <w:rPr>
                <w:sz w:val="20"/>
                <w:szCs w:val="20"/>
              </w:rPr>
              <w:t>ID výrobny tepla)</w:t>
            </w:r>
          </w:p>
        </w:tc>
        <w:tc>
          <w:tcPr>
            <w:tcW w:w="4196" w:type="dxa"/>
            <w:gridSpan w:val="2"/>
          </w:tcPr>
          <w:p w14:paraId="3B072711" w14:textId="77777777" w:rsidR="00590A29" w:rsidRDefault="00590A29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1C72784B" w14:textId="77777777" w:rsidR="00590A29" w:rsidRDefault="00590A29" w:rsidP="00425221">
            <w:pPr>
              <w:jc w:val="center"/>
            </w:pPr>
          </w:p>
        </w:tc>
        <w:tc>
          <w:tcPr>
            <w:tcW w:w="4196" w:type="dxa"/>
          </w:tcPr>
          <w:p w14:paraId="6E7D99CE" w14:textId="77777777" w:rsidR="00590A29" w:rsidRDefault="00590A29" w:rsidP="00425221"/>
        </w:tc>
        <w:tc>
          <w:tcPr>
            <w:tcW w:w="4196" w:type="dxa"/>
          </w:tcPr>
          <w:p w14:paraId="63825564" w14:textId="77777777" w:rsidR="00590A29" w:rsidRDefault="00590A29" w:rsidP="00425221"/>
        </w:tc>
      </w:tr>
      <w:tr w:rsidR="00590A29" w14:paraId="040F3E0D" w14:textId="77777777" w:rsidTr="00CD119F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5DE99D2F" w14:textId="77777777" w:rsidR="00590A29" w:rsidRPr="00590A29" w:rsidRDefault="00590A29" w:rsidP="00590A29">
            <w:pPr>
              <w:rPr>
                <w:b/>
              </w:rPr>
            </w:pPr>
            <w:proofErr w:type="spellStart"/>
            <w:r w:rsidRPr="00590A29">
              <w:rPr>
                <w:b/>
              </w:rPr>
              <w:t>ReferenceGasSource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664000A5" w14:textId="77777777" w:rsidR="00590A29" w:rsidRPr="00590A29" w:rsidRDefault="00590A29" w:rsidP="00590A29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40659B59" w14:textId="77777777" w:rsidR="00590A29" w:rsidRPr="00590A29" w:rsidRDefault="00590A29" w:rsidP="00590A29">
            <w:pPr>
              <w:jc w:val="center"/>
              <w:rPr>
                <w:b/>
              </w:rPr>
            </w:pP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15058445" w14:textId="77777777" w:rsidR="00590A29" w:rsidRPr="00CD119F" w:rsidRDefault="00CD119F" w:rsidP="00590A29">
            <w:r w:rsidRPr="00CD119F">
              <w:t>Referenční výrobna biometanu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0FB003DE" w14:textId="77777777" w:rsidR="00590A29" w:rsidRPr="00CD119F" w:rsidRDefault="00CD119F" w:rsidP="00590A29">
            <w:r w:rsidRPr="00CD119F">
              <w:t>Referenční výrobna biometanu</w:t>
            </w:r>
          </w:p>
        </w:tc>
        <w:tc>
          <w:tcPr>
            <w:tcW w:w="4196" w:type="dxa"/>
            <w:gridSpan w:val="2"/>
          </w:tcPr>
          <w:p w14:paraId="6E9102FC" w14:textId="77777777" w:rsidR="00590A29" w:rsidRDefault="00590A29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4C2C653F" w14:textId="77777777" w:rsidR="00590A29" w:rsidRDefault="00590A29" w:rsidP="00425221">
            <w:pPr>
              <w:jc w:val="center"/>
            </w:pPr>
          </w:p>
        </w:tc>
        <w:tc>
          <w:tcPr>
            <w:tcW w:w="4196" w:type="dxa"/>
          </w:tcPr>
          <w:p w14:paraId="5E350AB6" w14:textId="77777777" w:rsidR="00590A29" w:rsidRDefault="00590A29" w:rsidP="00425221"/>
        </w:tc>
        <w:tc>
          <w:tcPr>
            <w:tcW w:w="4196" w:type="dxa"/>
          </w:tcPr>
          <w:p w14:paraId="33E8C661" w14:textId="77777777" w:rsidR="00590A29" w:rsidRDefault="00590A29" w:rsidP="00425221"/>
        </w:tc>
      </w:tr>
      <w:tr w:rsidR="00590A29" w14:paraId="785C0C42" w14:textId="77777777" w:rsidTr="00B438D8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CC1EC9" w14:textId="77777777" w:rsidR="00590A29" w:rsidRPr="00B27851" w:rsidRDefault="00590A29" w:rsidP="00425221">
            <w:pPr>
              <w:autoSpaceDE w:val="0"/>
              <w:autoSpaceDN w:val="0"/>
            </w:pPr>
            <w:r w:rsidRPr="002A48EB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C5E959" w14:textId="77777777" w:rsidR="00590A29" w:rsidRPr="00B27851" w:rsidRDefault="008148E0" w:rsidP="00425221">
            <w:pPr>
              <w:autoSpaceDE w:val="0"/>
              <w:autoSpaceDN w:val="0"/>
              <w:jc w:val="center"/>
            </w:pPr>
            <w:r w:rsidRPr="00B27851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95DD7D" w14:textId="77777777" w:rsidR="00590A29" w:rsidRPr="00B27851" w:rsidRDefault="00922D22" w:rsidP="00425221">
            <w:pPr>
              <w:autoSpaceDE w:val="0"/>
              <w:autoSpaceDN w:val="0"/>
              <w:jc w:val="center"/>
            </w:pPr>
            <w:r>
              <w:t>1-20</w:t>
            </w:r>
          </w:p>
        </w:tc>
        <w:tc>
          <w:tcPr>
            <w:tcW w:w="180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5EDC4E" w14:textId="77777777" w:rsidR="00590A29" w:rsidRPr="00B27851" w:rsidRDefault="002A48EB" w:rsidP="00425221">
            <w:pPr>
              <w:autoSpaceDE w:val="0"/>
              <w:autoSpaceDN w:val="0"/>
            </w:pPr>
            <w:r>
              <w:rPr>
                <w:sz w:val="20"/>
                <w:szCs w:val="20"/>
              </w:rPr>
              <w:t>ID výrobny biometanu</w:t>
            </w:r>
          </w:p>
        </w:tc>
        <w:tc>
          <w:tcPr>
            <w:tcW w:w="419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365249" w14:textId="77777777" w:rsidR="00590A29" w:rsidRPr="00B27851" w:rsidRDefault="002A48EB" w:rsidP="00425221">
            <w:pPr>
              <w:autoSpaceDE w:val="0"/>
              <w:autoSpaceDN w:val="0"/>
            </w:pPr>
            <w:r>
              <w:rPr>
                <w:sz w:val="20"/>
                <w:szCs w:val="20"/>
              </w:rPr>
              <w:t>ID výrobny biometanu</w:t>
            </w:r>
          </w:p>
        </w:tc>
        <w:tc>
          <w:tcPr>
            <w:tcW w:w="4196" w:type="dxa"/>
            <w:gridSpan w:val="2"/>
          </w:tcPr>
          <w:p w14:paraId="73FF8BF7" w14:textId="77777777" w:rsidR="00590A29" w:rsidRDefault="00590A29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2DA96D94" w14:textId="77777777" w:rsidR="00590A29" w:rsidRDefault="00590A29" w:rsidP="00425221">
            <w:pPr>
              <w:jc w:val="center"/>
            </w:pPr>
          </w:p>
        </w:tc>
        <w:tc>
          <w:tcPr>
            <w:tcW w:w="4196" w:type="dxa"/>
          </w:tcPr>
          <w:p w14:paraId="57DDA181" w14:textId="77777777" w:rsidR="00590A29" w:rsidRDefault="00590A29" w:rsidP="00425221"/>
        </w:tc>
        <w:tc>
          <w:tcPr>
            <w:tcW w:w="4196" w:type="dxa"/>
          </w:tcPr>
          <w:p w14:paraId="6C89AA6D" w14:textId="77777777" w:rsidR="00590A29" w:rsidRDefault="00590A29" w:rsidP="00425221"/>
        </w:tc>
      </w:tr>
      <w:tr w:rsidR="00425221" w14:paraId="111DDBAA" w14:textId="77777777" w:rsidTr="00060C85">
        <w:trPr>
          <w:gridAfter w:val="3"/>
          <w:wAfter w:w="9825" w:type="dxa"/>
          <w:trHeight w:val="197"/>
        </w:trPr>
        <w:tc>
          <w:tcPr>
            <w:tcW w:w="4196" w:type="dxa"/>
            <w:gridSpan w:val="4"/>
          </w:tcPr>
          <w:p w14:paraId="7E4F3922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404FC29D" w14:textId="77777777" w:rsidR="00425221" w:rsidRDefault="00425221" w:rsidP="00425221">
            <w:pPr>
              <w:jc w:val="center"/>
            </w:pPr>
          </w:p>
        </w:tc>
        <w:tc>
          <w:tcPr>
            <w:tcW w:w="4196" w:type="dxa"/>
            <w:gridSpan w:val="2"/>
          </w:tcPr>
          <w:p w14:paraId="4EE9E537" w14:textId="77777777" w:rsidR="00425221" w:rsidRDefault="00425221" w:rsidP="00425221"/>
        </w:tc>
        <w:tc>
          <w:tcPr>
            <w:tcW w:w="4196" w:type="dxa"/>
            <w:gridSpan w:val="2"/>
          </w:tcPr>
          <w:p w14:paraId="7E0B4332" w14:textId="77777777" w:rsidR="00425221" w:rsidRDefault="00425221" w:rsidP="00425221"/>
        </w:tc>
      </w:tr>
    </w:tbl>
    <w:p w14:paraId="4180BE08" w14:textId="77777777" w:rsidR="001A459C" w:rsidRDefault="001A459C" w:rsidP="001A459C">
      <w:r>
        <w:t xml:space="preserve">Kompletní soubor </w:t>
      </w:r>
      <w:r w:rsidR="00BB3570">
        <w:t>RESSOURCE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p w14:paraId="0307185E" w14:textId="57F757EE" w:rsidR="00C341BE" w:rsidRDefault="00AA474E" w:rsidP="001A459C">
      <w:hyperlink r:id="rId24" w:tooltip="CDSREQ.xsd" w:history="1">
        <w:r>
          <w:rPr>
            <w:rStyle w:val="Hypertextovodkaz"/>
          </w:rPr>
          <w:t>XML\RESSOURCE</w:t>
        </w:r>
      </w:hyperlink>
    </w:p>
    <w:p w14:paraId="423E915C" w14:textId="77777777" w:rsidR="00820085" w:rsidRDefault="00820085" w:rsidP="004E16A2"/>
    <w:p w14:paraId="755B4DA3" w14:textId="77777777" w:rsidR="00820085" w:rsidRDefault="00820085" w:rsidP="00820085">
      <w:pPr>
        <w:pStyle w:val="Nadpis2"/>
      </w:pPr>
      <w:bookmarkStart w:id="46" w:name="_Toc237936028"/>
      <w:r>
        <w:t>RESSOURCEGAS</w:t>
      </w:r>
      <w:bookmarkEnd w:id="46"/>
    </w:p>
    <w:p w14:paraId="4ABE678A" w14:textId="77777777" w:rsidR="00820085" w:rsidRDefault="00820085" w:rsidP="00820085"/>
    <w:p w14:paraId="059706C2" w14:textId="77777777" w:rsidR="00820085" w:rsidRDefault="00820085" w:rsidP="00820085">
      <w:pPr>
        <w:pStyle w:val="Nadpis5"/>
      </w:pPr>
      <w:r>
        <w:t>Účel</w:t>
      </w:r>
    </w:p>
    <w:p w14:paraId="0DEAE9FD" w14:textId="77777777" w:rsidR="00820085" w:rsidRDefault="00820085" w:rsidP="00820085"/>
    <w:p w14:paraId="081F5A84" w14:textId="77777777" w:rsidR="0009728A" w:rsidRDefault="00AB0E6F" w:rsidP="00820085">
      <w:r w:rsidRPr="00AB0E6F">
        <w:t>Zpráva XML ve formátu RESSOURCEGAS slouží k výměně dat o registrovaných výrobnách biometanu. Při komunikaci s POZE OTE je možné tento formát využít v případech, uvedených v následující tabulce.</w:t>
      </w:r>
    </w:p>
    <w:p w14:paraId="35E037FF" w14:textId="77777777" w:rsidR="00820085" w:rsidRDefault="00820085" w:rsidP="00820085"/>
    <w:tbl>
      <w:tblPr>
        <w:tblW w:w="162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  <w:gridCol w:w="1260"/>
        <w:gridCol w:w="1260"/>
        <w:gridCol w:w="1260"/>
        <w:gridCol w:w="1260"/>
        <w:gridCol w:w="1260"/>
      </w:tblGrid>
      <w:tr w:rsidR="00820085" w:rsidRPr="007F474B" w14:paraId="1ECF8092" w14:textId="77777777" w:rsidTr="00FE6AD2">
        <w:trPr>
          <w:gridAfter w:val="5"/>
          <w:wAfter w:w="6300" w:type="dxa"/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5D0F465" w14:textId="77777777" w:rsidR="00820085" w:rsidRPr="007F474B" w:rsidRDefault="00820085" w:rsidP="00FE6AD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C3CC0D2" w14:textId="77777777" w:rsidR="00820085" w:rsidRPr="007F474B" w:rsidRDefault="00820085" w:rsidP="00FE6AD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71BE3B7C" w14:textId="77777777" w:rsidR="00820085" w:rsidRPr="007F474B" w:rsidRDefault="00820085" w:rsidP="00FE6AD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9FD0659" w14:textId="77777777" w:rsidR="00820085" w:rsidRPr="007F474B" w:rsidRDefault="00820085" w:rsidP="00FE6AD2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Vstup / 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AE95960" w14:textId="77777777" w:rsidR="00820085" w:rsidRPr="007F474B" w:rsidRDefault="00820085" w:rsidP="00FE6AD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51697F0" w14:textId="77777777" w:rsidR="00820085" w:rsidRPr="007F474B" w:rsidRDefault="00820085" w:rsidP="00FE6AD2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820085" w:rsidRPr="007F474B" w14:paraId="0A116B53" w14:textId="77777777" w:rsidTr="00FE6AD2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84253A" w14:textId="77777777" w:rsidR="00820085" w:rsidRPr="001A459C" w:rsidRDefault="00F646BE" w:rsidP="00FE6AD2">
            <w:pPr>
              <w:jc w:val="center"/>
              <w:rPr>
                <w:sz w:val="20"/>
                <w:szCs w:val="20"/>
              </w:rPr>
            </w:pPr>
            <w:r w:rsidRPr="00F646BE">
              <w:rPr>
                <w:sz w:val="20"/>
                <w:szCs w:val="20"/>
              </w:rPr>
              <w:t>PP1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94E0C8" w14:textId="77777777" w:rsidR="00820085" w:rsidRPr="00F646BE" w:rsidRDefault="00F646BE" w:rsidP="00FE6AD2">
            <w:pPr>
              <w:rPr>
                <w:sz w:val="20"/>
                <w:szCs w:val="20"/>
              </w:rPr>
            </w:pPr>
            <w:r w:rsidRPr="00F646BE">
              <w:t>Registrace nároku na podporu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805A22" w14:textId="77777777" w:rsidR="00820085" w:rsidRPr="00D16936" w:rsidRDefault="00820085" w:rsidP="00FE6AD2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E0E9F64" w14:textId="77777777" w:rsidR="00820085" w:rsidRPr="00D16936" w:rsidRDefault="00820085" w:rsidP="00FE6AD2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05C5C1" w14:textId="77777777" w:rsidR="00820085" w:rsidRPr="00D16936" w:rsidRDefault="00820085" w:rsidP="00FE6AD2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2802B7F" w14:textId="77777777" w:rsidR="00820085" w:rsidRPr="00D16936" w:rsidRDefault="00820085" w:rsidP="00FE6AD2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</w:tr>
      <w:tr w:rsidR="00F646BE" w:rsidRPr="007F474B" w14:paraId="6593D45C" w14:textId="77777777" w:rsidTr="00FE6AD2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94F0DDE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D3EFC1" w14:textId="77777777" w:rsidR="00F646BE" w:rsidRPr="00F646BE" w:rsidRDefault="00F646BE" w:rsidP="00F646BE">
            <w:pPr>
              <w:rPr>
                <w:sz w:val="20"/>
                <w:szCs w:val="20"/>
              </w:rPr>
            </w:pPr>
            <w:r w:rsidRPr="00F646BE">
              <w:t>Opis registrace nároku na podporu biometanu (pro výrobce)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5A1A22C" w14:textId="77777777" w:rsidR="00F646BE" w:rsidRPr="00D16936" w:rsidRDefault="004326BC" w:rsidP="00F646BE">
            <w:pPr>
              <w:jc w:val="center"/>
              <w:rPr>
                <w:sz w:val="20"/>
                <w:szCs w:val="20"/>
              </w:rPr>
            </w:pPr>
            <w:r w:rsidRPr="00F646BE">
              <w:rPr>
                <w:sz w:val="20"/>
                <w:szCs w:val="20"/>
              </w:rPr>
              <w:t>PP1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D72A68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D82A900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89A614E" w14:textId="77777777" w:rsidR="00F646BE" w:rsidRPr="00D16936" w:rsidRDefault="004326BC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F646BE" w:rsidRPr="007F474B" w14:paraId="39BA7136" w14:textId="77777777" w:rsidTr="00FE6AD2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346C441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PP4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CE3F4F6" w14:textId="77777777" w:rsidR="00F646BE" w:rsidRPr="00F646BE" w:rsidRDefault="00F646BE" w:rsidP="00F646BE">
            <w:pPr>
              <w:rPr>
                <w:sz w:val="20"/>
                <w:szCs w:val="20"/>
              </w:rPr>
            </w:pPr>
            <w:r w:rsidRPr="00F646BE">
              <w:t>Aktualizace registrace nároku na podporu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0396B3D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5D3F653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F9DAEF5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4DE0EC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</w:tr>
      <w:tr w:rsidR="00F646BE" w:rsidRPr="007F474B" w14:paraId="4E718ABA" w14:textId="77777777" w:rsidTr="00FE6AD2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095F64A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4164E45" w14:textId="77777777" w:rsidR="00F646BE" w:rsidRPr="00F646BE" w:rsidRDefault="00F646BE" w:rsidP="00F646BE">
            <w:pPr>
              <w:rPr>
                <w:sz w:val="20"/>
                <w:szCs w:val="20"/>
              </w:rPr>
            </w:pPr>
            <w:r w:rsidRPr="00F646BE">
              <w:t>Opis aktualizace registrace nároku na podporu biometanu (pro výrobce)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6C5A1A7" w14:textId="77777777" w:rsidR="00F646BE" w:rsidRPr="00D16936" w:rsidRDefault="004326BC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6D775C9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2CE6C12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414D664" w14:textId="77777777" w:rsidR="00F646BE" w:rsidRPr="00D16936" w:rsidRDefault="004326BC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</w:tr>
      <w:tr w:rsidR="00F646BE" w:rsidRPr="007F474B" w14:paraId="1B1D63DA" w14:textId="77777777" w:rsidTr="00FE6AD2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E3D796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PP7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D28369" w14:textId="77777777" w:rsidR="00F646BE" w:rsidRPr="00F646BE" w:rsidRDefault="00F646BE" w:rsidP="00F646BE">
            <w:pPr>
              <w:autoSpaceDE w:val="0"/>
              <w:autoSpaceDN w:val="0"/>
              <w:spacing w:after="0"/>
            </w:pPr>
            <w:r w:rsidRPr="00F646BE">
              <w:t>Opis aktualizace registrace nároku na podporu biometanu (pro PDS/PPS)</w:t>
            </w:r>
          </w:p>
          <w:p w14:paraId="1E083EF8" w14:textId="77777777" w:rsidR="00F646BE" w:rsidRPr="00F646BE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D64722E" w14:textId="77777777" w:rsidR="00F646BE" w:rsidRPr="00D16936" w:rsidRDefault="00515870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PP5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7D307E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ABA2D30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6454FD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</w:tr>
      <w:tr w:rsidR="00F646BE" w:rsidRPr="007F474B" w14:paraId="30719E52" w14:textId="77777777" w:rsidTr="00FE6AD2">
        <w:trPr>
          <w:gridAfter w:val="5"/>
          <w:wAfter w:w="6300" w:type="dxa"/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18C51ED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 w:rsidRPr="00F646BE">
              <w:rPr>
                <w:sz w:val="20"/>
                <w:szCs w:val="20"/>
              </w:rPr>
              <w:lastRenderedPageBreak/>
              <w:t>PPA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2FBFA0" w14:textId="77777777" w:rsidR="00F646BE" w:rsidRPr="00F646BE" w:rsidRDefault="00F646BE" w:rsidP="00F646BE">
            <w:pPr>
              <w:rPr>
                <w:sz w:val="20"/>
                <w:szCs w:val="20"/>
              </w:rPr>
            </w:pPr>
            <w:r w:rsidRPr="00F646BE">
              <w:t>Žádost o schválení nároku na podporu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5D71E63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8B59DD3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A7463AC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E2083EB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</w:tr>
      <w:tr w:rsidR="00F646BE" w:rsidRPr="007F474B" w14:paraId="38F4DB0C" w14:textId="77777777" w:rsidTr="00FE6AD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1D3825D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PPB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A3CE3B4" w14:textId="77777777" w:rsidR="00F646BE" w:rsidRPr="00F646BE" w:rsidRDefault="00F646BE" w:rsidP="00F646BE">
            <w:pPr>
              <w:rPr>
                <w:sz w:val="20"/>
                <w:szCs w:val="20"/>
              </w:rPr>
            </w:pPr>
            <w:r w:rsidRPr="00F646BE">
              <w:t>Potvrzení/zamítnutí shody údajů s PDS/PPS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CF859E5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9D5014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415D758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4F34122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vAlign w:val="bottom"/>
          </w:tcPr>
          <w:p w14:paraId="731679FC" w14:textId="77777777" w:rsidR="00F646BE" w:rsidRPr="00333CEF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052A112" w14:textId="77777777" w:rsidR="00F646BE" w:rsidRDefault="00F646BE" w:rsidP="00F646B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CFA185D" w14:textId="77777777" w:rsidR="00F646BE" w:rsidRPr="008B1B9B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185860B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5A74412A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</w:tr>
      <w:tr w:rsidR="00F646BE" w:rsidRPr="007F474B" w14:paraId="71E8FC47" w14:textId="77777777" w:rsidTr="00FE6AD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4843FB1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PPD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08C2519" w14:textId="77777777" w:rsidR="00F646BE" w:rsidRPr="00F646BE" w:rsidRDefault="00F646BE" w:rsidP="00F646BE">
            <w:pPr>
              <w:rPr>
                <w:sz w:val="20"/>
                <w:szCs w:val="20"/>
              </w:rPr>
            </w:pPr>
            <w:r w:rsidRPr="00F646BE">
              <w:t>Opis potvrzení/zamítnutí shody údajů s PDS/PPS (pro výrobce)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77E19D" w14:textId="77777777" w:rsidR="00F646BE" w:rsidRPr="00D16936" w:rsidRDefault="002314CB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PPB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116F9FC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981157F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227C4E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vAlign w:val="bottom"/>
          </w:tcPr>
          <w:p w14:paraId="5E07AE00" w14:textId="77777777" w:rsidR="00F646BE" w:rsidRPr="0020536F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67AB24F7" w14:textId="77777777" w:rsidR="00F646BE" w:rsidRDefault="00F646BE" w:rsidP="00F646B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BB6184F" w14:textId="77777777" w:rsidR="00F646BE" w:rsidRPr="008B1B9B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3CF5CDA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529DBFB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</w:tr>
      <w:tr w:rsidR="00F646BE" w:rsidRPr="007F474B" w14:paraId="7E7C613D" w14:textId="77777777" w:rsidTr="00FE6AD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22336AB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PPE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BF4EFCC" w14:textId="77777777" w:rsidR="00F646BE" w:rsidRPr="00F646BE" w:rsidRDefault="00F646BE" w:rsidP="00F646BE">
            <w:pPr>
              <w:rPr>
                <w:sz w:val="20"/>
                <w:szCs w:val="20"/>
              </w:rPr>
            </w:pPr>
            <w:r w:rsidRPr="00F646BE">
              <w:t>Schválení/zamítnutí nároku na podporu biometanu (pro výrobce)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EA04F5C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71145C7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CAEB677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59ABE88" w14:textId="77777777" w:rsidR="00F646BE" w:rsidRPr="00D16936" w:rsidRDefault="002314CB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vAlign w:val="bottom"/>
          </w:tcPr>
          <w:p w14:paraId="7C8C564C" w14:textId="77777777" w:rsidR="00F646BE" w:rsidRPr="00333CEF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ED79B38" w14:textId="77777777" w:rsidR="00F646BE" w:rsidRDefault="00F646BE" w:rsidP="00F646B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06A85B1" w14:textId="77777777" w:rsidR="00F646BE" w:rsidRPr="008B1B9B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197A2AE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148BCB6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</w:tr>
      <w:tr w:rsidR="00F646BE" w:rsidRPr="007F474B" w14:paraId="0B911A40" w14:textId="77777777" w:rsidTr="00FE6AD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4AB5A2C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PPF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CAF0AF3" w14:textId="77777777" w:rsidR="00F646BE" w:rsidRPr="00F646BE" w:rsidRDefault="00F646BE" w:rsidP="00F646BE">
            <w:pPr>
              <w:rPr>
                <w:sz w:val="20"/>
                <w:szCs w:val="20"/>
              </w:rPr>
            </w:pPr>
            <w:r w:rsidRPr="00F646BE">
              <w:t>Schválení/zamítnutí nároku na podporu biometanu (pro PDS/PPS)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2243D243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EE620D8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D86C366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6032474" w14:textId="77777777" w:rsidR="00F646BE" w:rsidRPr="00D16936" w:rsidRDefault="002314CB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  <w:tc>
          <w:tcPr>
            <w:tcW w:w="1260" w:type="dxa"/>
            <w:vAlign w:val="bottom"/>
          </w:tcPr>
          <w:p w14:paraId="319A4E7B" w14:textId="77777777" w:rsidR="00F646BE" w:rsidRPr="0020536F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7C1A472" w14:textId="77777777" w:rsidR="00F646BE" w:rsidRDefault="00F646BE" w:rsidP="00F646B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ACE6223" w14:textId="77777777" w:rsidR="00F646BE" w:rsidRPr="008B1B9B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A979F72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35CCC43D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</w:tr>
      <w:tr w:rsidR="00F646BE" w:rsidRPr="007F474B" w14:paraId="488415C5" w14:textId="77777777" w:rsidTr="00FE6AD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8A8C4AB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PPI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D8DAF88" w14:textId="77777777" w:rsidR="00F646BE" w:rsidRPr="00F646BE" w:rsidRDefault="00F646BE" w:rsidP="00F646BE">
            <w:pPr>
              <w:autoSpaceDE w:val="0"/>
              <w:autoSpaceDN w:val="0"/>
              <w:spacing w:after="0"/>
            </w:pPr>
            <w:r w:rsidRPr="00F646BE">
              <w:t>Výpis registrovaných nároků na podporu biometanu (pro výrobce)</w:t>
            </w:r>
          </w:p>
          <w:p w14:paraId="1F93E553" w14:textId="77777777" w:rsidR="00F646BE" w:rsidRPr="00F646BE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7D170BB" w14:textId="77777777" w:rsidR="00F646BE" w:rsidRPr="00D16936" w:rsidRDefault="002314CB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PPG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8DE65AB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6EEF948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8DE26C9" w14:textId="77777777" w:rsidR="00F646BE" w:rsidRPr="00D16936" w:rsidRDefault="002314CB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vAlign w:val="bottom"/>
          </w:tcPr>
          <w:p w14:paraId="6D82A883" w14:textId="77777777" w:rsidR="00F646BE" w:rsidRPr="0020536F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8878BF8" w14:textId="77777777" w:rsidR="00F646BE" w:rsidRDefault="00F646BE" w:rsidP="00F646B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131195F8" w14:textId="77777777" w:rsidR="00F646BE" w:rsidRPr="008B1B9B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4B2FBA6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016CDDC2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</w:tr>
      <w:tr w:rsidR="00F646BE" w:rsidRPr="007F474B" w14:paraId="717FEC90" w14:textId="77777777" w:rsidTr="00FE6AD2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440C8C" w14:textId="77777777" w:rsidR="00F646BE" w:rsidRPr="0020536F" w:rsidRDefault="00F646BE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PPJ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3A21DF7" w14:textId="77777777" w:rsidR="00F646BE" w:rsidRPr="00F646BE" w:rsidRDefault="00F646BE" w:rsidP="00F646BE">
            <w:pPr>
              <w:autoSpaceDE w:val="0"/>
              <w:autoSpaceDN w:val="0"/>
              <w:spacing w:after="0"/>
            </w:pPr>
            <w:r w:rsidRPr="00F646BE">
              <w:t>Výpis registrovaných nároků na podporu biometanu (pro PDS/PPS)</w:t>
            </w:r>
          </w:p>
          <w:p w14:paraId="5D647507" w14:textId="77777777" w:rsidR="00F646BE" w:rsidRPr="00F646BE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1EA87C0" w14:textId="77777777" w:rsidR="00F646BE" w:rsidRPr="00D16936" w:rsidRDefault="002314CB" w:rsidP="00F646BE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PPG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4D66B467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23C3BB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F18E7DB" w14:textId="77777777" w:rsidR="00F646BE" w:rsidRPr="00D16936" w:rsidRDefault="00F646BE" w:rsidP="00F646BE">
            <w:pPr>
              <w:jc w:val="center"/>
              <w:rPr>
                <w:sz w:val="20"/>
                <w:szCs w:val="20"/>
              </w:rPr>
            </w:pPr>
            <w:r w:rsidRPr="00D16936">
              <w:rPr>
                <w:sz w:val="20"/>
                <w:szCs w:val="20"/>
              </w:rPr>
              <w:t>PDS/PPS</w:t>
            </w:r>
          </w:p>
        </w:tc>
        <w:tc>
          <w:tcPr>
            <w:tcW w:w="1260" w:type="dxa"/>
            <w:vAlign w:val="bottom"/>
          </w:tcPr>
          <w:p w14:paraId="4983670B" w14:textId="77777777" w:rsidR="00F646BE" w:rsidRPr="0020536F" w:rsidRDefault="00F646BE" w:rsidP="00F646BE">
            <w:pPr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5114EA76" w14:textId="77777777" w:rsidR="00F646BE" w:rsidRDefault="00F646BE" w:rsidP="00F646BE">
            <w:pPr>
              <w:jc w:val="center"/>
              <w:rPr>
                <w:rFonts w:ascii="Arial" w:hAnsi="Arial" w:cs="Arial"/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A738610" w14:textId="77777777" w:rsidR="00F646BE" w:rsidRPr="008B1B9B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2CEADB72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  <w:tc>
          <w:tcPr>
            <w:tcW w:w="1260" w:type="dxa"/>
            <w:vAlign w:val="bottom"/>
          </w:tcPr>
          <w:p w14:paraId="48F170C4" w14:textId="77777777" w:rsidR="00F646BE" w:rsidRPr="001A459C" w:rsidRDefault="00F646BE" w:rsidP="00F646BE">
            <w:pPr>
              <w:jc w:val="center"/>
              <w:rPr>
                <w:sz w:val="20"/>
                <w:szCs w:val="20"/>
              </w:rPr>
            </w:pPr>
          </w:p>
        </w:tc>
      </w:tr>
    </w:tbl>
    <w:p w14:paraId="53A33697" w14:textId="77777777" w:rsidR="00820085" w:rsidRDefault="00820085" w:rsidP="00820085">
      <w:pPr>
        <w:pStyle w:val="Nadpis5"/>
      </w:pPr>
      <w:r>
        <w:t>plnění struktury RESSOURCE</w:t>
      </w:r>
      <w:r w:rsidR="00FE6AD2">
        <w:t>GAS</w:t>
      </w:r>
    </w:p>
    <w:p w14:paraId="37721673" w14:textId="77777777" w:rsidR="00820085" w:rsidRDefault="00820085" w:rsidP="00820085"/>
    <w:p w14:paraId="2ED3FA38" w14:textId="77777777" w:rsidR="00FE6AD2" w:rsidRDefault="00FE6AD2" w:rsidP="00FE6AD2">
      <w:r>
        <w:t>Níže je uveden popis plnění pro vybrané atributy zprávy.</w:t>
      </w:r>
    </w:p>
    <w:p w14:paraId="1532F1EA" w14:textId="77777777" w:rsidR="00FE6AD2" w:rsidRDefault="00FE6AD2" w:rsidP="00FE6AD2"/>
    <w:tbl>
      <w:tblPr>
        <w:tblW w:w="26609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  <w:gridCol w:w="4196"/>
        <w:gridCol w:w="4196"/>
        <w:gridCol w:w="4196"/>
        <w:gridCol w:w="4196"/>
      </w:tblGrid>
      <w:tr w:rsidR="00FE6AD2" w14:paraId="5AA46E4E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E7760FE" w14:textId="77777777" w:rsidR="00FE6AD2" w:rsidRPr="00EB062D" w:rsidRDefault="00FE6AD2" w:rsidP="00FE6AD2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4D0D8F3" w14:textId="77777777" w:rsidR="00FE6AD2" w:rsidRDefault="00FE6AD2" w:rsidP="00FE6AD2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7B1FB299" w14:textId="77777777" w:rsidR="00FE6AD2" w:rsidRPr="00BB1160" w:rsidRDefault="00FE6AD2" w:rsidP="00FE6AD2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0A138D00" w14:textId="77777777" w:rsidR="00FE6AD2" w:rsidRPr="00BB1160" w:rsidRDefault="00FE6AD2" w:rsidP="00FE6AD2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B14DE64" w14:textId="77777777" w:rsidR="00FE6AD2" w:rsidRPr="00BB1160" w:rsidRDefault="00FE6AD2" w:rsidP="00FE6AD2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FE6AD2" w14:paraId="7F1E3BDE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1288737" w14:textId="77777777" w:rsidR="00FE6AD2" w:rsidRDefault="00FE6AD2" w:rsidP="00FE6AD2">
            <w:pPr>
              <w:rPr>
                <w:b/>
              </w:rPr>
            </w:pPr>
            <w:r>
              <w:rPr>
                <w:b/>
              </w:rPr>
              <w:t>RESSOURCEGAS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AD843DD" w14:textId="77777777" w:rsidR="00FE6AD2" w:rsidRPr="00BD0D90" w:rsidRDefault="00FE6AD2" w:rsidP="00FE6AD2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5B04AEE" w14:textId="77777777" w:rsidR="00FE6AD2" w:rsidRPr="00BB1160" w:rsidRDefault="00FE6AD2" w:rsidP="00FE6AD2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737578A" w14:textId="77777777" w:rsidR="00FE6AD2" w:rsidRPr="00BB1160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1262320" w14:textId="77777777" w:rsidR="00FE6AD2" w:rsidRPr="002C563F" w:rsidRDefault="00FE6AD2" w:rsidP="00FE6AD2">
            <w:pPr>
              <w:rPr>
                <w:b/>
              </w:rPr>
            </w:pPr>
            <w:r w:rsidRPr="002C563F">
              <w:rPr>
                <w:b/>
              </w:rPr>
              <w:t>Hlavička zprávy</w:t>
            </w:r>
          </w:p>
        </w:tc>
      </w:tr>
      <w:tr w:rsidR="00FE6AD2" w14:paraId="5DA8E7D4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EBAB29" w14:textId="77777777" w:rsidR="00FE6AD2" w:rsidRDefault="00FE6AD2" w:rsidP="00FE6AD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1212F1" w14:textId="77777777" w:rsidR="00FE6AD2" w:rsidRPr="00EB062D" w:rsidRDefault="00FE6AD2" w:rsidP="00FE6AD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6D9998" w14:textId="77777777" w:rsidR="00FE6AD2" w:rsidRDefault="00FE6AD2" w:rsidP="00FE6AD2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AA2161" w14:textId="77777777" w:rsidR="00FE6AD2" w:rsidRPr="00BB1160" w:rsidRDefault="00FE6AD2" w:rsidP="00FE6AD2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CF52D0" w14:textId="77777777" w:rsidR="00FE6AD2" w:rsidRDefault="00FE6AD2" w:rsidP="00FE6AD2">
            <w:r>
              <w:t>Jednoznačný identifikátor zprávy</w:t>
            </w:r>
          </w:p>
        </w:tc>
      </w:tr>
      <w:tr w:rsidR="00FE6AD2" w14:paraId="0AC2ABA9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D289EE" w14:textId="77777777" w:rsidR="00FE6AD2" w:rsidRDefault="00FE6AD2" w:rsidP="00FE6AD2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02481A" w14:textId="77777777" w:rsidR="00FE6AD2" w:rsidRPr="00EB062D" w:rsidRDefault="00FE6AD2" w:rsidP="00FE6AD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94E2B8" w14:textId="77777777" w:rsidR="00FE6AD2" w:rsidRDefault="00FE6AD2" w:rsidP="00FE6AD2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CA5515" w14:textId="77777777" w:rsidR="00FE6AD2" w:rsidRDefault="00FE6AD2" w:rsidP="00FE6AD2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2ECEDC" w14:textId="77777777" w:rsidR="00FE6AD2" w:rsidRDefault="00FE6AD2" w:rsidP="00FE6AD2">
            <w:r>
              <w:t xml:space="preserve">Upřesnění obsahu zprávy </w:t>
            </w:r>
          </w:p>
        </w:tc>
      </w:tr>
      <w:tr w:rsidR="00FE6AD2" w14:paraId="6DA9E251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402EC9" w14:textId="77777777" w:rsidR="00FE6AD2" w:rsidRDefault="00FE6AD2" w:rsidP="00FE6AD2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4FBE4B" w14:textId="77777777" w:rsidR="00FE6AD2" w:rsidRPr="00EB062D" w:rsidRDefault="00FE6AD2" w:rsidP="00FE6AD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4424F4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4A7916" w14:textId="77777777" w:rsidR="00FE6AD2" w:rsidRDefault="00FE6AD2" w:rsidP="00FE6AD2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140FAC" w14:textId="77777777" w:rsidR="00FE6AD2" w:rsidRDefault="00FE6AD2" w:rsidP="00FE6AD2">
            <w:r>
              <w:t xml:space="preserve">Datum a čas zprávy </w:t>
            </w:r>
          </w:p>
        </w:tc>
      </w:tr>
      <w:tr w:rsidR="00FE6AD2" w14:paraId="503E7656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5C3D68" w14:textId="77777777" w:rsidR="00FE6AD2" w:rsidRDefault="00FE6AD2" w:rsidP="00FE6AD2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AC7B8C" w14:textId="77777777" w:rsidR="00FE6AD2" w:rsidRPr="00EB062D" w:rsidRDefault="00FE6AD2" w:rsidP="00FE6AD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0C8F9D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EE4724" w14:textId="77777777" w:rsidR="00FE6AD2" w:rsidRDefault="00FE6AD2" w:rsidP="00FE6AD2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2BE009" w14:textId="77777777" w:rsidR="00FE6AD2" w:rsidRDefault="00FE6AD2" w:rsidP="00FE6AD2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FE6AD2" w14:paraId="6D4177DB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4EB381" w14:textId="77777777" w:rsidR="00FE6AD2" w:rsidRDefault="00FE6AD2" w:rsidP="00FE6AD2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490020" w14:textId="77777777" w:rsidR="00FE6AD2" w:rsidRPr="00EB062D" w:rsidRDefault="00FE6AD2" w:rsidP="00FE6AD2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96C888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97DB73" w14:textId="77777777" w:rsidR="00FE6AD2" w:rsidRDefault="00FE6AD2" w:rsidP="00FE6AD2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CAC702" w14:textId="77777777" w:rsidR="00FE6AD2" w:rsidRDefault="00FE6AD2" w:rsidP="00FE6AD2">
            <w:r>
              <w:t>Vydání v rámci verze schématu, plněno konstantou „1“</w:t>
            </w:r>
          </w:p>
        </w:tc>
      </w:tr>
      <w:tr w:rsidR="00FE6AD2" w14:paraId="7FE2AB1D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A00E7D" w14:textId="77777777" w:rsidR="00FE6AD2" w:rsidRDefault="00FE6AD2" w:rsidP="00FE6AD2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5883B0" w14:textId="77777777" w:rsidR="00FE6AD2" w:rsidRPr="00EB062D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C0CC35" w14:textId="77777777" w:rsidR="00FE6AD2" w:rsidRDefault="00FE6AD2" w:rsidP="00FE6AD2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66DBDB" w14:textId="77777777" w:rsidR="00FE6AD2" w:rsidRDefault="00FE6AD2" w:rsidP="00FE6AD2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0D28CA" w14:textId="77777777" w:rsidR="00FE6AD2" w:rsidRDefault="00FE6AD2" w:rsidP="00FE6AD2">
            <w:r>
              <w:t>Jazyk zprávy</w:t>
            </w:r>
          </w:p>
        </w:tc>
      </w:tr>
      <w:tr w:rsidR="00FE6AD2" w14:paraId="2AE96395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CB80A8" w14:textId="77777777" w:rsidR="00FE6AD2" w:rsidRDefault="00FE6AD2" w:rsidP="00FE6AD2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137017" w14:textId="77777777" w:rsidR="00FE6AD2" w:rsidRPr="00EB062D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C01200" w14:textId="77777777" w:rsidR="00FE6AD2" w:rsidRDefault="00FE6AD2" w:rsidP="00FE6AD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7F5634" w14:textId="77777777" w:rsidR="00FE6AD2" w:rsidRDefault="00FE6AD2" w:rsidP="00FE6AD2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1AD851" w14:textId="77777777" w:rsidR="00FE6AD2" w:rsidRDefault="00FE6AD2" w:rsidP="00FE6AD2">
            <w:r>
              <w:t>Indikace požadavku na odpověď</w:t>
            </w:r>
          </w:p>
        </w:tc>
      </w:tr>
      <w:tr w:rsidR="00FE6AD2" w14:paraId="31199770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69E21E5" w14:textId="77777777" w:rsidR="00FE6AD2" w:rsidRDefault="00FE6AD2" w:rsidP="00FE6AD2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B873512" w14:textId="77777777" w:rsidR="00FE6AD2" w:rsidRPr="00BD0D90" w:rsidRDefault="00FE6AD2" w:rsidP="00FE6AD2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D0BB613" w14:textId="77777777" w:rsidR="00FE6AD2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554DC22" w14:textId="77777777" w:rsidR="00FE6AD2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38DC70A" w14:textId="77777777" w:rsidR="00FE6AD2" w:rsidRDefault="00FE6AD2" w:rsidP="00FE6AD2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FE6AD2" w14:paraId="6045A0F7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D35E22" w14:textId="77777777" w:rsidR="00FE6AD2" w:rsidRDefault="00FE6AD2" w:rsidP="00FE6AD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CF0BE6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0876AE" w14:textId="77777777" w:rsidR="00FE6AD2" w:rsidRDefault="00FE6AD2" w:rsidP="00FE6AD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BDE26E" w14:textId="77777777" w:rsidR="00FE6AD2" w:rsidRDefault="00FE6AD2" w:rsidP="00FE6AD2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A45B0B" w14:textId="77777777" w:rsidR="00FE6AD2" w:rsidRDefault="00FE6AD2" w:rsidP="00FE6AD2">
            <w:r>
              <w:t>Identifikátor odesílatele (tvůrce obchodního pokynu)</w:t>
            </w:r>
          </w:p>
        </w:tc>
      </w:tr>
      <w:tr w:rsidR="00FE6AD2" w14:paraId="75DDC36D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3D1A31" w14:textId="77777777" w:rsidR="00FE6AD2" w:rsidRDefault="00FE6AD2" w:rsidP="00FE6AD2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22AA4F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EC70BD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ADECE8" w14:textId="77777777" w:rsidR="00FE6AD2" w:rsidRDefault="00FE6AD2" w:rsidP="00FE6AD2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666FD9" w14:textId="77777777" w:rsidR="00FE6AD2" w:rsidRDefault="00FE6AD2" w:rsidP="00FE6AD2">
            <w:r>
              <w:t>Plněno konstantou, 14 pro EAN nebo 15 pro EIC</w:t>
            </w:r>
          </w:p>
        </w:tc>
      </w:tr>
      <w:tr w:rsidR="00FE6AD2" w14:paraId="2607DE05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79F2681" w14:textId="77777777" w:rsidR="00FE6AD2" w:rsidRDefault="00FE6AD2" w:rsidP="00FE6AD2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951116" w14:textId="77777777" w:rsidR="00FE6AD2" w:rsidRPr="00BD0D90" w:rsidRDefault="00FE6AD2" w:rsidP="00FE6AD2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4BD33E2" w14:textId="77777777" w:rsidR="00FE6AD2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97C5C76" w14:textId="77777777" w:rsidR="00FE6AD2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F40245" w14:textId="77777777" w:rsidR="00FE6AD2" w:rsidRDefault="00FE6AD2" w:rsidP="00FE6AD2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FE6AD2" w14:paraId="0A0C5E7D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DD2E33" w14:textId="77777777" w:rsidR="00FE6AD2" w:rsidRDefault="00FE6AD2" w:rsidP="00FE6AD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421FD6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CC2F42" w14:textId="77777777" w:rsidR="00FE6AD2" w:rsidRDefault="00FE6AD2" w:rsidP="00FE6AD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3DBAA2" w14:textId="77777777" w:rsidR="00FE6AD2" w:rsidRPr="00BB1160" w:rsidRDefault="00FE6AD2" w:rsidP="00FE6AD2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2DD9E1" w14:textId="77777777" w:rsidR="00FE6AD2" w:rsidRDefault="00FE6AD2" w:rsidP="00FE6AD2">
            <w:r>
              <w:t>EIC příjemce zprávy</w:t>
            </w:r>
          </w:p>
        </w:tc>
      </w:tr>
      <w:tr w:rsidR="00FE6AD2" w14:paraId="08843C06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919B68" w14:textId="77777777" w:rsidR="00FE6AD2" w:rsidRDefault="00FE6AD2" w:rsidP="00FE6AD2">
            <w:proofErr w:type="spellStart"/>
            <w:r>
              <w:lastRenderedPageBreak/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03AEE3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590697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5EBDAE" w14:textId="77777777" w:rsidR="00FE6AD2" w:rsidRDefault="00FE6AD2" w:rsidP="00FE6AD2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9F6221" w14:textId="77777777" w:rsidR="00FE6AD2" w:rsidRDefault="00FE6AD2" w:rsidP="00FE6AD2">
            <w:r>
              <w:t>Plněno konstantou, 14 pro EAN nebo 15 pro EIC</w:t>
            </w:r>
          </w:p>
        </w:tc>
      </w:tr>
      <w:tr w:rsidR="00FE6AD2" w14:paraId="1D6561B4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3FF66D8" w14:textId="77777777" w:rsidR="00FE6AD2" w:rsidRDefault="00FE6AD2" w:rsidP="00FE6AD2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1951A7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E5E36CE" w14:textId="77777777" w:rsidR="00FE6AD2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F694D16" w14:textId="77777777" w:rsidR="00FE6AD2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5BF0D12" w14:textId="77777777" w:rsidR="00FE6AD2" w:rsidRDefault="00FE6AD2" w:rsidP="00FE6AD2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FE6AD2" w14:paraId="671E591A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61FB06" w14:textId="77777777" w:rsidR="00FE6AD2" w:rsidRDefault="00FE6AD2" w:rsidP="00FE6AD2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E7FDB5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FCCB25" w14:textId="77777777" w:rsidR="00FE6AD2" w:rsidRDefault="00FE6AD2" w:rsidP="00FE6AD2">
            <w:pPr>
              <w:jc w:val="center"/>
            </w:pPr>
            <w:proofErr w:type="gramStart"/>
            <w:r>
              <w:t>1 - 35</w:t>
            </w:r>
            <w:proofErr w:type="gramEnd"/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09FB5F" w14:textId="77777777" w:rsidR="00FE6AD2" w:rsidRPr="00BB1160" w:rsidRDefault="00FE6AD2" w:rsidP="00FE6AD2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FD3671" w14:textId="77777777" w:rsidR="00FE6AD2" w:rsidRDefault="00FE6AD2" w:rsidP="00FE6AD2">
            <w:r>
              <w:t>Identifikace předešlé zprávy</w:t>
            </w:r>
          </w:p>
        </w:tc>
      </w:tr>
      <w:tr w:rsidR="00FE6AD2" w14:paraId="1EEE383E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24D224D" w14:textId="77777777" w:rsidR="00FE6AD2" w:rsidRPr="00BB1160" w:rsidRDefault="00FE6AD2" w:rsidP="00FE6AD2">
            <w:pPr>
              <w:rPr>
                <w:b/>
              </w:rPr>
            </w:pPr>
            <w:r>
              <w:rPr>
                <w:b/>
              </w:rPr>
              <w:t>Source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4298E02" w14:textId="77777777" w:rsidR="00FE6AD2" w:rsidRPr="00BD0D90" w:rsidRDefault="00FE6AD2" w:rsidP="00FE6AD2">
            <w:pPr>
              <w:jc w:val="center"/>
              <w:rPr>
                <w:b/>
              </w:rPr>
            </w:pPr>
            <w:r w:rsidRPr="00BD0D90"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939B8BF" w14:textId="77777777" w:rsidR="00FE6AD2" w:rsidRPr="00BB1160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6713EF1" w14:textId="77777777" w:rsidR="00FE6AD2" w:rsidRPr="00BB1160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1888F4C" w14:textId="77777777" w:rsidR="00FE6AD2" w:rsidRPr="00F109BA" w:rsidRDefault="00FE6AD2" w:rsidP="00FE6AD2">
            <w:pPr>
              <w:rPr>
                <w:b/>
              </w:rPr>
            </w:pPr>
            <w:r>
              <w:rPr>
                <w:b/>
              </w:rPr>
              <w:t>Zdroj</w:t>
            </w:r>
          </w:p>
        </w:tc>
      </w:tr>
      <w:tr w:rsidR="00FE6AD2" w14:paraId="51068685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F07013" w14:textId="77777777" w:rsidR="00FE6AD2" w:rsidRDefault="00FE6AD2" w:rsidP="00FE6AD2">
            <w:proofErr w:type="spellStart"/>
            <w:r>
              <w:t>application</w:t>
            </w:r>
            <w:proofErr w:type="spellEnd"/>
            <w:r>
              <w:t>-</w:t>
            </w:r>
            <w:proofErr w:type="spellStart"/>
            <w:r>
              <w:t>form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0862AB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BE04D4" w14:textId="77777777" w:rsidR="00FE6AD2" w:rsidRDefault="00FE6AD2" w:rsidP="00FE6AD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CBF029" w14:textId="77777777" w:rsidR="00FE6AD2" w:rsidRDefault="00FE6AD2" w:rsidP="00FE6AD2">
            <w:r>
              <w:t>Id žádosti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C9491B" w14:textId="77777777" w:rsidR="00FE6AD2" w:rsidRDefault="00FE6AD2" w:rsidP="00FE6AD2">
            <w:r>
              <w:t>Id registrace</w:t>
            </w:r>
          </w:p>
        </w:tc>
      </w:tr>
      <w:tr w:rsidR="00FE6AD2" w14:paraId="5D56CB41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6383F2" w14:textId="77777777" w:rsidR="00FE6AD2" w:rsidRDefault="00FE6AD2" w:rsidP="00FE6AD2">
            <w:r>
              <w:t>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C99668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9BF62A" w14:textId="77777777" w:rsidR="00FE6AD2" w:rsidRDefault="00FE6AD2" w:rsidP="00FE6AD2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3F86B2" w14:textId="77777777" w:rsidR="00FE6AD2" w:rsidRDefault="00FE6AD2" w:rsidP="00FE6AD2">
            <w:r>
              <w:t>Status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1F218B" w14:textId="77777777" w:rsidR="00FE6AD2" w:rsidRDefault="00FE6AD2" w:rsidP="00FE6AD2">
            <w:r>
              <w:t>Stav vyřízení nároku na podporu</w:t>
            </w:r>
          </w:p>
        </w:tc>
      </w:tr>
      <w:tr w:rsidR="00FE6AD2" w14:paraId="591BA859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C05CE5" w14:textId="77777777" w:rsidR="00FE6AD2" w:rsidRDefault="00FE6AD2" w:rsidP="00FE6AD2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B8A6B1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DFA48D" w14:textId="77777777" w:rsidR="00FE6AD2" w:rsidRDefault="00FE6AD2" w:rsidP="00FE6AD2">
            <w:pPr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B87D4D" w14:textId="77777777" w:rsidR="00FE6AD2" w:rsidRDefault="00FE6AD2" w:rsidP="00FE6AD2">
            <w:r>
              <w:t>ID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ABE923" w14:textId="77777777" w:rsidR="00FE6AD2" w:rsidRDefault="00FE6AD2" w:rsidP="00FE6AD2">
            <w:r>
              <w:t>Kód označení výrobny biometanu podle databáze licencí ERÚ</w:t>
            </w:r>
          </w:p>
        </w:tc>
      </w:tr>
      <w:tr w:rsidR="00FE6AD2" w14:paraId="7C617F79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1646DC" w14:textId="77777777" w:rsidR="00FE6AD2" w:rsidRDefault="00FE6AD2" w:rsidP="00FE6AD2">
            <w:proofErr w:type="spellStart"/>
            <w:r>
              <w:t>opm</w:t>
            </w:r>
            <w:proofErr w:type="spellEnd"/>
            <w: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A92850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7C35FD" w14:textId="77777777" w:rsidR="00FE6AD2" w:rsidRDefault="00FE6AD2" w:rsidP="00FE6AD2">
            <w:pPr>
              <w:jc w:val="center"/>
            </w:pPr>
            <w:r>
              <w:t>16-18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301C33" w14:textId="77777777" w:rsidR="00FE6AD2" w:rsidRDefault="00FE6AD2" w:rsidP="00FE6AD2">
            <w:r>
              <w:t>EIC OPM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B6C2F2" w14:textId="77777777" w:rsidR="00FE6AD2" w:rsidRDefault="00FE6AD2" w:rsidP="00FE6AD2">
            <w:r>
              <w:t>EIC OPM</w:t>
            </w:r>
          </w:p>
        </w:tc>
      </w:tr>
      <w:tr w:rsidR="00FE6AD2" w14:paraId="637ADA70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6442B0" w14:textId="77777777" w:rsidR="00FE6AD2" w:rsidRDefault="00FE6AD2" w:rsidP="00FE6AD2">
            <w:r>
              <w:t>source-</w:t>
            </w:r>
            <w:proofErr w:type="spellStart"/>
            <w: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5F2BFB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273869" w14:textId="77777777" w:rsidR="00FE6AD2" w:rsidRDefault="00FE6AD2" w:rsidP="00FE6AD2">
            <w:pPr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AC1AA4" w14:textId="77777777" w:rsidR="00FE6AD2" w:rsidRDefault="00FE6AD2" w:rsidP="00FE6AD2">
            <w:r>
              <w:t>Název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86E137" w14:textId="77777777" w:rsidR="00FE6AD2" w:rsidRDefault="00FE6AD2" w:rsidP="00FE6AD2">
            <w:r>
              <w:t xml:space="preserve">Pojmenování výrobny </w:t>
            </w:r>
          </w:p>
        </w:tc>
      </w:tr>
      <w:tr w:rsidR="00FE6AD2" w:rsidRPr="00555553" w14:paraId="27F07C15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B1AE442" w14:textId="77777777" w:rsidR="00FE6AD2" w:rsidRPr="00555553" w:rsidRDefault="00FE6AD2" w:rsidP="00FE6AD2">
            <w:pPr>
              <w:rPr>
                <w:b/>
              </w:rPr>
            </w:pPr>
            <w:proofErr w:type="spellStart"/>
            <w:r>
              <w:rPr>
                <w:b/>
              </w:rPr>
              <w:t>ProducerIdent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B3B58E" w14:textId="77777777" w:rsidR="00FE6AD2" w:rsidRPr="00555553" w:rsidRDefault="00FE6AD2" w:rsidP="00FE6AD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648F2E8" w14:textId="77777777" w:rsidR="00FE6AD2" w:rsidRPr="00555553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79BA4D1" w14:textId="77777777" w:rsidR="00FE6AD2" w:rsidRPr="00555553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90ECD8D" w14:textId="77777777" w:rsidR="00FE6AD2" w:rsidRPr="00555553" w:rsidRDefault="00FE6AD2" w:rsidP="00FE6AD2">
            <w:pPr>
              <w:rPr>
                <w:b/>
              </w:rPr>
            </w:pPr>
            <w:r>
              <w:rPr>
                <w:b/>
              </w:rPr>
              <w:t>Identifikace výrobce</w:t>
            </w:r>
          </w:p>
        </w:tc>
      </w:tr>
      <w:tr w:rsidR="00FE6AD2" w:rsidRPr="00555553" w14:paraId="6E97AE55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FD4EDA5" w14:textId="77777777" w:rsidR="00FE6AD2" w:rsidRDefault="00FE6AD2" w:rsidP="00FE6AD2">
            <w:proofErr w:type="spellStart"/>
            <w:r>
              <w:t>producer-ean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ADBFBD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A1859C" w14:textId="77777777" w:rsidR="00FE6AD2" w:rsidRDefault="00FE6AD2" w:rsidP="00FE6AD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8F843E" w14:textId="77777777" w:rsidR="00FE6AD2" w:rsidRDefault="00FE6AD2" w:rsidP="00FE6AD2">
            <w:r>
              <w:t>EAN výrobce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1D11ECF" w14:textId="77777777" w:rsidR="00FE6AD2" w:rsidRDefault="00FE6AD2" w:rsidP="00FE6AD2">
            <w:r>
              <w:t>EAN RÚT výrobce</w:t>
            </w:r>
          </w:p>
        </w:tc>
      </w:tr>
      <w:tr w:rsidR="00FE6AD2" w:rsidRPr="00555553" w14:paraId="7800CECA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C07E97D" w14:textId="77777777" w:rsidR="00FE6AD2" w:rsidRDefault="00FE6AD2" w:rsidP="00FE6AD2">
            <w:proofErr w:type="spellStart"/>
            <w:r>
              <w:t>producer-eic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954EED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901D73B" w14:textId="77777777" w:rsidR="00FE6AD2" w:rsidRDefault="00FE6AD2" w:rsidP="00FE6AD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6AAB2F3" w14:textId="77777777" w:rsidR="00FE6AD2" w:rsidRDefault="00FE6AD2" w:rsidP="00FE6AD2">
            <w:r>
              <w:t>EIC výrobce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D9FD6CF" w14:textId="77777777" w:rsidR="00FE6AD2" w:rsidRDefault="00FE6AD2" w:rsidP="00FE6AD2">
            <w:r>
              <w:t>EIC RÚT výrobce</w:t>
            </w:r>
          </w:p>
        </w:tc>
      </w:tr>
      <w:tr w:rsidR="00FE6AD2" w:rsidRPr="00555553" w14:paraId="7E85FF0E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20A0482" w14:textId="77777777" w:rsidR="00FE6AD2" w:rsidRDefault="00FE6AD2" w:rsidP="00FE6AD2">
            <w:r>
              <w:t>id-</w:t>
            </w:r>
            <w:proofErr w:type="spellStart"/>
            <w:r>
              <w:t>number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5BC312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C576D32" w14:textId="77777777" w:rsidR="00FE6AD2" w:rsidRDefault="00FE6AD2" w:rsidP="00FE6AD2">
            <w:pPr>
              <w:jc w:val="center"/>
            </w:pPr>
            <w:r>
              <w:t>1-60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104E0F9" w14:textId="77777777" w:rsidR="00FE6AD2" w:rsidRDefault="00FE6AD2" w:rsidP="00FE6AD2">
            <w:r>
              <w:t>Id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3760B7" w14:textId="77777777" w:rsidR="00FE6AD2" w:rsidRDefault="00FE6AD2" w:rsidP="00FE6AD2">
            <w:r>
              <w:t>Identifikační číslo</w:t>
            </w:r>
          </w:p>
        </w:tc>
      </w:tr>
      <w:tr w:rsidR="00FE6AD2" w:rsidRPr="00555553" w14:paraId="54FF832C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96AD3A" w14:textId="77777777" w:rsidR="00FE6AD2" w:rsidRDefault="00FE6AD2" w:rsidP="00FE6AD2">
            <w:r>
              <w:t>vat-</w:t>
            </w:r>
            <w:proofErr w:type="spellStart"/>
            <w:r>
              <w:t>registered</w:t>
            </w:r>
            <w:proofErr w:type="spellEnd"/>
            <w:r>
              <w:t>-</w:t>
            </w:r>
            <w:proofErr w:type="spellStart"/>
            <w:r>
              <w:t>company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8085A1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933932" w14:textId="77777777" w:rsidR="00FE6AD2" w:rsidRDefault="00FE6AD2" w:rsidP="00FE6AD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406067D" w14:textId="77777777" w:rsidR="00FE6AD2" w:rsidRDefault="00FE6AD2" w:rsidP="00FE6AD2">
            <w:r>
              <w:t>Plátce DPH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6339C4A" w14:textId="77777777" w:rsidR="00FE6AD2" w:rsidRDefault="00FE6AD2" w:rsidP="00FE6AD2">
            <w:r>
              <w:t>Příznak plátce DPH</w:t>
            </w:r>
          </w:p>
        </w:tc>
      </w:tr>
      <w:tr w:rsidR="00FE6AD2" w:rsidRPr="00555553" w14:paraId="7BDF1B88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5802FA" w14:textId="77777777" w:rsidR="00FE6AD2" w:rsidRDefault="00FE6AD2" w:rsidP="00FE6AD2">
            <w:proofErr w:type="spellStart"/>
            <w:r>
              <w:t>legal-enty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772269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56FFE12" w14:textId="77777777" w:rsidR="00FE6AD2" w:rsidRDefault="00FE6AD2" w:rsidP="00FE6AD2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472CFFB" w14:textId="77777777" w:rsidR="00FE6AD2" w:rsidRDefault="00FE6AD2" w:rsidP="00FE6AD2">
            <w:r>
              <w:t>Právní forma organizace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3A1A90C" w14:textId="77777777" w:rsidR="00FE6AD2" w:rsidRDefault="00FE6AD2" w:rsidP="00FE6AD2">
            <w:r>
              <w:t>OP: Právní forma organizace</w:t>
            </w:r>
          </w:p>
        </w:tc>
      </w:tr>
      <w:tr w:rsidR="00FE6AD2" w:rsidRPr="00555553" w14:paraId="42E211D8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9301902" w14:textId="77777777" w:rsidR="00FE6AD2" w:rsidRDefault="00FE6AD2" w:rsidP="00FE6AD2">
            <w:proofErr w:type="spellStart"/>
            <w:r>
              <w:t>name-org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3C2B16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4D97CC" w14:textId="77777777" w:rsidR="00FE6AD2" w:rsidRDefault="00FE6AD2" w:rsidP="00FE6AD2">
            <w:pPr>
              <w:jc w:val="center"/>
            </w:pPr>
            <w:r>
              <w:t>1-256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BC55EC6" w14:textId="77777777" w:rsidR="00FE6AD2" w:rsidRDefault="00FE6AD2" w:rsidP="00FE6AD2">
            <w:r>
              <w:t>Název RÚT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D1C0E7" w14:textId="77777777" w:rsidR="00FE6AD2" w:rsidRDefault="00FE6AD2" w:rsidP="00FE6AD2">
            <w:r>
              <w:t>Název RÚT v CS OTE</w:t>
            </w:r>
          </w:p>
        </w:tc>
      </w:tr>
      <w:tr w:rsidR="00FE6AD2" w:rsidRPr="00555553" w14:paraId="4D4A9C3D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5D36096" w14:textId="77777777" w:rsidR="00FE6AD2" w:rsidRDefault="00FE6AD2" w:rsidP="00FE6AD2">
            <w:proofErr w:type="spellStart"/>
            <w:r>
              <w:t>name-first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2D4185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375BDD" w14:textId="77777777" w:rsidR="00FE6AD2" w:rsidRDefault="00FE6AD2" w:rsidP="00FE6AD2">
            <w:pPr>
              <w:jc w:val="center"/>
            </w:pPr>
            <w:r>
              <w:t>1-40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ECC113E" w14:textId="77777777" w:rsidR="00FE6AD2" w:rsidRDefault="00FE6AD2" w:rsidP="00FE6AD2">
            <w:r>
              <w:t>Jméno OP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BE36D6" w14:textId="77777777" w:rsidR="00FE6AD2" w:rsidRDefault="00FE6AD2" w:rsidP="00FE6AD2">
            <w:r>
              <w:t>Jméno obchodního partnera (osoba)</w:t>
            </w:r>
          </w:p>
        </w:tc>
      </w:tr>
      <w:tr w:rsidR="00FE6AD2" w:rsidRPr="00555553" w14:paraId="357B6E42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258AA99" w14:textId="77777777" w:rsidR="00FE6AD2" w:rsidRDefault="00FE6AD2" w:rsidP="00FE6AD2">
            <w:proofErr w:type="spellStart"/>
            <w:r>
              <w:t>name</w:t>
            </w:r>
            <w:proofErr w:type="spellEnd"/>
            <w:r>
              <w:t>-last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E9592A3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275600" w14:textId="77777777" w:rsidR="00FE6AD2" w:rsidRDefault="00FE6AD2" w:rsidP="00FE6AD2">
            <w:pPr>
              <w:jc w:val="center"/>
            </w:pPr>
            <w:r>
              <w:t>1-40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1B0F39" w14:textId="77777777" w:rsidR="00FE6AD2" w:rsidRDefault="00FE6AD2" w:rsidP="00FE6AD2">
            <w:r>
              <w:t>Příjmení OP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C23D3A6" w14:textId="77777777" w:rsidR="00FE6AD2" w:rsidRDefault="00FE6AD2" w:rsidP="00FE6AD2">
            <w:r>
              <w:t>Příjmení obchodního partnera (osoba)</w:t>
            </w:r>
          </w:p>
        </w:tc>
      </w:tr>
      <w:tr w:rsidR="00FE6AD2" w:rsidRPr="00555553" w14:paraId="4E2A5CDF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41A3A1" w14:textId="77777777" w:rsidR="00FE6AD2" w:rsidRDefault="00FE6AD2" w:rsidP="00FE6AD2">
            <w:r>
              <w:t>licence-id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2F4689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B1B097" w14:textId="77777777" w:rsidR="00FE6AD2" w:rsidRDefault="00FE6AD2" w:rsidP="00FE6AD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BD05AE3" w14:textId="77777777" w:rsidR="00FE6AD2" w:rsidRDefault="00FE6AD2" w:rsidP="00FE6AD2">
            <w:r>
              <w:t>Číslo licence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3B8A02" w14:textId="77777777" w:rsidR="00FE6AD2" w:rsidRDefault="00FE6AD2" w:rsidP="00FE6AD2">
            <w:r>
              <w:t>Číslo licence na výrobu</w:t>
            </w:r>
          </w:p>
        </w:tc>
      </w:tr>
      <w:tr w:rsidR="004E7EEF" w:rsidRPr="00555553" w14:paraId="4402DE27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A39B173" w14:textId="77777777" w:rsidR="004E7EEF" w:rsidRDefault="004E7EEF" w:rsidP="004E7EEF">
            <w:proofErr w:type="spellStart"/>
            <w:r w:rsidRPr="00D578FD">
              <w:t>declaration-difficulty</w:t>
            </w:r>
            <w:proofErr w:type="spellEnd"/>
            <w:r w:rsidRPr="00D578FD">
              <w:t>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2596BD6" w14:textId="77777777" w:rsidR="004E7EEF" w:rsidRDefault="004E7EEF" w:rsidP="004E7EEF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B8AA929" w14:textId="77777777" w:rsidR="004E7EEF" w:rsidRDefault="004E7EEF" w:rsidP="004E7EEF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88817A" w14:textId="77777777" w:rsidR="004E7EEF" w:rsidRDefault="004E7EEF" w:rsidP="004E7EEF">
            <w:r w:rsidRPr="00D578FD">
              <w:t xml:space="preserve"> Čestné prohlášení </w:t>
            </w:r>
            <w:proofErr w:type="gramStart"/>
            <w:r w:rsidRPr="00D578FD">
              <w:t>podle  §</w:t>
            </w:r>
            <w:proofErr w:type="gramEnd"/>
            <w:r w:rsidRPr="00D578FD">
              <w:t xml:space="preserve"> 38 odst. 1 písm. </w:t>
            </w:r>
            <w:proofErr w:type="gramStart"/>
            <w:r w:rsidRPr="00D578FD">
              <w:t>a)  zákona</w:t>
            </w:r>
            <w:proofErr w:type="gramEnd"/>
            <w:r w:rsidRPr="00D578FD">
              <w:t xml:space="preserve"> č. 165/2012 Sb. (podnikatel v obtížích)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CDC21A1" w14:textId="77777777" w:rsidR="004E7EEF" w:rsidRDefault="004E7EEF" w:rsidP="004E7EEF">
            <w:r w:rsidRPr="00D578FD">
              <w:t xml:space="preserve"> Čestné prohlášení </w:t>
            </w:r>
            <w:proofErr w:type="gramStart"/>
            <w:r w:rsidRPr="00D578FD">
              <w:t>podle  §</w:t>
            </w:r>
            <w:proofErr w:type="gramEnd"/>
            <w:r w:rsidRPr="00D578FD">
              <w:t xml:space="preserve"> 38 odst. 1 písm. </w:t>
            </w:r>
            <w:proofErr w:type="gramStart"/>
            <w:r w:rsidRPr="00D578FD">
              <w:t>a)  zákona</w:t>
            </w:r>
            <w:proofErr w:type="gramEnd"/>
            <w:r w:rsidRPr="00D578FD">
              <w:t xml:space="preserve"> č. 165/2012 Sb. (podnikatel v obtížích)</w:t>
            </w:r>
          </w:p>
        </w:tc>
      </w:tr>
      <w:tr w:rsidR="004E7EEF" w:rsidRPr="00555553" w14:paraId="1C7C1B6D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D114EA4" w14:textId="77777777" w:rsidR="004E7EEF" w:rsidRPr="00D578FD" w:rsidRDefault="004E7EEF" w:rsidP="004E7EEF">
            <w:proofErr w:type="spellStart"/>
            <w:r w:rsidRPr="00D578FD">
              <w:t>declaration-difficulty-date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C02C690" w14:textId="77777777" w:rsidR="004E7EEF" w:rsidRDefault="004E7EEF" w:rsidP="004E7EEF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886C1C" w14:textId="77777777" w:rsidR="004E7EEF" w:rsidRDefault="004E7EEF" w:rsidP="004E7EEF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9A85A4C" w14:textId="77777777" w:rsidR="004E7EEF" w:rsidRPr="00D578FD" w:rsidRDefault="004E7EEF" w:rsidP="004E7EEF">
            <w:r w:rsidRPr="00D578FD">
              <w:t>Datum, ke kterému došlo ke změně stavu dle § 38 odst. 1 písm. a) zákona č. 165/2012 Sb. (podnikatel v obtížích)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A9CCD47" w14:textId="77777777" w:rsidR="004E7EEF" w:rsidRPr="00D578FD" w:rsidRDefault="004E7EEF" w:rsidP="004E7EEF">
            <w:r w:rsidRPr="00D578FD">
              <w:t>Datum, ke kterému došlo ke změně stavu dle § 38 odst. 1 písm. a) zákona č. 165/2012 Sb. (podnikatel v obtížích)</w:t>
            </w:r>
          </w:p>
        </w:tc>
      </w:tr>
      <w:tr w:rsidR="004E7EEF" w:rsidRPr="00555553" w14:paraId="774E09A5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034D706" w14:textId="77777777" w:rsidR="004E7EEF" w:rsidRPr="00D578FD" w:rsidRDefault="004E7EEF" w:rsidP="004E7EEF">
            <w:proofErr w:type="spellStart"/>
            <w:r w:rsidRPr="00D578FD">
              <w:t>declaration-debt</w:t>
            </w:r>
            <w:proofErr w:type="spellEnd"/>
            <w:r w:rsidRPr="00D578FD">
              <w:t>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629E462" w14:textId="77777777" w:rsidR="004E7EEF" w:rsidRDefault="004E7EEF" w:rsidP="004E7EEF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02B7052" w14:textId="77777777" w:rsidR="004E7EEF" w:rsidRDefault="004E7EEF" w:rsidP="004E7EEF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D80E922" w14:textId="77777777" w:rsidR="004E7EEF" w:rsidRPr="00D578FD" w:rsidRDefault="004E7EEF" w:rsidP="004E7EEF">
            <w:r w:rsidRPr="00D578FD">
              <w:t xml:space="preserve">Čestné prohlášení </w:t>
            </w:r>
            <w:proofErr w:type="gramStart"/>
            <w:r w:rsidRPr="00D578FD">
              <w:t>podle  §</w:t>
            </w:r>
            <w:proofErr w:type="gramEnd"/>
            <w:r w:rsidRPr="00D578FD">
              <w:t xml:space="preserve"> 38 odst. 1 písm. </w:t>
            </w:r>
            <w:proofErr w:type="gramStart"/>
            <w:r w:rsidRPr="00D578FD">
              <w:t>b)  zákona</w:t>
            </w:r>
            <w:proofErr w:type="gramEnd"/>
            <w:r w:rsidRPr="00D578FD">
              <w:t xml:space="preserve"> č. </w:t>
            </w:r>
            <w:r w:rsidRPr="00D578FD">
              <w:lastRenderedPageBreak/>
              <w:t>165/2012 Sb. (neuhrazený dluh)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7C9431" w14:textId="77777777" w:rsidR="004E7EEF" w:rsidRPr="00D578FD" w:rsidRDefault="004E7EEF" w:rsidP="004E7EEF">
            <w:r w:rsidRPr="00D578FD">
              <w:lastRenderedPageBreak/>
              <w:t xml:space="preserve">Čestné prohlášení </w:t>
            </w:r>
            <w:proofErr w:type="gramStart"/>
            <w:r w:rsidRPr="00D578FD">
              <w:t>podle  §</w:t>
            </w:r>
            <w:proofErr w:type="gramEnd"/>
            <w:r w:rsidRPr="00D578FD">
              <w:t xml:space="preserve"> 38 odst. 1 písm. </w:t>
            </w:r>
            <w:proofErr w:type="gramStart"/>
            <w:r w:rsidRPr="00D578FD">
              <w:t>b)  zákona</w:t>
            </w:r>
            <w:proofErr w:type="gramEnd"/>
            <w:r w:rsidRPr="00D578FD">
              <w:t xml:space="preserve"> č. 165/2012 Sb. (neuhrazený dluh)</w:t>
            </w:r>
          </w:p>
        </w:tc>
      </w:tr>
      <w:tr w:rsidR="004E7EEF" w:rsidRPr="00555553" w14:paraId="5D7E85DE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D4E3B9" w14:textId="77777777" w:rsidR="004E7EEF" w:rsidRPr="00D578FD" w:rsidRDefault="004E7EEF" w:rsidP="004E7EEF">
            <w:proofErr w:type="spellStart"/>
            <w:r w:rsidRPr="00D578FD">
              <w:t>declaration-debt-date</w:t>
            </w:r>
            <w:proofErr w:type="spellEnd"/>
            <w:r w:rsidRPr="00D578FD">
              <w:t> 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D30EF86" w14:textId="77777777" w:rsidR="004E7EEF" w:rsidRDefault="004E7EEF" w:rsidP="004E7EEF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61ADD0" w14:textId="77777777" w:rsidR="004E7EEF" w:rsidRDefault="004E7EEF" w:rsidP="004E7EEF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55DF01" w14:textId="77777777" w:rsidR="004E7EEF" w:rsidRPr="00D578FD" w:rsidRDefault="004E7EEF" w:rsidP="004E7EEF">
            <w:r w:rsidRPr="00D578FD">
              <w:t>Datum, ke kterému došlo ke změně stavu dle § 38 odst. 1 písm. b) zákona č. 165/2012 Sb. (neuhrazený dluh)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58E60E" w14:textId="77777777" w:rsidR="004E7EEF" w:rsidRPr="00D578FD" w:rsidRDefault="004E7EEF" w:rsidP="004E7EEF">
            <w:r w:rsidRPr="00D578FD">
              <w:t>Datum, ke kterému došlo ke změně stavu dle § 38 odst. 1 písm. b) zákona č. 165/2012 Sb. (neuhrazený dluh)</w:t>
            </w:r>
          </w:p>
        </w:tc>
      </w:tr>
      <w:tr w:rsidR="00FE6AD2" w14:paraId="2868B996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9E28D3C" w14:textId="77777777" w:rsidR="00FE6AD2" w:rsidRPr="001128CD" w:rsidRDefault="00FE6AD2" w:rsidP="00FE6AD2">
            <w:pPr>
              <w:rPr>
                <w:b/>
              </w:rPr>
            </w:pPr>
            <w:proofErr w:type="spellStart"/>
            <w:r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3510CBD" w14:textId="77777777" w:rsidR="00FE6AD2" w:rsidRPr="001128CD" w:rsidRDefault="00FE6AD2" w:rsidP="00FE6AD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762959D" w14:textId="77777777" w:rsidR="00FE6AD2" w:rsidRPr="001128C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C12718A" w14:textId="77777777" w:rsidR="00FE6AD2" w:rsidRPr="001128CD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A9A9C3D" w14:textId="77777777" w:rsidR="00FE6AD2" w:rsidRPr="001128CD" w:rsidRDefault="00FE6AD2" w:rsidP="00FE6AD2">
            <w:pPr>
              <w:rPr>
                <w:b/>
              </w:rPr>
            </w:pPr>
            <w:r>
              <w:rPr>
                <w:b/>
              </w:rPr>
              <w:t>Umístění výrobny</w:t>
            </w:r>
          </w:p>
        </w:tc>
      </w:tr>
      <w:tr w:rsidR="00FE6AD2" w14:paraId="7B07C25F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A478C5" w14:textId="77777777" w:rsidR="00FE6AD2" w:rsidRDefault="00FE6AD2" w:rsidP="00FE6AD2">
            <w:r>
              <w:t>region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BA1022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09B7C7" w14:textId="77777777" w:rsidR="00FE6AD2" w:rsidRDefault="00FE6AD2" w:rsidP="00FE6AD2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DC1573" w14:textId="77777777" w:rsidR="00FE6AD2" w:rsidRDefault="00FE6AD2" w:rsidP="00FE6AD2">
            <w:r>
              <w:t>Kraj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2FB38C" w14:textId="77777777" w:rsidR="00FE6AD2" w:rsidRDefault="00FE6AD2" w:rsidP="00FE6AD2">
            <w:r>
              <w:t>Kraj</w:t>
            </w:r>
          </w:p>
        </w:tc>
      </w:tr>
      <w:tr w:rsidR="00FE6AD2" w14:paraId="5581BD60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B89F69" w14:textId="77777777" w:rsidR="00FE6AD2" w:rsidRDefault="00FE6AD2" w:rsidP="00FE6AD2">
            <w:proofErr w:type="spellStart"/>
            <w:r>
              <w:t>district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C87B74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234D1CF" w14:textId="77777777" w:rsidR="00FE6AD2" w:rsidRDefault="00FE6AD2" w:rsidP="00FE6AD2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619C4F" w14:textId="77777777" w:rsidR="00FE6AD2" w:rsidRDefault="00FE6AD2" w:rsidP="00FE6AD2">
            <w:r>
              <w:t>Kód okresu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B65FB1" w14:textId="77777777" w:rsidR="00FE6AD2" w:rsidRDefault="00FE6AD2" w:rsidP="00FE6AD2">
            <w:r>
              <w:t>Kód okresu</w:t>
            </w:r>
          </w:p>
        </w:tc>
      </w:tr>
      <w:tr w:rsidR="00FE6AD2" w:rsidRPr="005626F9" w14:paraId="6BF1D295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4AEEEE" w14:textId="77777777" w:rsidR="00FE6AD2" w:rsidRDefault="00FE6AD2" w:rsidP="00FE6AD2">
            <w:r>
              <w:t>city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BCFF3E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98E52F" w14:textId="77777777" w:rsidR="00FE6AD2" w:rsidRDefault="00FE6AD2" w:rsidP="00FE6AD2">
            <w:pPr>
              <w:jc w:val="center"/>
            </w:pPr>
            <w:r>
              <w:t>1-40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9D190F" w14:textId="77777777" w:rsidR="00FE6AD2" w:rsidRDefault="00FE6AD2" w:rsidP="00FE6AD2">
            <w:r>
              <w:t>Místo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D73E3F" w14:textId="77777777" w:rsidR="00FE6AD2" w:rsidRDefault="00FE6AD2" w:rsidP="00FE6AD2">
            <w:r>
              <w:t>Místo</w:t>
            </w:r>
          </w:p>
        </w:tc>
        <w:tc>
          <w:tcPr>
            <w:tcW w:w="4196" w:type="dxa"/>
          </w:tcPr>
          <w:p w14:paraId="607BE30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BC0A1B1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807AE3B" w14:textId="77777777" w:rsidR="00FE6AD2" w:rsidRDefault="00FE6AD2" w:rsidP="00FE6AD2"/>
        </w:tc>
        <w:tc>
          <w:tcPr>
            <w:tcW w:w="4196" w:type="dxa"/>
          </w:tcPr>
          <w:p w14:paraId="59B410B5" w14:textId="77777777" w:rsidR="00FE6AD2" w:rsidRDefault="00FE6AD2" w:rsidP="00FE6AD2"/>
        </w:tc>
      </w:tr>
      <w:tr w:rsidR="00FE6AD2" w:rsidRPr="005626F9" w14:paraId="138216B8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288E5F" w14:textId="77777777" w:rsidR="00FE6AD2" w:rsidRDefault="00FE6AD2" w:rsidP="00FE6AD2">
            <w:r>
              <w:t>city-part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EAB040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7843A5" w14:textId="77777777" w:rsidR="00FE6AD2" w:rsidRDefault="00FE6AD2" w:rsidP="00FE6AD2">
            <w:pPr>
              <w:jc w:val="center"/>
            </w:pPr>
            <w:r>
              <w:t>1-40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C7D3DA" w14:textId="77777777" w:rsidR="00FE6AD2" w:rsidRDefault="00FE6AD2" w:rsidP="00FE6AD2">
            <w:r>
              <w:t>Místní část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1733E6" w14:textId="77777777" w:rsidR="00FE6AD2" w:rsidRDefault="00FE6AD2" w:rsidP="00FE6AD2">
            <w:r>
              <w:t>Místní část</w:t>
            </w:r>
          </w:p>
        </w:tc>
        <w:tc>
          <w:tcPr>
            <w:tcW w:w="4196" w:type="dxa"/>
          </w:tcPr>
          <w:p w14:paraId="452EF95D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621338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2C2E4F0" w14:textId="77777777" w:rsidR="00FE6AD2" w:rsidRDefault="00FE6AD2" w:rsidP="00FE6AD2"/>
        </w:tc>
        <w:tc>
          <w:tcPr>
            <w:tcW w:w="4196" w:type="dxa"/>
          </w:tcPr>
          <w:p w14:paraId="79D5A0AD" w14:textId="77777777" w:rsidR="00FE6AD2" w:rsidRDefault="00FE6AD2" w:rsidP="00FE6AD2"/>
        </w:tc>
      </w:tr>
      <w:tr w:rsidR="00FE6AD2" w:rsidRPr="005626F9" w14:paraId="2A5F8D77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AE4CB7" w14:textId="77777777" w:rsidR="00FE6AD2" w:rsidRDefault="00FE6AD2" w:rsidP="00FE6AD2">
            <w:r>
              <w:t>post-</w:t>
            </w:r>
            <w:proofErr w:type="spellStart"/>
            <w:r>
              <w:t>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C1C0FA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150F03" w14:textId="77777777" w:rsidR="00FE6AD2" w:rsidRDefault="00FE6AD2" w:rsidP="00FE6AD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EDC361" w14:textId="77777777" w:rsidR="00FE6AD2" w:rsidRDefault="00FE6AD2" w:rsidP="00FE6AD2">
            <w:r>
              <w:t>PSČ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6D1930" w14:textId="77777777" w:rsidR="00FE6AD2" w:rsidRDefault="00FE6AD2" w:rsidP="00FE6AD2">
            <w:r>
              <w:t>PSČ</w:t>
            </w:r>
          </w:p>
        </w:tc>
        <w:tc>
          <w:tcPr>
            <w:tcW w:w="4196" w:type="dxa"/>
          </w:tcPr>
          <w:p w14:paraId="4F6BFBB6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CA45493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74D74FA" w14:textId="77777777" w:rsidR="00FE6AD2" w:rsidRDefault="00FE6AD2" w:rsidP="00FE6AD2"/>
        </w:tc>
        <w:tc>
          <w:tcPr>
            <w:tcW w:w="4196" w:type="dxa"/>
          </w:tcPr>
          <w:p w14:paraId="018D721E" w14:textId="77777777" w:rsidR="00FE6AD2" w:rsidRDefault="00FE6AD2" w:rsidP="00FE6AD2"/>
        </w:tc>
      </w:tr>
      <w:tr w:rsidR="00FE6AD2" w:rsidRPr="005626F9" w14:paraId="1E695362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C2DA49" w14:textId="77777777" w:rsidR="00FE6AD2" w:rsidRDefault="00FE6AD2" w:rsidP="00FE6AD2">
            <w:r>
              <w:t>street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3CEF83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BD2D46" w14:textId="77777777" w:rsidR="00FE6AD2" w:rsidRDefault="00FE6AD2" w:rsidP="00FE6AD2">
            <w:pPr>
              <w:jc w:val="center"/>
            </w:pPr>
            <w:r>
              <w:t>1-60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7EACDC" w14:textId="77777777" w:rsidR="00FE6AD2" w:rsidRDefault="00FE6AD2" w:rsidP="00FE6AD2">
            <w:r>
              <w:t>Ulice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BA4E9F" w14:textId="77777777" w:rsidR="00FE6AD2" w:rsidRDefault="00FE6AD2" w:rsidP="00FE6AD2">
            <w:r>
              <w:t>Ulice</w:t>
            </w:r>
          </w:p>
        </w:tc>
        <w:tc>
          <w:tcPr>
            <w:tcW w:w="4196" w:type="dxa"/>
          </w:tcPr>
          <w:p w14:paraId="08671211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52CC3A8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15AE7AF" w14:textId="77777777" w:rsidR="00FE6AD2" w:rsidRDefault="00FE6AD2" w:rsidP="00FE6AD2"/>
        </w:tc>
        <w:tc>
          <w:tcPr>
            <w:tcW w:w="4196" w:type="dxa"/>
          </w:tcPr>
          <w:p w14:paraId="277714E5" w14:textId="77777777" w:rsidR="00FE6AD2" w:rsidRDefault="00FE6AD2" w:rsidP="00FE6AD2"/>
        </w:tc>
      </w:tr>
      <w:tr w:rsidR="00FE6AD2" w:rsidRPr="005626F9" w14:paraId="01FD52F8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B0A74D" w14:textId="77777777" w:rsidR="00FE6AD2" w:rsidRDefault="00FE6AD2" w:rsidP="00FE6AD2">
            <w:r>
              <w:t>house-num-1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0F0081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930BEF" w14:textId="77777777" w:rsidR="00FE6AD2" w:rsidRDefault="00FE6AD2" w:rsidP="00FE6AD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3DBD11" w14:textId="77777777" w:rsidR="00FE6AD2" w:rsidRDefault="00FE6AD2" w:rsidP="00FE6AD2">
            <w:r>
              <w:t>Číslo domu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8B2F16" w14:textId="77777777" w:rsidR="00FE6AD2" w:rsidRDefault="00FE6AD2" w:rsidP="00FE6AD2">
            <w:r>
              <w:t>Číslo domu</w:t>
            </w:r>
          </w:p>
        </w:tc>
        <w:tc>
          <w:tcPr>
            <w:tcW w:w="4196" w:type="dxa"/>
          </w:tcPr>
          <w:p w14:paraId="749A26D8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8D13416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CC82780" w14:textId="77777777" w:rsidR="00FE6AD2" w:rsidRDefault="00FE6AD2" w:rsidP="00FE6AD2"/>
        </w:tc>
        <w:tc>
          <w:tcPr>
            <w:tcW w:w="4196" w:type="dxa"/>
          </w:tcPr>
          <w:p w14:paraId="55A04ED6" w14:textId="77777777" w:rsidR="00FE6AD2" w:rsidRDefault="00FE6AD2" w:rsidP="00FE6AD2"/>
        </w:tc>
      </w:tr>
      <w:tr w:rsidR="00FE6AD2" w:rsidRPr="005626F9" w14:paraId="7ED712A8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64A4CB" w14:textId="77777777" w:rsidR="00FE6AD2" w:rsidRDefault="00FE6AD2" w:rsidP="00FE6AD2">
            <w:r>
              <w:t>house-num-2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130280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53B18E" w14:textId="77777777" w:rsidR="00FE6AD2" w:rsidRDefault="00FE6AD2" w:rsidP="00FE6AD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CF7240" w14:textId="77777777" w:rsidR="00FE6AD2" w:rsidRDefault="00FE6AD2" w:rsidP="00FE6AD2">
            <w:r>
              <w:t>Doplněk k číslu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5EB6AC" w14:textId="77777777" w:rsidR="00FE6AD2" w:rsidRDefault="00FE6AD2" w:rsidP="00FE6AD2">
            <w:r>
              <w:t>Doplněk k domovnímu číslu</w:t>
            </w:r>
          </w:p>
        </w:tc>
        <w:tc>
          <w:tcPr>
            <w:tcW w:w="4196" w:type="dxa"/>
          </w:tcPr>
          <w:p w14:paraId="7092D1E1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B8A861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C463895" w14:textId="77777777" w:rsidR="00FE6AD2" w:rsidRDefault="00FE6AD2" w:rsidP="00FE6AD2"/>
        </w:tc>
        <w:tc>
          <w:tcPr>
            <w:tcW w:w="4196" w:type="dxa"/>
          </w:tcPr>
          <w:p w14:paraId="4CF57003" w14:textId="77777777" w:rsidR="00FE6AD2" w:rsidRDefault="00FE6AD2" w:rsidP="00FE6AD2"/>
        </w:tc>
      </w:tr>
      <w:tr w:rsidR="00FE6AD2" w:rsidRPr="005626F9" w14:paraId="228B46B2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F3A2A1" w14:textId="77777777" w:rsidR="00FE6AD2" w:rsidRDefault="00FE6AD2" w:rsidP="00FE6AD2">
            <w:proofErr w:type="spellStart"/>
            <w:r>
              <w:t>cadastral-code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B2CE08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96F70E" w14:textId="77777777" w:rsidR="00FE6AD2" w:rsidRDefault="00FE6AD2" w:rsidP="00FE6AD2">
            <w:pPr>
              <w:jc w:val="center"/>
            </w:pPr>
            <w:r>
              <w:t>1-6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90882A" w14:textId="77777777" w:rsidR="00FE6AD2" w:rsidRDefault="00FE6AD2" w:rsidP="00FE6AD2">
            <w:r>
              <w:t>Kód území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C46FF4" w14:textId="77777777" w:rsidR="00FE6AD2" w:rsidRDefault="00FE6AD2" w:rsidP="00FE6AD2">
            <w:r>
              <w:t>Kód katastrálního území</w:t>
            </w:r>
          </w:p>
        </w:tc>
        <w:tc>
          <w:tcPr>
            <w:tcW w:w="4196" w:type="dxa"/>
          </w:tcPr>
          <w:p w14:paraId="16079C11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CFAE30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FE4A635" w14:textId="77777777" w:rsidR="00FE6AD2" w:rsidRDefault="00FE6AD2" w:rsidP="00FE6AD2"/>
        </w:tc>
        <w:tc>
          <w:tcPr>
            <w:tcW w:w="4196" w:type="dxa"/>
          </w:tcPr>
          <w:p w14:paraId="01C94C93" w14:textId="77777777" w:rsidR="00FE6AD2" w:rsidRDefault="00FE6AD2" w:rsidP="00FE6AD2"/>
        </w:tc>
      </w:tr>
      <w:tr w:rsidR="00FE6AD2" w:rsidRPr="005626F9" w14:paraId="6444699E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23E359" w14:textId="77777777" w:rsidR="00FE6AD2" w:rsidRDefault="00FE6AD2" w:rsidP="00FE6AD2">
            <w:r>
              <w:t>parcel-</w:t>
            </w:r>
            <w:proofErr w:type="spellStart"/>
            <w:r>
              <w:t>number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D59F26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47827F" w14:textId="77777777" w:rsidR="00FE6AD2" w:rsidRDefault="00FE6AD2" w:rsidP="00FE6AD2">
            <w:pPr>
              <w:jc w:val="center"/>
            </w:pPr>
            <w:r>
              <w:t>1-6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660831" w14:textId="77777777" w:rsidR="00FE6AD2" w:rsidRDefault="00FE6AD2" w:rsidP="00FE6AD2">
            <w:r>
              <w:t>Parcela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5539A3" w14:textId="77777777" w:rsidR="00FE6AD2" w:rsidRDefault="00FE6AD2" w:rsidP="00FE6AD2">
            <w:r>
              <w:t>Číslo parcely</w:t>
            </w:r>
          </w:p>
        </w:tc>
        <w:tc>
          <w:tcPr>
            <w:tcW w:w="4196" w:type="dxa"/>
          </w:tcPr>
          <w:p w14:paraId="3890E32E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96821B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AE1762B" w14:textId="77777777" w:rsidR="00FE6AD2" w:rsidRDefault="00FE6AD2" w:rsidP="00FE6AD2"/>
        </w:tc>
        <w:tc>
          <w:tcPr>
            <w:tcW w:w="4196" w:type="dxa"/>
          </w:tcPr>
          <w:p w14:paraId="567F148E" w14:textId="77777777" w:rsidR="00FE6AD2" w:rsidRDefault="00FE6AD2" w:rsidP="00FE6AD2"/>
        </w:tc>
      </w:tr>
      <w:tr w:rsidR="00FE6AD2" w:rsidRPr="005626F9" w14:paraId="235D4C43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94D107" w14:textId="77777777" w:rsidR="00FE6AD2" w:rsidRDefault="00FE6AD2" w:rsidP="00FE6AD2">
            <w:proofErr w:type="spellStart"/>
            <w:r>
              <w:t>location-description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23D254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48EA16" w14:textId="77777777" w:rsidR="00FE6AD2" w:rsidRDefault="00FE6AD2" w:rsidP="00FE6AD2">
            <w:pPr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49145A" w14:textId="77777777" w:rsidR="00FE6AD2" w:rsidRDefault="00FE6AD2" w:rsidP="00FE6AD2">
            <w:r>
              <w:t>Označení místa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9E89AD" w14:textId="77777777" w:rsidR="00FE6AD2" w:rsidRDefault="00FE6AD2" w:rsidP="00FE6AD2">
            <w:r>
              <w:t>Označení technického místa</w:t>
            </w:r>
          </w:p>
        </w:tc>
        <w:tc>
          <w:tcPr>
            <w:tcW w:w="4196" w:type="dxa"/>
          </w:tcPr>
          <w:p w14:paraId="0314888B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5C6F60A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CD9CAA7" w14:textId="77777777" w:rsidR="00FE6AD2" w:rsidRDefault="00FE6AD2" w:rsidP="00FE6AD2"/>
        </w:tc>
        <w:tc>
          <w:tcPr>
            <w:tcW w:w="4196" w:type="dxa"/>
          </w:tcPr>
          <w:p w14:paraId="4A406486" w14:textId="77777777" w:rsidR="00FE6AD2" w:rsidRDefault="00FE6AD2" w:rsidP="00FE6AD2"/>
        </w:tc>
      </w:tr>
      <w:tr w:rsidR="00FE6AD2" w:rsidRPr="005626F9" w14:paraId="3A9FD91E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43692D" w14:textId="77777777" w:rsidR="00FE6AD2" w:rsidRDefault="00FE6AD2" w:rsidP="00FE6AD2">
            <w:proofErr w:type="spellStart"/>
            <w:r>
              <w:t>gps-latitude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26BE16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572A8F" w14:textId="77777777" w:rsidR="00FE6AD2" w:rsidRDefault="00FE6AD2" w:rsidP="00FE6AD2">
            <w:pPr>
              <w:jc w:val="center"/>
            </w:pPr>
            <w:r>
              <w:t xml:space="preserve"> 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087E3F" w14:textId="77777777" w:rsidR="00FE6AD2" w:rsidRDefault="00FE6AD2" w:rsidP="00FE6AD2">
            <w:r>
              <w:t>GPS souřadnice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E02FF8" w14:textId="77777777" w:rsidR="00FE6AD2" w:rsidRDefault="00FE6AD2" w:rsidP="00FE6AD2">
            <w:r>
              <w:t xml:space="preserve">GPS souřadnice zeměpisné šířky ve formátu DD MM </w:t>
            </w:r>
            <w:proofErr w:type="spellStart"/>
            <w:r>
              <w:t>SS.sss</w:t>
            </w:r>
            <w:proofErr w:type="spellEnd"/>
          </w:p>
        </w:tc>
        <w:tc>
          <w:tcPr>
            <w:tcW w:w="4196" w:type="dxa"/>
          </w:tcPr>
          <w:p w14:paraId="719D2B50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5937D5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63B83EF" w14:textId="77777777" w:rsidR="00FE6AD2" w:rsidRDefault="00FE6AD2" w:rsidP="00FE6AD2"/>
        </w:tc>
        <w:tc>
          <w:tcPr>
            <w:tcW w:w="4196" w:type="dxa"/>
          </w:tcPr>
          <w:p w14:paraId="64415D29" w14:textId="77777777" w:rsidR="00FE6AD2" w:rsidRDefault="00FE6AD2" w:rsidP="00FE6AD2"/>
        </w:tc>
      </w:tr>
      <w:tr w:rsidR="00FE6AD2" w:rsidRPr="005626F9" w14:paraId="14EF343F" w14:textId="77777777" w:rsidTr="00FE6AD2">
        <w:trPr>
          <w:trHeight w:val="256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592AF8" w14:textId="77777777" w:rsidR="00FE6AD2" w:rsidRDefault="00FE6AD2" w:rsidP="00FE6AD2">
            <w:proofErr w:type="spellStart"/>
            <w:r>
              <w:t>gps-longitude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D2221D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73B150" w14:textId="77777777" w:rsidR="00FE6AD2" w:rsidRDefault="00FE6AD2" w:rsidP="00FE6AD2">
            <w:pPr>
              <w:jc w:val="center"/>
            </w:pPr>
            <w:r>
              <w:t>1-50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D6630CA" w14:textId="77777777" w:rsidR="00FE6AD2" w:rsidRDefault="00FE6AD2" w:rsidP="00FE6AD2">
            <w:r>
              <w:t>GPS souřadnice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6A9059" w14:textId="77777777" w:rsidR="00FE6AD2" w:rsidRDefault="00FE6AD2" w:rsidP="00FE6AD2">
            <w:r>
              <w:t xml:space="preserve">GPS souřadnice zeměpisné délky ve formátu DD MM </w:t>
            </w:r>
            <w:proofErr w:type="spellStart"/>
            <w:r>
              <w:t>SS.sss</w:t>
            </w:r>
            <w:proofErr w:type="spellEnd"/>
          </w:p>
        </w:tc>
        <w:tc>
          <w:tcPr>
            <w:tcW w:w="4196" w:type="dxa"/>
          </w:tcPr>
          <w:p w14:paraId="57306D70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7E349FC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59A42C1" w14:textId="77777777" w:rsidR="00FE6AD2" w:rsidRDefault="00FE6AD2" w:rsidP="00FE6AD2"/>
        </w:tc>
        <w:tc>
          <w:tcPr>
            <w:tcW w:w="4196" w:type="dxa"/>
          </w:tcPr>
          <w:p w14:paraId="69FFC9D7" w14:textId="77777777" w:rsidR="00FE6AD2" w:rsidRDefault="00FE6AD2" w:rsidP="00FE6AD2"/>
        </w:tc>
      </w:tr>
      <w:tr w:rsidR="00FE6AD2" w14:paraId="62985B7E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7B40105" w14:textId="77777777" w:rsidR="00FE6AD2" w:rsidRPr="001128CD" w:rsidRDefault="00FE6AD2" w:rsidP="00FE6AD2">
            <w:pPr>
              <w:rPr>
                <w:b/>
              </w:rPr>
            </w:pPr>
            <w:r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F97F622" w14:textId="77777777" w:rsidR="00FE6AD2" w:rsidRPr="001128CD" w:rsidRDefault="00FE6AD2" w:rsidP="00FE6AD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3CA3D9C" w14:textId="77777777" w:rsidR="00FE6AD2" w:rsidRPr="001128C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0AA598C" w14:textId="77777777" w:rsidR="00FE6AD2" w:rsidRPr="001128CD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23A1B76" w14:textId="77777777" w:rsidR="00FE6AD2" w:rsidRPr="001128CD" w:rsidRDefault="00FE6AD2" w:rsidP="00FE6AD2">
            <w:pPr>
              <w:rPr>
                <w:b/>
              </w:rPr>
            </w:pPr>
            <w:r>
              <w:rPr>
                <w:b/>
              </w:rPr>
              <w:t>Technické a evidenční údaje výrobny</w:t>
            </w:r>
          </w:p>
        </w:tc>
        <w:tc>
          <w:tcPr>
            <w:tcW w:w="4196" w:type="dxa"/>
          </w:tcPr>
          <w:p w14:paraId="3A3C6246" w14:textId="77777777" w:rsidR="00FE6AD2" w:rsidRPr="001128C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4196" w:type="dxa"/>
          </w:tcPr>
          <w:p w14:paraId="3992DA31" w14:textId="77777777" w:rsidR="00FE6AD2" w:rsidRPr="001128C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4196" w:type="dxa"/>
          </w:tcPr>
          <w:p w14:paraId="51C95D92" w14:textId="77777777" w:rsidR="00FE6AD2" w:rsidRPr="001128CD" w:rsidRDefault="00FE6AD2" w:rsidP="00FE6AD2">
            <w:pPr>
              <w:rPr>
                <w:b/>
              </w:rPr>
            </w:pPr>
          </w:p>
        </w:tc>
        <w:tc>
          <w:tcPr>
            <w:tcW w:w="4196" w:type="dxa"/>
          </w:tcPr>
          <w:p w14:paraId="351786BA" w14:textId="77777777" w:rsidR="00FE6AD2" w:rsidRPr="001128CD" w:rsidRDefault="00FE6AD2" w:rsidP="00FE6AD2">
            <w:pPr>
              <w:rPr>
                <w:b/>
              </w:rPr>
            </w:pPr>
          </w:p>
        </w:tc>
      </w:tr>
      <w:tr w:rsidR="00FE6AD2" w14:paraId="02AD62B5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FAED62" w14:textId="77777777" w:rsidR="00FE6AD2" w:rsidRPr="004428C7" w:rsidRDefault="00FE6AD2" w:rsidP="00FE6AD2">
            <w:pPr>
              <w:rPr>
                <w:lang w:val="en-US"/>
              </w:rPr>
            </w:pPr>
            <w:r>
              <w:t>source-</w:t>
            </w:r>
            <w:r>
              <w:rPr>
                <w:lang w:val="en-US"/>
              </w:rPr>
              <w:t>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717EB2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167869" w14:textId="77777777" w:rsidR="00FE6AD2" w:rsidRDefault="00FE6AD2" w:rsidP="00FE6AD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1636D3" w14:textId="77777777" w:rsidR="00FE6AD2" w:rsidRDefault="00FE6AD2" w:rsidP="00FE6AD2">
            <w:r>
              <w:t>Druh podporovaného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421F09" w14:textId="77777777" w:rsidR="00FE6AD2" w:rsidRDefault="00FE6AD2" w:rsidP="00FE6AD2">
            <w:r>
              <w:t>Druh podporovaného bioplynu využívaného pro výrobu biometanu</w:t>
            </w:r>
          </w:p>
        </w:tc>
      </w:tr>
      <w:tr w:rsidR="00FE6AD2" w14:paraId="79CC1739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B06357" w14:textId="77777777" w:rsidR="00FE6AD2" w:rsidRDefault="00FE6AD2" w:rsidP="00FE6AD2">
            <w:r>
              <w:t>plant-type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DFD32E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B55CA2" w14:textId="77777777" w:rsidR="00FE6AD2" w:rsidRDefault="00FE6AD2" w:rsidP="00FE6AD2">
            <w:pPr>
              <w:jc w:val="center"/>
            </w:pPr>
            <w:r>
              <w:t>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AF9348" w14:textId="77777777" w:rsidR="00FE6AD2" w:rsidRDefault="00FE6AD2" w:rsidP="00FE6AD2">
            <w:r>
              <w:t>Typ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B22898" w14:textId="77777777" w:rsidR="00FE6AD2" w:rsidRDefault="00FE6AD2" w:rsidP="00FE6AD2">
            <w:r>
              <w:t>Typ výrobny biometanu</w:t>
            </w:r>
          </w:p>
        </w:tc>
      </w:tr>
      <w:tr w:rsidR="00FE6AD2" w14:paraId="4D9F95F3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A3D4E7" w14:textId="77777777" w:rsidR="00FE6AD2" w:rsidRDefault="00FE6AD2" w:rsidP="00FE6AD2">
            <w:proofErr w:type="spellStart"/>
            <w:r>
              <w:t>power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2B6AAD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A830A3" w14:textId="77777777" w:rsidR="00FE6AD2" w:rsidRDefault="00FE6AD2" w:rsidP="00FE6AD2">
            <w:pPr>
              <w:jc w:val="center"/>
            </w:pPr>
            <w:proofErr w:type="gramStart"/>
            <w:r>
              <w:t>1 - 15</w:t>
            </w:r>
            <w:proofErr w:type="gramEnd"/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5EA320" w14:textId="77777777" w:rsidR="00FE6AD2" w:rsidRDefault="00FE6AD2" w:rsidP="00FE6AD2">
            <w:r>
              <w:t>Instalovaná kapacita výrobny (Nm</w:t>
            </w:r>
            <w:r>
              <w:rPr>
                <w:vertAlign w:val="superscript"/>
              </w:rPr>
              <w:t>3</w:t>
            </w:r>
            <w:r>
              <w:t>/rok)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A4C828" w14:textId="77777777" w:rsidR="00FE6AD2" w:rsidRDefault="00FE6AD2" w:rsidP="00FE6AD2">
            <w:r>
              <w:t>Instalovaná kapacita výrobny podle licence ERÚ</w:t>
            </w:r>
          </w:p>
        </w:tc>
      </w:tr>
      <w:tr w:rsidR="00FE6AD2" w14:paraId="0465D153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486902" w14:textId="77777777" w:rsidR="00FE6AD2" w:rsidRDefault="00FE6AD2" w:rsidP="00FE6AD2">
            <w:proofErr w:type="spellStart"/>
            <w:r>
              <w:t>pressure</w:t>
            </w:r>
            <w:proofErr w:type="spellEnd"/>
            <w:r>
              <w:t>-level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F17AD9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0299E4" w14:textId="77777777" w:rsidR="00FE6AD2" w:rsidRDefault="00FE6AD2" w:rsidP="00FE6AD2">
            <w:pPr>
              <w:jc w:val="center"/>
            </w:pPr>
            <w:r>
              <w:t>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D6AF79" w14:textId="77777777" w:rsidR="00FE6AD2" w:rsidRDefault="00FE6AD2" w:rsidP="00FE6AD2">
            <w:r>
              <w:t>Tlaková úroveň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16812A" w14:textId="77777777" w:rsidR="00FE6AD2" w:rsidRDefault="00FE6AD2" w:rsidP="00FE6AD2">
            <w:r>
              <w:t>Tlaková úroveň přepravní nebo distribuční soustavy, těžebního plynovodu jiného výrobce plynu nebo těžebního plynovodu připojujícího výrobnu biometanu přímo k čerpací stanici nebo výdejní jednotce, k nímž je připojena výrobna biometanu.</w:t>
            </w:r>
          </w:p>
        </w:tc>
      </w:tr>
      <w:tr w:rsidR="00FE6AD2" w14:paraId="00B5E824" w14:textId="77777777" w:rsidTr="00FE6AD2">
        <w:trPr>
          <w:gridAfter w:val="4"/>
          <w:wAfter w:w="16784" w:type="dxa"/>
        </w:trPr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1BFEF2" w14:textId="77777777" w:rsidR="00FE6AD2" w:rsidRDefault="00FE6AD2" w:rsidP="00FE6AD2">
            <w:proofErr w:type="spellStart"/>
            <w:r>
              <w:lastRenderedPageBreak/>
              <w:t>investment-costs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1060AF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59DA17" w14:textId="77777777" w:rsidR="00FE6AD2" w:rsidRDefault="00FE6AD2" w:rsidP="00FE6AD2">
            <w:pPr>
              <w:jc w:val="center"/>
            </w:pPr>
            <w:proofErr w:type="gramStart"/>
            <w:r>
              <w:t>1 - 31</w:t>
            </w:r>
            <w:proofErr w:type="gramEnd"/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1066E5" w14:textId="77777777" w:rsidR="00FE6AD2" w:rsidRDefault="00FE6AD2" w:rsidP="00FE6AD2">
            <w:r>
              <w:t>Investiční náklady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481E0F" w14:textId="77777777" w:rsidR="00FE6AD2" w:rsidRDefault="00FE6AD2" w:rsidP="00FE6AD2">
            <w:r>
              <w:t>Investiční náklady</w:t>
            </w:r>
          </w:p>
        </w:tc>
      </w:tr>
      <w:tr w:rsidR="00FE6AD2" w14:paraId="75CED117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975384" w14:textId="77777777" w:rsidR="00FE6AD2" w:rsidRDefault="00FE6AD2" w:rsidP="00FE6AD2">
            <w:proofErr w:type="spellStart"/>
            <w:r>
              <w:t>investment</w:t>
            </w:r>
            <w:proofErr w:type="spellEnd"/>
            <w:r>
              <w:t>-grant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6BE6C3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807837" w14:textId="77777777" w:rsidR="00FE6AD2" w:rsidRDefault="00FE6AD2" w:rsidP="00FE6AD2">
            <w:pPr>
              <w:jc w:val="center"/>
            </w:pPr>
            <w:proofErr w:type="gramStart"/>
            <w:r>
              <w:t>1 – 31</w:t>
            </w:r>
            <w:proofErr w:type="gramEnd"/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90CAB9" w14:textId="77777777" w:rsidR="00FE6AD2" w:rsidRDefault="00FE6AD2" w:rsidP="00FE6AD2">
            <w:r>
              <w:t>Investiční podpora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BDCEAF" w14:textId="77777777" w:rsidR="00FE6AD2" w:rsidRDefault="00FE6AD2" w:rsidP="00FE6AD2">
            <w:r>
              <w:t>Investiční podpora celkem</w:t>
            </w:r>
          </w:p>
        </w:tc>
        <w:tc>
          <w:tcPr>
            <w:tcW w:w="4196" w:type="dxa"/>
          </w:tcPr>
          <w:p w14:paraId="37AEE13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B040747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497FD04" w14:textId="77777777" w:rsidR="00FE6AD2" w:rsidRDefault="00FE6AD2" w:rsidP="00FE6AD2"/>
        </w:tc>
        <w:tc>
          <w:tcPr>
            <w:tcW w:w="4196" w:type="dxa"/>
          </w:tcPr>
          <w:p w14:paraId="05D27493" w14:textId="77777777" w:rsidR="00FE6AD2" w:rsidRDefault="00FE6AD2" w:rsidP="00FE6AD2"/>
        </w:tc>
      </w:tr>
      <w:tr w:rsidR="00FE6AD2" w14:paraId="35EBEB1A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384735" w14:textId="77777777" w:rsidR="00FE6AD2" w:rsidRDefault="00FE6AD2" w:rsidP="00FE6AD2">
            <w:proofErr w:type="spellStart"/>
            <w:r>
              <w:t>irr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108CCC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F6786E" w14:textId="77777777" w:rsidR="00FE6AD2" w:rsidRDefault="00FE6AD2" w:rsidP="00FE6AD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76D36E" w14:textId="77777777" w:rsidR="00FE6AD2" w:rsidRDefault="00FE6AD2" w:rsidP="00FE6AD2">
            <w:r>
              <w:t>Vnitřní výnosové procento projektu (%)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99D0AA" w14:textId="77777777" w:rsidR="00FE6AD2" w:rsidRDefault="00FE6AD2" w:rsidP="00FE6AD2">
            <w:r>
              <w:t>Vnitřní výnosové procento projektu (%)</w:t>
            </w:r>
          </w:p>
        </w:tc>
        <w:tc>
          <w:tcPr>
            <w:tcW w:w="4196" w:type="dxa"/>
          </w:tcPr>
          <w:p w14:paraId="4BE70251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850C14D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D14AC0B" w14:textId="77777777" w:rsidR="00FE6AD2" w:rsidRDefault="00FE6AD2" w:rsidP="00FE6AD2"/>
        </w:tc>
        <w:tc>
          <w:tcPr>
            <w:tcW w:w="4196" w:type="dxa"/>
          </w:tcPr>
          <w:p w14:paraId="2D19129D" w14:textId="77777777" w:rsidR="00FE6AD2" w:rsidRDefault="00FE6AD2" w:rsidP="00FE6AD2"/>
        </w:tc>
      </w:tr>
      <w:tr w:rsidR="00FE6AD2" w14:paraId="7B942318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A704A9" w14:textId="77777777" w:rsidR="00FE6AD2" w:rsidRDefault="00FE6AD2" w:rsidP="00FE6AD2">
            <w:proofErr w:type="spellStart"/>
            <w:r>
              <w:t>dso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6A946C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CCC295" w14:textId="77777777" w:rsidR="00FE6AD2" w:rsidRDefault="00FE6AD2" w:rsidP="00FE6AD2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51B5AD" w14:textId="77777777" w:rsidR="00FE6AD2" w:rsidRDefault="00FE6AD2" w:rsidP="00FE6AD2">
            <w:r w:rsidRPr="00847CEF">
              <w:t xml:space="preserve">PPS/PDS, </w:t>
            </w:r>
            <w:r>
              <w:t>jiný výrobce plynu nebo provozovatel čerpací stanice nebo výdejní jednotky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B3AF19" w14:textId="77777777" w:rsidR="00FE6AD2" w:rsidRDefault="00FE6AD2" w:rsidP="00FE6AD2">
            <w:r>
              <w:t>Označení provozovatele přepravní nebo distribuční soustavy, jiného výrobce plynu nebo provozovatele čerpací stanice nebo výdejní jednotky, ke které je výrobna připojena (EAN).</w:t>
            </w:r>
          </w:p>
        </w:tc>
        <w:tc>
          <w:tcPr>
            <w:tcW w:w="4196" w:type="dxa"/>
          </w:tcPr>
          <w:p w14:paraId="165138A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4F7786C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4D39695" w14:textId="77777777" w:rsidR="00FE6AD2" w:rsidRDefault="00FE6AD2" w:rsidP="00FE6AD2"/>
        </w:tc>
        <w:tc>
          <w:tcPr>
            <w:tcW w:w="4196" w:type="dxa"/>
          </w:tcPr>
          <w:p w14:paraId="2444B9AF" w14:textId="77777777" w:rsidR="00FE6AD2" w:rsidRDefault="00FE6AD2" w:rsidP="00FE6AD2"/>
        </w:tc>
      </w:tr>
      <w:tr w:rsidR="00FE6AD2" w14:paraId="23A772F1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135C95" w14:textId="77777777" w:rsidR="00FE6AD2" w:rsidRDefault="00FE6AD2" w:rsidP="00FE6AD2">
            <w:proofErr w:type="spellStart"/>
            <w:r>
              <w:t>connection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D3AC8C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8F70C4" w14:textId="77777777" w:rsidR="00FE6AD2" w:rsidRDefault="00FE6AD2" w:rsidP="00FE6AD2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E5FD6B" w14:textId="77777777" w:rsidR="00FE6AD2" w:rsidRDefault="00FE6AD2" w:rsidP="00FE6AD2">
            <w:r>
              <w:t>Způsob připojení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37F97D" w14:textId="77777777" w:rsidR="00FE6AD2" w:rsidRDefault="00FE6AD2" w:rsidP="00FE6AD2">
            <w:r>
              <w:t>Způsob připojení výrobny k přepravní nebo distribuční soustavě</w:t>
            </w:r>
          </w:p>
        </w:tc>
        <w:tc>
          <w:tcPr>
            <w:tcW w:w="4196" w:type="dxa"/>
          </w:tcPr>
          <w:p w14:paraId="526B27EC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3E757B5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D1CA5D4" w14:textId="77777777" w:rsidR="00FE6AD2" w:rsidRDefault="00FE6AD2" w:rsidP="00FE6AD2"/>
        </w:tc>
        <w:tc>
          <w:tcPr>
            <w:tcW w:w="4196" w:type="dxa"/>
          </w:tcPr>
          <w:p w14:paraId="1F127F39" w14:textId="77777777" w:rsidR="00FE6AD2" w:rsidRDefault="00FE6AD2" w:rsidP="00FE6AD2"/>
        </w:tc>
      </w:tr>
      <w:tr w:rsidR="00FE6AD2" w14:paraId="4C9CBE81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F15B18" w14:textId="77777777" w:rsidR="00FE6AD2" w:rsidRDefault="00FE6AD2" w:rsidP="00FE6AD2">
            <w:proofErr w:type="spellStart"/>
            <w:r>
              <w:t>pds-note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4095DC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C21993" w14:textId="77777777" w:rsidR="00FE6AD2" w:rsidRDefault="00FE6AD2" w:rsidP="00FE6AD2">
            <w:pPr>
              <w:jc w:val="center"/>
            </w:pPr>
            <w:r>
              <w:t>1-4000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5BF198" w14:textId="77777777" w:rsidR="00FE6AD2" w:rsidRDefault="00FE6AD2" w:rsidP="00FE6AD2">
            <w:r>
              <w:t>Vyjádření PPS/PDS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504237" w14:textId="77777777" w:rsidR="00FE6AD2" w:rsidRDefault="00FE6AD2" w:rsidP="00FE6AD2">
            <w:r>
              <w:t>Vyjádření PPS/PDS</w:t>
            </w:r>
          </w:p>
        </w:tc>
        <w:tc>
          <w:tcPr>
            <w:tcW w:w="4196" w:type="dxa"/>
          </w:tcPr>
          <w:p w14:paraId="78090454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CF80E3E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3472097" w14:textId="77777777" w:rsidR="00FE6AD2" w:rsidRDefault="00FE6AD2" w:rsidP="00FE6AD2"/>
        </w:tc>
        <w:tc>
          <w:tcPr>
            <w:tcW w:w="4196" w:type="dxa"/>
          </w:tcPr>
          <w:p w14:paraId="7AB9FFF1" w14:textId="77777777" w:rsidR="00FE6AD2" w:rsidRDefault="00FE6AD2" w:rsidP="00FE6AD2"/>
        </w:tc>
      </w:tr>
      <w:tr w:rsidR="00CC75C7" w14:paraId="095AAB08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4541BE" w14:textId="77777777" w:rsidR="00CC75C7" w:rsidRDefault="00CC75C7" w:rsidP="00FE6AD2">
            <w:proofErr w:type="spellStart"/>
            <w:r w:rsidRPr="00CC75C7">
              <w:t>declaration-age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F7D88F" w14:textId="77777777" w:rsidR="00CC75C7" w:rsidRDefault="00CC75C7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3BCB2D" w14:textId="77777777" w:rsidR="00CC75C7" w:rsidRDefault="00CC75C7" w:rsidP="00FE6AD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EE6667" w14:textId="77777777" w:rsidR="00CC75C7" w:rsidRDefault="00CC75C7" w:rsidP="00FE6AD2">
            <w:r w:rsidRPr="00CC75C7">
              <w:t>Prohlašuji, že výrobní technologické celky, v případě výrobny biometanu, která nevznikla úpravou výrobny elektřiny využívající bioplyn, nejsou v den uvedení do provozu starší 5 let.“.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DB23DA" w14:textId="77777777" w:rsidR="00CC75C7" w:rsidRDefault="00CC75C7" w:rsidP="00FE6AD2">
            <w:r w:rsidRPr="00CC75C7">
              <w:t>Prohlašuji, že výrobní technologické celky, v případě výrobny biometanu, která nevznikla úpravou výrobny elektřiny využívající bioplyn, nejsou v den uvedení do provozu starší 5 let.“.</w:t>
            </w:r>
          </w:p>
        </w:tc>
        <w:tc>
          <w:tcPr>
            <w:tcW w:w="4196" w:type="dxa"/>
          </w:tcPr>
          <w:p w14:paraId="4FFB695E" w14:textId="77777777" w:rsidR="00CC75C7" w:rsidRDefault="00CC75C7" w:rsidP="00FE6AD2">
            <w:pPr>
              <w:jc w:val="center"/>
            </w:pPr>
          </w:p>
        </w:tc>
        <w:tc>
          <w:tcPr>
            <w:tcW w:w="4196" w:type="dxa"/>
          </w:tcPr>
          <w:p w14:paraId="7B0608B2" w14:textId="77777777" w:rsidR="00CC75C7" w:rsidRDefault="00CC75C7" w:rsidP="00FE6AD2">
            <w:pPr>
              <w:jc w:val="center"/>
            </w:pPr>
          </w:p>
        </w:tc>
        <w:tc>
          <w:tcPr>
            <w:tcW w:w="4196" w:type="dxa"/>
          </w:tcPr>
          <w:p w14:paraId="318894CB" w14:textId="77777777" w:rsidR="00CC75C7" w:rsidRDefault="00CC75C7" w:rsidP="00FE6AD2"/>
        </w:tc>
        <w:tc>
          <w:tcPr>
            <w:tcW w:w="4196" w:type="dxa"/>
          </w:tcPr>
          <w:p w14:paraId="5FC0FA99" w14:textId="77777777" w:rsidR="00CC75C7" w:rsidRDefault="00CC75C7" w:rsidP="00FE6AD2"/>
        </w:tc>
      </w:tr>
      <w:tr w:rsidR="00CC75C7" w14:paraId="68F9BA56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601783" w14:textId="77777777" w:rsidR="00CC75C7" w:rsidRDefault="00CC75C7" w:rsidP="00FE6AD2">
            <w:r w:rsidRPr="00CC75C7">
              <w:t>no-reference-</w:t>
            </w:r>
            <w:proofErr w:type="spellStart"/>
            <w:r w:rsidRPr="00CC75C7">
              <w:t>ele</w:t>
            </w:r>
            <w:proofErr w:type="spellEnd"/>
            <w:r w:rsidRPr="00CC75C7">
              <w:t>-source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72F2FA" w14:textId="77777777" w:rsidR="00CC75C7" w:rsidRDefault="00CC75C7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E03A5C" w14:textId="77777777" w:rsidR="00CC75C7" w:rsidRDefault="00CC75C7" w:rsidP="00FE6AD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2BB795" w14:textId="77777777" w:rsidR="00CC75C7" w:rsidRDefault="00CC75C7" w:rsidP="00FE6AD2">
            <w:r w:rsidRPr="00CC75C7">
              <w:t>Tato výrobna biometanu není zároveň zdrojem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2EB901" w14:textId="77777777" w:rsidR="00CC75C7" w:rsidRDefault="00CC75C7" w:rsidP="00FE6AD2">
            <w:r w:rsidRPr="00CC75C7">
              <w:t>Tato výrobna biometanu není zároveň zdrojem elektřiny</w:t>
            </w:r>
          </w:p>
        </w:tc>
        <w:tc>
          <w:tcPr>
            <w:tcW w:w="4196" w:type="dxa"/>
          </w:tcPr>
          <w:p w14:paraId="737C2816" w14:textId="77777777" w:rsidR="00CC75C7" w:rsidRDefault="00CC75C7" w:rsidP="00FE6AD2">
            <w:pPr>
              <w:jc w:val="center"/>
            </w:pPr>
          </w:p>
        </w:tc>
        <w:tc>
          <w:tcPr>
            <w:tcW w:w="4196" w:type="dxa"/>
          </w:tcPr>
          <w:p w14:paraId="7D1AD431" w14:textId="77777777" w:rsidR="00CC75C7" w:rsidRDefault="00CC75C7" w:rsidP="00FE6AD2">
            <w:pPr>
              <w:jc w:val="center"/>
            </w:pPr>
          </w:p>
        </w:tc>
        <w:tc>
          <w:tcPr>
            <w:tcW w:w="4196" w:type="dxa"/>
          </w:tcPr>
          <w:p w14:paraId="094B53EA" w14:textId="77777777" w:rsidR="00CC75C7" w:rsidRDefault="00CC75C7" w:rsidP="00FE6AD2"/>
        </w:tc>
        <w:tc>
          <w:tcPr>
            <w:tcW w:w="4196" w:type="dxa"/>
          </w:tcPr>
          <w:p w14:paraId="29DEF214" w14:textId="77777777" w:rsidR="00CC75C7" w:rsidRDefault="00CC75C7" w:rsidP="00FE6AD2"/>
        </w:tc>
      </w:tr>
      <w:tr w:rsidR="00CC75C7" w14:paraId="281DAE16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6E639C" w14:textId="77777777" w:rsidR="00CC75C7" w:rsidRDefault="00CC75C7" w:rsidP="00FE6AD2">
            <w:r w:rsidRPr="00CC75C7">
              <w:t>no-reference-</w:t>
            </w:r>
            <w:proofErr w:type="spellStart"/>
            <w:r w:rsidRPr="00CC75C7">
              <w:t>heat</w:t>
            </w:r>
            <w:proofErr w:type="spellEnd"/>
            <w:r w:rsidRPr="00CC75C7">
              <w:t>-source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F046DD" w14:textId="77777777" w:rsidR="00CC75C7" w:rsidRDefault="00CC75C7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4DB7B68" w14:textId="77777777" w:rsidR="00CC75C7" w:rsidRDefault="00E61B59" w:rsidP="00FE6AD2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1A0692" w14:textId="77777777" w:rsidR="00CC75C7" w:rsidRDefault="00CC75C7" w:rsidP="00FE6AD2">
            <w:r w:rsidRPr="00CC75C7">
              <w:t>Tato výrobna biometanu není zároveň výrobnou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7AD4F2" w14:textId="77777777" w:rsidR="00CC75C7" w:rsidRDefault="00CC75C7" w:rsidP="00FE6AD2">
            <w:r w:rsidRPr="00CC75C7">
              <w:t>Tato výrobna biometanu není zároveň výrobnou tepla</w:t>
            </w:r>
          </w:p>
        </w:tc>
        <w:tc>
          <w:tcPr>
            <w:tcW w:w="4196" w:type="dxa"/>
          </w:tcPr>
          <w:p w14:paraId="7B4833CF" w14:textId="77777777" w:rsidR="00CC75C7" w:rsidRDefault="00CC75C7" w:rsidP="00FE6AD2">
            <w:pPr>
              <w:jc w:val="center"/>
            </w:pPr>
          </w:p>
        </w:tc>
        <w:tc>
          <w:tcPr>
            <w:tcW w:w="4196" w:type="dxa"/>
          </w:tcPr>
          <w:p w14:paraId="1BF87B9F" w14:textId="77777777" w:rsidR="00CC75C7" w:rsidRDefault="00CC75C7" w:rsidP="00FE6AD2">
            <w:pPr>
              <w:jc w:val="center"/>
            </w:pPr>
          </w:p>
        </w:tc>
        <w:tc>
          <w:tcPr>
            <w:tcW w:w="4196" w:type="dxa"/>
          </w:tcPr>
          <w:p w14:paraId="26AB3A23" w14:textId="77777777" w:rsidR="00CC75C7" w:rsidRDefault="00CC75C7" w:rsidP="00FE6AD2"/>
        </w:tc>
        <w:tc>
          <w:tcPr>
            <w:tcW w:w="4196" w:type="dxa"/>
          </w:tcPr>
          <w:p w14:paraId="11E20D1C" w14:textId="77777777" w:rsidR="00CC75C7" w:rsidRDefault="00CC75C7" w:rsidP="00FE6AD2"/>
        </w:tc>
      </w:tr>
      <w:tr w:rsidR="00E71593" w14:paraId="1EA8D119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AC3D57" w14:textId="77777777" w:rsidR="00E71593" w:rsidRPr="00CC75C7" w:rsidRDefault="00E71593" w:rsidP="00FE6AD2">
            <w:proofErr w:type="spellStart"/>
            <w:r w:rsidRPr="00E71593">
              <w:t>declaration-sustainability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B9E0B1" w14:textId="77777777" w:rsidR="00E71593" w:rsidRDefault="00E71593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ED8E9C" w14:textId="77777777" w:rsidR="00E71593" w:rsidRDefault="00E71593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84EC3C" w14:textId="77777777" w:rsidR="00E71593" w:rsidRPr="00CC75C7" w:rsidRDefault="00E71593" w:rsidP="00FE6AD2">
            <w:r>
              <w:t>Prohlášení o splnění kritérií udržitelnosti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67937C" w14:textId="77777777" w:rsidR="00E71593" w:rsidRPr="00CC75C7" w:rsidRDefault="00E71593" w:rsidP="00FE6AD2">
            <w:r>
              <w:t>Prohlášení o splnění kritérií udržitelnosti</w:t>
            </w:r>
          </w:p>
        </w:tc>
        <w:tc>
          <w:tcPr>
            <w:tcW w:w="4196" w:type="dxa"/>
          </w:tcPr>
          <w:p w14:paraId="6691E625" w14:textId="77777777" w:rsidR="00E71593" w:rsidRDefault="00E71593" w:rsidP="00FE6AD2">
            <w:pPr>
              <w:jc w:val="center"/>
            </w:pPr>
          </w:p>
        </w:tc>
        <w:tc>
          <w:tcPr>
            <w:tcW w:w="4196" w:type="dxa"/>
          </w:tcPr>
          <w:p w14:paraId="0636FB14" w14:textId="77777777" w:rsidR="00E71593" w:rsidRDefault="00E71593" w:rsidP="00FE6AD2">
            <w:pPr>
              <w:jc w:val="center"/>
            </w:pPr>
          </w:p>
        </w:tc>
        <w:tc>
          <w:tcPr>
            <w:tcW w:w="4196" w:type="dxa"/>
          </w:tcPr>
          <w:p w14:paraId="064AD562" w14:textId="77777777" w:rsidR="00E71593" w:rsidRDefault="00E71593" w:rsidP="00FE6AD2"/>
        </w:tc>
        <w:tc>
          <w:tcPr>
            <w:tcW w:w="4196" w:type="dxa"/>
          </w:tcPr>
          <w:p w14:paraId="7FE8BD08" w14:textId="77777777" w:rsidR="00E71593" w:rsidRDefault="00E71593" w:rsidP="00FE6AD2"/>
        </w:tc>
      </w:tr>
      <w:tr w:rsidR="00E71593" w14:paraId="7198E1C9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6A62DB" w14:textId="77777777" w:rsidR="00E71593" w:rsidRPr="00CC75C7" w:rsidRDefault="00E71593" w:rsidP="00FE6AD2">
            <w:proofErr w:type="spellStart"/>
            <w:r w:rsidRPr="00E71593">
              <w:t>declaration-emission-savings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5F3CEF" w14:textId="77777777" w:rsidR="00E71593" w:rsidRDefault="00E71593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B15A57" w14:textId="77777777" w:rsidR="00E71593" w:rsidRDefault="00E71593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E39A50" w14:textId="77777777" w:rsidR="00E71593" w:rsidRPr="00CC75C7" w:rsidRDefault="00E71593" w:rsidP="00FE6AD2">
            <w:r>
              <w:t>Prohlášení o splnění úspor emisí skleníkových plynů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A3DFAE" w14:textId="77777777" w:rsidR="00E71593" w:rsidRPr="00CC75C7" w:rsidRDefault="00E71593" w:rsidP="00FE6AD2">
            <w:r>
              <w:t>Prohlášení o splnění úspor emisí skleníkových plynů</w:t>
            </w:r>
          </w:p>
        </w:tc>
        <w:tc>
          <w:tcPr>
            <w:tcW w:w="4196" w:type="dxa"/>
          </w:tcPr>
          <w:p w14:paraId="5AC8F059" w14:textId="77777777" w:rsidR="00E71593" w:rsidRDefault="00E71593" w:rsidP="00FE6AD2">
            <w:pPr>
              <w:jc w:val="center"/>
            </w:pPr>
          </w:p>
        </w:tc>
        <w:tc>
          <w:tcPr>
            <w:tcW w:w="4196" w:type="dxa"/>
          </w:tcPr>
          <w:p w14:paraId="69B973E0" w14:textId="77777777" w:rsidR="00E71593" w:rsidRDefault="00E71593" w:rsidP="00FE6AD2">
            <w:pPr>
              <w:jc w:val="center"/>
            </w:pPr>
          </w:p>
        </w:tc>
        <w:tc>
          <w:tcPr>
            <w:tcW w:w="4196" w:type="dxa"/>
          </w:tcPr>
          <w:p w14:paraId="0A9F47A6" w14:textId="77777777" w:rsidR="00E71593" w:rsidRDefault="00E71593" w:rsidP="00FE6AD2"/>
        </w:tc>
        <w:tc>
          <w:tcPr>
            <w:tcW w:w="4196" w:type="dxa"/>
          </w:tcPr>
          <w:p w14:paraId="1B8C54AB" w14:textId="77777777" w:rsidR="00E71593" w:rsidRDefault="00E71593" w:rsidP="00FE6AD2"/>
        </w:tc>
      </w:tr>
      <w:tr w:rsidR="00E71593" w14:paraId="6ED30805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1AC8AB" w14:textId="77777777" w:rsidR="00E71593" w:rsidRPr="00CC75C7" w:rsidRDefault="00E71593" w:rsidP="00FE6AD2">
            <w:proofErr w:type="spellStart"/>
            <w:r w:rsidRPr="00E71593">
              <w:lastRenderedPageBreak/>
              <w:t>biofuel-usage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910A48" w14:textId="77777777" w:rsidR="00E71593" w:rsidRDefault="00E71593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4454E9" w14:textId="77777777" w:rsidR="00E71593" w:rsidRDefault="00E71593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7A1F92" w14:textId="77777777" w:rsidR="00E71593" w:rsidRPr="00CC75C7" w:rsidRDefault="00E71593" w:rsidP="00FE6AD2">
            <w:r>
              <w:t xml:space="preserve">Využití paliv z biomasy nebo </w:t>
            </w:r>
            <w:proofErr w:type="spellStart"/>
            <w:r>
              <w:t>biokapalin</w:t>
            </w:r>
            <w:proofErr w:type="spellEnd"/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1A1555" w14:textId="77777777" w:rsidR="00E71593" w:rsidRPr="00CC75C7" w:rsidRDefault="00E71593" w:rsidP="00FE6AD2">
            <w:r>
              <w:t xml:space="preserve">Využití paliv z biomasy nebo </w:t>
            </w:r>
            <w:proofErr w:type="spellStart"/>
            <w:r>
              <w:t>biokapalin</w:t>
            </w:r>
            <w:proofErr w:type="spellEnd"/>
          </w:p>
        </w:tc>
        <w:tc>
          <w:tcPr>
            <w:tcW w:w="4196" w:type="dxa"/>
          </w:tcPr>
          <w:p w14:paraId="51B129EE" w14:textId="77777777" w:rsidR="00E71593" w:rsidRDefault="00E71593" w:rsidP="00FE6AD2">
            <w:pPr>
              <w:jc w:val="center"/>
            </w:pPr>
          </w:p>
        </w:tc>
        <w:tc>
          <w:tcPr>
            <w:tcW w:w="4196" w:type="dxa"/>
          </w:tcPr>
          <w:p w14:paraId="14A27751" w14:textId="77777777" w:rsidR="00E71593" w:rsidRDefault="00E71593" w:rsidP="00FE6AD2">
            <w:pPr>
              <w:jc w:val="center"/>
            </w:pPr>
          </w:p>
        </w:tc>
        <w:tc>
          <w:tcPr>
            <w:tcW w:w="4196" w:type="dxa"/>
          </w:tcPr>
          <w:p w14:paraId="37C80876" w14:textId="77777777" w:rsidR="00E71593" w:rsidRDefault="00E71593" w:rsidP="00FE6AD2"/>
        </w:tc>
        <w:tc>
          <w:tcPr>
            <w:tcW w:w="4196" w:type="dxa"/>
          </w:tcPr>
          <w:p w14:paraId="0FF96CE3" w14:textId="77777777" w:rsidR="00E71593" w:rsidRDefault="00E71593" w:rsidP="00FE6AD2"/>
        </w:tc>
      </w:tr>
      <w:tr w:rsidR="009A1B81" w14:paraId="674A14EC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E79391" w14:textId="77777777" w:rsidR="009A1B81" w:rsidRPr="00E71593" w:rsidRDefault="009A1B81" w:rsidP="00FE6AD2">
            <w:proofErr w:type="spellStart"/>
            <w:r w:rsidRPr="009A1B81">
              <w:t>parent-producer-eic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14DCF2" w14:textId="77777777" w:rsidR="009A1B81" w:rsidRDefault="009A1B81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6CFD64" w14:textId="77777777" w:rsidR="009A1B81" w:rsidRDefault="009A1B81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41B81F" w14:textId="77777777" w:rsidR="009A1B81" w:rsidRDefault="009A1B81" w:rsidP="00FE6AD2">
            <w:r>
              <w:t>EIC jiného výrobce 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417273" w14:textId="77777777" w:rsidR="009A1B81" w:rsidRDefault="009A1B81" w:rsidP="00FE6AD2">
            <w:r>
              <w:t>EIC jiného výrobce plynu</w:t>
            </w:r>
          </w:p>
        </w:tc>
        <w:tc>
          <w:tcPr>
            <w:tcW w:w="4196" w:type="dxa"/>
          </w:tcPr>
          <w:p w14:paraId="13D082EB" w14:textId="77777777" w:rsidR="009A1B81" w:rsidRDefault="009A1B81" w:rsidP="00FE6AD2">
            <w:pPr>
              <w:jc w:val="center"/>
            </w:pPr>
          </w:p>
        </w:tc>
        <w:tc>
          <w:tcPr>
            <w:tcW w:w="4196" w:type="dxa"/>
          </w:tcPr>
          <w:p w14:paraId="413B1C61" w14:textId="77777777" w:rsidR="009A1B81" w:rsidRDefault="009A1B81" w:rsidP="00FE6AD2">
            <w:pPr>
              <w:jc w:val="center"/>
            </w:pPr>
          </w:p>
        </w:tc>
        <w:tc>
          <w:tcPr>
            <w:tcW w:w="4196" w:type="dxa"/>
          </w:tcPr>
          <w:p w14:paraId="13BC991F" w14:textId="77777777" w:rsidR="009A1B81" w:rsidRDefault="009A1B81" w:rsidP="00FE6AD2"/>
        </w:tc>
        <w:tc>
          <w:tcPr>
            <w:tcW w:w="4196" w:type="dxa"/>
          </w:tcPr>
          <w:p w14:paraId="454AF29C" w14:textId="77777777" w:rsidR="009A1B81" w:rsidRDefault="009A1B81" w:rsidP="00FE6AD2"/>
        </w:tc>
      </w:tr>
      <w:tr w:rsidR="00FE6AD2" w14:paraId="2108DAE7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011A22A" w14:textId="77777777" w:rsidR="00FE6AD2" w:rsidRPr="004428C7" w:rsidRDefault="00FE6AD2" w:rsidP="00FE6AD2">
            <w:pPr>
              <w:rPr>
                <w:b/>
                <w:lang w:val="en-US"/>
              </w:rPr>
            </w:pPr>
            <w:r>
              <w:rPr>
                <w:b/>
              </w:rPr>
              <w:t>Schedule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F86E578" w14:textId="77777777" w:rsidR="00FE6AD2" w:rsidRPr="004428C7" w:rsidRDefault="00FE6AD2" w:rsidP="00FE6AD2">
            <w:pPr>
              <w:jc w:val="center"/>
              <w:rPr>
                <w:b/>
              </w:rPr>
            </w:pPr>
            <w:r>
              <w:rPr>
                <w:b/>
              </w:rP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51E1FFB" w14:textId="77777777" w:rsidR="00FE6AD2" w:rsidRPr="004428C7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FBDD5E4" w14:textId="77777777" w:rsidR="00FE6AD2" w:rsidRPr="004428C7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0C399BE" w14:textId="77777777" w:rsidR="00FE6AD2" w:rsidRPr="004428C7" w:rsidRDefault="00FE6AD2" w:rsidP="00FE6AD2">
            <w:pPr>
              <w:rPr>
                <w:b/>
              </w:rPr>
            </w:pPr>
            <w:r>
              <w:rPr>
                <w:b/>
              </w:rPr>
              <w:t>Nárok na podporu – termíny</w:t>
            </w:r>
          </w:p>
        </w:tc>
        <w:tc>
          <w:tcPr>
            <w:tcW w:w="4196" w:type="dxa"/>
          </w:tcPr>
          <w:p w14:paraId="5AEDE90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412D8E3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21760A6" w14:textId="77777777" w:rsidR="00FE6AD2" w:rsidRDefault="00FE6AD2" w:rsidP="00FE6AD2"/>
        </w:tc>
        <w:tc>
          <w:tcPr>
            <w:tcW w:w="4196" w:type="dxa"/>
          </w:tcPr>
          <w:p w14:paraId="25E36E3D" w14:textId="77777777" w:rsidR="00FE6AD2" w:rsidRDefault="00FE6AD2" w:rsidP="00FE6AD2"/>
        </w:tc>
      </w:tr>
      <w:tr w:rsidR="00FE6AD2" w14:paraId="12D93FA1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C280FE" w14:textId="77777777" w:rsidR="00FE6AD2" w:rsidRPr="004428C7" w:rsidRDefault="00FE6AD2" w:rsidP="00FE6AD2">
            <w:pPr>
              <w:rPr>
                <w:lang w:val="en-US"/>
              </w:rPr>
            </w:pPr>
            <w:r>
              <w:rPr>
                <w:lang w:val="en-US"/>
              </w:rPr>
              <w:t>connect-date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DB8F81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1D0BD3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5B6DD4" w14:textId="77777777" w:rsidR="00FE6AD2" w:rsidRDefault="00FE6AD2" w:rsidP="00FE6AD2">
            <w:r>
              <w:t>Termín připojení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911F20" w14:textId="77777777" w:rsidR="00FE6AD2" w:rsidRDefault="00FE6AD2" w:rsidP="00FE6AD2">
            <w:r>
              <w:t>Termín připojení výrobny biometanu k přepravní nebo distribuční soustavě nebo k jiné výrobně plynu podle smlouvy o připojení, nebo k čerpací stanici nebo výdejní jednotce.</w:t>
            </w:r>
          </w:p>
        </w:tc>
        <w:tc>
          <w:tcPr>
            <w:tcW w:w="4196" w:type="dxa"/>
          </w:tcPr>
          <w:p w14:paraId="666408E8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6B696E8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5C807F7" w14:textId="77777777" w:rsidR="00FE6AD2" w:rsidRDefault="00FE6AD2" w:rsidP="00FE6AD2"/>
        </w:tc>
        <w:tc>
          <w:tcPr>
            <w:tcW w:w="4196" w:type="dxa"/>
          </w:tcPr>
          <w:p w14:paraId="25E665B9" w14:textId="77777777" w:rsidR="00FE6AD2" w:rsidRDefault="00FE6AD2" w:rsidP="00FE6AD2"/>
        </w:tc>
      </w:tr>
      <w:tr w:rsidR="00FE6AD2" w14:paraId="4C3AB4CD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6AB9AA" w14:textId="77777777" w:rsidR="00FE6AD2" w:rsidRDefault="00FE6AD2" w:rsidP="00FE6AD2">
            <w:r>
              <w:t>licence-</w:t>
            </w:r>
            <w:proofErr w:type="spellStart"/>
            <w:r>
              <w:t>effect</w:t>
            </w:r>
            <w:proofErr w:type="spellEnd"/>
            <w:r>
              <w:t>-</w:t>
            </w:r>
            <w:proofErr w:type="spellStart"/>
            <w:r>
              <w:t>day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616EC0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E273DF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840DBA" w14:textId="77777777" w:rsidR="00FE6AD2" w:rsidRDefault="00FE6AD2" w:rsidP="00FE6AD2">
            <w:r>
              <w:t>Datum účinnosti licence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0F58A1" w14:textId="77777777" w:rsidR="00FE6AD2" w:rsidRDefault="00FE6AD2" w:rsidP="00FE6AD2">
            <w:r>
              <w:t>Datum právní účinnosti licence</w:t>
            </w:r>
          </w:p>
        </w:tc>
        <w:tc>
          <w:tcPr>
            <w:tcW w:w="4196" w:type="dxa"/>
          </w:tcPr>
          <w:p w14:paraId="16C8244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7259C14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8E179A5" w14:textId="77777777" w:rsidR="00FE6AD2" w:rsidRDefault="00FE6AD2" w:rsidP="00FE6AD2"/>
        </w:tc>
        <w:tc>
          <w:tcPr>
            <w:tcW w:w="4196" w:type="dxa"/>
          </w:tcPr>
          <w:p w14:paraId="1D046245" w14:textId="77777777" w:rsidR="00FE6AD2" w:rsidRDefault="00FE6AD2" w:rsidP="00FE6AD2"/>
        </w:tc>
      </w:tr>
      <w:tr w:rsidR="00FE6AD2" w14:paraId="3C134956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36FE1C" w14:textId="77777777" w:rsidR="00FE6AD2" w:rsidRDefault="00FE6AD2" w:rsidP="00FE6AD2">
            <w:proofErr w:type="spellStart"/>
            <w:r>
              <w:t>operation</w:t>
            </w:r>
            <w:proofErr w:type="spellEnd"/>
            <w:r>
              <w:t>-start-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BF1F48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200652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9F3740" w14:textId="77777777" w:rsidR="00FE6AD2" w:rsidRDefault="00FE6AD2" w:rsidP="00FE6AD2">
            <w:r>
              <w:t>Datum uvedení do provozu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178CB0" w14:textId="77777777" w:rsidR="00FE6AD2" w:rsidRDefault="00FE6AD2" w:rsidP="00FE6AD2">
            <w:r>
              <w:t>Datum uvedení do provozu</w:t>
            </w:r>
          </w:p>
        </w:tc>
        <w:tc>
          <w:tcPr>
            <w:tcW w:w="4196" w:type="dxa"/>
          </w:tcPr>
          <w:p w14:paraId="167CE7EC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0DA141D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9426C08" w14:textId="77777777" w:rsidR="00FE6AD2" w:rsidRDefault="00FE6AD2" w:rsidP="00FE6AD2"/>
        </w:tc>
        <w:tc>
          <w:tcPr>
            <w:tcW w:w="4196" w:type="dxa"/>
          </w:tcPr>
          <w:p w14:paraId="64376464" w14:textId="77777777" w:rsidR="00FE6AD2" w:rsidRDefault="00FE6AD2" w:rsidP="00FE6AD2"/>
        </w:tc>
      </w:tr>
      <w:tr w:rsidR="00FE6AD2" w14:paraId="2B7F0A08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F14F7E" w14:textId="77777777" w:rsidR="00FE6AD2" w:rsidRDefault="00FE6AD2" w:rsidP="00FE6AD2">
            <w:proofErr w:type="spellStart"/>
            <w:r>
              <w:t>promotion</w:t>
            </w:r>
            <w:proofErr w:type="spellEnd"/>
            <w:r>
              <w:t>-start-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837A27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F1FACB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2F024F" w14:textId="77777777" w:rsidR="00FE6AD2" w:rsidRDefault="00FE6AD2" w:rsidP="00FE6AD2">
            <w:r>
              <w:t>Datum podpory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784BE4" w14:textId="77777777" w:rsidR="00FE6AD2" w:rsidRDefault="00FE6AD2" w:rsidP="00FE6AD2">
            <w:r>
              <w:t>Datum podpory od</w:t>
            </w:r>
          </w:p>
        </w:tc>
        <w:tc>
          <w:tcPr>
            <w:tcW w:w="4196" w:type="dxa"/>
          </w:tcPr>
          <w:p w14:paraId="4A0456B3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37EE7F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694FD5D" w14:textId="77777777" w:rsidR="00FE6AD2" w:rsidRDefault="00FE6AD2" w:rsidP="00FE6AD2"/>
        </w:tc>
        <w:tc>
          <w:tcPr>
            <w:tcW w:w="4196" w:type="dxa"/>
          </w:tcPr>
          <w:p w14:paraId="2CC8B972" w14:textId="77777777" w:rsidR="00FE6AD2" w:rsidRDefault="00FE6AD2" w:rsidP="00FE6AD2"/>
        </w:tc>
      </w:tr>
      <w:tr w:rsidR="00FE6AD2" w14:paraId="17A1267F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B0908D" w14:textId="77777777" w:rsidR="00FE6AD2" w:rsidRDefault="00FE6AD2" w:rsidP="00FE6AD2">
            <w:proofErr w:type="spellStart"/>
            <w:r>
              <w:t>promotion</w:t>
            </w:r>
            <w:proofErr w:type="spellEnd"/>
            <w:r>
              <w:t>-end-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A63B2D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3911E6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709B9D" w14:textId="77777777" w:rsidR="00FE6AD2" w:rsidRDefault="00FE6AD2" w:rsidP="00FE6AD2">
            <w:r>
              <w:t>Datum podpory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0EC801" w14:textId="77777777" w:rsidR="00FE6AD2" w:rsidRDefault="00FE6AD2" w:rsidP="00FE6AD2">
            <w:r>
              <w:t>Datum podpory do</w:t>
            </w:r>
          </w:p>
        </w:tc>
        <w:tc>
          <w:tcPr>
            <w:tcW w:w="4196" w:type="dxa"/>
          </w:tcPr>
          <w:p w14:paraId="141B8C7B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FE9146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BC0F628" w14:textId="77777777" w:rsidR="00FE6AD2" w:rsidRDefault="00FE6AD2" w:rsidP="00FE6AD2"/>
        </w:tc>
        <w:tc>
          <w:tcPr>
            <w:tcW w:w="4196" w:type="dxa"/>
          </w:tcPr>
          <w:p w14:paraId="24B039AB" w14:textId="77777777" w:rsidR="00FE6AD2" w:rsidRDefault="00FE6AD2" w:rsidP="00FE6AD2"/>
        </w:tc>
      </w:tr>
      <w:tr w:rsidR="00FE6AD2" w14:paraId="71D97D7F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4E93A8" w14:textId="77777777" w:rsidR="00FE6AD2" w:rsidRDefault="00FE6AD2" w:rsidP="00FE6AD2">
            <w:proofErr w:type="spellStart"/>
            <w:r>
              <w:t>promotion-required-date-from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834C61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15EF7F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918ED6" w14:textId="77777777" w:rsidR="00FE6AD2" w:rsidRDefault="00FE6AD2" w:rsidP="00FE6AD2">
            <w:r>
              <w:t>Požadované datum podpory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218E53" w14:textId="77777777" w:rsidR="00FE6AD2" w:rsidRDefault="00FE6AD2" w:rsidP="00FE6AD2">
            <w:r>
              <w:t>Požadované datum podpory od</w:t>
            </w:r>
          </w:p>
        </w:tc>
        <w:tc>
          <w:tcPr>
            <w:tcW w:w="4196" w:type="dxa"/>
          </w:tcPr>
          <w:p w14:paraId="0A5DB848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873697D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EA2B741" w14:textId="77777777" w:rsidR="00FE6AD2" w:rsidRDefault="00FE6AD2" w:rsidP="00FE6AD2"/>
        </w:tc>
        <w:tc>
          <w:tcPr>
            <w:tcW w:w="4196" w:type="dxa"/>
          </w:tcPr>
          <w:p w14:paraId="135D0019" w14:textId="77777777" w:rsidR="00FE6AD2" w:rsidRDefault="00FE6AD2" w:rsidP="00FE6AD2"/>
        </w:tc>
      </w:tr>
      <w:tr w:rsidR="00FE6AD2" w14:paraId="3C97F47E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B056BD" w14:textId="77777777" w:rsidR="00FE6AD2" w:rsidRDefault="00FE6AD2" w:rsidP="00FE6AD2">
            <w:proofErr w:type="spellStart"/>
            <w:r>
              <w:t>promotion</w:t>
            </w:r>
            <w:proofErr w:type="spellEnd"/>
            <w:r>
              <w:t>-</w:t>
            </w:r>
            <w:proofErr w:type="spellStart"/>
            <w:r>
              <w:t>required</w:t>
            </w:r>
            <w:proofErr w:type="spellEnd"/>
            <w:r>
              <w:t>-</w:t>
            </w:r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FC7630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4EEDFF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0D3277" w14:textId="77777777" w:rsidR="00FE6AD2" w:rsidRDefault="00FE6AD2" w:rsidP="00FE6AD2">
            <w:r>
              <w:t>Požadované datum podpory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55EF8C" w14:textId="77777777" w:rsidR="00FE6AD2" w:rsidRDefault="00FE6AD2" w:rsidP="00FE6AD2">
            <w:r>
              <w:t>Požadované datum podpory do</w:t>
            </w:r>
          </w:p>
        </w:tc>
        <w:tc>
          <w:tcPr>
            <w:tcW w:w="4196" w:type="dxa"/>
          </w:tcPr>
          <w:p w14:paraId="7DD3B26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D705D35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AB485DC" w14:textId="77777777" w:rsidR="00FE6AD2" w:rsidRDefault="00FE6AD2" w:rsidP="00FE6AD2"/>
        </w:tc>
        <w:tc>
          <w:tcPr>
            <w:tcW w:w="4196" w:type="dxa"/>
          </w:tcPr>
          <w:p w14:paraId="1A8006F7" w14:textId="77777777" w:rsidR="00FE6AD2" w:rsidRDefault="00FE6AD2" w:rsidP="00FE6AD2"/>
        </w:tc>
      </w:tr>
      <w:tr w:rsidR="00FE6AD2" w14:paraId="2030DA08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8B598B" w14:textId="77777777" w:rsidR="00FE6AD2" w:rsidRDefault="00FE6AD2" w:rsidP="00FE6AD2">
            <w:r>
              <w:t>meter-</w:t>
            </w:r>
            <w:proofErr w:type="spellStart"/>
            <w:r>
              <w:t>installation</w:t>
            </w:r>
            <w:proofErr w:type="spellEnd"/>
            <w:r>
              <w:t>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F7062E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B50700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DA613E" w14:textId="77777777" w:rsidR="00FE6AD2" w:rsidRDefault="00FE6AD2" w:rsidP="00FE6AD2">
            <w:r>
              <w:t>Datum instalace měřidla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D163FB" w14:textId="77777777" w:rsidR="00FE6AD2" w:rsidRPr="0065705E" w:rsidRDefault="00FE6AD2" w:rsidP="00FE6AD2">
            <w:r>
              <w:t>Datum instalace měřicího zařízení v předávacím místě výrobny biometanu</w:t>
            </w:r>
          </w:p>
        </w:tc>
        <w:tc>
          <w:tcPr>
            <w:tcW w:w="4196" w:type="dxa"/>
          </w:tcPr>
          <w:p w14:paraId="65F599EE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A1F2225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76DA163" w14:textId="77777777" w:rsidR="00FE6AD2" w:rsidRDefault="00FE6AD2" w:rsidP="00FE6AD2"/>
        </w:tc>
        <w:tc>
          <w:tcPr>
            <w:tcW w:w="4196" w:type="dxa"/>
          </w:tcPr>
          <w:p w14:paraId="03D5126F" w14:textId="77777777" w:rsidR="00FE6AD2" w:rsidRDefault="00FE6AD2" w:rsidP="00FE6AD2"/>
        </w:tc>
      </w:tr>
      <w:tr w:rsidR="00FE6AD2" w14:paraId="5FCF3455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29371B" w14:textId="77777777" w:rsidR="00FE6AD2" w:rsidRDefault="00FE6AD2" w:rsidP="00FE6AD2">
            <w:proofErr w:type="spellStart"/>
            <w:r>
              <w:t>operation</w:t>
            </w:r>
            <w:proofErr w:type="spellEnd"/>
            <w:r>
              <w:t>-end-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33C441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FCA2FE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05B8A7" w14:textId="77777777" w:rsidR="00FE6AD2" w:rsidRDefault="00FE6AD2" w:rsidP="00FE6AD2">
            <w:r>
              <w:t>Datum ukončení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899D75" w14:textId="77777777" w:rsidR="00FE6AD2" w:rsidRDefault="00FE6AD2" w:rsidP="00FE6AD2">
            <w:r>
              <w:t>Datum ukončení provozu</w:t>
            </w:r>
          </w:p>
        </w:tc>
        <w:tc>
          <w:tcPr>
            <w:tcW w:w="4196" w:type="dxa"/>
          </w:tcPr>
          <w:p w14:paraId="246A7396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2E1127E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F8F2CD0" w14:textId="77777777" w:rsidR="00FE6AD2" w:rsidRDefault="00FE6AD2" w:rsidP="00FE6AD2"/>
        </w:tc>
        <w:tc>
          <w:tcPr>
            <w:tcW w:w="4196" w:type="dxa"/>
          </w:tcPr>
          <w:p w14:paraId="22B6F484" w14:textId="77777777" w:rsidR="00FE6AD2" w:rsidRDefault="00FE6AD2" w:rsidP="00FE6AD2"/>
        </w:tc>
      </w:tr>
      <w:tr w:rsidR="00FE6AD2" w14:paraId="35F9038F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178C8D" w14:textId="77777777" w:rsidR="00FE6AD2" w:rsidRDefault="00FE6AD2" w:rsidP="00FE6AD2">
            <w:proofErr w:type="spellStart"/>
            <w:r>
              <w:t>permission-date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77D7BC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9C3152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1CF173" w14:textId="77777777" w:rsidR="00FE6AD2" w:rsidRDefault="00FE6AD2" w:rsidP="00FE6AD2">
            <w:r>
              <w:t>Datum vydání stavebního povolení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67C0BC" w14:textId="77777777" w:rsidR="00FE6AD2" w:rsidRDefault="00FE6AD2" w:rsidP="00FE6AD2">
            <w:r>
              <w:t>Datum vydání stavebního povolení</w:t>
            </w:r>
          </w:p>
        </w:tc>
        <w:tc>
          <w:tcPr>
            <w:tcW w:w="4196" w:type="dxa"/>
          </w:tcPr>
          <w:p w14:paraId="7059E514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3B628FA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E4ECA46" w14:textId="77777777" w:rsidR="00FE6AD2" w:rsidRDefault="00FE6AD2" w:rsidP="00FE6AD2"/>
        </w:tc>
        <w:tc>
          <w:tcPr>
            <w:tcW w:w="4196" w:type="dxa"/>
          </w:tcPr>
          <w:p w14:paraId="6FB2B5E5" w14:textId="77777777" w:rsidR="00FE6AD2" w:rsidRDefault="00FE6AD2" w:rsidP="00FE6AD2"/>
        </w:tc>
      </w:tr>
      <w:tr w:rsidR="00FE6AD2" w14:paraId="140F614E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0A580C" w14:textId="77777777" w:rsidR="00FE6AD2" w:rsidRDefault="00FE6AD2" w:rsidP="00FE6AD2">
            <w:proofErr w:type="spellStart"/>
            <w:r>
              <w:t>reg-completion-date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E088B3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E8E151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18B34C" w14:textId="77777777" w:rsidR="00FE6AD2" w:rsidRDefault="00FE6AD2" w:rsidP="00FE6AD2">
            <w:r>
              <w:t>Datum dokončení registrace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A34BDD" w14:textId="77777777" w:rsidR="00FE6AD2" w:rsidRDefault="00FE6AD2" w:rsidP="00FE6AD2">
            <w:r>
              <w:t>Datum dokončení registrace</w:t>
            </w:r>
          </w:p>
        </w:tc>
        <w:tc>
          <w:tcPr>
            <w:tcW w:w="4196" w:type="dxa"/>
          </w:tcPr>
          <w:p w14:paraId="72A254A5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896256B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3264DDE" w14:textId="77777777" w:rsidR="00FE6AD2" w:rsidRDefault="00FE6AD2" w:rsidP="00FE6AD2"/>
        </w:tc>
        <w:tc>
          <w:tcPr>
            <w:tcW w:w="4196" w:type="dxa"/>
          </w:tcPr>
          <w:p w14:paraId="3F8608E0" w14:textId="77777777" w:rsidR="00FE6AD2" w:rsidRDefault="00FE6AD2" w:rsidP="00FE6AD2"/>
        </w:tc>
      </w:tr>
      <w:tr w:rsidR="00FE6AD2" w14:paraId="2646FEB4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D149E57" w14:textId="77777777" w:rsidR="00FE6AD2" w:rsidRPr="00B438D8" w:rsidRDefault="00FE6AD2" w:rsidP="00FE6AD2">
            <w:pPr>
              <w:rPr>
                <w:b/>
              </w:rPr>
            </w:pPr>
            <w:proofErr w:type="spellStart"/>
            <w:r w:rsidRPr="00B438D8">
              <w:rPr>
                <w:b/>
              </w:rPr>
              <w:t>BankDetails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B0B4181" w14:textId="77777777" w:rsidR="00FE6AD2" w:rsidRPr="00B438D8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9DCB9CB" w14:textId="77777777" w:rsidR="00FE6AD2" w:rsidRPr="00B438D8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3D088F9" w14:textId="77777777" w:rsidR="00FE6AD2" w:rsidRPr="00B438D8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2238555" w14:textId="77777777" w:rsidR="00FE6AD2" w:rsidRPr="00B438D8" w:rsidRDefault="00FE6AD2" w:rsidP="00FE6AD2">
            <w:pPr>
              <w:rPr>
                <w:b/>
              </w:rPr>
            </w:pPr>
            <w:r w:rsidRPr="00B438D8">
              <w:rPr>
                <w:b/>
              </w:rPr>
              <w:t>Bankovní údaje k výrobnímu zdroji</w:t>
            </w:r>
          </w:p>
        </w:tc>
        <w:tc>
          <w:tcPr>
            <w:tcW w:w="4196" w:type="dxa"/>
          </w:tcPr>
          <w:p w14:paraId="07BEF5A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3E2F776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53C4401" w14:textId="77777777" w:rsidR="00FE6AD2" w:rsidRDefault="00FE6AD2" w:rsidP="00FE6AD2"/>
        </w:tc>
        <w:tc>
          <w:tcPr>
            <w:tcW w:w="4196" w:type="dxa"/>
          </w:tcPr>
          <w:p w14:paraId="2409C7E9" w14:textId="77777777" w:rsidR="00FE6AD2" w:rsidRDefault="00FE6AD2" w:rsidP="00FE6AD2"/>
        </w:tc>
      </w:tr>
      <w:tr w:rsidR="00FE6AD2" w14:paraId="196F2610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A5F6B1" w14:textId="77777777" w:rsidR="00FE6AD2" w:rsidRDefault="00FE6AD2" w:rsidP="00FE6AD2">
            <w:r>
              <w:t>prefix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F599B9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173B9A" w14:textId="77777777" w:rsidR="00FE6AD2" w:rsidRDefault="00FE6AD2" w:rsidP="00FE6AD2">
            <w:pPr>
              <w:jc w:val="center"/>
            </w:pPr>
            <w:r>
              <w:t>1-6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566446" w14:textId="77777777" w:rsidR="00FE6AD2" w:rsidRDefault="00FE6AD2" w:rsidP="00FE6AD2">
            <w:r>
              <w:t>Předčíslí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51CFC3" w14:textId="77777777" w:rsidR="00FE6AD2" w:rsidRDefault="00FE6AD2" w:rsidP="00FE6AD2">
            <w:r>
              <w:t>Předčíslí čísla účtu</w:t>
            </w:r>
          </w:p>
        </w:tc>
        <w:tc>
          <w:tcPr>
            <w:tcW w:w="4196" w:type="dxa"/>
          </w:tcPr>
          <w:p w14:paraId="4E9C28E8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7DA278B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72BE279" w14:textId="77777777" w:rsidR="00FE6AD2" w:rsidRDefault="00FE6AD2" w:rsidP="00FE6AD2"/>
        </w:tc>
        <w:tc>
          <w:tcPr>
            <w:tcW w:w="4196" w:type="dxa"/>
          </w:tcPr>
          <w:p w14:paraId="199C3A24" w14:textId="77777777" w:rsidR="00FE6AD2" w:rsidRDefault="00FE6AD2" w:rsidP="00FE6AD2"/>
        </w:tc>
      </w:tr>
      <w:tr w:rsidR="00FE6AD2" w14:paraId="74295B72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13E304" w14:textId="77777777" w:rsidR="00FE6AD2" w:rsidRDefault="00FE6AD2" w:rsidP="00FE6AD2">
            <w:proofErr w:type="spellStart"/>
            <w:r>
              <w:t>account-number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F8FAEE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BF3436" w14:textId="77777777" w:rsidR="00FE6AD2" w:rsidRDefault="00FE6AD2" w:rsidP="00FE6AD2">
            <w:pPr>
              <w:jc w:val="center"/>
            </w:pPr>
            <w:r>
              <w:t>1-10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42B47C" w14:textId="77777777" w:rsidR="00FE6AD2" w:rsidRDefault="00FE6AD2" w:rsidP="00FE6AD2">
            <w:r>
              <w:t>Číslo účtu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12F415" w14:textId="77777777" w:rsidR="00FE6AD2" w:rsidRDefault="00FE6AD2" w:rsidP="00FE6AD2">
            <w:r>
              <w:t>Číslo účtu</w:t>
            </w:r>
          </w:p>
        </w:tc>
        <w:tc>
          <w:tcPr>
            <w:tcW w:w="4196" w:type="dxa"/>
          </w:tcPr>
          <w:p w14:paraId="652A86FE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B89B56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D014FA4" w14:textId="77777777" w:rsidR="00FE6AD2" w:rsidRDefault="00FE6AD2" w:rsidP="00FE6AD2"/>
        </w:tc>
        <w:tc>
          <w:tcPr>
            <w:tcW w:w="4196" w:type="dxa"/>
          </w:tcPr>
          <w:p w14:paraId="16591FE5" w14:textId="77777777" w:rsidR="00FE6AD2" w:rsidRDefault="00FE6AD2" w:rsidP="00FE6AD2"/>
        </w:tc>
      </w:tr>
      <w:tr w:rsidR="00FE6AD2" w14:paraId="63DE431D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A61AA6" w14:textId="77777777" w:rsidR="00FE6AD2" w:rsidRDefault="00FE6AD2" w:rsidP="00FE6AD2">
            <w:r>
              <w:t>bank-id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59446D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A2AF49" w14:textId="77777777" w:rsidR="00FE6AD2" w:rsidRDefault="00FE6AD2" w:rsidP="00FE6AD2">
            <w:pPr>
              <w:jc w:val="center"/>
            </w:pPr>
            <w:r>
              <w:t>1-4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2B6B5F" w14:textId="77777777" w:rsidR="00FE6AD2" w:rsidRDefault="00FE6AD2" w:rsidP="00FE6AD2">
            <w:r>
              <w:t>Kód banky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C2EBE8" w14:textId="77777777" w:rsidR="00FE6AD2" w:rsidRDefault="00FE6AD2" w:rsidP="00FE6AD2">
            <w:r>
              <w:t>Kód banky</w:t>
            </w:r>
          </w:p>
        </w:tc>
        <w:tc>
          <w:tcPr>
            <w:tcW w:w="4196" w:type="dxa"/>
          </w:tcPr>
          <w:p w14:paraId="0BE11FAA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6888450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E48DCCF" w14:textId="77777777" w:rsidR="00FE6AD2" w:rsidRDefault="00FE6AD2" w:rsidP="00FE6AD2"/>
        </w:tc>
        <w:tc>
          <w:tcPr>
            <w:tcW w:w="4196" w:type="dxa"/>
          </w:tcPr>
          <w:p w14:paraId="5C4BD2AE" w14:textId="77777777" w:rsidR="00FE6AD2" w:rsidRDefault="00FE6AD2" w:rsidP="00FE6AD2"/>
        </w:tc>
      </w:tr>
      <w:tr w:rsidR="00FE6AD2" w14:paraId="26873338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C18A92" w14:textId="77777777" w:rsidR="00FE6AD2" w:rsidRDefault="00FE6AD2" w:rsidP="00FE6AD2">
            <w:proofErr w:type="spellStart"/>
            <w:r>
              <w:t>iban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EDF779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3BE77F" w14:textId="77777777" w:rsidR="00FE6AD2" w:rsidRDefault="00FE6AD2" w:rsidP="00FE6AD2">
            <w:pPr>
              <w:jc w:val="center"/>
            </w:pPr>
            <w:r>
              <w:t>1-34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2CEDCB" w14:textId="77777777" w:rsidR="00FE6AD2" w:rsidRDefault="00FE6AD2" w:rsidP="00FE6AD2">
            <w:r>
              <w:t>IBAN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AB6BEC" w14:textId="77777777" w:rsidR="00FE6AD2" w:rsidRDefault="00FE6AD2" w:rsidP="00FE6AD2">
            <w:r>
              <w:t>IBAN (</w:t>
            </w:r>
            <w:proofErr w:type="spellStart"/>
            <w:r>
              <w:t>Internatinal</w:t>
            </w:r>
            <w:proofErr w:type="spellEnd"/>
            <w:r>
              <w:t xml:space="preserve"> Bank </w:t>
            </w:r>
            <w:proofErr w:type="spellStart"/>
            <w:r>
              <w:t>Account</w:t>
            </w:r>
            <w:proofErr w:type="spellEnd"/>
            <w:r>
              <w:t xml:space="preserve"> </w:t>
            </w:r>
            <w:proofErr w:type="spellStart"/>
            <w:r>
              <w:t>Number</w:t>
            </w:r>
            <w:proofErr w:type="spellEnd"/>
            <w:r>
              <w:t>)</w:t>
            </w:r>
          </w:p>
        </w:tc>
        <w:tc>
          <w:tcPr>
            <w:tcW w:w="4196" w:type="dxa"/>
          </w:tcPr>
          <w:p w14:paraId="45581B25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0162F2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E1D089F" w14:textId="77777777" w:rsidR="00FE6AD2" w:rsidRDefault="00FE6AD2" w:rsidP="00FE6AD2"/>
        </w:tc>
        <w:tc>
          <w:tcPr>
            <w:tcW w:w="4196" w:type="dxa"/>
          </w:tcPr>
          <w:p w14:paraId="4AE0A0D7" w14:textId="77777777" w:rsidR="00FE6AD2" w:rsidRDefault="00FE6AD2" w:rsidP="00FE6AD2"/>
        </w:tc>
      </w:tr>
      <w:tr w:rsidR="00FE6AD2" w14:paraId="3E986633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BC4C064" w14:textId="77777777" w:rsidR="00FE6AD2" w:rsidRPr="002A1D6D" w:rsidRDefault="00FE6AD2" w:rsidP="00FE6AD2">
            <w:pPr>
              <w:rPr>
                <w:b/>
              </w:rPr>
            </w:pPr>
            <w:proofErr w:type="spellStart"/>
            <w:r w:rsidRPr="002A1D6D">
              <w:rPr>
                <w:b/>
              </w:rPr>
              <w:t>PromotionData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6157606" w14:textId="77777777" w:rsidR="00FE6AD2" w:rsidRPr="002A1D6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05D98C5" w14:textId="77777777" w:rsidR="00FE6AD2" w:rsidRPr="002A1D6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1BAC08A" w14:textId="77777777" w:rsidR="00FE6AD2" w:rsidRPr="002A1D6D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4795B75" w14:textId="77777777" w:rsidR="00FE6AD2" w:rsidRPr="002A1D6D" w:rsidRDefault="00FE6AD2" w:rsidP="00FE6AD2">
            <w:pPr>
              <w:rPr>
                <w:b/>
              </w:rPr>
            </w:pPr>
            <w:r w:rsidRPr="002A1D6D">
              <w:rPr>
                <w:b/>
              </w:rPr>
              <w:t>Data nároku na podporu</w:t>
            </w:r>
          </w:p>
        </w:tc>
        <w:tc>
          <w:tcPr>
            <w:tcW w:w="4196" w:type="dxa"/>
          </w:tcPr>
          <w:p w14:paraId="3EB64B81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27B6FF3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482A030" w14:textId="77777777" w:rsidR="00FE6AD2" w:rsidRDefault="00FE6AD2" w:rsidP="00FE6AD2"/>
        </w:tc>
        <w:tc>
          <w:tcPr>
            <w:tcW w:w="4196" w:type="dxa"/>
          </w:tcPr>
          <w:p w14:paraId="2247FBED" w14:textId="77777777" w:rsidR="00FE6AD2" w:rsidRDefault="00FE6AD2" w:rsidP="00FE6AD2"/>
        </w:tc>
      </w:tr>
      <w:tr w:rsidR="00FE6AD2" w14:paraId="7B96AEE9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9587B8" w14:textId="77777777" w:rsidR="00FE6AD2" w:rsidRDefault="00FE6AD2" w:rsidP="00FE6AD2">
            <w:proofErr w:type="spellStart"/>
            <w:r>
              <w:t>promotion</w:t>
            </w:r>
            <w:proofErr w:type="spellEnd"/>
            <w:r>
              <w:t>-start-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848BD7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F58374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C0FCDD" w14:textId="77777777" w:rsidR="00FE6AD2" w:rsidRDefault="00FE6AD2" w:rsidP="00FE6AD2">
            <w:r>
              <w:t>Datum podpory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B190B6" w14:textId="77777777" w:rsidR="00FE6AD2" w:rsidRDefault="00FE6AD2" w:rsidP="00FE6AD2">
            <w:r>
              <w:t>Datum podpory od</w:t>
            </w:r>
          </w:p>
        </w:tc>
        <w:tc>
          <w:tcPr>
            <w:tcW w:w="4196" w:type="dxa"/>
          </w:tcPr>
          <w:p w14:paraId="23097B9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DD667A1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552724A" w14:textId="77777777" w:rsidR="00FE6AD2" w:rsidRDefault="00FE6AD2" w:rsidP="00FE6AD2"/>
        </w:tc>
        <w:tc>
          <w:tcPr>
            <w:tcW w:w="4196" w:type="dxa"/>
          </w:tcPr>
          <w:p w14:paraId="26F762D1" w14:textId="77777777" w:rsidR="00FE6AD2" w:rsidRDefault="00FE6AD2" w:rsidP="00FE6AD2"/>
        </w:tc>
      </w:tr>
      <w:tr w:rsidR="00FE6AD2" w14:paraId="1B0F9F5B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C10951" w14:textId="77777777" w:rsidR="00FE6AD2" w:rsidRDefault="00FE6AD2" w:rsidP="00FE6AD2">
            <w:proofErr w:type="spellStart"/>
            <w:r>
              <w:lastRenderedPageBreak/>
              <w:t>promotion</w:t>
            </w:r>
            <w:proofErr w:type="spellEnd"/>
            <w:r>
              <w:t>-end-</w:t>
            </w:r>
            <w:proofErr w:type="spellStart"/>
            <w: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8F5F30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438A74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237210" w14:textId="77777777" w:rsidR="00FE6AD2" w:rsidRDefault="00FE6AD2" w:rsidP="00FE6AD2">
            <w:r>
              <w:t>Datum podpory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DB9532" w14:textId="77777777" w:rsidR="00FE6AD2" w:rsidRDefault="00FE6AD2" w:rsidP="00FE6AD2">
            <w:r>
              <w:t>Datum podpory do</w:t>
            </w:r>
          </w:p>
        </w:tc>
        <w:tc>
          <w:tcPr>
            <w:tcW w:w="4196" w:type="dxa"/>
          </w:tcPr>
          <w:p w14:paraId="0FF780A6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50F1FEC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0485C60" w14:textId="77777777" w:rsidR="00FE6AD2" w:rsidRDefault="00FE6AD2" w:rsidP="00FE6AD2"/>
        </w:tc>
        <w:tc>
          <w:tcPr>
            <w:tcW w:w="4196" w:type="dxa"/>
          </w:tcPr>
          <w:p w14:paraId="030CBF32" w14:textId="77777777" w:rsidR="00FE6AD2" w:rsidRDefault="00FE6AD2" w:rsidP="00FE6AD2"/>
        </w:tc>
      </w:tr>
      <w:tr w:rsidR="00FE6AD2" w14:paraId="5DE18A1D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6136C2" w14:textId="77777777" w:rsidR="00FE6AD2" w:rsidRDefault="00FE6AD2" w:rsidP="00FE6AD2">
            <w:proofErr w:type="spellStart"/>
            <w:r>
              <w:t>promotion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7E9302" w14:textId="77777777" w:rsidR="00FE6AD2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DA8819" w14:textId="77777777" w:rsidR="00FE6AD2" w:rsidRDefault="00FE6AD2" w:rsidP="00FE6AD2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A3EECA" w14:textId="77777777" w:rsidR="00FE6AD2" w:rsidRDefault="00FE6AD2" w:rsidP="00FE6AD2">
            <w:r>
              <w:t>Forma podpory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0C8EB3" w14:textId="77777777" w:rsidR="00FE6AD2" w:rsidRDefault="00FE6AD2" w:rsidP="00FE6AD2">
            <w:r>
              <w:t>Forma podpory</w:t>
            </w:r>
          </w:p>
        </w:tc>
        <w:tc>
          <w:tcPr>
            <w:tcW w:w="4196" w:type="dxa"/>
          </w:tcPr>
          <w:p w14:paraId="15CB68A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779CF37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70F4BF1" w14:textId="77777777" w:rsidR="00FE6AD2" w:rsidRDefault="00FE6AD2" w:rsidP="00FE6AD2"/>
        </w:tc>
        <w:tc>
          <w:tcPr>
            <w:tcW w:w="4196" w:type="dxa"/>
          </w:tcPr>
          <w:p w14:paraId="00E14A06" w14:textId="77777777" w:rsidR="00FE6AD2" w:rsidRDefault="00FE6AD2" w:rsidP="00FE6AD2"/>
        </w:tc>
      </w:tr>
      <w:tr w:rsidR="00FE6AD2" w14:paraId="077AEC00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07C74BF" w14:textId="77777777" w:rsidR="00FE6AD2" w:rsidRPr="002A1D6D" w:rsidRDefault="00FE6AD2" w:rsidP="00FE6AD2">
            <w:pPr>
              <w:rPr>
                <w:b/>
              </w:rPr>
            </w:pPr>
            <w:proofErr w:type="spellStart"/>
            <w:r>
              <w:rPr>
                <w:b/>
              </w:rPr>
              <w:t>Investment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1978C25" w14:textId="77777777" w:rsidR="00FE6AD2" w:rsidRPr="002A1D6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DE8293B" w14:textId="77777777" w:rsidR="00FE6AD2" w:rsidRPr="002A1D6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E828257" w14:textId="77777777" w:rsidR="00FE6AD2" w:rsidRPr="002A1D6D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FCF2F81" w14:textId="77777777" w:rsidR="00FE6AD2" w:rsidRPr="002A1D6D" w:rsidRDefault="00FE6AD2" w:rsidP="00FE6AD2">
            <w:pPr>
              <w:rPr>
                <w:b/>
              </w:rPr>
            </w:pPr>
            <w:r>
              <w:rPr>
                <w:b/>
              </w:rPr>
              <w:t>Investiční podpora</w:t>
            </w:r>
          </w:p>
        </w:tc>
        <w:tc>
          <w:tcPr>
            <w:tcW w:w="4196" w:type="dxa"/>
          </w:tcPr>
          <w:p w14:paraId="6A5E30EB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A878508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C075FB1" w14:textId="77777777" w:rsidR="00FE6AD2" w:rsidRDefault="00FE6AD2" w:rsidP="00FE6AD2"/>
        </w:tc>
        <w:tc>
          <w:tcPr>
            <w:tcW w:w="4196" w:type="dxa"/>
          </w:tcPr>
          <w:p w14:paraId="41EEF6B2" w14:textId="77777777" w:rsidR="00FE6AD2" w:rsidRDefault="00FE6AD2" w:rsidP="00FE6AD2"/>
        </w:tc>
      </w:tr>
      <w:tr w:rsidR="00FE6AD2" w14:paraId="48983B5C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BC6D9B" w14:textId="77777777" w:rsidR="00FE6AD2" w:rsidRPr="00CC4180" w:rsidRDefault="00FE6AD2" w:rsidP="00FE6AD2">
            <w:proofErr w:type="spellStart"/>
            <w:r w:rsidRPr="00CC4180">
              <w:rPr>
                <w:bCs/>
              </w:rPr>
              <w:t>investment-promotion-amount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C5903B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3ACE66" w14:textId="77777777" w:rsidR="00FE6AD2" w:rsidRDefault="00FE6AD2" w:rsidP="00FE6AD2">
            <w:pPr>
              <w:jc w:val="center"/>
            </w:pPr>
            <w:r>
              <w:t>1-31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0CE3EA" w14:textId="77777777" w:rsidR="00FE6AD2" w:rsidRDefault="00FE6AD2" w:rsidP="00FE6AD2">
            <w:r>
              <w:t>Výše podpory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905F13" w14:textId="77777777" w:rsidR="00FE6AD2" w:rsidRDefault="00FE6AD2" w:rsidP="00FE6AD2">
            <w:r>
              <w:t>Výše investiční podpory</w:t>
            </w:r>
          </w:p>
        </w:tc>
        <w:tc>
          <w:tcPr>
            <w:tcW w:w="4196" w:type="dxa"/>
          </w:tcPr>
          <w:p w14:paraId="579C384A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F28474D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7441556" w14:textId="77777777" w:rsidR="00FE6AD2" w:rsidRDefault="00FE6AD2" w:rsidP="00FE6AD2"/>
        </w:tc>
        <w:tc>
          <w:tcPr>
            <w:tcW w:w="4196" w:type="dxa"/>
          </w:tcPr>
          <w:p w14:paraId="39F35F35" w14:textId="77777777" w:rsidR="00FE6AD2" w:rsidRDefault="00FE6AD2" w:rsidP="00FE6AD2"/>
        </w:tc>
      </w:tr>
      <w:tr w:rsidR="00FE6AD2" w14:paraId="76C9A770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2A20BA" w14:textId="77777777" w:rsidR="00FE6AD2" w:rsidRPr="00CC4180" w:rsidRDefault="00FE6AD2" w:rsidP="00FE6AD2">
            <w:r w:rsidRPr="00CC4180">
              <w:rPr>
                <w:bCs/>
              </w:rPr>
              <w:t>grant-</w:t>
            </w:r>
            <w:proofErr w:type="spellStart"/>
            <w:r w:rsidRPr="00CC4180">
              <w:rPr>
                <w:bCs/>
              </w:rPr>
              <w:t>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362D0D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6B2F62" w14:textId="77777777" w:rsidR="00FE6AD2" w:rsidRDefault="00FE6AD2" w:rsidP="00FE6AD2">
            <w:pPr>
              <w:jc w:val="center"/>
            </w:pPr>
            <w:r>
              <w:t>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205660B" w14:textId="77777777" w:rsidR="00FE6AD2" w:rsidRDefault="00FE6AD2" w:rsidP="00FE6AD2">
            <w:r>
              <w:t>Název programu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288A9C" w14:textId="77777777" w:rsidR="00FE6AD2" w:rsidRDefault="00FE6AD2" w:rsidP="00FE6AD2">
            <w:r>
              <w:t>Název dotačního programu/akce</w:t>
            </w:r>
          </w:p>
        </w:tc>
        <w:tc>
          <w:tcPr>
            <w:tcW w:w="4196" w:type="dxa"/>
          </w:tcPr>
          <w:p w14:paraId="025A81FB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5391E9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B57B810" w14:textId="77777777" w:rsidR="00FE6AD2" w:rsidRDefault="00FE6AD2" w:rsidP="00FE6AD2"/>
        </w:tc>
        <w:tc>
          <w:tcPr>
            <w:tcW w:w="4196" w:type="dxa"/>
          </w:tcPr>
          <w:p w14:paraId="4F3D1E8B" w14:textId="77777777" w:rsidR="00FE6AD2" w:rsidRDefault="00FE6AD2" w:rsidP="00FE6AD2"/>
        </w:tc>
      </w:tr>
      <w:tr w:rsidR="00FE6AD2" w14:paraId="1EB152A0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2977F0" w14:textId="77777777" w:rsidR="00FE6AD2" w:rsidRPr="00CC4180" w:rsidRDefault="00FE6AD2" w:rsidP="00FE6AD2">
            <w:proofErr w:type="spellStart"/>
            <w:r w:rsidRPr="00CC4180">
              <w:rPr>
                <w:bCs/>
              </w:rPr>
              <w:t>grantor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EAFC98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E914DB" w14:textId="77777777" w:rsidR="00FE6AD2" w:rsidRDefault="00FE6AD2" w:rsidP="00FE6AD2">
            <w:pPr>
              <w:jc w:val="center"/>
            </w:pPr>
            <w:r>
              <w:t>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D1F3E6" w14:textId="77777777" w:rsidR="00FE6AD2" w:rsidRDefault="00FE6AD2" w:rsidP="00FE6AD2">
            <w:r>
              <w:t>Poskytovatel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8665F8" w14:textId="77777777" w:rsidR="00FE6AD2" w:rsidRDefault="00FE6AD2" w:rsidP="00FE6AD2">
            <w:r>
              <w:t>Poskytovatel dotace</w:t>
            </w:r>
          </w:p>
        </w:tc>
        <w:tc>
          <w:tcPr>
            <w:tcW w:w="4196" w:type="dxa"/>
          </w:tcPr>
          <w:p w14:paraId="4702A366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B4364C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37D451C" w14:textId="77777777" w:rsidR="00FE6AD2" w:rsidRDefault="00FE6AD2" w:rsidP="00FE6AD2"/>
        </w:tc>
        <w:tc>
          <w:tcPr>
            <w:tcW w:w="4196" w:type="dxa"/>
          </w:tcPr>
          <w:p w14:paraId="27D12CD3" w14:textId="77777777" w:rsidR="00FE6AD2" w:rsidRDefault="00FE6AD2" w:rsidP="00FE6AD2"/>
        </w:tc>
      </w:tr>
      <w:tr w:rsidR="00FE6AD2" w14:paraId="69FAEE92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BB91E7" w14:textId="77777777" w:rsidR="00FE6AD2" w:rsidRPr="00CC4180" w:rsidRDefault="00FE6AD2" w:rsidP="00FE6AD2">
            <w:r w:rsidRPr="00CC4180">
              <w:rPr>
                <w:bCs/>
              </w:rPr>
              <w:t>grant-</w:t>
            </w:r>
            <w:proofErr w:type="spellStart"/>
            <w:r w:rsidRPr="00CC4180">
              <w:rPr>
                <w:bCs/>
              </w:rPr>
              <w:t>purpose</w:t>
            </w:r>
            <w:proofErr w:type="spellEnd"/>
            <w:r w:rsidRPr="00CC4180">
              <w:rPr>
                <w:bCs/>
              </w:rPr>
              <w:t>-</w:t>
            </w:r>
            <w:proofErr w:type="spellStart"/>
            <w:r w:rsidRPr="00CC4180">
              <w:rPr>
                <w:bCs/>
              </w:rPr>
              <w:t>specification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D9133A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C3566A" w14:textId="77777777" w:rsidR="00FE6AD2" w:rsidRDefault="00FE6AD2" w:rsidP="00FE6AD2">
            <w:pPr>
              <w:jc w:val="center"/>
            </w:pPr>
            <w:r>
              <w:t>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D6D8C7" w14:textId="77777777" w:rsidR="00FE6AD2" w:rsidRDefault="00FE6AD2" w:rsidP="00FE6AD2">
            <w:r>
              <w:t>Účel dotace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4733F0" w14:textId="77777777" w:rsidR="00FE6AD2" w:rsidRDefault="00FE6AD2" w:rsidP="00FE6AD2">
            <w:r>
              <w:t>Specifikace účelu poskytnutí dotace</w:t>
            </w:r>
          </w:p>
        </w:tc>
        <w:tc>
          <w:tcPr>
            <w:tcW w:w="4196" w:type="dxa"/>
          </w:tcPr>
          <w:p w14:paraId="76A082E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6CA0C5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10474EC7" w14:textId="77777777" w:rsidR="00FE6AD2" w:rsidRDefault="00FE6AD2" w:rsidP="00FE6AD2"/>
        </w:tc>
        <w:tc>
          <w:tcPr>
            <w:tcW w:w="4196" w:type="dxa"/>
          </w:tcPr>
          <w:p w14:paraId="1AA5E97C" w14:textId="77777777" w:rsidR="00FE6AD2" w:rsidRDefault="00FE6AD2" w:rsidP="00FE6AD2"/>
        </w:tc>
      </w:tr>
      <w:tr w:rsidR="00FE6AD2" w14:paraId="7A63C6E1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9F3D8A" w14:textId="77777777" w:rsidR="00FE6AD2" w:rsidRPr="00CC4180" w:rsidRDefault="00FE6AD2" w:rsidP="00FE6AD2">
            <w:proofErr w:type="spellStart"/>
            <w:r w:rsidRPr="00CC4180">
              <w:rPr>
                <w:bCs/>
              </w:rPr>
              <w:t>contract</w:t>
            </w:r>
            <w:proofErr w:type="spellEnd"/>
            <w:r w:rsidRPr="00CC4180">
              <w:rPr>
                <w:bCs/>
              </w:rPr>
              <w:t>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08C38E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42F20F" w14:textId="77777777" w:rsidR="00FE6AD2" w:rsidRDefault="00FE6AD2" w:rsidP="00FE6AD2">
            <w:pPr>
              <w:jc w:val="center"/>
            </w:pPr>
            <w:r>
              <w:t>50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4CEA42" w14:textId="77777777" w:rsidR="00FE6AD2" w:rsidRDefault="00FE6AD2" w:rsidP="00FE6AD2">
            <w:r>
              <w:t>Číslo smlouvy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C3EAC0" w14:textId="77777777" w:rsidR="00FE6AD2" w:rsidRDefault="00FE6AD2" w:rsidP="00FE6AD2">
            <w:r>
              <w:t>Číslo rozhodnutí/smlouvy o udělení dotace</w:t>
            </w:r>
          </w:p>
        </w:tc>
        <w:tc>
          <w:tcPr>
            <w:tcW w:w="4196" w:type="dxa"/>
          </w:tcPr>
          <w:p w14:paraId="50119C7E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EAD785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FEDC6DD" w14:textId="77777777" w:rsidR="00FE6AD2" w:rsidRDefault="00FE6AD2" w:rsidP="00FE6AD2"/>
        </w:tc>
        <w:tc>
          <w:tcPr>
            <w:tcW w:w="4196" w:type="dxa"/>
          </w:tcPr>
          <w:p w14:paraId="0FF30DC4" w14:textId="77777777" w:rsidR="00FE6AD2" w:rsidRDefault="00FE6AD2" w:rsidP="00FE6AD2"/>
        </w:tc>
      </w:tr>
      <w:tr w:rsidR="00FE6AD2" w14:paraId="55773D91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D1AC28" w14:textId="77777777" w:rsidR="00FE6AD2" w:rsidRPr="00CC4180" w:rsidRDefault="00FE6AD2" w:rsidP="00FE6AD2">
            <w:proofErr w:type="spellStart"/>
            <w:r w:rsidRPr="00CC4180">
              <w:rPr>
                <w:bCs/>
              </w:rPr>
              <w:t>contract-effect-date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C675A3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9BD8C3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D795EC" w14:textId="77777777" w:rsidR="00FE6AD2" w:rsidRDefault="00FE6AD2" w:rsidP="00FE6AD2">
            <w:r>
              <w:t>Datum účinnosti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9F337D" w14:textId="77777777" w:rsidR="00FE6AD2" w:rsidRDefault="00FE6AD2" w:rsidP="00FE6AD2">
            <w:r>
              <w:t>Datum nabytí právní moci/účinnosti</w:t>
            </w:r>
          </w:p>
        </w:tc>
        <w:tc>
          <w:tcPr>
            <w:tcW w:w="4196" w:type="dxa"/>
          </w:tcPr>
          <w:p w14:paraId="7686F116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1DBDF6A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B16C5A4" w14:textId="77777777" w:rsidR="00FE6AD2" w:rsidRDefault="00FE6AD2" w:rsidP="00FE6AD2"/>
        </w:tc>
        <w:tc>
          <w:tcPr>
            <w:tcW w:w="4196" w:type="dxa"/>
          </w:tcPr>
          <w:p w14:paraId="13A90025" w14:textId="77777777" w:rsidR="00FE6AD2" w:rsidRDefault="00FE6AD2" w:rsidP="00FE6AD2"/>
        </w:tc>
      </w:tr>
      <w:tr w:rsidR="004631DD" w14:paraId="6B50ED94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2FC238" w14:textId="72E5267C" w:rsidR="004631DD" w:rsidRPr="00CC4180" w:rsidRDefault="004631DD" w:rsidP="004631DD">
            <w:pPr>
              <w:rPr>
                <w:bCs/>
              </w:rPr>
            </w:pPr>
            <w:proofErr w:type="spellStart"/>
            <w:r w:rsidRPr="00741473">
              <w:rPr>
                <w:bCs/>
              </w:rPr>
              <w:t>selection-process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3A8DDA" w14:textId="77777777" w:rsidR="004631DD" w:rsidRDefault="004631DD" w:rsidP="004631D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609DD0" w14:textId="5C025DA1" w:rsidR="004631DD" w:rsidRDefault="004631DD" w:rsidP="004631DD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93288C" w14:textId="61CEC99F" w:rsidR="004631DD" w:rsidRDefault="004631DD" w:rsidP="004631DD">
            <w:r w:rsidRPr="004631DD">
              <w:t>Přidělena na základě výběrového řízení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8789F4" w14:textId="5519B453" w:rsidR="004631DD" w:rsidRDefault="004631DD" w:rsidP="004631DD">
            <w:r w:rsidRPr="004631DD">
              <w:t>Přidělena na základě výběrového řízení</w:t>
            </w:r>
          </w:p>
        </w:tc>
        <w:tc>
          <w:tcPr>
            <w:tcW w:w="4196" w:type="dxa"/>
          </w:tcPr>
          <w:p w14:paraId="06C442AA" w14:textId="77777777" w:rsidR="004631DD" w:rsidRDefault="004631DD" w:rsidP="004631DD">
            <w:pPr>
              <w:jc w:val="center"/>
            </w:pPr>
          </w:p>
        </w:tc>
        <w:tc>
          <w:tcPr>
            <w:tcW w:w="4196" w:type="dxa"/>
          </w:tcPr>
          <w:p w14:paraId="323E3240" w14:textId="77777777" w:rsidR="004631DD" w:rsidRDefault="004631DD" w:rsidP="004631DD">
            <w:pPr>
              <w:jc w:val="center"/>
            </w:pPr>
          </w:p>
        </w:tc>
        <w:tc>
          <w:tcPr>
            <w:tcW w:w="4196" w:type="dxa"/>
          </w:tcPr>
          <w:p w14:paraId="171A8776" w14:textId="77777777" w:rsidR="004631DD" w:rsidRDefault="004631DD" w:rsidP="004631DD"/>
        </w:tc>
        <w:tc>
          <w:tcPr>
            <w:tcW w:w="4196" w:type="dxa"/>
          </w:tcPr>
          <w:p w14:paraId="6FCB74E8" w14:textId="77777777" w:rsidR="004631DD" w:rsidRDefault="004631DD" w:rsidP="004631DD"/>
        </w:tc>
      </w:tr>
      <w:tr w:rsidR="004631DD" w14:paraId="7844669E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6ABF4F" w14:textId="5627ACA4" w:rsidR="004631DD" w:rsidRPr="00CC4180" w:rsidRDefault="004631DD" w:rsidP="004631DD">
            <w:pPr>
              <w:rPr>
                <w:bCs/>
              </w:rPr>
            </w:pPr>
            <w:r w:rsidRPr="00741473">
              <w:rPr>
                <w:bCs/>
              </w:rPr>
              <w:t>go-</w:t>
            </w:r>
            <w:proofErr w:type="spellStart"/>
            <w:r w:rsidRPr="00741473">
              <w:rPr>
                <w:bCs/>
              </w:rPr>
              <w:t>included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E39E9E2" w14:textId="77777777" w:rsidR="004631DD" w:rsidRDefault="004631DD" w:rsidP="004631DD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CE2EB5" w14:textId="4B16FD46" w:rsidR="004631DD" w:rsidRDefault="004631DD" w:rsidP="004631DD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E2CB05" w14:textId="4BFF3D45" w:rsidR="004631DD" w:rsidRDefault="004631DD" w:rsidP="004631DD">
            <w:r w:rsidRPr="004631DD">
              <w:t>Zohledněna cena záruk původu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933C8E" w14:textId="19DE6DEA" w:rsidR="004631DD" w:rsidRDefault="004631DD" w:rsidP="004631DD">
            <w:r w:rsidRPr="004631DD">
              <w:t>Zohledněna cena záruk původu</w:t>
            </w:r>
          </w:p>
        </w:tc>
        <w:tc>
          <w:tcPr>
            <w:tcW w:w="4196" w:type="dxa"/>
          </w:tcPr>
          <w:p w14:paraId="5C870733" w14:textId="77777777" w:rsidR="004631DD" w:rsidRDefault="004631DD" w:rsidP="004631DD">
            <w:pPr>
              <w:jc w:val="center"/>
            </w:pPr>
          </w:p>
        </w:tc>
        <w:tc>
          <w:tcPr>
            <w:tcW w:w="4196" w:type="dxa"/>
          </w:tcPr>
          <w:p w14:paraId="432C13C8" w14:textId="77777777" w:rsidR="004631DD" w:rsidRDefault="004631DD" w:rsidP="004631DD">
            <w:pPr>
              <w:jc w:val="center"/>
            </w:pPr>
          </w:p>
        </w:tc>
        <w:tc>
          <w:tcPr>
            <w:tcW w:w="4196" w:type="dxa"/>
          </w:tcPr>
          <w:p w14:paraId="0CFFBAD9" w14:textId="77777777" w:rsidR="004631DD" w:rsidRDefault="004631DD" w:rsidP="004631DD"/>
        </w:tc>
        <w:tc>
          <w:tcPr>
            <w:tcW w:w="4196" w:type="dxa"/>
          </w:tcPr>
          <w:p w14:paraId="49AFCC7B" w14:textId="77777777" w:rsidR="004631DD" w:rsidRDefault="004631DD" w:rsidP="004631DD"/>
        </w:tc>
      </w:tr>
      <w:tr w:rsidR="00FE6AD2" w14:paraId="3233C7FC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A81D15F" w14:textId="77777777" w:rsidR="00FE6AD2" w:rsidRPr="002A1D6D" w:rsidRDefault="00FE6AD2" w:rsidP="00FE6AD2">
            <w:pPr>
              <w:rPr>
                <w:b/>
              </w:rPr>
            </w:pPr>
            <w:proofErr w:type="spellStart"/>
            <w:r>
              <w:rPr>
                <w:b/>
              </w:rPr>
              <w:t>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14A005B" w14:textId="77777777" w:rsidR="00FE6AD2" w:rsidRPr="002A1D6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EFC6A8A" w14:textId="77777777" w:rsidR="00FE6AD2" w:rsidRPr="002A1D6D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49014E9" w14:textId="77777777" w:rsidR="00FE6AD2" w:rsidRPr="002A1D6D" w:rsidRDefault="00FE6AD2" w:rsidP="00FE6AD2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667F143F" w14:textId="77777777" w:rsidR="00FE6AD2" w:rsidRPr="002A1D6D" w:rsidRDefault="00FE6AD2" w:rsidP="00FE6AD2">
            <w:pPr>
              <w:rPr>
                <w:b/>
              </w:rPr>
            </w:pPr>
            <w:r>
              <w:rPr>
                <w:b/>
              </w:rPr>
              <w:t xml:space="preserve">Investiční náklady </w:t>
            </w:r>
          </w:p>
        </w:tc>
        <w:tc>
          <w:tcPr>
            <w:tcW w:w="4196" w:type="dxa"/>
          </w:tcPr>
          <w:p w14:paraId="34389A6A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A88B310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94A75DB" w14:textId="77777777" w:rsidR="00FE6AD2" w:rsidRDefault="00FE6AD2" w:rsidP="00FE6AD2"/>
        </w:tc>
        <w:tc>
          <w:tcPr>
            <w:tcW w:w="4196" w:type="dxa"/>
          </w:tcPr>
          <w:p w14:paraId="689834F0" w14:textId="77777777" w:rsidR="00FE6AD2" w:rsidRDefault="00FE6AD2" w:rsidP="00FE6AD2"/>
        </w:tc>
      </w:tr>
      <w:tr w:rsidR="00FE6AD2" w14:paraId="36776C8B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8BDE80" w14:textId="77777777" w:rsidR="00FE6AD2" w:rsidRPr="00CC4180" w:rsidRDefault="00FE6AD2" w:rsidP="00FE6AD2">
            <w:proofErr w:type="spellStart"/>
            <w:r w:rsidRPr="00CC4180">
              <w:rPr>
                <w:bCs/>
              </w:rPr>
              <w:t>investment-specification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E380B6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CD800A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B5C2C5" w14:textId="77777777" w:rsidR="00FE6AD2" w:rsidRDefault="00FE6AD2" w:rsidP="00FE6AD2">
            <w:r>
              <w:t>Účel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FDCFD1" w14:textId="77777777" w:rsidR="00FE6AD2" w:rsidRDefault="00FE6AD2" w:rsidP="00FE6AD2">
            <w:r>
              <w:t>Specifikace účelu investice</w:t>
            </w:r>
          </w:p>
        </w:tc>
        <w:tc>
          <w:tcPr>
            <w:tcW w:w="4196" w:type="dxa"/>
          </w:tcPr>
          <w:p w14:paraId="5A1A640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417B8DD3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BFC9D1D" w14:textId="77777777" w:rsidR="00FE6AD2" w:rsidRDefault="00FE6AD2" w:rsidP="00FE6AD2"/>
        </w:tc>
        <w:tc>
          <w:tcPr>
            <w:tcW w:w="4196" w:type="dxa"/>
          </w:tcPr>
          <w:p w14:paraId="6524239F" w14:textId="77777777" w:rsidR="00FE6AD2" w:rsidRDefault="00FE6AD2" w:rsidP="00FE6AD2"/>
        </w:tc>
      </w:tr>
      <w:tr w:rsidR="00FE6AD2" w14:paraId="0E42672B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8BEBE9" w14:textId="77777777" w:rsidR="00FE6AD2" w:rsidRPr="00CC4180" w:rsidRDefault="00FE6AD2" w:rsidP="00FE6AD2">
            <w:proofErr w:type="spellStart"/>
            <w:r>
              <w:rPr>
                <w:bCs/>
              </w:rPr>
              <w:t>production</w:t>
            </w:r>
            <w:proofErr w:type="spellEnd"/>
            <w:r>
              <w:rPr>
                <w:bCs/>
              </w:rPr>
              <w:t>-</w:t>
            </w:r>
            <w:r w:rsidRPr="00CC4180">
              <w:rPr>
                <w:bCs/>
              </w:rPr>
              <w:t>technology-</w:t>
            </w:r>
            <w:proofErr w:type="spellStart"/>
            <w:r w:rsidRPr="00CC4180">
              <w:rPr>
                <w:bCs/>
              </w:rPr>
              <w:t>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E61432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A1B81A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2093B0" w14:textId="77777777" w:rsidR="00FE6AD2" w:rsidRDefault="00FE6AD2" w:rsidP="00FE6AD2">
            <w:r>
              <w:t>Náklady na technologii výroby bioplynu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CEA366" w14:textId="77777777" w:rsidR="00FE6AD2" w:rsidRDefault="00FE6AD2" w:rsidP="00FE6AD2">
            <w:r>
              <w:t>Výše investičních nákladů do technologie výroby bioplynu (v Kč bez DPH)</w:t>
            </w:r>
          </w:p>
        </w:tc>
        <w:tc>
          <w:tcPr>
            <w:tcW w:w="4196" w:type="dxa"/>
          </w:tcPr>
          <w:p w14:paraId="4E5F5F70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BDD2E5E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2F48AE75" w14:textId="77777777" w:rsidR="00FE6AD2" w:rsidRDefault="00FE6AD2" w:rsidP="00FE6AD2"/>
        </w:tc>
        <w:tc>
          <w:tcPr>
            <w:tcW w:w="4196" w:type="dxa"/>
          </w:tcPr>
          <w:p w14:paraId="12597DF9" w14:textId="77777777" w:rsidR="00FE6AD2" w:rsidRDefault="00FE6AD2" w:rsidP="00FE6AD2"/>
        </w:tc>
      </w:tr>
      <w:tr w:rsidR="00FE6AD2" w14:paraId="03217697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7C8875" w14:textId="77777777" w:rsidR="00FE6AD2" w:rsidRPr="00CC4180" w:rsidRDefault="00FE6AD2" w:rsidP="00FE6AD2">
            <w:pPr>
              <w:rPr>
                <w:bCs/>
              </w:rPr>
            </w:pPr>
            <w:proofErr w:type="spellStart"/>
            <w:r>
              <w:rPr>
                <w:bCs/>
              </w:rPr>
              <w:t>conversion</w:t>
            </w:r>
            <w:proofErr w:type="spellEnd"/>
            <w:r>
              <w:rPr>
                <w:bCs/>
              </w:rPr>
              <w:t>-technology-</w:t>
            </w:r>
            <w:proofErr w:type="spellStart"/>
            <w:r>
              <w:rPr>
                <w:bCs/>
              </w:rPr>
              <w:t>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8BADF2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9CF4A9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629F67" w14:textId="77777777" w:rsidR="00FE6AD2" w:rsidRDefault="00FE6AD2" w:rsidP="00FE6AD2">
            <w:r>
              <w:t>Náklady na technologii úpravy bioplynu na biometan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8A3279" w14:textId="77777777" w:rsidR="00FE6AD2" w:rsidRDefault="00FE6AD2" w:rsidP="00FE6AD2">
            <w:r>
              <w:t>Výše investičních nákladů do technologie úpravy bioplynu na biometan (v Kč bez DPH)</w:t>
            </w:r>
          </w:p>
        </w:tc>
        <w:tc>
          <w:tcPr>
            <w:tcW w:w="4196" w:type="dxa"/>
          </w:tcPr>
          <w:p w14:paraId="0FBF1B4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18766E3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282ED5B" w14:textId="77777777" w:rsidR="00FE6AD2" w:rsidRDefault="00FE6AD2" w:rsidP="00FE6AD2"/>
        </w:tc>
        <w:tc>
          <w:tcPr>
            <w:tcW w:w="4196" w:type="dxa"/>
          </w:tcPr>
          <w:p w14:paraId="63D87C32" w14:textId="77777777" w:rsidR="00FE6AD2" w:rsidRDefault="00FE6AD2" w:rsidP="00FE6AD2"/>
        </w:tc>
      </w:tr>
      <w:tr w:rsidR="00FE6AD2" w14:paraId="6C64DB29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CF2BF7" w14:textId="77777777" w:rsidR="00FE6AD2" w:rsidRPr="00CC4180" w:rsidRDefault="00FE6AD2" w:rsidP="00FE6AD2">
            <w:proofErr w:type="spellStart"/>
            <w:r w:rsidRPr="00CC4180">
              <w:rPr>
                <w:bCs/>
              </w:rPr>
              <w:t>construction-costs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D6638B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B5C0E9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5B67653" w14:textId="77777777" w:rsidR="00FE6AD2" w:rsidRDefault="00FE6AD2" w:rsidP="00FE6AD2">
            <w:r>
              <w:t>Náklady na stavební část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E61329" w14:textId="77777777" w:rsidR="00FE6AD2" w:rsidRDefault="00FE6AD2" w:rsidP="00FE6AD2">
            <w:r>
              <w:t>Výše investičních nákladů do stavební části (v Kč bez DPH)</w:t>
            </w:r>
          </w:p>
        </w:tc>
        <w:tc>
          <w:tcPr>
            <w:tcW w:w="4196" w:type="dxa"/>
          </w:tcPr>
          <w:p w14:paraId="0C79F0E7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D1B7BB3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62655B31" w14:textId="77777777" w:rsidR="00FE6AD2" w:rsidRDefault="00FE6AD2" w:rsidP="00FE6AD2"/>
        </w:tc>
        <w:tc>
          <w:tcPr>
            <w:tcW w:w="4196" w:type="dxa"/>
          </w:tcPr>
          <w:p w14:paraId="6568467B" w14:textId="77777777" w:rsidR="00FE6AD2" w:rsidRDefault="00FE6AD2" w:rsidP="00FE6AD2"/>
        </w:tc>
      </w:tr>
      <w:tr w:rsidR="00FE6AD2" w14:paraId="5944F085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38A51C" w14:textId="77777777" w:rsidR="00FE6AD2" w:rsidRPr="00CC4180" w:rsidRDefault="00FE6AD2" w:rsidP="00FE6AD2">
            <w:proofErr w:type="spellStart"/>
            <w:r w:rsidRPr="00CC4180">
              <w:rPr>
                <w:bCs/>
              </w:rPr>
              <w:t>other-costs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230EB2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F78F51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41E94B" w14:textId="77777777" w:rsidR="00FE6AD2" w:rsidRDefault="00FE6AD2" w:rsidP="00FE6AD2">
            <w:r>
              <w:t>Ostatní náklady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9FDE66" w14:textId="77777777" w:rsidR="00FE6AD2" w:rsidRDefault="00FE6AD2" w:rsidP="00FE6AD2">
            <w:r>
              <w:t>Výše ostatních investičních nákladů (v Kč bez DPH)</w:t>
            </w:r>
          </w:p>
        </w:tc>
        <w:tc>
          <w:tcPr>
            <w:tcW w:w="4196" w:type="dxa"/>
          </w:tcPr>
          <w:p w14:paraId="5623EE6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B7EEA12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EE694E6" w14:textId="77777777" w:rsidR="00FE6AD2" w:rsidRDefault="00FE6AD2" w:rsidP="00FE6AD2"/>
        </w:tc>
        <w:tc>
          <w:tcPr>
            <w:tcW w:w="4196" w:type="dxa"/>
          </w:tcPr>
          <w:p w14:paraId="3EEB05A9" w14:textId="77777777" w:rsidR="00FE6AD2" w:rsidRDefault="00FE6AD2" w:rsidP="00FE6AD2"/>
        </w:tc>
      </w:tr>
      <w:tr w:rsidR="00FE6AD2" w14:paraId="4FC685BA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CC0D23" w14:textId="77777777" w:rsidR="00FE6AD2" w:rsidRPr="00CC4180" w:rsidRDefault="00FE6AD2" w:rsidP="00FE6AD2">
            <w:proofErr w:type="spellStart"/>
            <w:r w:rsidRPr="00CC4180">
              <w:rPr>
                <w:bCs/>
              </w:rPr>
              <w:t>investment-date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20C3FD" w14:textId="77777777" w:rsidR="00FE6AD2" w:rsidRDefault="00FE6AD2" w:rsidP="00FE6AD2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0BBDAA" w14:textId="77777777" w:rsidR="00FE6AD2" w:rsidRDefault="00FE6AD2" w:rsidP="00FE6AD2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780D29" w14:textId="77777777" w:rsidR="00FE6AD2" w:rsidRDefault="00FE6AD2" w:rsidP="00FE6AD2">
            <w:r>
              <w:t>Datum akce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9D8EAC" w14:textId="77777777" w:rsidR="00FE6AD2" w:rsidRDefault="00FE6AD2" w:rsidP="00FE6AD2">
            <w:r>
              <w:t>Datum investiční akce</w:t>
            </w:r>
          </w:p>
        </w:tc>
        <w:tc>
          <w:tcPr>
            <w:tcW w:w="4196" w:type="dxa"/>
          </w:tcPr>
          <w:p w14:paraId="5B773FD7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8D8EF8E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56AC2E7" w14:textId="77777777" w:rsidR="00FE6AD2" w:rsidRDefault="00FE6AD2" w:rsidP="00FE6AD2"/>
        </w:tc>
        <w:tc>
          <w:tcPr>
            <w:tcW w:w="4196" w:type="dxa"/>
          </w:tcPr>
          <w:p w14:paraId="6BC3C0C0" w14:textId="77777777" w:rsidR="00FE6AD2" w:rsidRDefault="00FE6AD2" w:rsidP="00FE6AD2"/>
        </w:tc>
      </w:tr>
      <w:tr w:rsidR="00FE6AD2" w14:paraId="00918D0E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0E0513B4" w14:textId="77777777" w:rsidR="00FE6AD2" w:rsidRPr="00BB1160" w:rsidRDefault="00FE6AD2" w:rsidP="00FE6AD2">
            <w:pPr>
              <w:rPr>
                <w:b/>
              </w:rPr>
            </w:pPr>
            <w:proofErr w:type="spellStart"/>
            <w:r>
              <w:rPr>
                <w:b/>
              </w:rPr>
              <w:t>Attachment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73D19FC7" w14:textId="77777777" w:rsidR="00FE6AD2" w:rsidRPr="00EB062D" w:rsidRDefault="00FE6AD2" w:rsidP="00FE6AD2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4BEB88C2" w14:textId="77777777" w:rsidR="00FE6AD2" w:rsidRPr="00BB1160" w:rsidRDefault="00FE6AD2" w:rsidP="00FE6AD2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25EA50DF" w14:textId="77777777" w:rsidR="00FE6AD2" w:rsidRPr="008A267C" w:rsidRDefault="00FE6AD2" w:rsidP="00FE6AD2">
            <w:pPr>
              <w:rPr>
                <w:b/>
              </w:rPr>
            </w:pPr>
            <w:r w:rsidRPr="008A267C">
              <w:rPr>
                <w:b/>
              </w:rPr>
              <w:t>Vlastní příloha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292D3F0C" w14:textId="77777777" w:rsidR="00FE6AD2" w:rsidRPr="008A267C" w:rsidRDefault="00FE6AD2" w:rsidP="00FE6AD2">
            <w:pPr>
              <w:rPr>
                <w:b/>
              </w:rPr>
            </w:pPr>
            <w:r w:rsidRPr="008A267C">
              <w:rPr>
                <w:b/>
              </w:rPr>
              <w:t>Obsah souboru, při použití automatické komunikace musí být obsah kódován vždy Base64.</w:t>
            </w:r>
          </w:p>
        </w:tc>
        <w:tc>
          <w:tcPr>
            <w:tcW w:w="4196" w:type="dxa"/>
          </w:tcPr>
          <w:p w14:paraId="47D88680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8ACBFDB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64908DA" w14:textId="77777777" w:rsidR="00FE6AD2" w:rsidRDefault="00FE6AD2" w:rsidP="00FE6AD2"/>
        </w:tc>
        <w:tc>
          <w:tcPr>
            <w:tcW w:w="4196" w:type="dxa"/>
          </w:tcPr>
          <w:p w14:paraId="6AE57A4B" w14:textId="77777777" w:rsidR="00FE6AD2" w:rsidRDefault="00FE6AD2" w:rsidP="00FE6AD2"/>
        </w:tc>
      </w:tr>
      <w:tr w:rsidR="00FE6AD2" w14:paraId="09A7FC72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DD04A9" w14:textId="77777777" w:rsidR="00FE6AD2" w:rsidRDefault="00FE6AD2" w:rsidP="00FE6AD2">
            <w:pPr>
              <w:autoSpaceDE w:val="0"/>
              <w:autoSpaceDN w:val="0"/>
            </w:pPr>
            <w:proofErr w:type="spellStart"/>
            <w:r>
              <w:t>file-name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08B88A" w14:textId="77777777" w:rsidR="00FE6AD2" w:rsidRDefault="00FE6AD2" w:rsidP="00FE6AD2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9C4FCA" w14:textId="77777777" w:rsidR="00FE6AD2" w:rsidRDefault="00FE6AD2" w:rsidP="00FE6AD2">
            <w:pPr>
              <w:autoSpaceDE w:val="0"/>
              <w:autoSpaceDN w:val="0"/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ADC110" w14:textId="77777777" w:rsidR="00FE6AD2" w:rsidRDefault="00FE6AD2" w:rsidP="00FE6AD2">
            <w:pPr>
              <w:autoSpaceDE w:val="0"/>
              <w:autoSpaceDN w:val="0"/>
            </w:pPr>
            <w:r>
              <w:t>Jméno souboru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D463FE" w14:textId="77777777" w:rsidR="00FE6AD2" w:rsidRDefault="00FE6AD2" w:rsidP="00FE6AD2">
            <w:pPr>
              <w:autoSpaceDE w:val="0"/>
              <w:autoSpaceDN w:val="0"/>
            </w:pPr>
            <w:r>
              <w:t>Jméno přiloženého souboru</w:t>
            </w:r>
          </w:p>
        </w:tc>
        <w:tc>
          <w:tcPr>
            <w:tcW w:w="4196" w:type="dxa"/>
          </w:tcPr>
          <w:p w14:paraId="0B0CF7AB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B86204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339136BC" w14:textId="77777777" w:rsidR="00FE6AD2" w:rsidRDefault="00FE6AD2" w:rsidP="00FE6AD2"/>
        </w:tc>
        <w:tc>
          <w:tcPr>
            <w:tcW w:w="4196" w:type="dxa"/>
          </w:tcPr>
          <w:p w14:paraId="64ED9633" w14:textId="77777777" w:rsidR="00FE6AD2" w:rsidRDefault="00FE6AD2" w:rsidP="00FE6AD2"/>
        </w:tc>
      </w:tr>
      <w:tr w:rsidR="00FE6AD2" w14:paraId="732F208D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8C53B2" w14:textId="77777777" w:rsidR="00FE6AD2" w:rsidRDefault="00FE6AD2" w:rsidP="00FE6AD2">
            <w:pPr>
              <w:autoSpaceDE w:val="0"/>
              <w:autoSpaceDN w:val="0"/>
            </w:pPr>
            <w:proofErr w:type="spellStart"/>
            <w:r>
              <w:t>content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738291" w14:textId="77777777" w:rsidR="00FE6AD2" w:rsidRDefault="00FE6AD2" w:rsidP="00FE6AD2">
            <w:pPr>
              <w:autoSpaceDE w:val="0"/>
              <w:autoSpaceDN w:val="0"/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64E9A4" w14:textId="77777777" w:rsidR="00FE6AD2" w:rsidRDefault="00FE6AD2" w:rsidP="00FE6AD2">
            <w:pPr>
              <w:autoSpaceDE w:val="0"/>
              <w:autoSpaceDN w:val="0"/>
              <w:jc w:val="center"/>
            </w:pPr>
            <w:r>
              <w:t>1-100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6400E3" w14:textId="77777777" w:rsidR="00FE6AD2" w:rsidRDefault="00FE6AD2" w:rsidP="00FE6AD2">
            <w:pPr>
              <w:autoSpaceDE w:val="0"/>
              <w:autoSpaceDN w:val="0"/>
            </w:pPr>
            <w:r>
              <w:t>Typ souboru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82C2CE" w14:textId="77777777" w:rsidR="00FE6AD2" w:rsidRDefault="00FE6AD2" w:rsidP="00FE6AD2">
            <w:pPr>
              <w:autoSpaceDE w:val="0"/>
              <w:autoSpaceDN w:val="0"/>
            </w:pPr>
            <w:r>
              <w:t xml:space="preserve">Typ obsahu přílohy (doc, </w:t>
            </w:r>
            <w:proofErr w:type="spellStart"/>
            <w:r>
              <w:t>txt</w:t>
            </w:r>
            <w:proofErr w:type="spellEnd"/>
            <w:r>
              <w:t xml:space="preserve">, </w:t>
            </w:r>
            <w:proofErr w:type="spellStart"/>
            <w:r>
              <w:t>jpg</w:t>
            </w:r>
            <w:proofErr w:type="spellEnd"/>
            <w:r>
              <w:t xml:space="preserve"> apod.)</w:t>
            </w:r>
          </w:p>
        </w:tc>
        <w:tc>
          <w:tcPr>
            <w:tcW w:w="4196" w:type="dxa"/>
          </w:tcPr>
          <w:p w14:paraId="08783779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06F4E03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B4B88B4" w14:textId="77777777" w:rsidR="00FE6AD2" w:rsidRDefault="00FE6AD2" w:rsidP="00FE6AD2"/>
        </w:tc>
        <w:tc>
          <w:tcPr>
            <w:tcW w:w="4196" w:type="dxa"/>
          </w:tcPr>
          <w:p w14:paraId="1BC86DF5" w14:textId="77777777" w:rsidR="00FE6AD2" w:rsidRDefault="00FE6AD2" w:rsidP="00FE6AD2"/>
        </w:tc>
      </w:tr>
      <w:tr w:rsidR="00FE6AD2" w14:paraId="2FAA5E00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00A52D" w14:textId="77777777" w:rsidR="00FE6AD2" w:rsidRPr="00B27851" w:rsidRDefault="00FE6AD2" w:rsidP="00FE6AD2">
            <w:pPr>
              <w:autoSpaceDE w:val="0"/>
              <w:autoSpaceDN w:val="0"/>
            </w:pPr>
            <w:r w:rsidRPr="00B27851">
              <w:t>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CD952D" w14:textId="77777777" w:rsidR="00FE6AD2" w:rsidRPr="00B27851" w:rsidRDefault="00FE6AD2" w:rsidP="00FE6AD2">
            <w:pPr>
              <w:autoSpaceDE w:val="0"/>
              <w:autoSpaceDN w:val="0"/>
              <w:jc w:val="center"/>
            </w:pPr>
            <w:r w:rsidRPr="00B27851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E0B37D" w14:textId="77777777" w:rsidR="00FE6AD2" w:rsidRPr="00B27851" w:rsidRDefault="00FE6AD2" w:rsidP="00FE6AD2">
            <w:pPr>
              <w:autoSpaceDE w:val="0"/>
              <w:autoSpaceDN w:val="0"/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52C1F0" w14:textId="77777777" w:rsidR="00FE6AD2" w:rsidRPr="00B27851" w:rsidRDefault="00FE6AD2" w:rsidP="00FE6AD2">
            <w:pPr>
              <w:autoSpaceDE w:val="0"/>
              <w:autoSpaceDN w:val="0"/>
            </w:pPr>
            <w:r w:rsidRPr="00B27851">
              <w:t>Typ přílohy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E6F405" w14:textId="77777777" w:rsidR="00FE6AD2" w:rsidRPr="00B27851" w:rsidRDefault="00FE6AD2" w:rsidP="00FE6AD2">
            <w:pPr>
              <w:autoSpaceDE w:val="0"/>
              <w:autoSpaceDN w:val="0"/>
            </w:pPr>
            <w:r w:rsidRPr="00B27851">
              <w:t>Typ přílohy</w:t>
            </w:r>
          </w:p>
        </w:tc>
        <w:tc>
          <w:tcPr>
            <w:tcW w:w="4196" w:type="dxa"/>
          </w:tcPr>
          <w:p w14:paraId="0D2C49D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771AB29F" w14:textId="77777777" w:rsidR="00FE6AD2" w:rsidRDefault="00FE6AD2" w:rsidP="00FE6AD2">
            <w:pPr>
              <w:jc w:val="center"/>
            </w:pPr>
          </w:p>
        </w:tc>
        <w:tc>
          <w:tcPr>
            <w:tcW w:w="4196" w:type="dxa"/>
          </w:tcPr>
          <w:p w14:paraId="564369F5" w14:textId="77777777" w:rsidR="00FE6AD2" w:rsidRDefault="00FE6AD2" w:rsidP="00FE6AD2"/>
        </w:tc>
        <w:tc>
          <w:tcPr>
            <w:tcW w:w="4196" w:type="dxa"/>
          </w:tcPr>
          <w:p w14:paraId="7344C0EE" w14:textId="77777777" w:rsidR="00FE6AD2" w:rsidRDefault="00FE6AD2" w:rsidP="00FE6AD2"/>
        </w:tc>
      </w:tr>
      <w:tr w:rsidR="00417738" w14:paraId="5CD0A95D" w14:textId="77777777" w:rsidTr="001D4B11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35E50370" w14:textId="77777777" w:rsidR="00417738" w:rsidRPr="00590A29" w:rsidRDefault="00417738" w:rsidP="00417738">
            <w:pPr>
              <w:rPr>
                <w:b/>
              </w:rPr>
            </w:pPr>
            <w:proofErr w:type="spellStart"/>
            <w:r>
              <w:rPr>
                <w:b/>
              </w:rPr>
              <w:t>ReferenceEle</w:t>
            </w:r>
            <w:r w:rsidRPr="00590A29">
              <w:rPr>
                <w:b/>
              </w:rPr>
              <w:t>Source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2DC1A692" w14:textId="77777777" w:rsidR="00417738" w:rsidRPr="00590A29" w:rsidRDefault="00417738" w:rsidP="00417738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7920026E" w14:textId="77777777" w:rsidR="00417738" w:rsidRPr="00590A29" w:rsidRDefault="00417738" w:rsidP="00417738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5C0A3C88" w14:textId="77777777" w:rsidR="00417738" w:rsidRPr="00CD119F" w:rsidRDefault="00417738" w:rsidP="00417738">
            <w:r w:rsidRPr="00417738">
              <w:t>Referenční zdroj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0FC10FF1" w14:textId="77777777" w:rsidR="00417738" w:rsidRPr="00CD119F" w:rsidRDefault="00417738" w:rsidP="00417738">
            <w:r w:rsidRPr="00417738">
              <w:t>Referenční zdroj elektřiny</w:t>
            </w:r>
          </w:p>
        </w:tc>
        <w:tc>
          <w:tcPr>
            <w:tcW w:w="4196" w:type="dxa"/>
          </w:tcPr>
          <w:p w14:paraId="7C8D3E8E" w14:textId="77777777" w:rsidR="00417738" w:rsidRDefault="00417738" w:rsidP="00417738">
            <w:pPr>
              <w:jc w:val="center"/>
            </w:pPr>
          </w:p>
        </w:tc>
        <w:tc>
          <w:tcPr>
            <w:tcW w:w="4196" w:type="dxa"/>
          </w:tcPr>
          <w:p w14:paraId="51A5BBA8" w14:textId="77777777" w:rsidR="00417738" w:rsidRDefault="00417738" w:rsidP="00417738">
            <w:pPr>
              <w:jc w:val="center"/>
            </w:pPr>
          </w:p>
        </w:tc>
        <w:tc>
          <w:tcPr>
            <w:tcW w:w="4196" w:type="dxa"/>
          </w:tcPr>
          <w:p w14:paraId="5E1CEF6D" w14:textId="77777777" w:rsidR="00417738" w:rsidRDefault="00417738" w:rsidP="00417738"/>
        </w:tc>
        <w:tc>
          <w:tcPr>
            <w:tcW w:w="4196" w:type="dxa"/>
          </w:tcPr>
          <w:p w14:paraId="171A08CF" w14:textId="77777777" w:rsidR="00417738" w:rsidRDefault="00417738" w:rsidP="00417738"/>
        </w:tc>
      </w:tr>
      <w:tr w:rsidR="00417738" w14:paraId="5C43BC72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FE4F84" w14:textId="77777777" w:rsidR="00417738" w:rsidRPr="00B27851" w:rsidRDefault="00417738" w:rsidP="00417738">
            <w:pPr>
              <w:autoSpaceDE w:val="0"/>
              <w:autoSpaceDN w:val="0"/>
            </w:pPr>
            <w:r w:rsidRPr="002A48EB">
              <w:lastRenderedPageBreak/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3D6905" w14:textId="77777777" w:rsidR="00417738" w:rsidRPr="00B27851" w:rsidRDefault="00417738" w:rsidP="00417738">
            <w:pPr>
              <w:autoSpaceDE w:val="0"/>
              <w:autoSpaceDN w:val="0"/>
              <w:jc w:val="center"/>
            </w:pPr>
            <w:r w:rsidRPr="00B27851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F2DE80" w14:textId="77777777" w:rsidR="00417738" w:rsidRPr="00B27851" w:rsidRDefault="00417738" w:rsidP="00417738">
            <w:pPr>
              <w:autoSpaceDE w:val="0"/>
              <w:autoSpaceDN w:val="0"/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4EADBC" w14:textId="77777777" w:rsidR="00417738" w:rsidRPr="00B27851" w:rsidRDefault="00417738" w:rsidP="00417738">
            <w:pPr>
              <w:autoSpaceDE w:val="0"/>
              <w:autoSpaceDN w:val="0"/>
            </w:pPr>
            <w:r w:rsidRPr="00417738">
              <w:rPr>
                <w:sz w:val="20"/>
                <w:szCs w:val="20"/>
              </w:rPr>
              <w:t>ID zdroje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6C124F" w14:textId="77777777" w:rsidR="00417738" w:rsidRPr="00B27851" w:rsidRDefault="00417738" w:rsidP="00417738">
            <w:pPr>
              <w:autoSpaceDE w:val="0"/>
              <w:autoSpaceDN w:val="0"/>
            </w:pPr>
            <w:r w:rsidRPr="00417738">
              <w:rPr>
                <w:sz w:val="20"/>
                <w:szCs w:val="20"/>
              </w:rPr>
              <w:t>ID zdroje elektřiny</w:t>
            </w:r>
          </w:p>
        </w:tc>
        <w:tc>
          <w:tcPr>
            <w:tcW w:w="4196" w:type="dxa"/>
          </w:tcPr>
          <w:p w14:paraId="5A075B35" w14:textId="77777777" w:rsidR="00417738" w:rsidRDefault="00417738" w:rsidP="00417738">
            <w:pPr>
              <w:jc w:val="center"/>
            </w:pPr>
          </w:p>
        </w:tc>
        <w:tc>
          <w:tcPr>
            <w:tcW w:w="4196" w:type="dxa"/>
          </w:tcPr>
          <w:p w14:paraId="6742D97E" w14:textId="77777777" w:rsidR="00417738" w:rsidRDefault="00417738" w:rsidP="00417738">
            <w:pPr>
              <w:jc w:val="center"/>
            </w:pPr>
          </w:p>
        </w:tc>
        <w:tc>
          <w:tcPr>
            <w:tcW w:w="4196" w:type="dxa"/>
          </w:tcPr>
          <w:p w14:paraId="0A9E9D6E" w14:textId="77777777" w:rsidR="00417738" w:rsidRDefault="00417738" w:rsidP="00417738"/>
        </w:tc>
        <w:tc>
          <w:tcPr>
            <w:tcW w:w="4196" w:type="dxa"/>
          </w:tcPr>
          <w:p w14:paraId="020A3299" w14:textId="77777777" w:rsidR="00417738" w:rsidRDefault="00417738" w:rsidP="00417738"/>
        </w:tc>
      </w:tr>
      <w:tr w:rsidR="00417738" w14:paraId="33667899" w14:textId="77777777" w:rsidTr="001D4B11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2DA14958" w14:textId="77777777" w:rsidR="00417738" w:rsidRPr="00590A29" w:rsidRDefault="00417738" w:rsidP="00417738">
            <w:pPr>
              <w:rPr>
                <w:b/>
              </w:rPr>
            </w:pPr>
            <w:proofErr w:type="spellStart"/>
            <w:r w:rsidRPr="00590A29">
              <w:rPr>
                <w:b/>
              </w:rPr>
              <w:t>Reference</w:t>
            </w:r>
            <w:r>
              <w:rPr>
                <w:b/>
              </w:rPr>
              <w:t>Heat</w:t>
            </w:r>
            <w:r w:rsidRPr="00590A29">
              <w:rPr>
                <w:b/>
              </w:rPr>
              <w:t>Source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1F877CFA" w14:textId="77777777" w:rsidR="00417738" w:rsidRPr="00590A29" w:rsidRDefault="00417738" w:rsidP="00417738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2BD24BA7" w14:textId="77777777" w:rsidR="00417738" w:rsidRPr="00590A29" w:rsidRDefault="00417738" w:rsidP="00417738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3DAD0E6C" w14:textId="77777777" w:rsidR="00417738" w:rsidRPr="00CD119F" w:rsidRDefault="00417738" w:rsidP="00417738">
            <w:r w:rsidRPr="00417738">
              <w:t>Referenční výrobna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7C547"/>
          </w:tcPr>
          <w:p w14:paraId="330F2D63" w14:textId="77777777" w:rsidR="00417738" w:rsidRPr="00CD119F" w:rsidRDefault="00417738" w:rsidP="00417738">
            <w:r w:rsidRPr="00417738">
              <w:t>Referenční výrobna tepla</w:t>
            </w:r>
          </w:p>
        </w:tc>
        <w:tc>
          <w:tcPr>
            <w:tcW w:w="4196" w:type="dxa"/>
          </w:tcPr>
          <w:p w14:paraId="684CF4DF" w14:textId="77777777" w:rsidR="00417738" w:rsidRDefault="00417738" w:rsidP="00417738">
            <w:pPr>
              <w:jc w:val="center"/>
            </w:pPr>
          </w:p>
        </w:tc>
        <w:tc>
          <w:tcPr>
            <w:tcW w:w="4196" w:type="dxa"/>
          </w:tcPr>
          <w:p w14:paraId="6B5AFAE8" w14:textId="77777777" w:rsidR="00417738" w:rsidRDefault="00417738" w:rsidP="00417738">
            <w:pPr>
              <w:jc w:val="center"/>
            </w:pPr>
          </w:p>
        </w:tc>
        <w:tc>
          <w:tcPr>
            <w:tcW w:w="4196" w:type="dxa"/>
          </w:tcPr>
          <w:p w14:paraId="1C5885B4" w14:textId="77777777" w:rsidR="00417738" w:rsidRDefault="00417738" w:rsidP="00417738"/>
        </w:tc>
        <w:tc>
          <w:tcPr>
            <w:tcW w:w="4196" w:type="dxa"/>
          </w:tcPr>
          <w:p w14:paraId="0B0E01C4" w14:textId="77777777" w:rsidR="00417738" w:rsidRDefault="00417738" w:rsidP="00417738"/>
        </w:tc>
      </w:tr>
      <w:tr w:rsidR="00417738" w14:paraId="21C4CA82" w14:textId="77777777" w:rsidTr="00FE6AD2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2D487D" w14:textId="77777777" w:rsidR="00417738" w:rsidRPr="00B27851" w:rsidRDefault="00417738" w:rsidP="00417738">
            <w:pPr>
              <w:autoSpaceDE w:val="0"/>
              <w:autoSpaceDN w:val="0"/>
            </w:pPr>
            <w:r w:rsidRPr="002A48EB"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42EB7B" w14:textId="77777777" w:rsidR="00417738" w:rsidRPr="00B27851" w:rsidRDefault="00417738" w:rsidP="00417738">
            <w:pPr>
              <w:autoSpaceDE w:val="0"/>
              <w:autoSpaceDN w:val="0"/>
              <w:jc w:val="center"/>
            </w:pPr>
            <w:r w:rsidRPr="00B27851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50A221" w14:textId="77777777" w:rsidR="00417738" w:rsidRPr="00B27851" w:rsidRDefault="00417738" w:rsidP="00417738">
            <w:pPr>
              <w:autoSpaceDE w:val="0"/>
              <w:autoSpaceDN w:val="0"/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689AA9" w14:textId="77777777" w:rsidR="00417738" w:rsidRPr="00B27851" w:rsidRDefault="00417738" w:rsidP="00417738">
            <w:pPr>
              <w:autoSpaceDE w:val="0"/>
              <w:autoSpaceDN w:val="0"/>
            </w:pPr>
            <w:r w:rsidRPr="00417738">
              <w:rPr>
                <w:sz w:val="20"/>
                <w:szCs w:val="20"/>
              </w:rPr>
              <w:t>ID výrobny tepla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023AF4" w14:textId="77777777" w:rsidR="00417738" w:rsidRPr="00B27851" w:rsidRDefault="00417738" w:rsidP="00417738">
            <w:pPr>
              <w:autoSpaceDE w:val="0"/>
              <w:autoSpaceDN w:val="0"/>
            </w:pPr>
            <w:r w:rsidRPr="00417738">
              <w:rPr>
                <w:sz w:val="20"/>
                <w:szCs w:val="20"/>
              </w:rPr>
              <w:t>ID výrobny tepla</w:t>
            </w:r>
          </w:p>
        </w:tc>
        <w:tc>
          <w:tcPr>
            <w:tcW w:w="4196" w:type="dxa"/>
          </w:tcPr>
          <w:p w14:paraId="4F9CA2B1" w14:textId="77777777" w:rsidR="00417738" w:rsidRDefault="00417738" w:rsidP="00417738">
            <w:pPr>
              <w:jc w:val="center"/>
            </w:pPr>
          </w:p>
        </w:tc>
        <w:tc>
          <w:tcPr>
            <w:tcW w:w="4196" w:type="dxa"/>
          </w:tcPr>
          <w:p w14:paraId="471A4A79" w14:textId="77777777" w:rsidR="00417738" w:rsidRDefault="00417738" w:rsidP="00417738">
            <w:pPr>
              <w:jc w:val="center"/>
            </w:pPr>
          </w:p>
        </w:tc>
        <w:tc>
          <w:tcPr>
            <w:tcW w:w="4196" w:type="dxa"/>
          </w:tcPr>
          <w:p w14:paraId="56A7EC8E" w14:textId="77777777" w:rsidR="00417738" w:rsidRDefault="00417738" w:rsidP="00417738"/>
        </w:tc>
        <w:tc>
          <w:tcPr>
            <w:tcW w:w="4196" w:type="dxa"/>
          </w:tcPr>
          <w:p w14:paraId="032AF34F" w14:textId="77777777" w:rsidR="00417738" w:rsidRDefault="00417738" w:rsidP="00417738"/>
        </w:tc>
      </w:tr>
    </w:tbl>
    <w:p w14:paraId="1599A889" w14:textId="77777777" w:rsidR="00FE6AD2" w:rsidRDefault="00FE6AD2" w:rsidP="00FE6AD2"/>
    <w:p w14:paraId="42E348F1" w14:textId="77777777" w:rsidR="00FE6AD2" w:rsidRDefault="00FE6AD2" w:rsidP="00820085"/>
    <w:p w14:paraId="24720FBB" w14:textId="77777777" w:rsidR="00820085" w:rsidRDefault="00820085" w:rsidP="00820085">
      <w:r>
        <w:t>Kompletní soubor RESSOURCE</w:t>
      </w:r>
      <w:r w:rsidR="00F646BE">
        <w:t>GAS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p w14:paraId="46D24C07" w14:textId="66B8BBDB" w:rsidR="00F41C2B" w:rsidRDefault="00F41C2B" w:rsidP="00F41C2B">
      <w:hyperlink r:id="rId25" w:tooltip="CDSREQ.xsd" w:history="1">
        <w:r>
          <w:rPr>
            <w:rStyle w:val="Hypertextovodkaz"/>
          </w:rPr>
          <w:t>XML\RESSOURCEGAS</w:t>
        </w:r>
      </w:hyperlink>
    </w:p>
    <w:p w14:paraId="0CBB933F" w14:textId="77777777" w:rsidR="00DE1483" w:rsidRDefault="00DE1483" w:rsidP="00820085"/>
    <w:p w14:paraId="130C7E2E" w14:textId="77777777" w:rsidR="00DE1483" w:rsidRDefault="00DE1483" w:rsidP="00DE1483">
      <w:pPr>
        <w:pStyle w:val="Nadpis2"/>
        <w:pageBreakBefore/>
      </w:pPr>
      <w:bookmarkStart w:id="47" w:name="_Toc237936029"/>
      <w:r>
        <w:lastRenderedPageBreak/>
        <w:t>RESGAS</w:t>
      </w:r>
      <w:bookmarkEnd w:id="47"/>
    </w:p>
    <w:p w14:paraId="61515737" w14:textId="77777777" w:rsidR="00DE1483" w:rsidRDefault="00DE1483" w:rsidP="00DE1483"/>
    <w:p w14:paraId="088BD524" w14:textId="77777777" w:rsidR="00DE1483" w:rsidRDefault="00DE1483" w:rsidP="00DE1483">
      <w:pPr>
        <w:pStyle w:val="Nadpis5"/>
      </w:pPr>
      <w:r>
        <w:t>Účel</w:t>
      </w:r>
    </w:p>
    <w:p w14:paraId="777C78BA" w14:textId="77777777" w:rsidR="00DE1483" w:rsidRDefault="00DE1483" w:rsidP="00DE1483"/>
    <w:p w14:paraId="7D306FAD" w14:textId="77777777" w:rsidR="00DE1483" w:rsidRDefault="00DE1483" w:rsidP="00DE1483">
      <w:r>
        <w:t>Zpráva XML ve formátu RESGAS slouží pro zasílání měsíčního výkazu o výrobě biometanu.</w:t>
      </w:r>
    </w:p>
    <w:p w14:paraId="463946A5" w14:textId="77777777" w:rsidR="00DE1483" w:rsidRDefault="00DE1483" w:rsidP="00DE1483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DE1483" w:rsidRPr="007F474B" w14:paraId="2B5EA2DD" w14:textId="77777777" w:rsidTr="001E3B99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1E57F917" w14:textId="77777777" w:rsidR="00DE1483" w:rsidRPr="007F474B" w:rsidRDefault="00DE1483" w:rsidP="001E3B99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FFBB655" w14:textId="77777777" w:rsidR="00DE1483" w:rsidRPr="007F474B" w:rsidRDefault="00DE1483" w:rsidP="001E3B99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668E9F96" w14:textId="77777777" w:rsidR="00DE1483" w:rsidRPr="007F474B" w:rsidRDefault="00DE1483" w:rsidP="001E3B99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088D2CFD" w14:textId="77777777" w:rsidR="00DE1483" w:rsidRPr="007F474B" w:rsidRDefault="00DE1483" w:rsidP="001E3B99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 xml:space="preserve">Vstup / </w:t>
            </w:r>
            <w:r w:rsidRPr="007F474B">
              <w:rPr>
                <w:b/>
                <w:bCs/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2B03A42D" w14:textId="77777777" w:rsidR="00DE1483" w:rsidRPr="007F474B" w:rsidRDefault="00DE1483" w:rsidP="001E3B99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5BE2A04" w14:textId="77777777" w:rsidR="00DE1483" w:rsidRPr="007F474B" w:rsidRDefault="00DE1483" w:rsidP="001E3B99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DE1483" w:rsidRPr="007F474B" w14:paraId="185D705E" w14:textId="77777777" w:rsidTr="001E3B99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89AAFBB" w14:textId="77777777" w:rsidR="00DE1483" w:rsidRPr="008963F6" w:rsidRDefault="00DE1483" w:rsidP="001E3B99">
            <w:pPr>
              <w:jc w:val="center"/>
              <w:rPr>
                <w:sz w:val="20"/>
                <w:szCs w:val="20"/>
              </w:rPr>
            </w:pPr>
            <w:r w:rsidRPr="00490D96">
              <w:t>PG1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15482A9" w14:textId="77777777" w:rsidR="00DE1483" w:rsidRPr="007B41BB" w:rsidRDefault="00DE1483" w:rsidP="001E3B99">
            <w:pPr>
              <w:rPr>
                <w:sz w:val="20"/>
                <w:szCs w:val="20"/>
              </w:rPr>
            </w:pPr>
            <w:r w:rsidRPr="00490D96">
              <w:t>M</w:t>
            </w:r>
            <w:r w:rsidRPr="008C11C8">
              <w:t xml:space="preserve">ěsíční výkaz </w:t>
            </w:r>
            <w:r>
              <w:t>o výrobě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2254C2F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BE88928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2E29487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Výrobce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0968E673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</w:tr>
      <w:tr w:rsidR="00DE1483" w:rsidRPr="007F474B" w14:paraId="3C80BDDB" w14:textId="77777777" w:rsidTr="001E3B99">
        <w:trPr>
          <w:trHeight w:val="510"/>
        </w:trPr>
        <w:tc>
          <w:tcPr>
            <w:tcW w:w="1080" w:type="dxa"/>
            <w:tcBorders>
              <w:top w:val="nil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53AC8E87" w14:textId="77777777" w:rsidR="00DE1483" w:rsidRPr="008963F6" w:rsidRDefault="00DE1483" w:rsidP="001E3B99">
            <w:pPr>
              <w:jc w:val="center"/>
              <w:rPr>
                <w:sz w:val="20"/>
                <w:szCs w:val="20"/>
              </w:rPr>
            </w:pPr>
            <w:r>
              <w:t>PG3</w:t>
            </w:r>
          </w:p>
        </w:tc>
        <w:tc>
          <w:tcPr>
            <w:tcW w:w="379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DE4BCB8" w14:textId="77777777" w:rsidR="00DE1483" w:rsidRPr="007B41BB" w:rsidRDefault="00DE1483" w:rsidP="001E3B99">
            <w:pPr>
              <w:rPr>
                <w:sz w:val="20"/>
                <w:szCs w:val="20"/>
              </w:rPr>
            </w:pPr>
            <w:r>
              <w:t>Opis měsíčního výkazu o výrobě biometanu</w:t>
            </w:r>
          </w:p>
        </w:tc>
        <w:tc>
          <w:tcPr>
            <w:tcW w:w="162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B2892FE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PG1</w:t>
            </w:r>
          </w:p>
        </w:tc>
        <w:tc>
          <w:tcPr>
            <w:tcW w:w="90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9C044D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125DB25A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2F8FD8E6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  <w:tr w:rsidR="00DE1483" w:rsidRPr="007F474B" w14:paraId="46B8D79C" w14:textId="77777777" w:rsidTr="001E3B99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2004D48" w14:textId="77777777" w:rsidR="00DE1483" w:rsidRPr="008963F6" w:rsidRDefault="00DE1483" w:rsidP="001E3B99">
            <w:pPr>
              <w:jc w:val="center"/>
              <w:rPr>
                <w:sz w:val="20"/>
                <w:szCs w:val="20"/>
              </w:rPr>
            </w:pPr>
            <w:r>
              <w:t>PG6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0A18B03" w14:textId="77777777" w:rsidR="00DE1483" w:rsidRPr="007B41BB" w:rsidRDefault="00DE1483" w:rsidP="001E3B99">
            <w:pPr>
              <w:rPr>
                <w:sz w:val="20"/>
                <w:szCs w:val="20"/>
              </w:rPr>
            </w:pPr>
            <w:r>
              <w:t>Výpis měsíčních výkazů o výrobě biometanu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605ED358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PG4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30DECE55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6E9E53EA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4B062B52" w14:textId="77777777" w:rsidR="00DE1483" w:rsidRPr="00AA3231" w:rsidRDefault="00DE1483" w:rsidP="001E3B99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</w:tbl>
    <w:p w14:paraId="3C3447F3" w14:textId="77777777" w:rsidR="00DE1483" w:rsidRDefault="00DE1483" w:rsidP="00DE1483"/>
    <w:p w14:paraId="3CB90BAC" w14:textId="77777777" w:rsidR="00DE1483" w:rsidRDefault="00DE1483" w:rsidP="00DE1483">
      <w:pPr>
        <w:pStyle w:val="Nadpis5"/>
      </w:pPr>
      <w:r>
        <w:t>plnění struktury RES</w:t>
      </w:r>
      <w:r w:rsidR="007C00F5">
        <w:t>GAS</w:t>
      </w:r>
    </w:p>
    <w:p w14:paraId="22018985" w14:textId="77777777" w:rsidR="00DE1483" w:rsidRDefault="00DE1483" w:rsidP="00DE1483"/>
    <w:p w14:paraId="30058A76" w14:textId="77777777" w:rsidR="00DE1483" w:rsidRDefault="00DE1483" w:rsidP="00DE1483">
      <w:r>
        <w:t>Níže je uveden popis plnění pro vybrané atributy zprávy.</w:t>
      </w:r>
    </w:p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</w:tblGrid>
      <w:tr w:rsidR="00DE1483" w14:paraId="45EB4B97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F9D8DDB" w14:textId="77777777" w:rsidR="00DE1483" w:rsidRPr="00EB062D" w:rsidRDefault="00DE1483" w:rsidP="001E3B99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3A580538" w14:textId="77777777" w:rsidR="00DE1483" w:rsidRDefault="00DE1483" w:rsidP="001E3B99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DCCF615" w14:textId="77777777" w:rsidR="00DE1483" w:rsidRPr="00BB1160" w:rsidRDefault="00DE1483" w:rsidP="001E3B99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1B095B13" w14:textId="77777777" w:rsidR="00DE1483" w:rsidRPr="00BB1160" w:rsidRDefault="00DE1483" w:rsidP="001E3B99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0F79A67" w14:textId="77777777" w:rsidR="00DE1483" w:rsidRPr="00BB1160" w:rsidRDefault="00DE1483" w:rsidP="001E3B99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DE1483" w14:paraId="54336390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EBFC874" w14:textId="77777777" w:rsidR="00DE1483" w:rsidRDefault="00DE1483" w:rsidP="001E3B99">
            <w:pPr>
              <w:rPr>
                <w:b/>
              </w:rPr>
            </w:pPr>
            <w:r>
              <w:rPr>
                <w:b/>
              </w:rPr>
              <w:t>RESDATA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E79F9DC" w14:textId="77777777" w:rsidR="00DE1483" w:rsidRPr="00EB062D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873402B" w14:textId="77777777" w:rsidR="00DE1483" w:rsidRPr="00BB1160" w:rsidRDefault="00DE1483" w:rsidP="001E3B99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87183E5" w14:textId="77777777" w:rsidR="00DE1483" w:rsidRPr="00BB1160" w:rsidRDefault="00DE1483" w:rsidP="001E3B99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5DDAC99" w14:textId="77777777" w:rsidR="00DE1483" w:rsidRPr="00A1290A" w:rsidRDefault="00DE1483" w:rsidP="001E3B99">
            <w:r w:rsidRPr="00A1290A">
              <w:t>Hlavička zprávy</w:t>
            </w:r>
          </w:p>
        </w:tc>
      </w:tr>
      <w:tr w:rsidR="00DE1483" w14:paraId="66379C3D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7F806D" w14:textId="77777777" w:rsidR="00DE1483" w:rsidRDefault="00DE1483" w:rsidP="001E3B99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6EABC5" w14:textId="77777777" w:rsidR="00DE1483" w:rsidRPr="00EB062D" w:rsidRDefault="00DE1483" w:rsidP="001E3B99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C053B3" w14:textId="77777777" w:rsidR="00DE1483" w:rsidRDefault="00DE1483" w:rsidP="001E3B99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57B72B" w14:textId="77777777" w:rsidR="00DE1483" w:rsidRPr="00BB1160" w:rsidRDefault="00DE1483" w:rsidP="001E3B99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1ADA5B" w14:textId="77777777" w:rsidR="00DE1483" w:rsidRDefault="00DE1483" w:rsidP="001E3B99">
            <w:r>
              <w:t>Jednoznačný identifikátor zprávy</w:t>
            </w:r>
          </w:p>
        </w:tc>
      </w:tr>
      <w:tr w:rsidR="00DE1483" w14:paraId="41F38023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71BF6D" w14:textId="77777777" w:rsidR="00DE1483" w:rsidRDefault="00DE1483" w:rsidP="001E3B99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C9AEAF" w14:textId="77777777" w:rsidR="00DE1483" w:rsidRPr="00EB062D" w:rsidRDefault="00DE1483" w:rsidP="001E3B99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3F539B" w14:textId="77777777" w:rsidR="00DE1483" w:rsidRDefault="00DE1483" w:rsidP="001E3B99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87727AA" w14:textId="77777777" w:rsidR="00DE1483" w:rsidRDefault="00DE1483" w:rsidP="001E3B99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39941A" w14:textId="77777777" w:rsidR="00DE1483" w:rsidRDefault="00DE1483" w:rsidP="001E3B99">
            <w:r>
              <w:t xml:space="preserve">Upřesnění obsahu zprávy </w:t>
            </w:r>
          </w:p>
        </w:tc>
      </w:tr>
      <w:tr w:rsidR="00DE1483" w14:paraId="26CE83C3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5879EA0" w14:textId="77777777" w:rsidR="00DE1483" w:rsidRDefault="00DE1483" w:rsidP="001E3B99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DD26C9" w14:textId="77777777" w:rsidR="00DE1483" w:rsidRPr="00EB062D" w:rsidRDefault="00DE1483" w:rsidP="001E3B99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25AB82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3186CC" w14:textId="77777777" w:rsidR="00DE1483" w:rsidRDefault="00DE1483" w:rsidP="001E3B99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0D2198" w14:textId="77777777" w:rsidR="00DE1483" w:rsidRDefault="00DE1483" w:rsidP="001E3B99">
            <w:r>
              <w:t xml:space="preserve">Datum a čas vytvoření zprávy </w:t>
            </w:r>
          </w:p>
        </w:tc>
      </w:tr>
      <w:tr w:rsidR="00DE1483" w14:paraId="26C4317F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A18483" w14:textId="77777777" w:rsidR="00DE1483" w:rsidRDefault="00DE1483" w:rsidP="001E3B99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658A07" w14:textId="77777777" w:rsidR="00DE1483" w:rsidRPr="00EB062D" w:rsidRDefault="00DE1483" w:rsidP="001E3B99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6D12B8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74176E" w14:textId="77777777" w:rsidR="00DE1483" w:rsidRDefault="00DE1483" w:rsidP="001E3B99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B390BA" w14:textId="77777777" w:rsidR="00DE1483" w:rsidRDefault="00DE1483" w:rsidP="001E3B99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DE1483" w14:paraId="15545BF3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ABADC7" w14:textId="77777777" w:rsidR="00DE1483" w:rsidRDefault="00DE1483" w:rsidP="001E3B99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368091" w14:textId="77777777" w:rsidR="00DE1483" w:rsidRPr="00EB062D" w:rsidRDefault="00DE1483" w:rsidP="001E3B99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EEE2EA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83F33D" w14:textId="77777777" w:rsidR="00DE1483" w:rsidRDefault="00DE1483" w:rsidP="001E3B99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1748E6" w14:textId="77777777" w:rsidR="00DE1483" w:rsidRDefault="00DE1483" w:rsidP="001E3B99">
            <w:r>
              <w:t>Vydání v rámci verze schématu, plněno konstantou „1“</w:t>
            </w:r>
          </w:p>
        </w:tc>
      </w:tr>
      <w:tr w:rsidR="00DE1483" w14:paraId="7E58B625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583C30" w14:textId="77777777" w:rsidR="00DE1483" w:rsidRDefault="00DE1483" w:rsidP="001E3B99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09DF25" w14:textId="77777777" w:rsidR="00DE1483" w:rsidRPr="00EB062D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C262E2" w14:textId="77777777" w:rsidR="00DE1483" w:rsidRDefault="00DE1483" w:rsidP="001E3B99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586D24" w14:textId="77777777" w:rsidR="00DE1483" w:rsidRDefault="00DE1483" w:rsidP="001E3B99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5FCD6E" w14:textId="77777777" w:rsidR="00DE1483" w:rsidRDefault="00DE1483" w:rsidP="001E3B99">
            <w:r>
              <w:t>Indikace požadavku na odpověď, 1 = ANO, 0 = NE</w:t>
            </w:r>
          </w:p>
        </w:tc>
      </w:tr>
      <w:tr w:rsidR="00DE1483" w14:paraId="4FFCBA48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50AAB2" w14:textId="77777777" w:rsidR="00DE1483" w:rsidRDefault="00DE1483" w:rsidP="001E3B99">
            <w:r>
              <w:t>interval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B12EE1" w14:textId="77777777" w:rsidR="00DE1483" w:rsidRPr="00EB062D" w:rsidRDefault="00DE1483" w:rsidP="001E3B9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603AC5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BB408D" w14:textId="77777777" w:rsidR="00DE1483" w:rsidRDefault="00DE1483" w:rsidP="001E3B99">
            <w:r>
              <w:t>Interval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A848C7" w14:textId="77777777" w:rsidR="00DE1483" w:rsidRDefault="00DE1483" w:rsidP="001E3B99">
            <w:r>
              <w:t>Interval platnosti dat</w:t>
            </w:r>
          </w:p>
        </w:tc>
      </w:tr>
      <w:tr w:rsidR="00DE1483" w14:paraId="56926A5A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833AA4" w14:textId="77777777" w:rsidR="00DE1483" w:rsidRDefault="00DE1483" w:rsidP="001E3B99">
            <w:proofErr w:type="spellStart"/>
            <w:r>
              <w:t>time</w:t>
            </w:r>
            <w:proofErr w:type="spellEnd"/>
            <w:r>
              <w:t>-offset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6D814B" w14:textId="77777777" w:rsidR="00DE1483" w:rsidRPr="00EB062D" w:rsidRDefault="00DE1483" w:rsidP="001E3B9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05DA4F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94EE26" w14:textId="77777777" w:rsidR="00DE1483" w:rsidRDefault="00DE1483" w:rsidP="001E3B99">
            <w:r>
              <w:t>Časový posun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8125C2" w14:textId="77777777" w:rsidR="00DE1483" w:rsidRDefault="00DE1483" w:rsidP="001E3B99">
            <w:r>
              <w:t>Časový posun, defaultně +1</w:t>
            </w:r>
          </w:p>
        </w:tc>
      </w:tr>
      <w:tr w:rsidR="00DE1483" w14:paraId="3B1F9008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06E798" w14:textId="77777777" w:rsidR="00DE1483" w:rsidRDefault="00DE1483" w:rsidP="001E3B99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EF9773" w14:textId="77777777" w:rsidR="00DE1483" w:rsidRPr="00EB062D" w:rsidRDefault="00DE1483" w:rsidP="001E3B9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91D976" w14:textId="77777777" w:rsidR="00DE1483" w:rsidRDefault="00DE1483" w:rsidP="001E3B99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507709" w14:textId="77777777" w:rsidR="00DE1483" w:rsidRDefault="00DE1483" w:rsidP="001E3B99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F34EB7" w14:textId="77777777" w:rsidR="00DE1483" w:rsidRDefault="00DE1483" w:rsidP="001E3B99">
            <w:r>
              <w:t>Jazyk zprávy</w:t>
            </w:r>
          </w:p>
        </w:tc>
      </w:tr>
      <w:tr w:rsidR="00DE1483" w14:paraId="563AD2EC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4E55CAC" w14:textId="77777777" w:rsidR="00DE1483" w:rsidRDefault="00DE1483" w:rsidP="001E3B99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20FD30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9DF7F3" w14:textId="77777777" w:rsidR="00DE1483" w:rsidRDefault="00DE1483" w:rsidP="001E3B99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13DF321" w14:textId="77777777" w:rsidR="00DE1483" w:rsidRDefault="00DE1483" w:rsidP="001E3B99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A50844" w14:textId="77777777" w:rsidR="00DE1483" w:rsidRDefault="00DE1483" w:rsidP="001E3B99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DE1483" w14:paraId="430F07FC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BA86BF" w14:textId="77777777" w:rsidR="00DE1483" w:rsidRDefault="00DE1483" w:rsidP="001E3B99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D0189D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4D26F7" w14:textId="77777777" w:rsidR="00DE1483" w:rsidRDefault="00DE1483" w:rsidP="001E3B99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DC82CF" w14:textId="77777777" w:rsidR="00DE1483" w:rsidRDefault="00DE1483" w:rsidP="001E3B99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1931810" w14:textId="77777777" w:rsidR="00DE1483" w:rsidRDefault="00DE1483" w:rsidP="001E3B99">
            <w:r>
              <w:t>Identifikátor odesílatele (tvůrce obchodního pokynu)</w:t>
            </w:r>
          </w:p>
        </w:tc>
      </w:tr>
      <w:tr w:rsidR="00DE1483" w14:paraId="4B7C5D28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B23726" w14:textId="77777777" w:rsidR="00DE1483" w:rsidRDefault="00DE1483" w:rsidP="001E3B99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FA7628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93D611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8815A0" w14:textId="77777777" w:rsidR="00DE1483" w:rsidRDefault="00DE1483" w:rsidP="001E3B99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B297F4" w14:textId="77777777" w:rsidR="00DE1483" w:rsidRDefault="00DE1483" w:rsidP="001E3B99">
            <w:r>
              <w:t>Plněno konstantou, 14 pro EAN nebo 15 pro EIC</w:t>
            </w:r>
          </w:p>
        </w:tc>
      </w:tr>
      <w:tr w:rsidR="00DE1483" w14:paraId="113A4DBC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D0EA87C" w14:textId="77777777" w:rsidR="00DE1483" w:rsidRDefault="00DE1483" w:rsidP="001E3B99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6629EE6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076AF28" w14:textId="77777777" w:rsidR="00DE1483" w:rsidRDefault="00DE1483" w:rsidP="001E3B99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42A3D96" w14:textId="77777777" w:rsidR="00DE1483" w:rsidRDefault="00DE1483" w:rsidP="001E3B99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3899C34" w14:textId="77777777" w:rsidR="00DE1483" w:rsidRDefault="00DE1483" w:rsidP="001E3B99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DE1483" w14:paraId="7605D453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C4ECC8" w14:textId="77777777" w:rsidR="00DE1483" w:rsidRDefault="00DE1483" w:rsidP="001E3B99">
            <w:r>
              <w:lastRenderedPageBreak/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BC7313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5975F25" w14:textId="77777777" w:rsidR="00DE1483" w:rsidRDefault="00DE1483" w:rsidP="001E3B99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29CD9C" w14:textId="77777777" w:rsidR="00DE1483" w:rsidRPr="00BB1160" w:rsidRDefault="00DE1483" w:rsidP="001E3B99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C191DF" w14:textId="77777777" w:rsidR="00DE1483" w:rsidRDefault="00DE1483" w:rsidP="001E3B99">
            <w:r>
              <w:t>EIC příjemce zprávy</w:t>
            </w:r>
          </w:p>
        </w:tc>
      </w:tr>
      <w:tr w:rsidR="00DE1483" w14:paraId="773B09AD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AF7CD2" w14:textId="77777777" w:rsidR="00DE1483" w:rsidRDefault="00DE1483" w:rsidP="001E3B99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546A1D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77D4F8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32004A" w14:textId="77777777" w:rsidR="00DE1483" w:rsidRDefault="00DE1483" w:rsidP="001E3B99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41FAB0" w14:textId="77777777" w:rsidR="00DE1483" w:rsidRDefault="00DE1483" w:rsidP="001E3B99">
            <w:r>
              <w:t>Plněno konstantou, 14 pro EAN nebo 15 pro EIC</w:t>
            </w:r>
          </w:p>
        </w:tc>
      </w:tr>
      <w:tr w:rsidR="00DE1483" w14:paraId="138B68F7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EEF2696" w14:textId="77777777" w:rsidR="00DE1483" w:rsidRDefault="00DE1483" w:rsidP="001E3B99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7A82255" w14:textId="77777777" w:rsidR="00DE1483" w:rsidRDefault="00DE1483" w:rsidP="001E3B9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839E88C" w14:textId="77777777" w:rsidR="00DE1483" w:rsidRDefault="00DE1483" w:rsidP="001E3B99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609B429C" w14:textId="77777777" w:rsidR="00DE1483" w:rsidRDefault="00DE1483" w:rsidP="001E3B99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F574F56" w14:textId="77777777" w:rsidR="00DE1483" w:rsidRDefault="00DE1483" w:rsidP="001E3B99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DE1483" w14:paraId="29B7BBA0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469396" w14:textId="77777777" w:rsidR="00DE1483" w:rsidRDefault="00DE1483" w:rsidP="001E3B99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98C2C0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7410BF" w14:textId="77777777" w:rsidR="00DE1483" w:rsidRDefault="00DE1483" w:rsidP="001E3B99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B356CA" w14:textId="77777777" w:rsidR="00DE1483" w:rsidRPr="00BB1160" w:rsidRDefault="00DE1483" w:rsidP="001E3B99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155057" w14:textId="77777777" w:rsidR="00DE1483" w:rsidRDefault="00DE1483" w:rsidP="001E3B99">
            <w:r>
              <w:t>Identifikace předešlé zprávy</w:t>
            </w:r>
          </w:p>
        </w:tc>
      </w:tr>
      <w:tr w:rsidR="00DE1483" w14:paraId="08019366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A5AE70" w14:textId="77777777" w:rsidR="00DE1483" w:rsidRPr="00BB1160" w:rsidRDefault="00DE1483" w:rsidP="001E3B99">
            <w:pPr>
              <w:rPr>
                <w:b/>
              </w:rPr>
            </w:pPr>
            <w:proofErr w:type="spellStart"/>
            <w:r>
              <w:rPr>
                <w:b/>
              </w:rPr>
              <w:t>Location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721BE57" w14:textId="77777777" w:rsidR="00DE1483" w:rsidRPr="00EB062D" w:rsidRDefault="00DE1483" w:rsidP="001E3B99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48FE1EA" w14:textId="77777777" w:rsidR="00DE1483" w:rsidRPr="00BB1160" w:rsidRDefault="00DE1483" w:rsidP="001E3B99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EDAA91E" w14:textId="77777777" w:rsidR="00DE1483" w:rsidRPr="00BB1160" w:rsidRDefault="00DE1483" w:rsidP="001E3B99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596DF4F" w14:textId="77777777" w:rsidR="00DE1483" w:rsidRPr="00F109BA" w:rsidRDefault="00DE1483" w:rsidP="001E3B99">
            <w:pPr>
              <w:rPr>
                <w:b/>
              </w:rPr>
            </w:pPr>
            <w:r>
              <w:rPr>
                <w:b/>
              </w:rPr>
              <w:t xml:space="preserve">Měsíční </w:t>
            </w:r>
            <w:proofErr w:type="gramStart"/>
            <w:r>
              <w:rPr>
                <w:b/>
              </w:rPr>
              <w:t>výkaz - lokalita</w:t>
            </w:r>
            <w:proofErr w:type="gramEnd"/>
          </w:p>
        </w:tc>
      </w:tr>
      <w:tr w:rsidR="00DE1483" w14:paraId="52C9AE76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805E49" w14:textId="77777777" w:rsidR="00DE1483" w:rsidRDefault="00DE1483" w:rsidP="001E3B99">
            <w:r>
              <w:t>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ADF322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E55264F" w14:textId="77777777" w:rsidR="00DE1483" w:rsidRDefault="00DE1483" w:rsidP="001E3B99">
            <w:pPr>
              <w:tabs>
                <w:tab w:val="left" w:pos="210"/>
                <w:tab w:val="center" w:pos="342"/>
              </w:tabs>
              <w:jc w:val="center"/>
            </w:pPr>
            <w:r>
              <w:t>1-20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AB7F10" w14:textId="77777777" w:rsidR="00DE1483" w:rsidRDefault="00DE1483" w:rsidP="001E3B99">
            <w:r>
              <w:t>Id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53664E6" w14:textId="77777777" w:rsidR="00DE1483" w:rsidRDefault="00DE1483" w:rsidP="001E3B99">
            <w:r>
              <w:t>Id výrobního zdroje</w:t>
            </w:r>
          </w:p>
        </w:tc>
      </w:tr>
      <w:tr w:rsidR="00DE1483" w14:paraId="2E2E11CD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36B5B8" w14:textId="77777777" w:rsidR="00DE1483" w:rsidRDefault="00DE1483" w:rsidP="001E3B99">
            <w:proofErr w:type="spellStart"/>
            <w:r>
              <w:t>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E606F2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A5471C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A5C4CD" w14:textId="77777777" w:rsidR="00DE1483" w:rsidRDefault="00DE1483" w:rsidP="001E3B99">
            <w:r>
              <w:t>Datum od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7BDF30" w14:textId="77777777" w:rsidR="00DE1483" w:rsidRDefault="00DE1483" w:rsidP="001E3B99">
            <w:r>
              <w:t>Datum od</w:t>
            </w:r>
          </w:p>
        </w:tc>
      </w:tr>
      <w:tr w:rsidR="00DE1483" w14:paraId="31A4242E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6DA563" w14:textId="77777777" w:rsidR="00DE1483" w:rsidRDefault="00DE1483" w:rsidP="001E3B99">
            <w:proofErr w:type="spellStart"/>
            <w:r>
              <w:t>date</w:t>
            </w:r>
            <w:proofErr w:type="spellEnd"/>
            <w: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6E9E7B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C2B484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941202" w14:textId="77777777" w:rsidR="00DE1483" w:rsidRDefault="00DE1483" w:rsidP="001E3B99">
            <w:r>
              <w:t>Datum do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83997C" w14:textId="77777777" w:rsidR="00DE1483" w:rsidRDefault="00DE1483" w:rsidP="001E3B99">
            <w:r>
              <w:t>Datum do</w:t>
            </w:r>
          </w:p>
        </w:tc>
      </w:tr>
      <w:tr w:rsidR="00DE1483" w14:paraId="61C02B11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0CD58D" w14:textId="77777777" w:rsidR="00DE1483" w:rsidRDefault="00DE1483" w:rsidP="001E3B99">
            <w:proofErr w:type="spellStart"/>
            <w:r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6937B8" w14:textId="77777777" w:rsidR="00DE1483" w:rsidRDefault="00DE1483" w:rsidP="001E3B9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8B8236" w14:textId="77777777" w:rsidR="00DE1483" w:rsidRDefault="00DE1483" w:rsidP="001E3B99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0F13EF" w14:textId="77777777" w:rsidR="00DE1483" w:rsidRDefault="00DE1483" w:rsidP="001E3B99">
            <w:r>
              <w:t>Verze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7C61C8" w14:textId="77777777" w:rsidR="00DE1483" w:rsidRDefault="00DE1483" w:rsidP="001E3B99">
            <w:r>
              <w:t>Číslo verze dat</w:t>
            </w:r>
          </w:p>
        </w:tc>
      </w:tr>
      <w:tr w:rsidR="00DE1483" w14:paraId="29A7A149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411D4B" w14:textId="77777777" w:rsidR="00DE1483" w:rsidRDefault="00DE1483" w:rsidP="001E3B99">
            <w:r>
              <w:t>report-</w:t>
            </w:r>
            <w:proofErr w:type="spellStart"/>
            <w:r>
              <w:t>date</w:t>
            </w:r>
            <w:proofErr w:type="spellEnd"/>
            <w:r>
              <w:t>-</w:t>
            </w:r>
            <w:proofErr w:type="spellStart"/>
            <w:r>
              <w:t>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0D9239" w14:textId="77777777" w:rsidR="00DE1483" w:rsidRDefault="00DE1483" w:rsidP="001E3B9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AF7597" w14:textId="77777777" w:rsidR="00DE1483" w:rsidRDefault="00DE1483" w:rsidP="001E3B9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3EF673" w14:textId="77777777" w:rsidR="00DE1483" w:rsidRDefault="00DE1483" w:rsidP="001E3B99">
            <w:r>
              <w:t>Datum a čas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817663" w14:textId="77777777" w:rsidR="00DE1483" w:rsidRDefault="00DE1483" w:rsidP="001E3B99">
            <w:r>
              <w:t>Datum a čas výkazu (doplňuje OTE)</w:t>
            </w:r>
          </w:p>
        </w:tc>
      </w:tr>
      <w:tr w:rsidR="00DE1483" w14:paraId="35834965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EE347E3" w14:textId="77777777" w:rsidR="00DE1483" w:rsidRDefault="00DE1483" w:rsidP="001E3B99">
            <w:r>
              <w:t>report-status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498531" w14:textId="77777777" w:rsidR="00DE1483" w:rsidRDefault="00DE1483" w:rsidP="001E3B9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876557" w14:textId="77777777" w:rsidR="00DE1483" w:rsidRDefault="00DE1483" w:rsidP="001E3B99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847B1D1" w14:textId="77777777" w:rsidR="00DE1483" w:rsidRDefault="00DE1483" w:rsidP="001E3B99">
            <w:r>
              <w:t>Status výkazu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7D7877" w14:textId="77777777" w:rsidR="00DE1483" w:rsidRDefault="00DE1483" w:rsidP="001E3B99">
            <w:r>
              <w:t>Status výkazu</w:t>
            </w:r>
          </w:p>
        </w:tc>
      </w:tr>
      <w:tr w:rsidR="00DE1483" w:rsidRPr="00555553" w14:paraId="3D68C4F6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8A36B35" w14:textId="77777777" w:rsidR="00DE1483" w:rsidRPr="00555553" w:rsidRDefault="00DE1483" w:rsidP="001E3B99">
            <w:pPr>
              <w:rPr>
                <w:b/>
              </w:rPr>
            </w:pPr>
            <w:r>
              <w:rPr>
                <w:b/>
              </w:rPr>
              <w:t>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054769F" w14:textId="77777777" w:rsidR="00DE1483" w:rsidRPr="00555553" w:rsidRDefault="00DE1483" w:rsidP="001E3B99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357653D" w14:textId="77777777" w:rsidR="00DE1483" w:rsidRPr="00555553" w:rsidRDefault="00DE1483" w:rsidP="001E3B99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AD3A6D6" w14:textId="77777777" w:rsidR="00DE1483" w:rsidRPr="00555553" w:rsidRDefault="00DE1483" w:rsidP="001E3B99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4B42127" w14:textId="77777777" w:rsidR="00DE1483" w:rsidRPr="00555553" w:rsidRDefault="00DE1483" w:rsidP="001E3B99">
            <w:pPr>
              <w:rPr>
                <w:b/>
              </w:rPr>
            </w:pPr>
            <w:r>
              <w:rPr>
                <w:b/>
              </w:rPr>
              <w:t xml:space="preserve">Měsíční </w:t>
            </w:r>
            <w:proofErr w:type="gramStart"/>
            <w:r>
              <w:rPr>
                <w:b/>
              </w:rPr>
              <w:t>výkaz - data</w:t>
            </w:r>
            <w:proofErr w:type="gramEnd"/>
          </w:p>
        </w:tc>
      </w:tr>
      <w:tr w:rsidR="00DE1483" w:rsidRPr="00555553" w14:paraId="22A60CD9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58EB81" w14:textId="77777777" w:rsidR="00DE1483" w:rsidRDefault="00DE1483" w:rsidP="001E3B99">
            <w:proofErr w:type="spellStart"/>
            <w:r>
              <w:t>value</w:t>
            </w:r>
            <w:proofErr w:type="spellEnd"/>
            <w: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94FA169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F00232" w14:textId="77777777" w:rsidR="00DE1483" w:rsidRDefault="00DE1483" w:rsidP="001E3B99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913C31" w14:textId="77777777" w:rsidR="00DE1483" w:rsidRDefault="00DE1483" w:rsidP="001E3B99">
            <w:r>
              <w:t>Typ hodnoty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BED960" w14:textId="77777777" w:rsidR="00DE1483" w:rsidRDefault="00DE1483" w:rsidP="001E3B99">
            <w:r>
              <w:t>Typ hodnoty</w:t>
            </w:r>
          </w:p>
        </w:tc>
      </w:tr>
      <w:tr w:rsidR="00DE1483" w:rsidRPr="00555553" w14:paraId="328412F8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747938F" w14:textId="77777777" w:rsidR="00DE1483" w:rsidRDefault="00DE1483" w:rsidP="001E3B99">
            <w:proofErr w:type="spellStart"/>
            <w:r>
              <w:t>value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FF4ADA9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8B72EFF" w14:textId="77777777" w:rsidR="00DE1483" w:rsidRDefault="00DE1483" w:rsidP="001E3B99">
            <w:pPr>
              <w:jc w:val="center"/>
            </w:pPr>
            <w:r>
              <w:t>18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92B731" w14:textId="77777777" w:rsidR="00DE1483" w:rsidRDefault="00DE1483" w:rsidP="001E3B99">
            <w:r>
              <w:t>Hodnota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8AA261" w14:textId="77777777" w:rsidR="00DE1483" w:rsidRDefault="00DE1483" w:rsidP="001E3B99">
            <w:r>
              <w:t>Hodnota</w:t>
            </w:r>
          </w:p>
        </w:tc>
      </w:tr>
      <w:tr w:rsidR="00DE1483" w:rsidRPr="00555553" w14:paraId="063E90DC" w14:textId="77777777" w:rsidTr="001E3B99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D8829F" w14:textId="77777777" w:rsidR="00DE1483" w:rsidRDefault="00DE1483" w:rsidP="001E3B99">
            <w:r>
              <w:t>unit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017CF07" w14:textId="77777777" w:rsidR="00DE1483" w:rsidRDefault="00DE1483" w:rsidP="001E3B9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C6DFB0A" w14:textId="77777777" w:rsidR="00DE1483" w:rsidRDefault="00DE1483" w:rsidP="001E3B99">
            <w:pPr>
              <w:jc w:val="center"/>
            </w:pPr>
            <w:r>
              <w:t>výčet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2446AA8" w14:textId="77777777" w:rsidR="00DE1483" w:rsidRDefault="00DE1483" w:rsidP="001E3B99">
            <w:r>
              <w:t>Jednotka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5BC5CBC" w14:textId="77777777" w:rsidR="00DE1483" w:rsidRDefault="00DE1483" w:rsidP="001E3B99">
            <w:r>
              <w:t>Jednotka</w:t>
            </w:r>
          </w:p>
        </w:tc>
      </w:tr>
    </w:tbl>
    <w:p w14:paraId="2948055D" w14:textId="77777777" w:rsidR="00DE1483" w:rsidRDefault="00DE1483" w:rsidP="00DE1483"/>
    <w:p w14:paraId="4B029887" w14:textId="77777777" w:rsidR="00DE1483" w:rsidRDefault="00DE1483" w:rsidP="00DE1483">
      <w:pPr>
        <w:pStyle w:val="Nadpis5"/>
      </w:pPr>
      <w:r>
        <w:t>formát resheat</w:t>
      </w:r>
    </w:p>
    <w:p w14:paraId="3DA2416B" w14:textId="77777777" w:rsidR="00DE1483" w:rsidRDefault="00DE1483" w:rsidP="00DE1483">
      <w:pPr>
        <w:spacing w:after="0"/>
      </w:pPr>
    </w:p>
    <w:p w14:paraId="14B47F90" w14:textId="77777777" w:rsidR="00DE1483" w:rsidRDefault="00DE1483" w:rsidP="00DE1483">
      <w:pPr>
        <w:spacing w:after="0"/>
      </w:pPr>
      <w:r>
        <w:t xml:space="preserve">Seznam druhů hodnot (element Data, atribut </w:t>
      </w:r>
      <w:proofErr w:type="spellStart"/>
      <w:r>
        <w:t>value</w:t>
      </w:r>
      <w:proofErr w:type="spellEnd"/>
      <w:r>
        <w:t>-type)</w:t>
      </w:r>
    </w:p>
    <w:p w14:paraId="6B8E7B0C" w14:textId="77777777" w:rsidR="00DE1483" w:rsidRDefault="00DE1483" w:rsidP="00DE1483">
      <w:pPr>
        <w:spacing w:after="0"/>
      </w:pPr>
    </w:p>
    <w:p w14:paraId="54135CFD" w14:textId="77777777" w:rsidR="00DE1483" w:rsidRDefault="00DE1483" w:rsidP="00DE1483">
      <w:r>
        <w:t>Kompletní soubor RES</w:t>
      </w:r>
      <w:r w:rsidR="007C00F5">
        <w:t>GAS</w:t>
      </w:r>
      <w:r>
        <w:t xml:space="preserve"> ve formátu .</w:t>
      </w:r>
      <w:proofErr w:type="spellStart"/>
      <w:r>
        <w:t>xsd</w:t>
      </w:r>
      <w:proofErr w:type="spellEnd"/>
      <w:r>
        <w:t xml:space="preserve"> je uložen zde:</w:t>
      </w:r>
    </w:p>
    <w:tbl>
      <w:tblPr>
        <w:tblStyle w:val="Mkatabulky"/>
        <w:tblW w:w="8789" w:type="dxa"/>
        <w:tblLayout w:type="fixed"/>
        <w:tblLook w:val="04A0" w:firstRow="1" w:lastRow="0" w:firstColumn="1" w:lastColumn="0" w:noHBand="0" w:noVBand="1"/>
      </w:tblPr>
      <w:tblGrid>
        <w:gridCol w:w="3037"/>
        <w:gridCol w:w="5752"/>
      </w:tblGrid>
      <w:tr w:rsidR="00B6545C" w:rsidRPr="0021062D" w14:paraId="776DBC92" w14:textId="77777777" w:rsidTr="00A86BE7">
        <w:tc>
          <w:tcPr>
            <w:tcW w:w="3037" w:type="dxa"/>
            <w:shd w:val="clear" w:color="auto" w:fill="CCC0D9" w:themeFill="accent4" w:themeFillTint="66"/>
          </w:tcPr>
          <w:p w14:paraId="05E349D4" w14:textId="77777777" w:rsidR="00B6545C" w:rsidRPr="0021062D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b/>
                <w:sz w:val="16"/>
                <w:szCs w:val="16"/>
              </w:rPr>
            </w:pPr>
            <w:r w:rsidRPr="0021062D">
              <w:rPr>
                <w:b/>
                <w:sz w:val="16"/>
                <w:szCs w:val="16"/>
              </w:rPr>
              <w:t>Kód</w:t>
            </w:r>
          </w:p>
        </w:tc>
        <w:tc>
          <w:tcPr>
            <w:tcW w:w="5752" w:type="dxa"/>
            <w:shd w:val="clear" w:color="auto" w:fill="CCC0D9" w:themeFill="accent4" w:themeFillTint="66"/>
          </w:tcPr>
          <w:p w14:paraId="7B93FD6A" w14:textId="77777777" w:rsidR="00B6545C" w:rsidRPr="0021062D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b/>
                <w:sz w:val="16"/>
                <w:szCs w:val="16"/>
              </w:rPr>
            </w:pPr>
            <w:r w:rsidRPr="0021062D">
              <w:rPr>
                <w:b/>
                <w:sz w:val="16"/>
                <w:szCs w:val="16"/>
              </w:rPr>
              <w:t>Název</w:t>
            </w:r>
          </w:p>
        </w:tc>
      </w:tr>
      <w:tr w:rsidR="00B6545C" w:rsidRPr="00490D96" w14:paraId="358C66F5" w14:textId="77777777" w:rsidTr="00A86BE7">
        <w:tc>
          <w:tcPr>
            <w:tcW w:w="3037" w:type="dxa"/>
          </w:tcPr>
          <w:p w14:paraId="47E830FD" w14:textId="77777777" w:rsidR="00B6545C" w:rsidRPr="00490D96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P_GCR_1</w:t>
            </w:r>
          </w:p>
        </w:tc>
        <w:tc>
          <w:tcPr>
            <w:tcW w:w="5752" w:type="dxa"/>
          </w:tcPr>
          <w:p w14:paraId="31AC2ECE" w14:textId="77777777" w:rsidR="00B6545C" w:rsidRPr="00490D96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Instalovaná kapacita výrobny biometanu</w:t>
            </w:r>
          </w:p>
        </w:tc>
      </w:tr>
      <w:tr w:rsidR="00B6545C" w:rsidRPr="00DF7881" w14:paraId="19454819" w14:textId="77777777" w:rsidTr="00A86BE7">
        <w:tc>
          <w:tcPr>
            <w:tcW w:w="3037" w:type="dxa"/>
          </w:tcPr>
          <w:p w14:paraId="6656A1D7" w14:textId="77777777" w:rsidR="00B6545C" w:rsidRPr="0021062D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</w:t>
            </w:r>
            <w:proofErr w:type="gramStart"/>
            <w:r>
              <w:rPr>
                <w:sz w:val="16"/>
                <w:szCs w:val="16"/>
              </w:rPr>
              <w:t>2A</w:t>
            </w:r>
            <w:proofErr w:type="gramEnd"/>
          </w:p>
        </w:tc>
        <w:tc>
          <w:tcPr>
            <w:tcW w:w="5752" w:type="dxa"/>
          </w:tcPr>
          <w:p w14:paraId="248B90F8" w14:textId="77777777" w:rsidR="00B6545C" w:rsidRPr="00DF7881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Celkové množství biometanu dodaného přímo do distribuční soustavy nebo přepravní soustavy nebo prostřednictvím vlastního těžebního plynovodu</w:t>
            </w:r>
          </w:p>
        </w:tc>
      </w:tr>
      <w:tr w:rsidR="00B6545C" w14:paraId="56FE173B" w14:textId="77777777" w:rsidTr="00A86BE7">
        <w:tc>
          <w:tcPr>
            <w:tcW w:w="3037" w:type="dxa"/>
          </w:tcPr>
          <w:p w14:paraId="11EB9DEF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</w:t>
            </w:r>
            <w:proofErr w:type="gramStart"/>
            <w:r>
              <w:rPr>
                <w:sz w:val="16"/>
                <w:szCs w:val="16"/>
              </w:rPr>
              <w:t>2B</w:t>
            </w:r>
            <w:proofErr w:type="gramEnd"/>
          </w:p>
        </w:tc>
        <w:tc>
          <w:tcPr>
            <w:tcW w:w="5752" w:type="dxa"/>
          </w:tcPr>
          <w:p w14:paraId="17168BCE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8D7D33">
              <w:rPr>
                <w:sz w:val="16"/>
                <w:szCs w:val="16"/>
              </w:rPr>
              <w:t>Celkové množství biometanu dodaného do plynárenského zařízení jiné výrobny plynu</w:t>
            </w:r>
          </w:p>
        </w:tc>
      </w:tr>
      <w:tr w:rsidR="00B6545C" w:rsidRPr="008D7D33" w14:paraId="1026D22F" w14:textId="77777777" w:rsidTr="00A86BE7">
        <w:tc>
          <w:tcPr>
            <w:tcW w:w="3037" w:type="dxa"/>
          </w:tcPr>
          <w:p w14:paraId="6CCE1184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</w:t>
            </w:r>
            <w:proofErr w:type="gramStart"/>
            <w:r>
              <w:rPr>
                <w:sz w:val="16"/>
                <w:szCs w:val="16"/>
              </w:rPr>
              <w:t>2C</w:t>
            </w:r>
            <w:proofErr w:type="gramEnd"/>
          </w:p>
        </w:tc>
        <w:tc>
          <w:tcPr>
            <w:tcW w:w="5752" w:type="dxa"/>
          </w:tcPr>
          <w:p w14:paraId="3882E20D" w14:textId="77777777" w:rsidR="00B6545C" w:rsidRPr="008D7D33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8D7D33">
              <w:rPr>
                <w:sz w:val="16"/>
                <w:szCs w:val="16"/>
              </w:rPr>
              <w:t>Celkové množství biometanu dodaného přímo do čerpací stanice nebo výdejní jednotky</w:t>
            </w:r>
          </w:p>
        </w:tc>
      </w:tr>
      <w:tr w:rsidR="00B6545C" w14:paraId="52AB0542" w14:textId="77777777" w:rsidTr="00A86BE7">
        <w:tc>
          <w:tcPr>
            <w:tcW w:w="3037" w:type="dxa"/>
          </w:tcPr>
          <w:p w14:paraId="3C5A1729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</w:t>
            </w:r>
            <w:proofErr w:type="gramStart"/>
            <w:r>
              <w:rPr>
                <w:sz w:val="16"/>
                <w:szCs w:val="16"/>
              </w:rPr>
              <w:t>3A</w:t>
            </w:r>
            <w:proofErr w:type="gramEnd"/>
          </w:p>
        </w:tc>
        <w:tc>
          <w:tcPr>
            <w:tcW w:w="5752" w:type="dxa"/>
          </w:tcPr>
          <w:p w14:paraId="673761AD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8D7D33">
              <w:rPr>
                <w:sz w:val="16"/>
                <w:szCs w:val="16"/>
              </w:rPr>
              <w:t>Množství pokročilého biometanu dodaného přímo do distribuční soustavy nebo přepravní soustavy nebo prostřednictvím vlastního těžebního plynovodu</w:t>
            </w:r>
          </w:p>
        </w:tc>
      </w:tr>
      <w:tr w:rsidR="00B6545C" w14:paraId="1DB8624C" w14:textId="77777777" w:rsidTr="00A86BE7">
        <w:tc>
          <w:tcPr>
            <w:tcW w:w="3037" w:type="dxa"/>
          </w:tcPr>
          <w:p w14:paraId="05F5A5E6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</w:t>
            </w:r>
            <w:proofErr w:type="gramStart"/>
            <w:r>
              <w:rPr>
                <w:sz w:val="16"/>
                <w:szCs w:val="16"/>
              </w:rPr>
              <w:t>3B</w:t>
            </w:r>
            <w:proofErr w:type="gramEnd"/>
          </w:p>
        </w:tc>
        <w:tc>
          <w:tcPr>
            <w:tcW w:w="5752" w:type="dxa"/>
          </w:tcPr>
          <w:p w14:paraId="3BEA11C4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8D7D33">
              <w:rPr>
                <w:sz w:val="16"/>
                <w:szCs w:val="16"/>
              </w:rPr>
              <w:t>Množství ostatního biometanu dodaného přímo do distribuční soustavy nebo přepravní soustavy nebo prostřednictvím vlastního těžebního plynovodu</w:t>
            </w:r>
          </w:p>
        </w:tc>
      </w:tr>
      <w:tr w:rsidR="00B6545C" w14:paraId="74A927AC" w14:textId="77777777" w:rsidTr="00A86BE7">
        <w:tc>
          <w:tcPr>
            <w:tcW w:w="3037" w:type="dxa"/>
          </w:tcPr>
          <w:p w14:paraId="459FCC22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</w:t>
            </w:r>
            <w:proofErr w:type="gramStart"/>
            <w:r>
              <w:rPr>
                <w:sz w:val="16"/>
                <w:szCs w:val="16"/>
              </w:rPr>
              <w:t>4A</w:t>
            </w:r>
            <w:proofErr w:type="gramEnd"/>
          </w:p>
        </w:tc>
        <w:tc>
          <w:tcPr>
            <w:tcW w:w="5752" w:type="dxa"/>
          </w:tcPr>
          <w:p w14:paraId="1E671BFB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1A69EB">
              <w:rPr>
                <w:sz w:val="16"/>
                <w:szCs w:val="16"/>
              </w:rPr>
              <w:t>Množství pokročilého biometanu dodaného do plynárenského zařízení jiné výrobny plynu</w:t>
            </w:r>
          </w:p>
        </w:tc>
      </w:tr>
      <w:tr w:rsidR="00B6545C" w14:paraId="236A4778" w14:textId="77777777" w:rsidTr="00A86BE7">
        <w:tc>
          <w:tcPr>
            <w:tcW w:w="3037" w:type="dxa"/>
          </w:tcPr>
          <w:p w14:paraId="1863FA3B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</w:t>
            </w:r>
            <w:proofErr w:type="gramStart"/>
            <w:r>
              <w:rPr>
                <w:sz w:val="16"/>
                <w:szCs w:val="16"/>
              </w:rPr>
              <w:t>4B</w:t>
            </w:r>
            <w:proofErr w:type="gramEnd"/>
          </w:p>
        </w:tc>
        <w:tc>
          <w:tcPr>
            <w:tcW w:w="5752" w:type="dxa"/>
          </w:tcPr>
          <w:p w14:paraId="4E836FF1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1A69EB">
              <w:rPr>
                <w:sz w:val="16"/>
                <w:szCs w:val="16"/>
              </w:rPr>
              <w:t xml:space="preserve">Množství </w:t>
            </w:r>
            <w:r>
              <w:rPr>
                <w:sz w:val="16"/>
                <w:szCs w:val="16"/>
              </w:rPr>
              <w:t>ostatního</w:t>
            </w:r>
            <w:r w:rsidRPr="001A69EB">
              <w:rPr>
                <w:sz w:val="16"/>
                <w:szCs w:val="16"/>
              </w:rPr>
              <w:t xml:space="preserve"> biometanu dodaného do plynárenského zařízení jiné výrobny plynu</w:t>
            </w:r>
          </w:p>
        </w:tc>
      </w:tr>
      <w:tr w:rsidR="00B6545C" w14:paraId="112A97A6" w14:textId="77777777" w:rsidTr="00A86BE7">
        <w:tc>
          <w:tcPr>
            <w:tcW w:w="3037" w:type="dxa"/>
          </w:tcPr>
          <w:p w14:paraId="3F44950B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lastRenderedPageBreak/>
              <w:t>P_GCR_</w:t>
            </w:r>
            <w:proofErr w:type="gramStart"/>
            <w:r>
              <w:rPr>
                <w:sz w:val="16"/>
                <w:szCs w:val="16"/>
              </w:rPr>
              <w:t>5A</w:t>
            </w:r>
            <w:proofErr w:type="gramEnd"/>
          </w:p>
        </w:tc>
        <w:tc>
          <w:tcPr>
            <w:tcW w:w="5752" w:type="dxa"/>
          </w:tcPr>
          <w:p w14:paraId="4516A7A7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1A69EB">
              <w:rPr>
                <w:sz w:val="16"/>
                <w:szCs w:val="16"/>
              </w:rPr>
              <w:t>Množství pokročilého biometanu dodaného přímo do čerpací stanice nebo výdejní jednotky</w:t>
            </w:r>
          </w:p>
        </w:tc>
      </w:tr>
      <w:tr w:rsidR="00B6545C" w14:paraId="137045FE" w14:textId="77777777" w:rsidTr="00A86BE7">
        <w:tc>
          <w:tcPr>
            <w:tcW w:w="3037" w:type="dxa"/>
          </w:tcPr>
          <w:p w14:paraId="2A0876F3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</w:t>
            </w:r>
            <w:proofErr w:type="gramStart"/>
            <w:r>
              <w:rPr>
                <w:sz w:val="16"/>
                <w:szCs w:val="16"/>
              </w:rPr>
              <w:t>5B</w:t>
            </w:r>
            <w:proofErr w:type="gramEnd"/>
          </w:p>
        </w:tc>
        <w:tc>
          <w:tcPr>
            <w:tcW w:w="5752" w:type="dxa"/>
          </w:tcPr>
          <w:p w14:paraId="21C8123C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1A69EB">
              <w:rPr>
                <w:sz w:val="16"/>
                <w:szCs w:val="16"/>
              </w:rPr>
              <w:t>Množství ostatního biometanu dodaného přímo do čerpací stanice nebo výdejní jednotky</w:t>
            </w:r>
          </w:p>
        </w:tc>
      </w:tr>
      <w:tr w:rsidR="00B6545C" w:rsidRPr="001A69EB" w14:paraId="5FFFE0F6" w14:textId="77777777" w:rsidTr="00A86BE7">
        <w:tc>
          <w:tcPr>
            <w:tcW w:w="3037" w:type="dxa"/>
          </w:tcPr>
          <w:p w14:paraId="5539CB9B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P_GCR_6</w:t>
            </w:r>
          </w:p>
        </w:tc>
        <w:tc>
          <w:tcPr>
            <w:tcW w:w="5752" w:type="dxa"/>
          </w:tcPr>
          <w:p w14:paraId="2544EB34" w14:textId="77777777" w:rsidR="00B6545C" w:rsidRPr="001A69EB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1A69EB">
              <w:rPr>
                <w:sz w:val="16"/>
                <w:szCs w:val="16"/>
              </w:rPr>
              <w:t>Množství vstřikovaných vyšších uhlovodíků do biometanu</w:t>
            </w:r>
          </w:p>
        </w:tc>
      </w:tr>
      <w:tr w:rsidR="00B6545C" w14:paraId="15E7083F" w14:textId="77777777" w:rsidTr="00A86BE7">
        <w:tc>
          <w:tcPr>
            <w:tcW w:w="3037" w:type="dxa"/>
          </w:tcPr>
          <w:p w14:paraId="76662A9C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>
              <w:rPr>
                <w:sz w:val="16"/>
                <w:szCs w:val="16"/>
              </w:rPr>
              <w:t>P_GCR_7</w:t>
            </w:r>
          </w:p>
        </w:tc>
        <w:tc>
          <w:tcPr>
            <w:tcW w:w="5752" w:type="dxa"/>
          </w:tcPr>
          <w:p w14:paraId="487D9C6E" w14:textId="77777777" w:rsidR="00B6545C" w:rsidRDefault="00B6545C" w:rsidP="00A86BE7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1A69EB">
              <w:rPr>
                <w:sz w:val="16"/>
                <w:szCs w:val="16"/>
              </w:rPr>
              <w:t>Podíl surovin vymezující pokročilý biometan</w:t>
            </w:r>
          </w:p>
        </w:tc>
      </w:tr>
      <w:tr w:rsidR="00C5008E" w:rsidRPr="001A69EB" w14:paraId="70B25E0A" w14:textId="77777777" w:rsidTr="00A86BE7">
        <w:tc>
          <w:tcPr>
            <w:tcW w:w="3037" w:type="dxa"/>
          </w:tcPr>
          <w:p w14:paraId="5B341C05" w14:textId="61E05672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P_RES_</w:t>
            </w:r>
            <w:proofErr w:type="gramStart"/>
            <w:r w:rsidRPr="00C5008E">
              <w:rPr>
                <w:sz w:val="16"/>
                <w:szCs w:val="16"/>
              </w:rPr>
              <w:t>1A</w:t>
            </w:r>
            <w:proofErr w:type="gramEnd"/>
          </w:p>
        </w:tc>
        <w:tc>
          <w:tcPr>
            <w:tcW w:w="5752" w:type="dxa"/>
          </w:tcPr>
          <w:p w14:paraId="7923E26D" w14:textId="61AA3667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Pokročilý biometan – využití bioplynu</w:t>
            </w:r>
          </w:p>
        </w:tc>
      </w:tr>
      <w:tr w:rsidR="00C5008E" w:rsidRPr="001A69EB" w14:paraId="1E58C2D4" w14:textId="77777777" w:rsidTr="00A86BE7">
        <w:tc>
          <w:tcPr>
            <w:tcW w:w="3037" w:type="dxa"/>
          </w:tcPr>
          <w:p w14:paraId="032E1CC3" w14:textId="76612B9A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P_RES_</w:t>
            </w:r>
            <w:proofErr w:type="gramStart"/>
            <w:r w:rsidRPr="00C5008E">
              <w:rPr>
                <w:sz w:val="16"/>
                <w:szCs w:val="16"/>
              </w:rPr>
              <w:t>1B</w:t>
            </w:r>
            <w:proofErr w:type="gramEnd"/>
          </w:p>
        </w:tc>
        <w:tc>
          <w:tcPr>
            <w:tcW w:w="5752" w:type="dxa"/>
          </w:tcPr>
          <w:p w14:paraId="1B120BBB" w14:textId="59F5F963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Ostatní biometan – využití bioplynu</w:t>
            </w:r>
          </w:p>
        </w:tc>
      </w:tr>
      <w:tr w:rsidR="00C5008E" w:rsidRPr="001A69EB" w14:paraId="5CE222B5" w14:textId="77777777" w:rsidTr="00A86BE7">
        <w:tc>
          <w:tcPr>
            <w:tcW w:w="3037" w:type="dxa"/>
          </w:tcPr>
          <w:p w14:paraId="712D7BBF" w14:textId="08D2AB22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P_RES_</w:t>
            </w:r>
            <w:proofErr w:type="gramStart"/>
            <w:r w:rsidRPr="00C5008E">
              <w:rPr>
                <w:sz w:val="16"/>
                <w:szCs w:val="16"/>
              </w:rPr>
              <w:t>2A</w:t>
            </w:r>
            <w:proofErr w:type="gramEnd"/>
          </w:p>
        </w:tc>
        <w:tc>
          <w:tcPr>
            <w:tcW w:w="5752" w:type="dxa"/>
          </w:tcPr>
          <w:p w14:paraId="78F151F5" w14:textId="4C6D415A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Pokročilý biometan – využití skládkového plynu</w:t>
            </w:r>
          </w:p>
        </w:tc>
      </w:tr>
      <w:tr w:rsidR="00C5008E" w:rsidRPr="001A69EB" w14:paraId="5FB2647D" w14:textId="77777777" w:rsidTr="00A86BE7">
        <w:tc>
          <w:tcPr>
            <w:tcW w:w="3037" w:type="dxa"/>
          </w:tcPr>
          <w:p w14:paraId="31666645" w14:textId="14FBF851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P_RES_</w:t>
            </w:r>
            <w:proofErr w:type="gramStart"/>
            <w:r w:rsidRPr="00C5008E">
              <w:rPr>
                <w:sz w:val="16"/>
                <w:szCs w:val="16"/>
              </w:rPr>
              <w:t>2B</w:t>
            </w:r>
            <w:proofErr w:type="gramEnd"/>
          </w:p>
        </w:tc>
        <w:tc>
          <w:tcPr>
            <w:tcW w:w="5752" w:type="dxa"/>
          </w:tcPr>
          <w:p w14:paraId="406E39F6" w14:textId="1670F33D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Ostatní biometan – využití skládkového plynu</w:t>
            </w:r>
          </w:p>
        </w:tc>
      </w:tr>
      <w:tr w:rsidR="00C5008E" w14:paraId="01E20634" w14:textId="77777777" w:rsidTr="00A86BE7">
        <w:tc>
          <w:tcPr>
            <w:tcW w:w="3037" w:type="dxa"/>
          </w:tcPr>
          <w:p w14:paraId="05CE9BF3" w14:textId="21720169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P_RES_</w:t>
            </w:r>
            <w:proofErr w:type="gramStart"/>
            <w:r w:rsidRPr="00C5008E">
              <w:rPr>
                <w:sz w:val="16"/>
                <w:szCs w:val="16"/>
              </w:rPr>
              <w:t>3A</w:t>
            </w:r>
            <w:proofErr w:type="gramEnd"/>
          </w:p>
        </w:tc>
        <w:tc>
          <w:tcPr>
            <w:tcW w:w="5752" w:type="dxa"/>
          </w:tcPr>
          <w:p w14:paraId="6241658F" w14:textId="063020F6" w:rsid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Pokročilý biometan – využití kalového plynu</w:t>
            </w:r>
          </w:p>
        </w:tc>
      </w:tr>
      <w:tr w:rsidR="00C5008E" w14:paraId="3ECF12D8" w14:textId="77777777" w:rsidTr="00A86BE7">
        <w:tc>
          <w:tcPr>
            <w:tcW w:w="3037" w:type="dxa"/>
          </w:tcPr>
          <w:p w14:paraId="5714B7E7" w14:textId="2DACE5A6" w:rsidR="00C5008E" w:rsidRP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P_RES_</w:t>
            </w:r>
            <w:proofErr w:type="gramStart"/>
            <w:r w:rsidRPr="00C5008E">
              <w:rPr>
                <w:sz w:val="16"/>
                <w:szCs w:val="16"/>
              </w:rPr>
              <w:t>3B</w:t>
            </w:r>
            <w:proofErr w:type="gramEnd"/>
          </w:p>
        </w:tc>
        <w:tc>
          <w:tcPr>
            <w:tcW w:w="5752" w:type="dxa"/>
          </w:tcPr>
          <w:p w14:paraId="50E00FE8" w14:textId="7F6D40E0" w:rsidR="00C5008E" w:rsidRDefault="00C5008E" w:rsidP="00C5008E">
            <w:pPr>
              <w:pStyle w:val="Odstavecseseznamem"/>
              <w:autoSpaceDE/>
              <w:spacing w:line="276" w:lineRule="auto"/>
              <w:ind w:left="0"/>
              <w:rPr>
                <w:sz w:val="16"/>
                <w:szCs w:val="16"/>
              </w:rPr>
            </w:pPr>
            <w:r w:rsidRPr="00C5008E">
              <w:rPr>
                <w:sz w:val="16"/>
                <w:szCs w:val="16"/>
              </w:rPr>
              <w:t>Ostatní biometan – využití kalového plynu</w:t>
            </w:r>
          </w:p>
        </w:tc>
      </w:tr>
    </w:tbl>
    <w:p w14:paraId="2912C0F6" w14:textId="77777777" w:rsidR="00B6545C" w:rsidRDefault="00B6545C" w:rsidP="00DE1483"/>
    <w:p w14:paraId="4F8164B3" w14:textId="50AD2F7B" w:rsidR="00DE1483" w:rsidRDefault="007C00F5" w:rsidP="00DE1483">
      <w:pPr>
        <w:spacing w:after="0"/>
      </w:pPr>
      <w:hyperlink r:id="rId26" w:history="1">
        <w:r>
          <w:rPr>
            <w:rStyle w:val="Hypertextovodkaz"/>
          </w:rPr>
          <w:t>XML\RESGAS</w:t>
        </w:r>
      </w:hyperlink>
    </w:p>
    <w:p w14:paraId="3200FDDF" w14:textId="77777777" w:rsidR="00776CCE" w:rsidRDefault="00776CCE" w:rsidP="00820085"/>
    <w:p w14:paraId="6B181B7E" w14:textId="77777777" w:rsidR="00776CCE" w:rsidRDefault="00776CCE">
      <w:pPr>
        <w:spacing w:after="0"/>
      </w:pPr>
      <w:r>
        <w:br w:type="page"/>
      </w:r>
    </w:p>
    <w:p w14:paraId="16E3958E" w14:textId="77777777" w:rsidR="00776CCE" w:rsidRDefault="00776CCE" w:rsidP="00776CCE">
      <w:pPr>
        <w:pStyle w:val="Nadpis2"/>
        <w:pageBreakBefore/>
      </w:pPr>
      <w:bookmarkStart w:id="48" w:name="_Ref106265582"/>
      <w:bookmarkStart w:id="49" w:name="_Toc237936030"/>
      <w:r>
        <w:lastRenderedPageBreak/>
        <w:t>RESLICENSE</w:t>
      </w:r>
      <w:bookmarkEnd w:id="48"/>
      <w:bookmarkEnd w:id="49"/>
    </w:p>
    <w:p w14:paraId="33ED27E7" w14:textId="77777777" w:rsidR="00240435" w:rsidRDefault="00240435" w:rsidP="00820085"/>
    <w:p w14:paraId="2C208F0D" w14:textId="77777777" w:rsidR="00240435" w:rsidRDefault="00240435" w:rsidP="00240435">
      <w:pPr>
        <w:pStyle w:val="Nadpis5"/>
      </w:pPr>
      <w:r>
        <w:t>Účel</w:t>
      </w:r>
    </w:p>
    <w:p w14:paraId="781CC028" w14:textId="77777777" w:rsidR="00820085" w:rsidRDefault="00776CCE" w:rsidP="00820085">
      <w:r w:rsidRPr="00776CCE">
        <w:t>Slouží k zaslání opisu licence ERU na výrobu elektřiny pro zdroj</w:t>
      </w:r>
      <w:r>
        <w:t>,</w:t>
      </w:r>
      <w:r w:rsidRPr="00776CCE">
        <w:t xml:space="preserve"> u něhož je registrována podpora výkupní cenou. Opis je zasílán na příslušného povinně vykupujícího.</w:t>
      </w:r>
    </w:p>
    <w:p w14:paraId="0204C7F4" w14:textId="77777777" w:rsidR="00776CCE" w:rsidRDefault="00776CCE" w:rsidP="00820085"/>
    <w:tbl>
      <w:tblPr>
        <w:tblW w:w="9900" w:type="dxa"/>
        <w:tblInd w:w="-29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080"/>
        <w:gridCol w:w="3795"/>
        <w:gridCol w:w="1620"/>
        <w:gridCol w:w="900"/>
        <w:gridCol w:w="1245"/>
        <w:gridCol w:w="1260"/>
      </w:tblGrid>
      <w:tr w:rsidR="00240435" w:rsidRPr="007F474B" w14:paraId="1CB2F9F7" w14:textId="77777777" w:rsidTr="00693C1B">
        <w:trPr>
          <w:trHeight w:val="630"/>
        </w:trPr>
        <w:tc>
          <w:tcPr>
            <w:tcW w:w="1080" w:type="dxa"/>
            <w:tcBorders>
              <w:top w:val="single" w:sz="8" w:space="0" w:color="auto"/>
              <w:left w:val="single" w:sz="8" w:space="0" w:color="auto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C779437" w14:textId="77777777" w:rsidR="00240435" w:rsidRPr="007F474B" w:rsidRDefault="00240435" w:rsidP="00693C1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proofErr w:type="spellStart"/>
            <w:r w:rsidRPr="007F474B">
              <w:rPr>
                <w:b/>
                <w:bCs/>
                <w:sz w:val="20"/>
                <w:szCs w:val="20"/>
                <w:lang w:eastAsia="cs-CZ"/>
              </w:rPr>
              <w:t>Msg_code</w:t>
            </w:r>
            <w:proofErr w:type="spellEnd"/>
          </w:p>
        </w:tc>
        <w:tc>
          <w:tcPr>
            <w:tcW w:w="379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627DBAC7" w14:textId="77777777" w:rsidR="00240435" w:rsidRPr="007F474B" w:rsidRDefault="00240435" w:rsidP="00693C1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Popis</w:t>
            </w:r>
          </w:p>
        </w:tc>
        <w:tc>
          <w:tcPr>
            <w:tcW w:w="162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noWrap/>
            <w:vAlign w:val="center"/>
          </w:tcPr>
          <w:p w14:paraId="0C7348FE" w14:textId="77777777" w:rsidR="00240435" w:rsidRPr="007F474B" w:rsidRDefault="00240435" w:rsidP="00693C1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>Referenční zpráva</w:t>
            </w:r>
          </w:p>
        </w:tc>
        <w:tc>
          <w:tcPr>
            <w:tcW w:w="90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3DC3E142" w14:textId="77777777" w:rsidR="00240435" w:rsidRPr="007F474B" w:rsidRDefault="00240435" w:rsidP="00693C1B">
            <w:pPr>
              <w:spacing w:after="0"/>
              <w:rPr>
                <w:b/>
                <w:bCs/>
                <w:sz w:val="20"/>
                <w:szCs w:val="20"/>
                <w:lang w:eastAsia="cs-CZ"/>
              </w:rPr>
            </w:pPr>
            <w:r>
              <w:rPr>
                <w:b/>
                <w:bCs/>
                <w:sz w:val="20"/>
                <w:szCs w:val="20"/>
                <w:lang w:eastAsia="cs-CZ"/>
              </w:rPr>
              <w:t xml:space="preserve">Vstup / </w:t>
            </w:r>
            <w:r w:rsidRPr="007F474B">
              <w:rPr>
                <w:b/>
                <w:bCs/>
                <w:sz w:val="20"/>
                <w:szCs w:val="20"/>
                <w:lang w:eastAsia="cs-CZ"/>
              </w:rPr>
              <w:t>Výstup</w:t>
            </w:r>
          </w:p>
        </w:tc>
        <w:tc>
          <w:tcPr>
            <w:tcW w:w="1245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1EA58888" w14:textId="77777777" w:rsidR="00240435" w:rsidRPr="007F474B" w:rsidRDefault="00240435" w:rsidP="00693C1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Zdroj</w:t>
            </w:r>
          </w:p>
        </w:tc>
        <w:tc>
          <w:tcPr>
            <w:tcW w:w="1260" w:type="dxa"/>
            <w:tcBorders>
              <w:top w:val="single" w:sz="8" w:space="0" w:color="auto"/>
              <w:left w:val="nil"/>
              <w:bottom w:val="single" w:sz="8" w:space="0" w:color="auto"/>
              <w:right w:val="single" w:sz="4" w:space="0" w:color="auto"/>
            </w:tcBorders>
            <w:shd w:val="clear" w:color="auto" w:fill="FFFF00"/>
            <w:vAlign w:val="center"/>
          </w:tcPr>
          <w:p w14:paraId="4F737DEE" w14:textId="77777777" w:rsidR="00240435" w:rsidRPr="007F474B" w:rsidRDefault="00240435" w:rsidP="00693C1B">
            <w:pPr>
              <w:spacing w:after="0"/>
              <w:jc w:val="center"/>
              <w:rPr>
                <w:b/>
                <w:bCs/>
                <w:sz w:val="20"/>
                <w:szCs w:val="20"/>
                <w:lang w:eastAsia="cs-CZ"/>
              </w:rPr>
            </w:pPr>
            <w:r w:rsidRPr="007F474B">
              <w:rPr>
                <w:b/>
                <w:bCs/>
                <w:sz w:val="20"/>
                <w:szCs w:val="20"/>
                <w:lang w:eastAsia="cs-CZ"/>
              </w:rPr>
              <w:t>Cíl</w:t>
            </w:r>
          </w:p>
        </w:tc>
      </w:tr>
      <w:tr w:rsidR="00240435" w:rsidRPr="007F474B" w14:paraId="74B46FAB" w14:textId="77777777" w:rsidTr="00693C1B">
        <w:trPr>
          <w:trHeight w:val="510"/>
        </w:trPr>
        <w:tc>
          <w:tcPr>
            <w:tcW w:w="1080" w:type="dxa"/>
            <w:tcBorders>
              <w:top w:val="single" w:sz="4" w:space="0" w:color="auto"/>
              <w:left w:val="single" w:sz="8" w:space="0" w:color="auto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192C3ECB" w14:textId="77777777" w:rsidR="00240435" w:rsidRPr="008963F6" w:rsidRDefault="00240435" w:rsidP="00693C1B">
            <w:pPr>
              <w:jc w:val="center"/>
              <w:rPr>
                <w:sz w:val="20"/>
                <w:szCs w:val="20"/>
              </w:rPr>
            </w:pPr>
            <w:r>
              <w:t>PN3</w:t>
            </w:r>
          </w:p>
        </w:tc>
        <w:tc>
          <w:tcPr>
            <w:tcW w:w="379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51719EDA" w14:textId="77777777" w:rsidR="00240435" w:rsidRPr="007B41BB" w:rsidRDefault="00240435" w:rsidP="00693C1B">
            <w:pPr>
              <w:rPr>
                <w:sz w:val="20"/>
                <w:szCs w:val="20"/>
              </w:rPr>
            </w:pPr>
            <w:r w:rsidRPr="00240435">
              <w:t>Opis licence na výrobu elektřiny</w:t>
            </w:r>
          </w:p>
        </w:tc>
        <w:tc>
          <w:tcPr>
            <w:tcW w:w="162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0EE7F860" w14:textId="77777777" w:rsidR="00240435" w:rsidRPr="00AA3231" w:rsidRDefault="00240435" w:rsidP="00693C1B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-</w:t>
            </w:r>
          </w:p>
        </w:tc>
        <w:tc>
          <w:tcPr>
            <w:tcW w:w="90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bottom"/>
          </w:tcPr>
          <w:p w14:paraId="743032EB" w14:textId="77777777" w:rsidR="00240435" w:rsidRPr="00AA3231" w:rsidRDefault="00240435" w:rsidP="00693C1B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Výstup</w:t>
            </w:r>
          </w:p>
        </w:tc>
        <w:tc>
          <w:tcPr>
            <w:tcW w:w="1245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781E5C7A" w14:textId="77777777" w:rsidR="00240435" w:rsidRPr="00AA3231" w:rsidRDefault="00240435" w:rsidP="00693C1B">
            <w:pPr>
              <w:jc w:val="center"/>
              <w:rPr>
                <w:sz w:val="20"/>
                <w:szCs w:val="20"/>
              </w:rPr>
            </w:pPr>
            <w:r>
              <w:rPr>
                <w:sz w:val="20"/>
                <w:szCs w:val="20"/>
              </w:rPr>
              <w:t>POZE</w:t>
            </w:r>
          </w:p>
        </w:tc>
        <w:tc>
          <w:tcPr>
            <w:tcW w:w="126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vAlign w:val="bottom"/>
          </w:tcPr>
          <w:p w14:paraId="3FCE9EF2" w14:textId="77777777" w:rsidR="00240435" w:rsidRPr="00AA3231" w:rsidRDefault="00240435" w:rsidP="00693C1B">
            <w:pPr>
              <w:jc w:val="center"/>
              <w:rPr>
                <w:sz w:val="20"/>
                <w:szCs w:val="20"/>
              </w:rPr>
            </w:pPr>
            <w:r w:rsidRPr="00AA3231">
              <w:rPr>
                <w:sz w:val="20"/>
                <w:szCs w:val="20"/>
              </w:rPr>
              <w:t>RÚT</w:t>
            </w:r>
          </w:p>
        </w:tc>
      </w:tr>
    </w:tbl>
    <w:p w14:paraId="492CF772" w14:textId="77777777" w:rsidR="00776CCE" w:rsidRDefault="00776CCE" w:rsidP="00820085"/>
    <w:p w14:paraId="5D1DA1DC" w14:textId="77777777" w:rsidR="00F3595A" w:rsidRDefault="00F3595A" w:rsidP="00F3595A">
      <w:pPr>
        <w:pStyle w:val="Nadpis5"/>
      </w:pPr>
      <w:r>
        <w:t>plnění struktury RESLICENSE</w:t>
      </w:r>
    </w:p>
    <w:p w14:paraId="54D75FC5" w14:textId="77777777" w:rsidR="00F3595A" w:rsidRDefault="00F3595A" w:rsidP="00F3595A"/>
    <w:p w14:paraId="6581E327" w14:textId="77777777" w:rsidR="00F3595A" w:rsidRDefault="00F3595A" w:rsidP="00F3595A">
      <w:r>
        <w:t>Níže je uveden popis plnění pro vybrané atributy zprávy.</w:t>
      </w:r>
    </w:p>
    <w:tbl>
      <w:tblPr>
        <w:tblW w:w="9825" w:type="dxa"/>
        <w:tblInd w:w="-252" w:type="dxa"/>
        <w:tblLayout w:type="fixed"/>
        <w:tblLook w:val="01E0" w:firstRow="1" w:lastRow="1" w:firstColumn="1" w:lastColumn="1" w:noHBand="0" w:noVBand="0"/>
      </w:tblPr>
      <w:tblGrid>
        <w:gridCol w:w="2340"/>
        <w:gridCol w:w="589"/>
        <w:gridCol w:w="900"/>
        <w:gridCol w:w="1800"/>
        <w:gridCol w:w="4196"/>
      </w:tblGrid>
      <w:tr w:rsidR="00F3595A" w14:paraId="6C4E25F2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2F44029" w14:textId="77777777" w:rsidR="00F3595A" w:rsidRPr="00EB062D" w:rsidRDefault="00F3595A" w:rsidP="00693C1B">
            <w:pPr>
              <w:rPr>
                <w:b/>
              </w:rPr>
            </w:pPr>
            <w:r>
              <w:rPr>
                <w:b/>
              </w:rPr>
              <w:t>Atribut XML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2F4E3B70" w14:textId="77777777" w:rsidR="00F3595A" w:rsidRDefault="00F3595A" w:rsidP="00693C1B">
            <w:pPr>
              <w:jc w:val="center"/>
              <w:rPr>
                <w:b/>
              </w:rPr>
            </w:pPr>
            <w:r>
              <w:rPr>
                <w:b/>
              </w:rPr>
              <w:t>P.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674B09A8" w14:textId="77777777" w:rsidR="00F3595A" w:rsidRPr="00BB1160" w:rsidRDefault="00F3595A" w:rsidP="00693C1B">
            <w:pPr>
              <w:rPr>
                <w:b/>
              </w:rPr>
            </w:pPr>
            <w:r>
              <w:rPr>
                <w:b/>
              </w:rPr>
              <w:t>Délka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44BE674B" w14:textId="77777777" w:rsidR="00F3595A" w:rsidRPr="00BB1160" w:rsidRDefault="00F3595A" w:rsidP="00693C1B">
            <w:pPr>
              <w:rPr>
                <w:b/>
              </w:rPr>
            </w:pPr>
            <w:r>
              <w:rPr>
                <w:b/>
              </w:rPr>
              <w:t>Pole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E0E0E0"/>
          </w:tcPr>
          <w:p w14:paraId="578D8C59" w14:textId="77777777" w:rsidR="00F3595A" w:rsidRPr="00BB1160" w:rsidRDefault="00F3595A" w:rsidP="00693C1B">
            <w:pPr>
              <w:rPr>
                <w:b/>
              </w:rPr>
            </w:pPr>
            <w:r w:rsidRPr="00BB1160">
              <w:rPr>
                <w:b/>
              </w:rPr>
              <w:t>Popis</w:t>
            </w:r>
          </w:p>
        </w:tc>
      </w:tr>
      <w:tr w:rsidR="00F3595A" w14:paraId="7D58BC5B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D12992C" w14:textId="77777777" w:rsidR="00F3595A" w:rsidRDefault="00F3595A" w:rsidP="00693C1B">
            <w:pPr>
              <w:rPr>
                <w:b/>
              </w:rPr>
            </w:pPr>
            <w:r>
              <w:rPr>
                <w:b/>
              </w:rPr>
              <w:t>RESDATA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D8AE1F6" w14:textId="77777777" w:rsidR="00F3595A" w:rsidRPr="00EB062D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40B5DF3" w14:textId="77777777" w:rsidR="00F3595A" w:rsidRPr="00BB1160" w:rsidRDefault="00F3595A" w:rsidP="00693C1B">
            <w:pPr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3202D55" w14:textId="77777777" w:rsidR="00F3595A" w:rsidRPr="00BB1160" w:rsidRDefault="00F3595A" w:rsidP="00693C1B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4781209" w14:textId="77777777" w:rsidR="00F3595A" w:rsidRPr="00A1290A" w:rsidRDefault="00F3595A" w:rsidP="00693C1B">
            <w:r w:rsidRPr="00A1290A">
              <w:t>Hlavička zprávy</w:t>
            </w:r>
          </w:p>
        </w:tc>
      </w:tr>
      <w:tr w:rsidR="00F3595A" w14:paraId="43E0BE6F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3EEE23" w14:textId="77777777" w:rsidR="00F3595A" w:rsidRDefault="00F3595A" w:rsidP="00693C1B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4290F4" w14:textId="77777777" w:rsidR="00F3595A" w:rsidRPr="00EB062D" w:rsidRDefault="00F3595A" w:rsidP="00693C1B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BFAB1F" w14:textId="77777777" w:rsidR="00F3595A" w:rsidRDefault="00F3595A" w:rsidP="00693C1B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9148CDE" w14:textId="77777777" w:rsidR="00F3595A" w:rsidRPr="00BB1160" w:rsidRDefault="00F3595A" w:rsidP="00693C1B">
            <w:r>
              <w:t>Id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6CFADC" w14:textId="77777777" w:rsidR="00F3595A" w:rsidRDefault="00F3595A" w:rsidP="00693C1B">
            <w:r>
              <w:t>Jednoznačný identifikátor zprávy</w:t>
            </w:r>
          </w:p>
        </w:tc>
      </w:tr>
      <w:tr w:rsidR="00F3595A" w14:paraId="72FBAD46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F69379" w14:textId="77777777" w:rsidR="00F3595A" w:rsidRDefault="00F3595A" w:rsidP="00693C1B">
            <w:proofErr w:type="spellStart"/>
            <w:r>
              <w:t>message-code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84590E" w14:textId="77777777" w:rsidR="00F3595A" w:rsidRPr="00EB062D" w:rsidRDefault="00F3595A" w:rsidP="00693C1B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594E98" w14:textId="77777777" w:rsidR="00F3595A" w:rsidRDefault="00F3595A" w:rsidP="00693C1B">
            <w:pPr>
              <w:jc w:val="center"/>
            </w:pPr>
            <w:r>
              <w:t>3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28F542" w14:textId="77777777" w:rsidR="00F3595A" w:rsidRDefault="00F3595A" w:rsidP="00693C1B">
            <w:r>
              <w:t>Kód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C55CF3A" w14:textId="77777777" w:rsidR="00F3595A" w:rsidRDefault="00F3595A" w:rsidP="00693C1B">
            <w:r>
              <w:t xml:space="preserve">Upřesnění obsahu zprávy </w:t>
            </w:r>
          </w:p>
        </w:tc>
      </w:tr>
      <w:tr w:rsidR="00F3595A" w14:paraId="0AC441B7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C334207" w14:textId="77777777" w:rsidR="00F3595A" w:rsidRDefault="00F3595A" w:rsidP="00693C1B">
            <w:proofErr w:type="spellStart"/>
            <w:r>
              <w:t>date-time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578DA17" w14:textId="77777777" w:rsidR="00F3595A" w:rsidRPr="00EB062D" w:rsidRDefault="00F3595A" w:rsidP="00693C1B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536C23" w14:textId="77777777" w:rsidR="00F3595A" w:rsidRDefault="00F3595A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685502" w14:textId="77777777" w:rsidR="00F3595A" w:rsidRDefault="00F3595A" w:rsidP="00693C1B">
            <w:r>
              <w:t>Datum a čas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91DC7C" w14:textId="77777777" w:rsidR="00F3595A" w:rsidRDefault="00F3595A" w:rsidP="00693C1B">
            <w:r>
              <w:t xml:space="preserve">Datum a čas vytvoření zprávy </w:t>
            </w:r>
          </w:p>
        </w:tc>
      </w:tr>
      <w:tr w:rsidR="00F3595A" w14:paraId="538B2484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19B398" w14:textId="77777777" w:rsidR="00F3595A" w:rsidRDefault="00F3595A" w:rsidP="00693C1B">
            <w:proofErr w:type="spellStart"/>
            <w:r>
              <w:t>dtd-version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0B84D7" w14:textId="77777777" w:rsidR="00F3595A" w:rsidRPr="00EB062D" w:rsidRDefault="00F3595A" w:rsidP="00693C1B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F415E8" w14:textId="77777777" w:rsidR="00F3595A" w:rsidRDefault="00F3595A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F92B0A" w14:textId="77777777" w:rsidR="00F3595A" w:rsidRDefault="00F3595A" w:rsidP="00693C1B">
            <w:r>
              <w:t>Verze schéma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F4FC97" w14:textId="77777777" w:rsidR="00F3595A" w:rsidRDefault="00F3595A" w:rsidP="00693C1B">
            <w:r>
              <w:t xml:space="preserve">Verze schéma, plněno </w:t>
            </w:r>
            <w:proofErr w:type="spellStart"/>
            <w:r>
              <w:t>konstatnou</w:t>
            </w:r>
            <w:proofErr w:type="spellEnd"/>
            <w:r>
              <w:t xml:space="preserve"> „1“</w:t>
            </w:r>
          </w:p>
        </w:tc>
      </w:tr>
      <w:tr w:rsidR="00F3595A" w14:paraId="2D40C571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04B8F1" w14:textId="77777777" w:rsidR="00F3595A" w:rsidRDefault="00F3595A" w:rsidP="00693C1B">
            <w:proofErr w:type="spellStart"/>
            <w:r>
              <w:t>dtd-release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37B8FC" w14:textId="77777777" w:rsidR="00F3595A" w:rsidRPr="00EB062D" w:rsidRDefault="00F3595A" w:rsidP="00693C1B">
            <w:pPr>
              <w:jc w:val="center"/>
            </w:pPr>
            <w:r w:rsidRPr="00EB062D"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C087AC" w14:textId="77777777" w:rsidR="00F3595A" w:rsidRDefault="00F3595A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218927" w14:textId="77777777" w:rsidR="00F3595A" w:rsidRDefault="00F3595A" w:rsidP="00693C1B">
            <w:r>
              <w:t>Vydání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2979BCD" w14:textId="77777777" w:rsidR="00F3595A" w:rsidRDefault="00F3595A" w:rsidP="00693C1B">
            <w:r>
              <w:t>Vydání v rámci verze schématu, plněno konstantou „1“</w:t>
            </w:r>
          </w:p>
        </w:tc>
      </w:tr>
      <w:tr w:rsidR="00F3595A" w14:paraId="42A2CF9A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E33BD8" w14:textId="77777777" w:rsidR="00F3595A" w:rsidRDefault="00F3595A" w:rsidP="00693C1B">
            <w:proofErr w:type="spellStart"/>
            <w:r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7BA55C" w14:textId="77777777" w:rsidR="00F3595A" w:rsidRPr="00EB062D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8396BD" w14:textId="77777777" w:rsidR="00F3595A" w:rsidRDefault="00F3595A" w:rsidP="00693C1B">
            <w:pPr>
              <w:jc w:val="center"/>
            </w:pPr>
            <w:r>
              <w:t>příznak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3A7BBE" w14:textId="77777777" w:rsidR="00F3595A" w:rsidRDefault="00F3595A" w:rsidP="00693C1B">
            <w:r>
              <w:t>Indikace požadavku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AA12DF" w14:textId="77777777" w:rsidR="00F3595A" w:rsidRDefault="00F3595A" w:rsidP="00693C1B">
            <w:r>
              <w:t>Indikace požadavku na odpověď, 1 = ANO, 0 = NE</w:t>
            </w:r>
          </w:p>
        </w:tc>
      </w:tr>
      <w:tr w:rsidR="00F3595A" w14:paraId="77282D48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031192" w14:textId="77777777" w:rsidR="00F3595A" w:rsidRDefault="00F3595A" w:rsidP="00693C1B">
            <w:r>
              <w:t>interval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C60AF2" w14:textId="77777777" w:rsidR="00F3595A" w:rsidRPr="00EB062D" w:rsidRDefault="00F3595A" w:rsidP="00693C1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9EB7F6" w14:textId="77777777" w:rsidR="00F3595A" w:rsidRDefault="00F3595A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042E3D" w14:textId="77777777" w:rsidR="00F3595A" w:rsidRDefault="00F3595A" w:rsidP="00693C1B">
            <w:r>
              <w:t>Interval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6E93C7" w14:textId="77777777" w:rsidR="00F3595A" w:rsidRDefault="00F3595A" w:rsidP="00693C1B">
            <w:r>
              <w:t>Interval platnosti dat</w:t>
            </w:r>
          </w:p>
        </w:tc>
      </w:tr>
      <w:tr w:rsidR="00F3595A" w14:paraId="1220677D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5E1AE4" w14:textId="77777777" w:rsidR="00F3595A" w:rsidRDefault="00F3595A" w:rsidP="00693C1B">
            <w:proofErr w:type="spellStart"/>
            <w:r>
              <w:t>time</w:t>
            </w:r>
            <w:proofErr w:type="spellEnd"/>
            <w:r>
              <w:t>-offset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3A80DC" w14:textId="77777777" w:rsidR="00F3595A" w:rsidRPr="00EB062D" w:rsidRDefault="00F3595A" w:rsidP="00693C1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6E3E35" w14:textId="77777777" w:rsidR="00F3595A" w:rsidRDefault="00F3595A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553945" w14:textId="77777777" w:rsidR="00F3595A" w:rsidRDefault="00F3595A" w:rsidP="00693C1B">
            <w:r>
              <w:t>Časový posun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82C084" w14:textId="77777777" w:rsidR="00F3595A" w:rsidRDefault="00F3595A" w:rsidP="00693C1B">
            <w:r>
              <w:t>Časový posun, defaultně +1</w:t>
            </w:r>
          </w:p>
        </w:tc>
      </w:tr>
      <w:tr w:rsidR="00F3595A" w14:paraId="5A473EB9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2EF0AB" w14:textId="77777777" w:rsidR="00F3595A" w:rsidRDefault="00F3595A" w:rsidP="00693C1B">
            <w:proofErr w:type="spellStart"/>
            <w:r>
              <w:t>language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D383D3" w14:textId="77777777" w:rsidR="00F3595A" w:rsidRPr="00EB062D" w:rsidRDefault="00F3595A" w:rsidP="00693C1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474F5DF" w14:textId="77777777" w:rsidR="00F3595A" w:rsidRDefault="00F3595A" w:rsidP="00693C1B">
            <w:pPr>
              <w:jc w:val="center"/>
            </w:pPr>
            <w:r>
              <w:t>2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092110" w14:textId="77777777" w:rsidR="00F3595A" w:rsidRDefault="00F3595A" w:rsidP="00693C1B">
            <w:r>
              <w:t>Jazyk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7462D5D" w14:textId="77777777" w:rsidR="00F3595A" w:rsidRDefault="00F3595A" w:rsidP="00693C1B">
            <w:r>
              <w:t>Jazyk zprávy</w:t>
            </w:r>
          </w:p>
        </w:tc>
      </w:tr>
      <w:tr w:rsidR="00F3595A" w14:paraId="28D20A03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3E1572" w14:textId="77777777" w:rsidR="00F3595A" w:rsidRDefault="00F3595A" w:rsidP="00693C1B">
            <w:proofErr w:type="spellStart"/>
            <w:r w:rsidRPr="00F3595A">
              <w:t>answer-required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C9B93D" w14:textId="77777777" w:rsidR="00F3595A" w:rsidRPr="00EB062D" w:rsidRDefault="00BA54C6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D438B1" w14:textId="77777777" w:rsidR="00F3595A" w:rsidRDefault="00F3595A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8FCED8" w14:textId="77777777" w:rsidR="00F3595A" w:rsidRDefault="00BA54C6" w:rsidP="00693C1B">
            <w:r w:rsidRPr="00BA54C6">
              <w:t>Indikace požadavku na odpověď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FF0790" w14:textId="77777777" w:rsidR="00F3595A" w:rsidRDefault="00BA54C6" w:rsidP="00693C1B">
            <w:r w:rsidRPr="00BA54C6">
              <w:t>Indikace požadavku na odpověď</w:t>
            </w:r>
          </w:p>
        </w:tc>
      </w:tr>
      <w:tr w:rsidR="00F3595A" w14:paraId="638A59B2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CD6E1BE" w14:textId="77777777" w:rsidR="00F3595A" w:rsidRDefault="00F3595A" w:rsidP="00693C1B">
            <w:pPr>
              <w:rPr>
                <w:b/>
              </w:rPr>
            </w:pPr>
            <w:proofErr w:type="spellStart"/>
            <w:r>
              <w:rPr>
                <w:b/>
              </w:rPr>
              <w:t>SenderIdentification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A9F08E4" w14:textId="77777777" w:rsidR="00F3595A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2250EFC" w14:textId="77777777" w:rsidR="00F3595A" w:rsidRDefault="00F3595A" w:rsidP="00693C1B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BCB2A4" w14:textId="77777777" w:rsidR="00F3595A" w:rsidRDefault="00F3595A" w:rsidP="00693C1B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C1DEFEE" w14:textId="77777777" w:rsidR="00F3595A" w:rsidRDefault="00F3595A" w:rsidP="00693C1B">
            <w:pPr>
              <w:rPr>
                <w:b/>
              </w:rPr>
            </w:pPr>
            <w:r>
              <w:rPr>
                <w:b/>
              </w:rPr>
              <w:t>Identifikace odesílatele zprávy</w:t>
            </w:r>
          </w:p>
        </w:tc>
      </w:tr>
      <w:tr w:rsidR="00F3595A" w14:paraId="64DD23B5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9FF281" w14:textId="77777777" w:rsidR="00F3595A" w:rsidRDefault="00F3595A" w:rsidP="00693C1B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272DD6" w14:textId="77777777" w:rsidR="00F3595A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161E97" w14:textId="77777777" w:rsidR="00F3595A" w:rsidRDefault="00F3595A" w:rsidP="00693C1B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A07B5F" w14:textId="77777777" w:rsidR="00F3595A" w:rsidRDefault="00F3595A" w:rsidP="00693C1B">
            <w:r>
              <w:t>Odesílatel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A9B04D" w14:textId="77777777" w:rsidR="00F3595A" w:rsidRDefault="00F3595A" w:rsidP="00693C1B">
            <w:r>
              <w:t>Identifikátor odesílatele (tvůrce obchodního pokynu)</w:t>
            </w:r>
          </w:p>
        </w:tc>
      </w:tr>
      <w:tr w:rsidR="00F3595A" w14:paraId="571C282D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2AFB744" w14:textId="77777777" w:rsidR="00F3595A" w:rsidRDefault="00F3595A" w:rsidP="00693C1B">
            <w:proofErr w:type="spellStart"/>
            <w:r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165D61" w14:textId="77777777" w:rsidR="00F3595A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7093C7D" w14:textId="77777777" w:rsidR="00F3595A" w:rsidRDefault="00F3595A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6250C4" w14:textId="77777777" w:rsidR="00F3595A" w:rsidRDefault="00F3595A" w:rsidP="00693C1B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C1425F" w14:textId="77777777" w:rsidR="00F3595A" w:rsidRDefault="00F3595A" w:rsidP="00693C1B">
            <w:r>
              <w:t>Plněno konstantou, 14 pro EAN nebo 15 pro EIC</w:t>
            </w:r>
          </w:p>
        </w:tc>
      </w:tr>
      <w:tr w:rsidR="00BA54C6" w14:paraId="5DC8B522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3E3550" w14:textId="77777777" w:rsidR="00BA54C6" w:rsidRDefault="00BA54C6" w:rsidP="00693C1B">
            <w:r>
              <w:t>role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903EA3" w14:textId="77777777" w:rsidR="00BA54C6" w:rsidRDefault="00BA54C6" w:rsidP="00693C1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BFE7BB" w14:textId="77777777" w:rsidR="00BA54C6" w:rsidRDefault="00BA54C6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29B5B7" w14:textId="77777777" w:rsidR="00BA54C6" w:rsidRDefault="00BA54C6" w:rsidP="00693C1B">
            <w:r>
              <w:t>Role účastníka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2D23F2" w14:textId="77777777" w:rsidR="00BA54C6" w:rsidRDefault="00BA54C6" w:rsidP="00693C1B">
            <w:r>
              <w:t>Role účastníka</w:t>
            </w:r>
          </w:p>
        </w:tc>
      </w:tr>
      <w:tr w:rsidR="00F3595A" w14:paraId="62EF9801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7D9B85C" w14:textId="77777777" w:rsidR="00F3595A" w:rsidRDefault="00F3595A" w:rsidP="00693C1B">
            <w:pPr>
              <w:rPr>
                <w:b/>
              </w:rPr>
            </w:pPr>
            <w:proofErr w:type="spellStart"/>
            <w:r>
              <w:rPr>
                <w:b/>
              </w:rPr>
              <w:t>ReceiverIdentification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682878C" w14:textId="77777777" w:rsidR="00F3595A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0896F5E2" w14:textId="77777777" w:rsidR="00F3595A" w:rsidRDefault="00F3595A" w:rsidP="00693C1B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263817F" w14:textId="77777777" w:rsidR="00F3595A" w:rsidRDefault="00F3595A" w:rsidP="00693C1B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E6BA6EC" w14:textId="77777777" w:rsidR="00F3595A" w:rsidRDefault="00F3595A" w:rsidP="00693C1B">
            <w:pPr>
              <w:rPr>
                <w:b/>
              </w:rPr>
            </w:pPr>
            <w:r>
              <w:rPr>
                <w:b/>
              </w:rPr>
              <w:t>Identifikace příjemce zprávy</w:t>
            </w:r>
          </w:p>
        </w:tc>
      </w:tr>
      <w:tr w:rsidR="00F3595A" w14:paraId="410E2999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A74A43" w14:textId="77777777" w:rsidR="00F3595A" w:rsidRDefault="00F3595A" w:rsidP="00693C1B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D8B565" w14:textId="77777777" w:rsidR="00F3595A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3C15B" w14:textId="77777777" w:rsidR="00F3595A" w:rsidRDefault="00F3595A" w:rsidP="00693C1B">
            <w:pPr>
              <w:jc w:val="center"/>
            </w:pPr>
            <w:r>
              <w:t>13-16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0D757B" w14:textId="77777777" w:rsidR="00F3595A" w:rsidRPr="00BB1160" w:rsidRDefault="00F3595A" w:rsidP="00693C1B">
            <w:r>
              <w:t>Příjemce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60DD15" w14:textId="77777777" w:rsidR="00F3595A" w:rsidRDefault="00F3595A" w:rsidP="00693C1B">
            <w:r>
              <w:t>EIC příjemce zprávy</w:t>
            </w:r>
          </w:p>
        </w:tc>
      </w:tr>
      <w:tr w:rsidR="00F3595A" w14:paraId="520C5C54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5EAA8C" w14:textId="77777777" w:rsidR="00F3595A" w:rsidRDefault="00F3595A" w:rsidP="00693C1B">
            <w:proofErr w:type="spellStart"/>
            <w:r>
              <w:lastRenderedPageBreak/>
              <w:t>coding-scheme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C1A023" w14:textId="77777777" w:rsidR="00F3595A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295267" w14:textId="77777777" w:rsidR="00F3595A" w:rsidRDefault="00F3595A" w:rsidP="00693C1B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4B24A4" w14:textId="77777777" w:rsidR="00F3595A" w:rsidRDefault="00F3595A" w:rsidP="00693C1B">
            <w:r>
              <w:t>Schéma kódování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C97EA5" w14:textId="77777777" w:rsidR="00F3595A" w:rsidRDefault="00F3595A" w:rsidP="00693C1B">
            <w:r>
              <w:t>Plněno konstantou, 14 pro EAN nebo 15 pro EIC</w:t>
            </w:r>
          </w:p>
        </w:tc>
      </w:tr>
      <w:tr w:rsidR="00BA54C6" w14:paraId="15A3D208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F3EDAEE" w14:textId="77777777" w:rsidR="00BA54C6" w:rsidRDefault="00BA54C6" w:rsidP="00BA54C6">
            <w:r>
              <w:t>role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61C32F" w14:textId="77777777" w:rsidR="00BA54C6" w:rsidRDefault="00BA54C6" w:rsidP="00BA54C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89E366" w14:textId="77777777" w:rsidR="00BA54C6" w:rsidRDefault="00BA54C6" w:rsidP="00BA54C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E5AD86" w14:textId="77777777" w:rsidR="00BA54C6" w:rsidRDefault="00BA54C6" w:rsidP="00BA54C6">
            <w:r>
              <w:t>Role účastníka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3ED5FB" w14:textId="77777777" w:rsidR="00BA54C6" w:rsidRDefault="00BA54C6" w:rsidP="00BA54C6">
            <w:r>
              <w:t>Role účastníka</w:t>
            </w:r>
          </w:p>
        </w:tc>
      </w:tr>
      <w:tr w:rsidR="00F3595A" w14:paraId="74F9F479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8BD3A33" w14:textId="77777777" w:rsidR="00F3595A" w:rsidRDefault="00F3595A" w:rsidP="00693C1B">
            <w:pPr>
              <w:rPr>
                <w:b/>
              </w:rPr>
            </w:pPr>
            <w:r>
              <w:rPr>
                <w:b/>
              </w:rPr>
              <w:t>Reference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E6E8056" w14:textId="77777777" w:rsidR="00F3595A" w:rsidRDefault="00F3595A" w:rsidP="00693C1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103E1380" w14:textId="77777777" w:rsidR="00F3595A" w:rsidRDefault="00F3595A" w:rsidP="00693C1B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387EC814" w14:textId="77777777" w:rsidR="00F3595A" w:rsidRDefault="00F3595A" w:rsidP="00693C1B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2CE720B" w14:textId="77777777" w:rsidR="00F3595A" w:rsidRDefault="00F3595A" w:rsidP="00693C1B">
            <w:pPr>
              <w:rPr>
                <w:b/>
              </w:rPr>
            </w:pPr>
            <w:r>
              <w:rPr>
                <w:b/>
              </w:rPr>
              <w:t>Reference na předešlou zprávu</w:t>
            </w:r>
          </w:p>
        </w:tc>
      </w:tr>
      <w:tr w:rsidR="00F3595A" w14:paraId="3EF06E5B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24B620" w14:textId="77777777" w:rsidR="00F3595A" w:rsidRDefault="00F3595A" w:rsidP="00693C1B">
            <w:r>
              <w:t>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6BC050" w14:textId="77777777" w:rsidR="00F3595A" w:rsidRDefault="00F3595A" w:rsidP="00693C1B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BDC355" w14:textId="77777777" w:rsidR="00F3595A" w:rsidRDefault="00F3595A" w:rsidP="00693C1B">
            <w:pPr>
              <w:jc w:val="center"/>
            </w:pPr>
            <w:r>
              <w:t>1-35</w:t>
            </w: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FB80E7" w14:textId="77777777" w:rsidR="00F3595A" w:rsidRPr="00BB1160" w:rsidRDefault="00F3595A" w:rsidP="00693C1B">
            <w:r>
              <w:t>Id referenční zprávy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8CDC69" w14:textId="77777777" w:rsidR="00F3595A" w:rsidRDefault="00F3595A" w:rsidP="00693C1B">
            <w:r>
              <w:t>Identifikace předešlé zprávy</w:t>
            </w:r>
          </w:p>
        </w:tc>
      </w:tr>
      <w:tr w:rsidR="00F3595A" w14:paraId="6E3E0DA9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28C66B1B" w14:textId="77777777" w:rsidR="00F3595A" w:rsidRPr="00BB1160" w:rsidRDefault="00BA54C6" w:rsidP="00693C1B">
            <w:pPr>
              <w:rPr>
                <w:b/>
              </w:rPr>
            </w:pPr>
            <w:proofErr w:type="spellStart"/>
            <w:r w:rsidRPr="00BA54C6">
              <w:rPr>
                <w:b/>
              </w:rPr>
              <w:t>license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F07C0AD" w14:textId="77777777" w:rsidR="00F3595A" w:rsidRPr="00EB062D" w:rsidRDefault="00F3595A" w:rsidP="00693C1B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47778CD5" w14:textId="77777777" w:rsidR="00F3595A" w:rsidRPr="00BB1160" w:rsidRDefault="00F3595A" w:rsidP="00693C1B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50629501" w14:textId="77777777" w:rsidR="00F3595A" w:rsidRPr="00BB1160" w:rsidRDefault="00F3595A" w:rsidP="00693C1B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C00"/>
          </w:tcPr>
          <w:p w14:paraId="70FB2818" w14:textId="77777777" w:rsidR="00F3595A" w:rsidRPr="00F109BA" w:rsidRDefault="00BA54C6" w:rsidP="00693C1B">
            <w:pPr>
              <w:rPr>
                <w:b/>
              </w:rPr>
            </w:pPr>
            <w:r>
              <w:rPr>
                <w:b/>
              </w:rPr>
              <w:t>Licence</w:t>
            </w:r>
          </w:p>
        </w:tc>
      </w:tr>
      <w:tr w:rsidR="00644409" w14:paraId="1CD874C8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5D9F10CB" w14:textId="77777777" w:rsidR="00644409" w:rsidRDefault="00644409" w:rsidP="00644409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supplier-license-num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541416" w14:textId="77777777" w:rsidR="00644409" w:rsidRDefault="00644409" w:rsidP="0064440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936FC0" w14:textId="77777777" w:rsidR="00644409" w:rsidRDefault="00644409" w:rsidP="00644409">
            <w:pPr>
              <w:tabs>
                <w:tab w:val="left" w:pos="210"/>
                <w:tab w:val="center" w:pos="342"/>
              </w:tabs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2132F7D6" w14:textId="77777777" w:rsidR="00644409" w:rsidRDefault="00644409" w:rsidP="00644409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licence na výrobu elektřiny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3B5A937A" w14:textId="77777777" w:rsidR="00644409" w:rsidRDefault="00644409" w:rsidP="00644409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licence na výrobu elektřiny</w:t>
            </w:r>
          </w:p>
        </w:tc>
      </w:tr>
      <w:tr w:rsidR="00644409" w14:paraId="14AA933D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3704DEBE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supplier-license-date-from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E200CE" w14:textId="77777777" w:rsidR="00644409" w:rsidRDefault="00644409" w:rsidP="0064440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45BA41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306F3CE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Datum vzniku oprávnění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CC3F569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Datum vzniku oprávnění</w:t>
            </w:r>
          </w:p>
        </w:tc>
      </w:tr>
      <w:tr w:rsidR="00644409" w14:paraId="05534F57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6EDF59AF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license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date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-to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807634" w14:textId="77777777" w:rsidR="00644409" w:rsidRDefault="00644409" w:rsidP="0064440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436476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471C5DA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Datum konce oprávnění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2BC024DF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Datum konce oprávnění</w:t>
            </w:r>
          </w:p>
        </w:tc>
      </w:tr>
      <w:tr w:rsidR="00644409" w14:paraId="3B1E81EB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6817654A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supplier-company-name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95B9EC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0A7E1B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3094B6D0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Název subjektu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4361DB5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Název subjektu</w:t>
            </w:r>
          </w:p>
        </w:tc>
      </w:tr>
      <w:tr w:rsidR="00644409" w14:paraId="612C4770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1C6AF40F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supplier-first-name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219533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965B6BE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E208278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Jméno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03A21B7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Jméno</w:t>
            </w:r>
          </w:p>
        </w:tc>
      </w:tr>
      <w:tr w:rsidR="00644409" w14:paraId="62E783D2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7ABD8B58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supplier-surn-name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97B23E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A9DD75A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45B87EF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Příjmení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67ADFC5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Příjmení</w:t>
            </w:r>
          </w:p>
        </w:tc>
      </w:tr>
      <w:tr w:rsidR="00644409" w14:paraId="0AF52C33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66B907D9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supplier-bef-title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6EF3A2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858BF5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8570461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Titul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D4FD6ED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Titul</w:t>
            </w:r>
          </w:p>
        </w:tc>
      </w:tr>
      <w:tr w:rsidR="00644409" w14:paraId="0355449C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7AAD5BCB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-tax-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A76E95" w14:textId="77777777" w:rsidR="00644409" w:rsidRDefault="00ED442A" w:rsidP="0064440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4A4371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509FC73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IČ výrobce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2B269CAC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IČ výrobce</w:t>
            </w:r>
          </w:p>
        </w:tc>
      </w:tr>
      <w:tr w:rsidR="00644409" w14:paraId="0AC131E7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7935CB24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-area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BF264F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32D636B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F4BB49E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Kraj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165D0CCF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Kraj</w:t>
            </w:r>
          </w:p>
        </w:tc>
      </w:tr>
      <w:tr w:rsidR="00644409" w14:paraId="34F85961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30A41015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supplier-district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09D311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0F2FA10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46FE4D8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Okres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63AB12AD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Okres</w:t>
            </w:r>
          </w:p>
        </w:tc>
      </w:tr>
      <w:tr w:rsidR="00644409" w14:paraId="0A78FB5B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3689B29C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-city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95D260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B4A690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36669531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Obec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18763918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Obec</w:t>
            </w:r>
          </w:p>
        </w:tc>
      </w:tr>
      <w:tr w:rsidR="00644409" w14:paraId="79443A14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5E4F76EC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-street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9223A9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6EE1C2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6D7C7BD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Ulice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F166597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Ulice</w:t>
            </w:r>
          </w:p>
        </w:tc>
      </w:tr>
      <w:tr w:rsidR="00644409" w14:paraId="4F47B906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49750481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supplier-home-num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3AB0CA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B9D0CC0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62FEF3A5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popisné/evidenční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69D5EF3C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popisné/evidenční</w:t>
            </w:r>
          </w:p>
        </w:tc>
      </w:tr>
      <w:tr w:rsidR="00644409" w14:paraId="7EB63FD1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0D91E80F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-orient-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8048DD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1780FB8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15FFB99F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orientační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0E80CFF2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orientační</w:t>
            </w:r>
          </w:p>
        </w:tc>
      </w:tr>
      <w:tr w:rsidR="00644409" w14:paraId="4533F80E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30BB2B04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-post-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6DF61F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087C98B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244BC1E0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PSČ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095962E7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PSČ</w:t>
            </w:r>
          </w:p>
        </w:tc>
      </w:tr>
      <w:tr w:rsidR="00644409" w14:paraId="2BEB8FB2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75C01D81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38D7B2" w14:textId="77777777" w:rsidR="00644409" w:rsidRDefault="00644409" w:rsidP="0064440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DB7AEFE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AC10C41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Verze licence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B000C7A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Verze licence</w:t>
            </w:r>
          </w:p>
        </w:tc>
      </w:tr>
      <w:tr w:rsidR="00644409" w14:paraId="04984E65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06F45E4F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supplier-timestamp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7D2AA7A" w14:textId="77777777" w:rsidR="00644409" w:rsidRDefault="00ED442A" w:rsidP="0064440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E309DA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BFDA983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Časová značka změny na výrobci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D5D0511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Časová značka změny na výrobci</w:t>
            </w:r>
          </w:p>
        </w:tc>
      </w:tr>
      <w:tr w:rsidR="00644409" w14:paraId="11C1D7FB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62043DC6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supplier-legal-effect-date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C2C0E6" w14:textId="77777777" w:rsidR="00644409" w:rsidRDefault="00ED442A" w:rsidP="0064440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56F2DF0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5425016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Datum nabytí právní moci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0C075E85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Datum nabytí právní moci</w:t>
            </w:r>
          </w:p>
        </w:tc>
      </w:tr>
      <w:tr w:rsidR="00644409" w14:paraId="440D9C6F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54876C7C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-start-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date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from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59A2A4" w14:textId="77777777" w:rsidR="00644409" w:rsidRDefault="00ED442A" w:rsidP="00644409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C1665E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1580D022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Datum zahájení licencované činnosti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09BD73BC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Datum zahájení licencované činnosti</w:t>
            </w:r>
          </w:p>
        </w:tc>
      </w:tr>
      <w:tr w:rsidR="00644409" w14:paraId="7C579C43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bottom"/>
          </w:tcPr>
          <w:p w14:paraId="59371D73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supplier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-city-part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71976D" w14:textId="77777777" w:rsidR="00644409" w:rsidRDefault="00644409" w:rsidP="00644409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ACAF17C" w14:textId="77777777" w:rsidR="00644409" w:rsidRDefault="00644409" w:rsidP="00644409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669F076C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Obec-část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DECB138" w14:textId="77777777" w:rsidR="00644409" w:rsidRDefault="00644409" w:rsidP="00644409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Obec-část</w:t>
            </w:r>
          </w:p>
        </w:tc>
      </w:tr>
      <w:tr w:rsidR="00F3595A" w:rsidRPr="00555553" w14:paraId="2265ED33" w14:textId="77777777" w:rsidTr="00693C1B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812BE56" w14:textId="77777777" w:rsidR="00F3595A" w:rsidRPr="00555553" w:rsidRDefault="00ED442A" w:rsidP="00693C1B">
            <w:pPr>
              <w:rPr>
                <w:b/>
              </w:rPr>
            </w:pPr>
            <w:r>
              <w:rPr>
                <w:b/>
              </w:rPr>
              <w:t>Plant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21CB6CC" w14:textId="77777777" w:rsidR="00F3595A" w:rsidRPr="00555553" w:rsidRDefault="00F3595A" w:rsidP="00693C1B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29D6382" w14:textId="77777777" w:rsidR="00F3595A" w:rsidRPr="00555553" w:rsidRDefault="00F3595A" w:rsidP="00693C1B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AFF634C" w14:textId="77777777" w:rsidR="00F3595A" w:rsidRPr="00555553" w:rsidRDefault="00F3595A" w:rsidP="00693C1B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529111D5" w14:textId="77777777" w:rsidR="00F3595A" w:rsidRPr="00555553" w:rsidRDefault="00ED442A" w:rsidP="00693C1B">
            <w:pPr>
              <w:rPr>
                <w:b/>
              </w:rPr>
            </w:pPr>
            <w:r>
              <w:rPr>
                <w:b/>
              </w:rPr>
              <w:t>Provozovna</w:t>
            </w:r>
          </w:p>
        </w:tc>
      </w:tr>
      <w:tr w:rsidR="00ED442A" w:rsidRPr="00555553" w14:paraId="1D3EE55E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3B4988AE" w14:textId="77777777" w:rsidR="00ED442A" w:rsidRDefault="00ED442A" w:rsidP="00ED442A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lastRenderedPageBreak/>
              <w:t>plant-id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0D5C2C" w14:textId="77777777" w:rsidR="00ED442A" w:rsidRDefault="00ED442A" w:rsidP="00ED442A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E95B91D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20EB38B2" w14:textId="77777777" w:rsidR="00ED442A" w:rsidRDefault="00ED442A" w:rsidP="00ED442A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Identifikátor výrobny (provozovny)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AEAD01D" w14:textId="77777777" w:rsidR="00ED442A" w:rsidRDefault="00ED442A" w:rsidP="00ED442A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Identifikátor výrobny (provozovny)</w:t>
            </w:r>
          </w:p>
        </w:tc>
      </w:tr>
      <w:tr w:rsidR="00ED442A" w:rsidRPr="00555553" w14:paraId="18691191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10F2124E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version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1B4F4EE" w14:textId="77777777" w:rsidR="00ED442A" w:rsidRDefault="00ED442A" w:rsidP="00ED442A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62529F4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5AC720CC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Verze provozovny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244223ED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Verze provozovny</w:t>
            </w:r>
          </w:p>
        </w:tc>
      </w:tr>
      <w:tr w:rsidR="00ED442A" w:rsidRPr="00555553" w14:paraId="6EDB18F1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11D3B2AF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timestamp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17A903C" w14:textId="77777777" w:rsidR="00ED442A" w:rsidRDefault="00ED442A" w:rsidP="00ED442A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FC0B2A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41451B08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Časová značka změny na provozovně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132ADFDF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Časová značka změny na provozovně</w:t>
            </w:r>
          </w:p>
        </w:tc>
      </w:tr>
      <w:tr w:rsidR="00ED442A" w:rsidRPr="00555553" w14:paraId="19AF1FC7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6658D8D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ean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982F97B" w14:textId="77777777" w:rsidR="00ED442A" w:rsidRDefault="00ED442A" w:rsidP="00ED442A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A9D3ED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E3408D4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EAN výrobny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2D43B62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EAN výrobny</w:t>
            </w:r>
          </w:p>
        </w:tc>
      </w:tr>
      <w:tr w:rsidR="00ED442A" w:rsidRPr="00555553" w14:paraId="64B0DD5C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6E62DE92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begin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201799A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DA2FECE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21161A5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Termín zahájení (vztažené k provozovně)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67FCB4CC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Termín zahájení (vztažené k provozovně)</w:t>
            </w:r>
          </w:p>
        </w:tc>
      </w:tr>
      <w:tr w:rsidR="00ED442A" w:rsidRPr="00555553" w14:paraId="55148C83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7028F7CC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change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EB74418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7BC37A5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5AAF7035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Termín změny (vztažené k provozovně)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17709519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Termín změny (vztažené k provozovně)</w:t>
            </w:r>
          </w:p>
        </w:tc>
      </w:tr>
      <w:tr w:rsidR="00ED442A" w:rsidRPr="00555553" w14:paraId="1E6612B2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105F72C8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plant-end-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date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8C3196E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FB36256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0FD03AC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 xml:space="preserve">Termín </w:t>
            </w:r>
            <w:proofErr w:type="gramStart"/>
            <w:r>
              <w:rPr>
                <w:rFonts w:ascii="Calibri" w:hAnsi="Calibri" w:cs="Calibri"/>
                <w:color w:val="000000"/>
                <w:szCs w:val="22"/>
              </w:rPr>
              <w:t>ukončení(</w:t>
            </w:r>
            <w:proofErr w:type="gramEnd"/>
            <w:r>
              <w:rPr>
                <w:rFonts w:ascii="Calibri" w:hAnsi="Calibri" w:cs="Calibri"/>
                <w:color w:val="000000"/>
                <w:szCs w:val="22"/>
              </w:rPr>
              <w:t>vztažené k provozovně)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426B0330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 xml:space="preserve">Termín </w:t>
            </w:r>
            <w:proofErr w:type="gramStart"/>
            <w:r>
              <w:rPr>
                <w:rFonts w:ascii="Calibri" w:hAnsi="Calibri" w:cs="Calibri"/>
                <w:color w:val="000000"/>
                <w:szCs w:val="22"/>
              </w:rPr>
              <w:t>ukončení(</w:t>
            </w:r>
            <w:proofErr w:type="gramEnd"/>
            <w:r>
              <w:rPr>
                <w:rFonts w:ascii="Calibri" w:hAnsi="Calibri" w:cs="Calibri"/>
                <w:color w:val="000000"/>
                <w:szCs w:val="22"/>
              </w:rPr>
              <w:t>vztažené k provozovně)</w:t>
            </w:r>
          </w:p>
        </w:tc>
      </w:tr>
      <w:tr w:rsidR="00ED442A" w:rsidRPr="00555553" w14:paraId="01ACF10E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4CE7EA5D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plant-area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816D85C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F7734D0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3B31DEEA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Kraj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0341783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Kraj</w:t>
            </w:r>
          </w:p>
        </w:tc>
      </w:tr>
      <w:tr w:rsidR="00ED442A" w:rsidRPr="00555553" w14:paraId="087F1E2F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62A8663A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district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669C20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88060C1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400C7998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Okres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39A19FE0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Okres</w:t>
            </w:r>
          </w:p>
        </w:tc>
      </w:tr>
      <w:tr w:rsidR="00ED442A" w:rsidRPr="00555553" w14:paraId="49059A90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0FB5A155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plant-city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5FAEC75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64E0F48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3BAD21A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Obec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BF033F1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Obec</w:t>
            </w:r>
          </w:p>
        </w:tc>
      </w:tr>
      <w:tr w:rsidR="00ED442A" w:rsidRPr="00555553" w14:paraId="21C1274B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77076372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plant-city-part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7F0426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CF09D6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11B91D1A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Obec-část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059E376E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Obec-část</w:t>
            </w:r>
          </w:p>
        </w:tc>
      </w:tr>
      <w:tr w:rsidR="00ED442A" w:rsidRPr="00555553" w14:paraId="04F3A6B3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0A0D21CB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plant-street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4D62F68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7E56746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56B7AEA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Ulice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5FB3849F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Ulice</w:t>
            </w:r>
          </w:p>
        </w:tc>
      </w:tr>
      <w:tr w:rsidR="00ED442A" w:rsidRPr="00555553" w14:paraId="796FFAC9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124ED9D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home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607415A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F630166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64396884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popisné/evidenční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096B6E37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popisné/evidenční</w:t>
            </w:r>
          </w:p>
        </w:tc>
      </w:tr>
      <w:tr w:rsidR="00ED442A" w:rsidRPr="00555553" w14:paraId="7A825A85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57F4E3CF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plant-orient-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num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8D46087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687FD33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1A09656C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orientační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584962E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Číslo orientační</w:t>
            </w:r>
          </w:p>
        </w:tc>
      </w:tr>
      <w:tr w:rsidR="00ED442A" w:rsidRPr="00555553" w14:paraId="67BE2A46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75D78B3C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plant-post-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690584CA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13C42D4D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680A965F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PSČ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937AB93" w14:textId="77777777" w:rsidR="00ED442A" w:rsidRDefault="00ED442A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PSČ</w:t>
            </w:r>
          </w:p>
        </w:tc>
      </w:tr>
      <w:tr w:rsidR="00ED442A" w:rsidRPr="00555553" w14:paraId="6E4284F3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568B3A6" w14:textId="77777777" w:rsidR="00ED442A" w:rsidRPr="00555553" w:rsidRDefault="00ED442A" w:rsidP="00A61D3E">
            <w:pPr>
              <w:rPr>
                <w:b/>
              </w:rPr>
            </w:pPr>
            <w:proofErr w:type="spellStart"/>
            <w:r>
              <w:rPr>
                <w:b/>
              </w:rPr>
              <w:t>cadastral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CC09038" w14:textId="77777777" w:rsidR="00ED442A" w:rsidRPr="00555553" w:rsidRDefault="00ED442A" w:rsidP="00A61D3E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2696E91" w14:textId="77777777" w:rsidR="00ED442A" w:rsidRPr="00555553" w:rsidRDefault="00ED442A" w:rsidP="00A61D3E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41C36952" w14:textId="77777777" w:rsidR="00ED442A" w:rsidRPr="00555553" w:rsidRDefault="00ED442A" w:rsidP="00A61D3E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0AC54EC" w14:textId="77777777" w:rsidR="00ED442A" w:rsidRPr="00555553" w:rsidRDefault="00CE0FA6" w:rsidP="00A61D3E">
            <w:pPr>
              <w:rPr>
                <w:b/>
              </w:rPr>
            </w:pPr>
            <w:r>
              <w:rPr>
                <w:b/>
              </w:rPr>
              <w:t>Katastr</w:t>
            </w:r>
          </w:p>
        </w:tc>
      </w:tr>
      <w:tr w:rsidR="00ED442A" w:rsidRPr="00555553" w14:paraId="21F5D2FB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08F3465C" w14:textId="77777777" w:rsidR="00ED442A" w:rsidRDefault="00CE0FA6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 w:rsidRPr="00CE0FA6">
              <w:rPr>
                <w:rFonts w:ascii="Calibri" w:hAnsi="Calibri" w:cs="Calibri"/>
                <w:color w:val="000000"/>
                <w:szCs w:val="22"/>
              </w:rPr>
              <w:t>source-</w:t>
            </w:r>
            <w:proofErr w:type="spellStart"/>
            <w:r w:rsidRPr="00CE0FA6">
              <w:rPr>
                <w:rFonts w:ascii="Calibri" w:hAnsi="Calibri" w:cs="Calibri"/>
                <w:color w:val="000000"/>
                <w:szCs w:val="22"/>
              </w:rPr>
              <w:t>code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DEDB9C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B9BE59C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66C467EA" w14:textId="77777777" w:rsidR="00ED442A" w:rsidRDefault="00CE0FA6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 w:rsidRPr="00CE0FA6">
              <w:rPr>
                <w:rFonts w:ascii="Calibri" w:hAnsi="Calibri" w:cs="Calibri"/>
                <w:color w:val="000000"/>
                <w:szCs w:val="22"/>
              </w:rPr>
              <w:t>Kód katastru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17D35879" w14:textId="77777777" w:rsidR="00ED442A" w:rsidRDefault="00CE0FA6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 w:rsidRPr="00CE0FA6">
              <w:rPr>
                <w:rFonts w:ascii="Calibri" w:hAnsi="Calibri" w:cs="Calibri"/>
                <w:color w:val="000000"/>
                <w:szCs w:val="22"/>
              </w:rPr>
              <w:t>Kód katastru</w:t>
            </w:r>
          </w:p>
        </w:tc>
      </w:tr>
      <w:tr w:rsidR="00ED442A" w:rsidRPr="00555553" w14:paraId="79B53AB8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6EABA36C" w14:textId="77777777" w:rsidR="00ED442A" w:rsidRDefault="00CE0FA6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 w:rsidRPr="00CE0FA6">
              <w:rPr>
                <w:rFonts w:ascii="Calibri" w:hAnsi="Calibri" w:cs="Calibri"/>
                <w:color w:val="000000"/>
                <w:szCs w:val="22"/>
              </w:rPr>
              <w:t>source-parcel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9A967EF" w14:textId="77777777" w:rsidR="00ED442A" w:rsidRDefault="00ED442A" w:rsidP="00ED442A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30525DA" w14:textId="77777777" w:rsidR="00ED442A" w:rsidRDefault="00ED442A" w:rsidP="00ED442A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789D07E" w14:textId="77777777" w:rsidR="00ED442A" w:rsidRDefault="00CE0FA6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 w:rsidRPr="00CE0FA6">
              <w:rPr>
                <w:rFonts w:ascii="Calibri" w:hAnsi="Calibri" w:cs="Calibri"/>
                <w:color w:val="000000"/>
                <w:szCs w:val="22"/>
              </w:rPr>
              <w:t>Číslo parcely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D1069BC" w14:textId="77777777" w:rsidR="00ED442A" w:rsidRDefault="00CE0FA6" w:rsidP="00ED442A">
            <w:pPr>
              <w:rPr>
                <w:rFonts w:ascii="Calibri" w:hAnsi="Calibri" w:cs="Calibri"/>
                <w:color w:val="000000"/>
                <w:szCs w:val="22"/>
              </w:rPr>
            </w:pPr>
            <w:r w:rsidRPr="00CE0FA6">
              <w:rPr>
                <w:rFonts w:ascii="Calibri" w:hAnsi="Calibri" w:cs="Calibri"/>
                <w:color w:val="000000"/>
                <w:szCs w:val="22"/>
              </w:rPr>
              <w:t>Číslo parcely</w:t>
            </w:r>
          </w:p>
        </w:tc>
      </w:tr>
      <w:tr w:rsidR="00CE0FA6" w:rsidRPr="00555553" w14:paraId="5EA2E911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389A9490" w14:textId="77777777" w:rsidR="00CE0FA6" w:rsidRPr="00555553" w:rsidRDefault="00EC2B91" w:rsidP="00A61D3E">
            <w:pPr>
              <w:rPr>
                <w:b/>
              </w:rPr>
            </w:pPr>
            <w:proofErr w:type="spellStart"/>
            <w:r w:rsidRPr="00EC2B91">
              <w:rPr>
                <w:b/>
              </w:rPr>
              <w:t>prod</w:t>
            </w:r>
            <w:proofErr w:type="spellEnd"/>
            <w:r w:rsidRPr="00EC2B91">
              <w:rPr>
                <w:b/>
              </w:rPr>
              <w:t>-source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1D422B8F" w14:textId="77777777" w:rsidR="00CE0FA6" w:rsidRPr="00555553" w:rsidRDefault="00CE0FA6" w:rsidP="00A61D3E">
            <w:pPr>
              <w:jc w:val="center"/>
              <w:rPr>
                <w:b/>
              </w:rPr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0E8DDF39" w14:textId="77777777" w:rsidR="00CE0FA6" w:rsidRPr="00555553" w:rsidRDefault="00CE0FA6" w:rsidP="00A61D3E">
            <w:pPr>
              <w:jc w:val="center"/>
              <w:rPr>
                <w:b/>
              </w:rPr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73B9521D" w14:textId="77777777" w:rsidR="00CE0FA6" w:rsidRPr="00555553" w:rsidRDefault="00CE0FA6" w:rsidP="00A61D3E">
            <w:pPr>
              <w:rPr>
                <w:b/>
              </w:rPr>
            </w:pP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C000"/>
          </w:tcPr>
          <w:p w14:paraId="27901C85" w14:textId="77777777" w:rsidR="00CE0FA6" w:rsidRPr="00555553" w:rsidRDefault="00EC2B91" w:rsidP="00A61D3E">
            <w:pPr>
              <w:rPr>
                <w:b/>
              </w:rPr>
            </w:pPr>
            <w:r>
              <w:rPr>
                <w:b/>
              </w:rPr>
              <w:t>Výrobní zdroj</w:t>
            </w:r>
          </w:p>
        </w:tc>
      </w:tr>
      <w:tr w:rsidR="00CE0FA6" w:rsidRPr="00555553" w14:paraId="60E64971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2AD40758" w14:textId="77777777" w:rsidR="00CE0FA6" w:rsidRDefault="00CE0FA6" w:rsidP="00CE0FA6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prod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-source-id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232A9077" w14:textId="77777777" w:rsidR="00CE0FA6" w:rsidRDefault="00CE0FA6" w:rsidP="00CE0FA6">
            <w:pPr>
              <w:jc w:val="center"/>
            </w:pP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2F4E260" w14:textId="77777777" w:rsidR="00CE0FA6" w:rsidRDefault="00CE0FA6" w:rsidP="00CE0FA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79D38BD" w14:textId="77777777" w:rsidR="00CE0FA6" w:rsidRDefault="00CE0FA6" w:rsidP="00CE0FA6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Identifikátor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6596AFE1" w14:textId="77777777" w:rsidR="00CE0FA6" w:rsidRDefault="00CE0FA6" w:rsidP="00CE0FA6">
            <w:pPr>
              <w:spacing w:after="0"/>
              <w:rPr>
                <w:rFonts w:ascii="Calibri" w:hAnsi="Calibri" w:cs="Calibri"/>
                <w:color w:val="000000"/>
                <w:szCs w:val="22"/>
                <w:lang w:eastAsia="cs-CZ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Identifikátor výrobního zdroje</w:t>
            </w:r>
          </w:p>
        </w:tc>
      </w:tr>
      <w:tr w:rsidR="00CE0FA6" w:rsidRPr="00555553" w14:paraId="0E5FC0A9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7D9C53CE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prod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-source-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install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capacity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1480B48" w14:textId="77777777" w:rsidR="00CE0FA6" w:rsidRDefault="00CE0FA6" w:rsidP="00CE0FA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3E5B653" w14:textId="77777777" w:rsidR="00CE0FA6" w:rsidRDefault="00CE0FA6" w:rsidP="00CE0FA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4E908104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Instalovaný výkon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18B261D4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Instalovaný výkon výrobního zdroje</w:t>
            </w:r>
          </w:p>
        </w:tc>
      </w:tr>
      <w:tr w:rsidR="00CE0FA6" w:rsidRPr="00555553" w14:paraId="2C2BF8A4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0A6EC12E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prod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-source-type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5F5B483" w14:textId="77777777" w:rsidR="00CE0FA6" w:rsidRDefault="00CE0FA6" w:rsidP="00CE0FA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4E1AE546" w14:textId="77777777" w:rsidR="00CE0FA6" w:rsidRDefault="00CE0FA6" w:rsidP="00CE0FA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8DA868B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Druh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26873B6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Druh výrobního zdroje</w:t>
            </w:r>
          </w:p>
        </w:tc>
      </w:tr>
      <w:tr w:rsidR="00CE0FA6" w:rsidRPr="00555553" w14:paraId="20940D88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2DEE783B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lastRenderedPageBreak/>
              <w:t>prod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-source-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fuel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-type</w:t>
            </w:r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3087424E" w14:textId="77777777" w:rsidR="00CE0FA6" w:rsidRDefault="00CE0FA6" w:rsidP="00CE0FA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50078021" w14:textId="77777777" w:rsidR="00CE0FA6" w:rsidRDefault="00CE0FA6" w:rsidP="00CE0FA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4ACB4B01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Tup paliva výrobního zdroje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409371B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Tup paliva výrobního zdroje</w:t>
            </w:r>
          </w:p>
        </w:tc>
      </w:tr>
      <w:tr w:rsidR="00CE0FA6" w:rsidRPr="00555553" w14:paraId="02420517" w14:textId="77777777" w:rsidTr="00A61D3E">
        <w:tc>
          <w:tcPr>
            <w:tcW w:w="23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bottom"/>
          </w:tcPr>
          <w:p w14:paraId="6AD7E4A8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prod</w:t>
            </w:r>
            <w:proofErr w:type="spellEnd"/>
            <w:r>
              <w:rPr>
                <w:rFonts w:ascii="Calibri" w:hAnsi="Calibri" w:cs="Calibri"/>
                <w:color w:val="000000"/>
                <w:szCs w:val="22"/>
              </w:rPr>
              <w:t>-source-</w:t>
            </w:r>
            <w:proofErr w:type="spellStart"/>
            <w:r>
              <w:rPr>
                <w:rFonts w:ascii="Calibri" w:hAnsi="Calibri" w:cs="Calibri"/>
                <w:color w:val="000000"/>
                <w:szCs w:val="22"/>
              </w:rPr>
              <w:t>timestamp</w:t>
            </w:r>
            <w:proofErr w:type="spellEnd"/>
          </w:p>
        </w:tc>
        <w:tc>
          <w:tcPr>
            <w:tcW w:w="58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776C0175" w14:textId="77777777" w:rsidR="00CE0FA6" w:rsidRDefault="00CE0FA6" w:rsidP="00CE0FA6">
            <w:pPr>
              <w:jc w:val="center"/>
            </w:pPr>
            <w:r>
              <w:t>X</w:t>
            </w:r>
          </w:p>
        </w:tc>
        <w:tc>
          <w:tcPr>
            <w:tcW w:w="9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</w:tcPr>
          <w:p w14:paraId="0580CC3C" w14:textId="77777777" w:rsidR="00CE0FA6" w:rsidRDefault="00CE0FA6" w:rsidP="00CE0FA6">
            <w:pPr>
              <w:jc w:val="center"/>
            </w:pPr>
          </w:p>
        </w:tc>
        <w:tc>
          <w:tcPr>
            <w:tcW w:w="18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3927CE79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Časová značka změny na výrobním zdroji</w:t>
            </w:r>
          </w:p>
        </w:tc>
        <w:tc>
          <w:tcPr>
            <w:tcW w:w="41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4728C608" w14:textId="77777777" w:rsidR="00CE0FA6" w:rsidRDefault="00CE0FA6" w:rsidP="00CE0FA6">
            <w:pPr>
              <w:rPr>
                <w:rFonts w:ascii="Calibri" w:hAnsi="Calibri" w:cs="Calibri"/>
                <w:color w:val="000000"/>
                <w:szCs w:val="22"/>
              </w:rPr>
            </w:pPr>
            <w:r>
              <w:rPr>
                <w:rFonts w:ascii="Calibri" w:hAnsi="Calibri" w:cs="Calibri"/>
                <w:color w:val="000000"/>
                <w:szCs w:val="22"/>
              </w:rPr>
              <w:t>Časová značka změny na výrobním zdroji</w:t>
            </w:r>
          </w:p>
        </w:tc>
      </w:tr>
    </w:tbl>
    <w:p w14:paraId="39C9F136" w14:textId="77777777" w:rsidR="00F3595A" w:rsidRDefault="00F3595A" w:rsidP="00F3595A"/>
    <w:p w14:paraId="133784C1" w14:textId="77777777" w:rsidR="00EC2B91" w:rsidRDefault="00EC2B91" w:rsidP="00EC2B91">
      <w:r>
        <w:t xml:space="preserve">Kompletní soubor </w:t>
      </w:r>
      <w:proofErr w:type="spellStart"/>
      <w:r>
        <w:t>RESLICENSEve</w:t>
      </w:r>
      <w:proofErr w:type="spellEnd"/>
      <w:r>
        <w:t xml:space="preserve"> formátu .</w:t>
      </w:r>
      <w:proofErr w:type="spellStart"/>
      <w:r>
        <w:t>xsd</w:t>
      </w:r>
      <w:proofErr w:type="spellEnd"/>
      <w:r>
        <w:t xml:space="preserve"> je uložen zde:</w:t>
      </w:r>
    </w:p>
    <w:p w14:paraId="53ECAC51" w14:textId="63592FC0" w:rsidR="00EC2B91" w:rsidRDefault="00EC2B91" w:rsidP="00EC2B91">
      <w:pPr>
        <w:spacing w:after="0"/>
      </w:pPr>
      <w:hyperlink r:id="rId27" w:history="1">
        <w:r>
          <w:rPr>
            <w:rStyle w:val="Hypertextovodkaz"/>
          </w:rPr>
          <w:t>XML\RESLICENSE</w:t>
        </w:r>
      </w:hyperlink>
    </w:p>
    <w:p w14:paraId="399B6EDA" w14:textId="77777777" w:rsidR="0055049B" w:rsidRDefault="0055049B" w:rsidP="00820085"/>
    <w:p w14:paraId="1AF8695B" w14:textId="77777777" w:rsidR="00776CCE" w:rsidRDefault="00776CCE" w:rsidP="00820085"/>
    <w:p w14:paraId="46EE7876" w14:textId="77777777" w:rsidR="00776CCE" w:rsidRDefault="00776CCE" w:rsidP="00820085"/>
    <w:p w14:paraId="45902DBE" w14:textId="77777777" w:rsidR="00776CCE" w:rsidRDefault="00776CCE" w:rsidP="00820085"/>
    <w:p w14:paraId="4737BAEC" w14:textId="77777777" w:rsidR="00776CCE" w:rsidRDefault="00776CCE" w:rsidP="00820085">
      <w:pPr>
        <w:rPr>
          <w:rStyle w:val="m1"/>
          <w:rFonts w:ascii="Verdana" w:hAnsi="Verdana"/>
          <w:sz w:val="20"/>
          <w:szCs w:val="20"/>
        </w:rPr>
      </w:pPr>
    </w:p>
    <w:p w14:paraId="400AD4F6" w14:textId="77777777" w:rsidR="00391505" w:rsidRDefault="00391505" w:rsidP="00391505">
      <w:pPr>
        <w:pStyle w:val="Nadpis2"/>
      </w:pPr>
      <w:bookmarkStart w:id="50" w:name="_Toc350769125"/>
      <w:bookmarkStart w:id="51" w:name="_Toc237936031"/>
      <w:r>
        <w:t>Globální XSD šablony</w:t>
      </w:r>
      <w:bookmarkEnd w:id="50"/>
      <w:bookmarkEnd w:id="51"/>
    </w:p>
    <w:p w14:paraId="7A98CA6A" w14:textId="77777777" w:rsidR="00391505" w:rsidRDefault="00391505" w:rsidP="00391505"/>
    <w:p w14:paraId="529A37AC" w14:textId="77777777" w:rsidR="00391505" w:rsidRDefault="00391505" w:rsidP="00391505">
      <w:pPr>
        <w:pStyle w:val="Nadpis5"/>
      </w:pPr>
      <w:r>
        <w:t>Účel</w:t>
      </w:r>
    </w:p>
    <w:p w14:paraId="0156A25F" w14:textId="77777777" w:rsidR="00BA1207" w:rsidRDefault="00BA1207" w:rsidP="00391505"/>
    <w:p w14:paraId="739FC4AA" w14:textId="77777777" w:rsidR="00391505" w:rsidRDefault="00391505" w:rsidP="00391505">
      <w:r>
        <w:t xml:space="preserve">Globální XSD šablony obsahují datové typy, které by se při definici v jednotlivých formátech </w:t>
      </w:r>
      <w:proofErr w:type="spellStart"/>
      <w:r>
        <w:t>zrpráv</w:t>
      </w:r>
      <w:proofErr w:type="spellEnd"/>
      <w:r>
        <w:t xml:space="preserve"> opakovaly. Vyčleněním se redukuje délka definice a </w:t>
      </w:r>
      <w:proofErr w:type="spellStart"/>
      <w:r>
        <w:t>usňadňuje</w:t>
      </w:r>
      <w:proofErr w:type="spellEnd"/>
      <w:r>
        <w:t xml:space="preserve"> údržba. V jednotlivých formátech se na tyto datové typy odkazuje.</w:t>
      </w:r>
      <w:r w:rsidR="00DB4B96">
        <w:t xml:space="preserve"> Tyto typy jsou společné pro komodity plyn a elektřina.</w:t>
      </w:r>
    </w:p>
    <w:p w14:paraId="5348A9C4" w14:textId="77777777" w:rsidR="00391505" w:rsidRDefault="00391505" w:rsidP="00391505"/>
    <w:p w14:paraId="25A59AE6" w14:textId="77777777" w:rsidR="00391505" w:rsidRDefault="00800814" w:rsidP="0003250B">
      <w:pPr>
        <w:numPr>
          <w:ilvl w:val="0"/>
          <w:numId w:val="9"/>
        </w:numPr>
      </w:pPr>
      <w:r>
        <w:t>OTE</w:t>
      </w:r>
      <w:r w:rsidR="00391505">
        <w:t>_</w:t>
      </w:r>
      <w:proofErr w:type="gramStart"/>
      <w:r w:rsidR="00391505">
        <w:t>GLOBALS - obsahuje</w:t>
      </w:r>
      <w:proofErr w:type="gramEnd"/>
      <w:r w:rsidR="00391505">
        <w:t xml:space="preserve"> datové typy společné pro všechny, resp. většinu formátů</w:t>
      </w:r>
    </w:p>
    <w:p w14:paraId="5D342319" w14:textId="77777777" w:rsidR="00391505" w:rsidRDefault="00391505" w:rsidP="0003250B">
      <w:pPr>
        <w:numPr>
          <w:ilvl w:val="0"/>
          <w:numId w:val="9"/>
        </w:numPr>
      </w:pPr>
      <w:r>
        <w:t>XMLDSIG-CORE-</w:t>
      </w:r>
      <w:proofErr w:type="gramStart"/>
      <w:r>
        <w:t>SCHEMA - obsahuje</w:t>
      </w:r>
      <w:proofErr w:type="gramEnd"/>
      <w:r>
        <w:t xml:space="preserve"> definici </w:t>
      </w:r>
      <w:proofErr w:type="spellStart"/>
      <w:r>
        <w:t>elektornického</w:t>
      </w:r>
      <w:proofErr w:type="spellEnd"/>
      <w:r>
        <w:t xml:space="preserve"> podpisu </w:t>
      </w:r>
    </w:p>
    <w:p w14:paraId="3433631B" w14:textId="77777777" w:rsidR="00391505" w:rsidRDefault="00391505" w:rsidP="00391505"/>
    <w:p w14:paraId="326DC14D" w14:textId="77777777" w:rsidR="00426E5E" w:rsidRPr="00A078AF" w:rsidRDefault="00426E5E" w:rsidP="00426E5E">
      <w:r>
        <w:t>Kompletní soubory ve formátu .</w:t>
      </w:r>
      <w:proofErr w:type="spellStart"/>
      <w:r>
        <w:t>xsd</w:t>
      </w:r>
      <w:proofErr w:type="spellEnd"/>
      <w:r>
        <w:t xml:space="preserve"> jsou uloženy zde</w:t>
      </w:r>
      <w:r w:rsidRPr="00A078AF">
        <w:t>:</w:t>
      </w:r>
    </w:p>
    <w:p w14:paraId="379D6D2E" w14:textId="5BB83A25" w:rsidR="00426E5E" w:rsidRDefault="00426E5E" w:rsidP="00426E5E">
      <w:pPr>
        <w:rPr>
          <w:rStyle w:val="Hypertextovodkaz"/>
          <w:lang w:val="en-GB"/>
        </w:rPr>
      </w:pPr>
      <w:hyperlink r:id="rId28" w:tooltip="RESPONSE.xsd" w:history="1">
        <w:r>
          <w:rPr>
            <w:rStyle w:val="Hypertextovodkaz"/>
            <w:lang w:val="en-GB"/>
          </w:rPr>
          <w:t>XML\GLOBALS</w:t>
        </w:r>
      </w:hyperlink>
    </w:p>
    <w:p w14:paraId="2D725F1F" w14:textId="394D1B13" w:rsidR="00513329" w:rsidRDefault="00513329" w:rsidP="00513329">
      <w:pPr>
        <w:rPr>
          <w:rStyle w:val="Hypertextovodkaz"/>
          <w:lang w:val="en-GB"/>
        </w:rPr>
      </w:pPr>
      <w:hyperlink r:id="rId29" w:tooltip="RESPONSE.xsd" w:history="1">
        <w:r>
          <w:rPr>
            <w:rStyle w:val="Hypertextovodkaz"/>
            <w:lang w:val="en-GB"/>
          </w:rPr>
          <w:t>XML\DSIG</w:t>
        </w:r>
      </w:hyperlink>
    </w:p>
    <w:p w14:paraId="17B7E0D6" w14:textId="77777777" w:rsidR="00513329" w:rsidRDefault="00513329" w:rsidP="00426E5E">
      <w:pPr>
        <w:rPr>
          <w:lang w:val="en-GB"/>
        </w:rPr>
      </w:pPr>
    </w:p>
    <w:p w14:paraId="04392A8B" w14:textId="77777777" w:rsidR="00426E5E" w:rsidRDefault="00426E5E" w:rsidP="00426E5E">
      <w:pPr>
        <w:rPr>
          <w:lang w:val="en-GB"/>
        </w:rPr>
      </w:pPr>
    </w:p>
    <w:p w14:paraId="2021BDD6" w14:textId="77777777" w:rsidR="00EE61EF" w:rsidRDefault="00EE61EF" w:rsidP="00BB3570"/>
    <w:p w14:paraId="497C7C14" w14:textId="77777777" w:rsidR="0091366D" w:rsidRDefault="0091366D"/>
    <w:sectPr w:rsidR="0091366D" w:rsidSect="00152A0C">
      <w:headerReference w:type="even" r:id="rId30"/>
      <w:headerReference w:type="default" r:id="rId31"/>
      <w:footerReference w:type="even" r:id="rId32"/>
      <w:footerReference w:type="default" r:id="rId33"/>
      <w:headerReference w:type="first" r:id="rId34"/>
      <w:footerReference w:type="first" r:id="rId35"/>
      <w:pgSz w:w="11906" w:h="16838" w:code="9"/>
      <w:pgMar w:top="1418" w:right="1418" w:bottom="1418" w:left="1418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62047F0" w14:textId="77777777" w:rsidR="00AC7850" w:rsidRDefault="00AC7850">
      <w:r>
        <w:separator/>
      </w:r>
    </w:p>
  </w:endnote>
  <w:endnote w:type="continuationSeparator" w:id="0">
    <w:p w14:paraId="65CC5EA5" w14:textId="77777777" w:rsidR="00AC7850" w:rsidRDefault="00AC7850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Helvetica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G Times">
    <w:panose1 w:val="00000000000000000000"/>
    <w:charset w:val="00"/>
    <w:family w:val="roman"/>
    <w:notTrueType/>
    <w:pitch w:val="variable"/>
    <w:sig w:usb0="00000003" w:usb1="00000000" w:usb2="00000000" w:usb3="00000000" w:csb0="00000001" w:csb1="00000000"/>
  </w:font>
  <w:font w:name="Arial Unicode MS">
    <w:panose1 w:val="020B0604020202020204"/>
    <w:charset w:val="00"/>
    <w:family w:val="roman"/>
    <w:pitch w:val="variable"/>
    <w:sig w:usb0="00000003" w:usb1="00000000" w:usb2="00000000" w:usb3="00000000" w:csb0="00000001" w:csb1="00000000"/>
  </w:font>
  <w:font w:name="Courier">
    <w:panose1 w:val="02070409020205020404"/>
    <w:charset w:val="00"/>
    <w:family w:val="modern"/>
    <w:notTrueType/>
    <w:pitch w:val="fixed"/>
    <w:sig w:usb0="00000003" w:usb1="00000000" w:usb2="00000000" w:usb3="00000000" w:csb0="00000001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Logica">
    <w:altName w:val="Gabriola"/>
    <w:charset w:val="00"/>
    <w:family w:val="decorative"/>
    <w:pitch w:val="variable"/>
    <w:sig w:usb0="00000003" w:usb1="00000000" w:usb2="00000000" w:usb3="00000000" w:csb0="00000001" w:csb1="00000000"/>
  </w:font>
  <w:font w:name="Verdana">
    <w:panose1 w:val="020B0604030504040204"/>
    <w:charset w:val="EE"/>
    <w:family w:val="swiss"/>
    <w:pitch w:val="variable"/>
    <w:sig w:usb0="A00006FF" w:usb1="4000205B" w:usb2="00000010" w:usb3="00000000" w:csb0="0000019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1359494" w14:textId="42BDF965" w:rsidR="00960CB7" w:rsidRDefault="00960CB7">
    <w:pPr>
      <w:pStyle w:val="Zpa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072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9072"/>
    </w:tblGrid>
    <w:tr w:rsidR="000D40CF" w14:paraId="04702413" w14:textId="77777777">
      <w:trPr>
        <w:trHeight w:hRule="exact" w:val="296"/>
      </w:trPr>
      <w:tc>
        <w:tcPr>
          <w:tcW w:w="9072" w:type="dxa"/>
          <w:tcBorders>
            <w:top w:val="single" w:sz="6" w:space="0" w:color="auto"/>
            <w:left w:val="nil"/>
            <w:bottom w:val="nil"/>
            <w:right w:val="nil"/>
          </w:tcBorders>
        </w:tcPr>
        <w:p w14:paraId="2198F809" w14:textId="49905FF4" w:rsidR="000D40CF" w:rsidRDefault="000D40CF">
          <w:pPr>
            <w:pStyle w:val="Zpat"/>
            <w:spacing w:after="0"/>
            <w:ind w:right="141"/>
            <w:jc w:val="right"/>
            <w:rPr>
              <w:sz w:val="16"/>
            </w:rPr>
          </w:pPr>
          <w:r>
            <w:rPr>
              <w:sz w:val="20"/>
            </w:rPr>
            <w:fldChar w:fldCharType="begin"/>
          </w:r>
          <w:r>
            <w:rPr>
              <w:sz w:val="20"/>
            </w:rPr>
            <w:instrText xml:space="preserve">PAGE  </w:instrText>
          </w:r>
          <w:r>
            <w:rPr>
              <w:sz w:val="20"/>
            </w:rPr>
            <w:fldChar w:fldCharType="separate"/>
          </w:r>
          <w:r w:rsidR="000340E5">
            <w:rPr>
              <w:noProof/>
              <w:sz w:val="20"/>
            </w:rPr>
            <w:t>58</w:t>
          </w:r>
          <w:r>
            <w:rPr>
              <w:sz w:val="20"/>
            </w:rPr>
            <w:fldChar w:fldCharType="end"/>
          </w:r>
        </w:p>
      </w:tc>
    </w:tr>
  </w:tbl>
  <w:p w14:paraId="5D24A639" w14:textId="77777777" w:rsidR="000D40CF" w:rsidRDefault="000D40CF">
    <w:pPr>
      <w:pStyle w:val="Zpat"/>
      <w:tabs>
        <w:tab w:val="right" w:pos="13860"/>
      </w:tabs>
      <w:rPr>
        <w:sz w:val="18"/>
      </w:rPr>
    </w:pPr>
    <w:r>
      <w:rPr>
        <w:sz w:val="18"/>
      </w:rPr>
      <w:tab/>
    </w:r>
    <w:r>
      <w:rPr>
        <w:sz w:val="18"/>
      </w:rPr>
      <w:tab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645B572" w14:textId="250B9CF0" w:rsidR="00960CB7" w:rsidRDefault="00960CB7">
    <w:pPr>
      <w:pStyle w:val="Zpa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49E300F" w14:textId="77777777" w:rsidR="00AC7850" w:rsidRDefault="00AC7850">
      <w:r>
        <w:separator/>
      </w:r>
    </w:p>
  </w:footnote>
  <w:footnote w:type="continuationSeparator" w:id="0">
    <w:p w14:paraId="5AB3822D" w14:textId="77777777" w:rsidR="00AC7850" w:rsidRDefault="00AC7850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72890B9" w14:textId="77777777" w:rsidR="00960CB7" w:rsidRDefault="00960CB7">
    <w:pPr>
      <w:pStyle w:val="Zhlav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Borders>
        <w:bottom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750"/>
      <w:gridCol w:w="2330"/>
    </w:tblGrid>
    <w:tr w:rsidR="000D40CF" w14:paraId="4EF91A63" w14:textId="77777777">
      <w:trPr>
        <w:trHeight w:val="709"/>
      </w:trPr>
      <w:tc>
        <w:tcPr>
          <w:tcW w:w="6750" w:type="dxa"/>
        </w:tcPr>
        <w:p w14:paraId="6F129E4B" w14:textId="77777777" w:rsidR="000D40CF" w:rsidRDefault="000D40CF" w:rsidP="004864D8">
          <w:pPr>
            <w:pStyle w:val="Zhlav"/>
            <w:spacing w:after="0"/>
            <w:ind w:right="57"/>
            <w:rPr>
              <w:rFonts w:ascii="Times New Roman" w:hAnsi="Times New Roman"/>
              <w:sz w:val="16"/>
            </w:rPr>
          </w:pPr>
          <w:r>
            <w:rPr>
              <w:rFonts w:ascii="Times New Roman" w:hAnsi="Times New Roman"/>
              <w:sz w:val="16"/>
            </w:rPr>
            <w:t xml:space="preserve">D1.4.2R Externí rozhraní CDS – formát zpráv </w:t>
          </w:r>
          <w:proofErr w:type="gramStart"/>
          <w:r>
            <w:rPr>
              <w:rFonts w:ascii="Times New Roman" w:hAnsi="Times New Roman"/>
              <w:sz w:val="16"/>
            </w:rPr>
            <w:t>XML - POZE</w:t>
          </w:r>
          <w:proofErr w:type="gramEnd"/>
        </w:p>
        <w:p w14:paraId="384F9B95" w14:textId="77777777" w:rsidR="000D40CF" w:rsidRDefault="000D40CF">
          <w:pPr>
            <w:pStyle w:val="Zhlav"/>
            <w:spacing w:after="0"/>
            <w:ind w:right="57"/>
            <w:rPr>
              <w:rFonts w:ascii="Times New Roman" w:hAnsi="Times New Roman"/>
              <w:sz w:val="20"/>
            </w:rPr>
          </w:pPr>
        </w:p>
      </w:tc>
      <w:tc>
        <w:tcPr>
          <w:tcW w:w="2330" w:type="dxa"/>
        </w:tcPr>
        <w:p w14:paraId="6110722D" w14:textId="77777777" w:rsidR="000D40CF" w:rsidRDefault="000D40CF">
          <w:pPr>
            <w:pStyle w:val="Zhlav"/>
            <w:spacing w:after="0"/>
            <w:ind w:right="57"/>
            <w:jc w:val="right"/>
            <w:rPr>
              <w:rFonts w:ascii="Times New Roman" w:hAnsi="Times New Roman"/>
              <w:sz w:val="20"/>
            </w:rPr>
          </w:pPr>
        </w:p>
      </w:tc>
    </w:tr>
  </w:tbl>
  <w:p w14:paraId="45763356" w14:textId="77777777" w:rsidR="000D40CF" w:rsidRDefault="000D40CF">
    <w:pPr>
      <w:pStyle w:val="Zhlav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97031A1" w14:textId="77777777" w:rsidR="00960CB7" w:rsidRDefault="00960CB7">
    <w:pPr>
      <w:pStyle w:val="Zhlav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8"/>
    <w:multiLevelType w:val="singleLevel"/>
    <w:tmpl w:val="D29C4F06"/>
    <w:lvl w:ilvl="0">
      <w:start w:val="1"/>
      <w:numFmt w:val="decimal"/>
      <w:pStyle w:val="06-BodyTextAlt6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1" w15:restartNumberingAfterBreak="0">
    <w:nsid w:val="0A132C7E"/>
    <w:multiLevelType w:val="hybridMultilevel"/>
    <w:tmpl w:val="965276D8"/>
    <w:lvl w:ilvl="0" w:tplc="BC3829A6">
      <w:start w:val="1"/>
      <w:numFmt w:val="lowerLetter"/>
      <w:pStyle w:val="Odrazky1"/>
      <w:lvlText w:val="%1)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05">
      <w:start w:val="1"/>
      <w:numFmt w:val="lowerRoman"/>
      <w:pStyle w:val="Odrazky2"/>
      <w:lvlText w:val="%3."/>
      <w:lvlJc w:val="right"/>
      <w:pPr>
        <w:tabs>
          <w:tab w:val="num" w:pos="2160"/>
        </w:tabs>
        <w:ind w:left="2160" w:hanging="180"/>
      </w:pPr>
    </w:lvl>
    <w:lvl w:ilvl="3" w:tplc="04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" w15:restartNumberingAfterBreak="0">
    <w:nsid w:val="0A3E1025"/>
    <w:multiLevelType w:val="hybridMultilevel"/>
    <w:tmpl w:val="099AB632"/>
    <w:lvl w:ilvl="0" w:tplc="0405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13A26E0A"/>
    <w:multiLevelType w:val="hybridMultilevel"/>
    <w:tmpl w:val="921268C8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14897091"/>
    <w:multiLevelType w:val="multilevel"/>
    <w:tmpl w:val="A9DAA6B8"/>
    <w:lvl w:ilvl="0">
      <w:start w:val="1"/>
      <w:numFmt w:val="decimal"/>
      <w:pStyle w:val="Nadpis1"/>
      <w:lvlText w:val="%1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1">
      <w:start w:val="1"/>
      <w:numFmt w:val="decimal"/>
      <w:pStyle w:val="Nadpis2"/>
      <w:isLgl/>
      <w:lvlText w:val="%1.%2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2">
      <w:start w:val="1"/>
      <w:numFmt w:val="decimal"/>
      <w:pStyle w:val="Nadpis3"/>
      <w:isLgl/>
      <w:lvlText w:val="%1.%2.%3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pStyle w:val="Nadpis4"/>
      <w:isLgl/>
      <w:lvlText w:val="%1.%2.%3.%4.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tabs>
          <w:tab w:val="num" w:pos="1800"/>
        </w:tabs>
        <w:ind w:left="1800" w:hanging="180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tabs>
          <w:tab w:val="num" w:pos="1800"/>
        </w:tabs>
        <w:ind w:left="180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tabs>
          <w:tab w:val="num" w:pos="2160"/>
        </w:tabs>
        <w:ind w:left="2160" w:hanging="2160"/>
      </w:pPr>
      <w:rPr>
        <w:rFonts w:hint="default"/>
      </w:rPr>
    </w:lvl>
  </w:abstractNum>
  <w:abstractNum w:abstractNumId="5" w15:restartNumberingAfterBreak="0">
    <w:nsid w:val="17EA327A"/>
    <w:multiLevelType w:val="hybridMultilevel"/>
    <w:tmpl w:val="85327110"/>
    <w:lvl w:ilvl="0" w:tplc="0405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1C6B604E"/>
    <w:multiLevelType w:val="hybridMultilevel"/>
    <w:tmpl w:val="5B16C1DE"/>
    <w:lvl w:ilvl="0" w:tplc="FFBA0C5A">
      <w:start w:val="9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23250760"/>
    <w:multiLevelType w:val="hybridMultilevel"/>
    <w:tmpl w:val="5D2E3DAE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80C1F0E"/>
    <w:multiLevelType w:val="hybridMultilevel"/>
    <w:tmpl w:val="2F1C9364"/>
    <w:lvl w:ilvl="0" w:tplc="04050001">
      <w:start w:val="1"/>
      <w:numFmt w:val="bullet"/>
      <w:pStyle w:val="ListBulletInden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2DE6057B"/>
    <w:multiLevelType w:val="hybridMultilevel"/>
    <w:tmpl w:val="DBB06F34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2F3E1450"/>
    <w:multiLevelType w:val="hybridMultilevel"/>
    <w:tmpl w:val="05D8AE60"/>
    <w:lvl w:ilvl="0" w:tplc="04090001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32675A84"/>
    <w:multiLevelType w:val="singleLevel"/>
    <w:tmpl w:val="601EF510"/>
    <w:lvl w:ilvl="0">
      <w:start w:val="1"/>
      <w:numFmt w:val="bullet"/>
      <w:pStyle w:val="Polokystruktury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2" w15:restartNumberingAfterBreak="0">
    <w:nsid w:val="32872170"/>
    <w:multiLevelType w:val="hybridMultilevel"/>
    <w:tmpl w:val="177099B2"/>
    <w:lvl w:ilvl="0" w:tplc="0405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930289E"/>
    <w:multiLevelType w:val="hybridMultilevel"/>
    <w:tmpl w:val="F0A20EB2"/>
    <w:lvl w:ilvl="0" w:tplc="4D505802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3CF3083E"/>
    <w:multiLevelType w:val="multilevel"/>
    <w:tmpl w:val="2390A552"/>
    <w:styleLink w:val="A1"/>
    <w:lvl w:ilvl="0">
      <w:start w:val="1"/>
      <w:numFmt w:val="upperLetter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b/>
        <w:sz w:val="22"/>
      </w:rPr>
    </w:lvl>
    <w:lvl w:ilvl="1">
      <w:start w:val="1"/>
      <w:numFmt w:val="decimal"/>
      <w:lvlText w:val="%2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1080"/>
        </w:tabs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  <w:color w:val="auto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15" w15:restartNumberingAfterBreak="0">
    <w:nsid w:val="459E7759"/>
    <w:multiLevelType w:val="hybridMultilevel"/>
    <w:tmpl w:val="AFDC0E8A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46C77E49"/>
    <w:multiLevelType w:val="multilevel"/>
    <w:tmpl w:val="3ED6F982"/>
    <w:lvl w:ilvl="0">
      <w:start w:val="1"/>
      <w:numFmt w:val="bullet"/>
      <w:pStyle w:val="Seznamsodrkami"/>
      <w:lvlText w:val=""/>
      <w:lvlJc w:val="left"/>
      <w:pPr>
        <w:tabs>
          <w:tab w:val="num" w:pos="1854"/>
        </w:tabs>
        <w:ind w:left="1854" w:hanging="360"/>
      </w:pPr>
      <w:rPr>
        <w:rFonts w:ascii="Symbol" w:hAnsi="Symbol" w:hint="default"/>
      </w:rPr>
    </w:lvl>
    <w:lvl w:ilvl="1">
      <w:start w:val="1"/>
      <w:numFmt w:val="none"/>
      <w:lvlText w:val="o"/>
      <w:legacy w:legacy="1" w:legacySpace="120" w:legacyIndent="360"/>
      <w:lvlJc w:val="left"/>
      <w:pPr>
        <w:ind w:left="720" w:hanging="360"/>
      </w:pPr>
      <w:rPr>
        <w:rFonts w:ascii="Courier New" w:hAnsi="Courier New" w:hint="default"/>
      </w:rPr>
    </w:lvl>
    <w:lvl w:ilvl="2">
      <w:start w:val="1"/>
      <w:numFmt w:val="none"/>
      <w:lvlText w:val=""/>
      <w:legacy w:legacy="1" w:legacySpace="120" w:legacyIndent="360"/>
      <w:lvlJc w:val="left"/>
      <w:pPr>
        <w:ind w:left="1080" w:hanging="360"/>
      </w:pPr>
      <w:rPr>
        <w:rFonts w:ascii="Wingdings" w:hAnsi="Wingdings" w:hint="default"/>
      </w:rPr>
    </w:lvl>
    <w:lvl w:ilvl="3">
      <w:start w:val="1"/>
      <w:numFmt w:val="none"/>
      <w:lvlText w:val=""/>
      <w:legacy w:legacy="1" w:legacySpace="120" w:legacyIndent="360"/>
      <w:lvlJc w:val="left"/>
      <w:pPr>
        <w:ind w:left="1440" w:hanging="360"/>
      </w:pPr>
      <w:rPr>
        <w:rFonts w:ascii="Symbol" w:hAnsi="Symbol" w:hint="default"/>
      </w:rPr>
    </w:lvl>
    <w:lvl w:ilvl="4">
      <w:start w:val="1"/>
      <w:numFmt w:val="none"/>
      <w:lvlText w:val="o"/>
      <w:legacy w:legacy="1" w:legacySpace="120" w:legacyIndent="360"/>
      <w:lvlJc w:val="left"/>
      <w:pPr>
        <w:ind w:left="1800" w:hanging="360"/>
      </w:pPr>
      <w:rPr>
        <w:rFonts w:ascii="Courier New" w:hAnsi="Courier New" w:hint="default"/>
      </w:rPr>
    </w:lvl>
    <w:lvl w:ilvl="5">
      <w:start w:val="1"/>
      <w:numFmt w:val="none"/>
      <w:lvlText w:val=""/>
      <w:legacy w:legacy="1" w:legacySpace="120" w:legacyIndent="360"/>
      <w:lvlJc w:val="left"/>
      <w:pPr>
        <w:ind w:left="2160" w:hanging="360"/>
      </w:pPr>
      <w:rPr>
        <w:rFonts w:ascii="Wingdings" w:hAnsi="Wingdings" w:hint="default"/>
      </w:rPr>
    </w:lvl>
    <w:lvl w:ilvl="6">
      <w:start w:val="1"/>
      <w:numFmt w:val="none"/>
      <w:lvlText w:val=""/>
      <w:legacy w:legacy="1" w:legacySpace="120" w:legacyIndent="360"/>
      <w:lvlJc w:val="left"/>
      <w:pPr>
        <w:ind w:left="2520" w:hanging="360"/>
      </w:pPr>
      <w:rPr>
        <w:rFonts w:ascii="Symbol" w:hAnsi="Symbol" w:hint="default"/>
      </w:rPr>
    </w:lvl>
    <w:lvl w:ilvl="7">
      <w:start w:val="1"/>
      <w:numFmt w:val="none"/>
      <w:lvlText w:val="o"/>
      <w:legacy w:legacy="1" w:legacySpace="120" w:legacyIndent="360"/>
      <w:lvlJc w:val="left"/>
      <w:pPr>
        <w:ind w:left="2880" w:hanging="360"/>
      </w:pPr>
      <w:rPr>
        <w:rFonts w:ascii="Courier New" w:hAnsi="Courier New" w:hint="default"/>
      </w:rPr>
    </w:lvl>
    <w:lvl w:ilvl="8">
      <w:start w:val="1"/>
      <w:numFmt w:val="none"/>
      <w:lvlText w:val=""/>
      <w:legacy w:legacy="1" w:legacySpace="120" w:legacyIndent="360"/>
      <w:lvlJc w:val="left"/>
      <w:pPr>
        <w:ind w:left="3240" w:hanging="360"/>
      </w:pPr>
      <w:rPr>
        <w:rFonts w:ascii="Wingdings" w:hAnsi="Wingdings" w:hint="default"/>
      </w:rPr>
    </w:lvl>
  </w:abstractNum>
  <w:abstractNum w:abstractNumId="17" w15:restartNumberingAfterBreak="0">
    <w:nsid w:val="48325DC6"/>
    <w:multiLevelType w:val="hybridMultilevel"/>
    <w:tmpl w:val="74A0BA5E"/>
    <w:lvl w:ilvl="0" w:tplc="BC3829A6">
      <w:start w:val="1"/>
      <w:numFmt w:val="lowerLetter"/>
      <w:pStyle w:val="BulletList"/>
      <w:lvlText w:val="%1)"/>
      <w:lvlJc w:val="left"/>
      <w:pPr>
        <w:tabs>
          <w:tab w:val="num" w:pos="720"/>
        </w:tabs>
        <w:ind w:left="720" w:hanging="360"/>
      </w:pPr>
    </w:lvl>
    <w:lvl w:ilvl="1" w:tplc="04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05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8" w15:restartNumberingAfterBreak="0">
    <w:nsid w:val="4C786DC8"/>
    <w:multiLevelType w:val="hybridMultilevel"/>
    <w:tmpl w:val="D24427CC"/>
    <w:lvl w:ilvl="0" w:tplc="2BDE4BCC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0405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9" w15:restartNumberingAfterBreak="0">
    <w:nsid w:val="4F2F14AD"/>
    <w:multiLevelType w:val="hybridMultilevel"/>
    <w:tmpl w:val="D1A43DEC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5308245C"/>
    <w:multiLevelType w:val="hybridMultilevel"/>
    <w:tmpl w:val="DE5E4E1C"/>
    <w:lvl w:ilvl="0" w:tplc="0405000F">
      <w:start w:val="1"/>
      <w:numFmt w:val="bullet"/>
      <w:pStyle w:val="Odrky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50019">
      <w:start w:val="1"/>
      <w:numFmt w:val="bullet"/>
      <w:pStyle w:val="Odrkydruhlevel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5001B">
      <w:start w:val="1"/>
      <w:numFmt w:val="bullet"/>
      <w:pStyle w:val="Odrkydruhlevel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5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5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597B106F"/>
    <w:multiLevelType w:val="hybridMultilevel"/>
    <w:tmpl w:val="8196C292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5A8C765B"/>
    <w:multiLevelType w:val="hybridMultilevel"/>
    <w:tmpl w:val="823243C0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5F9A524A"/>
    <w:multiLevelType w:val="hybridMultilevel"/>
    <w:tmpl w:val="51DCCBA0"/>
    <w:lvl w:ilvl="0" w:tplc="C3D08AD4">
      <w:start w:val="7"/>
      <w:numFmt w:val="bullet"/>
      <w:lvlText w:val="-"/>
      <w:lvlJc w:val="left"/>
      <w:pPr>
        <w:ind w:left="405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125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1845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565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285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005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4725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445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165" w:hanging="360"/>
      </w:pPr>
      <w:rPr>
        <w:rFonts w:ascii="Wingdings" w:hAnsi="Wingdings" w:hint="default"/>
      </w:rPr>
    </w:lvl>
  </w:abstractNum>
  <w:abstractNum w:abstractNumId="24" w15:restartNumberingAfterBreak="0">
    <w:nsid w:val="5FD6511D"/>
    <w:multiLevelType w:val="hybridMultilevel"/>
    <w:tmpl w:val="DB8416B4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684901C2"/>
    <w:multiLevelType w:val="hybridMultilevel"/>
    <w:tmpl w:val="29CCE0C6"/>
    <w:lvl w:ilvl="0" w:tplc="0409000F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90019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9001B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6AAF1A1F"/>
    <w:multiLevelType w:val="multilevel"/>
    <w:tmpl w:val="23528C00"/>
    <w:lvl w:ilvl="0">
      <w:start w:val="1"/>
      <w:numFmt w:val="decimal"/>
      <w:pStyle w:val="Textpsmene"/>
      <w:isLgl/>
      <w:lvlText w:val="(%1)"/>
      <w:lvlJc w:val="left"/>
      <w:pPr>
        <w:tabs>
          <w:tab w:val="num" w:pos="785"/>
        </w:tabs>
        <w:ind w:left="0" w:firstLine="425"/>
      </w:pPr>
    </w:lvl>
    <w:lvl w:ilvl="1">
      <w:start w:val="1"/>
      <w:numFmt w:val="lowerLetter"/>
      <w:pStyle w:val="Textbodu"/>
      <w:lvlText w:val="%2)"/>
      <w:lvlJc w:val="left"/>
      <w:pPr>
        <w:tabs>
          <w:tab w:val="num" w:pos="425"/>
        </w:tabs>
        <w:ind w:left="425" w:hanging="425"/>
      </w:pPr>
    </w:lvl>
    <w:lvl w:ilvl="2">
      <w:start w:val="1"/>
      <w:numFmt w:val="decimal"/>
      <w:pStyle w:val="Odrazky3"/>
      <w:isLgl/>
      <w:lvlText w:val="%3."/>
      <w:lvlJc w:val="left"/>
      <w:pPr>
        <w:tabs>
          <w:tab w:val="num" w:pos="851"/>
        </w:tabs>
        <w:ind w:left="851" w:hanging="426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52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600"/>
        </w:tabs>
        <w:ind w:left="3240" w:hanging="360"/>
      </w:pPr>
    </w:lvl>
  </w:abstractNum>
  <w:abstractNum w:abstractNumId="27" w15:restartNumberingAfterBreak="0">
    <w:nsid w:val="6C9F4EE4"/>
    <w:multiLevelType w:val="singleLevel"/>
    <w:tmpl w:val="F8E6238E"/>
    <w:lvl w:ilvl="0">
      <w:start w:val="1"/>
      <w:numFmt w:val="bullet"/>
      <w:pStyle w:val="Titulogeneral"/>
      <w:lvlText w:val=""/>
      <w:lvlJc w:val="left"/>
      <w:pPr>
        <w:tabs>
          <w:tab w:val="num" w:pos="360"/>
        </w:tabs>
        <w:ind w:left="284" w:hanging="284"/>
      </w:pPr>
      <w:rPr>
        <w:rFonts w:ascii="Symbol" w:hAnsi="Symbol" w:hint="default"/>
        <w:sz w:val="20"/>
      </w:rPr>
    </w:lvl>
  </w:abstractNum>
  <w:abstractNum w:abstractNumId="28" w15:restartNumberingAfterBreak="0">
    <w:nsid w:val="73E85728"/>
    <w:multiLevelType w:val="hybridMultilevel"/>
    <w:tmpl w:val="C97E84E6"/>
    <w:lvl w:ilvl="0" w:tplc="04050001">
      <w:start w:val="1"/>
      <w:numFmt w:val="bullet"/>
      <w:lvlText w:val="o"/>
      <w:lvlJc w:val="left"/>
      <w:pPr>
        <w:tabs>
          <w:tab w:val="num" w:pos="720"/>
        </w:tabs>
        <w:ind w:left="720" w:hanging="360"/>
      </w:pPr>
      <w:rPr>
        <w:rFonts w:ascii="Courier New" w:hAnsi="Courier New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7615573B"/>
    <w:multiLevelType w:val="multilevel"/>
    <w:tmpl w:val="E2905DA0"/>
    <w:lvl w:ilvl="0">
      <w:start w:val="1"/>
      <w:numFmt w:val="lowerLetter"/>
      <w:pStyle w:val="Textodstavce"/>
      <w:lvlText w:val="%1)"/>
      <w:lvlJc w:val="left"/>
      <w:pPr>
        <w:tabs>
          <w:tab w:val="num" w:pos="930"/>
        </w:tabs>
        <w:ind w:left="930" w:hanging="930"/>
      </w:pPr>
      <w:rPr>
        <w:rFonts w:hint="default"/>
        <w:i w:val="0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  <w:rPr>
        <w:rFonts w:hint="default"/>
      </w:rPr>
    </w:lvl>
  </w:abstractNum>
  <w:num w:numId="1" w16cid:durableId="1118137346">
    <w:abstractNumId w:val="4"/>
  </w:num>
  <w:num w:numId="2" w16cid:durableId="1605847372">
    <w:abstractNumId w:val="8"/>
  </w:num>
  <w:num w:numId="3" w16cid:durableId="2120368825">
    <w:abstractNumId w:val="16"/>
  </w:num>
  <w:num w:numId="4" w16cid:durableId="1234437092">
    <w:abstractNumId w:val="18"/>
  </w:num>
  <w:num w:numId="5" w16cid:durableId="562133128">
    <w:abstractNumId w:val="28"/>
  </w:num>
  <w:num w:numId="6" w16cid:durableId="1455906384">
    <w:abstractNumId w:val="13"/>
  </w:num>
  <w:num w:numId="7" w16cid:durableId="109011031">
    <w:abstractNumId w:val="10"/>
  </w:num>
  <w:num w:numId="8" w16cid:durableId="368607077">
    <w:abstractNumId w:val="14"/>
  </w:num>
  <w:num w:numId="9" w16cid:durableId="1134567828">
    <w:abstractNumId w:val="25"/>
  </w:num>
  <w:num w:numId="10" w16cid:durableId="2003119631">
    <w:abstractNumId w:val="20"/>
  </w:num>
  <w:num w:numId="11" w16cid:durableId="1658418853">
    <w:abstractNumId w:val="17"/>
  </w:num>
  <w:num w:numId="12" w16cid:durableId="442771448">
    <w:abstractNumId w:val="1"/>
  </w:num>
  <w:num w:numId="13" w16cid:durableId="1874803428">
    <w:abstractNumId w:val="27"/>
  </w:num>
  <w:num w:numId="14" w16cid:durableId="1658608840">
    <w:abstractNumId w:val="26"/>
  </w:num>
  <w:num w:numId="15" w16cid:durableId="1530223285">
    <w:abstractNumId w:val="29"/>
  </w:num>
  <w:num w:numId="16" w16cid:durableId="1555239364">
    <w:abstractNumId w:val="0"/>
  </w:num>
  <w:num w:numId="17" w16cid:durableId="1961253974">
    <w:abstractNumId w:val="11"/>
  </w:num>
  <w:num w:numId="18" w16cid:durableId="797988469">
    <w:abstractNumId w:val="12"/>
  </w:num>
  <w:num w:numId="19" w16cid:durableId="737359018">
    <w:abstractNumId w:val="2"/>
  </w:num>
  <w:num w:numId="20" w16cid:durableId="409665547">
    <w:abstractNumId w:val="5"/>
  </w:num>
  <w:num w:numId="21" w16cid:durableId="49692996">
    <w:abstractNumId w:val="6"/>
  </w:num>
  <w:num w:numId="22" w16cid:durableId="1179850944">
    <w:abstractNumId w:val="21"/>
  </w:num>
  <w:num w:numId="23" w16cid:durableId="814569062">
    <w:abstractNumId w:val="15"/>
  </w:num>
  <w:num w:numId="24" w16cid:durableId="421146222">
    <w:abstractNumId w:val="23"/>
  </w:num>
  <w:num w:numId="25" w16cid:durableId="342055015">
    <w:abstractNumId w:val="3"/>
  </w:num>
  <w:num w:numId="26" w16cid:durableId="1895121569">
    <w:abstractNumId w:val="9"/>
  </w:num>
  <w:num w:numId="27" w16cid:durableId="497381555">
    <w:abstractNumId w:val="22"/>
  </w:num>
  <w:num w:numId="28" w16cid:durableId="1803769001">
    <w:abstractNumId w:val="24"/>
  </w:num>
  <w:num w:numId="29" w16cid:durableId="186679048">
    <w:abstractNumId w:val="7"/>
  </w:num>
  <w:num w:numId="30" w16cid:durableId="1171607011">
    <w:abstractNumId w:val="19"/>
  </w:num>
  <w:numIdMacAtCleanup w:val="20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embedSystemFonts/>
  <w:hideSpellingErrors/>
  <w:hideGrammaticalErrors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hyphenationZone w:val="425"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30719"/>
    <w:rsid w:val="00001912"/>
    <w:rsid w:val="00001FFD"/>
    <w:rsid w:val="00004EFF"/>
    <w:rsid w:val="00005A44"/>
    <w:rsid w:val="000078A6"/>
    <w:rsid w:val="00012700"/>
    <w:rsid w:val="00014327"/>
    <w:rsid w:val="000173C4"/>
    <w:rsid w:val="0002036C"/>
    <w:rsid w:val="0002054A"/>
    <w:rsid w:val="00020596"/>
    <w:rsid w:val="00021C55"/>
    <w:rsid w:val="00021D69"/>
    <w:rsid w:val="0002278B"/>
    <w:rsid w:val="00022B5E"/>
    <w:rsid w:val="00023F6C"/>
    <w:rsid w:val="000245CE"/>
    <w:rsid w:val="00027DD8"/>
    <w:rsid w:val="000310A5"/>
    <w:rsid w:val="000310A9"/>
    <w:rsid w:val="00031298"/>
    <w:rsid w:val="00031F5B"/>
    <w:rsid w:val="00031FCE"/>
    <w:rsid w:val="00032170"/>
    <w:rsid w:val="0003250B"/>
    <w:rsid w:val="000340E5"/>
    <w:rsid w:val="00034C8D"/>
    <w:rsid w:val="00034E11"/>
    <w:rsid w:val="00035D28"/>
    <w:rsid w:val="00037687"/>
    <w:rsid w:val="00040C96"/>
    <w:rsid w:val="00040F5B"/>
    <w:rsid w:val="00043970"/>
    <w:rsid w:val="00043EAC"/>
    <w:rsid w:val="00044468"/>
    <w:rsid w:val="00044ADB"/>
    <w:rsid w:val="000465BA"/>
    <w:rsid w:val="00046917"/>
    <w:rsid w:val="000515BD"/>
    <w:rsid w:val="00053100"/>
    <w:rsid w:val="000531EA"/>
    <w:rsid w:val="0005754F"/>
    <w:rsid w:val="00057614"/>
    <w:rsid w:val="00060A72"/>
    <w:rsid w:val="00060C85"/>
    <w:rsid w:val="00061405"/>
    <w:rsid w:val="00061BA8"/>
    <w:rsid w:val="0006395C"/>
    <w:rsid w:val="00063A78"/>
    <w:rsid w:val="00066199"/>
    <w:rsid w:val="00066866"/>
    <w:rsid w:val="00067CA3"/>
    <w:rsid w:val="0007185B"/>
    <w:rsid w:val="00072DF3"/>
    <w:rsid w:val="00074BDC"/>
    <w:rsid w:val="0007589B"/>
    <w:rsid w:val="00075E74"/>
    <w:rsid w:val="0007642A"/>
    <w:rsid w:val="000766CC"/>
    <w:rsid w:val="00076766"/>
    <w:rsid w:val="00077814"/>
    <w:rsid w:val="00080FD2"/>
    <w:rsid w:val="0008302A"/>
    <w:rsid w:val="000858C4"/>
    <w:rsid w:val="00085CAC"/>
    <w:rsid w:val="00087673"/>
    <w:rsid w:val="0009056D"/>
    <w:rsid w:val="0009078E"/>
    <w:rsid w:val="00091C50"/>
    <w:rsid w:val="00091FC7"/>
    <w:rsid w:val="00092468"/>
    <w:rsid w:val="00092861"/>
    <w:rsid w:val="000936D1"/>
    <w:rsid w:val="00094822"/>
    <w:rsid w:val="00094896"/>
    <w:rsid w:val="00095111"/>
    <w:rsid w:val="00095B39"/>
    <w:rsid w:val="00095E5B"/>
    <w:rsid w:val="000962DE"/>
    <w:rsid w:val="0009728A"/>
    <w:rsid w:val="000A073C"/>
    <w:rsid w:val="000A29CA"/>
    <w:rsid w:val="000A3752"/>
    <w:rsid w:val="000A3889"/>
    <w:rsid w:val="000A52CC"/>
    <w:rsid w:val="000A55B9"/>
    <w:rsid w:val="000A712E"/>
    <w:rsid w:val="000B00EB"/>
    <w:rsid w:val="000B1056"/>
    <w:rsid w:val="000B1B2D"/>
    <w:rsid w:val="000B333B"/>
    <w:rsid w:val="000B3DB4"/>
    <w:rsid w:val="000B3FB6"/>
    <w:rsid w:val="000B4EBA"/>
    <w:rsid w:val="000B54D6"/>
    <w:rsid w:val="000C01A0"/>
    <w:rsid w:val="000C07F0"/>
    <w:rsid w:val="000C0C1B"/>
    <w:rsid w:val="000C0E8F"/>
    <w:rsid w:val="000C28CE"/>
    <w:rsid w:val="000C40CF"/>
    <w:rsid w:val="000C5F6C"/>
    <w:rsid w:val="000C7716"/>
    <w:rsid w:val="000D11F1"/>
    <w:rsid w:val="000D2E45"/>
    <w:rsid w:val="000D40CF"/>
    <w:rsid w:val="000D4462"/>
    <w:rsid w:val="000D4B79"/>
    <w:rsid w:val="000D4B8B"/>
    <w:rsid w:val="000D575F"/>
    <w:rsid w:val="000D6893"/>
    <w:rsid w:val="000D70B2"/>
    <w:rsid w:val="000E391F"/>
    <w:rsid w:val="000E3B47"/>
    <w:rsid w:val="000E3E0A"/>
    <w:rsid w:val="000E6395"/>
    <w:rsid w:val="000E6D2B"/>
    <w:rsid w:val="000F1468"/>
    <w:rsid w:val="000F16EC"/>
    <w:rsid w:val="000F1C23"/>
    <w:rsid w:val="000F1D84"/>
    <w:rsid w:val="000F1F51"/>
    <w:rsid w:val="000F3422"/>
    <w:rsid w:val="000F355C"/>
    <w:rsid w:val="000F48F9"/>
    <w:rsid w:val="000F57AD"/>
    <w:rsid w:val="000F7FC8"/>
    <w:rsid w:val="001013F9"/>
    <w:rsid w:val="00101E73"/>
    <w:rsid w:val="001027AD"/>
    <w:rsid w:val="001035CE"/>
    <w:rsid w:val="001045BF"/>
    <w:rsid w:val="001046ED"/>
    <w:rsid w:val="00105075"/>
    <w:rsid w:val="00105379"/>
    <w:rsid w:val="00106F84"/>
    <w:rsid w:val="001070ED"/>
    <w:rsid w:val="0010715B"/>
    <w:rsid w:val="0011124D"/>
    <w:rsid w:val="00111BDE"/>
    <w:rsid w:val="00112276"/>
    <w:rsid w:val="001128CD"/>
    <w:rsid w:val="00113147"/>
    <w:rsid w:val="00115982"/>
    <w:rsid w:val="00116784"/>
    <w:rsid w:val="0011741C"/>
    <w:rsid w:val="00117B9F"/>
    <w:rsid w:val="00122E8A"/>
    <w:rsid w:val="00123356"/>
    <w:rsid w:val="00123698"/>
    <w:rsid w:val="001244E5"/>
    <w:rsid w:val="00124A58"/>
    <w:rsid w:val="001270A8"/>
    <w:rsid w:val="001273FD"/>
    <w:rsid w:val="00127710"/>
    <w:rsid w:val="0013097D"/>
    <w:rsid w:val="0013108F"/>
    <w:rsid w:val="0013110B"/>
    <w:rsid w:val="00131251"/>
    <w:rsid w:val="001315CE"/>
    <w:rsid w:val="0013173A"/>
    <w:rsid w:val="00133721"/>
    <w:rsid w:val="00133EB1"/>
    <w:rsid w:val="0013473F"/>
    <w:rsid w:val="00134B3C"/>
    <w:rsid w:val="00135D1F"/>
    <w:rsid w:val="00135E78"/>
    <w:rsid w:val="001362D3"/>
    <w:rsid w:val="001368DC"/>
    <w:rsid w:val="00136CEA"/>
    <w:rsid w:val="0013756B"/>
    <w:rsid w:val="001403F1"/>
    <w:rsid w:val="0014054D"/>
    <w:rsid w:val="00140658"/>
    <w:rsid w:val="00140904"/>
    <w:rsid w:val="0014129A"/>
    <w:rsid w:val="00145E1B"/>
    <w:rsid w:val="00145FDD"/>
    <w:rsid w:val="001468DA"/>
    <w:rsid w:val="00146988"/>
    <w:rsid w:val="001469DD"/>
    <w:rsid w:val="00147BE8"/>
    <w:rsid w:val="001507A8"/>
    <w:rsid w:val="0015089C"/>
    <w:rsid w:val="001510C2"/>
    <w:rsid w:val="001514C6"/>
    <w:rsid w:val="0015224E"/>
    <w:rsid w:val="0015254D"/>
    <w:rsid w:val="00152A0C"/>
    <w:rsid w:val="00153633"/>
    <w:rsid w:val="001548A5"/>
    <w:rsid w:val="00154C23"/>
    <w:rsid w:val="001553C9"/>
    <w:rsid w:val="00156518"/>
    <w:rsid w:val="00161011"/>
    <w:rsid w:val="001617D8"/>
    <w:rsid w:val="001625CE"/>
    <w:rsid w:val="00163931"/>
    <w:rsid w:val="00163F29"/>
    <w:rsid w:val="00164A55"/>
    <w:rsid w:val="001655DF"/>
    <w:rsid w:val="00166396"/>
    <w:rsid w:val="00166768"/>
    <w:rsid w:val="001670F0"/>
    <w:rsid w:val="0017012E"/>
    <w:rsid w:val="00174EB7"/>
    <w:rsid w:val="001753E0"/>
    <w:rsid w:val="00175E17"/>
    <w:rsid w:val="00176E83"/>
    <w:rsid w:val="001774F7"/>
    <w:rsid w:val="00177DB1"/>
    <w:rsid w:val="00181FBF"/>
    <w:rsid w:val="001836CE"/>
    <w:rsid w:val="001836E3"/>
    <w:rsid w:val="00183CE3"/>
    <w:rsid w:val="00184389"/>
    <w:rsid w:val="00184513"/>
    <w:rsid w:val="001860AD"/>
    <w:rsid w:val="0018654F"/>
    <w:rsid w:val="00187634"/>
    <w:rsid w:val="00187DA1"/>
    <w:rsid w:val="0019109B"/>
    <w:rsid w:val="00191254"/>
    <w:rsid w:val="001913BC"/>
    <w:rsid w:val="00191585"/>
    <w:rsid w:val="001917CA"/>
    <w:rsid w:val="001922F6"/>
    <w:rsid w:val="001945E1"/>
    <w:rsid w:val="001957B4"/>
    <w:rsid w:val="00195B8D"/>
    <w:rsid w:val="00196446"/>
    <w:rsid w:val="00197790"/>
    <w:rsid w:val="001A02F9"/>
    <w:rsid w:val="001A1181"/>
    <w:rsid w:val="001A188B"/>
    <w:rsid w:val="001A19B3"/>
    <w:rsid w:val="001A1B07"/>
    <w:rsid w:val="001A277C"/>
    <w:rsid w:val="001A2838"/>
    <w:rsid w:val="001A2C42"/>
    <w:rsid w:val="001A327F"/>
    <w:rsid w:val="001A459C"/>
    <w:rsid w:val="001A5058"/>
    <w:rsid w:val="001A5EC9"/>
    <w:rsid w:val="001A6702"/>
    <w:rsid w:val="001A7CCF"/>
    <w:rsid w:val="001B01E0"/>
    <w:rsid w:val="001B0DBB"/>
    <w:rsid w:val="001B1C31"/>
    <w:rsid w:val="001B1F9A"/>
    <w:rsid w:val="001B2692"/>
    <w:rsid w:val="001B3455"/>
    <w:rsid w:val="001B5C0A"/>
    <w:rsid w:val="001B5EF7"/>
    <w:rsid w:val="001B7A2A"/>
    <w:rsid w:val="001C0F97"/>
    <w:rsid w:val="001C142D"/>
    <w:rsid w:val="001C178D"/>
    <w:rsid w:val="001C32F3"/>
    <w:rsid w:val="001C3C7D"/>
    <w:rsid w:val="001C4849"/>
    <w:rsid w:val="001C535C"/>
    <w:rsid w:val="001C6CCA"/>
    <w:rsid w:val="001C7FBA"/>
    <w:rsid w:val="001D023F"/>
    <w:rsid w:val="001D1A82"/>
    <w:rsid w:val="001D219C"/>
    <w:rsid w:val="001D2757"/>
    <w:rsid w:val="001D3414"/>
    <w:rsid w:val="001D4B11"/>
    <w:rsid w:val="001D4B97"/>
    <w:rsid w:val="001D4E19"/>
    <w:rsid w:val="001D7EAA"/>
    <w:rsid w:val="001E0102"/>
    <w:rsid w:val="001E139E"/>
    <w:rsid w:val="001E3AA4"/>
    <w:rsid w:val="001E3B99"/>
    <w:rsid w:val="001E3F9F"/>
    <w:rsid w:val="001E4D02"/>
    <w:rsid w:val="001E5CDC"/>
    <w:rsid w:val="001E7B2B"/>
    <w:rsid w:val="001F07D0"/>
    <w:rsid w:val="001F08AD"/>
    <w:rsid w:val="001F0BFD"/>
    <w:rsid w:val="001F1638"/>
    <w:rsid w:val="001F17D8"/>
    <w:rsid w:val="001F2AC2"/>
    <w:rsid w:val="001F2E3D"/>
    <w:rsid w:val="001F2EA8"/>
    <w:rsid w:val="001F3BAB"/>
    <w:rsid w:val="001F4C7D"/>
    <w:rsid w:val="001F5A43"/>
    <w:rsid w:val="001F677A"/>
    <w:rsid w:val="002028D9"/>
    <w:rsid w:val="00203B79"/>
    <w:rsid w:val="0020536F"/>
    <w:rsid w:val="00205E08"/>
    <w:rsid w:val="00206061"/>
    <w:rsid w:val="00206565"/>
    <w:rsid w:val="00206CB7"/>
    <w:rsid w:val="0020750B"/>
    <w:rsid w:val="002076EE"/>
    <w:rsid w:val="00210D93"/>
    <w:rsid w:val="00210DEB"/>
    <w:rsid w:val="00211064"/>
    <w:rsid w:val="00211A27"/>
    <w:rsid w:val="00212752"/>
    <w:rsid w:val="002139A0"/>
    <w:rsid w:val="002145FC"/>
    <w:rsid w:val="0021489B"/>
    <w:rsid w:val="0021504F"/>
    <w:rsid w:val="00217734"/>
    <w:rsid w:val="00217D22"/>
    <w:rsid w:val="002205F2"/>
    <w:rsid w:val="00220C32"/>
    <w:rsid w:val="002213F0"/>
    <w:rsid w:val="00221D82"/>
    <w:rsid w:val="002220AD"/>
    <w:rsid w:val="0022231C"/>
    <w:rsid w:val="002227BD"/>
    <w:rsid w:val="00223027"/>
    <w:rsid w:val="002232F8"/>
    <w:rsid w:val="00223422"/>
    <w:rsid w:val="00224C78"/>
    <w:rsid w:val="00225AA0"/>
    <w:rsid w:val="00225DF5"/>
    <w:rsid w:val="002263BB"/>
    <w:rsid w:val="0022756B"/>
    <w:rsid w:val="002314A3"/>
    <w:rsid w:val="002314CB"/>
    <w:rsid w:val="00232034"/>
    <w:rsid w:val="002321BF"/>
    <w:rsid w:val="0023275E"/>
    <w:rsid w:val="00232FAF"/>
    <w:rsid w:val="002349E6"/>
    <w:rsid w:val="00234B53"/>
    <w:rsid w:val="002350FB"/>
    <w:rsid w:val="002353A8"/>
    <w:rsid w:val="002361D8"/>
    <w:rsid w:val="002403F6"/>
    <w:rsid w:val="00240435"/>
    <w:rsid w:val="00240F69"/>
    <w:rsid w:val="00242E67"/>
    <w:rsid w:val="00244305"/>
    <w:rsid w:val="00244AB1"/>
    <w:rsid w:val="002455E2"/>
    <w:rsid w:val="0024662B"/>
    <w:rsid w:val="0024663C"/>
    <w:rsid w:val="00250C56"/>
    <w:rsid w:val="00254037"/>
    <w:rsid w:val="002543BC"/>
    <w:rsid w:val="002557BD"/>
    <w:rsid w:val="00256E2C"/>
    <w:rsid w:val="00257189"/>
    <w:rsid w:val="002571BD"/>
    <w:rsid w:val="002604B6"/>
    <w:rsid w:val="0026119A"/>
    <w:rsid w:val="00262743"/>
    <w:rsid w:val="0026338B"/>
    <w:rsid w:val="00266E06"/>
    <w:rsid w:val="00267F04"/>
    <w:rsid w:val="0027222C"/>
    <w:rsid w:val="00272765"/>
    <w:rsid w:val="002749D3"/>
    <w:rsid w:val="00274AB5"/>
    <w:rsid w:val="00274B8D"/>
    <w:rsid w:val="00276A83"/>
    <w:rsid w:val="00276D0E"/>
    <w:rsid w:val="00276EAC"/>
    <w:rsid w:val="002770F2"/>
    <w:rsid w:val="002774A6"/>
    <w:rsid w:val="00277EA1"/>
    <w:rsid w:val="0028036A"/>
    <w:rsid w:val="00283124"/>
    <w:rsid w:val="00284DB3"/>
    <w:rsid w:val="00286911"/>
    <w:rsid w:val="00290EB7"/>
    <w:rsid w:val="00291D6E"/>
    <w:rsid w:val="00291D9F"/>
    <w:rsid w:val="00292630"/>
    <w:rsid w:val="0029452B"/>
    <w:rsid w:val="00294628"/>
    <w:rsid w:val="0029468F"/>
    <w:rsid w:val="00294E14"/>
    <w:rsid w:val="00294F10"/>
    <w:rsid w:val="00295844"/>
    <w:rsid w:val="00295ADD"/>
    <w:rsid w:val="00296155"/>
    <w:rsid w:val="00296EB4"/>
    <w:rsid w:val="002970EA"/>
    <w:rsid w:val="00297E95"/>
    <w:rsid w:val="002A0268"/>
    <w:rsid w:val="002A176F"/>
    <w:rsid w:val="002A1D6D"/>
    <w:rsid w:val="002A48EB"/>
    <w:rsid w:val="002A6328"/>
    <w:rsid w:val="002A705D"/>
    <w:rsid w:val="002A7A0C"/>
    <w:rsid w:val="002B1327"/>
    <w:rsid w:val="002B14A6"/>
    <w:rsid w:val="002B14F5"/>
    <w:rsid w:val="002B161D"/>
    <w:rsid w:val="002B1D1F"/>
    <w:rsid w:val="002B30D4"/>
    <w:rsid w:val="002B416C"/>
    <w:rsid w:val="002B6739"/>
    <w:rsid w:val="002B69D7"/>
    <w:rsid w:val="002B72B9"/>
    <w:rsid w:val="002B777B"/>
    <w:rsid w:val="002C00C1"/>
    <w:rsid w:val="002C07A4"/>
    <w:rsid w:val="002C0BD9"/>
    <w:rsid w:val="002C0BEC"/>
    <w:rsid w:val="002C0CDC"/>
    <w:rsid w:val="002C0EC8"/>
    <w:rsid w:val="002C1F5E"/>
    <w:rsid w:val="002C36CD"/>
    <w:rsid w:val="002C563F"/>
    <w:rsid w:val="002C6F7B"/>
    <w:rsid w:val="002C7C2A"/>
    <w:rsid w:val="002D209E"/>
    <w:rsid w:val="002D30A8"/>
    <w:rsid w:val="002D4EC1"/>
    <w:rsid w:val="002D5577"/>
    <w:rsid w:val="002D584C"/>
    <w:rsid w:val="002D6F27"/>
    <w:rsid w:val="002D7B43"/>
    <w:rsid w:val="002E16EB"/>
    <w:rsid w:val="002E18CA"/>
    <w:rsid w:val="002E19E9"/>
    <w:rsid w:val="002E2504"/>
    <w:rsid w:val="002E36F6"/>
    <w:rsid w:val="002E426B"/>
    <w:rsid w:val="002E63DB"/>
    <w:rsid w:val="002F02F9"/>
    <w:rsid w:val="002F2FB2"/>
    <w:rsid w:val="002F38F4"/>
    <w:rsid w:val="002F41AD"/>
    <w:rsid w:val="002F4291"/>
    <w:rsid w:val="002F4B71"/>
    <w:rsid w:val="002F4D95"/>
    <w:rsid w:val="002F54A0"/>
    <w:rsid w:val="002F6B89"/>
    <w:rsid w:val="002F6EC2"/>
    <w:rsid w:val="00301857"/>
    <w:rsid w:val="00303423"/>
    <w:rsid w:val="00304546"/>
    <w:rsid w:val="00305345"/>
    <w:rsid w:val="00306038"/>
    <w:rsid w:val="00307F11"/>
    <w:rsid w:val="00310663"/>
    <w:rsid w:val="00310BA5"/>
    <w:rsid w:val="00312F52"/>
    <w:rsid w:val="00313478"/>
    <w:rsid w:val="00313D82"/>
    <w:rsid w:val="00314128"/>
    <w:rsid w:val="00314761"/>
    <w:rsid w:val="00317326"/>
    <w:rsid w:val="003207A4"/>
    <w:rsid w:val="00321537"/>
    <w:rsid w:val="0032238B"/>
    <w:rsid w:val="003225F4"/>
    <w:rsid w:val="00324462"/>
    <w:rsid w:val="00326137"/>
    <w:rsid w:val="00326D6D"/>
    <w:rsid w:val="00327D67"/>
    <w:rsid w:val="00330453"/>
    <w:rsid w:val="003306DF"/>
    <w:rsid w:val="0033213E"/>
    <w:rsid w:val="003333F6"/>
    <w:rsid w:val="00333656"/>
    <w:rsid w:val="00333CEF"/>
    <w:rsid w:val="003342C5"/>
    <w:rsid w:val="003354EA"/>
    <w:rsid w:val="00335C3A"/>
    <w:rsid w:val="00335DC4"/>
    <w:rsid w:val="003374EC"/>
    <w:rsid w:val="00337FF4"/>
    <w:rsid w:val="00340793"/>
    <w:rsid w:val="00341153"/>
    <w:rsid w:val="003420EB"/>
    <w:rsid w:val="00342D38"/>
    <w:rsid w:val="0034320F"/>
    <w:rsid w:val="0034538C"/>
    <w:rsid w:val="0034666E"/>
    <w:rsid w:val="00350420"/>
    <w:rsid w:val="0035158A"/>
    <w:rsid w:val="00351CA9"/>
    <w:rsid w:val="00351D32"/>
    <w:rsid w:val="003522AD"/>
    <w:rsid w:val="00352674"/>
    <w:rsid w:val="0035325C"/>
    <w:rsid w:val="00353395"/>
    <w:rsid w:val="00353F76"/>
    <w:rsid w:val="003543EB"/>
    <w:rsid w:val="0035448B"/>
    <w:rsid w:val="0035531E"/>
    <w:rsid w:val="00355C4A"/>
    <w:rsid w:val="00356CF5"/>
    <w:rsid w:val="003612A1"/>
    <w:rsid w:val="00361425"/>
    <w:rsid w:val="00361B22"/>
    <w:rsid w:val="0036269F"/>
    <w:rsid w:val="00365538"/>
    <w:rsid w:val="00365687"/>
    <w:rsid w:val="00366928"/>
    <w:rsid w:val="0036729C"/>
    <w:rsid w:val="0037460E"/>
    <w:rsid w:val="00374C77"/>
    <w:rsid w:val="00375FC2"/>
    <w:rsid w:val="0037793E"/>
    <w:rsid w:val="00381458"/>
    <w:rsid w:val="00382F1F"/>
    <w:rsid w:val="00384408"/>
    <w:rsid w:val="00384AB4"/>
    <w:rsid w:val="00385A77"/>
    <w:rsid w:val="00385CF6"/>
    <w:rsid w:val="00387632"/>
    <w:rsid w:val="00390CDE"/>
    <w:rsid w:val="003913AB"/>
    <w:rsid w:val="00391505"/>
    <w:rsid w:val="00391A85"/>
    <w:rsid w:val="00392C2A"/>
    <w:rsid w:val="00392D91"/>
    <w:rsid w:val="00392E0B"/>
    <w:rsid w:val="00394424"/>
    <w:rsid w:val="00394AEC"/>
    <w:rsid w:val="00395D86"/>
    <w:rsid w:val="00397C6A"/>
    <w:rsid w:val="003A09CC"/>
    <w:rsid w:val="003A164A"/>
    <w:rsid w:val="003A17FD"/>
    <w:rsid w:val="003A1A4B"/>
    <w:rsid w:val="003A348E"/>
    <w:rsid w:val="003A4D93"/>
    <w:rsid w:val="003A5218"/>
    <w:rsid w:val="003A5566"/>
    <w:rsid w:val="003A57E7"/>
    <w:rsid w:val="003A677F"/>
    <w:rsid w:val="003A68C3"/>
    <w:rsid w:val="003B2E0B"/>
    <w:rsid w:val="003B34E5"/>
    <w:rsid w:val="003B40FF"/>
    <w:rsid w:val="003B4DCE"/>
    <w:rsid w:val="003B622E"/>
    <w:rsid w:val="003B636C"/>
    <w:rsid w:val="003B6CC3"/>
    <w:rsid w:val="003B73F4"/>
    <w:rsid w:val="003C03E5"/>
    <w:rsid w:val="003C09FC"/>
    <w:rsid w:val="003C0DC2"/>
    <w:rsid w:val="003C121B"/>
    <w:rsid w:val="003C2E69"/>
    <w:rsid w:val="003C3E14"/>
    <w:rsid w:val="003C4752"/>
    <w:rsid w:val="003C49CE"/>
    <w:rsid w:val="003C4BFF"/>
    <w:rsid w:val="003C5450"/>
    <w:rsid w:val="003C547F"/>
    <w:rsid w:val="003C6B56"/>
    <w:rsid w:val="003C7757"/>
    <w:rsid w:val="003D04AB"/>
    <w:rsid w:val="003D0BD4"/>
    <w:rsid w:val="003D2068"/>
    <w:rsid w:val="003D4550"/>
    <w:rsid w:val="003D478B"/>
    <w:rsid w:val="003D61C3"/>
    <w:rsid w:val="003D62CA"/>
    <w:rsid w:val="003D68D5"/>
    <w:rsid w:val="003D763C"/>
    <w:rsid w:val="003D7B46"/>
    <w:rsid w:val="003E1A06"/>
    <w:rsid w:val="003E1EBB"/>
    <w:rsid w:val="003E293F"/>
    <w:rsid w:val="003E3563"/>
    <w:rsid w:val="003E4531"/>
    <w:rsid w:val="003E5176"/>
    <w:rsid w:val="003E5EBD"/>
    <w:rsid w:val="003F0285"/>
    <w:rsid w:val="003F0AFB"/>
    <w:rsid w:val="003F1081"/>
    <w:rsid w:val="003F1B67"/>
    <w:rsid w:val="003F209D"/>
    <w:rsid w:val="003F3677"/>
    <w:rsid w:val="003F4EC5"/>
    <w:rsid w:val="003F54D7"/>
    <w:rsid w:val="003F5604"/>
    <w:rsid w:val="003F628C"/>
    <w:rsid w:val="003F67DA"/>
    <w:rsid w:val="003F7936"/>
    <w:rsid w:val="004010C6"/>
    <w:rsid w:val="00401ADF"/>
    <w:rsid w:val="004039A1"/>
    <w:rsid w:val="00403B99"/>
    <w:rsid w:val="00403FB9"/>
    <w:rsid w:val="00404425"/>
    <w:rsid w:val="004105A6"/>
    <w:rsid w:val="00410BCB"/>
    <w:rsid w:val="004118CD"/>
    <w:rsid w:val="00411C1B"/>
    <w:rsid w:val="00411CBE"/>
    <w:rsid w:val="00412A29"/>
    <w:rsid w:val="00414650"/>
    <w:rsid w:val="00417158"/>
    <w:rsid w:val="00417738"/>
    <w:rsid w:val="00422984"/>
    <w:rsid w:val="0042365E"/>
    <w:rsid w:val="00425221"/>
    <w:rsid w:val="00425820"/>
    <w:rsid w:val="00426E5E"/>
    <w:rsid w:val="004326BC"/>
    <w:rsid w:val="00432A18"/>
    <w:rsid w:val="0043336F"/>
    <w:rsid w:val="00433585"/>
    <w:rsid w:val="004349BE"/>
    <w:rsid w:val="00435E8B"/>
    <w:rsid w:val="00436547"/>
    <w:rsid w:val="004369F5"/>
    <w:rsid w:val="004424A3"/>
    <w:rsid w:val="00442592"/>
    <w:rsid w:val="004427ED"/>
    <w:rsid w:val="004428C7"/>
    <w:rsid w:val="004433BD"/>
    <w:rsid w:val="0044784D"/>
    <w:rsid w:val="00447BAE"/>
    <w:rsid w:val="00451160"/>
    <w:rsid w:val="00451267"/>
    <w:rsid w:val="0045168A"/>
    <w:rsid w:val="0045197F"/>
    <w:rsid w:val="00451B75"/>
    <w:rsid w:val="00451D74"/>
    <w:rsid w:val="0045595D"/>
    <w:rsid w:val="00455E51"/>
    <w:rsid w:val="0045788E"/>
    <w:rsid w:val="00457BD3"/>
    <w:rsid w:val="00460293"/>
    <w:rsid w:val="00462D0F"/>
    <w:rsid w:val="004631DD"/>
    <w:rsid w:val="0046359E"/>
    <w:rsid w:val="004639FF"/>
    <w:rsid w:val="00464D35"/>
    <w:rsid w:val="00466907"/>
    <w:rsid w:val="00466CF6"/>
    <w:rsid w:val="00467A4F"/>
    <w:rsid w:val="00471F35"/>
    <w:rsid w:val="00472BB1"/>
    <w:rsid w:val="004737D5"/>
    <w:rsid w:val="004755E1"/>
    <w:rsid w:val="00476035"/>
    <w:rsid w:val="004769CF"/>
    <w:rsid w:val="00476A6A"/>
    <w:rsid w:val="00476C68"/>
    <w:rsid w:val="00481688"/>
    <w:rsid w:val="00481F20"/>
    <w:rsid w:val="00482641"/>
    <w:rsid w:val="004827A7"/>
    <w:rsid w:val="00483144"/>
    <w:rsid w:val="00483AEF"/>
    <w:rsid w:val="0048582C"/>
    <w:rsid w:val="004864D8"/>
    <w:rsid w:val="00486EA8"/>
    <w:rsid w:val="00487C30"/>
    <w:rsid w:val="00490EE2"/>
    <w:rsid w:val="004916B8"/>
    <w:rsid w:val="00491F12"/>
    <w:rsid w:val="004966D2"/>
    <w:rsid w:val="00496AD1"/>
    <w:rsid w:val="004973DD"/>
    <w:rsid w:val="00497E15"/>
    <w:rsid w:val="004A06C1"/>
    <w:rsid w:val="004A0873"/>
    <w:rsid w:val="004A0BE4"/>
    <w:rsid w:val="004A0CC2"/>
    <w:rsid w:val="004A10A9"/>
    <w:rsid w:val="004A1634"/>
    <w:rsid w:val="004A200A"/>
    <w:rsid w:val="004A29B4"/>
    <w:rsid w:val="004A2BBB"/>
    <w:rsid w:val="004A3261"/>
    <w:rsid w:val="004A33AF"/>
    <w:rsid w:val="004A3A0C"/>
    <w:rsid w:val="004A5754"/>
    <w:rsid w:val="004A6618"/>
    <w:rsid w:val="004A76B1"/>
    <w:rsid w:val="004B1B6D"/>
    <w:rsid w:val="004B1C2C"/>
    <w:rsid w:val="004B4809"/>
    <w:rsid w:val="004B6916"/>
    <w:rsid w:val="004B6C40"/>
    <w:rsid w:val="004C21D7"/>
    <w:rsid w:val="004C2C30"/>
    <w:rsid w:val="004C384C"/>
    <w:rsid w:val="004C5F9E"/>
    <w:rsid w:val="004C6005"/>
    <w:rsid w:val="004C67F0"/>
    <w:rsid w:val="004C702D"/>
    <w:rsid w:val="004C70F7"/>
    <w:rsid w:val="004C7159"/>
    <w:rsid w:val="004C7888"/>
    <w:rsid w:val="004D19A1"/>
    <w:rsid w:val="004D1ABE"/>
    <w:rsid w:val="004D2E97"/>
    <w:rsid w:val="004D3A64"/>
    <w:rsid w:val="004D3FD0"/>
    <w:rsid w:val="004D430A"/>
    <w:rsid w:val="004D69C4"/>
    <w:rsid w:val="004D6A87"/>
    <w:rsid w:val="004D716A"/>
    <w:rsid w:val="004D7301"/>
    <w:rsid w:val="004D7328"/>
    <w:rsid w:val="004E0667"/>
    <w:rsid w:val="004E08EF"/>
    <w:rsid w:val="004E0C12"/>
    <w:rsid w:val="004E0DAA"/>
    <w:rsid w:val="004E16A2"/>
    <w:rsid w:val="004E1B13"/>
    <w:rsid w:val="004E1BE2"/>
    <w:rsid w:val="004E20E5"/>
    <w:rsid w:val="004E56DF"/>
    <w:rsid w:val="004E5831"/>
    <w:rsid w:val="004E5F00"/>
    <w:rsid w:val="004E6243"/>
    <w:rsid w:val="004E68D0"/>
    <w:rsid w:val="004E6AE9"/>
    <w:rsid w:val="004E7E38"/>
    <w:rsid w:val="004E7EEF"/>
    <w:rsid w:val="004F2989"/>
    <w:rsid w:val="004F2CF0"/>
    <w:rsid w:val="004F4683"/>
    <w:rsid w:val="004F4DD5"/>
    <w:rsid w:val="004F4F1B"/>
    <w:rsid w:val="004F4F92"/>
    <w:rsid w:val="004F6D65"/>
    <w:rsid w:val="0050064F"/>
    <w:rsid w:val="0050118D"/>
    <w:rsid w:val="00501673"/>
    <w:rsid w:val="005018D3"/>
    <w:rsid w:val="00502ADF"/>
    <w:rsid w:val="00510689"/>
    <w:rsid w:val="00511883"/>
    <w:rsid w:val="00512A7A"/>
    <w:rsid w:val="00513329"/>
    <w:rsid w:val="00513475"/>
    <w:rsid w:val="0051400D"/>
    <w:rsid w:val="005141CF"/>
    <w:rsid w:val="0051458E"/>
    <w:rsid w:val="00514B32"/>
    <w:rsid w:val="00515870"/>
    <w:rsid w:val="00515CA1"/>
    <w:rsid w:val="00515FAE"/>
    <w:rsid w:val="005160FA"/>
    <w:rsid w:val="00516156"/>
    <w:rsid w:val="00517227"/>
    <w:rsid w:val="00517C89"/>
    <w:rsid w:val="00521050"/>
    <w:rsid w:val="00523E69"/>
    <w:rsid w:val="005241FB"/>
    <w:rsid w:val="0052568A"/>
    <w:rsid w:val="00526962"/>
    <w:rsid w:val="00530719"/>
    <w:rsid w:val="00532CC8"/>
    <w:rsid w:val="00535577"/>
    <w:rsid w:val="00535BE1"/>
    <w:rsid w:val="00536167"/>
    <w:rsid w:val="00536303"/>
    <w:rsid w:val="00537127"/>
    <w:rsid w:val="00537195"/>
    <w:rsid w:val="00541975"/>
    <w:rsid w:val="00541B0F"/>
    <w:rsid w:val="0054291C"/>
    <w:rsid w:val="0054671A"/>
    <w:rsid w:val="0055049B"/>
    <w:rsid w:val="005505EA"/>
    <w:rsid w:val="00550C33"/>
    <w:rsid w:val="00551319"/>
    <w:rsid w:val="00552016"/>
    <w:rsid w:val="00552805"/>
    <w:rsid w:val="00553514"/>
    <w:rsid w:val="00554C02"/>
    <w:rsid w:val="00554E90"/>
    <w:rsid w:val="00555157"/>
    <w:rsid w:val="00555553"/>
    <w:rsid w:val="0055599E"/>
    <w:rsid w:val="005572CE"/>
    <w:rsid w:val="00560F7F"/>
    <w:rsid w:val="005621F2"/>
    <w:rsid w:val="005626F9"/>
    <w:rsid w:val="00562D80"/>
    <w:rsid w:val="00565E2E"/>
    <w:rsid w:val="005672F4"/>
    <w:rsid w:val="00567AEA"/>
    <w:rsid w:val="005703EB"/>
    <w:rsid w:val="0057076C"/>
    <w:rsid w:val="00571555"/>
    <w:rsid w:val="00571617"/>
    <w:rsid w:val="005728E6"/>
    <w:rsid w:val="00573B2A"/>
    <w:rsid w:val="00574681"/>
    <w:rsid w:val="00575B30"/>
    <w:rsid w:val="00575D3C"/>
    <w:rsid w:val="00576577"/>
    <w:rsid w:val="0057771F"/>
    <w:rsid w:val="00580706"/>
    <w:rsid w:val="00581887"/>
    <w:rsid w:val="00581E2B"/>
    <w:rsid w:val="0058285C"/>
    <w:rsid w:val="00584282"/>
    <w:rsid w:val="00584356"/>
    <w:rsid w:val="0058558A"/>
    <w:rsid w:val="00586CE5"/>
    <w:rsid w:val="005909E6"/>
    <w:rsid w:val="00590A29"/>
    <w:rsid w:val="005922F9"/>
    <w:rsid w:val="00592312"/>
    <w:rsid w:val="00592D7A"/>
    <w:rsid w:val="00593F03"/>
    <w:rsid w:val="0059422D"/>
    <w:rsid w:val="00594CED"/>
    <w:rsid w:val="005953ED"/>
    <w:rsid w:val="005960F8"/>
    <w:rsid w:val="00596463"/>
    <w:rsid w:val="00597808"/>
    <w:rsid w:val="005979F5"/>
    <w:rsid w:val="005A0568"/>
    <w:rsid w:val="005A0DE4"/>
    <w:rsid w:val="005A0F10"/>
    <w:rsid w:val="005A36D9"/>
    <w:rsid w:val="005A38ED"/>
    <w:rsid w:val="005A3C9D"/>
    <w:rsid w:val="005A4FCE"/>
    <w:rsid w:val="005A6204"/>
    <w:rsid w:val="005A670A"/>
    <w:rsid w:val="005A6723"/>
    <w:rsid w:val="005A6A00"/>
    <w:rsid w:val="005A6C8F"/>
    <w:rsid w:val="005A708B"/>
    <w:rsid w:val="005A708D"/>
    <w:rsid w:val="005A7F37"/>
    <w:rsid w:val="005B0368"/>
    <w:rsid w:val="005B0D59"/>
    <w:rsid w:val="005B209B"/>
    <w:rsid w:val="005B333F"/>
    <w:rsid w:val="005B747C"/>
    <w:rsid w:val="005B7943"/>
    <w:rsid w:val="005C3A0C"/>
    <w:rsid w:val="005C4FFB"/>
    <w:rsid w:val="005C50F4"/>
    <w:rsid w:val="005C5A72"/>
    <w:rsid w:val="005C5CD0"/>
    <w:rsid w:val="005C5E88"/>
    <w:rsid w:val="005C5F75"/>
    <w:rsid w:val="005D06C4"/>
    <w:rsid w:val="005D0A1B"/>
    <w:rsid w:val="005D3F26"/>
    <w:rsid w:val="005D47AC"/>
    <w:rsid w:val="005D511A"/>
    <w:rsid w:val="005D54E1"/>
    <w:rsid w:val="005D71DA"/>
    <w:rsid w:val="005D7A96"/>
    <w:rsid w:val="005E1DE0"/>
    <w:rsid w:val="005E233D"/>
    <w:rsid w:val="005E23AB"/>
    <w:rsid w:val="005E2C32"/>
    <w:rsid w:val="005E45C4"/>
    <w:rsid w:val="005E4EBB"/>
    <w:rsid w:val="005E55E6"/>
    <w:rsid w:val="005E7576"/>
    <w:rsid w:val="005E7F9F"/>
    <w:rsid w:val="005E7FA5"/>
    <w:rsid w:val="005F01D0"/>
    <w:rsid w:val="005F05D6"/>
    <w:rsid w:val="005F1761"/>
    <w:rsid w:val="005F29C2"/>
    <w:rsid w:val="005F311D"/>
    <w:rsid w:val="005F3758"/>
    <w:rsid w:val="006002C6"/>
    <w:rsid w:val="0060079A"/>
    <w:rsid w:val="0060254B"/>
    <w:rsid w:val="00602C5E"/>
    <w:rsid w:val="00603190"/>
    <w:rsid w:val="00603728"/>
    <w:rsid w:val="006047D5"/>
    <w:rsid w:val="006056DC"/>
    <w:rsid w:val="00605F3C"/>
    <w:rsid w:val="00606285"/>
    <w:rsid w:val="00606C7D"/>
    <w:rsid w:val="0060761E"/>
    <w:rsid w:val="00610D08"/>
    <w:rsid w:val="00610FFB"/>
    <w:rsid w:val="00611461"/>
    <w:rsid w:val="006114FA"/>
    <w:rsid w:val="00611FCB"/>
    <w:rsid w:val="00616386"/>
    <w:rsid w:val="006170F4"/>
    <w:rsid w:val="00617242"/>
    <w:rsid w:val="00617CFD"/>
    <w:rsid w:val="00623097"/>
    <w:rsid w:val="006237E2"/>
    <w:rsid w:val="006238E3"/>
    <w:rsid w:val="00623A86"/>
    <w:rsid w:val="00623FB2"/>
    <w:rsid w:val="00624465"/>
    <w:rsid w:val="00625503"/>
    <w:rsid w:val="00625818"/>
    <w:rsid w:val="00630922"/>
    <w:rsid w:val="00633013"/>
    <w:rsid w:val="00633188"/>
    <w:rsid w:val="0063332B"/>
    <w:rsid w:val="00633C8D"/>
    <w:rsid w:val="00633E97"/>
    <w:rsid w:val="00634ED7"/>
    <w:rsid w:val="00635E12"/>
    <w:rsid w:val="006371B2"/>
    <w:rsid w:val="006411C4"/>
    <w:rsid w:val="00644105"/>
    <w:rsid w:val="00644409"/>
    <w:rsid w:val="00644506"/>
    <w:rsid w:val="006449EE"/>
    <w:rsid w:val="006456A8"/>
    <w:rsid w:val="00645B3D"/>
    <w:rsid w:val="00650CEC"/>
    <w:rsid w:val="00651B4B"/>
    <w:rsid w:val="00652DFB"/>
    <w:rsid w:val="00660390"/>
    <w:rsid w:val="00661FAF"/>
    <w:rsid w:val="006621C7"/>
    <w:rsid w:val="00663464"/>
    <w:rsid w:val="00670567"/>
    <w:rsid w:val="00674950"/>
    <w:rsid w:val="00675EF9"/>
    <w:rsid w:val="00676172"/>
    <w:rsid w:val="0067617D"/>
    <w:rsid w:val="006777E4"/>
    <w:rsid w:val="00677C4D"/>
    <w:rsid w:val="0068080E"/>
    <w:rsid w:val="006817F9"/>
    <w:rsid w:val="00682E87"/>
    <w:rsid w:val="00684242"/>
    <w:rsid w:val="00684678"/>
    <w:rsid w:val="00687182"/>
    <w:rsid w:val="006872C1"/>
    <w:rsid w:val="00687430"/>
    <w:rsid w:val="006902AC"/>
    <w:rsid w:val="00691727"/>
    <w:rsid w:val="00691E5D"/>
    <w:rsid w:val="00692C82"/>
    <w:rsid w:val="00693BDA"/>
    <w:rsid w:val="00693C1B"/>
    <w:rsid w:val="00694E73"/>
    <w:rsid w:val="0069502B"/>
    <w:rsid w:val="00696AFC"/>
    <w:rsid w:val="00697666"/>
    <w:rsid w:val="006A1F7E"/>
    <w:rsid w:val="006A2533"/>
    <w:rsid w:val="006A3133"/>
    <w:rsid w:val="006A332B"/>
    <w:rsid w:val="006A571A"/>
    <w:rsid w:val="006A68B5"/>
    <w:rsid w:val="006B0DF1"/>
    <w:rsid w:val="006B127F"/>
    <w:rsid w:val="006B211B"/>
    <w:rsid w:val="006B27AA"/>
    <w:rsid w:val="006B27AD"/>
    <w:rsid w:val="006B42BA"/>
    <w:rsid w:val="006B47D5"/>
    <w:rsid w:val="006B4A45"/>
    <w:rsid w:val="006B58D2"/>
    <w:rsid w:val="006B77DA"/>
    <w:rsid w:val="006C1DAC"/>
    <w:rsid w:val="006C22EF"/>
    <w:rsid w:val="006C2B3C"/>
    <w:rsid w:val="006C349A"/>
    <w:rsid w:val="006C376A"/>
    <w:rsid w:val="006C4015"/>
    <w:rsid w:val="006C4DD2"/>
    <w:rsid w:val="006C67B6"/>
    <w:rsid w:val="006C7EE5"/>
    <w:rsid w:val="006D2D43"/>
    <w:rsid w:val="006D31AF"/>
    <w:rsid w:val="006D3613"/>
    <w:rsid w:val="006D5020"/>
    <w:rsid w:val="006D5218"/>
    <w:rsid w:val="006D5BF8"/>
    <w:rsid w:val="006D6FDA"/>
    <w:rsid w:val="006D751D"/>
    <w:rsid w:val="006D7E82"/>
    <w:rsid w:val="006E087F"/>
    <w:rsid w:val="006E11CE"/>
    <w:rsid w:val="006E319B"/>
    <w:rsid w:val="006E4714"/>
    <w:rsid w:val="006E4753"/>
    <w:rsid w:val="006E4A7B"/>
    <w:rsid w:val="006E4B8D"/>
    <w:rsid w:val="006E4F11"/>
    <w:rsid w:val="006F03DA"/>
    <w:rsid w:val="006F176D"/>
    <w:rsid w:val="006F1FEF"/>
    <w:rsid w:val="006F4C75"/>
    <w:rsid w:val="006F6ADD"/>
    <w:rsid w:val="006F75C8"/>
    <w:rsid w:val="006F7732"/>
    <w:rsid w:val="006F7966"/>
    <w:rsid w:val="007003CA"/>
    <w:rsid w:val="007004F1"/>
    <w:rsid w:val="007005A8"/>
    <w:rsid w:val="0070113B"/>
    <w:rsid w:val="0070248F"/>
    <w:rsid w:val="00702504"/>
    <w:rsid w:val="007027AA"/>
    <w:rsid w:val="00702A04"/>
    <w:rsid w:val="00703650"/>
    <w:rsid w:val="0070472F"/>
    <w:rsid w:val="00704E57"/>
    <w:rsid w:val="00705AA6"/>
    <w:rsid w:val="0070638C"/>
    <w:rsid w:val="007070F9"/>
    <w:rsid w:val="0071050B"/>
    <w:rsid w:val="00710F51"/>
    <w:rsid w:val="00710FE0"/>
    <w:rsid w:val="007113E7"/>
    <w:rsid w:val="00711C33"/>
    <w:rsid w:val="00712173"/>
    <w:rsid w:val="0071515F"/>
    <w:rsid w:val="00715589"/>
    <w:rsid w:val="00715974"/>
    <w:rsid w:val="00715FC5"/>
    <w:rsid w:val="0071667D"/>
    <w:rsid w:val="0071705D"/>
    <w:rsid w:val="007171CC"/>
    <w:rsid w:val="007177DB"/>
    <w:rsid w:val="0072006C"/>
    <w:rsid w:val="007206E7"/>
    <w:rsid w:val="00721335"/>
    <w:rsid w:val="00721DFA"/>
    <w:rsid w:val="00722739"/>
    <w:rsid w:val="007239E3"/>
    <w:rsid w:val="00725632"/>
    <w:rsid w:val="00734774"/>
    <w:rsid w:val="00735DF5"/>
    <w:rsid w:val="0073744B"/>
    <w:rsid w:val="00737AAA"/>
    <w:rsid w:val="007402C3"/>
    <w:rsid w:val="00740481"/>
    <w:rsid w:val="00741473"/>
    <w:rsid w:val="0074472E"/>
    <w:rsid w:val="00745021"/>
    <w:rsid w:val="007475B6"/>
    <w:rsid w:val="007502E7"/>
    <w:rsid w:val="00752F00"/>
    <w:rsid w:val="00754CE4"/>
    <w:rsid w:val="0075509A"/>
    <w:rsid w:val="007557A7"/>
    <w:rsid w:val="00755B67"/>
    <w:rsid w:val="007560EF"/>
    <w:rsid w:val="0075610E"/>
    <w:rsid w:val="00756147"/>
    <w:rsid w:val="007561B8"/>
    <w:rsid w:val="007619FA"/>
    <w:rsid w:val="0076214F"/>
    <w:rsid w:val="00762191"/>
    <w:rsid w:val="0076228B"/>
    <w:rsid w:val="00762548"/>
    <w:rsid w:val="00762CA2"/>
    <w:rsid w:val="007630A1"/>
    <w:rsid w:val="00764BAD"/>
    <w:rsid w:val="007651D5"/>
    <w:rsid w:val="0076680A"/>
    <w:rsid w:val="00770387"/>
    <w:rsid w:val="007709CD"/>
    <w:rsid w:val="00771A12"/>
    <w:rsid w:val="007725FE"/>
    <w:rsid w:val="007743D6"/>
    <w:rsid w:val="00775198"/>
    <w:rsid w:val="0077646B"/>
    <w:rsid w:val="007769E3"/>
    <w:rsid w:val="00776CC0"/>
    <w:rsid w:val="00776CCE"/>
    <w:rsid w:val="00776F6A"/>
    <w:rsid w:val="007776E2"/>
    <w:rsid w:val="00777CEB"/>
    <w:rsid w:val="00777E79"/>
    <w:rsid w:val="00780105"/>
    <w:rsid w:val="0078013E"/>
    <w:rsid w:val="007804FA"/>
    <w:rsid w:val="00780F09"/>
    <w:rsid w:val="00781645"/>
    <w:rsid w:val="00783119"/>
    <w:rsid w:val="007835E4"/>
    <w:rsid w:val="0078374A"/>
    <w:rsid w:val="00783CA1"/>
    <w:rsid w:val="00786621"/>
    <w:rsid w:val="00786D59"/>
    <w:rsid w:val="00787BCD"/>
    <w:rsid w:val="00796E84"/>
    <w:rsid w:val="007A107A"/>
    <w:rsid w:val="007A115A"/>
    <w:rsid w:val="007A11C5"/>
    <w:rsid w:val="007A1E4F"/>
    <w:rsid w:val="007A307F"/>
    <w:rsid w:val="007A38C3"/>
    <w:rsid w:val="007A3E99"/>
    <w:rsid w:val="007A4881"/>
    <w:rsid w:val="007A4F8E"/>
    <w:rsid w:val="007A5ACA"/>
    <w:rsid w:val="007A6DC1"/>
    <w:rsid w:val="007A7339"/>
    <w:rsid w:val="007A7B42"/>
    <w:rsid w:val="007B0BBE"/>
    <w:rsid w:val="007B18F8"/>
    <w:rsid w:val="007B252F"/>
    <w:rsid w:val="007B2F07"/>
    <w:rsid w:val="007B41BB"/>
    <w:rsid w:val="007B46B3"/>
    <w:rsid w:val="007B4E72"/>
    <w:rsid w:val="007C00F5"/>
    <w:rsid w:val="007C1127"/>
    <w:rsid w:val="007C131A"/>
    <w:rsid w:val="007C1515"/>
    <w:rsid w:val="007C203E"/>
    <w:rsid w:val="007C2DA8"/>
    <w:rsid w:val="007C3380"/>
    <w:rsid w:val="007C39C8"/>
    <w:rsid w:val="007C43C8"/>
    <w:rsid w:val="007C43FD"/>
    <w:rsid w:val="007C6794"/>
    <w:rsid w:val="007C7399"/>
    <w:rsid w:val="007C73D6"/>
    <w:rsid w:val="007D06F3"/>
    <w:rsid w:val="007D077C"/>
    <w:rsid w:val="007D2791"/>
    <w:rsid w:val="007D2C23"/>
    <w:rsid w:val="007D4B16"/>
    <w:rsid w:val="007D5EA4"/>
    <w:rsid w:val="007D68FD"/>
    <w:rsid w:val="007E00D1"/>
    <w:rsid w:val="007E0267"/>
    <w:rsid w:val="007E0D1F"/>
    <w:rsid w:val="007E15F0"/>
    <w:rsid w:val="007E19E9"/>
    <w:rsid w:val="007E1EC9"/>
    <w:rsid w:val="007E28CA"/>
    <w:rsid w:val="007E3586"/>
    <w:rsid w:val="007E3B96"/>
    <w:rsid w:val="007E641B"/>
    <w:rsid w:val="007E6B43"/>
    <w:rsid w:val="007F0B9D"/>
    <w:rsid w:val="007F2A0C"/>
    <w:rsid w:val="007F2F75"/>
    <w:rsid w:val="007F39F2"/>
    <w:rsid w:val="007F474B"/>
    <w:rsid w:val="007F547D"/>
    <w:rsid w:val="007F5693"/>
    <w:rsid w:val="007F5BDE"/>
    <w:rsid w:val="007F6868"/>
    <w:rsid w:val="007F7224"/>
    <w:rsid w:val="00800814"/>
    <w:rsid w:val="0080109B"/>
    <w:rsid w:val="00802ABA"/>
    <w:rsid w:val="0080433C"/>
    <w:rsid w:val="008047A2"/>
    <w:rsid w:val="008058E7"/>
    <w:rsid w:val="00806087"/>
    <w:rsid w:val="00806953"/>
    <w:rsid w:val="00810C9E"/>
    <w:rsid w:val="00811560"/>
    <w:rsid w:val="00811F35"/>
    <w:rsid w:val="00812153"/>
    <w:rsid w:val="00812F17"/>
    <w:rsid w:val="0081473D"/>
    <w:rsid w:val="008148E0"/>
    <w:rsid w:val="00814A45"/>
    <w:rsid w:val="00815B4F"/>
    <w:rsid w:val="00817310"/>
    <w:rsid w:val="00820085"/>
    <w:rsid w:val="00820ADD"/>
    <w:rsid w:val="00821C94"/>
    <w:rsid w:val="00824FC5"/>
    <w:rsid w:val="008265F5"/>
    <w:rsid w:val="00827710"/>
    <w:rsid w:val="00831095"/>
    <w:rsid w:val="00832BD3"/>
    <w:rsid w:val="00833AB9"/>
    <w:rsid w:val="00836022"/>
    <w:rsid w:val="00836FD8"/>
    <w:rsid w:val="00840D19"/>
    <w:rsid w:val="008412A8"/>
    <w:rsid w:val="00842027"/>
    <w:rsid w:val="008423AB"/>
    <w:rsid w:val="00842BD5"/>
    <w:rsid w:val="00842C8C"/>
    <w:rsid w:val="00843608"/>
    <w:rsid w:val="008437A6"/>
    <w:rsid w:val="00843973"/>
    <w:rsid w:val="0084437C"/>
    <w:rsid w:val="00845185"/>
    <w:rsid w:val="00846EFF"/>
    <w:rsid w:val="00847301"/>
    <w:rsid w:val="00847A3A"/>
    <w:rsid w:val="00847DFB"/>
    <w:rsid w:val="00850884"/>
    <w:rsid w:val="00850D02"/>
    <w:rsid w:val="00850DB7"/>
    <w:rsid w:val="00850EC0"/>
    <w:rsid w:val="008529CE"/>
    <w:rsid w:val="0085563A"/>
    <w:rsid w:val="008564C9"/>
    <w:rsid w:val="00856C23"/>
    <w:rsid w:val="00857952"/>
    <w:rsid w:val="00857F95"/>
    <w:rsid w:val="00860B27"/>
    <w:rsid w:val="00862111"/>
    <w:rsid w:val="008630A4"/>
    <w:rsid w:val="008638B2"/>
    <w:rsid w:val="0086437A"/>
    <w:rsid w:val="00864800"/>
    <w:rsid w:val="008648C8"/>
    <w:rsid w:val="00864A6B"/>
    <w:rsid w:val="008666B6"/>
    <w:rsid w:val="0086755C"/>
    <w:rsid w:val="008700C8"/>
    <w:rsid w:val="008706FE"/>
    <w:rsid w:val="00871694"/>
    <w:rsid w:val="00871D6F"/>
    <w:rsid w:val="00873DA0"/>
    <w:rsid w:val="00875E5A"/>
    <w:rsid w:val="008760B7"/>
    <w:rsid w:val="0087634E"/>
    <w:rsid w:val="00876597"/>
    <w:rsid w:val="008775A9"/>
    <w:rsid w:val="00877E91"/>
    <w:rsid w:val="00880453"/>
    <w:rsid w:val="00880A65"/>
    <w:rsid w:val="00882CEC"/>
    <w:rsid w:val="00883657"/>
    <w:rsid w:val="008866BC"/>
    <w:rsid w:val="00886E3E"/>
    <w:rsid w:val="008904CD"/>
    <w:rsid w:val="00890F0A"/>
    <w:rsid w:val="00890FD0"/>
    <w:rsid w:val="0089118E"/>
    <w:rsid w:val="008914A1"/>
    <w:rsid w:val="00892E24"/>
    <w:rsid w:val="008940C7"/>
    <w:rsid w:val="008A0EE2"/>
    <w:rsid w:val="008A1209"/>
    <w:rsid w:val="008A1FDA"/>
    <w:rsid w:val="008A267C"/>
    <w:rsid w:val="008A292C"/>
    <w:rsid w:val="008A3954"/>
    <w:rsid w:val="008A411D"/>
    <w:rsid w:val="008A466E"/>
    <w:rsid w:val="008A48CE"/>
    <w:rsid w:val="008A7A6A"/>
    <w:rsid w:val="008A7E41"/>
    <w:rsid w:val="008B1268"/>
    <w:rsid w:val="008B1A43"/>
    <w:rsid w:val="008B1B9B"/>
    <w:rsid w:val="008B2B55"/>
    <w:rsid w:val="008B368C"/>
    <w:rsid w:val="008B392D"/>
    <w:rsid w:val="008B3B28"/>
    <w:rsid w:val="008B4727"/>
    <w:rsid w:val="008B4DE3"/>
    <w:rsid w:val="008B59D3"/>
    <w:rsid w:val="008B6066"/>
    <w:rsid w:val="008B6936"/>
    <w:rsid w:val="008C2827"/>
    <w:rsid w:val="008C28FA"/>
    <w:rsid w:val="008C40BF"/>
    <w:rsid w:val="008C47D7"/>
    <w:rsid w:val="008C4924"/>
    <w:rsid w:val="008C4ACE"/>
    <w:rsid w:val="008C5817"/>
    <w:rsid w:val="008C62C6"/>
    <w:rsid w:val="008D0676"/>
    <w:rsid w:val="008D0B5A"/>
    <w:rsid w:val="008D11AB"/>
    <w:rsid w:val="008D2371"/>
    <w:rsid w:val="008D47E5"/>
    <w:rsid w:val="008D57CE"/>
    <w:rsid w:val="008D6B7A"/>
    <w:rsid w:val="008D76F7"/>
    <w:rsid w:val="008D7B49"/>
    <w:rsid w:val="008E208F"/>
    <w:rsid w:val="008E3446"/>
    <w:rsid w:val="008E39E0"/>
    <w:rsid w:val="008E484F"/>
    <w:rsid w:val="008E4989"/>
    <w:rsid w:val="008E4FC1"/>
    <w:rsid w:val="008E64B1"/>
    <w:rsid w:val="008E6635"/>
    <w:rsid w:val="008E6EA7"/>
    <w:rsid w:val="008F1B3A"/>
    <w:rsid w:val="008F3DC4"/>
    <w:rsid w:val="008F4E04"/>
    <w:rsid w:val="008F6113"/>
    <w:rsid w:val="008F7285"/>
    <w:rsid w:val="008F75EA"/>
    <w:rsid w:val="008F7F1A"/>
    <w:rsid w:val="00902A38"/>
    <w:rsid w:val="009052DD"/>
    <w:rsid w:val="00906300"/>
    <w:rsid w:val="00907570"/>
    <w:rsid w:val="00907F1F"/>
    <w:rsid w:val="00910AC9"/>
    <w:rsid w:val="009110E7"/>
    <w:rsid w:val="00911C6C"/>
    <w:rsid w:val="00911D1B"/>
    <w:rsid w:val="009124C2"/>
    <w:rsid w:val="009126F9"/>
    <w:rsid w:val="0091347D"/>
    <w:rsid w:val="0091366D"/>
    <w:rsid w:val="00914EBC"/>
    <w:rsid w:val="009150FA"/>
    <w:rsid w:val="00915314"/>
    <w:rsid w:val="0091548E"/>
    <w:rsid w:val="00915571"/>
    <w:rsid w:val="009156EA"/>
    <w:rsid w:val="00915800"/>
    <w:rsid w:val="00917B71"/>
    <w:rsid w:val="00920715"/>
    <w:rsid w:val="00921F3D"/>
    <w:rsid w:val="00922901"/>
    <w:rsid w:val="009229FD"/>
    <w:rsid w:val="00922D22"/>
    <w:rsid w:val="00923837"/>
    <w:rsid w:val="0092402C"/>
    <w:rsid w:val="0092407B"/>
    <w:rsid w:val="00925EC9"/>
    <w:rsid w:val="009268F4"/>
    <w:rsid w:val="00926B0C"/>
    <w:rsid w:val="00927BAA"/>
    <w:rsid w:val="00930AD0"/>
    <w:rsid w:val="00930BE9"/>
    <w:rsid w:val="00933461"/>
    <w:rsid w:val="00933EB8"/>
    <w:rsid w:val="009356EA"/>
    <w:rsid w:val="0093619C"/>
    <w:rsid w:val="0094042B"/>
    <w:rsid w:val="0094080E"/>
    <w:rsid w:val="00941F13"/>
    <w:rsid w:val="0094224A"/>
    <w:rsid w:val="009423EE"/>
    <w:rsid w:val="009426F8"/>
    <w:rsid w:val="009429DA"/>
    <w:rsid w:val="00944843"/>
    <w:rsid w:val="00944CDF"/>
    <w:rsid w:val="00945039"/>
    <w:rsid w:val="009463C9"/>
    <w:rsid w:val="0094678E"/>
    <w:rsid w:val="009501B1"/>
    <w:rsid w:val="00950DE1"/>
    <w:rsid w:val="00952213"/>
    <w:rsid w:val="0095344D"/>
    <w:rsid w:val="009555C7"/>
    <w:rsid w:val="009577B2"/>
    <w:rsid w:val="00960016"/>
    <w:rsid w:val="00960CB7"/>
    <w:rsid w:val="00961640"/>
    <w:rsid w:val="00961EE1"/>
    <w:rsid w:val="00962385"/>
    <w:rsid w:val="0096396B"/>
    <w:rsid w:val="00963B9A"/>
    <w:rsid w:val="00963BFE"/>
    <w:rsid w:val="00965B9A"/>
    <w:rsid w:val="00965C39"/>
    <w:rsid w:val="00966C7F"/>
    <w:rsid w:val="009673C9"/>
    <w:rsid w:val="00970E20"/>
    <w:rsid w:val="00971ECB"/>
    <w:rsid w:val="00972384"/>
    <w:rsid w:val="00972C45"/>
    <w:rsid w:val="009744FE"/>
    <w:rsid w:val="00974ACB"/>
    <w:rsid w:val="00975380"/>
    <w:rsid w:val="00975AD0"/>
    <w:rsid w:val="009803D1"/>
    <w:rsid w:val="009806D0"/>
    <w:rsid w:val="00981CE9"/>
    <w:rsid w:val="00981D7D"/>
    <w:rsid w:val="009828EC"/>
    <w:rsid w:val="00982E36"/>
    <w:rsid w:val="0098367F"/>
    <w:rsid w:val="0098576D"/>
    <w:rsid w:val="00985A9A"/>
    <w:rsid w:val="00986DDD"/>
    <w:rsid w:val="00987184"/>
    <w:rsid w:val="009877A8"/>
    <w:rsid w:val="0099074D"/>
    <w:rsid w:val="0099079D"/>
    <w:rsid w:val="00990A1C"/>
    <w:rsid w:val="009922EA"/>
    <w:rsid w:val="00992C7F"/>
    <w:rsid w:val="0099473C"/>
    <w:rsid w:val="009947D6"/>
    <w:rsid w:val="00994B14"/>
    <w:rsid w:val="009958F0"/>
    <w:rsid w:val="009A1B81"/>
    <w:rsid w:val="009A2592"/>
    <w:rsid w:val="009A32DF"/>
    <w:rsid w:val="009A3DCE"/>
    <w:rsid w:val="009A4B9B"/>
    <w:rsid w:val="009A6522"/>
    <w:rsid w:val="009A75A8"/>
    <w:rsid w:val="009B0A95"/>
    <w:rsid w:val="009B10A9"/>
    <w:rsid w:val="009B305F"/>
    <w:rsid w:val="009B476E"/>
    <w:rsid w:val="009B6830"/>
    <w:rsid w:val="009B6A8A"/>
    <w:rsid w:val="009B6D98"/>
    <w:rsid w:val="009C0C25"/>
    <w:rsid w:val="009C142C"/>
    <w:rsid w:val="009C1453"/>
    <w:rsid w:val="009C2E34"/>
    <w:rsid w:val="009C3662"/>
    <w:rsid w:val="009C37FE"/>
    <w:rsid w:val="009C406D"/>
    <w:rsid w:val="009C448C"/>
    <w:rsid w:val="009C5ADD"/>
    <w:rsid w:val="009C737D"/>
    <w:rsid w:val="009D01EF"/>
    <w:rsid w:val="009D0363"/>
    <w:rsid w:val="009D0E0F"/>
    <w:rsid w:val="009D0E7C"/>
    <w:rsid w:val="009D1AD2"/>
    <w:rsid w:val="009D1C2A"/>
    <w:rsid w:val="009D1FA5"/>
    <w:rsid w:val="009D2630"/>
    <w:rsid w:val="009D2AE6"/>
    <w:rsid w:val="009D50D3"/>
    <w:rsid w:val="009D5702"/>
    <w:rsid w:val="009D5990"/>
    <w:rsid w:val="009D60CD"/>
    <w:rsid w:val="009D68FA"/>
    <w:rsid w:val="009D6B34"/>
    <w:rsid w:val="009D6F43"/>
    <w:rsid w:val="009D7ABA"/>
    <w:rsid w:val="009E1403"/>
    <w:rsid w:val="009E1580"/>
    <w:rsid w:val="009E24EB"/>
    <w:rsid w:val="009E48F8"/>
    <w:rsid w:val="009E6B35"/>
    <w:rsid w:val="009E7E23"/>
    <w:rsid w:val="009F04E8"/>
    <w:rsid w:val="009F2F5E"/>
    <w:rsid w:val="009F3139"/>
    <w:rsid w:val="009F5A5D"/>
    <w:rsid w:val="009F5B31"/>
    <w:rsid w:val="009F5E10"/>
    <w:rsid w:val="009F6A49"/>
    <w:rsid w:val="00A01982"/>
    <w:rsid w:val="00A03BA9"/>
    <w:rsid w:val="00A04BBB"/>
    <w:rsid w:val="00A0572E"/>
    <w:rsid w:val="00A060EA"/>
    <w:rsid w:val="00A078A8"/>
    <w:rsid w:val="00A078AF"/>
    <w:rsid w:val="00A10662"/>
    <w:rsid w:val="00A109EB"/>
    <w:rsid w:val="00A1117E"/>
    <w:rsid w:val="00A11D3E"/>
    <w:rsid w:val="00A11F03"/>
    <w:rsid w:val="00A125BD"/>
    <w:rsid w:val="00A1290A"/>
    <w:rsid w:val="00A12A76"/>
    <w:rsid w:val="00A142D1"/>
    <w:rsid w:val="00A15897"/>
    <w:rsid w:val="00A17C79"/>
    <w:rsid w:val="00A17D9A"/>
    <w:rsid w:val="00A232B7"/>
    <w:rsid w:val="00A252B5"/>
    <w:rsid w:val="00A25E0E"/>
    <w:rsid w:val="00A3009D"/>
    <w:rsid w:val="00A3024A"/>
    <w:rsid w:val="00A30609"/>
    <w:rsid w:val="00A31198"/>
    <w:rsid w:val="00A316EE"/>
    <w:rsid w:val="00A324E0"/>
    <w:rsid w:val="00A32CF7"/>
    <w:rsid w:val="00A33564"/>
    <w:rsid w:val="00A35A2E"/>
    <w:rsid w:val="00A35A42"/>
    <w:rsid w:val="00A36E3A"/>
    <w:rsid w:val="00A37BE0"/>
    <w:rsid w:val="00A37CA6"/>
    <w:rsid w:val="00A40A82"/>
    <w:rsid w:val="00A40BD5"/>
    <w:rsid w:val="00A40FAF"/>
    <w:rsid w:val="00A43577"/>
    <w:rsid w:val="00A438EC"/>
    <w:rsid w:val="00A44C6E"/>
    <w:rsid w:val="00A45596"/>
    <w:rsid w:val="00A46BAF"/>
    <w:rsid w:val="00A4761C"/>
    <w:rsid w:val="00A47DCA"/>
    <w:rsid w:val="00A5338C"/>
    <w:rsid w:val="00A54DED"/>
    <w:rsid w:val="00A564FB"/>
    <w:rsid w:val="00A60454"/>
    <w:rsid w:val="00A60A5D"/>
    <w:rsid w:val="00A6188E"/>
    <w:rsid w:val="00A61D3E"/>
    <w:rsid w:val="00A62457"/>
    <w:rsid w:val="00A63CFB"/>
    <w:rsid w:val="00A64582"/>
    <w:rsid w:val="00A65F62"/>
    <w:rsid w:val="00A667A4"/>
    <w:rsid w:val="00A67F2F"/>
    <w:rsid w:val="00A71934"/>
    <w:rsid w:val="00A71A1E"/>
    <w:rsid w:val="00A7320E"/>
    <w:rsid w:val="00A73EBD"/>
    <w:rsid w:val="00A74ABE"/>
    <w:rsid w:val="00A74B85"/>
    <w:rsid w:val="00A74D77"/>
    <w:rsid w:val="00A757D9"/>
    <w:rsid w:val="00A76781"/>
    <w:rsid w:val="00A76784"/>
    <w:rsid w:val="00A8073D"/>
    <w:rsid w:val="00A8209B"/>
    <w:rsid w:val="00A82249"/>
    <w:rsid w:val="00A8496D"/>
    <w:rsid w:val="00A84A31"/>
    <w:rsid w:val="00A85C3C"/>
    <w:rsid w:val="00A86374"/>
    <w:rsid w:val="00A87411"/>
    <w:rsid w:val="00A91AD6"/>
    <w:rsid w:val="00A91DE9"/>
    <w:rsid w:val="00A925F7"/>
    <w:rsid w:val="00A9380F"/>
    <w:rsid w:val="00A94B42"/>
    <w:rsid w:val="00A9577D"/>
    <w:rsid w:val="00A97E88"/>
    <w:rsid w:val="00A97F8F"/>
    <w:rsid w:val="00AA00EB"/>
    <w:rsid w:val="00AA05F1"/>
    <w:rsid w:val="00AA104C"/>
    <w:rsid w:val="00AA29CB"/>
    <w:rsid w:val="00AA2B70"/>
    <w:rsid w:val="00AA3231"/>
    <w:rsid w:val="00AA3C7F"/>
    <w:rsid w:val="00AA435B"/>
    <w:rsid w:val="00AA45C5"/>
    <w:rsid w:val="00AA474E"/>
    <w:rsid w:val="00AA6494"/>
    <w:rsid w:val="00AA6714"/>
    <w:rsid w:val="00AB0550"/>
    <w:rsid w:val="00AB0E6F"/>
    <w:rsid w:val="00AB192E"/>
    <w:rsid w:val="00AB281B"/>
    <w:rsid w:val="00AB3117"/>
    <w:rsid w:val="00AB4D28"/>
    <w:rsid w:val="00AB5084"/>
    <w:rsid w:val="00AC01CC"/>
    <w:rsid w:val="00AC0391"/>
    <w:rsid w:val="00AC34BC"/>
    <w:rsid w:val="00AC51E7"/>
    <w:rsid w:val="00AC5CF9"/>
    <w:rsid w:val="00AC626C"/>
    <w:rsid w:val="00AC7391"/>
    <w:rsid w:val="00AC7850"/>
    <w:rsid w:val="00AD0854"/>
    <w:rsid w:val="00AD0C78"/>
    <w:rsid w:val="00AD1692"/>
    <w:rsid w:val="00AD18D2"/>
    <w:rsid w:val="00AD19AA"/>
    <w:rsid w:val="00AD45D1"/>
    <w:rsid w:val="00AD477E"/>
    <w:rsid w:val="00AD4A4B"/>
    <w:rsid w:val="00AD5832"/>
    <w:rsid w:val="00AD5E51"/>
    <w:rsid w:val="00AD672E"/>
    <w:rsid w:val="00AD6D27"/>
    <w:rsid w:val="00AE101D"/>
    <w:rsid w:val="00AE1727"/>
    <w:rsid w:val="00AE1DC7"/>
    <w:rsid w:val="00AE3BB3"/>
    <w:rsid w:val="00AE4034"/>
    <w:rsid w:val="00AE48A8"/>
    <w:rsid w:val="00AE50F5"/>
    <w:rsid w:val="00AE52C8"/>
    <w:rsid w:val="00AE5477"/>
    <w:rsid w:val="00AE5AA9"/>
    <w:rsid w:val="00AF0820"/>
    <w:rsid w:val="00AF3643"/>
    <w:rsid w:val="00AF600E"/>
    <w:rsid w:val="00B01B98"/>
    <w:rsid w:val="00B02117"/>
    <w:rsid w:val="00B026CF"/>
    <w:rsid w:val="00B026F5"/>
    <w:rsid w:val="00B02DA1"/>
    <w:rsid w:val="00B05E19"/>
    <w:rsid w:val="00B0637F"/>
    <w:rsid w:val="00B06AC5"/>
    <w:rsid w:val="00B079AC"/>
    <w:rsid w:val="00B07E81"/>
    <w:rsid w:val="00B12471"/>
    <w:rsid w:val="00B13114"/>
    <w:rsid w:val="00B13D25"/>
    <w:rsid w:val="00B14185"/>
    <w:rsid w:val="00B1508A"/>
    <w:rsid w:val="00B15AB6"/>
    <w:rsid w:val="00B16054"/>
    <w:rsid w:val="00B161AA"/>
    <w:rsid w:val="00B1623F"/>
    <w:rsid w:val="00B20E03"/>
    <w:rsid w:val="00B20FC3"/>
    <w:rsid w:val="00B21063"/>
    <w:rsid w:val="00B21E08"/>
    <w:rsid w:val="00B21EEA"/>
    <w:rsid w:val="00B232E5"/>
    <w:rsid w:val="00B23544"/>
    <w:rsid w:val="00B23E42"/>
    <w:rsid w:val="00B240BB"/>
    <w:rsid w:val="00B2425F"/>
    <w:rsid w:val="00B24440"/>
    <w:rsid w:val="00B24573"/>
    <w:rsid w:val="00B25BB6"/>
    <w:rsid w:val="00B25D56"/>
    <w:rsid w:val="00B265E0"/>
    <w:rsid w:val="00B27851"/>
    <w:rsid w:val="00B323C2"/>
    <w:rsid w:val="00B3442C"/>
    <w:rsid w:val="00B346A8"/>
    <w:rsid w:val="00B34777"/>
    <w:rsid w:val="00B35617"/>
    <w:rsid w:val="00B35B46"/>
    <w:rsid w:val="00B36B60"/>
    <w:rsid w:val="00B36C19"/>
    <w:rsid w:val="00B40106"/>
    <w:rsid w:val="00B40D12"/>
    <w:rsid w:val="00B41617"/>
    <w:rsid w:val="00B4191A"/>
    <w:rsid w:val="00B41FC4"/>
    <w:rsid w:val="00B42D61"/>
    <w:rsid w:val="00B438D8"/>
    <w:rsid w:val="00B4563E"/>
    <w:rsid w:val="00B45680"/>
    <w:rsid w:val="00B5077B"/>
    <w:rsid w:val="00B51A24"/>
    <w:rsid w:val="00B530D1"/>
    <w:rsid w:val="00B53C13"/>
    <w:rsid w:val="00B53E27"/>
    <w:rsid w:val="00B547DE"/>
    <w:rsid w:val="00B54E38"/>
    <w:rsid w:val="00B55299"/>
    <w:rsid w:val="00B555F5"/>
    <w:rsid w:val="00B57318"/>
    <w:rsid w:val="00B60CF6"/>
    <w:rsid w:val="00B60E06"/>
    <w:rsid w:val="00B61E5E"/>
    <w:rsid w:val="00B645B7"/>
    <w:rsid w:val="00B64712"/>
    <w:rsid w:val="00B64E4F"/>
    <w:rsid w:val="00B650D6"/>
    <w:rsid w:val="00B6545C"/>
    <w:rsid w:val="00B65506"/>
    <w:rsid w:val="00B664E9"/>
    <w:rsid w:val="00B67836"/>
    <w:rsid w:val="00B7085D"/>
    <w:rsid w:val="00B7327B"/>
    <w:rsid w:val="00B73B9D"/>
    <w:rsid w:val="00B7422B"/>
    <w:rsid w:val="00B74584"/>
    <w:rsid w:val="00B747E7"/>
    <w:rsid w:val="00B763CE"/>
    <w:rsid w:val="00B77799"/>
    <w:rsid w:val="00B80918"/>
    <w:rsid w:val="00B81F41"/>
    <w:rsid w:val="00B82990"/>
    <w:rsid w:val="00B82CF3"/>
    <w:rsid w:val="00B82E4E"/>
    <w:rsid w:val="00B83185"/>
    <w:rsid w:val="00B842E1"/>
    <w:rsid w:val="00B85E3D"/>
    <w:rsid w:val="00B86CBD"/>
    <w:rsid w:val="00B86D17"/>
    <w:rsid w:val="00B87D59"/>
    <w:rsid w:val="00B90692"/>
    <w:rsid w:val="00B91141"/>
    <w:rsid w:val="00B95792"/>
    <w:rsid w:val="00B95B6B"/>
    <w:rsid w:val="00B960F1"/>
    <w:rsid w:val="00B97C6F"/>
    <w:rsid w:val="00BA03FE"/>
    <w:rsid w:val="00BA07B5"/>
    <w:rsid w:val="00BA1207"/>
    <w:rsid w:val="00BA2C54"/>
    <w:rsid w:val="00BA327F"/>
    <w:rsid w:val="00BA46FB"/>
    <w:rsid w:val="00BA54C6"/>
    <w:rsid w:val="00BA6888"/>
    <w:rsid w:val="00BA6F56"/>
    <w:rsid w:val="00BA7CFC"/>
    <w:rsid w:val="00BB07C0"/>
    <w:rsid w:val="00BB09B7"/>
    <w:rsid w:val="00BB0D8A"/>
    <w:rsid w:val="00BB1C0A"/>
    <w:rsid w:val="00BB2064"/>
    <w:rsid w:val="00BB3570"/>
    <w:rsid w:val="00BB3FD4"/>
    <w:rsid w:val="00BB5002"/>
    <w:rsid w:val="00BB5AFC"/>
    <w:rsid w:val="00BB62D4"/>
    <w:rsid w:val="00BB666D"/>
    <w:rsid w:val="00BC170D"/>
    <w:rsid w:val="00BC228D"/>
    <w:rsid w:val="00BC23DC"/>
    <w:rsid w:val="00BC2DA3"/>
    <w:rsid w:val="00BC37EB"/>
    <w:rsid w:val="00BC3A21"/>
    <w:rsid w:val="00BC4ABF"/>
    <w:rsid w:val="00BC58D0"/>
    <w:rsid w:val="00BC68B4"/>
    <w:rsid w:val="00BD0D90"/>
    <w:rsid w:val="00BD0F4E"/>
    <w:rsid w:val="00BD1118"/>
    <w:rsid w:val="00BD2347"/>
    <w:rsid w:val="00BD2965"/>
    <w:rsid w:val="00BD73D6"/>
    <w:rsid w:val="00BE020E"/>
    <w:rsid w:val="00BE0E2D"/>
    <w:rsid w:val="00BE3E99"/>
    <w:rsid w:val="00BE4002"/>
    <w:rsid w:val="00BE5772"/>
    <w:rsid w:val="00BE735C"/>
    <w:rsid w:val="00BE7E5A"/>
    <w:rsid w:val="00BE7E65"/>
    <w:rsid w:val="00BF063B"/>
    <w:rsid w:val="00BF10C1"/>
    <w:rsid w:val="00BF348F"/>
    <w:rsid w:val="00BF34C5"/>
    <w:rsid w:val="00BF4D3E"/>
    <w:rsid w:val="00BF4E75"/>
    <w:rsid w:val="00BF56D1"/>
    <w:rsid w:val="00BF5DE1"/>
    <w:rsid w:val="00BF6678"/>
    <w:rsid w:val="00BF7427"/>
    <w:rsid w:val="00C00559"/>
    <w:rsid w:val="00C009A6"/>
    <w:rsid w:val="00C01B83"/>
    <w:rsid w:val="00C024E6"/>
    <w:rsid w:val="00C0347F"/>
    <w:rsid w:val="00C057E7"/>
    <w:rsid w:val="00C06264"/>
    <w:rsid w:val="00C06750"/>
    <w:rsid w:val="00C07197"/>
    <w:rsid w:val="00C07295"/>
    <w:rsid w:val="00C109F6"/>
    <w:rsid w:val="00C11886"/>
    <w:rsid w:val="00C11C0D"/>
    <w:rsid w:val="00C12A68"/>
    <w:rsid w:val="00C141CE"/>
    <w:rsid w:val="00C1425D"/>
    <w:rsid w:val="00C14358"/>
    <w:rsid w:val="00C145DF"/>
    <w:rsid w:val="00C15AC3"/>
    <w:rsid w:val="00C15B5B"/>
    <w:rsid w:val="00C15BBC"/>
    <w:rsid w:val="00C164CE"/>
    <w:rsid w:val="00C176E0"/>
    <w:rsid w:val="00C17D45"/>
    <w:rsid w:val="00C23E65"/>
    <w:rsid w:val="00C24244"/>
    <w:rsid w:val="00C24DA1"/>
    <w:rsid w:val="00C24DC9"/>
    <w:rsid w:val="00C25394"/>
    <w:rsid w:val="00C25721"/>
    <w:rsid w:val="00C262A0"/>
    <w:rsid w:val="00C263DA"/>
    <w:rsid w:val="00C3272A"/>
    <w:rsid w:val="00C327AA"/>
    <w:rsid w:val="00C341BE"/>
    <w:rsid w:val="00C342EA"/>
    <w:rsid w:val="00C35614"/>
    <w:rsid w:val="00C35D21"/>
    <w:rsid w:val="00C3680C"/>
    <w:rsid w:val="00C36B37"/>
    <w:rsid w:val="00C37C1A"/>
    <w:rsid w:val="00C407E2"/>
    <w:rsid w:val="00C41E6A"/>
    <w:rsid w:val="00C45A44"/>
    <w:rsid w:val="00C45E42"/>
    <w:rsid w:val="00C46711"/>
    <w:rsid w:val="00C47612"/>
    <w:rsid w:val="00C477CF"/>
    <w:rsid w:val="00C5008E"/>
    <w:rsid w:val="00C50FC6"/>
    <w:rsid w:val="00C53038"/>
    <w:rsid w:val="00C534CA"/>
    <w:rsid w:val="00C539B9"/>
    <w:rsid w:val="00C54670"/>
    <w:rsid w:val="00C5568C"/>
    <w:rsid w:val="00C55CDE"/>
    <w:rsid w:val="00C5679F"/>
    <w:rsid w:val="00C57624"/>
    <w:rsid w:val="00C60C5E"/>
    <w:rsid w:val="00C63484"/>
    <w:rsid w:val="00C639D5"/>
    <w:rsid w:val="00C6449B"/>
    <w:rsid w:val="00C64AA0"/>
    <w:rsid w:val="00C64B2D"/>
    <w:rsid w:val="00C64C2E"/>
    <w:rsid w:val="00C65285"/>
    <w:rsid w:val="00C6532C"/>
    <w:rsid w:val="00C65485"/>
    <w:rsid w:val="00C657A0"/>
    <w:rsid w:val="00C65857"/>
    <w:rsid w:val="00C65DB6"/>
    <w:rsid w:val="00C65E0C"/>
    <w:rsid w:val="00C67F0E"/>
    <w:rsid w:val="00C70244"/>
    <w:rsid w:val="00C70458"/>
    <w:rsid w:val="00C70E0F"/>
    <w:rsid w:val="00C70E50"/>
    <w:rsid w:val="00C713F1"/>
    <w:rsid w:val="00C713FF"/>
    <w:rsid w:val="00C71B96"/>
    <w:rsid w:val="00C71C39"/>
    <w:rsid w:val="00C71D1C"/>
    <w:rsid w:val="00C72360"/>
    <w:rsid w:val="00C7426D"/>
    <w:rsid w:val="00C764F7"/>
    <w:rsid w:val="00C80151"/>
    <w:rsid w:val="00C8230F"/>
    <w:rsid w:val="00C82A4F"/>
    <w:rsid w:val="00C82BFA"/>
    <w:rsid w:val="00C833FA"/>
    <w:rsid w:val="00C83523"/>
    <w:rsid w:val="00C83ECC"/>
    <w:rsid w:val="00C84345"/>
    <w:rsid w:val="00C84DE2"/>
    <w:rsid w:val="00C850B6"/>
    <w:rsid w:val="00C853C5"/>
    <w:rsid w:val="00C86416"/>
    <w:rsid w:val="00C86CB4"/>
    <w:rsid w:val="00C875C4"/>
    <w:rsid w:val="00C8769A"/>
    <w:rsid w:val="00C90EB5"/>
    <w:rsid w:val="00C910A8"/>
    <w:rsid w:val="00C91535"/>
    <w:rsid w:val="00C92C33"/>
    <w:rsid w:val="00C9741F"/>
    <w:rsid w:val="00C974E7"/>
    <w:rsid w:val="00CA1241"/>
    <w:rsid w:val="00CA29E9"/>
    <w:rsid w:val="00CA5707"/>
    <w:rsid w:val="00CA6D46"/>
    <w:rsid w:val="00CA7191"/>
    <w:rsid w:val="00CA78E4"/>
    <w:rsid w:val="00CA7A66"/>
    <w:rsid w:val="00CB056F"/>
    <w:rsid w:val="00CB11CF"/>
    <w:rsid w:val="00CB2234"/>
    <w:rsid w:val="00CB2D8F"/>
    <w:rsid w:val="00CB364B"/>
    <w:rsid w:val="00CB434A"/>
    <w:rsid w:val="00CB4457"/>
    <w:rsid w:val="00CB7A01"/>
    <w:rsid w:val="00CB7FB5"/>
    <w:rsid w:val="00CC1677"/>
    <w:rsid w:val="00CC1BEA"/>
    <w:rsid w:val="00CC2208"/>
    <w:rsid w:val="00CC27F9"/>
    <w:rsid w:val="00CC4180"/>
    <w:rsid w:val="00CC6905"/>
    <w:rsid w:val="00CC704F"/>
    <w:rsid w:val="00CC75C7"/>
    <w:rsid w:val="00CD0C32"/>
    <w:rsid w:val="00CD119F"/>
    <w:rsid w:val="00CD16A5"/>
    <w:rsid w:val="00CD16D7"/>
    <w:rsid w:val="00CD324A"/>
    <w:rsid w:val="00CD3650"/>
    <w:rsid w:val="00CD40DB"/>
    <w:rsid w:val="00CD4714"/>
    <w:rsid w:val="00CD62CC"/>
    <w:rsid w:val="00CE0E68"/>
    <w:rsid w:val="00CE0FA6"/>
    <w:rsid w:val="00CE1C29"/>
    <w:rsid w:val="00CE2178"/>
    <w:rsid w:val="00CE26AC"/>
    <w:rsid w:val="00CE2FB1"/>
    <w:rsid w:val="00CE3851"/>
    <w:rsid w:val="00CE3E32"/>
    <w:rsid w:val="00CE4005"/>
    <w:rsid w:val="00CE407C"/>
    <w:rsid w:val="00CE6E3C"/>
    <w:rsid w:val="00CE7161"/>
    <w:rsid w:val="00CE7BCA"/>
    <w:rsid w:val="00CF156B"/>
    <w:rsid w:val="00CF1663"/>
    <w:rsid w:val="00CF25DE"/>
    <w:rsid w:val="00CF3C1F"/>
    <w:rsid w:val="00CF5098"/>
    <w:rsid w:val="00CF5962"/>
    <w:rsid w:val="00CF604E"/>
    <w:rsid w:val="00CF67B3"/>
    <w:rsid w:val="00CF7CCA"/>
    <w:rsid w:val="00D009B7"/>
    <w:rsid w:val="00D01385"/>
    <w:rsid w:val="00D013B5"/>
    <w:rsid w:val="00D01F0A"/>
    <w:rsid w:val="00D02B68"/>
    <w:rsid w:val="00D02C8D"/>
    <w:rsid w:val="00D0368F"/>
    <w:rsid w:val="00D044D4"/>
    <w:rsid w:val="00D044E7"/>
    <w:rsid w:val="00D051B3"/>
    <w:rsid w:val="00D051F9"/>
    <w:rsid w:val="00D05919"/>
    <w:rsid w:val="00D062D9"/>
    <w:rsid w:val="00D06633"/>
    <w:rsid w:val="00D06A3B"/>
    <w:rsid w:val="00D06AF9"/>
    <w:rsid w:val="00D07160"/>
    <w:rsid w:val="00D07A0E"/>
    <w:rsid w:val="00D1188A"/>
    <w:rsid w:val="00D11B11"/>
    <w:rsid w:val="00D12EC5"/>
    <w:rsid w:val="00D12FC9"/>
    <w:rsid w:val="00D13023"/>
    <w:rsid w:val="00D13893"/>
    <w:rsid w:val="00D15184"/>
    <w:rsid w:val="00D16936"/>
    <w:rsid w:val="00D16EB6"/>
    <w:rsid w:val="00D208DE"/>
    <w:rsid w:val="00D20FAC"/>
    <w:rsid w:val="00D21DA1"/>
    <w:rsid w:val="00D23BC3"/>
    <w:rsid w:val="00D24F5D"/>
    <w:rsid w:val="00D25E94"/>
    <w:rsid w:val="00D261D2"/>
    <w:rsid w:val="00D265EF"/>
    <w:rsid w:val="00D273ED"/>
    <w:rsid w:val="00D30C02"/>
    <w:rsid w:val="00D3269A"/>
    <w:rsid w:val="00D33A55"/>
    <w:rsid w:val="00D3491D"/>
    <w:rsid w:val="00D36AFD"/>
    <w:rsid w:val="00D371DC"/>
    <w:rsid w:val="00D378AC"/>
    <w:rsid w:val="00D403C5"/>
    <w:rsid w:val="00D40891"/>
    <w:rsid w:val="00D41215"/>
    <w:rsid w:val="00D41EA0"/>
    <w:rsid w:val="00D43F42"/>
    <w:rsid w:val="00D44DED"/>
    <w:rsid w:val="00D46857"/>
    <w:rsid w:val="00D472A5"/>
    <w:rsid w:val="00D476F2"/>
    <w:rsid w:val="00D47D51"/>
    <w:rsid w:val="00D51EC7"/>
    <w:rsid w:val="00D550CF"/>
    <w:rsid w:val="00D557A2"/>
    <w:rsid w:val="00D5584A"/>
    <w:rsid w:val="00D56045"/>
    <w:rsid w:val="00D56C5F"/>
    <w:rsid w:val="00D574D2"/>
    <w:rsid w:val="00D578FD"/>
    <w:rsid w:val="00D57F0B"/>
    <w:rsid w:val="00D607AF"/>
    <w:rsid w:val="00D61A28"/>
    <w:rsid w:val="00D61DCC"/>
    <w:rsid w:val="00D627E9"/>
    <w:rsid w:val="00D6373C"/>
    <w:rsid w:val="00D63D84"/>
    <w:rsid w:val="00D6408E"/>
    <w:rsid w:val="00D66EA1"/>
    <w:rsid w:val="00D67109"/>
    <w:rsid w:val="00D676D4"/>
    <w:rsid w:val="00D71241"/>
    <w:rsid w:val="00D71284"/>
    <w:rsid w:val="00D7186B"/>
    <w:rsid w:val="00D71B5B"/>
    <w:rsid w:val="00D72D91"/>
    <w:rsid w:val="00D74C32"/>
    <w:rsid w:val="00D74F67"/>
    <w:rsid w:val="00D7585E"/>
    <w:rsid w:val="00D75954"/>
    <w:rsid w:val="00D75A2C"/>
    <w:rsid w:val="00D76359"/>
    <w:rsid w:val="00D81ED4"/>
    <w:rsid w:val="00D830C7"/>
    <w:rsid w:val="00D8315D"/>
    <w:rsid w:val="00D84A78"/>
    <w:rsid w:val="00D870BE"/>
    <w:rsid w:val="00D87740"/>
    <w:rsid w:val="00D90AA8"/>
    <w:rsid w:val="00D93574"/>
    <w:rsid w:val="00D93DAD"/>
    <w:rsid w:val="00D94080"/>
    <w:rsid w:val="00D95212"/>
    <w:rsid w:val="00D95476"/>
    <w:rsid w:val="00D95C21"/>
    <w:rsid w:val="00D96493"/>
    <w:rsid w:val="00D96F31"/>
    <w:rsid w:val="00DA37CC"/>
    <w:rsid w:val="00DA3BE4"/>
    <w:rsid w:val="00DA4A1B"/>
    <w:rsid w:val="00DA5C68"/>
    <w:rsid w:val="00DA7D92"/>
    <w:rsid w:val="00DB0E47"/>
    <w:rsid w:val="00DB150F"/>
    <w:rsid w:val="00DB2EB7"/>
    <w:rsid w:val="00DB4594"/>
    <w:rsid w:val="00DB4B96"/>
    <w:rsid w:val="00DB4D0E"/>
    <w:rsid w:val="00DB7BD2"/>
    <w:rsid w:val="00DC0032"/>
    <w:rsid w:val="00DC1A8B"/>
    <w:rsid w:val="00DC363E"/>
    <w:rsid w:val="00DC3A59"/>
    <w:rsid w:val="00DC4714"/>
    <w:rsid w:val="00DC5D6F"/>
    <w:rsid w:val="00DC5EED"/>
    <w:rsid w:val="00DC66DE"/>
    <w:rsid w:val="00DC6F75"/>
    <w:rsid w:val="00DC79EC"/>
    <w:rsid w:val="00DC7FC5"/>
    <w:rsid w:val="00DD041C"/>
    <w:rsid w:val="00DD0B02"/>
    <w:rsid w:val="00DD0F27"/>
    <w:rsid w:val="00DD20D0"/>
    <w:rsid w:val="00DD23EB"/>
    <w:rsid w:val="00DD2B85"/>
    <w:rsid w:val="00DD34C6"/>
    <w:rsid w:val="00DD38E3"/>
    <w:rsid w:val="00DD3B0F"/>
    <w:rsid w:val="00DD4CE1"/>
    <w:rsid w:val="00DD5A8C"/>
    <w:rsid w:val="00DD5E11"/>
    <w:rsid w:val="00DD725F"/>
    <w:rsid w:val="00DD74A2"/>
    <w:rsid w:val="00DE1483"/>
    <w:rsid w:val="00DE1844"/>
    <w:rsid w:val="00DE2B39"/>
    <w:rsid w:val="00DE4FF3"/>
    <w:rsid w:val="00DE5A84"/>
    <w:rsid w:val="00DE7004"/>
    <w:rsid w:val="00DE735A"/>
    <w:rsid w:val="00DE73B7"/>
    <w:rsid w:val="00DE798A"/>
    <w:rsid w:val="00DF0796"/>
    <w:rsid w:val="00DF1368"/>
    <w:rsid w:val="00DF1D1C"/>
    <w:rsid w:val="00DF2D1E"/>
    <w:rsid w:val="00DF4852"/>
    <w:rsid w:val="00DF48C8"/>
    <w:rsid w:val="00DF7A0C"/>
    <w:rsid w:val="00E001C2"/>
    <w:rsid w:val="00E028A3"/>
    <w:rsid w:val="00E02CD0"/>
    <w:rsid w:val="00E03C9B"/>
    <w:rsid w:val="00E052FC"/>
    <w:rsid w:val="00E070EE"/>
    <w:rsid w:val="00E07965"/>
    <w:rsid w:val="00E10308"/>
    <w:rsid w:val="00E10A8D"/>
    <w:rsid w:val="00E110F6"/>
    <w:rsid w:val="00E1111A"/>
    <w:rsid w:val="00E11395"/>
    <w:rsid w:val="00E13177"/>
    <w:rsid w:val="00E14337"/>
    <w:rsid w:val="00E158A4"/>
    <w:rsid w:val="00E16DEB"/>
    <w:rsid w:val="00E179CB"/>
    <w:rsid w:val="00E20BD2"/>
    <w:rsid w:val="00E21ABC"/>
    <w:rsid w:val="00E2288C"/>
    <w:rsid w:val="00E22ECD"/>
    <w:rsid w:val="00E24DF9"/>
    <w:rsid w:val="00E26E60"/>
    <w:rsid w:val="00E2773D"/>
    <w:rsid w:val="00E27DB8"/>
    <w:rsid w:val="00E312C4"/>
    <w:rsid w:val="00E315D9"/>
    <w:rsid w:val="00E31608"/>
    <w:rsid w:val="00E32480"/>
    <w:rsid w:val="00E3263C"/>
    <w:rsid w:val="00E33C5C"/>
    <w:rsid w:val="00E33F5A"/>
    <w:rsid w:val="00E34D22"/>
    <w:rsid w:val="00E35F4A"/>
    <w:rsid w:val="00E367E1"/>
    <w:rsid w:val="00E37798"/>
    <w:rsid w:val="00E377E8"/>
    <w:rsid w:val="00E400B6"/>
    <w:rsid w:val="00E407DF"/>
    <w:rsid w:val="00E41276"/>
    <w:rsid w:val="00E42073"/>
    <w:rsid w:val="00E43D47"/>
    <w:rsid w:val="00E44592"/>
    <w:rsid w:val="00E46958"/>
    <w:rsid w:val="00E46E53"/>
    <w:rsid w:val="00E46FCC"/>
    <w:rsid w:val="00E473B5"/>
    <w:rsid w:val="00E4765D"/>
    <w:rsid w:val="00E50914"/>
    <w:rsid w:val="00E50ABD"/>
    <w:rsid w:val="00E50C4D"/>
    <w:rsid w:val="00E50FF3"/>
    <w:rsid w:val="00E511CB"/>
    <w:rsid w:val="00E516D2"/>
    <w:rsid w:val="00E53336"/>
    <w:rsid w:val="00E56A71"/>
    <w:rsid w:val="00E57531"/>
    <w:rsid w:val="00E61B59"/>
    <w:rsid w:val="00E62B39"/>
    <w:rsid w:val="00E6342E"/>
    <w:rsid w:val="00E63728"/>
    <w:rsid w:val="00E63F8C"/>
    <w:rsid w:val="00E6764F"/>
    <w:rsid w:val="00E67A3F"/>
    <w:rsid w:val="00E708FA"/>
    <w:rsid w:val="00E70D21"/>
    <w:rsid w:val="00E71593"/>
    <w:rsid w:val="00E72000"/>
    <w:rsid w:val="00E741A7"/>
    <w:rsid w:val="00E752E5"/>
    <w:rsid w:val="00E758A7"/>
    <w:rsid w:val="00E75907"/>
    <w:rsid w:val="00E75FA9"/>
    <w:rsid w:val="00E75FBE"/>
    <w:rsid w:val="00E7747A"/>
    <w:rsid w:val="00E77AA5"/>
    <w:rsid w:val="00E80619"/>
    <w:rsid w:val="00E80A6D"/>
    <w:rsid w:val="00E81BF0"/>
    <w:rsid w:val="00E8212D"/>
    <w:rsid w:val="00E82619"/>
    <w:rsid w:val="00E82DA2"/>
    <w:rsid w:val="00E86566"/>
    <w:rsid w:val="00E878AC"/>
    <w:rsid w:val="00E87A75"/>
    <w:rsid w:val="00E87ACD"/>
    <w:rsid w:val="00E9020E"/>
    <w:rsid w:val="00E904F6"/>
    <w:rsid w:val="00E90FC1"/>
    <w:rsid w:val="00E91356"/>
    <w:rsid w:val="00E913C6"/>
    <w:rsid w:val="00E92774"/>
    <w:rsid w:val="00E93105"/>
    <w:rsid w:val="00E93CB3"/>
    <w:rsid w:val="00E94A78"/>
    <w:rsid w:val="00E973F7"/>
    <w:rsid w:val="00E97891"/>
    <w:rsid w:val="00EA2B33"/>
    <w:rsid w:val="00EA473E"/>
    <w:rsid w:val="00EA4DAB"/>
    <w:rsid w:val="00EA79CD"/>
    <w:rsid w:val="00EA7EC9"/>
    <w:rsid w:val="00EB062D"/>
    <w:rsid w:val="00EB1C7C"/>
    <w:rsid w:val="00EB2831"/>
    <w:rsid w:val="00EB32C0"/>
    <w:rsid w:val="00EB34BA"/>
    <w:rsid w:val="00EB5497"/>
    <w:rsid w:val="00EB5C93"/>
    <w:rsid w:val="00EB5CD3"/>
    <w:rsid w:val="00EB5F84"/>
    <w:rsid w:val="00EB669F"/>
    <w:rsid w:val="00EB6812"/>
    <w:rsid w:val="00EC05F6"/>
    <w:rsid w:val="00EC074C"/>
    <w:rsid w:val="00EC0963"/>
    <w:rsid w:val="00EC2756"/>
    <w:rsid w:val="00EC2B91"/>
    <w:rsid w:val="00EC42CF"/>
    <w:rsid w:val="00EC5861"/>
    <w:rsid w:val="00EC6D99"/>
    <w:rsid w:val="00EC7052"/>
    <w:rsid w:val="00EC71EA"/>
    <w:rsid w:val="00EC76B4"/>
    <w:rsid w:val="00ED197B"/>
    <w:rsid w:val="00ED3394"/>
    <w:rsid w:val="00ED442A"/>
    <w:rsid w:val="00ED582D"/>
    <w:rsid w:val="00ED6655"/>
    <w:rsid w:val="00ED6E78"/>
    <w:rsid w:val="00ED7DB0"/>
    <w:rsid w:val="00ED7DE1"/>
    <w:rsid w:val="00EE2044"/>
    <w:rsid w:val="00EE2971"/>
    <w:rsid w:val="00EE2DC7"/>
    <w:rsid w:val="00EE372B"/>
    <w:rsid w:val="00EE3CEA"/>
    <w:rsid w:val="00EE61EF"/>
    <w:rsid w:val="00EE78BE"/>
    <w:rsid w:val="00EF1498"/>
    <w:rsid w:val="00EF367B"/>
    <w:rsid w:val="00EF3F10"/>
    <w:rsid w:val="00EF448D"/>
    <w:rsid w:val="00EF5792"/>
    <w:rsid w:val="00EF5F6D"/>
    <w:rsid w:val="00EF689B"/>
    <w:rsid w:val="00EF7D5E"/>
    <w:rsid w:val="00F008EC"/>
    <w:rsid w:val="00F00EAC"/>
    <w:rsid w:val="00F078D7"/>
    <w:rsid w:val="00F109BA"/>
    <w:rsid w:val="00F1192D"/>
    <w:rsid w:val="00F13782"/>
    <w:rsid w:val="00F138B6"/>
    <w:rsid w:val="00F14E93"/>
    <w:rsid w:val="00F15267"/>
    <w:rsid w:val="00F15531"/>
    <w:rsid w:val="00F1626D"/>
    <w:rsid w:val="00F16949"/>
    <w:rsid w:val="00F2036C"/>
    <w:rsid w:val="00F20974"/>
    <w:rsid w:val="00F20F21"/>
    <w:rsid w:val="00F219D9"/>
    <w:rsid w:val="00F21B35"/>
    <w:rsid w:val="00F22FA5"/>
    <w:rsid w:val="00F2370F"/>
    <w:rsid w:val="00F23F4E"/>
    <w:rsid w:val="00F24A11"/>
    <w:rsid w:val="00F25152"/>
    <w:rsid w:val="00F25A2A"/>
    <w:rsid w:val="00F25F12"/>
    <w:rsid w:val="00F26E16"/>
    <w:rsid w:val="00F26FE1"/>
    <w:rsid w:val="00F30A32"/>
    <w:rsid w:val="00F31552"/>
    <w:rsid w:val="00F31E7C"/>
    <w:rsid w:val="00F32281"/>
    <w:rsid w:val="00F33CE9"/>
    <w:rsid w:val="00F3595A"/>
    <w:rsid w:val="00F36520"/>
    <w:rsid w:val="00F3774E"/>
    <w:rsid w:val="00F41C2B"/>
    <w:rsid w:val="00F44071"/>
    <w:rsid w:val="00F461F9"/>
    <w:rsid w:val="00F52ACA"/>
    <w:rsid w:val="00F53B84"/>
    <w:rsid w:val="00F547C6"/>
    <w:rsid w:val="00F55AC7"/>
    <w:rsid w:val="00F56AB9"/>
    <w:rsid w:val="00F56B6A"/>
    <w:rsid w:val="00F56E87"/>
    <w:rsid w:val="00F5736A"/>
    <w:rsid w:val="00F573C4"/>
    <w:rsid w:val="00F61334"/>
    <w:rsid w:val="00F61702"/>
    <w:rsid w:val="00F617D0"/>
    <w:rsid w:val="00F61CEB"/>
    <w:rsid w:val="00F6458E"/>
    <w:rsid w:val="00F646BE"/>
    <w:rsid w:val="00F65D67"/>
    <w:rsid w:val="00F65E77"/>
    <w:rsid w:val="00F66D6B"/>
    <w:rsid w:val="00F73712"/>
    <w:rsid w:val="00F74CF6"/>
    <w:rsid w:val="00F7532B"/>
    <w:rsid w:val="00F7535A"/>
    <w:rsid w:val="00F76D88"/>
    <w:rsid w:val="00F7793C"/>
    <w:rsid w:val="00F77C52"/>
    <w:rsid w:val="00F81062"/>
    <w:rsid w:val="00F829E8"/>
    <w:rsid w:val="00F82A41"/>
    <w:rsid w:val="00F83B4B"/>
    <w:rsid w:val="00F84712"/>
    <w:rsid w:val="00F8475C"/>
    <w:rsid w:val="00F87D18"/>
    <w:rsid w:val="00F91917"/>
    <w:rsid w:val="00F926CD"/>
    <w:rsid w:val="00F93085"/>
    <w:rsid w:val="00F93198"/>
    <w:rsid w:val="00F93A29"/>
    <w:rsid w:val="00F93BB5"/>
    <w:rsid w:val="00F94F56"/>
    <w:rsid w:val="00F97923"/>
    <w:rsid w:val="00FA1001"/>
    <w:rsid w:val="00FA187E"/>
    <w:rsid w:val="00FA247A"/>
    <w:rsid w:val="00FA2786"/>
    <w:rsid w:val="00FA2F2C"/>
    <w:rsid w:val="00FA3421"/>
    <w:rsid w:val="00FA3709"/>
    <w:rsid w:val="00FA3A23"/>
    <w:rsid w:val="00FA46C1"/>
    <w:rsid w:val="00FA47DC"/>
    <w:rsid w:val="00FA4BD0"/>
    <w:rsid w:val="00FA6CBF"/>
    <w:rsid w:val="00FB09A7"/>
    <w:rsid w:val="00FB10AA"/>
    <w:rsid w:val="00FB1304"/>
    <w:rsid w:val="00FB380B"/>
    <w:rsid w:val="00FB3AFE"/>
    <w:rsid w:val="00FB3C3E"/>
    <w:rsid w:val="00FB54A7"/>
    <w:rsid w:val="00FB6F39"/>
    <w:rsid w:val="00FB734C"/>
    <w:rsid w:val="00FC184D"/>
    <w:rsid w:val="00FC275B"/>
    <w:rsid w:val="00FC2807"/>
    <w:rsid w:val="00FC4816"/>
    <w:rsid w:val="00FC611A"/>
    <w:rsid w:val="00FC7607"/>
    <w:rsid w:val="00FC7BE4"/>
    <w:rsid w:val="00FC7C84"/>
    <w:rsid w:val="00FD0519"/>
    <w:rsid w:val="00FD10B6"/>
    <w:rsid w:val="00FD130C"/>
    <w:rsid w:val="00FD1F0D"/>
    <w:rsid w:val="00FD4588"/>
    <w:rsid w:val="00FD5CA1"/>
    <w:rsid w:val="00FE1696"/>
    <w:rsid w:val="00FE1B16"/>
    <w:rsid w:val="00FE2E2E"/>
    <w:rsid w:val="00FE544A"/>
    <w:rsid w:val="00FE5A10"/>
    <w:rsid w:val="00FE6AD2"/>
    <w:rsid w:val="00FE7657"/>
    <w:rsid w:val="00FF0FA3"/>
    <w:rsid w:val="00FF1DB8"/>
    <w:rsid w:val="00FF1DF9"/>
    <w:rsid w:val="00FF1EF7"/>
    <w:rsid w:val="00FF2266"/>
    <w:rsid w:val="00FF2CCF"/>
    <w:rsid w:val="00FF3BBB"/>
    <w:rsid w:val="00FF40C4"/>
    <w:rsid w:val="00FF4938"/>
    <w:rsid w:val="00FF69FF"/>
    <w:rsid w:val="00FF7191"/>
    <w:rsid w:val="00FF7E4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cs-CZ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4163E3AC"/>
  <w15:docId w15:val="{B8D184B8-3740-4466-9290-23D4956AED3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cs-CZ" w:eastAsia="cs-CZ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9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iPriority="99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ln">
    <w:name w:val="Normal"/>
    <w:qFormat/>
    <w:rsid w:val="00AC7391"/>
    <w:pPr>
      <w:spacing w:after="120"/>
    </w:pPr>
    <w:rPr>
      <w:sz w:val="22"/>
      <w:szCs w:val="24"/>
      <w:lang w:eastAsia="en-US"/>
    </w:rPr>
  </w:style>
  <w:style w:type="paragraph" w:styleId="Nadpis1">
    <w:name w:val="heading 1"/>
    <w:aliases w:val="ASAPHeading 1,h1,H1,Kapitola,section,1,Nadpis 1T,V_Head1,Záhlaví 1,Nadpis 11,0Überschrift 1,1Überschrift 1,2Überschrift 1,3Überschrift 1,4Überschrift 1,5Überschrift 1,6Überschrift 1,7Überschrift 1,8Überschrift 1,9Überschrift 1,10Überschrift"/>
    <w:basedOn w:val="Normln"/>
    <w:next w:val="Normln"/>
    <w:link w:val="Nadpis1Char"/>
    <w:uiPriority w:val="9"/>
    <w:qFormat/>
    <w:rsid w:val="006D3613"/>
    <w:pPr>
      <w:keepNext/>
      <w:pageBreakBefore/>
      <w:numPr>
        <w:numId w:val="1"/>
      </w:numPr>
      <w:shd w:val="clear" w:color="auto" w:fill="FFCC00"/>
      <w:tabs>
        <w:tab w:val="clear" w:pos="720"/>
        <w:tab w:val="num" w:pos="1077"/>
      </w:tabs>
      <w:spacing w:before="240"/>
      <w:ind w:left="1077" w:hanging="1077"/>
      <w:outlineLvl w:val="0"/>
    </w:pPr>
    <w:rPr>
      <w:rFonts w:ascii="Arial" w:hAnsi="Arial" w:cs="Arial"/>
      <w:b/>
      <w:bCs/>
      <w:caps/>
      <w:color w:val="000080"/>
      <w:kern w:val="32"/>
      <w:sz w:val="32"/>
      <w:szCs w:val="32"/>
    </w:rPr>
  </w:style>
  <w:style w:type="paragraph" w:styleId="Nadpis2">
    <w:name w:val="heading 2"/>
    <w:aliases w:val="ASAPHeading 2,h2,hlavicka,F2,F21,PA Major Section,2,sub-sect,21,sub-sect1,22,sub-sect2,211,sub-sect11,Nadpis 2T,Heading 2 Hidden,V_Head2,V_Head21,V_Head22,Podkapitola1,Nadpis 21,Heading 2 (H2),23,sub-sect3,24,sub-sect4,25,sub-sect5,(1.1,1.2,H2"/>
    <w:basedOn w:val="Nadpis1"/>
    <w:next w:val="Normln"/>
    <w:link w:val="Nadpis2Char"/>
    <w:uiPriority w:val="9"/>
    <w:qFormat/>
    <w:rsid w:val="006D3613"/>
    <w:pPr>
      <w:pageBreakBefore w:val="0"/>
      <w:numPr>
        <w:ilvl w:val="1"/>
      </w:numPr>
      <w:spacing w:before="480"/>
      <w:outlineLvl w:val="1"/>
    </w:pPr>
    <w:rPr>
      <w:rFonts w:ascii="Times New Roman" w:hAnsi="Times New Roman"/>
      <w:b w:val="0"/>
      <w:bCs w:val="0"/>
      <w:iCs/>
      <w:caps w:val="0"/>
      <w:sz w:val="28"/>
      <w:szCs w:val="28"/>
    </w:rPr>
  </w:style>
  <w:style w:type="paragraph" w:styleId="Nadpis3">
    <w:name w:val="heading 3"/>
    <w:aliases w:val="ASAPHeading 3,Záhlaví 3,V_Head3,V_Head31,V_Head32,Podkapitola2,PA Minor Section,Nadpis 3T,Heading 3 (H3),h3,3,h31,31,h32,32,h33,33,h34,34,h35,35,sub-sub,sub-sub1,sub-sub2,sub-sub3,sub-sub4,sub section header,311,sub-sub11,subsect,Überschrift 3"/>
    <w:basedOn w:val="Nadpis1"/>
    <w:next w:val="Normln"/>
    <w:link w:val="Nadpis3Char"/>
    <w:uiPriority w:val="9"/>
    <w:qFormat/>
    <w:rsid w:val="006D3613"/>
    <w:pPr>
      <w:pageBreakBefore w:val="0"/>
      <w:numPr>
        <w:ilvl w:val="2"/>
      </w:numPr>
      <w:shd w:val="clear" w:color="auto" w:fill="E6E6E6"/>
      <w:tabs>
        <w:tab w:val="left" w:pos="1077"/>
      </w:tabs>
      <w:spacing w:after="60"/>
      <w:outlineLvl w:val="2"/>
    </w:pPr>
    <w:rPr>
      <w:rFonts w:ascii="Times New Roman" w:hAnsi="Times New Roman"/>
      <w:bCs w:val="0"/>
      <w:caps w:val="0"/>
      <w:sz w:val="26"/>
      <w:szCs w:val="26"/>
    </w:rPr>
  </w:style>
  <w:style w:type="paragraph" w:styleId="Nadpis4">
    <w:name w:val="heading 4"/>
    <w:aliases w:val="ASAPHeading 4,Podkapitola3,Nadpis 4T,V_Head4,MUS4,bl,bb,H4,h4,4,l4,Odstavec 1,Odstavec 11,Odstavec 12,Odstavec 13,Odstavec 14,Aufgabe,PA Micro Section,Schedules,beton Nadpis 4,Odstavec 111,Odstavec 121,Odstavec 131,Odstavec 15,Odstavec "/>
    <w:basedOn w:val="Nadpis1"/>
    <w:next w:val="Normln"/>
    <w:link w:val="Nadpis4Char"/>
    <w:uiPriority w:val="9"/>
    <w:qFormat/>
    <w:rsid w:val="006D3613"/>
    <w:pPr>
      <w:pageBreakBefore w:val="0"/>
      <w:numPr>
        <w:ilvl w:val="3"/>
      </w:numPr>
      <w:shd w:val="clear" w:color="auto" w:fill="F3F3F3"/>
      <w:spacing w:after="60"/>
      <w:outlineLvl w:val="3"/>
    </w:pPr>
    <w:rPr>
      <w:bCs w:val="0"/>
      <w:sz w:val="24"/>
      <w:szCs w:val="28"/>
    </w:rPr>
  </w:style>
  <w:style w:type="paragraph" w:styleId="Nadpis5">
    <w:name w:val="heading 5"/>
    <w:aliases w:val="ASAPHeading 5,Normal Text,MUS5,dash,ds,dd,h5,l5,hm,Odstavec 2,Odstavec 21,Odstavec 22,Odstavec 211,Odstavec 23,Odstavec 212,Odstavec 24,Odstavec 213,Odstavec 25,Odstavec 214,Odstavec 26"/>
    <w:basedOn w:val="Nadpis4"/>
    <w:next w:val="Normln"/>
    <w:link w:val="Nadpis5Char"/>
    <w:uiPriority w:val="9"/>
    <w:qFormat/>
    <w:rsid w:val="006D3613"/>
    <w:pPr>
      <w:numPr>
        <w:ilvl w:val="0"/>
        <w:numId w:val="0"/>
      </w:numPr>
      <w:ind w:firstLine="1077"/>
      <w:outlineLvl w:val="4"/>
    </w:pPr>
    <w:rPr>
      <w:rFonts w:ascii="Times New Roman" w:hAnsi="Times New Roman"/>
      <w:bCs/>
      <w:iCs/>
      <w:sz w:val="22"/>
      <w:szCs w:val="26"/>
    </w:rPr>
  </w:style>
  <w:style w:type="paragraph" w:styleId="Nadpis6">
    <w:name w:val="heading 6"/>
    <w:aliases w:val="ASAPHeading 6,Alpha List,ASAPHeading 61,ASAPHeading 62,ASAPHeading 63,ASAPHeading 64,ASAPHeading 65,ASAPHeading 66,ASAPHeading 611,ASAPHeading 621,ASAPHeading 631,ASAPHeading 641,ASAPHeading 651,ASAPHeading 67,ASAPHeading 612,ASAPHeading 622,H"/>
    <w:basedOn w:val="Normln"/>
    <w:next w:val="Normln"/>
    <w:link w:val="Nadpis6Char"/>
    <w:uiPriority w:val="9"/>
    <w:qFormat/>
    <w:rsid w:val="006D3613"/>
    <w:pPr>
      <w:spacing w:before="240" w:after="60"/>
      <w:ind w:left="1077"/>
      <w:outlineLvl w:val="5"/>
    </w:pPr>
    <w:rPr>
      <w:rFonts w:ascii="Arial" w:hAnsi="Arial"/>
      <w:b/>
      <w:bCs/>
      <w:caps/>
      <w:sz w:val="20"/>
      <w:szCs w:val="22"/>
    </w:rPr>
  </w:style>
  <w:style w:type="paragraph" w:styleId="Nadpis7">
    <w:name w:val="heading 7"/>
    <w:aliases w:val="ASAPHeading 7,ASAPHeading 71,ASAPHeading 72,ASAPHeading 73,ASAPHeading 74,MUS7,H7,letter list,lettered list,letter list1,lettered list1,letter list2,lettered list2,letter list11,lettered list11,letter list3,lettered list3,letter list12"/>
    <w:basedOn w:val="Normln"/>
    <w:next w:val="Normln"/>
    <w:link w:val="Nadpis7Char"/>
    <w:uiPriority w:val="9"/>
    <w:qFormat/>
    <w:rsid w:val="006D3613"/>
    <w:pPr>
      <w:keepNext/>
      <w:outlineLvl w:val="6"/>
    </w:pPr>
    <w:rPr>
      <w:b/>
      <w:bCs/>
    </w:rPr>
  </w:style>
  <w:style w:type="paragraph" w:styleId="Nadpis8">
    <w:name w:val="heading 8"/>
    <w:aliases w:val="ASAPHeading 8,MUS8,H8,(Appendici),action,action1,action2,action11,action3,action4,action5,action6,action7,action12,action21,action111,action31,action8,action13,action22,action112,action32,action9,action14,action23,action113,action33"/>
    <w:basedOn w:val="Normln"/>
    <w:next w:val="Normln"/>
    <w:link w:val="Nadpis8Char"/>
    <w:uiPriority w:val="9"/>
    <w:qFormat/>
    <w:rsid w:val="006D3613"/>
    <w:pPr>
      <w:keepNext/>
      <w:outlineLvl w:val="7"/>
    </w:pPr>
    <w:rPr>
      <w:i/>
      <w:iCs/>
    </w:rPr>
  </w:style>
  <w:style w:type="paragraph" w:styleId="Nadpis9">
    <w:name w:val="heading 9"/>
    <w:aliases w:val="ASAPHeading 9,h9,heading9,MUS9,H9,(Bibliografia),progress,progress1,progress2,progress11,progress3,progress4,progress5,progress6,progress7,progress12,progress21,progress111,progress31,progress8,progress13,progress22,progress112,App Heading"/>
    <w:basedOn w:val="Normln"/>
    <w:next w:val="Normln"/>
    <w:link w:val="Nadpis9Char"/>
    <w:uiPriority w:val="9"/>
    <w:qFormat/>
    <w:rsid w:val="006D3613"/>
    <w:pPr>
      <w:keepNext/>
      <w:shd w:val="clear" w:color="auto" w:fill="FFFF00"/>
      <w:overflowPunct w:val="0"/>
      <w:autoSpaceDE w:val="0"/>
      <w:autoSpaceDN w:val="0"/>
      <w:adjustRightInd w:val="0"/>
      <w:ind w:firstLine="720"/>
      <w:jc w:val="both"/>
      <w:textAlignment w:val="baseline"/>
      <w:outlineLvl w:val="8"/>
    </w:pPr>
    <w:rPr>
      <w:b/>
      <w:color w:val="000080"/>
      <w:sz w:val="32"/>
      <w:szCs w:val="20"/>
    </w:rPr>
  </w:style>
  <w:style w:type="character" w:default="1" w:styleId="Standardnpsmoodstavce">
    <w:name w:val="Default Paragraph Font"/>
    <w:uiPriority w:val="1"/>
    <w:semiHidden/>
    <w:unhideWhenUsed/>
  </w:style>
  <w:style w:type="table" w:default="1" w:styleId="Normlntabul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seznamu">
    <w:name w:val="No List"/>
    <w:uiPriority w:val="99"/>
    <w:semiHidden/>
    <w:unhideWhenUsed/>
  </w:style>
  <w:style w:type="paragraph" w:styleId="Obsah1">
    <w:name w:val="toc 1"/>
    <w:basedOn w:val="Normln"/>
    <w:next w:val="Normln"/>
    <w:autoRedefine/>
    <w:uiPriority w:val="39"/>
    <w:rsid w:val="006D3613"/>
  </w:style>
  <w:style w:type="paragraph" w:styleId="Zhlav">
    <w:name w:val="header"/>
    <w:basedOn w:val="Normln"/>
    <w:rsid w:val="006D3613"/>
    <w:pPr>
      <w:tabs>
        <w:tab w:val="center" w:pos="4536"/>
        <w:tab w:val="right" w:pos="9072"/>
      </w:tabs>
    </w:pPr>
    <w:rPr>
      <w:rFonts w:ascii="Arial" w:hAnsi="Arial"/>
      <w:sz w:val="18"/>
    </w:rPr>
  </w:style>
  <w:style w:type="character" w:styleId="Hypertextovodkaz">
    <w:name w:val="Hyperlink"/>
    <w:uiPriority w:val="99"/>
    <w:rsid w:val="006D3613"/>
    <w:rPr>
      <w:color w:val="0000FF"/>
      <w:u w:val="single"/>
    </w:rPr>
  </w:style>
  <w:style w:type="paragraph" w:customStyle="1" w:styleId="ListBulletIndent">
    <w:name w:val="List Bullet Indent"/>
    <w:basedOn w:val="Normln"/>
    <w:rsid w:val="006D3613"/>
    <w:pPr>
      <w:numPr>
        <w:numId w:val="2"/>
      </w:numPr>
    </w:pPr>
  </w:style>
  <w:style w:type="paragraph" w:styleId="Obsah2">
    <w:name w:val="toc 2"/>
    <w:basedOn w:val="Normln"/>
    <w:next w:val="Normln"/>
    <w:autoRedefine/>
    <w:uiPriority w:val="39"/>
    <w:rsid w:val="006D3613"/>
    <w:pPr>
      <w:ind w:left="220"/>
    </w:pPr>
  </w:style>
  <w:style w:type="paragraph" w:styleId="Obsah3">
    <w:name w:val="toc 3"/>
    <w:basedOn w:val="Normln"/>
    <w:next w:val="Normln"/>
    <w:autoRedefine/>
    <w:uiPriority w:val="39"/>
    <w:rsid w:val="006D3613"/>
    <w:pPr>
      <w:ind w:left="440"/>
    </w:pPr>
  </w:style>
  <w:style w:type="paragraph" w:styleId="Obsah4">
    <w:name w:val="toc 4"/>
    <w:basedOn w:val="Normln"/>
    <w:next w:val="Normln"/>
    <w:autoRedefine/>
    <w:semiHidden/>
    <w:rsid w:val="006D3613"/>
    <w:pPr>
      <w:ind w:left="660"/>
    </w:pPr>
  </w:style>
  <w:style w:type="paragraph" w:styleId="Obsah5">
    <w:name w:val="toc 5"/>
    <w:basedOn w:val="Normln"/>
    <w:next w:val="Normln"/>
    <w:autoRedefine/>
    <w:semiHidden/>
    <w:rsid w:val="006D3613"/>
    <w:pPr>
      <w:ind w:left="880"/>
    </w:pPr>
  </w:style>
  <w:style w:type="paragraph" w:styleId="Obsah6">
    <w:name w:val="toc 6"/>
    <w:basedOn w:val="Normln"/>
    <w:next w:val="Normln"/>
    <w:autoRedefine/>
    <w:semiHidden/>
    <w:rsid w:val="006D3613"/>
    <w:pPr>
      <w:ind w:left="1100"/>
    </w:pPr>
  </w:style>
  <w:style w:type="paragraph" w:styleId="Obsah7">
    <w:name w:val="toc 7"/>
    <w:basedOn w:val="Normln"/>
    <w:next w:val="Normln"/>
    <w:autoRedefine/>
    <w:semiHidden/>
    <w:rsid w:val="006D3613"/>
    <w:pPr>
      <w:ind w:left="1320"/>
    </w:pPr>
  </w:style>
  <w:style w:type="paragraph" w:styleId="Obsah8">
    <w:name w:val="toc 8"/>
    <w:basedOn w:val="Normln"/>
    <w:next w:val="Normln"/>
    <w:autoRedefine/>
    <w:semiHidden/>
    <w:rsid w:val="006D3613"/>
    <w:pPr>
      <w:ind w:left="1540"/>
    </w:pPr>
  </w:style>
  <w:style w:type="paragraph" w:styleId="Obsah9">
    <w:name w:val="toc 9"/>
    <w:basedOn w:val="Normln"/>
    <w:next w:val="Normln"/>
    <w:autoRedefine/>
    <w:semiHidden/>
    <w:rsid w:val="006D3613"/>
    <w:pPr>
      <w:spacing w:line="240" w:lineRule="atLeast"/>
    </w:pPr>
  </w:style>
  <w:style w:type="paragraph" w:styleId="Titulek">
    <w:name w:val="caption"/>
    <w:basedOn w:val="Normln"/>
    <w:next w:val="Normln"/>
    <w:qFormat/>
    <w:rsid w:val="006D3613"/>
    <w:pPr>
      <w:spacing w:before="120"/>
    </w:pPr>
    <w:rPr>
      <w:b/>
      <w:bCs/>
      <w:sz w:val="20"/>
      <w:szCs w:val="20"/>
    </w:rPr>
  </w:style>
  <w:style w:type="paragraph" w:styleId="Seznamobrzk">
    <w:name w:val="table of figures"/>
    <w:basedOn w:val="Normln"/>
    <w:next w:val="Normln"/>
    <w:uiPriority w:val="99"/>
    <w:rsid w:val="006D3613"/>
    <w:pPr>
      <w:ind w:left="440" w:hanging="440"/>
    </w:pPr>
  </w:style>
  <w:style w:type="paragraph" w:styleId="Zpat">
    <w:name w:val="footer"/>
    <w:basedOn w:val="Normln"/>
    <w:rsid w:val="006D3613"/>
    <w:pPr>
      <w:tabs>
        <w:tab w:val="center" w:pos="4536"/>
        <w:tab w:val="right" w:pos="9072"/>
      </w:tabs>
    </w:pPr>
  </w:style>
  <w:style w:type="paragraph" w:customStyle="1" w:styleId="Texttabulky">
    <w:name w:val="Text tabulky"/>
    <w:basedOn w:val="Normln"/>
    <w:rsid w:val="006D3613"/>
    <w:pPr>
      <w:spacing w:before="60" w:after="60"/>
    </w:pPr>
    <w:rPr>
      <w:sz w:val="20"/>
    </w:rPr>
  </w:style>
  <w:style w:type="character" w:styleId="slostrnky">
    <w:name w:val="page number"/>
    <w:basedOn w:val="Standardnpsmoodstavce"/>
    <w:rsid w:val="006D3613"/>
  </w:style>
  <w:style w:type="paragraph" w:styleId="Zkladntext">
    <w:name w:val="Body Text"/>
    <w:basedOn w:val="Normln"/>
    <w:rsid w:val="006D3613"/>
    <w:pPr>
      <w:jc w:val="both"/>
    </w:pPr>
  </w:style>
  <w:style w:type="paragraph" w:customStyle="1" w:styleId="Table">
    <w:name w:val="Table"/>
    <w:basedOn w:val="Normln"/>
    <w:rsid w:val="006D3613"/>
    <w:pPr>
      <w:keepLines/>
      <w:overflowPunct w:val="0"/>
      <w:autoSpaceDE w:val="0"/>
      <w:autoSpaceDN w:val="0"/>
      <w:adjustRightInd w:val="0"/>
      <w:spacing w:before="20" w:after="20"/>
      <w:ind w:left="58" w:right="58"/>
      <w:textAlignment w:val="baseline"/>
    </w:pPr>
    <w:rPr>
      <w:sz w:val="24"/>
      <w:szCs w:val="20"/>
      <w:lang w:val="en-GB"/>
    </w:rPr>
  </w:style>
  <w:style w:type="paragraph" w:customStyle="1" w:styleId="TableNormal1">
    <w:name w:val="Table Normal1"/>
    <w:basedOn w:val="Normln"/>
    <w:rsid w:val="006D3613"/>
    <w:pPr>
      <w:overflowPunct w:val="0"/>
      <w:autoSpaceDE w:val="0"/>
      <w:autoSpaceDN w:val="0"/>
      <w:adjustRightInd w:val="0"/>
      <w:spacing w:before="60" w:after="60"/>
      <w:ind w:left="28"/>
      <w:textAlignment w:val="baseline"/>
    </w:pPr>
    <w:rPr>
      <w:sz w:val="20"/>
      <w:szCs w:val="20"/>
    </w:rPr>
  </w:style>
  <w:style w:type="paragraph" w:customStyle="1" w:styleId="N-Tabulka2">
    <w:name w:val="N - Tabulka 2"/>
    <w:basedOn w:val="Normln"/>
    <w:rsid w:val="006D3613"/>
    <w:pPr>
      <w:tabs>
        <w:tab w:val="left" w:pos="425"/>
        <w:tab w:val="left" w:pos="1134"/>
        <w:tab w:val="left" w:pos="2268"/>
        <w:tab w:val="left" w:pos="2835"/>
        <w:tab w:val="left" w:pos="3402"/>
      </w:tabs>
      <w:spacing w:after="0"/>
    </w:pPr>
    <w:rPr>
      <w:rFonts w:ascii="Arial" w:hAnsi="Arial" w:cs="Arial"/>
      <w:sz w:val="24"/>
      <w:szCs w:val="20"/>
      <w:lang w:eastAsia="cs-CZ"/>
    </w:rPr>
  </w:style>
  <w:style w:type="paragraph" w:styleId="Seznamsodrkami">
    <w:name w:val="List Bullet"/>
    <w:basedOn w:val="Normln"/>
    <w:rsid w:val="006D3613"/>
    <w:pPr>
      <w:numPr>
        <w:numId w:val="3"/>
      </w:numPr>
      <w:tabs>
        <w:tab w:val="clear" w:pos="1854"/>
        <w:tab w:val="left" w:pos="720"/>
      </w:tabs>
      <w:ind w:left="720" w:hanging="720"/>
    </w:pPr>
    <w:rPr>
      <w:szCs w:val="20"/>
    </w:rPr>
  </w:style>
  <w:style w:type="character" w:styleId="Sledovanodkaz">
    <w:name w:val="FollowedHyperlink"/>
    <w:rsid w:val="006D3613"/>
    <w:rPr>
      <w:color w:val="800080"/>
      <w:u w:val="single"/>
    </w:rPr>
  </w:style>
  <w:style w:type="paragraph" w:styleId="Normlnodsazen">
    <w:name w:val="Normal Indent"/>
    <w:basedOn w:val="Normln"/>
    <w:link w:val="NormlnodsazenChar"/>
    <w:rsid w:val="006D3613"/>
    <w:pPr>
      <w:spacing w:before="60" w:after="240"/>
      <w:ind w:left="1134"/>
    </w:pPr>
    <w:rPr>
      <w:szCs w:val="20"/>
    </w:rPr>
  </w:style>
  <w:style w:type="paragraph" w:styleId="Textkomente">
    <w:name w:val="annotation text"/>
    <w:basedOn w:val="Normln"/>
    <w:link w:val="TextkomenteChar"/>
    <w:semiHidden/>
    <w:rsid w:val="006D3613"/>
    <w:pPr>
      <w:overflowPunct w:val="0"/>
      <w:autoSpaceDE w:val="0"/>
      <w:autoSpaceDN w:val="0"/>
      <w:adjustRightInd w:val="0"/>
      <w:spacing w:before="60" w:after="60"/>
      <w:textAlignment w:val="baseline"/>
    </w:pPr>
    <w:rPr>
      <w:szCs w:val="20"/>
    </w:rPr>
  </w:style>
  <w:style w:type="paragraph" w:styleId="Zkladntextodsazen">
    <w:name w:val="Body Text Indent"/>
    <w:basedOn w:val="Normln"/>
    <w:link w:val="ZkladntextodsazenChar"/>
    <w:rsid w:val="006D3613"/>
    <w:pPr>
      <w:overflowPunct w:val="0"/>
      <w:autoSpaceDE w:val="0"/>
      <w:autoSpaceDN w:val="0"/>
      <w:adjustRightInd w:val="0"/>
      <w:spacing w:after="0"/>
      <w:ind w:left="720"/>
      <w:textAlignment w:val="baseline"/>
    </w:pPr>
    <w:rPr>
      <w:szCs w:val="20"/>
    </w:rPr>
  </w:style>
  <w:style w:type="paragraph" w:customStyle="1" w:styleId="Documenttitle">
    <w:name w:val="Document title"/>
    <w:basedOn w:val="Normln"/>
    <w:rsid w:val="006D3613"/>
    <w:pPr>
      <w:keepNext/>
      <w:keepLines/>
      <w:overflowPunct w:val="0"/>
      <w:autoSpaceDE w:val="0"/>
      <w:autoSpaceDN w:val="0"/>
      <w:adjustRightInd w:val="0"/>
      <w:spacing w:after="0" w:line="600" w:lineRule="atLeast"/>
      <w:jc w:val="center"/>
      <w:textAlignment w:val="baseline"/>
    </w:pPr>
    <w:rPr>
      <w:b/>
      <w:sz w:val="36"/>
      <w:szCs w:val="20"/>
    </w:rPr>
  </w:style>
  <w:style w:type="paragraph" w:customStyle="1" w:styleId="FrontPageTable">
    <w:name w:val="Front Page Table"/>
    <w:basedOn w:val="Normln"/>
    <w:rsid w:val="006D3613"/>
    <w:pPr>
      <w:keepLines/>
      <w:overflowPunct w:val="0"/>
      <w:autoSpaceDE w:val="0"/>
      <w:autoSpaceDN w:val="0"/>
      <w:adjustRightInd w:val="0"/>
      <w:spacing w:after="240"/>
      <w:textAlignment w:val="baseline"/>
    </w:pPr>
    <w:rPr>
      <w:sz w:val="24"/>
      <w:szCs w:val="20"/>
    </w:rPr>
  </w:style>
  <w:style w:type="paragraph" w:customStyle="1" w:styleId="FrontPageTableClose">
    <w:name w:val="Front Page Table Close"/>
    <w:basedOn w:val="FrontPageTable"/>
    <w:rsid w:val="006D3613"/>
    <w:pPr>
      <w:spacing w:after="0"/>
    </w:pPr>
  </w:style>
  <w:style w:type="paragraph" w:customStyle="1" w:styleId="ThickBar">
    <w:name w:val="Thick Bar"/>
    <w:basedOn w:val="Normln"/>
    <w:rsid w:val="006D3613"/>
    <w:pPr>
      <w:shd w:val="solid" w:color="auto" w:fill="auto"/>
      <w:overflowPunct w:val="0"/>
      <w:autoSpaceDE w:val="0"/>
      <w:autoSpaceDN w:val="0"/>
      <w:adjustRightInd w:val="0"/>
      <w:spacing w:after="480"/>
      <w:textAlignment w:val="baseline"/>
    </w:pPr>
    <w:rPr>
      <w:sz w:val="8"/>
      <w:szCs w:val="20"/>
    </w:rPr>
  </w:style>
  <w:style w:type="paragraph" w:customStyle="1" w:styleId="ProjectTitle">
    <w:name w:val="Project Title"/>
    <w:basedOn w:val="Normln"/>
    <w:rsid w:val="006D3613"/>
    <w:pPr>
      <w:overflowPunct w:val="0"/>
      <w:autoSpaceDE w:val="0"/>
      <w:autoSpaceDN w:val="0"/>
      <w:adjustRightInd w:val="0"/>
      <w:textAlignment w:val="baseline"/>
    </w:pPr>
    <w:rPr>
      <w:b/>
      <w:sz w:val="32"/>
      <w:szCs w:val="20"/>
    </w:rPr>
  </w:style>
  <w:style w:type="paragraph" w:customStyle="1" w:styleId="Classification">
    <w:name w:val="Classification"/>
    <w:basedOn w:val="Normln"/>
    <w:next w:val="Normln"/>
    <w:rsid w:val="006D3613"/>
    <w:pPr>
      <w:overflowPunct w:val="0"/>
      <w:autoSpaceDE w:val="0"/>
      <w:autoSpaceDN w:val="0"/>
      <w:adjustRightInd w:val="0"/>
      <w:spacing w:after="0"/>
      <w:jc w:val="center"/>
      <w:textAlignment w:val="baseline"/>
    </w:pPr>
    <w:rPr>
      <w:rFonts w:ascii="Helvetica" w:hAnsi="Helvetica"/>
      <w:b/>
      <w:sz w:val="20"/>
      <w:szCs w:val="20"/>
    </w:rPr>
  </w:style>
  <w:style w:type="paragraph" w:styleId="Nadpisobsahu">
    <w:name w:val="TOC Heading"/>
    <w:basedOn w:val="Normln"/>
    <w:uiPriority w:val="39"/>
    <w:qFormat/>
    <w:rsid w:val="006D3613"/>
    <w:pPr>
      <w:keepNext/>
      <w:keepLines/>
      <w:overflowPunct w:val="0"/>
      <w:autoSpaceDE w:val="0"/>
      <w:autoSpaceDN w:val="0"/>
      <w:adjustRightInd w:val="0"/>
      <w:spacing w:after="300"/>
      <w:jc w:val="center"/>
      <w:textAlignment w:val="baseline"/>
    </w:pPr>
    <w:rPr>
      <w:b/>
      <w:sz w:val="28"/>
      <w:szCs w:val="20"/>
      <w:lang w:val="en-GB"/>
    </w:rPr>
  </w:style>
  <w:style w:type="paragraph" w:customStyle="1" w:styleId="N-Normln">
    <w:name w:val="N - Normální"/>
    <w:basedOn w:val="Normln"/>
    <w:autoRedefine/>
    <w:rsid w:val="006D3613"/>
    <w:pPr>
      <w:tabs>
        <w:tab w:val="left" w:pos="0"/>
        <w:tab w:val="left" w:pos="425"/>
        <w:tab w:val="left" w:pos="2268"/>
        <w:tab w:val="left" w:pos="2835"/>
        <w:tab w:val="left" w:pos="3402"/>
      </w:tabs>
      <w:spacing w:before="120" w:after="0"/>
      <w:ind w:left="1134"/>
      <w:jc w:val="both"/>
    </w:pPr>
    <w:rPr>
      <w:noProof/>
      <w:szCs w:val="20"/>
      <w:lang w:eastAsia="cs-CZ"/>
    </w:rPr>
  </w:style>
  <w:style w:type="paragraph" w:customStyle="1" w:styleId="N-NadpisPODN">
    <w:name w:val="N - Nadpis PODN"/>
    <w:basedOn w:val="N-Normln"/>
    <w:rsid w:val="006D3613"/>
    <w:pPr>
      <w:tabs>
        <w:tab w:val="clear" w:pos="2268"/>
        <w:tab w:val="clear" w:pos="2835"/>
        <w:tab w:val="clear" w:pos="3402"/>
      </w:tabs>
      <w:spacing w:after="120"/>
      <w:ind w:left="0"/>
      <w:jc w:val="center"/>
    </w:pPr>
    <w:rPr>
      <w:b/>
      <w:sz w:val="28"/>
    </w:rPr>
  </w:style>
  <w:style w:type="paragraph" w:customStyle="1" w:styleId="EdiFix">
    <w:name w:val="EdiFix"/>
    <w:basedOn w:val="Normln"/>
    <w:rsid w:val="006D3613"/>
    <w:pPr>
      <w:tabs>
        <w:tab w:val="left" w:pos="57"/>
        <w:tab w:val="left" w:pos="284"/>
        <w:tab w:val="left" w:pos="567"/>
        <w:tab w:val="left" w:pos="851"/>
        <w:tab w:val="left" w:pos="1134"/>
        <w:tab w:val="left" w:pos="1418"/>
        <w:tab w:val="left" w:pos="1701"/>
        <w:tab w:val="left" w:pos="1985"/>
        <w:tab w:val="left" w:pos="2892"/>
        <w:tab w:val="left" w:pos="4338"/>
        <w:tab w:val="left" w:pos="5783"/>
        <w:tab w:val="center" w:pos="7229"/>
        <w:tab w:val="right" w:pos="8669"/>
      </w:tabs>
      <w:spacing w:after="0"/>
      <w:ind w:left="57"/>
    </w:pPr>
    <w:rPr>
      <w:rFonts w:ascii="CG Times" w:hAnsi="CG Times"/>
      <w:noProof/>
      <w:sz w:val="20"/>
      <w:szCs w:val="20"/>
      <w:lang w:val="en-GB" w:eastAsia="nl-NL"/>
    </w:rPr>
  </w:style>
  <w:style w:type="character" w:customStyle="1" w:styleId="schemaheader1">
    <w:name w:val="schemaheader1"/>
    <w:rsid w:val="006D3613"/>
    <w:rPr>
      <w:rFonts w:ascii="Arial" w:hAnsi="Arial" w:cs="Arial" w:hint="default"/>
      <w:color w:val="000000"/>
      <w:sz w:val="22"/>
      <w:szCs w:val="22"/>
    </w:rPr>
  </w:style>
  <w:style w:type="character" w:customStyle="1" w:styleId="schemaheader21">
    <w:name w:val="schemaheader21"/>
    <w:rsid w:val="006D3613"/>
    <w:rPr>
      <w:rFonts w:ascii="Arial" w:hAnsi="Arial" w:cs="Arial" w:hint="default"/>
      <w:b/>
      <w:bCs/>
      <w:color w:val="000000"/>
      <w:sz w:val="22"/>
      <w:szCs w:val="22"/>
    </w:rPr>
  </w:style>
  <w:style w:type="character" w:customStyle="1" w:styleId="schemasubtitle1">
    <w:name w:val="schemasubtitle1"/>
    <w:rsid w:val="006D3613"/>
    <w:rPr>
      <w:rFonts w:ascii="Arial" w:hAnsi="Arial" w:cs="Arial" w:hint="default"/>
      <w:color w:val="808080"/>
      <w:sz w:val="16"/>
      <w:szCs w:val="16"/>
    </w:rPr>
  </w:style>
  <w:style w:type="character" w:customStyle="1" w:styleId="schemaname1">
    <w:name w:val="schemaname1"/>
    <w:rsid w:val="006D3613"/>
    <w:rPr>
      <w:rFonts w:ascii="Arial" w:hAnsi="Arial" w:cs="Arial" w:hint="default"/>
      <w:b/>
      <w:bCs/>
      <w:color w:val="000000"/>
      <w:sz w:val="16"/>
      <w:szCs w:val="16"/>
    </w:rPr>
  </w:style>
  <w:style w:type="character" w:customStyle="1" w:styleId="elementheader1">
    <w:name w:val="elementheader1"/>
    <w:rsid w:val="006D3613"/>
    <w:rPr>
      <w:rFonts w:ascii="Arial" w:hAnsi="Arial" w:cs="Arial" w:hint="default"/>
      <w:color w:val="000000"/>
      <w:sz w:val="20"/>
      <w:szCs w:val="20"/>
    </w:rPr>
  </w:style>
  <w:style w:type="character" w:customStyle="1" w:styleId="elementheader21">
    <w:name w:val="elementheader21"/>
    <w:rsid w:val="006D3613"/>
    <w:rPr>
      <w:rFonts w:ascii="Arial" w:hAnsi="Arial" w:cs="Arial" w:hint="default"/>
      <w:b/>
      <w:bCs/>
      <w:color w:val="000000"/>
      <w:sz w:val="20"/>
      <w:szCs w:val="20"/>
    </w:rPr>
  </w:style>
  <w:style w:type="character" w:customStyle="1" w:styleId="schemasubdata1">
    <w:name w:val="schemasubdata1"/>
    <w:rsid w:val="006D3613"/>
    <w:rPr>
      <w:rFonts w:ascii="Arial" w:hAnsi="Arial" w:cs="Arial" w:hint="default"/>
      <w:color w:val="000000"/>
      <w:sz w:val="16"/>
      <w:szCs w:val="16"/>
    </w:rPr>
  </w:style>
  <w:style w:type="paragraph" w:styleId="FormtovanvHTML">
    <w:name w:val="HTML Preformatted"/>
    <w:basedOn w:val="Normln"/>
    <w:rsid w:val="006D3613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  <w:spacing w:after="0"/>
    </w:pPr>
    <w:rPr>
      <w:rFonts w:ascii="Arial Unicode MS" w:eastAsia="Arial Unicode MS" w:hAnsi="Arial Unicode MS" w:cs="Arial Unicode MS"/>
      <w:sz w:val="20"/>
      <w:szCs w:val="20"/>
      <w:lang w:val="en-GB"/>
    </w:rPr>
  </w:style>
  <w:style w:type="character" w:customStyle="1" w:styleId="textoperator1">
    <w:name w:val="textoperator1"/>
    <w:rsid w:val="006D3613"/>
    <w:rPr>
      <w:rFonts w:ascii="Arial" w:hAnsi="Arial" w:cs="Arial" w:hint="default"/>
      <w:color w:val="0000FF"/>
      <w:sz w:val="16"/>
      <w:szCs w:val="16"/>
    </w:rPr>
  </w:style>
  <w:style w:type="character" w:customStyle="1" w:styleId="textelement1">
    <w:name w:val="textelement1"/>
    <w:rsid w:val="006D3613"/>
    <w:rPr>
      <w:rFonts w:ascii="Arial" w:hAnsi="Arial" w:cs="Arial" w:hint="default"/>
      <w:color w:val="800000"/>
      <w:sz w:val="16"/>
      <w:szCs w:val="16"/>
    </w:rPr>
  </w:style>
  <w:style w:type="character" w:customStyle="1" w:styleId="textattr1">
    <w:name w:val="textattr1"/>
    <w:rsid w:val="006D3613"/>
    <w:rPr>
      <w:rFonts w:ascii="Arial" w:hAnsi="Arial" w:cs="Arial" w:hint="default"/>
      <w:color w:val="FF0000"/>
      <w:sz w:val="16"/>
      <w:szCs w:val="16"/>
    </w:rPr>
  </w:style>
  <w:style w:type="character" w:customStyle="1" w:styleId="textcontents1">
    <w:name w:val="textcontents1"/>
    <w:rsid w:val="006D3613"/>
    <w:rPr>
      <w:rFonts w:ascii="Arial" w:hAnsi="Arial" w:cs="Arial" w:hint="default"/>
      <w:color w:val="000000"/>
      <w:sz w:val="16"/>
      <w:szCs w:val="16"/>
    </w:rPr>
  </w:style>
  <w:style w:type="character" w:customStyle="1" w:styleId="m1">
    <w:name w:val="m1"/>
    <w:rsid w:val="006D3613"/>
    <w:rPr>
      <w:color w:val="0000FF"/>
    </w:rPr>
  </w:style>
  <w:style w:type="character" w:customStyle="1" w:styleId="pi1">
    <w:name w:val="pi1"/>
    <w:rsid w:val="006D3613"/>
    <w:rPr>
      <w:color w:val="0000FF"/>
    </w:rPr>
  </w:style>
  <w:style w:type="character" w:customStyle="1" w:styleId="t1">
    <w:name w:val="t1"/>
    <w:rsid w:val="006D3613"/>
    <w:rPr>
      <w:color w:val="990000"/>
    </w:rPr>
  </w:style>
  <w:style w:type="character" w:customStyle="1" w:styleId="ns1">
    <w:name w:val="ns1"/>
    <w:rsid w:val="006D3613"/>
    <w:rPr>
      <w:color w:val="FF0000"/>
    </w:rPr>
  </w:style>
  <w:style w:type="character" w:customStyle="1" w:styleId="b1">
    <w:name w:val="b1"/>
    <w:rsid w:val="006D3613"/>
    <w:rPr>
      <w:rFonts w:ascii="Courier New" w:hAnsi="Courier New" w:cs="Courier New" w:hint="default"/>
      <w:b/>
      <w:bCs/>
      <w:strike w:val="0"/>
      <w:dstrike w:val="0"/>
      <w:color w:val="FF0000"/>
      <w:u w:val="none"/>
      <w:effect w:val="none"/>
    </w:rPr>
  </w:style>
  <w:style w:type="character" w:customStyle="1" w:styleId="ci1">
    <w:name w:val="ci1"/>
    <w:rsid w:val="006D3613"/>
    <w:rPr>
      <w:rFonts w:ascii="Courier" w:hAnsi="Courier" w:hint="default"/>
      <w:color w:val="888888"/>
      <w:sz w:val="24"/>
      <w:szCs w:val="24"/>
    </w:rPr>
  </w:style>
  <w:style w:type="character" w:customStyle="1" w:styleId="tx1">
    <w:name w:val="tx1"/>
    <w:rsid w:val="006D3613"/>
    <w:rPr>
      <w:b/>
      <w:bCs/>
    </w:rPr>
  </w:style>
  <w:style w:type="paragraph" w:customStyle="1" w:styleId="b">
    <w:name w:val="b"/>
    <w:basedOn w:val="Normln"/>
    <w:rsid w:val="006D3613"/>
    <w:pPr>
      <w:spacing w:before="100" w:beforeAutospacing="1" w:after="100" w:afterAutospacing="1"/>
    </w:pPr>
    <w:rPr>
      <w:rFonts w:ascii="Courier New" w:eastAsia="Arial Unicode MS" w:hAnsi="Courier New" w:cs="Courier New"/>
      <w:b/>
      <w:bCs/>
      <w:color w:val="FF0000"/>
      <w:sz w:val="24"/>
      <w:lang w:val="en-GB"/>
    </w:rPr>
  </w:style>
  <w:style w:type="paragraph" w:customStyle="1" w:styleId="e">
    <w:name w:val="e"/>
    <w:basedOn w:val="Normln"/>
    <w:rsid w:val="006D3613"/>
    <w:pPr>
      <w:spacing w:before="100" w:beforeAutospacing="1" w:after="100" w:afterAutospacing="1"/>
      <w:ind w:left="240" w:right="240" w:hanging="240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k">
    <w:name w:val="k"/>
    <w:basedOn w:val="Normln"/>
    <w:rsid w:val="006D3613"/>
    <w:pPr>
      <w:spacing w:before="100" w:beforeAutospacing="1" w:after="100" w:afterAutospacing="1"/>
      <w:ind w:left="240" w:right="240" w:hanging="240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t">
    <w:name w:val="t"/>
    <w:basedOn w:val="Normln"/>
    <w:rsid w:val="006D3613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990000"/>
      <w:sz w:val="24"/>
      <w:lang w:val="en-GB"/>
    </w:rPr>
  </w:style>
  <w:style w:type="paragraph" w:customStyle="1" w:styleId="xt">
    <w:name w:val="xt"/>
    <w:basedOn w:val="Normln"/>
    <w:rsid w:val="006D3613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990099"/>
      <w:sz w:val="24"/>
      <w:lang w:val="en-GB"/>
    </w:rPr>
  </w:style>
  <w:style w:type="paragraph" w:customStyle="1" w:styleId="ns">
    <w:name w:val="ns"/>
    <w:basedOn w:val="Normln"/>
    <w:rsid w:val="006D3613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FF0000"/>
      <w:sz w:val="24"/>
      <w:lang w:val="en-GB"/>
    </w:rPr>
  </w:style>
  <w:style w:type="paragraph" w:customStyle="1" w:styleId="dt">
    <w:name w:val="dt"/>
    <w:basedOn w:val="Normln"/>
    <w:rsid w:val="006D3613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8000"/>
      <w:sz w:val="24"/>
      <w:lang w:val="en-GB"/>
    </w:rPr>
  </w:style>
  <w:style w:type="paragraph" w:customStyle="1" w:styleId="m">
    <w:name w:val="m"/>
    <w:basedOn w:val="Normln"/>
    <w:rsid w:val="006D3613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tx">
    <w:name w:val="tx"/>
    <w:basedOn w:val="Normln"/>
    <w:rsid w:val="006D3613"/>
    <w:pPr>
      <w:spacing w:before="100" w:beforeAutospacing="1" w:after="100" w:afterAutospacing="1"/>
    </w:pPr>
    <w:rPr>
      <w:rFonts w:ascii="Arial Unicode MS" w:eastAsia="Arial Unicode MS" w:hAnsi="Arial Unicode MS" w:cs="Arial Unicode MS"/>
      <w:b/>
      <w:bCs/>
      <w:sz w:val="24"/>
      <w:lang w:val="en-GB"/>
    </w:rPr>
  </w:style>
  <w:style w:type="paragraph" w:customStyle="1" w:styleId="db">
    <w:name w:val="db"/>
    <w:basedOn w:val="Normln"/>
    <w:rsid w:val="006D3613"/>
    <w:pPr>
      <w:pBdr>
        <w:left w:val="single" w:sz="6" w:space="4" w:color="CCCCCC"/>
      </w:pBdr>
      <w:spacing w:after="0"/>
      <w:ind w:left="240"/>
    </w:pPr>
    <w:rPr>
      <w:rFonts w:ascii="Courier" w:eastAsia="Arial Unicode MS" w:hAnsi="Courier" w:cs="Arial Unicode MS"/>
      <w:sz w:val="24"/>
      <w:lang w:val="en-GB"/>
    </w:rPr>
  </w:style>
  <w:style w:type="paragraph" w:customStyle="1" w:styleId="di">
    <w:name w:val="di"/>
    <w:basedOn w:val="Normln"/>
    <w:rsid w:val="006D3613"/>
    <w:pPr>
      <w:spacing w:before="100" w:beforeAutospacing="1" w:after="100" w:afterAutospacing="1"/>
    </w:pPr>
    <w:rPr>
      <w:rFonts w:ascii="Courier" w:eastAsia="Arial Unicode MS" w:hAnsi="Courier" w:cs="Arial Unicode MS"/>
      <w:sz w:val="24"/>
      <w:lang w:val="en-GB"/>
    </w:rPr>
  </w:style>
  <w:style w:type="paragraph" w:customStyle="1" w:styleId="d">
    <w:name w:val="d"/>
    <w:basedOn w:val="Normln"/>
    <w:rsid w:val="006D3613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pi">
    <w:name w:val="pi"/>
    <w:basedOn w:val="Normln"/>
    <w:rsid w:val="006D3613"/>
    <w:pPr>
      <w:spacing w:before="100" w:beforeAutospacing="1" w:after="100" w:afterAutospacing="1"/>
    </w:pPr>
    <w:rPr>
      <w:rFonts w:ascii="Arial Unicode MS" w:eastAsia="Arial Unicode MS" w:hAnsi="Arial Unicode MS" w:cs="Arial Unicode MS"/>
      <w:color w:val="0000FF"/>
      <w:sz w:val="24"/>
      <w:lang w:val="en-GB"/>
    </w:rPr>
  </w:style>
  <w:style w:type="paragraph" w:customStyle="1" w:styleId="cb">
    <w:name w:val="cb"/>
    <w:basedOn w:val="Normln"/>
    <w:rsid w:val="006D3613"/>
    <w:pPr>
      <w:spacing w:after="0"/>
      <w:ind w:left="240"/>
    </w:pPr>
    <w:rPr>
      <w:rFonts w:ascii="Courier" w:eastAsia="Arial Unicode MS" w:hAnsi="Courier" w:cs="Arial Unicode MS"/>
      <w:color w:val="888888"/>
      <w:sz w:val="24"/>
      <w:lang w:val="en-GB"/>
    </w:rPr>
  </w:style>
  <w:style w:type="paragraph" w:customStyle="1" w:styleId="ci">
    <w:name w:val="ci"/>
    <w:basedOn w:val="Normln"/>
    <w:rsid w:val="006D3613"/>
    <w:pPr>
      <w:spacing w:before="100" w:beforeAutospacing="1" w:after="100" w:afterAutospacing="1"/>
    </w:pPr>
    <w:rPr>
      <w:rFonts w:ascii="Courier" w:eastAsia="Arial Unicode MS" w:hAnsi="Courier" w:cs="Arial Unicode MS"/>
      <w:color w:val="888888"/>
      <w:sz w:val="24"/>
      <w:lang w:val="en-GB"/>
    </w:rPr>
  </w:style>
  <w:style w:type="paragraph" w:customStyle="1" w:styleId="Textbubliny1">
    <w:name w:val="Text bubliny1"/>
    <w:basedOn w:val="Normln"/>
    <w:semiHidden/>
    <w:rsid w:val="006D3613"/>
    <w:rPr>
      <w:rFonts w:ascii="Tahoma" w:hAnsi="Tahoma" w:cs="Tahoma"/>
      <w:sz w:val="16"/>
      <w:szCs w:val="16"/>
    </w:rPr>
  </w:style>
  <w:style w:type="paragraph" w:customStyle="1" w:styleId="Pedmtkomente1">
    <w:name w:val="Předmět komentáře1"/>
    <w:basedOn w:val="Textkomente"/>
    <w:next w:val="Textkomente"/>
    <w:semiHidden/>
    <w:rsid w:val="006D3613"/>
    <w:pPr>
      <w:overflowPunct/>
      <w:autoSpaceDE/>
      <w:autoSpaceDN/>
      <w:adjustRightInd/>
      <w:spacing w:before="0" w:after="120"/>
      <w:textAlignment w:val="auto"/>
    </w:pPr>
    <w:rPr>
      <w:b/>
      <w:bCs/>
      <w:sz w:val="20"/>
    </w:rPr>
  </w:style>
  <w:style w:type="paragraph" w:customStyle="1" w:styleId="xl24">
    <w:name w:val="xl24"/>
    <w:basedOn w:val="Normln"/>
    <w:rsid w:val="006D3613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5">
    <w:name w:val="xl25"/>
    <w:basedOn w:val="Normln"/>
    <w:rsid w:val="006D3613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6">
    <w:name w:val="xl26"/>
    <w:basedOn w:val="Normln"/>
    <w:rsid w:val="006D3613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7">
    <w:name w:val="xl27"/>
    <w:basedOn w:val="Normln"/>
    <w:rsid w:val="006D3613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8">
    <w:name w:val="xl28"/>
    <w:basedOn w:val="Normln"/>
    <w:rsid w:val="006D3613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29">
    <w:name w:val="xl29"/>
    <w:basedOn w:val="Normln"/>
    <w:rsid w:val="006D3613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0">
    <w:name w:val="xl30"/>
    <w:basedOn w:val="Normln"/>
    <w:rsid w:val="006D3613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b/>
      <w:bCs/>
      <w:sz w:val="16"/>
      <w:szCs w:val="16"/>
      <w:lang w:val="en-GB"/>
    </w:rPr>
  </w:style>
  <w:style w:type="paragraph" w:customStyle="1" w:styleId="xl31">
    <w:name w:val="xl31"/>
    <w:basedOn w:val="Normln"/>
    <w:rsid w:val="006D3613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2">
    <w:name w:val="xl32"/>
    <w:basedOn w:val="Normln"/>
    <w:rsid w:val="006D3613"/>
    <w:pPr>
      <w:pBdr>
        <w:top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3">
    <w:name w:val="xl33"/>
    <w:basedOn w:val="Normln"/>
    <w:rsid w:val="006D3613"/>
    <w:pPr>
      <w:pBdr>
        <w:top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b/>
      <w:bCs/>
      <w:sz w:val="16"/>
      <w:szCs w:val="16"/>
      <w:lang w:val="en-GB"/>
    </w:rPr>
  </w:style>
  <w:style w:type="paragraph" w:customStyle="1" w:styleId="xl34">
    <w:name w:val="xl34"/>
    <w:basedOn w:val="Normln"/>
    <w:rsid w:val="006D3613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color w:val="FF0000"/>
      <w:sz w:val="16"/>
      <w:szCs w:val="16"/>
      <w:lang w:val="en-GB"/>
    </w:rPr>
  </w:style>
  <w:style w:type="paragraph" w:customStyle="1" w:styleId="xl35">
    <w:name w:val="xl35"/>
    <w:basedOn w:val="Normln"/>
    <w:rsid w:val="006D3613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6">
    <w:name w:val="xl36"/>
    <w:basedOn w:val="Normln"/>
    <w:rsid w:val="006D3613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7">
    <w:name w:val="xl37"/>
    <w:basedOn w:val="Normln"/>
    <w:rsid w:val="006D3613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8">
    <w:name w:val="xl38"/>
    <w:basedOn w:val="Normln"/>
    <w:rsid w:val="006D3613"/>
    <w:pPr>
      <w:pBdr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39">
    <w:name w:val="xl39"/>
    <w:basedOn w:val="Normln"/>
    <w:rsid w:val="006D3613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xl40">
    <w:name w:val="xl40"/>
    <w:basedOn w:val="Normln"/>
    <w:rsid w:val="006D3613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eastAsia="Arial Unicode MS"/>
      <w:sz w:val="16"/>
      <w:szCs w:val="16"/>
      <w:lang w:val="en-GB"/>
    </w:rPr>
  </w:style>
  <w:style w:type="paragraph" w:customStyle="1" w:styleId="xl41">
    <w:name w:val="xl41"/>
    <w:basedOn w:val="Normln"/>
    <w:rsid w:val="006D3613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rFonts w:ascii="Arial Unicode MS" w:eastAsia="Arial Unicode MS" w:hAnsi="Arial Unicode MS" w:cs="Arial Unicode MS"/>
      <w:sz w:val="24"/>
      <w:lang w:val="en-GB"/>
    </w:rPr>
  </w:style>
  <w:style w:type="paragraph" w:customStyle="1" w:styleId="Tabletext">
    <w:name w:val="Table text"/>
    <w:uiPriority w:val="99"/>
    <w:rsid w:val="006D3613"/>
    <w:pPr>
      <w:autoSpaceDE w:val="0"/>
      <w:autoSpaceDN w:val="0"/>
    </w:pPr>
    <w:rPr>
      <w:noProof/>
      <w:sz w:val="22"/>
      <w:szCs w:val="22"/>
      <w:lang w:val="en-US"/>
    </w:rPr>
  </w:style>
  <w:style w:type="paragraph" w:customStyle="1" w:styleId="Heading">
    <w:name w:val="Heading"/>
    <w:basedOn w:val="Normln"/>
    <w:next w:val="Normln"/>
    <w:rsid w:val="004B4809"/>
    <w:pPr>
      <w:keepNext/>
      <w:keepLines/>
      <w:overflowPunct w:val="0"/>
      <w:autoSpaceDE w:val="0"/>
      <w:autoSpaceDN w:val="0"/>
      <w:adjustRightInd w:val="0"/>
      <w:spacing w:after="300"/>
      <w:ind w:left="1134" w:hanging="1134"/>
      <w:textAlignment w:val="baseline"/>
    </w:pPr>
    <w:rPr>
      <w:b/>
      <w:sz w:val="28"/>
      <w:szCs w:val="20"/>
    </w:rPr>
  </w:style>
  <w:style w:type="table" w:styleId="Mkatabulky">
    <w:name w:val="Table Grid"/>
    <w:basedOn w:val="Normlntabulka"/>
    <w:uiPriority w:val="59"/>
    <w:rsid w:val="00B21063"/>
    <w:pPr>
      <w:autoSpaceDE w:val="0"/>
      <w:autoSpaceDN w:val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numbering" w:customStyle="1" w:styleId="A1">
    <w:name w:val="A. 1."/>
    <w:rsid w:val="007804FA"/>
    <w:pPr>
      <w:numPr>
        <w:numId w:val="8"/>
      </w:numPr>
    </w:pPr>
  </w:style>
  <w:style w:type="paragraph" w:styleId="Textbubliny">
    <w:name w:val="Balloon Text"/>
    <w:basedOn w:val="Normln"/>
    <w:semiHidden/>
    <w:rsid w:val="00B240BB"/>
    <w:rPr>
      <w:rFonts w:ascii="Tahoma" w:hAnsi="Tahoma" w:cs="Tahoma"/>
      <w:sz w:val="16"/>
      <w:szCs w:val="16"/>
    </w:rPr>
  </w:style>
  <w:style w:type="paragraph" w:customStyle="1" w:styleId="normal1">
    <w:name w:val="normal1"/>
    <w:basedOn w:val="Normln"/>
    <w:rsid w:val="00BF34C5"/>
    <w:pPr>
      <w:spacing w:before="240" w:after="0"/>
      <w:jc w:val="both"/>
    </w:pPr>
    <w:rPr>
      <w:szCs w:val="20"/>
      <w:lang w:val="es-ES_tradnl" w:eastAsia="es-ES"/>
    </w:rPr>
  </w:style>
  <w:style w:type="paragraph" w:customStyle="1" w:styleId="xl42">
    <w:name w:val="xl42"/>
    <w:basedOn w:val="Normln"/>
    <w:rsid w:val="007F474B"/>
    <w:pPr>
      <w:spacing w:before="100" w:beforeAutospacing="1" w:after="100" w:afterAutospacing="1"/>
    </w:pPr>
    <w:rPr>
      <w:rFonts w:ascii="Arial" w:hAnsi="Arial" w:cs="Arial"/>
      <w:color w:val="FF0000"/>
      <w:sz w:val="24"/>
      <w:lang w:eastAsia="cs-CZ"/>
    </w:rPr>
  </w:style>
  <w:style w:type="character" w:customStyle="1" w:styleId="Nadpis2Char">
    <w:name w:val="Nadpis 2 Char"/>
    <w:aliases w:val="ASAPHeading 2 Char,h2 Char1,hlavicka Char,F2 Char,F21 Char,PA Major Section Char1,2 Char1,sub-sect Char1,21 Char1,sub-sect1 Char1,22 Char1,sub-sect2 Char1,211 Char1,sub-sect11 Char,Nadpis 2T Char,Heading 2 Hidden Char,V_Head2 Char,23 Char1"/>
    <w:link w:val="Nadpis2"/>
    <w:uiPriority w:val="9"/>
    <w:rsid w:val="00414650"/>
    <w:rPr>
      <w:rFonts w:cs="Arial"/>
      <w:iCs/>
      <w:color w:val="000080"/>
      <w:kern w:val="32"/>
      <w:sz w:val="28"/>
      <w:szCs w:val="28"/>
      <w:shd w:val="clear" w:color="auto" w:fill="FFCC00"/>
      <w:lang w:eastAsia="en-US"/>
    </w:rPr>
  </w:style>
  <w:style w:type="character" w:customStyle="1" w:styleId="Nadpis5Char">
    <w:name w:val="Nadpis 5 Char"/>
    <w:aliases w:val="ASAPHeading 5 Char,Normal Text Char,MUS5 Char,dash Char,ds Char,dd Char,h5 Char,l5 Char,hm Char,Odstavec 2 Char,Odstavec 21 Char,Odstavec 22 Char,Odstavec 211 Char,Odstavec 23 Char,Odstavec 212 Char,Odstavec 24 Char,Odstavec 213 Char"/>
    <w:link w:val="Nadpis5"/>
    <w:uiPriority w:val="9"/>
    <w:rsid w:val="00414650"/>
    <w:rPr>
      <w:rFonts w:cs="Arial"/>
      <w:b/>
      <w:bCs/>
      <w:iCs/>
      <w:caps/>
      <w:color w:val="000080"/>
      <w:kern w:val="32"/>
      <w:sz w:val="22"/>
      <w:szCs w:val="26"/>
      <w:lang w:val="cs-CZ" w:eastAsia="en-US" w:bidi="ar-SA"/>
    </w:rPr>
  </w:style>
  <w:style w:type="paragraph" w:customStyle="1" w:styleId="Copyright">
    <w:name w:val="Copyright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textAlignment w:val="baseline"/>
    </w:pPr>
    <w:rPr>
      <w:sz w:val="20"/>
      <w:szCs w:val="20"/>
    </w:rPr>
  </w:style>
  <w:style w:type="paragraph" w:styleId="Rejstk1">
    <w:name w:val="index 1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240" w:hanging="240"/>
      <w:textAlignment w:val="baseline"/>
    </w:pPr>
    <w:rPr>
      <w:szCs w:val="20"/>
    </w:rPr>
  </w:style>
  <w:style w:type="paragraph" w:styleId="Rejstk2">
    <w:name w:val="index 2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480" w:hanging="240"/>
      <w:textAlignment w:val="baseline"/>
    </w:pPr>
    <w:rPr>
      <w:szCs w:val="20"/>
    </w:rPr>
  </w:style>
  <w:style w:type="paragraph" w:styleId="Rejstk3">
    <w:name w:val="index 3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720" w:hanging="240"/>
      <w:textAlignment w:val="baseline"/>
    </w:pPr>
    <w:rPr>
      <w:szCs w:val="20"/>
    </w:rPr>
  </w:style>
  <w:style w:type="paragraph" w:styleId="Rejstk4">
    <w:name w:val="index 4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960" w:hanging="240"/>
      <w:textAlignment w:val="baseline"/>
    </w:pPr>
    <w:rPr>
      <w:szCs w:val="20"/>
    </w:rPr>
  </w:style>
  <w:style w:type="paragraph" w:styleId="Rejstk5">
    <w:name w:val="index 5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1200" w:hanging="240"/>
      <w:textAlignment w:val="baseline"/>
    </w:pPr>
    <w:rPr>
      <w:szCs w:val="20"/>
    </w:rPr>
  </w:style>
  <w:style w:type="paragraph" w:styleId="Rejstk6">
    <w:name w:val="index 6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1440" w:hanging="240"/>
      <w:textAlignment w:val="baseline"/>
    </w:pPr>
    <w:rPr>
      <w:szCs w:val="20"/>
    </w:rPr>
  </w:style>
  <w:style w:type="paragraph" w:styleId="Rejstk7">
    <w:name w:val="index 7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1680" w:hanging="240"/>
      <w:textAlignment w:val="baseline"/>
    </w:pPr>
    <w:rPr>
      <w:szCs w:val="20"/>
    </w:rPr>
  </w:style>
  <w:style w:type="paragraph" w:styleId="Rejstk8">
    <w:name w:val="index 8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1920" w:hanging="240"/>
      <w:textAlignment w:val="baseline"/>
    </w:pPr>
    <w:rPr>
      <w:szCs w:val="20"/>
    </w:rPr>
  </w:style>
  <w:style w:type="paragraph" w:styleId="Rejstk9">
    <w:name w:val="index 9"/>
    <w:basedOn w:val="Normln"/>
    <w:next w:val="Normln"/>
    <w:rsid w:val="00414650"/>
    <w:pPr>
      <w:overflowPunct w:val="0"/>
      <w:autoSpaceDE w:val="0"/>
      <w:autoSpaceDN w:val="0"/>
      <w:adjustRightInd w:val="0"/>
      <w:spacing w:after="0"/>
      <w:ind w:left="2160" w:hanging="240"/>
      <w:textAlignment w:val="baseline"/>
    </w:pPr>
    <w:rPr>
      <w:szCs w:val="20"/>
    </w:rPr>
  </w:style>
  <w:style w:type="paragraph" w:styleId="Hlavikarejstku">
    <w:name w:val="index heading"/>
    <w:basedOn w:val="Normln"/>
    <w:next w:val="Rejstk1"/>
    <w:rsid w:val="00414650"/>
    <w:pPr>
      <w:overflowPunct w:val="0"/>
      <w:autoSpaceDE w:val="0"/>
      <w:autoSpaceDN w:val="0"/>
      <w:adjustRightInd w:val="0"/>
      <w:spacing w:after="0"/>
      <w:textAlignment w:val="baseline"/>
    </w:pPr>
    <w:rPr>
      <w:szCs w:val="20"/>
    </w:rPr>
  </w:style>
  <w:style w:type="paragraph" w:customStyle="1" w:styleId="xl23">
    <w:name w:val="xl23"/>
    <w:basedOn w:val="Normln"/>
    <w:rsid w:val="00414650"/>
    <w:pP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3">
    <w:name w:val="xl43"/>
    <w:basedOn w:val="Normln"/>
    <w:rsid w:val="00414650"/>
    <w:pPr>
      <w:pBdr>
        <w:left w:val="single" w:sz="12" w:space="0" w:color="auto"/>
        <w:bottom w:val="single" w:sz="6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4">
    <w:name w:val="xl44"/>
    <w:basedOn w:val="Normln"/>
    <w:rsid w:val="00414650"/>
    <w:pPr>
      <w:pBdr>
        <w:left w:val="single" w:sz="12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5">
    <w:name w:val="xl45"/>
    <w:basedOn w:val="Normln"/>
    <w:rsid w:val="00414650"/>
    <w:pP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6">
    <w:name w:val="xl46"/>
    <w:basedOn w:val="Normln"/>
    <w:rsid w:val="00414650"/>
    <w:pPr>
      <w:pBdr>
        <w:top w:val="single" w:sz="6" w:space="0" w:color="auto"/>
        <w:right w:val="dotted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47">
    <w:name w:val="xl47"/>
    <w:basedOn w:val="Normln"/>
    <w:rsid w:val="00414650"/>
    <w:pPr>
      <w:pBdr>
        <w:right w:val="dotted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48">
    <w:name w:val="xl48"/>
    <w:basedOn w:val="Normln"/>
    <w:rsid w:val="00414650"/>
    <w:pPr>
      <w:pBdr>
        <w:top w:val="single" w:sz="6" w:space="0" w:color="auto"/>
        <w:right w:val="dotted" w:sz="6" w:space="0" w:color="auto"/>
      </w:pBdr>
      <w:shd w:val="clear" w:color="auto" w:fill="C0C0C0"/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xl49">
    <w:name w:val="xl49"/>
    <w:basedOn w:val="Normln"/>
    <w:rsid w:val="00414650"/>
    <w:pPr>
      <w:pBdr>
        <w:top w:val="single" w:sz="6" w:space="0" w:color="auto"/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50">
    <w:name w:val="xl50"/>
    <w:basedOn w:val="Normln"/>
    <w:rsid w:val="00414650"/>
    <w:pPr>
      <w:pBdr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customStyle="1" w:styleId="xl51">
    <w:name w:val="xl51"/>
    <w:basedOn w:val="Normln"/>
    <w:rsid w:val="00414650"/>
    <w:pPr>
      <w:pBdr>
        <w:bottom w:val="single" w:sz="6" w:space="0" w:color="auto"/>
        <w:right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 Unicode MS" w:eastAsia="Arial Unicode MS"/>
      <w:szCs w:val="20"/>
      <w:lang w:val="en-US"/>
    </w:rPr>
  </w:style>
  <w:style w:type="paragraph" w:styleId="Rozloendokumentu">
    <w:name w:val="Document Map"/>
    <w:basedOn w:val="Normln"/>
    <w:link w:val="RozloendokumentuChar"/>
    <w:rsid w:val="00414650"/>
    <w:pPr>
      <w:shd w:val="clear" w:color="auto" w:fill="000080"/>
      <w:overflowPunct w:val="0"/>
      <w:autoSpaceDE w:val="0"/>
      <w:autoSpaceDN w:val="0"/>
      <w:adjustRightInd w:val="0"/>
      <w:spacing w:after="0"/>
      <w:textAlignment w:val="baseline"/>
    </w:pPr>
    <w:rPr>
      <w:rFonts w:ascii="Tahoma" w:hAnsi="Tahoma" w:cs="Tahoma"/>
      <w:sz w:val="20"/>
      <w:szCs w:val="20"/>
    </w:rPr>
  </w:style>
  <w:style w:type="character" w:styleId="Odkaznakoment">
    <w:name w:val="annotation reference"/>
    <w:rsid w:val="00414650"/>
    <w:rPr>
      <w:sz w:val="16"/>
      <w:szCs w:val="16"/>
    </w:rPr>
  </w:style>
  <w:style w:type="paragraph" w:styleId="Pedmtkomente">
    <w:name w:val="annotation subject"/>
    <w:basedOn w:val="Textkomente"/>
    <w:next w:val="Textkomente"/>
    <w:link w:val="PedmtkomenteChar"/>
    <w:rsid w:val="00414650"/>
    <w:pPr>
      <w:spacing w:before="0" w:after="0"/>
    </w:pPr>
    <w:rPr>
      <w:b/>
      <w:bCs/>
      <w:sz w:val="20"/>
    </w:rPr>
  </w:style>
  <w:style w:type="paragraph" w:customStyle="1" w:styleId="xl52">
    <w:name w:val="xl52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3">
    <w:name w:val="xl53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4">
    <w:name w:val="xl54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5">
    <w:name w:val="xl55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6">
    <w:name w:val="xl56"/>
    <w:basedOn w:val="Normln"/>
    <w:rsid w:val="00414650"/>
    <w:pPr>
      <w:shd w:val="thinDiagStripe" w:color="FF0000" w:fill="auto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7">
    <w:name w:val="xl57"/>
    <w:basedOn w:val="Normln"/>
    <w:rsid w:val="00414650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8">
    <w:name w:val="xl58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hd w:val="thinDiagStripe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59">
    <w:name w:val="xl59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auto" w:fill="FFFFFF"/>
      <w:spacing w:before="100" w:beforeAutospacing="1" w:after="100" w:afterAutospacing="1"/>
      <w:jc w:val="center"/>
      <w:textAlignment w:val="top"/>
    </w:pPr>
    <w:rPr>
      <w:i/>
      <w:iCs/>
      <w:sz w:val="14"/>
      <w:szCs w:val="14"/>
      <w:lang w:eastAsia="cs-CZ"/>
    </w:rPr>
  </w:style>
  <w:style w:type="paragraph" w:customStyle="1" w:styleId="xl60">
    <w:name w:val="xl60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61">
    <w:name w:val="xl61"/>
    <w:basedOn w:val="Normln"/>
    <w:rsid w:val="00414650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2">
    <w:name w:val="xl62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3">
    <w:name w:val="xl63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4">
    <w:name w:val="xl64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5">
    <w:name w:val="xl65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6">
    <w:name w:val="xl66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8">
    <w:name w:val="xl68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69">
    <w:name w:val="xl69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0">
    <w:name w:val="xl70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1">
    <w:name w:val="xl71"/>
    <w:basedOn w:val="Normln"/>
    <w:rsid w:val="00414650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2">
    <w:name w:val="xl72"/>
    <w:basedOn w:val="Normln"/>
    <w:rsid w:val="00414650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3">
    <w:name w:val="xl73"/>
    <w:basedOn w:val="Normln"/>
    <w:rsid w:val="00414650"/>
    <w:pPr>
      <w:pBdr>
        <w:top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4">
    <w:name w:val="xl74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5">
    <w:name w:val="xl75"/>
    <w:basedOn w:val="Normln"/>
    <w:rsid w:val="00414650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6">
    <w:name w:val="xl76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7">
    <w:name w:val="xl77"/>
    <w:basedOn w:val="Normln"/>
    <w:rsid w:val="00414650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8">
    <w:name w:val="xl78"/>
    <w:basedOn w:val="Normln"/>
    <w:rsid w:val="00414650"/>
    <w:pPr>
      <w:pBdr>
        <w:top w:val="single" w:sz="4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0">
    <w:name w:val="xl80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1">
    <w:name w:val="xl81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2">
    <w:name w:val="xl82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4">
    <w:name w:val="xl84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5">
    <w:name w:val="xl85"/>
    <w:basedOn w:val="Normln"/>
    <w:rsid w:val="00414650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88">
    <w:name w:val="xl88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89">
    <w:name w:val="xl89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2">
    <w:name w:val="xl92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93">
    <w:name w:val="xl93"/>
    <w:basedOn w:val="Normln"/>
    <w:rsid w:val="0041465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color w:val="FF0000"/>
      <w:sz w:val="14"/>
      <w:szCs w:val="14"/>
      <w:lang w:eastAsia="cs-CZ"/>
    </w:rPr>
  </w:style>
  <w:style w:type="paragraph" w:customStyle="1" w:styleId="xl94">
    <w:name w:val="xl94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sz w:val="14"/>
      <w:szCs w:val="14"/>
      <w:lang w:eastAsia="cs-CZ"/>
    </w:rPr>
  </w:style>
  <w:style w:type="paragraph" w:customStyle="1" w:styleId="xl95">
    <w:name w:val="xl95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b/>
      <w:bCs/>
      <w:sz w:val="14"/>
      <w:szCs w:val="14"/>
      <w:lang w:eastAsia="cs-CZ"/>
    </w:rPr>
  </w:style>
  <w:style w:type="paragraph" w:customStyle="1" w:styleId="xl96">
    <w:name w:val="xl96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CCFFCC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7">
    <w:name w:val="xl97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102">
    <w:name w:val="xl102"/>
    <w:basedOn w:val="Normln"/>
    <w:rsid w:val="00414650"/>
    <w:pPr>
      <w:pBdr>
        <w:left w:val="single" w:sz="4" w:space="0" w:color="auto"/>
        <w:bottom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3">
    <w:name w:val="xl103"/>
    <w:basedOn w:val="Normln"/>
    <w:rsid w:val="00414650"/>
    <w:pPr>
      <w:pBdr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05">
    <w:name w:val="xl105"/>
    <w:basedOn w:val="Normln"/>
    <w:rsid w:val="00414650"/>
    <w:pPr>
      <w:pBdr>
        <w:left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6">
    <w:name w:val="xl106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7">
    <w:name w:val="xl107"/>
    <w:basedOn w:val="Normln"/>
    <w:rsid w:val="00414650"/>
    <w:pPr>
      <w:pBdr>
        <w:top w:val="single" w:sz="8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8">
    <w:name w:val="xl108"/>
    <w:basedOn w:val="Normln"/>
    <w:rsid w:val="00414650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9">
    <w:name w:val="xl109"/>
    <w:basedOn w:val="Normln"/>
    <w:rsid w:val="00414650"/>
    <w:pPr>
      <w:pBdr>
        <w:top w:val="single" w:sz="4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0">
    <w:name w:val="xl110"/>
    <w:basedOn w:val="Normln"/>
    <w:rsid w:val="00414650"/>
    <w:pPr>
      <w:pBdr>
        <w:top w:val="single" w:sz="8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1">
    <w:name w:val="xl111"/>
    <w:basedOn w:val="Normln"/>
    <w:rsid w:val="00414650"/>
    <w:pPr>
      <w:pBdr>
        <w:top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2">
    <w:name w:val="xl112"/>
    <w:basedOn w:val="Normln"/>
    <w:rsid w:val="00414650"/>
    <w:pP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3">
    <w:name w:val="xl113"/>
    <w:basedOn w:val="Normln"/>
    <w:rsid w:val="00414650"/>
    <w:pPr>
      <w:pBdr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4">
    <w:name w:val="xl114"/>
    <w:basedOn w:val="Normln"/>
    <w:rsid w:val="00414650"/>
    <w:pPr>
      <w:pBdr>
        <w:bottom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5">
    <w:name w:val="xl115"/>
    <w:basedOn w:val="Normln"/>
    <w:rsid w:val="00414650"/>
    <w:pPr>
      <w:pBdr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16">
    <w:name w:val="xl116"/>
    <w:basedOn w:val="Normln"/>
    <w:rsid w:val="00414650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7">
    <w:name w:val="xl117"/>
    <w:basedOn w:val="Normln"/>
    <w:rsid w:val="00414650"/>
    <w:pPr>
      <w:pBdr>
        <w:top w:val="single" w:sz="4" w:space="0" w:color="auto"/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8">
    <w:name w:val="xl118"/>
    <w:basedOn w:val="Normln"/>
    <w:rsid w:val="00414650"/>
    <w:pPr>
      <w:pBdr>
        <w:top w:val="single" w:sz="8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b/>
      <w:bCs/>
      <w:sz w:val="14"/>
      <w:szCs w:val="14"/>
      <w:lang w:eastAsia="cs-CZ"/>
    </w:rPr>
  </w:style>
  <w:style w:type="paragraph" w:customStyle="1" w:styleId="xl119">
    <w:name w:val="xl119"/>
    <w:basedOn w:val="Normln"/>
    <w:rsid w:val="00414650"/>
    <w:pPr>
      <w:pBdr>
        <w:top w:val="single" w:sz="4" w:space="0" w:color="auto"/>
        <w:left w:val="single" w:sz="8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sz w:val="14"/>
      <w:szCs w:val="14"/>
      <w:lang w:eastAsia="cs-CZ"/>
    </w:rPr>
  </w:style>
  <w:style w:type="paragraph" w:customStyle="1" w:styleId="xl120">
    <w:name w:val="xl120"/>
    <w:basedOn w:val="Normln"/>
    <w:rsid w:val="00414650"/>
    <w:pPr>
      <w:pBdr>
        <w:top w:val="single" w:sz="4" w:space="0" w:color="auto"/>
        <w:left w:val="single" w:sz="8" w:space="0" w:color="auto"/>
        <w:right w:val="single" w:sz="4" w:space="0" w:color="auto"/>
      </w:pBdr>
      <w:spacing w:before="100" w:beforeAutospacing="1" w:after="100" w:afterAutospacing="1"/>
      <w:jc w:val="center"/>
      <w:textAlignment w:val="center"/>
    </w:pPr>
    <w:rPr>
      <w:sz w:val="14"/>
      <w:szCs w:val="14"/>
      <w:lang w:eastAsia="cs-CZ"/>
    </w:rPr>
  </w:style>
  <w:style w:type="paragraph" w:customStyle="1" w:styleId="Odrky">
    <w:name w:val="Odrážky"/>
    <w:basedOn w:val="Normln"/>
    <w:rsid w:val="00414650"/>
    <w:pPr>
      <w:numPr>
        <w:numId w:val="10"/>
      </w:numPr>
      <w:spacing w:after="0"/>
    </w:pPr>
  </w:style>
  <w:style w:type="paragraph" w:customStyle="1" w:styleId="Odrkydruhlevel">
    <w:name w:val="Odrážky druhý level"/>
    <w:basedOn w:val="Odrky"/>
    <w:rsid w:val="00414650"/>
    <w:pPr>
      <w:numPr>
        <w:ilvl w:val="2"/>
      </w:numPr>
      <w:tabs>
        <w:tab w:val="clear" w:pos="2160"/>
        <w:tab w:val="num" w:pos="1440"/>
      </w:tabs>
      <w:ind w:left="1440"/>
    </w:pPr>
  </w:style>
  <w:style w:type="paragraph" w:customStyle="1" w:styleId="Odrkytetrove">
    <w:name w:val="Odrážky třetí úroveň"/>
    <w:basedOn w:val="Odrkydruhlevel"/>
    <w:rsid w:val="00414650"/>
    <w:pPr>
      <w:tabs>
        <w:tab w:val="clear" w:pos="1440"/>
        <w:tab w:val="num" w:pos="2160"/>
      </w:tabs>
      <w:ind w:left="2160"/>
    </w:pPr>
  </w:style>
  <w:style w:type="character" w:customStyle="1" w:styleId="Variable">
    <w:name w:val="Variable"/>
    <w:rsid w:val="00414650"/>
    <w:rPr>
      <w:i/>
      <w:noProof/>
    </w:rPr>
  </w:style>
  <w:style w:type="character" w:customStyle="1" w:styleId="Obsoletegray">
    <w:name w:val="Obsolete gray"/>
    <w:rsid w:val="00414650"/>
    <w:rPr>
      <w:strike/>
      <w:dstrike w:val="0"/>
      <w:color w:val="C0C0C0"/>
    </w:rPr>
  </w:style>
  <w:style w:type="character" w:customStyle="1" w:styleId="Obsolete">
    <w:name w:val="Obsolete"/>
    <w:rsid w:val="00414650"/>
    <w:rPr>
      <w:strike/>
      <w:dstrike w:val="0"/>
    </w:rPr>
  </w:style>
  <w:style w:type="character" w:customStyle="1" w:styleId="NormlnodsazenChar">
    <w:name w:val="Normální odsazený Char"/>
    <w:link w:val="Normlnodsazen"/>
    <w:rsid w:val="00414650"/>
    <w:rPr>
      <w:sz w:val="22"/>
      <w:lang w:val="cs-CZ" w:eastAsia="en-US" w:bidi="ar-SA"/>
    </w:rPr>
  </w:style>
  <w:style w:type="paragraph" w:customStyle="1" w:styleId="TableHeading">
    <w:name w:val="Table Heading"/>
    <w:basedOn w:val="Table"/>
    <w:rsid w:val="00414650"/>
    <w:pPr>
      <w:spacing w:before="40" w:after="40"/>
      <w:ind w:left="57" w:right="57"/>
    </w:pPr>
    <w:rPr>
      <w:b/>
      <w:lang w:val="cs-CZ"/>
    </w:rPr>
  </w:style>
  <w:style w:type="paragraph" w:customStyle="1" w:styleId="Picture">
    <w:name w:val="Picture"/>
    <w:basedOn w:val="Normln"/>
    <w:rsid w:val="00414650"/>
    <w:pPr>
      <w:spacing w:before="120"/>
      <w:jc w:val="center"/>
    </w:pPr>
    <w:rPr>
      <w:sz w:val="24"/>
      <w:szCs w:val="20"/>
    </w:rPr>
  </w:style>
  <w:style w:type="character" w:customStyle="1" w:styleId="l1s521">
    <w:name w:val="l1s521"/>
    <w:rsid w:val="00414650"/>
    <w:rPr>
      <w:rFonts w:ascii="Courier New" w:hAnsi="Courier New" w:cs="Courier New" w:hint="default"/>
      <w:color w:val="0000FF"/>
      <w:sz w:val="20"/>
      <w:szCs w:val="20"/>
      <w:shd w:val="clear" w:color="auto" w:fill="FFFFFF"/>
    </w:rPr>
  </w:style>
  <w:style w:type="paragraph" w:customStyle="1" w:styleId="Formfield">
    <w:name w:val="Form field"/>
    <w:basedOn w:val="Normln"/>
    <w:next w:val="Normln"/>
    <w:link w:val="FormfieldChar"/>
    <w:rsid w:val="00414650"/>
    <w:pPr>
      <w:overflowPunct w:val="0"/>
      <w:autoSpaceDE w:val="0"/>
      <w:autoSpaceDN w:val="0"/>
      <w:adjustRightInd w:val="0"/>
      <w:spacing w:after="0"/>
      <w:textAlignment w:val="baseline"/>
    </w:pPr>
    <w:rPr>
      <w:i/>
      <w:szCs w:val="20"/>
    </w:rPr>
  </w:style>
  <w:style w:type="character" w:customStyle="1" w:styleId="FormfieldChar">
    <w:name w:val="Form field Char"/>
    <w:link w:val="Formfield"/>
    <w:rsid w:val="00414650"/>
    <w:rPr>
      <w:i/>
      <w:sz w:val="22"/>
      <w:lang w:val="cs-CZ" w:eastAsia="en-US" w:bidi="ar-SA"/>
    </w:rPr>
  </w:style>
  <w:style w:type="paragraph" w:customStyle="1" w:styleId="Numbered">
    <w:name w:val="Numbered"/>
    <w:aliases w:val="Indent"/>
    <w:basedOn w:val="Normlnodsazen"/>
    <w:rsid w:val="00414650"/>
    <w:pPr>
      <w:tabs>
        <w:tab w:val="num" w:pos="1495"/>
      </w:tabs>
      <w:overflowPunct w:val="0"/>
      <w:autoSpaceDE w:val="0"/>
      <w:autoSpaceDN w:val="0"/>
      <w:adjustRightInd w:val="0"/>
      <w:spacing w:before="0"/>
      <w:ind w:left="1495" w:hanging="360"/>
      <w:jc w:val="both"/>
      <w:textAlignment w:val="baseline"/>
    </w:pPr>
    <w:rPr>
      <w:sz w:val="24"/>
    </w:rPr>
  </w:style>
  <w:style w:type="paragraph" w:styleId="Nzev">
    <w:name w:val="Title"/>
    <w:aliases w:val="ASAPTitle"/>
    <w:basedOn w:val="Normln"/>
    <w:link w:val="NzevChar"/>
    <w:uiPriority w:val="10"/>
    <w:qFormat/>
    <w:rsid w:val="00414650"/>
    <w:pPr>
      <w:spacing w:before="240" w:after="60"/>
      <w:jc w:val="center"/>
    </w:pPr>
    <w:rPr>
      <w:rFonts w:ascii="Arial" w:hAnsi="Arial"/>
      <w:b/>
      <w:kern w:val="28"/>
      <w:sz w:val="72"/>
    </w:rPr>
  </w:style>
  <w:style w:type="paragraph" w:customStyle="1" w:styleId="DomSub">
    <w:name w:val="DomSub"/>
    <w:basedOn w:val="Normln"/>
    <w:rsid w:val="00414650"/>
    <w:pPr>
      <w:ind w:left="1440"/>
      <w:jc w:val="both"/>
    </w:pPr>
  </w:style>
  <w:style w:type="paragraph" w:customStyle="1" w:styleId="CISection">
    <w:name w:val="CISection"/>
    <w:basedOn w:val="Normln"/>
    <w:rsid w:val="00414650"/>
    <w:pPr>
      <w:tabs>
        <w:tab w:val="left" w:pos="1134"/>
      </w:tabs>
      <w:spacing w:before="120"/>
      <w:ind w:left="567"/>
      <w:jc w:val="both"/>
    </w:pPr>
    <w:rPr>
      <w:rFonts w:ascii="Times" w:hAnsi="Times"/>
      <w:b/>
    </w:rPr>
  </w:style>
  <w:style w:type="paragraph" w:customStyle="1" w:styleId="ASAPNormalIcon">
    <w:name w:val="ASAPNormalIcon"/>
    <w:basedOn w:val="Normln"/>
    <w:rsid w:val="00414650"/>
    <w:pPr>
      <w:ind w:left="1440"/>
      <w:jc w:val="both"/>
    </w:pPr>
  </w:style>
  <w:style w:type="paragraph" w:styleId="Prosttext">
    <w:name w:val="Plain Text"/>
    <w:basedOn w:val="Normln"/>
    <w:link w:val="ProsttextChar"/>
    <w:rsid w:val="00414650"/>
    <w:pPr>
      <w:jc w:val="both"/>
    </w:pPr>
    <w:rPr>
      <w:rFonts w:ascii="Courier New" w:hAnsi="Courier New" w:cs="Courier New"/>
    </w:rPr>
  </w:style>
  <w:style w:type="paragraph" w:customStyle="1" w:styleId="Tabulka">
    <w:name w:val="Tabulka"/>
    <w:basedOn w:val="Normln"/>
    <w:next w:val="Normln"/>
    <w:rsid w:val="00414650"/>
    <w:pPr>
      <w:widowControl w:val="0"/>
      <w:suppressAutoHyphens/>
      <w:autoSpaceDE w:val="0"/>
      <w:autoSpaceDN w:val="0"/>
      <w:adjustRightInd w:val="0"/>
      <w:jc w:val="both"/>
    </w:pPr>
    <w:rPr>
      <w:rFonts w:ascii="Arial" w:hAnsi="Arial" w:cs="Arial"/>
      <w:color w:val="000000"/>
    </w:rPr>
  </w:style>
  <w:style w:type="paragraph" w:styleId="Zkladntextodsazen2">
    <w:name w:val="Body Text Indent 2"/>
    <w:basedOn w:val="Normln"/>
    <w:link w:val="Zkladntextodsazen2Char"/>
    <w:rsid w:val="00414650"/>
    <w:pPr>
      <w:jc w:val="both"/>
    </w:pPr>
  </w:style>
  <w:style w:type="paragraph" w:styleId="Zkladntextodsazen3">
    <w:name w:val="Body Text Indent 3"/>
    <w:basedOn w:val="Normln"/>
    <w:link w:val="Zkladntextodsazen3Char"/>
    <w:rsid w:val="00414650"/>
    <w:pPr>
      <w:widowControl w:val="0"/>
      <w:suppressAutoHyphens/>
      <w:autoSpaceDE w:val="0"/>
      <w:autoSpaceDN w:val="0"/>
      <w:adjustRightInd w:val="0"/>
      <w:ind w:left="993" w:hanging="426"/>
      <w:jc w:val="both"/>
    </w:pPr>
    <w:rPr>
      <w:rFonts w:cs="Arial"/>
    </w:rPr>
  </w:style>
  <w:style w:type="paragraph" w:styleId="Zkladntext2">
    <w:name w:val="Body Text 2"/>
    <w:basedOn w:val="Normln"/>
    <w:link w:val="Zkladntext2Char"/>
    <w:rsid w:val="00414650"/>
    <w:pPr>
      <w:jc w:val="both"/>
    </w:pPr>
    <w:rPr>
      <w:color w:val="0000FF"/>
    </w:rPr>
  </w:style>
  <w:style w:type="paragraph" w:customStyle="1" w:styleId="RKNormal">
    <w:name w:val="RK_Normal"/>
    <w:basedOn w:val="Zhlav"/>
    <w:rsid w:val="00414650"/>
    <w:pPr>
      <w:widowControl w:val="0"/>
      <w:autoSpaceDE w:val="0"/>
      <w:autoSpaceDN w:val="0"/>
      <w:jc w:val="both"/>
    </w:pPr>
    <w:rPr>
      <w:sz w:val="22"/>
    </w:rPr>
  </w:style>
  <w:style w:type="paragraph" w:customStyle="1" w:styleId="bullet">
    <w:name w:val="bullet"/>
    <w:basedOn w:val="Normln"/>
    <w:rsid w:val="00414650"/>
    <w:pPr>
      <w:tabs>
        <w:tab w:val="num" w:pos="1477"/>
      </w:tabs>
      <w:ind w:left="1647" w:hanging="567"/>
      <w:jc w:val="both"/>
    </w:pPr>
  </w:style>
  <w:style w:type="paragraph" w:customStyle="1" w:styleId="tablehead">
    <w:name w:val="table_head"/>
    <w:basedOn w:val="Texttabulky"/>
    <w:autoRedefine/>
    <w:rsid w:val="00414650"/>
    <w:rPr>
      <w:rFonts w:ascii="Arial" w:eastAsia="MS Mincho" w:hAnsi="Arial" w:cs="Arial"/>
      <w:b/>
      <w:bCs/>
      <w:sz w:val="18"/>
    </w:rPr>
  </w:style>
  <w:style w:type="paragraph" w:customStyle="1" w:styleId="Puntos">
    <w:name w:val="Puntos"/>
    <w:basedOn w:val="Normln"/>
    <w:rsid w:val="00414650"/>
    <w:pPr>
      <w:tabs>
        <w:tab w:val="num" w:pos="1477"/>
      </w:tabs>
      <w:spacing w:before="60"/>
      <w:ind w:left="1647" w:hanging="567"/>
      <w:jc w:val="both"/>
    </w:pPr>
    <w:rPr>
      <w:rFonts w:ascii="Arial" w:hAnsi="Arial" w:cs="Arial"/>
      <w:sz w:val="20"/>
      <w:szCs w:val="20"/>
      <w:lang w:eastAsia="es-ES"/>
    </w:rPr>
  </w:style>
  <w:style w:type="paragraph" w:customStyle="1" w:styleId="Odrazky1">
    <w:name w:val="Odrazky 1"/>
    <w:basedOn w:val="Normln"/>
    <w:rsid w:val="00414650"/>
    <w:pPr>
      <w:numPr>
        <w:numId w:val="12"/>
      </w:numPr>
      <w:tabs>
        <w:tab w:val="left" w:pos="1701"/>
      </w:tabs>
      <w:spacing w:before="120" w:after="0"/>
    </w:pPr>
    <w:rPr>
      <w:lang w:eastAsia="cs-CZ"/>
    </w:rPr>
  </w:style>
  <w:style w:type="paragraph" w:customStyle="1" w:styleId="Odrazky2">
    <w:name w:val="Odrazky 2"/>
    <w:basedOn w:val="Normln"/>
    <w:rsid w:val="00414650"/>
    <w:pPr>
      <w:numPr>
        <w:ilvl w:val="2"/>
        <w:numId w:val="12"/>
      </w:numPr>
      <w:tabs>
        <w:tab w:val="left" w:pos="851"/>
      </w:tabs>
      <w:spacing w:before="120" w:after="0"/>
    </w:pPr>
    <w:rPr>
      <w:lang w:eastAsia="cs-CZ"/>
    </w:rPr>
  </w:style>
  <w:style w:type="paragraph" w:customStyle="1" w:styleId="BodyText1">
    <w:name w:val="Body Text1"/>
    <w:basedOn w:val="Normln"/>
    <w:autoRedefine/>
    <w:rsid w:val="00414650"/>
    <w:pPr>
      <w:spacing w:after="0"/>
    </w:pPr>
    <w:rPr>
      <w:lang w:eastAsia="cs-CZ"/>
    </w:rPr>
  </w:style>
  <w:style w:type="character" w:customStyle="1" w:styleId="l1s321">
    <w:name w:val="l1s321"/>
    <w:rsid w:val="00414650"/>
    <w:rPr>
      <w:rFonts w:ascii="Courier New" w:hAnsi="Courier New" w:cs="Courier New" w:hint="default"/>
      <w:color w:val="3399FF"/>
      <w:sz w:val="20"/>
      <w:szCs w:val="20"/>
      <w:shd w:val="clear" w:color="auto" w:fill="FFFFFF"/>
    </w:rPr>
  </w:style>
  <w:style w:type="character" w:customStyle="1" w:styleId="l1s311">
    <w:name w:val="l1s311"/>
    <w:rsid w:val="00414650"/>
    <w:rPr>
      <w:rFonts w:ascii="Courier New" w:hAnsi="Courier New" w:cs="Courier New" w:hint="default"/>
      <w:i/>
      <w:iCs/>
      <w:color w:val="808080"/>
      <w:sz w:val="20"/>
      <w:szCs w:val="20"/>
      <w:shd w:val="clear" w:color="auto" w:fill="FFFFFF"/>
    </w:rPr>
  </w:style>
  <w:style w:type="character" w:customStyle="1" w:styleId="l1s331">
    <w:name w:val="l1s331"/>
    <w:rsid w:val="00414650"/>
    <w:rPr>
      <w:rFonts w:ascii="Courier New" w:hAnsi="Courier New" w:cs="Courier New" w:hint="default"/>
      <w:color w:val="4DA619"/>
      <w:sz w:val="20"/>
      <w:szCs w:val="20"/>
      <w:shd w:val="clear" w:color="auto" w:fill="FFFFFF"/>
    </w:rPr>
  </w:style>
  <w:style w:type="paragraph" w:styleId="Seznamsodrkami2">
    <w:name w:val="List Bullet 2"/>
    <w:basedOn w:val="Normln"/>
    <w:rsid w:val="00414650"/>
    <w:pPr>
      <w:tabs>
        <w:tab w:val="num" w:pos="720"/>
      </w:tabs>
      <w:spacing w:after="0"/>
      <w:ind w:left="720" w:hanging="360"/>
    </w:pPr>
    <w:rPr>
      <w:sz w:val="24"/>
      <w:lang w:eastAsia="cs-CZ"/>
    </w:rPr>
  </w:style>
  <w:style w:type="paragraph" w:customStyle="1" w:styleId="InsideAddress">
    <w:name w:val="Inside Address"/>
    <w:basedOn w:val="Normln"/>
    <w:rsid w:val="00414650"/>
    <w:pPr>
      <w:spacing w:after="0"/>
    </w:pPr>
    <w:rPr>
      <w:sz w:val="24"/>
      <w:lang w:eastAsia="cs-CZ"/>
    </w:rPr>
  </w:style>
  <w:style w:type="paragraph" w:customStyle="1" w:styleId="ReferenceLine">
    <w:name w:val="Reference Line"/>
    <w:basedOn w:val="Zkladntext"/>
    <w:rsid w:val="00414650"/>
  </w:style>
  <w:style w:type="paragraph" w:styleId="Zkladntext-prvnodsazen2">
    <w:name w:val="Body Text First Indent 2"/>
    <w:basedOn w:val="Zkladntextodsazen"/>
    <w:link w:val="Zkladntext-prvnodsazen2Char"/>
    <w:rsid w:val="00414650"/>
    <w:pPr>
      <w:overflowPunct/>
      <w:autoSpaceDE/>
      <w:autoSpaceDN/>
      <w:adjustRightInd/>
      <w:spacing w:after="120"/>
      <w:ind w:left="360" w:firstLine="210"/>
      <w:textAlignment w:val="auto"/>
    </w:pPr>
    <w:rPr>
      <w:sz w:val="24"/>
      <w:szCs w:val="24"/>
      <w:lang w:eastAsia="cs-CZ"/>
    </w:rPr>
  </w:style>
  <w:style w:type="table" w:styleId="Mkatabulky1">
    <w:name w:val="Table Grid 1"/>
    <w:basedOn w:val="Normlntabulka"/>
    <w:rsid w:val="00414650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customStyle="1" w:styleId="2Char">
    <w:name w:val="2 Char"/>
    <w:aliases w:val="sub-sect Char,21 Char,sub-sect1 Char,22 Char,sub-sect2 Char,23 Char,sub-sect3 Char,24 Char,sub-sect4 Char,25 Char,sub-sect5 Char,(1.1 Char,1.2 Char,1.3 etc) Char,section header Char,h2 Char,no section Char,H2 Char,PA Major Section Char,211 Char"/>
    <w:rsid w:val="00414650"/>
    <w:rPr>
      <w:rFonts w:ascii="Arial" w:hAnsi="Arial"/>
      <w:b/>
      <w:sz w:val="24"/>
      <w:lang w:val="cs-CZ" w:eastAsia="en-US" w:bidi="ar-SA"/>
    </w:rPr>
  </w:style>
  <w:style w:type="character" w:customStyle="1" w:styleId="Hidden">
    <w:name w:val="Hidden"/>
    <w:rsid w:val="00414650"/>
    <w:rPr>
      <w:i/>
      <w:vanish/>
      <w:color w:val="0000FF"/>
    </w:rPr>
  </w:style>
  <w:style w:type="character" w:customStyle="1" w:styleId="LogicaLogo">
    <w:name w:val="Logica Logo"/>
    <w:rsid w:val="00414650"/>
    <w:rPr>
      <w:rFonts w:ascii="Logica" w:hAnsi="Logica"/>
      <w:sz w:val="36"/>
    </w:rPr>
  </w:style>
  <w:style w:type="paragraph" w:customStyle="1" w:styleId="AbbreviationList">
    <w:name w:val="Abbreviation List"/>
    <w:basedOn w:val="Normln"/>
    <w:rsid w:val="00414650"/>
    <w:pPr>
      <w:overflowPunct w:val="0"/>
      <w:autoSpaceDE w:val="0"/>
      <w:autoSpaceDN w:val="0"/>
      <w:adjustRightInd w:val="0"/>
      <w:spacing w:after="240"/>
      <w:ind w:left="2835" w:hanging="1701"/>
      <w:jc w:val="both"/>
      <w:textAlignment w:val="baseline"/>
    </w:pPr>
    <w:rPr>
      <w:szCs w:val="20"/>
    </w:rPr>
  </w:style>
  <w:style w:type="paragraph" w:customStyle="1" w:styleId="Nadpis10">
    <w:name w:val="Nadpis1"/>
    <w:basedOn w:val="Zkladntext"/>
    <w:next w:val="Odstavec"/>
    <w:rsid w:val="00414650"/>
    <w:pPr>
      <w:pageBreakBefore/>
      <w:tabs>
        <w:tab w:val="left" w:pos="567"/>
      </w:tabs>
      <w:overflowPunct w:val="0"/>
      <w:autoSpaceDE w:val="0"/>
      <w:autoSpaceDN w:val="0"/>
      <w:adjustRightInd w:val="0"/>
      <w:spacing w:after="0"/>
      <w:ind w:left="567" w:hanging="567"/>
      <w:jc w:val="left"/>
      <w:textAlignment w:val="baseline"/>
    </w:pPr>
    <w:rPr>
      <w:b/>
      <w:sz w:val="28"/>
      <w:szCs w:val="20"/>
    </w:rPr>
  </w:style>
  <w:style w:type="paragraph" w:customStyle="1" w:styleId="Odstavec">
    <w:name w:val="Odstavec"/>
    <w:basedOn w:val="Zkladntext2"/>
    <w:rsid w:val="00414650"/>
    <w:pPr>
      <w:tabs>
        <w:tab w:val="left" w:pos="567"/>
        <w:tab w:val="left" w:pos="1134"/>
        <w:tab w:val="left" w:pos="1701"/>
        <w:tab w:val="left" w:pos="2268"/>
        <w:tab w:val="left" w:pos="2835"/>
      </w:tabs>
      <w:overflowPunct w:val="0"/>
      <w:autoSpaceDE w:val="0"/>
      <w:autoSpaceDN w:val="0"/>
      <w:adjustRightInd w:val="0"/>
      <w:spacing w:after="0"/>
      <w:ind w:firstLine="567"/>
      <w:jc w:val="left"/>
      <w:textAlignment w:val="baseline"/>
    </w:pPr>
    <w:rPr>
      <w:color w:val="auto"/>
      <w:szCs w:val="20"/>
    </w:rPr>
  </w:style>
  <w:style w:type="paragraph" w:customStyle="1" w:styleId="Odrka1">
    <w:name w:val="Odrážka 1"/>
    <w:basedOn w:val="Zkladntext"/>
    <w:rsid w:val="00414650"/>
    <w:pPr>
      <w:tabs>
        <w:tab w:val="left" w:pos="284"/>
        <w:tab w:val="left" w:pos="567"/>
        <w:tab w:val="left" w:pos="1146"/>
      </w:tabs>
      <w:overflowPunct w:val="0"/>
      <w:autoSpaceDE w:val="0"/>
      <w:autoSpaceDN w:val="0"/>
      <w:adjustRightInd w:val="0"/>
      <w:spacing w:after="0"/>
      <w:ind w:left="1146" w:hanging="360"/>
      <w:jc w:val="left"/>
      <w:textAlignment w:val="baseline"/>
    </w:pPr>
    <w:rPr>
      <w:b/>
      <w:szCs w:val="20"/>
    </w:rPr>
  </w:style>
  <w:style w:type="paragraph" w:customStyle="1" w:styleId="xl22">
    <w:name w:val="xl22"/>
    <w:basedOn w:val="Normln"/>
    <w:rsid w:val="00414650"/>
    <w:pPr>
      <w:pBdr>
        <w:bottom w:val="single" w:sz="6" w:space="0" w:color="auto"/>
      </w:pBdr>
      <w:overflowPunct w:val="0"/>
      <w:autoSpaceDE w:val="0"/>
      <w:autoSpaceDN w:val="0"/>
      <w:adjustRightInd w:val="0"/>
      <w:spacing w:before="100" w:after="100"/>
      <w:textAlignment w:val="baseline"/>
    </w:pPr>
    <w:rPr>
      <w:rFonts w:ascii="Arial" w:hAnsi="Arial"/>
      <w:b/>
      <w:szCs w:val="20"/>
      <w:lang w:val="en-US"/>
    </w:rPr>
  </w:style>
  <w:style w:type="paragraph" w:customStyle="1" w:styleId="Seznamodrky">
    <w:name w:val="Seznam odrážky"/>
    <w:aliases w:val="odsazeno"/>
    <w:basedOn w:val="Normlnodsazen"/>
    <w:rsid w:val="00414650"/>
    <w:pPr>
      <w:tabs>
        <w:tab w:val="num" w:pos="432"/>
      </w:tabs>
      <w:spacing w:before="120" w:after="0"/>
      <w:ind w:left="432" w:hanging="432"/>
      <w:jc w:val="both"/>
    </w:pPr>
    <w:rPr>
      <w:szCs w:val="24"/>
      <w:lang w:eastAsia="cs-CZ"/>
    </w:rPr>
  </w:style>
  <w:style w:type="paragraph" w:customStyle="1" w:styleId="Titulogeneral">
    <w:name w:val="Titulo general"/>
    <w:basedOn w:val="Normlnodsazen"/>
    <w:rsid w:val="00414650"/>
    <w:pPr>
      <w:keepNext/>
      <w:numPr>
        <w:numId w:val="13"/>
      </w:numPr>
      <w:tabs>
        <w:tab w:val="clear" w:pos="360"/>
      </w:tabs>
      <w:spacing w:before="240"/>
      <w:ind w:left="0" w:firstLine="0"/>
      <w:jc w:val="both"/>
    </w:pPr>
    <w:rPr>
      <w:b/>
      <w:szCs w:val="24"/>
      <w:lang w:val="en-GB" w:eastAsia="es-ES"/>
    </w:rPr>
  </w:style>
  <w:style w:type="paragraph" w:customStyle="1" w:styleId="Texto">
    <w:name w:val="Texto"/>
    <w:basedOn w:val="Normln"/>
    <w:rsid w:val="00414650"/>
    <w:pPr>
      <w:spacing w:before="60" w:after="60"/>
      <w:ind w:left="1134"/>
      <w:jc w:val="both"/>
    </w:pPr>
    <w:rPr>
      <w:rFonts w:ascii="Arial" w:hAnsi="Arial" w:cs="Arial"/>
      <w:sz w:val="20"/>
      <w:szCs w:val="20"/>
      <w:lang w:val="en-GB" w:eastAsia="es-ES"/>
    </w:rPr>
  </w:style>
  <w:style w:type="paragraph" w:customStyle="1" w:styleId="Bullet1">
    <w:name w:val="Bullet1"/>
    <w:basedOn w:val="Normln"/>
    <w:rsid w:val="00414650"/>
    <w:pPr>
      <w:keepNext/>
      <w:keepLines/>
      <w:tabs>
        <w:tab w:val="num" w:pos="1191"/>
      </w:tabs>
      <w:overflowPunct w:val="0"/>
      <w:autoSpaceDE w:val="0"/>
      <w:autoSpaceDN w:val="0"/>
      <w:adjustRightInd w:val="0"/>
      <w:spacing w:before="120"/>
      <w:ind w:left="1191" w:hanging="397"/>
      <w:textAlignment w:val="baseline"/>
    </w:pPr>
    <w:rPr>
      <w:sz w:val="26"/>
      <w:szCs w:val="20"/>
      <w:lang w:eastAsia="cs-CZ"/>
    </w:rPr>
  </w:style>
  <w:style w:type="paragraph" w:customStyle="1" w:styleId="Heading3Close">
    <w:name w:val="Heading 3 Close"/>
    <w:basedOn w:val="Nadpis3"/>
    <w:next w:val="Normln"/>
    <w:rsid w:val="00414650"/>
    <w:pPr>
      <w:numPr>
        <w:ilvl w:val="0"/>
        <w:numId w:val="0"/>
      </w:numPr>
      <w:pBdr>
        <w:top w:val="single" w:sz="18" w:space="1" w:color="auto"/>
      </w:pBdr>
      <w:shd w:val="clear" w:color="auto" w:fill="auto"/>
      <w:tabs>
        <w:tab w:val="clear" w:pos="1077"/>
        <w:tab w:val="left" w:pos="720"/>
        <w:tab w:val="left" w:pos="1134"/>
        <w:tab w:val="num" w:pos="2160"/>
      </w:tabs>
      <w:spacing w:before="360" w:after="240"/>
      <w:ind w:left="2160" w:hanging="360"/>
      <w:jc w:val="both"/>
    </w:pPr>
    <w:rPr>
      <w:rFonts w:ascii="Arial" w:hAnsi="Arial" w:cs="Times New Roman"/>
      <w:b w:val="0"/>
      <w:color w:val="002F6E"/>
      <w:kern w:val="0"/>
      <w:sz w:val="32"/>
      <w:szCs w:val="20"/>
      <w:lang w:eastAsia="cs-CZ"/>
    </w:rPr>
  </w:style>
  <w:style w:type="paragraph" w:customStyle="1" w:styleId="Odrazky3">
    <w:name w:val="Odrazky 3"/>
    <w:basedOn w:val="Odrazky2"/>
    <w:rsid w:val="00414650"/>
    <w:pPr>
      <w:numPr>
        <w:numId w:val="14"/>
      </w:numPr>
      <w:tabs>
        <w:tab w:val="left" w:pos="851"/>
        <w:tab w:val="num" w:pos="3446"/>
      </w:tabs>
      <w:ind w:left="1208" w:hanging="357"/>
    </w:pPr>
  </w:style>
  <w:style w:type="paragraph" w:customStyle="1" w:styleId="Textbodu">
    <w:name w:val="Text bodu"/>
    <w:basedOn w:val="Normln"/>
    <w:rsid w:val="00414650"/>
    <w:pPr>
      <w:numPr>
        <w:ilvl w:val="1"/>
        <w:numId w:val="14"/>
      </w:numPr>
      <w:tabs>
        <w:tab w:val="clear" w:pos="425"/>
        <w:tab w:val="num" w:pos="851"/>
      </w:tabs>
      <w:spacing w:after="0"/>
      <w:ind w:left="851" w:hanging="426"/>
      <w:jc w:val="both"/>
      <w:outlineLvl w:val="8"/>
    </w:pPr>
    <w:rPr>
      <w:sz w:val="20"/>
      <w:szCs w:val="20"/>
      <w:lang w:eastAsia="cs-CZ"/>
    </w:rPr>
  </w:style>
  <w:style w:type="paragraph" w:customStyle="1" w:styleId="Textpsmene">
    <w:name w:val="Text písmene"/>
    <w:basedOn w:val="Normln"/>
    <w:rsid w:val="00414650"/>
    <w:pPr>
      <w:numPr>
        <w:numId w:val="14"/>
      </w:numPr>
      <w:tabs>
        <w:tab w:val="clear" w:pos="785"/>
        <w:tab w:val="num" w:pos="425"/>
      </w:tabs>
      <w:spacing w:after="0"/>
      <w:ind w:left="425" w:hanging="425"/>
      <w:jc w:val="both"/>
      <w:outlineLvl w:val="7"/>
    </w:pPr>
    <w:rPr>
      <w:sz w:val="20"/>
      <w:szCs w:val="20"/>
      <w:lang w:eastAsia="cs-CZ"/>
    </w:rPr>
  </w:style>
  <w:style w:type="paragraph" w:customStyle="1" w:styleId="Textodstavce">
    <w:name w:val="Text odstavce"/>
    <w:basedOn w:val="Normln"/>
    <w:rsid w:val="00414650"/>
    <w:pPr>
      <w:numPr>
        <w:numId w:val="15"/>
      </w:numPr>
      <w:tabs>
        <w:tab w:val="clear" w:pos="930"/>
        <w:tab w:val="num" w:pos="785"/>
        <w:tab w:val="left" w:pos="851"/>
      </w:tabs>
      <w:spacing w:before="120"/>
      <w:ind w:left="0" w:firstLine="425"/>
      <w:jc w:val="both"/>
      <w:outlineLvl w:val="6"/>
    </w:pPr>
    <w:rPr>
      <w:sz w:val="20"/>
      <w:szCs w:val="20"/>
      <w:lang w:eastAsia="cs-CZ"/>
    </w:rPr>
  </w:style>
  <w:style w:type="paragraph" w:customStyle="1" w:styleId="Styl-a">
    <w:name w:val="Styl - a)"/>
    <w:basedOn w:val="Normln"/>
    <w:rsid w:val="00414650"/>
    <w:pPr>
      <w:tabs>
        <w:tab w:val="num" w:pos="720"/>
      </w:tabs>
      <w:spacing w:after="240"/>
      <w:ind w:left="720" w:hanging="360"/>
      <w:jc w:val="both"/>
    </w:pPr>
    <w:rPr>
      <w:sz w:val="20"/>
      <w:szCs w:val="20"/>
      <w:lang w:eastAsia="cs-CZ"/>
    </w:rPr>
  </w:style>
  <w:style w:type="paragraph" w:customStyle="1" w:styleId="SAGETEX">
    <w:name w:val="SAGETEX"/>
    <w:basedOn w:val="Normln"/>
    <w:rsid w:val="00414650"/>
    <w:pPr>
      <w:jc w:val="both"/>
    </w:pPr>
    <w:rPr>
      <w:rFonts w:ascii="Arial" w:hAnsi="Arial"/>
      <w:sz w:val="20"/>
      <w:szCs w:val="20"/>
      <w:lang w:val="es-ES_tradnl" w:eastAsia="cs-CZ"/>
    </w:rPr>
  </w:style>
  <w:style w:type="paragraph" w:customStyle="1" w:styleId="BulletList">
    <w:name w:val="Bullet List"/>
    <w:basedOn w:val="normal1"/>
    <w:rsid w:val="00414650"/>
    <w:pPr>
      <w:numPr>
        <w:numId w:val="11"/>
      </w:numPr>
      <w:spacing w:before="120"/>
    </w:pPr>
    <w:rPr>
      <w:bCs/>
    </w:rPr>
  </w:style>
  <w:style w:type="paragraph" w:customStyle="1" w:styleId="SOLNadpis1">
    <w:name w:val="SOL Nadpis 1"/>
    <w:basedOn w:val="Normln"/>
    <w:next w:val="Normln"/>
    <w:rsid w:val="00414650"/>
    <w:pPr>
      <w:keepNext/>
      <w:keepLines/>
      <w:pageBreakBefore/>
      <w:tabs>
        <w:tab w:val="num" w:pos="709"/>
      </w:tabs>
      <w:spacing w:before="180" w:after="0"/>
      <w:ind w:left="709" w:hanging="1418"/>
      <w:outlineLvl w:val="0"/>
    </w:pPr>
    <w:rPr>
      <w:rFonts w:ascii="Verdana" w:eastAsia="Times" w:hAnsi="Verdana"/>
      <w:b/>
      <w:spacing w:val="16"/>
      <w:position w:val="6"/>
      <w:szCs w:val="20"/>
      <w:lang w:eastAsia="es-ES"/>
    </w:rPr>
  </w:style>
  <w:style w:type="paragraph" w:customStyle="1" w:styleId="SOLNadpis2">
    <w:name w:val="SOL Nadpis 2"/>
    <w:basedOn w:val="Normln"/>
    <w:next w:val="Normln"/>
    <w:rsid w:val="00414650"/>
    <w:pPr>
      <w:keepNext/>
      <w:keepLines/>
      <w:tabs>
        <w:tab w:val="num" w:pos="1440"/>
      </w:tabs>
      <w:spacing w:before="240" w:after="0"/>
      <w:ind w:left="1440" w:hanging="360"/>
      <w:outlineLvl w:val="1"/>
    </w:pPr>
    <w:rPr>
      <w:rFonts w:ascii="Verdana" w:eastAsia="Times" w:hAnsi="Verdana"/>
      <w:spacing w:val="16"/>
      <w:position w:val="6"/>
      <w:szCs w:val="20"/>
      <w:lang w:eastAsia="es-ES"/>
    </w:rPr>
  </w:style>
  <w:style w:type="paragraph" w:customStyle="1" w:styleId="SOLNadpis3">
    <w:name w:val="SOL Nadpis 3"/>
    <w:basedOn w:val="Normln"/>
    <w:next w:val="Normln"/>
    <w:link w:val="SOLNadpis3Char"/>
    <w:rsid w:val="00414650"/>
    <w:pPr>
      <w:keepNext/>
      <w:keepLines/>
      <w:tabs>
        <w:tab w:val="num" w:pos="709"/>
      </w:tabs>
      <w:spacing w:before="180" w:after="0"/>
      <w:ind w:left="709" w:hanging="1418"/>
      <w:outlineLvl w:val="2"/>
    </w:pPr>
    <w:rPr>
      <w:rFonts w:ascii="Verdana" w:eastAsia="Times" w:hAnsi="Verdana"/>
      <w:b/>
      <w:spacing w:val="16"/>
      <w:position w:val="6"/>
      <w:sz w:val="18"/>
      <w:szCs w:val="20"/>
      <w:lang w:eastAsia="es-ES"/>
    </w:rPr>
  </w:style>
  <w:style w:type="character" w:customStyle="1" w:styleId="SOLNadpis3Char">
    <w:name w:val="SOL Nadpis 3 Char"/>
    <w:link w:val="SOLNadpis3"/>
    <w:rsid w:val="00414650"/>
    <w:rPr>
      <w:rFonts w:ascii="Verdana" w:eastAsia="Times" w:hAnsi="Verdana"/>
      <w:b/>
      <w:spacing w:val="16"/>
      <w:position w:val="6"/>
      <w:sz w:val="18"/>
      <w:lang w:val="cs-CZ" w:eastAsia="es-ES" w:bidi="ar-SA"/>
    </w:rPr>
  </w:style>
  <w:style w:type="paragraph" w:customStyle="1" w:styleId="SOLNadpis4">
    <w:name w:val="SOL Nadpis 4"/>
    <w:basedOn w:val="Normln"/>
    <w:next w:val="Normln"/>
    <w:rsid w:val="00414650"/>
    <w:pPr>
      <w:keepNext/>
      <w:keepLines/>
      <w:tabs>
        <w:tab w:val="num" w:pos="2880"/>
      </w:tabs>
      <w:spacing w:before="180" w:after="0"/>
      <w:ind w:left="2880" w:hanging="360"/>
    </w:pPr>
    <w:rPr>
      <w:rFonts w:ascii="Verdana" w:eastAsia="Times" w:hAnsi="Verdana"/>
      <w:spacing w:val="16"/>
      <w:position w:val="6"/>
      <w:sz w:val="18"/>
      <w:szCs w:val="20"/>
      <w:lang w:eastAsia="es-ES"/>
    </w:rPr>
  </w:style>
  <w:style w:type="paragraph" w:customStyle="1" w:styleId="SOLtext">
    <w:name w:val="SOL text"/>
    <w:basedOn w:val="Normln"/>
    <w:rsid w:val="00414650"/>
    <w:pPr>
      <w:spacing w:before="180" w:after="0"/>
    </w:pPr>
    <w:rPr>
      <w:rFonts w:ascii="Verdana" w:eastAsia="Times" w:hAnsi="Verdana"/>
      <w:spacing w:val="16"/>
      <w:position w:val="6"/>
      <w:sz w:val="18"/>
      <w:szCs w:val="20"/>
      <w:lang w:eastAsia="es-ES"/>
    </w:rPr>
  </w:style>
  <w:style w:type="paragraph" w:customStyle="1" w:styleId="CharCharCharCharCharCharCharCharCharCharCharChar">
    <w:name w:val="Char Char Char Char Char Char Char Char Char Char Char Char"/>
    <w:basedOn w:val="Normln"/>
    <w:rsid w:val="00414650"/>
    <w:pPr>
      <w:spacing w:after="160" w:line="240" w:lineRule="exact"/>
    </w:pPr>
    <w:rPr>
      <w:rFonts w:ascii="Verdana" w:hAnsi="Verdana"/>
      <w:sz w:val="20"/>
      <w:szCs w:val="20"/>
      <w:lang w:val="en-US"/>
    </w:rPr>
  </w:style>
  <w:style w:type="paragraph" w:styleId="Nadpispoznmky">
    <w:name w:val="Note Heading"/>
    <w:basedOn w:val="Normln"/>
    <w:next w:val="Normln"/>
    <w:link w:val="NadpispoznmkyChar"/>
    <w:rsid w:val="00414650"/>
    <w:pPr>
      <w:spacing w:after="0"/>
    </w:pPr>
    <w:rPr>
      <w:szCs w:val="20"/>
      <w:lang w:eastAsia="es-ES"/>
    </w:rPr>
  </w:style>
  <w:style w:type="paragraph" w:customStyle="1" w:styleId="font5">
    <w:name w:val="font5"/>
    <w:basedOn w:val="Normln"/>
    <w:rsid w:val="00414650"/>
    <w:pPr>
      <w:spacing w:before="100" w:beforeAutospacing="1" w:after="100" w:afterAutospacing="1"/>
    </w:pPr>
    <w:rPr>
      <w:rFonts w:ascii="Tahoma" w:hAnsi="Tahoma" w:cs="Tahoma"/>
      <w:b/>
      <w:bCs/>
      <w:color w:val="000000"/>
      <w:sz w:val="16"/>
      <w:szCs w:val="16"/>
      <w:lang w:eastAsia="cs-CZ"/>
    </w:rPr>
  </w:style>
  <w:style w:type="paragraph" w:customStyle="1" w:styleId="font6">
    <w:name w:val="font6"/>
    <w:basedOn w:val="Normln"/>
    <w:rsid w:val="00414650"/>
    <w:pPr>
      <w:spacing w:before="100" w:beforeAutospacing="1" w:after="100" w:afterAutospacing="1"/>
    </w:pPr>
    <w:rPr>
      <w:rFonts w:ascii="Tahoma" w:hAnsi="Tahoma" w:cs="Tahoma"/>
      <w:color w:val="000000"/>
      <w:sz w:val="16"/>
      <w:szCs w:val="16"/>
      <w:lang w:eastAsia="cs-CZ"/>
    </w:rPr>
  </w:style>
  <w:style w:type="paragraph" w:customStyle="1" w:styleId="font7">
    <w:name w:val="font7"/>
    <w:basedOn w:val="Normln"/>
    <w:rsid w:val="00414650"/>
    <w:pPr>
      <w:spacing w:before="100" w:beforeAutospacing="1" w:after="100" w:afterAutospacing="1"/>
    </w:pPr>
    <w:rPr>
      <w:color w:val="FF0000"/>
      <w:sz w:val="14"/>
      <w:szCs w:val="14"/>
      <w:lang w:eastAsia="cs-CZ"/>
    </w:rPr>
  </w:style>
  <w:style w:type="paragraph" w:customStyle="1" w:styleId="xl67">
    <w:name w:val="xl67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79">
    <w:name w:val="xl79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FF99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3">
    <w:name w:val="xl83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6">
    <w:name w:val="xl86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C0C0C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87">
    <w:name w:val="xl87"/>
    <w:basedOn w:val="Normln"/>
    <w:rsid w:val="00414650"/>
    <w:pPr>
      <w:pBdr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FFCC00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0">
    <w:name w:val="xl90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thinDiagStripe" w:color="FF0000" w:fill="99CCFF"/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91">
    <w:name w:val="xl91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textAlignment w:val="top"/>
    </w:pPr>
    <w:rPr>
      <w:b/>
      <w:bCs/>
      <w:sz w:val="14"/>
      <w:szCs w:val="14"/>
      <w:lang w:eastAsia="cs-CZ"/>
    </w:rPr>
  </w:style>
  <w:style w:type="paragraph" w:customStyle="1" w:styleId="xl98">
    <w:name w:val="xl98"/>
    <w:basedOn w:val="Normln"/>
    <w:rsid w:val="0041465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FF0000" w:fill="99CC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99">
    <w:name w:val="xl99"/>
    <w:basedOn w:val="Normln"/>
    <w:rsid w:val="00414650"/>
    <w:pPr>
      <w:pBdr>
        <w:top w:val="single" w:sz="4" w:space="0" w:color="auto"/>
        <w:left w:val="single" w:sz="4" w:space="0" w:color="auto"/>
        <w:right w:val="single" w:sz="4" w:space="0" w:color="auto"/>
      </w:pBdr>
      <w:shd w:val="clear" w:color="FF0000" w:fill="00FFFF"/>
      <w:spacing w:before="100" w:beforeAutospacing="1" w:after="100" w:afterAutospacing="1"/>
    </w:pPr>
    <w:rPr>
      <w:sz w:val="14"/>
      <w:szCs w:val="14"/>
      <w:lang w:eastAsia="cs-CZ"/>
    </w:rPr>
  </w:style>
  <w:style w:type="paragraph" w:customStyle="1" w:styleId="xl100">
    <w:name w:val="xl100"/>
    <w:basedOn w:val="Normln"/>
    <w:rsid w:val="00414650"/>
    <w:pPr>
      <w:pBdr>
        <w:top w:val="single" w:sz="8" w:space="0" w:color="auto"/>
        <w:lef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1">
    <w:name w:val="xl101"/>
    <w:basedOn w:val="Normln"/>
    <w:rsid w:val="00414650"/>
    <w:pPr>
      <w:pBdr>
        <w:lef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xl104">
    <w:name w:val="xl104"/>
    <w:basedOn w:val="Normln"/>
    <w:rsid w:val="00414650"/>
    <w:pPr>
      <w:pBdr>
        <w:top w:val="single" w:sz="8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jc w:val="center"/>
    </w:pPr>
    <w:rPr>
      <w:sz w:val="14"/>
      <w:szCs w:val="14"/>
      <w:lang w:eastAsia="cs-CZ"/>
    </w:rPr>
  </w:style>
  <w:style w:type="paragraph" w:customStyle="1" w:styleId="odrazky10">
    <w:name w:val="odrazky1"/>
    <w:basedOn w:val="Normln"/>
    <w:rsid w:val="00414650"/>
    <w:pPr>
      <w:tabs>
        <w:tab w:val="num" w:pos="360"/>
      </w:tabs>
      <w:spacing w:before="120" w:after="0"/>
      <w:ind w:left="284" w:hanging="284"/>
    </w:pPr>
    <w:rPr>
      <w:szCs w:val="22"/>
      <w:lang w:eastAsia="cs-CZ"/>
    </w:rPr>
  </w:style>
  <w:style w:type="paragraph" w:customStyle="1" w:styleId="00-IntroHeading">
    <w:name w:val="00-Intro Heading"/>
    <w:basedOn w:val="Normln"/>
    <w:rsid w:val="00414650"/>
    <w:pPr>
      <w:pageBreakBefore/>
      <w:tabs>
        <w:tab w:val="num" w:pos="1411"/>
      </w:tabs>
      <w:spacing w:before="120" w:line="520" w:lineRule="exact"/>
      <w:ind w:left="1411" w:hanging="259"/>
    </w:pPr>
    <w:rPr>
      <w:rFonts w:ascii="Arial" w:hAnsi="Arial"/>
      <w:color w:val="808080"/>
      <w:sz w:val="44"/>
      <w:szCs w:val="20"/>
      <w:lang w:val="en-GB"/>
    </w:rPr>
  </w:style>
  <w:style w:type="paragraph" w:customStyle="1" w:styleId="03N-Heading3Numbered">
    <w:name w:val="03N-Heading3 Numbered"/>
    <w:basedOn w:val="Normln"/>
    <w:next w:val="Normln"/>
    <w:rsid w:val="00414650"/>
    <w:pPr>
      <w:keepNext/>
      <w:tabs>
        <w:tab w:val="num" w:pos="1411"/>
      </w:tabs>
      <w:spacing w:before="120" w:after="80" w:line="520" w:lineRule="exact"/>
      <w:ind w:left="1411" w:hanging="259"/>
      <w:outlineLvl w:val="2"/>
    </w:pPr>
    <w:rPr>
      <w:rFonts w:ascii="Arial" w:hAnsi="Arial"/>
      <w:sz w:val="26"/>
      <w:szCs w:val="20"/>
      <w:lang w:val="en-GB"/>
    </w:rPr>
  </w:style>
  <w:style w:type="paragraph" w:customStyle="1" w:styleId="02N-Heading2Numbered">
    <w:name w:val="02N-Heading2 Numbered"/>
    <w:basedOn w:val="Normln"/>
    <w:next w:val="03N-Heading3Numbered"/>
    <w:rsid w:val="00414650"/>
    <w:pPr>
      <w:keepNext/>
      <w:tabs>
        <w:tab w:val="num" w:pos="1440"/>
      </w:tabs>
      <w:spacing w:before="120" w:after="80" w:line="520" w:lineRule="exact"/>
      <w:ind w:left="1440" w:hanging="360"/>
      <w:outlineLvl w:val="1"/>
    </w:pPr>
    <w:rPr>
      <w:rFonts w:ascii="Arial" w:hAnsi="Arial"/>
      <w:color w:val="808080"/>
      <w:sz w:val="32"/>
      <w:szCs w:val="20"/>
      <w:lang w:val="en-GB"/>
    </w:rPr>
  </w:style>
  <w:style w:type="paragraph" w:customStyle="1" w:styleId="06N-BodyTextNumbered">
    <w:name w:val="06N-BodyText Numbered"/>
    <w:basedOn w:val="Normln"/>
    <w:rsid w:val="00414650"/>
    <w:pPr>
      <w:keepLines/>
      <w:tabs>
        <w:tab w:val="num" w:pos="2880"/>
      </w:tabs>
      <w:spacing w:before="100" w:after="80"/>
      <w:ind w:left="2880" w:hanging="360"/>
    </w:pPr>
    <w:rPr>
      <w:szCs w:val="20"/>
      <w:lang w:val="en-GB"/>
    </w:rPr>
  </w:style>
  <w:style w:type="paragraph" w:customStyle="1" w:styleId="06-BodyTextAlt6">
    <w:name w:val="06-BodyText (Alt+6)"/>
    <w:link w:val="06-BodyTextAlt6Char"/>
    <w:rsid w:val="00414650"/>
    <w:pPr>
      <w:keepLines/>
      <w:numPr>
        <w:numId w:val="16"/>
      </w:numPr>
      <w:tabs>
        <w:tab w:val="clear" w:pos="360"/>
      </w:tabs>
      <w:spacing w:before="100" w:after="80"/>
      <w:ind w:left="851" w:firstLine="0"/>
    </w:pPr>
    <w:rPr>
      <w:sz w:val="22"/>
      <w:lang w:val="en-GB" w:eastAsia="en-US"/>
    </w:rPr>
  </w:style>
  <w:style w:type="character" w:customStyle="1" w:styleId="06-BodyTextAlt6Char">
    <w:name w:val="06-BodyText (Alt+6) Char"/>
    <w:link w:val="06-BodyTextAlt6"/>
    <w:rsid w:val="00414650"/>
    <w:rPr>
      <w:sz w:val="22"/>
      <w:lang w:val="en-GB" w:eastAsia="en-US"/>
    </w:rPr>
  </w:style>
  <w:style w:type="paragraph" w:styleId="slovanseznam">
    <w:name w:val="List Number"/>
    <w:basedOn w:val="Normln"/>
    <w:rsid w:val="00414650"/>
    <w:pPr>
      <w:tabs>
        <w:tab w:val="num" w:pos="1854"/>
      </w:tabs>
      <w:spacing w:after="0"/>
      <w:ind w:left="1854" w:hanging="360"/>
    </w:pPr>
    <w:rPr>
      <w:rFonts w:ascii="Arial" w:hAnsi="Arial"/>
      <w:szCs w:val="20"/>
      <w:lang w:eastAsia="es-ES"/>
    </w:rPr>
  </w:style>
  <w:style w:type="paragraph" w:styleId="Zkladntext3">
    <w:name w:val="Body Text 3"/>
    <w:basedOn w:val="Normln"/>
    <w:link w:val="Zkladntext3Char"/>
    <w:rsid w:val="00414650"/>
    <w:pPr>
      <w:overflowPunct w:val="0"/>
      <w:autoSpaceDE w:val="0"/>
      <w:autoSpaceDN w:val="0"/>
      <w:adjustRightInd w:val="0"/>
      <w:textAlignment w:val="baseline"/>
    </w:pPr>
    <w:rPr>
      <w:sz w:val="16"/>
      <w:szCs w:val="16"/>
    </w:rPr>
  </w:style>
  <w:style w:type="paragraph" w:customStyle="1" w:styleId="Polokystruktury">
    <w:name w:val="Položky struktury"/>
    <w:basedOn w:val="Normln"/>
    <w:rsid w:val="00414650"/>
    <w:pPr>
      <w:numPr>
        <w:numId w:val="17"/>
      </w:numPr>
      <w:tabs>
        <w:tab w:val="clear" w:pos="360"/>
      </w:tabs>
      <w:overflowPunct w:val="0"/>
      <w:autoSpaceDE w:val="0"/>
      <w:autoSpaceDN w:val="0"/>
      <w:adjustRightInd w:val="0"/>
      <w:spacing w:before="120" w:after="0"/>
      <w:ind w:left="1134" w:hanging="1134"/>
      <w:textAlignment w:val="baseline"/>
    </w:pPr>
    <w:rPr>
      <w:rFonts w:ascii="Arial" w:hAnsi="Arial"/>
      <w:szCs w:val="20"/>
    </w:rPr>
  </w:style>
  <w:style w:type="paragraph" w:customStyle="1" w:styleId="Default">
    <w:name w:val="Default"/>
    <w:rsid w:val="00414650"/>
    <w:pPr>
      <w:autoSpaceDE w:val="0"/>
      <w:autoSpaceDN w:val="0"/>
      <w:adjustRightInd w:val="0"/>
    </w:pPr>
    <w:rPr>
      <w:color w:val="000000"/>
      <w:sz w:val="24"/>
      <w:szCs w:val="24"/>
    </w:rPr>
  </w:style>
  <w:style w:type="paragraph" w:customStyle="1" w:styleId="ListBulletClose">
    <w:name w:val="List Bullet Close"/>
    <w:basedOn w:val="Normln"/>
    <w:rsid w:val="00414650"/>
    <w:pPr>
      <w:tabs>
        <w:tab w:val="num" w:pos="5976"/>
      </w:tabs>
      <w:ind w:left="5976" w:hanging="216"/>
      <w:jc w:val="both"/>
    </w:pPr>
    <w:rPr>
      <w:szCs w:val="20"/>
    </w:rPr>
  </w:style>
  <w:style w:type="paragraph" w:customStyle="1" w:styleId="NormalClose">
    <w:name w:val="Normal Close"/>
    <w:basedOn w:val="Normln"/>
    <w:rsid w:val="00414650"/>
    <w:pPr>
      <w:overflowPunct w:val="0"/>
      <w:autoSpaceDE w:val="0"/>
      <w:autoSpaceDN w:val="0"/>
      <w:adjustRightInd w:val="0"/>
      <w:spacing w:after="0"/>
      <w:ind w:left="1134"/>
      <w:jc w:val="both"/>
      <w:textAlignment w:val="baseline"/>
    </w:pPr>
    <w:rPr>
      <w:sz w:val="24"/>
      <w:szCs w:val="20"/>
    </w:rPr>
  </w:style>
  <w:style w:type="paragraph" w:customStyle="1" w:styleId="tabhead">
    <w:name w:val="tabhead"/>
    <w:basedOn w:val="Normln"/>
    <w:rsid w:val="00414650"/>
    <w:pPr>
      <w:overflowPunct w:val="0"/>
      <w:autoSpaceDE w:val="0"/>
      <w:autoSpaceDN w:val="0"/>
      <w:adjustRightInd w:val="0"/>
      <w:spacing w:after="0"/>
      <w:textAlignment w:val="baseline"/>
    </w:pPr>
    <w:rPr>
      <w:b/>
      <w:sz w:val="24"/>
      <w:szCs w:val="20"/>
    </w:rPr>
  </w:style>
  <w:style w:type="paragraph" w:styleId="Odstavecseseznamem">
    <w:name w:val="List Paragraph"/>
    <w:basedOn w:val="Normln"/>
    <w:link w:val="OdstavecseseznamemChar"/>
    <w:uiPriority w:val="34"/>
    <w:qFormat/>
    <w:rsid w:val="00414650"/>
    <w:pPr>
      <w:spacing w:after="200"/>
      <w:ind w:left="720"/>
      <w:contextualSpacing/>
      <w:jc w:val="both"/>
    </w:pPr>
    <w:rPr>
      <w:rFonts w:ascii="Calibri" w:hAnsi="Calibri"/>
      <w:szCs w:val="22"/>
      <w:lang w:eastAsia="cs-CZ"/>
    </w:rPr>
  </w:style>
  <w:style w:type="paragraph" w:customStyle="1" w:styleId="StyleHeading5a">
    <w:name w:val="Style Heading 5a"/>
    <w:basedOn w:val="Nadpis5"/>
    <w:rsid w:val="00414650"/>
    <w:pPr>
      <w:keepNext w:val="0"/>
      <w:shd w:val="clear" w:color="auto" w:fill="auto"/>
      <w:overflowPunct w:val="0"/>
      <w:autoSpaceDE w:val="0"/>
      <w:autoSpaceDN w:val="0"/>
      <w:adjustRightInd w:val="0"/>
      <w:spacing w:before="60"/>
      <w:ind w:left="1008" w:hanging="1008"/>
      <w:textAlignment w:val="baseline"/>
    </w:pPr>
    <w:rPr>
      <w:rFonts w:cs="Times New Roman"/>
      <w:b w:val="0"/>
      <w:bCs w:val="0"/>
      <w:iCs w:val="0"/>
      <w:caps w:val="0"/>
      <w:color w:val="auto"/>
      <w:kern w:val="0"/>
      <w:szCs w:val="20"/>
    </w:rPr>
  </w:style>
  <w:style w:type="paragraph" w:customStyle="1" w:styleId="TOC11">
    <w:name w:val="TOC 11"/>
    <w:rsid w:val="00414650"/>
    <w:pPr>
      <w:widowControl w:val="0"/>
      <w:autoSpaceDE w:val="0"/>
      <w:autoSpaceDN w:val="0"/>
      <w:adjustRightInd w:val="0"/>
    </w:pPr>
    <w:rPr>
      <w:color w:val="000000"/>
      <w:sz w:val="24"/>
      <w:szCs w:val="24"/>
    </w:rPr>
  </w:style>
  <w:style w:type="paragraph" w:styleId="Textpoznpodarou">
    <w:name w:val="footnote text"/>
    <w:basedOn w:val="Normln"/>
    <w:link w:val="TextpoznpodarouChar"/>
    <w:rsid w:val="00414650"/>
    <w:pPr>
      <w:overflowPunct w:val="0"/>
      <w:autoSpaceDE w:val="0"/>
      <w:autoSpaceDN w:val="0"/>
      <w:adjustRightInd w:val="0"/>
      <w:spacing w:after="0"/>
      <w:textAlignment w:val="baseline"/>
    </w:pPr>
    <w:rPr>
      <w:sz w:val="20"/>
      <w:szCs w:val="20"/>
    </w:rPr>
  </w:style>
  <w:style w:type="character" w:styleId="Znakapoznpodarou">
    <w:name w:val="footnote reference"/>
    <w:rsid w:val="00414650"/>
    <w:rPr>
      <w:vertAlign w:val="superscript"/>
    </w:rPr>
  </w:style>
  <w:style w:type="paragraph" w:customStyle="1" w:styleId="Orazkyfaze">
    <w:name w:val="Orazky_faze"/>
    <w:basedOn w:val="Normln"/>
    <w:next w:val="Normln"/>
    <w:rsid w:val="00414650"/>
    <w:pPr>
      <w:overflowPunct w:val="0"/>
      <w:autoSpaceDE w:val="0"/>
      <w:autoSpaceDN w:val="0"/>
      <w:adjustRightInd w:val="0"/>
      <w:jc w:val="both"/>
      <w:textAlignment w:val="baseline"/>
    </w:pPr>
    <w:rPr>
      <w:szCs w:val="20"/>
    </w:rPr>
  </w:style>
  <w:style w:type="paragraph" w:customStyle="1" w:styleId="BodyTextIndent21">
    <w:name w:val="Body Text Indent 21"/>
    <w:basedOn w:val="Normln"/>
    <w:rsid w:val="00414650"/>
    <w:pPr>
      <w:widowControl w:val="0"/>
      <w:spacing w:after="0"/>
    </w:pPr>
    <w:rPr>
      <w:b/>
      <w:szCs w:val="20"/>
      <w:lang w:eastAsia="es-ES"/>
    </w:rPr>
  </w:style>
  <w:style w:type="paragraph" w:customStyle="1" w:styleId="N-Tabulka">
    <w:name w:val="N - Tabulka"/>
    <w:basedOn w:val="Normln"/>
    <w:rsid w:val="00414650"/>
    <w:pPr>
      <w:tabs>
        <w:tab w:val="left" w:pos="425"/>
        <w:tab w:val="left" w:pos="1134"/>
        <w:tab w:val="left" w:pos="2268"/>
        <w:tab w:val="left" w:pos="2835"/>
        <w:tab w:val="left" w:pos="3402"/>
      </w:tabs>
      <w:overflowPunct w:val="0"/>
      <w:autoSpaceDE w:val="0"/>
      <w:autoSpaceDN w:val="0"/>
      <w:adjustRightInd w:val="0"/>
      <w:spacing w:after="0"/>
      <w:jc w:val="center"/>
      <w:textAlignment w:val="baseline"/>
    </w:pPr>
    <w:rPr>
      <w:rFonts w:ascii="Arial" w:hAnsi="Arial"/>
      <w:noProof/>
      <w:sz w:val="24"/>
      <w:szCs w:val="20"/>
    </w:rPr>
  </w:style>
  <w:style w:type="paragraph" w:customStyle="1" w:styleId="StyleNormalIndent11pt">
    <w:name w:val="Style Normal Indent + 11 pt"/>
    <w:basedOn w:val="Normlnodsazen"/>
    <w:rsid w:val="00414650"/>
    <w:pPr>
      <w:overflowPunct w:val="0"/>
      <w:autoSpaceDE w:val="0"/>
      <w:autoSpaceDN w:val="0"/>
      <w:adjustRightInd w:val="0"/>
      <w:spacing w:before="0" w:after="0"/>
      <w:ind w:left="1138"/>
      <w:jc w:val="both"/>
      <w:textAlignment w:val="baseline"/>
    </w:pPr>
  </w:style>
  <w:style w:type="paragraph" w:customStyle="1" w:styleId="StyleNormalIndent11pt1">
    <w:name w:val="Style Normal Indent + 11 pt1"/>
    <w:basedOn w:val="Normlnodsazen"/>
    <w:rsid w:val="00414650"/>
    <w:pPr>
      <w:overflowPunct w:val="0"/>
      <w:autoSpaceDE w:val="0"/>
      <w:autoSpaceDN w:val="0"/>
      <w:adjustRightInd w:val="0"/>
      <w:spacing w:before="0"/>
      <w:jc w:val="both"/>
      <w:textAlignment w:val="baseline"/>
    </w:pPr>
  </w:style>
  <w:style w:type="paragraph" w:customStyle="1" w:styleId="StyleHeading3ASAPHeading3Zhlav3VHead3VHead31VHead32P">
    <w:name w:val="Style Heading 3ASAPHeading 3Záhlaví 3V_Head3V_Head31V_Head32P..."/>
    <w:basedOn w:val="Nadpis3"/>
    <w:rsid w:val="00414650"/>
    <w:pPr>
      <w:keepLines/>
      <w:numPr>
        <w:ilvl w:val="0"/>
        <w:numId w:val="0"/>
      </w:numPr>
      <w:shd w:val="clear" w:color="auto" w:fill="auto"/>
      <w:tabs>
        <w:tab w:val="clear" w:pos="1077"/>
        <w:tab w:val="num" w:pos="2160"/>
      </w:tabs>
      <w:overflowPunct w:val="0"/>
      <w:autoSpaceDE w:val="0"/>
      <w:autoSpaceDN w:val="0"/>
      <w:adjustRightInd w:val="0"/>
      <w:ind w:left="720" w:hanging="720"/>
      <w:textAlignment w:val="baseline"/>
    </w:pPr>
    <w:rPr>
      <w:rFonts w:cs="Times New Roman"/>
      <w:color w:val="auto"/>
      <w:kern w:val="0"/>
      <w:sz w:val="24"/>
      <w:szCs w:val="20"/>
    </w:rPr>
  </w:style>
  <w:style w:type="paragraph" w:customStyle="1" w:styleId="Heading0">
    <w:name w:val="Heading ř"/>
    <w:basedOn w:val="Nadpis4"/>
    <w:rsid w:val="00414650"/>
    <w:pPr>
      <w:keepLines/>
      <w:numPr>
        <w:ilvl w:val="0"/>
        <w:numId w:val="0"/>
      </w:numPr>
      <w:shd w:val="clear" w:color="auto" w:fill="auto"/>
      <w:tabs>
        <w:tab w:val="num" w:pos="2880"/>
      </w:tabs>
      <w:overflowPunct w:val="0"/>
      <w:autoSpaceDE w:val="0"/>
      <w:autoSpaceDN w:val="0"/>
      <w:adjustRightInd w:val="0"/>
      <w:ind w:left="864" w:hanging="864"/>
      <w:jc w:val="both"/>
      <w:textAlignment w:val="baseline"/>
    </w:pPr>
    <w:rPr>
      <w:rFonts w:cs="Times New Roman"/>
      <w:b w:val="0"/>
      <w:caps w:val="0"/>
      <w:color w:val="auto"/>
      <w:kern w:val="0"/>
      <w:sz w:val="22"/>
      <w:szCs w:val="20"/>
    </w:rPr>
  </w:style>
  <w:style w:type="paragraph" w:customStyle="1" w:styleId="5">
    <w:name w:val="5"/>
    <w:basedOn w:val="Nadpis4"/>
    <w:rsid w:val="00414650"/>
    <w:pPr>
      <w:keepLines/>
      <w:numPr>
        <w:ilvl w:val="0"/>
        <w:numId w:val="0"/>
      </w:numPr>
      <w:shd w:val="clear" w:color="auto" w:fill="auto"/>
      <w:tabs>
        <w:tab w:val="num" w:pos="2880"/>
      </w:tabs>
      <w:overflowPunct w:val="0"/>
      <w:autoSpaceDE w:val="0"/>
      <w:autoSpaceDN w:val="0"/>
      <w:adjustRightInd w:val="0"/>
      <w:ind w:left="864" w:hanging="864"/>
      <w:jc w:val="both"/>
      <w:textAlignment w:val="baseline"/>
    </w:pPr>
    <w:rPr>
      <w:rFonts w:cs="Times New Roman"/>
      <w:b w:val="0"/>
      <w:caps w:val="0"/>
      <w:color w:val="auto"/>
      <w:kern w:val="0"/>
      <w:sz w:val="22"/>
      <w:szCs w:val="20"/>
    </w:rPr>
  </w:style>
  <w:style w:type="character" w:styleId="Siln">
    <w:name w:val="Strong"/>
    <w:qFormat/>
    <w:rsid w:val="00C91535"/>
    <w:rPr>
      <w:b/>
      <w:bCs/>
    </w:rPr>
  </w:style>
  <w:style w:type="character" w:customStyle="1" w:styleId="RozloendokumentuChar">
    <w:name w:val="Rozložení dokumentu Char"/>
    <w:link w:val="Rozloendokumentu"/>
    <w:rsid w:val="001368DC"/>
    <w:rPr>
      <w:rFonts w:ascii="Tahoma" w:hAnsi="Tahoma" w:cs="Tahoma"/>
      <w:shd w:val="clear" w:color="auto" w:fill="000080"/>
      <w:lang w:val="cs-CZ"/>
    </w:rPr>
  </w:style>
  <w:style w:type="character" w:customStyle="1" w:styleId="TextkomenteChar">
    <w:name w:val="Text komentáře Char"/>
    <w:link w:val="Textkomente"/>
    <w:semiHidden/>
    <w:rsid w:val="001368DC"/>
    <w:rPr>
      <w:sz w:val="22"/>
      <w:lang w:val="cs-CZ"/>
    </w:rPr>
  </w:style>
  <w:style w:type="character" w:customStyle="1" w:styleId="PedmtkomenteChar">
    <w:name w:val="Předmět komentáře Char"/>
    <w:link w:val="Pedmtkomente"/>
    <w:rsid w:val="001368DC"/>
    <w:rPr>
      <w:b/>
      <w:bCs/>
      <w:sz w:val="22"/>
      <w:lang w:val="cs-CZ"/>
    </w:rPr>
  </w:style>
  <w:style w:type="character" w:customStyle="1" w:styleId="NzevChar">
    <w:name w:val="Název Char"/>
    <w:aliases w:val="ASAPTitle Char"/>
    <w:link w:val="Nzev"/>
    <w:uiPriority w:val="10"/>
    <w:rsid w:val="001368DC"/>
    <w:rPr>
      <w:rFonts w:ascii="Arial" w:hAnsi="Arial"/>
      <w:b/>
      <w:kern w:val="28"/>
      <w:sz w:val="72"/>
      <w:szCs w:val="24"/>
      <w:lang w:val="cs-CZ"/>
    </w:rPr>
  </w:style>
  <w:style w:type="character" w:customStyle="1" w:styleId="ProsttextChar">
    <w:name w:val="Prostý text Char"/>
    <w:link w:val="Prosttext"/>
    <w:rsid w:val="001368DC"/>
    <w:rPr>
      <w:rFonts w:ascii="Courier New" w:hAnsi="Courier New" w:cs="Courier New"/>
      <w:sz w:val="22"/>
      <w:szCs w:val="24"/>
      <w:lang w:val="cs-CZ"/>
    </w:rPr>
  </w:style>
  <w:style w:type="character" w:customStyle="1" w:styleId="Zkladntextodsazen2Char">
    <w:name w:val="Základní text odsazený 2 Char"/>
    <w:link w:val="Zkladntextodsazen2"/>
    <w:rsid w:val="001368DC"/>
    <w:rPr>
      <w:sz w:val="22"/>
      <w:szCs w:val="24"/>
      <w:lang w:val="cs-CZ"/>
    </w:rPr>
  </w:style>
  <w:style w:type="character" w:customStyle="1" w:styleId="Zkladntextodsazen3Char">
    <w:name w:val="Základní text odsazený 3 Char"/>
    <w:link w:val="Zkladntextodsazen3"/>
    <w:rsid w:val="001368DC"/>
    <w:rPr>
      <w:rFonts w:cs="Arial"/>
      <w:sz w:val="22"/>
      <w:szCs w:val="24"/>
      <w:lang w:val="cs-CZ"/>
    </w:rPr>
  </w:style>
  <w:style w:type="character" w:customStyle="1" w:styleId="Zkladntext2Char">
    <w:name w:val="Základní text 2 Char"/>
    <w:link w:val="Zkladntext2"/>
    <w:rsid w:val="001368DC"/>
    <w:rPr>
      <w:color w:val="0000FF"/>
      <w:sz w:val="22"/>
      <w:szCs w:val="24"/>
      <w:lang w:val="cs-CZ"/>
    </w:rPr>
  </w:style>
  <w:style w:type="character" w:customStyle="1" w:styleId="ZkladntextodsazenChar">
    <w:name w:val="Základní text odsazený Char"/>
    <w:link w:val="Zkladntextodsazen"/>
    <w:rsid w:val="001368DC"/>
    <w:rPr>
      <w:sz w:val="22"/>
      <w:lang w:val="cs-CZ"/>
    </w:rPr>
  </w:style>
  <w:style w:type="character" w:customStyle="1" w:styleId="Zkladntext-prvnodsazen2Char">
    <w:name w:val="Základní text - první odsazený 2 Char"/>
    <w:link w:val="Zkladntext-prvnodsazen2"/>
    <w:rsid w:val="001368DC"/>
    <w:rPr>
      <w:sz w:val="24"/>
      <w:szCs w:val="24"/>
      <w:lang w:val="cs-CZ" w:eastAsia="cs-CZ"/>
    </w:rPr>
  </w:style>
  <w:style w:type="character" w:customStyle="1" w:styleId="NadpispoznmkyChar">
    <w:name w:val="Nadpis poznámky Char"/>
    <w:link w:val="Nadpispoznmky"/>
    <w:rsid w:val="001368DC"/>
    <w:rPr>
      <w:sz w:val="22"/>
      <w:lang w:val="cs-CZ" w:eastAsia="es-ES"/>
    </w:rPr>
  </w:style>
  <w:style w:type="character" w:customStyle="1" w:styleId="Zkladntext3Char">
    <w:name w:val="Základní text 3 Char"/>
    <w:link w:val="Zkladntext3"/>
    <w:rsid w:val="001368DC"/>
    <w:rPr>
      <w:sz w:val="16"/>
      <w:szCs w:val="16"/>
      <w:lang w:val="cs-CZ"/>
    </w:rPr>
  </w:style>
  <w:style w:type="character" w:customStyle="1" w:styleId="TextpoznpodarouChar">
    <w:name w:val="Text pozn. pod čarou Char"/>
    <w:link w:val="Textpoznpodarou"/>
    <w:rsid w:val="001368DC"/>
    <w:rPr>
      <w:lang w:val="cs-CZ"/>
    </w:rPr>
  </w:style>
  <w:style w:type="paragraph" w:customStyle="1" w:styleId="FSOdstavec">
    <w:name w:val="FS Odstavec"/>
    <w:basedOn w:val="Normln"/>
    <w:link w:val="FSOdstavecChar"/>
    <w:qFormat/>
    <w:rsid w:val="000B333B"/>
    <w:pPr>
      <w:spacing w:before="120" w:after="0" w:line="320" w:lineRule="exact"/>
      <w:jc w:val="both"/>
    </w:pPr>
    <w:rPr>
      <w:rFonts w:ascii="Verdana" w:hAnsi="Verdana"/>
      <w:bCs/>
      <w:spacing w:val="-10"/>
      <w:sz w:val="18"/>
      <w:szCs w:val="18"/>
      <w:lang w:val="x-none"/>
    </w:rPr>
  </w:style>
  <w:style w:type="character" w:customStyle="1" w:styleId="FSOdstavecChar">
    <w:name w:val="FS Odstavec Char"/>
    <w:link w:val="FSOdstavec"/>
    <w:rsid w:val="000B333B"/>
    <w:rPr>
      <w:rFonts w:ascii="Verdana" w:hAnsi="Verdana"/>
      <w:bCs/>
      <w:spacing w:val="-10"/>
      <w:sz w:val="18"/>
      <w:szCs w:val="18"/>
      <w:lang w:val="x-none" w:eastAsia="en-US"/>
    </w:rPr>
  </w:style>
  <w:style w:type="character" w:customStyle="1" w:styleId="OdstavecseseznamemChar">
    <w:name w:val="Odstavec se seznamem Char"/>
    <w:basedOn w:val="Standardnpsmoodstavce"/>
    <w:link w:val="Odstavecseseznamem"/>
    <w:uiPriority w:val="34"/>
    <w:locked/>
    <w:rsid w:val="006456A8"/>
    <w:rPr>
      <w:rFonts w:ascii="Calibri" w:hAnsi="Calibri"/>
      <w:sz w:val="22"/>
      <w:szCs w:val="22"/>
    </w:rPr>
  </w:style>
  <w:style w:type="character" w:customStyle="1" w:styleId="Nadpis1Char">
    <w:name w:val="Nadpis 1 Char"/>
    <w:aliases w:val="ASAPHeading 1 Char,h1 Char,H1 Char,Kapitola Char,section Char,1 Char,Nadpis 1T Char,V_Head1 Char,Záhlaví 1 Char,Nadpis 11 Char,0Überschrift 1 Char,1Überschrift 1 Char,2Überschrift 1 Char,3Überschrift 1 Char,4Überschrift 1 Char"/>
    <w:basedOn w:val="Standardnpsmoodstavce"/>
    <w:link w:val="Nadpis1"/>
    <w:uiPriority w:val="9"/>
    <w:rsid w:val="00B41FC4"/>
    <w:rPr>
      <w:rFonts w:ascii="Arial" w:hAnsi="Arial" w:cs="Arial"/>
      <w:b/>
      <w:bCs/>
      <w:caps/>
      <w:color w:val="000080"/>
      <w:kern w:val="32"/>
      <w:sz w:val="32"/>
      <w:szCs w:val="32"/>
      <w:shd w:val="clear" w:color="auto" w:fill="FFCC00"/>
      <w:lang w:eastAsia="en-US"/>
    </w:rPr>
  </w:style>
  <w:style w:type="character" w:customStyle="1" w:styleId="Nadpis3Char">
    <w:name w:val="Nadpis 3 Char"/>
    <w:aliases w:val="ASAPHeading 3 Char,Záhlaví 3 Char,V_Head3 Char,V_Head31 Char,V_Head32 Char,Podkapitola2 Char,PA Minor Section Char,Nadpis 3T Char,Heading 3 (H3) Char,h3 Char,3 Char,h31 Char,31 Char,h32 Char,32 Char,h33 Char,33 Char,h34 Char,34 Char"/>
    <w:basedOn w:val="Standardnpsmoodstavce"/>
    <w:link w:val="Nadpis3"/>
    <w:uiPriority w:val="9"/>
    <w:rsid w:val="00B41FC4"/>
    <w:rPr>
      <w:rFonts w:cs="Arial"/>
      <w:b/>
      <w:color w:val="000080"/>
      <w:kern w:val="32"/>
      <w:sz w:val="26"/>
      <w:szCs w:val="26"/>
      <w:shd w:val="clear" w:color="auto" w:fill="E6E6E6"/>
      <w:lang w:eastAsia="en-US"/>
    </w:rPr>
  </w:style>
  <w:style w:type="character" w:customStyle="1" w:styleId="Nadpis4Char">
    <w:name w:val="Nadpis 4 Char"/>
    <w:aliases w:val="ASAPHeading 4 Char,Podkapitola3 Char,Nadpis 4T Char,V_Head4 Char,MUS4 Char,bl Char,bb Char,H4 Char,h4 Char,4 Char,l4 Char,Odstavec 1 Char,Odstavec 11 Char,Odstavec 12 Char,Odstavec 13 Char,Odstavec 14 Char,Aufgabe Char,Schedules Char"/>
    <w:basedOn w:val="Standardnpsmoodstavce"/>
    <w:link w:val="Nadpis4"/>
    <w:uiPriority w:val="9"/>
    <w:rsid w:val="00B41FC4"/>
    <w:rPr>
      <w:rFonts w:ascii="Arial" w:hAnsi="Arial" w:cs="Arial"/>
      <w:b/>
      <w:caps/>
      <w:color w:val="000080"/>
      <w:kern w:val="32"/>
      <w:sz w:val="24"/>
      <w:szCs w:val="28"/>
      <w:shd w:val="clear" w:color="auto" w:fill="F3F3F3"/>
      <w:lang w:eastAsia="en-US"/>
    </w:rPr>
  </w:style>
  <w:style w:type="character" w:customStyle="1" w:styleId="Nadpis6Char">
    <w:name w:val="Nadpis 6 Char"/>
    <w:aliases w:val="ASAPHeading 6 Char,Alpha List Char,ASAPHeading 61 Char,ASAPHeading 62 Char,ASAPHeading 63 Char,ASAPHeading 64 Char,ASAPHeading 65 Char,ASAPHeading 66 Char,ASAPHeading 611 Char,ASAPHeading 621 Char,ASAPHeading 631 Char,ASAPHeading 641 Char"/>
    <w:basedOn w:val="Standardnpsmoodstavce"/>
    <w:link w:val="Nadpis6"/>
    <w:uiPriority w:val="9"/>
    <w:rsid w:val="00B41FC4"/>
    <w:rPr>
      <w:rFonts w:ascii="Arial" w:hAnsi="Arial"/>
      <w:b/>
      <w:bCs/>
      <w:caps/>
      <w:szCs w:val="22"/>
      <w:lang w:eastAsia="en-US"/>
    </w:rPr>
  </w:style>
  <w:style w:type="character" w:customStyle="1" w:styleId="Nadpis7Char">
    <w:name w:val="Nadpis 7 Char"/>
    <w:aliases w:val="ASAPHeading 7 Char,ASAPHeading 71 Char,ASAPHeading 72 Char,ASAPHeading 73 Char,ASAPHeading 74 Char,MUS7 Char,H7 Char,letter list Char,lettered list Char,letter list1 Char,lettered list1 Char,letter list2 Char,lettered list2 Char"/>
    <w:basedOn w:val="Standardnpsmoodstavce"/>
    <w:link w:val="Nadpis7"/>
    <w:uiPriority w:val="9"/>
    <w:rsid w:val="00B41FC4"/>
    <w:rPr>
      <w:b/>
      <w:bCs/>
      <w:sz w:val="22"/>
      <w:szCs w:val="24"/>
      <w:lang w:eastAsia="en-US"/>
    </w:rPr>
  </w:style>
  <w:style w:type="character" w:customStyle="1" w:styleId="Nadpis8Char">
    <w:name w:val="Nadpis 8 Char"/>
    <w:aliases w:val="ASAPHeading 8 Char,MUS8 Char,H8 Char,(Appendici) Char,action Char,action1 Char,action2 Char,action11 Char,action3 Char,action4 Char,action5 Char,action6 Char,action7 Char,action12 Char,action21 Char,action111 Char,action31 Char"/>
    <w:basedOn w:val="Standardnpsmoodstavce"/>
    <w:link w:val="Nadpis8"/>
    <w:uiPriority w:val="9"/>
    <w:rsid w:val="00B41FC4"/>
    <w:rPr>
      <w:i/>
      <w:iCs/>
      <w:sz w:val="22"/>
      <w:szCs w:val="24"/>
      <w:lang w:eastAsia="en-US"/>
    </w:rPr>
  </w:style>
  <w:style w:type="character" w:customStyle="1" w:styleId="Nadpis9Char">
    <w:name w:val="Nadpis 9 Char"/>
    <w:aliases w:val="ASAPHeading 9 Char,h9 Char,heading9 Char,MUS9 Char,H9 Char,(Bibliografia) Char,progress Char,progress1 Char,progress2 Char,progress11 Char,progress3 Char,progress4 Char,progress5 Char,progress6 Char,progress7 Char,progress12 Char"/>
    <w:basedOn w:val="Standardnpsmoodstavce"/>
    <w:link w:val="Nadpis9"/>
    <w:uiPriority w:val="9"/>
    <w:rsid w:val="00B41FC4"/>
    <w:rPr>
      <w:b/>
      <w:color w:val="000080"/>
      <w:sz w:val="32"/>
      <w:shd w:val="clear" w:color="auto" w:fill="FFFF00"/>
      <w:lang w:eastAsia="en-US"/>
    </w:rPr>
  </w:style>
  <w:style w:type="paragraph" w:styleId="Podnadpis">
    <w:name w:val="Subtitle"/>
    <w:basedOn w:val="Normln"/>
    <w:next w:val="Normln"/>
    <w:link w:val="PodnadpisChar"/>
    <w:uiPriority w:val="11"/>
    <w:qFormat/>
    <w:rsid w:val="00B41FC4"/>
    <w:pPr>
      <w:numPr>
        <w:ilvl w:val="1"/>
      </w:numPr>
      <w:spacing w:after="160" w:line="259" w:lineRule="auto"/>
    </w:pPr>
    <w:rPr>
      <w:rFonts w:asciiTheme="minorHAnsi" w:eastAsiaTheme="majorEastAsia" w:hAnsiTheme="minorHAnsi" w:cstheme="majorBidi"/>
      <w:color w:val="595959" w:themeColor="text1" w:themeTint="A6"/>
      <w:spacing w:val="15"/>
      <w:kern w:val="2"/>
      <w:sz w:val="28"/>
      <w:szCs w:val="28"/>
      <w14:ligatures w14:val="standardContextual"/>
    </w:rPr>
  </w:style>
  <w:style w:type="character" w:customStyle="1" w:styleId="PodnadpisChar">
    <w:name w:val="Podnadpis Char"/>
    <w:basedOn w:val="Standardnpsmoodstavce"/>
    <w:link w:val="Podnadpis"/>
    <w:uiPriority w:val="11"/>
    <w:rsid w:val="00B41FC4"/>
    <w:rPr>
      <w:rFonts w:asciiTheme="minorHAnsi" w:eastAsiaTheme="majorEastAsia" w:hAnsiTheme="minorHAnsi" w:cstheme="majorBidi"/>
      <w:color w:val="595959" w:themeColor="text1" w:themeTint="A6"/>
      <w:spacing w:val="15"/>
      <w:kern w:val="2"/>
      <w:sz w:val="28"/>
      <w:szCs w:val="28"/>
      <w:lang w:eastAsia="en-US"/>
      <w14:ligatures w14:val="standardContextual"/>
    </w:rPr>
  </w:style>
  <w:style w:type="paragraph" w:styleId="Citt">
    <w:name w:val="Quote"/>
    <w:basedOn w:val="Normln"/>
    <w:next w:val="Normln"/>
    <w:link w:val="CittChar"/>
    <w:uiPriority w:val="29"/>
    <w:qFormat/>
    <w:rsid w:val="00B41FC4"/>
    <w:pPr>
      <w:spacing w:before="160" w:after="160" w:line="259" w:lineRule="auto"/>
      <w:jc w:val="center"/>
    </w:pPr>
    <w:rPr>
      <w:rFonts w:asciiTheme="minorHAnsi" w:eastAsiaTheme="minorHAnsi" w:hAnsiTheme="minorHAnsi" w:cstheme="minorBidi"/>
      <w:i/>
      <w:iCs/>
      <w:color w:val="404040" w:themeColor="text1" w:themeTint="BF"/>
      <w:kern w:val="2"/>
      <w:szCs w:val="22"/>
      <w14:ligatures w14:val="standardContextual"/>
    </w:rPr>
  </w:style>
  <w:style w:type="character" w:customStyle="1" w:styleId="CittChar">
    <w:name w:val="Citát Char"/>
    <w:basedOn w:val="Standardnpsmoodstavce"/>
    <w:link w:val="Citt"/>
    <w:uiPriority w:val="29"/>
    <w:rsid w:val="00B41FC4"/>
    <w:rPr>
      <w:rFonts w:asciiTheme="minorHAnsi" w:eastAsiaTheme="minorHAnsi" w:hAnsiTheme="minorHAnsi" w:cstheme="minorBidi"/>
      <w:i/>
      <w:iCs/>
      <w:color w:val="404040" w:themeColor="text1" w:themeTint="BF"/>
      <w:kern w:val="2"/>
      <w:sz w:val="22"/>
      <w:szCs w:val="22"/>
      <w:lang w:eastAsia="en-US"/>
      <w14:ligatures w14:val="standardContextual"/>
    </w:rPr>
  </w:style>
  <w:style w:type="character" w:styleId="Zdraznnintenzivn">
    <w:name w:val="Intense Emphasis"/>
    <w:basedOn w:val="Standardnpsmoodstavce"/>
    <w:uiPriority w:val="21"/>
    <w:qFormat/>
    <w:rsid w:val="00B41FC4"/>
    <w:rPr>
      <w:i/>
      <w:iCs/>
      <w:color w:val="365F91" w:themeColor="accent1" w:themeShade="BF"/>
    </w:rPr>
  </w:style>
  <w:style w:type="paragraph" w:styleId="Vrazncitt">
    <w:name w:val="Intense Quote"/>
    <w:basedOn w:val="Normln"/>
    <w:next w:val="Normln"/>
    <w:link w:val="VrazncittChar"/>
    <w:uiPriority w:val="30"/>
    <w:qFormat/>
    <w:rsid w:val="00B41FC4"/>
    <w:pPr>
      <w:pBdr>
        <w:top w:val="single" w:sz="4" w:space="10" w:color="365F91" w:themeColor="accent1" w:themeShade="BF"/>
        <w:bottom w:val="single" w:sz="4" w:space="10" w:color="365F91" w:themeColor="accent1" w:themeShade="BF"/>
      </w:pBdr>
      <w:spacing w:before="360" w:after="360" w:line="259" w:lineRule="auto"/>
      <w:ind w:left="864" w:right="864"/>
      <w:jc w:val="center"/>
    </w:pPr>
    <w:rPr>
      <w:rFonts w:asciiTheme="minorHAnsi" w:eastAsiaTheme="minorHAnsi" w:hAnsiTheme="minorHAnsi" w:cstheme="minorBidi"/>
      <w:i/>
      <w:iCs/>
      <w:color w:val="365F91" w:themeColor="accent1" w:themeShade="BF"/>
      <w:kern w:val="2"/>
      <w:szCs w:val="22"/>
      <w14:ligatures w14:val="standardContextual"/>
    </w:rPr>
  </w:style>
  <w:style w:type="character" w:customStyle="1" w:styleId="VrazncittChar">
    <w:name w:val="Výrazný citát Char"/>
    <w:basedOn w:val="Standardnpsmoodstavce"/>
    <w:link w:val="Vrazncitt"/>
    <w:uiPriority w:val="30"/>
    <w:rsid w:val="00B41FC4"/>
    <w:rPr>
      <w:rFonts w:asciiTheme="minorHAnsi" w:eastAsiaTheme="minorHAnsi" w:hAnsiTheme="minorHAnsi" w:cstheme="minorBidi"/>
      <w:i/>
      <w:iCs/>
      <w:color w:val="365F91" w:themeColor="accent1" w:themeShade="BF"/>
      <w:kern w:val="2"/>
      <w:sz w:val="22"/>
      <w:szCs w:val="22"/>
      <w:lang w:eastAsia="en-US"/>
      <w14:ligatures w14:val="standardContextual"/>
    </w:rPr>
  </w:style>
  <w:style w:type="character" w:styleId="Odkazintenzivn">
    <w:name w:val="Intense Reference"/>
    <w:basedOn w:val="Standardnpsmoodstavce"/>
    <w:uiPriority w:val="32"/>
    <w:qFormat/>
    <w:rsid w:val="00B41FC4"/>
    <w:rPr>
      <w:b/>
      <w:bCs/>
      <w:smallCaps/>
      <w:color w:val="365F91" w:themeColor="accent1" w:themeShade="BF"/>
      <w:spacing w:val="5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43337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3115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5726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9633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0411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9690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4317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5891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877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8011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6627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9197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4453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035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3068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5576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78118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24687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12104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46505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56249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23997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6644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73202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33162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86085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93268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09085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0428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53232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2342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10074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55141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17773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3286390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6432506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65059522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65067048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31411494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522548084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18200911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81497875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8508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486579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97321708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1279656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4605543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700996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704985368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745886123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4622454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68132253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1269947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12772738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604851587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06353004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927183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26276049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5518439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2737999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9299401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4773872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9671099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255985898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968194391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276375486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499080145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829367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1880976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9074563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8933094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1151266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3825633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5302424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6426198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4032471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6039664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3499895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5176154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1253521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55558161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8198811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55958913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226246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63155101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3013948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7338814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5320719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  <w:div w:id="60943529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99637240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1989262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1434671460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  <w:div w:id="1482383037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869372388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490829078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232443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74941906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057506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94696056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35723782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89342289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76815621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7595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97834023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8044858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027677590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41165855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56583832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8769849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119276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836311975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12477541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59466020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32200844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0811491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53361659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7925407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6408775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6396191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6945180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941718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873700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1720861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692895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5071503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11984195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4489020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2422196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3506536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458331702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62542669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4749518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1399484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5639077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773240208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406003860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77463634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142766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712515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4546956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7680004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50544222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437825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3317592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10622551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8146974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91721684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3542566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0217029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1662577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8550141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3890169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56329789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2630151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9255996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43612844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12854914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6222586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721904285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563056626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542596004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  <w:div w:id="101715005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0478312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</w:divsChild>
                </w:div>
                <w:div w:id="15461363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5959112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65236893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57744764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  <w:div w:id="626815949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424547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42501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1542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61662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91291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70173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34415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45440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8396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8592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64061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13517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6741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0354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78320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95291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5937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33954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5575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74665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0281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72525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77071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37736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50605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5376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76556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56662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84250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84991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05455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18273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2015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3040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31408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83233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50307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06562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2162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08288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48069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24285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16046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97591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42753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74759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49196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03381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3101633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38572859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79539125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18033274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71828944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46735809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92121167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61147688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82250840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039817229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31699449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4892796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74183406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532722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9636148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828389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0284483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903888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81418412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43211779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452748971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028289381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9572511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91503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16904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89737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3800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4572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183916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11813278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805003381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87473318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0188912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25318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04781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28519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53965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07357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59794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19520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31123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17795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3864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29876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41779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62217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04079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50016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38558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04849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55364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20103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43209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53680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3154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5391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5212754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0024345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63708678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33226458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69180380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47044372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68035792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2962295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82939404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387024129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20014214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94754088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411956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91312994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1362392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952095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5173630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98627279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27640511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024402388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911620903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20864947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  <w:div w:id="1815292053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42134368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048152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50235685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3840647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884374353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25693559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300499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9437573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1517037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1569420725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47385827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4400601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07585898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38498438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8003614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234778588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61691232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9346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605770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912498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934577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644043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257381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5397787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321214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725342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5516398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866432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0643805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4241057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2238759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8323373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732531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39133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845601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296455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6615496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3037731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940571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22249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4224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845544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396469635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029138637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6319689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642926051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520478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5942577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6643055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8683779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927129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70470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8681031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175903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101484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0274775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925418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26418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381613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364087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858787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7620831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495488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526416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916399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8110107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1694373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379639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3188664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200489382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7700316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758358899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1154589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50589502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6753503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997084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527493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624651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130331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569922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344676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11462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047300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057564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463185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3320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66330058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77367129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01954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849464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848372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6790314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13692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3469482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840940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766915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911018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4002958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3740001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90142352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2027361221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717805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807861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803419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02619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63169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416442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77445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557623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99808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5295843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667213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081223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049088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155932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919443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733122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57036572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17737932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5070231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817025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7626863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226664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2183041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398106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525729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2035230131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966234443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206256093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56681568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18806021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0626951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31421528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89507128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64620512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11802227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14060378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226500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840851113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864054875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26734802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13731172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7275664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1004565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90587287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4282523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4549378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9852387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12434653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3920407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1700358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10568152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87662277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3469724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09806305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5285730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33118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92233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2431161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217621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8989786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61443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380340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488561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194004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9044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500053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974231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262360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93871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6806118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567490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77654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35015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3909721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0763178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058165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41795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874158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434961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913248504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51184003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84837199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154997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966675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723147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997704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597807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5899523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1956589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08927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36192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07376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975030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29542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710448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2777673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183642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78512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11836192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1404663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5727247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576208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8931745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450153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7000022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2719048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34123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057970117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46408335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437403032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  <w:div w:id="160892427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82524656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1994939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3815266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9430490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17861195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  <w:div w:id="2028477562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62795782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  <w:div w:id="436750771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0099498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03654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  <w:div w:id="1623463214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857424930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000693357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756563295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941109346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77095984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80419841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8776527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5657682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8889273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29617600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977081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58834584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0383037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6308460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963846282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883835502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1640490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39127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645651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3235415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467761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943846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34421245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04052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506930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786837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352679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27882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963544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2401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164644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889233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050847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393833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4154461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022807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899629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538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331949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0314721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80868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069514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94110743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2972447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33448186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829642343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7975905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883569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13623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6256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7009082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29996358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212194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05647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351551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4783745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840934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4582298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817400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01738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861696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474682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348706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3019446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991574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080010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514415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501336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590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667663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541885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3224894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9578364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5455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649095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1877552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613488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570049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28682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5125881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246341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908840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326658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5733460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7556447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16798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596756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7926480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0178036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272969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468038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934941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3344720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6586665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1275304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162289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248945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789239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24295671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08738298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884636125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8745252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814450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110137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66056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581978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77475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2046082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197271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042712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368968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2996564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233578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422811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55805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90718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437034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8550488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0525276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4117361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59440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095612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072922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241133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559202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3541984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201646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32486823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1304422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  <w:div w:id="1708140698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92090551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0551338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5972050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05406411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19439175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87643135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443444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4345470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3197478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623786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06100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007853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596857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552111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2890793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57574393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3852598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859048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0487440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780449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068767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512272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6165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682335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369680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9305334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7034460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96666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3025219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2120317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783435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977732854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589312863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039665237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717706233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741222948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576989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1511516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073114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86698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630427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980028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7155586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671774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0785213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62235134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4658491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2250172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611525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6790178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37126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511037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599872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102755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215696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3029283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274565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014969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4325297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860429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804815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68242510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66690720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745688676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1946629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07999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0940863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73445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1739232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892332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910301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1856457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0832154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309474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241887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6617148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5193546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530878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7859565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8656384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094671204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25851392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5484386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508314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960151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754418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665365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8649405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10938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839076781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231082644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348900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596140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221388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81183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691681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808006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855630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161394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8928219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348593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356945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548264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360059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8492965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266083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3863964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265822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0077477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31814939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7144294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726248008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76660617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158597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5075623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696655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318800602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132759027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81077281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59142333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31599323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223729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2644122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5037434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4420405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12789551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393353854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  <w:div w:id="15245761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8826827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5129269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21945781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937445518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26707513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342774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0845435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27015746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1335254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665864047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80034111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74779976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  <w:div w:id="73724455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191504484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12505774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4975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97274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7418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94550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90449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35612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88467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69228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84103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39244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96666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40595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72668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37932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55688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46603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61266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76284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4943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4834839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1325122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2190562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6324409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82420145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17978192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277063958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79568166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210537456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1622908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6604421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5404360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327917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2044592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4415833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6219018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696408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8958107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2066165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0302500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7138141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782111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195931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2876955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9234223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543257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8101632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4582780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343224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8109469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674671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99984387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9945417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4445136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2357424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390294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6378433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6038959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778146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8525047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855456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4691489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8401794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0947678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2829954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2818633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229653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0728380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7933906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1435842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122611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1287789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75093096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8979787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91813012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9750599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9296250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4694585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  <w:div w:id="197023459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343019406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29926320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77506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8792914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1038324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6865831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5606488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5600302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2848074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2086113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640170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316219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9736296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4290385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1085357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4081847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4361968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4937639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757200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94504412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450334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798611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3519912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8480066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4344976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3197534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7104910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5902484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83199180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96200431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947570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339688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5381347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890915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1834892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3295919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0198684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1717340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8929561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6477459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3936708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74642400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650477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0010825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0582200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5368663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6867884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6956393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9932133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6439963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4835202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  <w:div w:id="208772215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6746517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37999040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031451398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713832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64029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94358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50686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91468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5165340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3792894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7549820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57142595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45475669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5879042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62897077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7569025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483591487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504737359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56980859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81039240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201418594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58834693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45593727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335268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163253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81936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02106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63960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73939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1956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15632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63708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77532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13196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71475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91566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171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22160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2478008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49244883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4601415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892846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81240728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35724082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62188500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406796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31183459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2763861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3050645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35916423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07849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47148269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1172201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082497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7885367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52128938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5706364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61363796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687047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1338937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74376961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01992989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01071430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3432336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14754834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4888210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00360114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99799391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22991808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281210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36656512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722827792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6454327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2928550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49187355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3027367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15151328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5062315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6378680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9132380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50472585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7823902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0629702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51169867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74236410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2515037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3706748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978766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894268189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11848379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024743087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64271615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213805815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7369504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205554197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36930064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423040315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0791706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595360793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0039629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928806921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27727753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1481650679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666204082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56843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80789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2648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26700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57963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8033929">
      <w:bodyDiv w:val="1"/>
      <w:marLeft w:val="0"/>
      <w:marRight w:val="36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5099464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84931670">
          <w:marLeft w:val="240"/>
          <w:marRight w:val="24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2484762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741175827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064989218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783773948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946352266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649096658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598486831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4581305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525292002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  <w:div w:id="1418671602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261766494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588638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2738701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5892402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  <w:div w:id="11490817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54736402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7768984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37979213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743725703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05743250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087339234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9939020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25128468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006056702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4187806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2052369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2963120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243312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3682573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61822143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5507229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9084422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3559934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7518553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2243314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102770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  <w:div w:id="60727713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472450390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554896712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7691363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11041954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0789931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6383806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0499081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8845923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8708744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955922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1869032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38248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7223476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4173597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5336956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5718628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5332715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5330335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2973539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1982744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920229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563248721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699167853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526337350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2833966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1702661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941608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3468831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4165233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503090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4388494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3404269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5679870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1038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902860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2176653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068184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843029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215218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64855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1376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12646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186953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0961862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23976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0540483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03571984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8379634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7195622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93318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198777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4224477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137004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037038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197747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11406179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812599794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1358896258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013726571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4669125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5727477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857164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23395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342499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19201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34703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71984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59505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425091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926864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170596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640633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054921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8442801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2093434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812389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579359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766655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6317481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2140777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388012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48908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5185037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3365259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5704718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67517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94978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1359654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033705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033552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778670744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8019018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513429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131096640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60798888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49929888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9505647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0511773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9349975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7287014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748784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449699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47036494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374992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7199063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7950216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2594402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84775859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01700063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3653386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4026967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1593308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703744839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320930126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56357033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523132563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01508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213634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8724749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7914682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0763033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917284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886407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7810492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2014178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342312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81737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6567468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64102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281437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9337018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101322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454880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0236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142317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0745314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3337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543000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324252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63783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4867492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8333402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00140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969100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75808259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209427554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1539272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629166831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474226726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2066098703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61202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72660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4183731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31019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7330750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18746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8518330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418196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603349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9138878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9384621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914111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240188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6369010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17138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95518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9793537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8237931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0575549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450497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5062678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903569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169019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17383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297587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6420101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0481896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9094674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86658810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203083626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6475096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789709413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06028153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9449743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241128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1035845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13721224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2405450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745225880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3241782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01437745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6383832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1643004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9295952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7850598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944724013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</w:divsChild>
                                                    </w:div>
                                                    <w:div w:id="1905339063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304049173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</w:divsChild>
                                            </w:div>
                                            <w:div w:id="902374489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00770955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2445288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054301742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7044657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4184810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346305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1999844386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  <w:div w:id="1565138686">
                                  <w:marLeft w:val="240"/>
                                  <w:marRight w:val="24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730620634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6061920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47339962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6560529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228279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6826887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467473510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47807906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607074256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478765455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85007581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455782691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05881484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618246438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85428103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1988896428">
                                          <w:marLeft w:val="240"/>
                                          <w:marRight w:val="24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629674522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316229342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  <w:div w:id="1388450002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127866540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17638356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886484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37959761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8513392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41578530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7395927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2765246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5785254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1318337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8631490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4051287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4379540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9919127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8026319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6529097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632639159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2086757293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2125343458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833135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  <w:div w:id="725028855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580598399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363361168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37056875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2055321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2024975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2357410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49451005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96369130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239247106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621645031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299613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2237569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867052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96443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020810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6584904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8819596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64806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969855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514293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8016010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448907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500999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532232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971702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231414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1609844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7451068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253316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6388138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53826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766260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6848843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46696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9272872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2759389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7234486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997929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9717645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382550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5151414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783618587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911547265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21903665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38410919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4529894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5641103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056135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7615328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169651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095982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13354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3742712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4106115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1896636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16968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33766849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08352503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221160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23843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5069178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201717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1603278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6257538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7030426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6527414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2846902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3933684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5627064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4012723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3796261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1266874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889899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598114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483613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851260612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42022286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644796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922806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694826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562015580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72006066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644796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0427717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4412544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20169701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41756016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761707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7375652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022075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5364297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2751858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7185741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317660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477459841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643192733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483885396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191582008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1568472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79067292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99133815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77189994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  <w:div w:id="1616716516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822239078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340937714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8500521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0174412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026807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35483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8742632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636297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1913763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4068555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85928548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90822831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904967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5521677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71013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1583383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999091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526794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3158385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5609832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542895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5091465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6719129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6836396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121298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7502185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612065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771806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089190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111803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372319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9862461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068809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708187957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119910886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1462962986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6291768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95836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1616885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5003326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776127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538799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92758196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45810902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1002800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6532292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974096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4944224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0153825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3346670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0294932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2130770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5086296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782078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5835015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871282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620958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0995072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259127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5814265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1529456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3954082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6132968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710632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2779606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809189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131858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2031057282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586068418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1820107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2299986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5419532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32885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8329910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45198596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0082171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357542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7576709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01343205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804736076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829514199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2892642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815510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4125095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71813386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958998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  <w:div w:id="1188255944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</w:divsChild>
                                                </w:div>
                                                <w:div w:id="1580748764">
                                                  <w:marLeft w:val="240"/>
                                                  <w:marRight w:val="24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928848997">
                                                      <w:marLeft w:val="24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</w:div>
                                                    <w:div w:id="1225752087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259530307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69543896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64782880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8360646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714427792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2051030251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821968384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717360677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954629991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</w:div>
                                                        <w:div w:id="1020274940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18310192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026104396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471358833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1075787211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528450277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  <w:div w:id="201722761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664028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99899239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3685854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6188565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5976077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88417878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243731282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453140181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  <w:div w:id="1994288680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106868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1682563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62617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532559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77611887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387530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946296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1442233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6977983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3219586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6195428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410359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570831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4365556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2127302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215921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089067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7088927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2249605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294010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7929875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0359621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005632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660389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05516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302006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66240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9032046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355972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583633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640861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792286025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  <w:div w:id="1948195244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679087148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508095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7893282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998076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00532947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7535167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896328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38568781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9074178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620055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2126799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298667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2939664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1370894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324683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96319718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98188661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808992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55419805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2966465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245611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2731333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3082388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8412868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096731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69917780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58606668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565323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9914477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4738893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91692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8581373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177574073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46651106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2305074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2882045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8390845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0588219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1388939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802969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2501962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77820887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46755327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650547887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57470471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695382251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07607900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9812085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641846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  <w:div w:id="1215309779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</w:div>
                                                                <w:div w:id="1596862526">
                                                                  <w:marLeft w:val="240"/>
                                                                  <w:marRight w:val="24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410300715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  <w:divsChild>
                                                                        <w:div w:id="82918520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810636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949870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27389979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44165188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92060044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5990689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4882490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028165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8354618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63984230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25659706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179731438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474832338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636449443">
                                                                          <w:marLeft w:val="0"/>
                                                                          <w:marRight w:val="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</w:div>
                                                                        <w:div w:id="1896163814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311181493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28228672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1103765876">
                                                                              <w:marLeft w:val="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  <w:divsChild>
                                                                                <w:div w:id="588998972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277951312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39354980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1376814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7967245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5841693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3680839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2163813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0658830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3803306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6589512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2226599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91382878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3137587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9950761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0688015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772164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44291958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3740680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0360976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8432008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531282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13983580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8246356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8916322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6634323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0679239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87252333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2985547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6517849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03792151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79595079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16944206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2051105249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655761400">
                                                                                  <w:marLeft w:val="240"/>
                                                                                  <w:marRight w:val="24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  <w:divsChild>
                                                                                    <w:div w:id="70930198">
                                                                                      <w:marLeft w:val="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  <w:divsChild>
                                                                                        <w:div w:id="41787479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459301246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511333285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3332783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63093619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6995907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85685029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67163424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158571878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532497409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388996614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167174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0223179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790977078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51337585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876036164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6816102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4108460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28925986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208478917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641106301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886721297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733846010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24630198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1918318362">
                                                                                          <w:marLeft w:val="0"/>
                                                                                          <w:marRight w:val="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</w:div>
                                                                                        <w:div w:id="1999842847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335620295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2247021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1799688203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  <w:div w:id="2051606343">
                                                                                          <w:marLeft w:val="240"/>
                                                                                          <w:marRight w:val="240"/>
                                                                                          <w:marTop w:val="0"/>
                                                                                          <w:marBottom w:val="0"/>
                                                                                          <w:divBdr>
                                                                                            <w:top w:val="none" w:sz="0" w:space="0" w:color="auto"/>
                                                                                            <w:left w:val="none" w:sz="0" w:space="0" w:color="auto"/>
                                                                                            <w:bottom w:val="none" w:sz="0" w:space="0" w:color="auto"/>
                                                                                            <w:right w:val="none" w:sz="0" w:space="0" w:color="auto"/>
                                                                                          </w:divBdr>
                                                                                          <w:divsChild>
                                                                                            <w:div w:id="414326532">
                                                                                              <w:marLeft w:val="240"/>
                                                                                              <w:marRight w:val="0"/>
                                                                                              <w:marTop w:val="0"/>
                                                                                              <w:marBottom w:val="0"/>
                                                                                              <w:divBdr>
                                                                                                <w:top w:val="none" w:sz="0" w:space="0" w:color="auto"/>
                                                                                                <w:left w:val="none" w:sz="0" w:space="0" w:color="auto"/>
                                                                                                <w:bottom w:val="none" w:sz="0" w:space="0" w:color="auto"/>
                                                                                                <w:right w:val="none" w:sz="0" w:space="0" w:color="auto"/>
                                                                                              </w:divBdr>
                                                                                            </w:div>
                                                                                          </w:divsChild>
                                                                                        </w:div>
                                                                                      </w:divsChild>
                                                                                    </w:div>
                                                                                    <w:div w:id="1297488695">
                                                                                      <w:marLeft w:val="240"/>
                                                                                      <w:marRight w:val="0"/>
                                                                                      <w:marTop w:val="0"/>
                                                                                      <w:marBottom w:val="0"/>
                                                                                      <w:divBdr>
                                                                                        <w:top w:val="none" w:sz="0" w:space="0" w:color="auto"/>
                                                                                        <w:left w:val="none" w:sz="0" w:space="0" w:color="auto"/>
                                                                                        <w:bottom w:val="none" w:sz="0" w:space="0" w:color="auto"/>
                                                                                        <w:right w:val="none" w:sz="0" w:space="0" w:color="auto"/>
                                                                                      </w:divBdr>
                                                                                    </w:div>
                                                                                  </w:divsChild>
                                                                                </w:div>
                                                                                <w:div w:id="1123767574">
                                                                                  <w:marLeft w:val="0"/>
                                                                                  <w:marRight w:val="0"/>
                                                                                  <w:marTop w:val="0"/>
                                                                                  <w:marBottom w:val="0"/>
                                                                                  <w:divBdr>
                                                                                    <w:top w:val="none" w:sz="0" w:space="0" w:color="auto"/>
                                                                                    <w:left w:val="none" w:sz="0" w:space="0" w:color="auto"/>
                                                                                    <w:bottom w:val="none" w:sz="0" w:space="0" w:color="auto"/>
                                                                                    <w:right w:val="none" w:sz="0" w:space="0" w:color="auto"/>
                                                                                  </w:divBdr>
                                                                                </w:div>
                                                                              </w:divsChild>
                                                                            </w:div>
                                                                            <w:div w:id="1691488729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  <w:div w:id="1992825693">
                                                                          <w:marLeft w:val="240"/>
                                                                          <w:marRight w:val="240"/>
                                                                          <w:marTop w:val="0"/>
                                                                          <w:marBottom w:val="0"/>
                                                                          <w:divBdr>
                                                                            <w:top w:val="none" w:sz="0" w:space="0" w:color="auto"/>
                                                                            <w:left w:val="none" w:sz="0" w:space="0" w:color="auto"/>
                                                                            <w:bottom w:val="none" w:sz="0" w:space="0" w:color="auto"/>
                                                                            <w:right w:val="none" w:sz="0" w:space="0" w:color="auto"/>
                                                                          </w:divBdr>
                                                                          <w:divsChild>
                                                                            <w:div w:id="534999201">
                                                                              <w:marLeft w:val="240"/>
                                                                              <w:marRight w:val="0"/>
                                                                              <w:marTop w:val="0"/>
                                                                              <w:marBottom w:val="0"/>
                                                                              <w:divBdr>
                                                                                <w:top w:val="none" w:sz="0" w:space="0" w:color="auto"/>
                                                                                <w:left w:val="none" w:sz="0" w:space="0" w:color="auto"/>
                                                                                <w:bottom w:val="none" w:sz="0" w:space="0" w:color="auto"/>
                                                                                <w:right w:val="none" w:sz="0" w:space="0" w:color="auto"/>
                                                                              </w:divBdr>
                                                                            </w:div>
                                                                          </w:divsChild>
                                                                        </w:div>
                                                                      </w:divsChild>
                                                                    </w:div>
                                                                    <w:div w:id="1891064255">
                                                                      <w:marLeft w:val="24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  <w:div w:id="2047288175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491167459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361248150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756169215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241872328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  <w:div w:id="1805271943">
                                                          <w:marLeft w:val="240"/>
                                                          <w:marRight w:val="24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339578343">
                                                              <w:marLeft w:val="24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  <w:div w:id="1085223294">
                                              <w:marLeft w:val="24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  <w:div w:id="2125809373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</w:divsChild>
                                    </w:div>
                                    <w:div w:id="1284577196">
                                      <w:marLeft w:val="24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  <w:div w:id="2023623883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767769418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  <w:div w:id="1314600483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57767316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568808466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12234280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1631788292">
                          <w:marLeft w:val="240"/>
                          <w:marRight w:val="24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61896008">
                              <w:marLeft w:val="24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  <w:div w:id="651569642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916626402">
                  <w:marLeft w:val="240"/>
                  <w:marRight w:val="24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128812360">
                      <w:marLeft w:val="24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2000576904">
              <w:marLeft w:val="24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9307765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2769363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7760946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13078433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  <w:div w:id="1440641168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9318896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47760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13312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85081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41584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76570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36260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16054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16602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26327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52536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63717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6733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58377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9039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633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35536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38653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55443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1.png"/><Relationship Id="rId18" Type="http://schemas.openxmlformats.org/officeDocument/2006/relationships/hyperlink" Target="https://groupecgi-my.sharepoint.com/personal/miroslav_stryzovsky_cgi_com/Documents/Desktop/OTE/XSD_WSDL/2026-09/XML/RESFUEL.xsd" TargetMode="External"/><Relationship Id="rId26" Type="http://schemas.openxmlformats.org/officeDocument/2006/relationships/hyperlink" Target="https://groupecgi-my.sharepoint.com/personal/miroslav_stryzovsky_cgi_com/Documents/Desktop/OTE/XSD_WSDL/2026-09/XML/RESGAS.xsd" TargetMode="External"/><Relationship Id="rId21" Type="http://schemas.openxmlformats.org/officeDocument/2006/relationships/hyperlink" Target="https://groupecgi-my.sharepoint.com/personal/miroslav_stryzovsky_cgi_com/Documents/Desktop/OTE/XSD_WSDL/2026-09/XML/RESREPORT.xsd" TargetMode="External"/><Relationship Id="rId34" Type="http://schemas.openxmlformats.org/officeDocument/2006/relationships/header" Target="header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yperlink" Target="https://groupecgi-my.sharepoint.com/personal/miroslav_stryzovsky_cgi_com/Documents/Desktop/OTE/XSD_WSDL/2026-09/RESDELEGATE.xsd" TargetMode="External"/><Relationship Id="rId25" Type="http://schemas.openxmlformats.org/officeDocument/2006/relationships/hyperlink" Target="https://groupecgi-my.sharepoint.com/personal/miroslav_stryzovsky_cgi_com/Documents/Desktop/OTE/XSD_WSDL/2026-09/XML/RESSOURCE.xsd" TargetMode="External"/><Relationship Id="rId33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hyperlink" Target="https://groupecgi-my.sharepoint.com/personal/miroslav_stryzovsky_cgi_com/Documents/Desktop/OTE/XSD_WSDL/2026-09/XML/RESDATA.xsd" TargetMode="External"/><Relationship Id="rId20" Type="http://schemas.openxmlformats.org/officeDocument/2006/relationships/hyperlink" Target="https://groupecgi-my.sharepoint.com/personal/miroslav_stryzovsky_cgi_com/Documents/Desktop/OTE/XSD_WSDL/2026-09/XML/RESREQ.xsd" TargetMode="External"/><Relationship Id="rId29" Type="http://schemas.openxmlformats.org/officeDocument/2006/relationships/hyperlink" Target="https://groupecgi-my.sharepoint.com/personal/miroslav_stryzovsky_cgi_com/Documents/Desktop/OTE/XSD_WSDL/2026-09/XML/xmldsig-core-schema.xsd" TargetMode="Externa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hyperlink" Target="https://groupecgi-my.sharepoint.com/personal/miroslav_stryzovsky_cgi_com/Documents/Desktop/OTE/XSD_WSDL/2026-09/XML/RESSOURCE.xsd" TargetMode="External"/><Relationship Id="rId32" Type="http://schemas.openxmlformats.org/officeDocument/2006/relationships/footer" Target="footer1.xml"/><Relationship Id="rId37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yperlink" Target="https://groupecgi-my.sharepoint.com/personal/miroslav_stryzovsky_cgi_com/Documents/Desktop/OTE/XSD_WSDL/2026-09/XML/RESCLAIM.xsd" TargetMode="External"/><Relationship Id="rId23" Type="http://schemas.openxmlformats.org/officeDocument/2006/relationships/hyperlink" Target="https://groupecgi-my.sharepoint.com/personal/miroslav_stryzovsky_cgi_com/Documents/Desktop/OTE/XSD_WSDL/2026-09/XML/RESSETTLDOC.xsd" TargetMode="External"/><Relationship Id="rId28" Type="http://schemas.openxmlformats.org/officeDocument/2006/relationships/hyperlink" Target="https://groupecgi-my.sharepoint.com/personal/miroslav_stryzovsky_cgi_com/Documents/Desktop/OTE/XSD_WSDL/2026-09/XML/ote_globals.xsd" TargetMode="External"/><Relationship Id="rId36" Type="http://schemas.openxmlformats.org/officeDocument/2006/relationships/fontTable" Target="fontTable.xml"/><Relationship Id="rId10" Type="http://schemas.openxmlformats.org/officeDocument/2006/relationships/webSettings" Target="webSettings.xml"/><Relationship Id="rId19" Type="http://schemas.openxmlformats.org/officeDocument/2006/relationships/hyperlink" Target="https://groupecgi-my.sharepoint.com/personal/miroslav_stryzovsky_cgi_com/Documents/Desktop/OTE/XSD_WSDL/2026-09/XML/RESHEAT.xsd" TargetMode="External"/><Relationship Id="rId31" Type="http://schemas.openxmlformats.org/officeDocument/2006/relationships/header" Target="header2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png"/><Relationship Id="rId22" Type="http://schemas.openxmlformats.org/officeDocument/2006/relationships/hyperlink" Target="https://groupecgi-my.sharepoint.com/personal/miroslav_stryzovsky_cgi_com/Documents/Desktop/OTE/XSD_WSDL/2026-09/XML/RESRESPONSE.xsd" TargetMode="External"/><Relationship Id="rId27" Type="http://schemas.openxmlformats.org/officeDocument/2006/relationships/hyperlink" Target="https://groupecgi-my.sharepoint.com/personal/miroslav_stryzovsky_cgi_com/Documents/Desktop/OTE/XSD_WSDL/2026-09/XML/RESLICENSE.xsd" TargetMode="External"/><Relationship Id="rId30" Type="http://schemas.openxmlformats.org/officeDocument/2006/relationships/header" Target="header1.xml"/><Relationship Id="rId35" Type="http://schemas.openxmlformats.org/officeDocument/2006/relationships/footer" Target="footer3.xml"/><Relationship Id="rId8" Type="http://schemas.openxmlformats.org/officeDocument/2006/relationships/styles" Target="styles.xml"/><Relationship Id="rId3" Type="http://schemas.openxmlformats.org/officeDocument/2006/relationships/customXml" Target="../customXml/item3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SharedContentType xmlns="Microsoft.SharePoint.Taxonomy.ContentTypeSync" SourceId="204c783a-96cf-4a0f-a0fc-232f03230527" ContentTypeId="0x0101008BF0FBB838BCD748BD563AED518C571401" PreviousValue="false"/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CTLanguage xmlns="1467fb8b-7944-4202-8e80-6a5cf0d18287">English</DocCTLanguage>
    <ClientID xmlns="1467fb8b-7944-4202-8e80-6a5cf0d18287" xsi:nil="true"/>
    <TaxKeywordTaxHTField xmlns="1467fb8b-7944-4202-8e80-6a5cf0d18287">
      <Terms xmlns="http://schemas.microsoft.com/office/infopath/2007/PartnerControls"/>
    </TaxKeywordTaxHTField>
    <DocumentAudience xmlns="1467fb8b-7944-4202-8e80-6a5cf0d18287">CGI only</DocumentAudience>
    <Classification xmlns="1467fb8b-7944-4202-8e80-6a5cf0d18287">Internal</Classification>
    <d03104a6d34b444fb9971a4d8e41064a xmlns="1467fb8b-7944-4202-8e80-6a5cf0d18287">
      <Terms xmlns="http://schemas.microsoft.com/office/infopath/2007/PartnerControls"/>
    </d03104a6d34b444fb9971a4d8e41064a>
    <Abstract xmlns="1467fb8b-7944-4202-8e80-6a5cf0d18287" xsi:nil="true"/>
    <TaxCatchAll xmlns="1467fb8b-7944-4202-8e80-6a5cf0d18287">
      <Value>1</Value>
    </TaxCatchAll>
    <PublishedDate xmlns="http://schemas.microsoft.com/sharepoint/v3" xsi:nil="true"/>
    <i85fc926d10a45efbad452e9e78f262a xmlns="1467fb8b-7944-4202-8e80-6a5cf0d18287">
      <Terms xmlns="http://schemas.microsoft.com/office/infopath/2007/PartnerControls"/>
    </i85fc926d10a45efbad452e9e78f262a>
    <c27c48eb89c94e9295ce19e77ec039af xmlns="1467fb8b-7944-4202-8e80-6a5cf0d18287">
      <Terms xmlns="http://schemas.microsoft.com/office/infopath/2007/PartnerControls">
        <TermInfo xmlns="http://schemas.microsoft.com/office/infopath/2007/PartnerControls">
          <TermName xmlns="http://schemas.microsoft.com/office/infopath/2007/PartnerControls">Account plan</TermName>
          <TermId xmlns="http://schemas.microsoft.com/office/infopath/2007/PartnerControls">62e070d6-1d19-4e7d-ab37-df216d3b7cd9</TermId>
        </TermInfo>
      </Terms>
    </c27c48eb89c94e9295ce19e77ec039af>
    <ClientProfileFileTopic xmlns="1467fb8b-7944-4202-8e80-6a5cf0d18287">Account Management</ClientProfileFileTopic>
    <_dlc_DocId xmlns="264ae750-5a2e-432f-ac50-7a362b0d89d7">NFSNTN5T5VF3-562782533-179841</_dlc_DocId>
    <_dlc_DocIdUrl xmlns="264ae750-5a2e-432f-ac50-7a362b0d89d7">
      <Url>https://eu.sharepoint.ent.cgi.com/client/12402/_layouts/15/DocIdRedir.aspx?ID=NFSNTN5T5VF3-562782533-179841</Url>
      <Description>NFSNTN5T5VF3-562782533-179841</Description>
    </_dlc_DocIdUrl>
    <AuthorEnsemble xmlns="1467fb8b-7944-4202-8e80-6a5cf0d18287" xsi:nil="true"/>
    <_dlc_DocIdPersistId xmlns="264ae750-5a2e-432f-ac50-7a362b0d89d7" xsi:nil="true"/>
    <TaxCatchAllLabel xmlns="1467fb8b-7944-4202-8e80-6a5cf0d18287"/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Client File" ma:contentTypeID="0x0101008BF0FBB838BCD748BD563AED518C57140100BA16EA08E0534A4ABDED026F4F2898E0" ma:contentTypeVersion="15" ma:contentTypeDescription="" ma:contentTypeScope="" ma:versionID="670e7ff52169313276d7fd29057ad59a">
  <xsd:schema xmlns:xsd="http://www.w3.org/2001/XMLSchema" xmlns:xs="http://www.w3.org/2001/XMLSchema" xmlns:p="http://schemas.microsoft.com/office/2006/metadata/properties" xmlns:ns1="http://schemas.microsoft.com/sharepoint/v3" xmlns:ns2="1467fb8b-7944-4202-8e80-6a5cf0d18287" xmlns:ns3="264ae750-5a2e-432f-ac50-7a362b0d89d7" targetNamespace="http://schemas.microsoft.com/office/2006/metadata/properties" ma:root="true" ma:fieldsID="2a536545f1d06e2ea6cb0ab39dd8a98b" ns1:_="" ns2:_="" ns3:_="">
    <xsd:import namespace="http://schemas.microsoft.com/sharepoint/v3"/>
    <xsd:import namespace="1467fb8b-7944-4202-8e80-6a5cf0d18287"/>
    <xsd:import namespace="264ae750-5a2e-432f-ac50-7a362b0d89d7"/>
    <xsd:element name="properties">
      <xsd:complexType>
        <xsd:sequence>
          <xsd:element name="documentManagement">
            <xsd:complexType>
              <xsd:all>
                <xsd:element ref="ns2:AuthorEnsemble" minOccurs="0"/>
                <xsd:element ref="ns1:PublishedDate" minOccurs="0"/>
                <xsd:element ref="ns2:DocumentAudience"/>
                <xsd:element ref="ns2:ClientProfileFileTopic" minOccurs="0"/>
                <xsd:element ref="ns2:DocCTLanguage" minOccurs="0"/>
                <xsd:element ref="ns2:Classification"/>
                <xsd:element ref="ns2:Abstract" minOccurs="0"/>
                <xsd:element ref="ns2:ClientID" minOccurs="0"/>
                <xsd:element ref="ns2:TaxCatchAll" minOccurs="0"/>
                <xsd:element ref="ns2:i85fc926d10a45efbad452e9e78f262a" minOccurs="0"/>
                <xsd:element ref="ns2:TaxKeywordTaxHTField" minOccurs="0"/>
                <xsd:element ref="ns2:d03104a6d34b444fb9971a4d8e41064a" minOccurs="0"/>
                <xsd:element ref="ns2:TaxCatchAllLabel" minOccurs="0"/>
                <xsd:element ref="ns2:c27c48eb89c94e9295ce19e77ec039af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edDate" ma:index="3" nillable="true" ma:displayName="Published Date" ma:format="DateOnly" ma:internalName="PublishedDate" ma:readOnly="fals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67fb8b-7944-4202-8e80-6a5cf0d18287" elementFormDefault="qualified">
    <xsd:import namespace="http://schemas.microsoft.com/office/2006/documentManagement/types"/>
    <xsd:import namespace="http://schemas.microsoft.com/office/infopath/2007/PartnerControls"/>
    <xsd:element name="AuthorEnsemble" ma:index="2" nillable="true" ma:displayName="Author" ma:description="The name of the CGI approval authority." ma:internalName="AuthorEnsemble">
      <xsd:simpleType>
        <xsd:restriction base="dms:Text">
          <xsd:maxLength value="254"/>
        </xsd:restriction>
      </xsd:simpleType>
    </xsd:element>
    <xsd:element name="DocumentAudience" ma:index="5" ma:displayName="Document Audience" ma:default="CGI only" ma:format="Dropdown" ma:internalName="DocumentAudience" ma:readOnly="false">
      <xsd:simpleType>
        <xsd:restriction base="dms:Choice">
          <xsd:enumeration value="CGI only"/>
          <xsd:enumeration value="Approved for client communications"/>
        </xsd:restriction>
      </xsd:simpleType>
    </xsd:element>
    <xsd:element name="ClientProfileFileTopic" ma:index="6" nillable="true" ma:displayName="Topic" ma:default="Account Management" ma:format="Dropdown" ma:internalName="ClientProfileFileTopic" ma:readOnly="false">
      <xsd:simpleType>
        <xsd:restriction base="dms:Choice">
          <xsd:enumeration value="Account Management"/>
        </xsd:restriction>
      </xsd:simpleType>
    </xsd:element>
    <xsd:element name="DocCTLanguage" ma:index="8" nillable="true" ma:displayName="Language" ma:default="English" ma:format="Dropdown" ma:internalName="DocCTLanguage" ma:readOnly="false">
      <xsd:simpleType>
        <xsd:restriction base="dms:Choice">
          <xsd:enumeration value="English"/>
          <xsd:enumeration value="French"/>
        </xsd:restriction>
      </xsd:simpleType>
    </xsd:element>
    <xsd:element name="Classification" ma:index="9" ma:displayName="Classification" ma:default="Internal" ma:description="As per information classification policy." ma:format="Dropdown" ma:internalName="Classification" ma:readOnly="false">
      <xsd:simpleType>
        <xsd:restriction base="dms:Choice">
          <xsd:enumeration value="Internal"/>
          <xsd:enumeration value="Public"/>
          <xsd:enumeration value="Confidential"/>
          <xsd:enumeration value="Highly confidential"/>
        </xsd:restriction>
      </xsd:simpleType>
    </xsd:element>
    <xsd:element name="Abstract" ma:index="10" nillable="true" ma:displayName="Abstract" ma:description="" ma:internalName="Abstract" ma:readOnly="false">
      <xsd:simpleType>
        <xsd:restriction base="dms:Note">
          <xsd:maxLength value="255"/>
        </xsd:restriction>
      </xsd:simpleType>
    </xsd:element>
    <xsd:element name="ClientID" ma:index="13" nillable="true" ma:displayName="Client ID" ma:description="(PSA-CRM - Sales funnel #)" ma:internalName="ClientID" ma:readOnly="false">
      <xsd:simpleType>
        <xsd:restriction base="dms:Text">
          <xsd:maxLength value="255"/>
        </xsd:restriction>
      </xsd:simpleType>
    </xsd:element>
    <xsd:element name="TaxCatchAll" ma:index="20" nillable="true" ma:displayName="Taxonomy Catch All Column" ma:description="" ma:hidden="true" ma:list="{18e24ee1-b6ff-420b-bc50-40f1f4ede1f2}" ma:internalName="TaxCatchAll" ma:readOnly="false" ma:showField="CatchAllData" ma:web="264ae750-5a2e-432f-ac50-7a362b0d89d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i85fc926d10a45efbad452e9e78f262a" ma:index="21" nillable="true" ma:taxonomy="true" ma:internalName="i85fc926d10a45efbad452e9e78f262a" ma:taxonomyFieldName="CountryRMJurisdiction" ma:displayName="Country RM Jurisdiction" ma:readOnly="false" ma:fieldId="{285fc926-d10a-45ef-bad4-52e9e78f262a}" ma:sspId="204c783a-96cf-4a0f-a0fc-232f03230527" ma:termSetId="8fe0e76e-13ab-4aa3-aef5-217f3c27225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KeywordTaxHTField" ma:index="22" nillable="true" ma:taxonomy="true" ma:internalName="TaxKeywordTaxHTField" ma:taxonomyFieldName="TaxKeyword" ma:displayName="Enterprise Keywords" ma:readOnly="false" ma:fieldId="{23f27201-bee3-471e-b2e7-b64fd8b7ca38}" ma:taxonomyMulti="true" ma:sspId="204c783a-96cf-4a0f-a0fc-232f03230527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d03104a6d34b444fb9971a4d8e41064a" ma:index="23" nillable="true" ma:taxonomy="true" ma:internalName="d03104a6d34b444fb9971a4d8e41064a" ma:taxonomyFieldName="SBUBUContentOwner" ma:displayName="SBU/BU Content Owner" ma:readOnly="false" ma:fieldId="{d03104a6-d34b-444f-b997-1a4d8e41064a}" ma:sspId="204c783a-96cf-4a0f-a0fc-232f03230527" ma:termSetId="d99e8ed4-fc5d-43fa-94ab-5d6ef9c16d4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description="" ma:hidden="true" ma:list="{18e24ee1-b6ff-420b-bc50-40f1f4ede1f2}" ma:internalName="TaxCatchAllLabel" ma:readOnly="false" ma:showField="CatchAllDataLabel" ma:web="264ae750-5a2e-432f-ac50-7a362b0d89d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c27c48eb89c94e9295ce19e77ec039af" ma:index="25" ma:taxonomy="true" ma:internalName="c27c48eb89c94e9295ce19e77ec039af" ma:taxonomyFieldName="ClientProfileFileDocument" ma:displayName="Document Type" ma:readOnly="false" ma:default="1;#Account plan|62e070d6-1d19-4e7d-ab37-df216d3b7cd9" ma:fieldId="{c27c48eb-89c9-4e92-95ce-19e77ec039af}" ma:sspId="204c783a-96cf-4a0f-a0fc-232f03230527" ma:termSetId="462f9cae-d6b2-4ceb-a226-a9aedfa0d98a" ma:anchorId="d7ea56f0-3cd6-47bf-a699-d3d6de0de2bf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4ae750-5a2e-432f-ac50-7a362b0d89d7" elementFormDefault="qualified">
    <xsd:import namespace="http://schemas.microsoft.com/office/2006/documentManagement/types"/>
    <xsd:import namespace="http://schemas.microsoft.com/office/infopath/2007/PartnerControls"/>
    <xsd:element name="_dlc_DocId" ma:index="26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7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8" nillable="true" ma:displayName="Persist ID" ma:description="Keep ID on add." ma:hidden="true" ma:internalName="_dlc_DocIdPersistId" ma:readOnly="fals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8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DAEBE7B-0648-4BA2-A26B-98F4A97A16B3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A15A5189-2BB4-4628-A1A7-9A615C094BE0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1CE795ED-0EF2-4F9B-9CC6-BC6E3CCA55AD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C33C9BC6-9D53-4868-8F09-9C04F6F347D2}">
  <ds:schemaRefs>
    <ds:schemaRef ds:uri="http://schemas.microsoft.com/office/2006/metadata/properties"/>
    <ds:schemaRef ds:uri="http://schemas.microsoft.com/office/infopath/2007/PartnerControls"/>
    <ds:schemaRef ds:uri="1467fb8b-7944-4202-8e80-6a5cf0d18287"/>
    <ds:schemaRef ds:uri="http://schemas.microsoft.com/sharepoint/v3"/>
    <ds:schemaRef ds:uri="264ae750-5a2e-432f-ac50-7a362b0d89d7"/>
  </ds:schemaRefs>
</ds:datastoreItem>
</file>

<file path=customXml/itemProps5.xml><?xml version="1.0" encoding="utf-8"?>
<ds:datastoreItem xmlns:ds="http://schemas.openxmlformats.org/officeDocument/2006/customXml" ds:itemID="{398F442E-44C1-4188-BA0C-5F8492B5231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467fb8b-7944-4202-8e80-6a5cf0d18287"/>
    <ds:schemaRef ds:uri="264ae750-5a2e-432f-ac50-7a362b0d89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D6671593-BA1F-4642-85CA-93AFA1D82ADA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d9290083-bd2f-48a2-8ac5-09a524b17d15}" enabled="1" method="Privileged" siteId="{b9fec68c-c92d-461e-9a97-3d03a0f18b8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42</TotalTime>
  <Pages>187</Pages>
  <Words>44722</Words>
  <Characters>263860</Characters>
  <Application>Microsoft Office Word</Application>
  <DocSecurity>0</DocSecurity>
  <Lines>2198</Lines>
  <Paragraphs>615</Paragraphs>
  <ScaleCrop>false</ScaleCrop>
  <HeadingPairs>
    <vt:vector size="4" baseType="variant">
      <vt:variant>
        <vt:lpstr>Název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D1</vt:lpstr>
      <vt:lpstr>D1</vt:lpstr>
    </vt:vector>
  </TitlesOfParts>
  <Company/>
  <LinksUpToDate>false</LinksUpToDate>
  <CharactersWithSpaces>307967</CharactersWithSpaces>
  <SharedDoc>false</SharedDoc>
  <HLinks>
    <vt:vector size="564" baseType="variant">
      <vt:variant>
        <vt:i4>4456556</vt:i4>
      </vt:variant>
      <vt:variant>
        <vt:i4>510</vt:i4>
      </vt:variant>
      <vt:variant>
        <vt:i4>0</vt:i4>
      </vt:variant>
      <vt:variant>
        <vt:i4>5</vt:i4>
      </vt:variant>
      <vt:variant>
        <vt:lpwstr>EDIGAS/IMBNOT/EXAMPLE/Imbnot_PIMB.xml</vt:lpwstr>
      </vt:variant>
      <vt:variant>
        <vt:lpwstr/>
      </vt:variant>
      <vt:variant>
        <vt:i4>1310785</vt:i4>
      </vt:variant>
      <vt:variant>
        <vt:i4>507</vt:i4>
      </vt:variant>
      <vt:variant>
        <vt:i4>0</vt:i4>
      </vt:variant>
      <vt:variant>
        <vt:i4>5</vt:i4>
      </vt:variant>
      <vt:variant>
        <vt:lpwstr>EDIGAS/IMBNOT</vt:lpwstr>
      </vt:variant>
      <vt:variant>
        <vt:lpwstr/>
      </vt:variant>
      <vt:variant>
        <vt:i4>1245225</vt:i4>
      </vt:variant>
      <vt:variant>
        <vt:i4>504</vt:i4>
      </vt:variant>
      <vt:variant>
        <vt:i4>0</vt:i4>
      </vt:variant>
      <vt:variant>
        <vt:i4>5</vt:i4>
      </vt:variant>
      <vt:variant>
        <vt:lpwstr>EDIGAS/SHPCDS/EXAMPLE/Shpcds_example.xml</vt:lpwstr>
      </vt:variant>
      <vt:variant>
        <vt:lpwstr/>
      </vt:variant>
      <vt:variant>
        <vt:i4>1507401</vt:i4>
      </vt:variant>
      <vt:variant>
        <vt:i4>501</vt:i4>
      </vt:variant>
      <vt:variant>
        <vt:i4>0</vt:i4>
      </vt:variant>
      <vt:variant>
        <vt:i4>5</vt:i4>
      </vt:variant>
      <vt:variant>
        <vt:lpwstr>EDIGAS/SHPCDS</vt:lpwstr>
      </vt:variant>
      <vt:variant>
        <vt:lpwstr/>
      </vt:variant>
      <vt:variant>
        <vt:i4>5308503</vt:i4>
      </vt:variant>
      <vt:variant>
        <vt:i4>498</vt:i4>
      </vt:variant>
      <vt:variant>
        <vt:i4>0</vt:i4>
      </vt:variant>
      <vt:variant>
        <vt:i4>5</vt:i4>
      </vt:variant>
      <vt:variant>
        <vt:lpwstr>EDIGAS/APERAK/EXAMPLE/Aperak_na_gasdat.xml</vt:lpwstr>
      </vt:variant>
      <vt:variant>
        <vt:lpwstr/>
      </vt:variant>
      <vt:variant>
        <vt:i4>1376320</vt:i4>
      </vt:variant>
      <vt:variant>
        <vt:i4>495</vt:i4>
      </vt:variant>
      <vt:variant>
        <vt:i4>0</vt:i4>
      </vt:variant>
      <vt:variant>
        <vt:i4>5</vt:i4>
      </vt:variant>
      <vt:variant>
        <vt:lpwstr>EDIGAS/APERAK</vt:lpwstr>
      </vt:variant>
      <vt:variant>
        <vt:lpwstr/>
      </vt:variant>
      <vt:variant>
        <vt:i4>53</vt:i4>
      </vt:variant>
      <vt:variant>
        <vt:i4>492</vt:i4>
      </vt:variant>
      <vt:variant>
        <vt:i4>0</vt:i4>
      </vt:variant>
      <vt:variant>
        <vt:i4>5</vt:i4>
      </vt:variant>
      <vt:variant>
        <vt:lpwstr>EDIGAS/NOMRES/EXAMPLE/Nomres_TRA.xml</vt:lpwstr>
      </vt:variant>
      <vt:variant>
        <vt:lpwstr/>
      </vt:variant>
      <vt:variant>
        <vt:i4>1441887</vt:i4>
      </vt:variant>
      <vt:variant>
        <vt:i4>489</vt:i4>
      </vt:variant>
      <vt:variant>
        <vt:i4>0</vt:i4>
      </vt:variant>
      <vt:variant>
        <vt:i4>5</vt:i4>
      </vt:variant>
      <vt:variant>
        <vt:lpwstr>EDIGAS/NOMRES</vt:lpwstr>
      </vt:variant>
      <vt:variant>
        <vt:lpwstr/>
      </vt:variant>
      <vt:variant>
        <vt:i4>1507362</vt:i4>
      </vt:variant>
      <vt:variant>
        <vt:i4>486</vt:i4>
      </vt:variant>
      <vt:variant>
        <vt:i4>0</vt:i4>
      </vt:variant>
      <vt:variant>
        <vt:i4>5</vt:i4>
      </vt:variant>
      <vt:variant>
        <vt:lpwstr>EDIGAS/NOMINT/EXAMPLE/Nomint_TRA.xml</vt:lpwstr>
      </vt:variant>
      <vt:variant>
        <vt:lpwstr/>
      </vt:variant>
      <vt:variant>
        <vt:i4>1900612</vt:i4>
      </vt:variant>
      <vt:variant>
        <vt:i4>483</vt:i4>
      </vt:variant>
      <vt:variant>
        <vt:i4>0</vt:i4>
      </vt:variant>
      <vt:variant>
        <vt:i4>5</vt:i4>
      </vt:variant>
      <vt:variant>
        <vt:lpwstr>EDIGAS/NOMINT</vt:lpwstr>
      </vt:variant>
      <vt:variant>
        <vt:lpwstr/>
      </vt:variant>
      <vt:variant>
        <vt:i4>262192</vt:i4>
      </vt:variant>
      <vt:variant>
        <vt:i4>480</vt:i4>
      </vt:variant>
      <vt:variant>
        <vt:i4>0</vt:i4>
      </vt:variant>
      <vt:variant>
        <vt:i4>5</vt:i4>
      </vt:variant>
      <vt:variant>
        <vt:lpwstr>EDIGAS/GASDAT/EXAMPLE/Gasdat_produkty_QI12_AI12.xml</vt:lpwstr>
      </vt:variant>
      <vt:variant>
        <vt:lpwstr/>
      </vt:variant>
      <vt:variant>
        <vt:i4>327751</vt:i4>
      </vt:variant>
      <vt:variant>
        <vt:i4>477</vt:i4>
      </vt:variant>
      <vt:variant>
        <vt:i4>0</vt:i4>
      </vt:variant>
      <vt:variant>
        <vt:i4>5</vt:i4>
      </vt:variant>
      <vt:variant>
        <vt:lpwstr>EDIGAS/GASDAT</vt:lpwstr>
      </vt:variant>
      <vt:variant>
        <vt:lpwstr/>
      </vt:variant>
      <vt:variant>
        <vt:i4>1703943</vt:i4>
      </vt:variant>
      <vt:variant>
        <vt:i4>474</vt:i4>
      </vt:variant>
      <vt:variant>
        <vt:i4>0</vt:i4>
      </vt:variant>
      <vt:variant>
        <vt:i4>5</vt:i4>
      </vt:variant>
      <vt:variant>
        <vt:lpwstr>EDIGAS/ALOCAT/EXAMPLE/Alocat_alokace_vystup_ze_soustavy.xml</vt:lpwstr>
      </vt:variant>
      <vt:variant>
        <vt:lpwstr/>
      </vt:variant>
      <vt:variant>
        <vt:i4>2031693</vt:i4>
      </vt:variant>
      <vt:variant>
        <vt:i4>471</vt:i4>
      </vt:variant>
      <vt:variant>
        <vt:i4>0</vt:i4>
      </vt:variant>
      <vt:variant>
        <vt:i4>5</vt:i4>
      </vt:variant>
      <vt:variant>
        <vt:lpwstr>EDIGAS/ALOCAT</vt:lpwstr>
      </vt:variant>
      <vt:variant>
        <vt:lpwstr/>
      </vt:variant>
      <vt:variant>
        <vt:i4>6946848</vt:i4>
      </vt:variant>
      <vt:variant>
        <vt:i4>456</vt:i4>
      </vt:variant>
      <vt:variant>
        <vt:i4>0</vt:i4>
      </vt:variant>
      <vt:variant>
        <vt:i4>5</vt:i4>
      </vt:variant>
      <vt:variant>
        <vt:lpwstr>EDIGAS/GLOBALS</vt:lpwstr>
      </vt:variant>
      <vt:variant>
        <vt:lpwstr/>
      </vt:variant>
      <vt:variant>
        <vt:i4>2097277</vt:i4>
      </vt:variant>
      <vt:variant>
        <vt:i4>393</vt:i4>
      </vt:variant>
      <vt:variant>
        <vt:i4>0</vt:i4>
      </vt:variant>
      <vt:variant>
        <vt:i4>5</vt:i4>
      </vt:variant>
      <vt:variant>
        <vt:lpwstr>XML/GLOBALS</vt:lpwstr>
      </vt:variant>
      <vt:variant>
        <vt:lpwstr/>
      </vt:variant>
      <vt:variant>
        <vt:i4>3801206</vt:i4>
      </vt:variant>
      <vt:variant>
        <vt:i4>390</vt:i4>
      </vt:variant>
      <vt:variant>
        <vt:i4>0</vt:i4>
      </vt:variant>
      <vt:variant>
        <vt:i4>5</vt:i4>
      </vt:variant>
      <vt:variant>
        <vt:lpwstr>XML/SFVOTGASREQ</vt:lpwstr>
      </vt:variant>
      <vt:variant>
        <vt:lpwstr/>
      </vt:variant>
      <vt:variant>
        <vt:i4>3866736</vt:i4>
      </vt:variant>
      <vt:variant>
        <vt:i4>387</vt:i4>
      </vt:variant>
      <vt:variant>
        <vt:i4>0</vt:i4>
      </vt:variant>
      <vt:variant>
        <vt:i4>5</vt:i4>
      </vt:variant>
      <vt:variant>
        <vt:lpwstr>XML/SFVOTGASTDD</vt:lpwstr>
      </vt:variant>
      <vt:variant>
        <vt:lpwstr/>
      </vt:variant>
      <vt:variant>
        <vt:i4>4456478</vt:i4>
      </vt:variant>
      <vt:variant>
        <vt:i4>384</vt:i4>
      </vt:variant>
      <vt:variant>
        <vt:i4>0</vt:i4>
      </vt:variant>
      <vt:variant>
        <vt:i4>5</vt:i4>
      </vt:variant>
      <vt:variant>
        <vt:lpwstr>XML/SFVOTGASCLAIMSUM</vt:lpwstr>
      </vt:variant>
      <vt:variant>
        <vt:lpwstr/>
      </vt:variant>
      <vt:variant>
        <vt:i4>5898246</vt:i4>
      </vt:variant>
      <vt:variant>
        <vt:i4>381</vt:i4>
      </vt:variant>
      <vt:variant>
        <vt:i4>0</vt:i4>
      </vt:variant>
      <vt:variant>
        <vt:i4>5</vt:i4>
      </vt:variant>
      <vt:variant>
        <vt:lpwstr>XML/SFVOTGASCLAIM</vt:lpwstr>
      </vt:variant>
      <vt:variant>
        <vt:lpwstr/>
      </vt:variant>
      <vt:variant>
        <vt:i4>2752625</vt:i4>
      </vt:variant>
      <vt:variant>
        <vt:i4>378</vt:i4>
      </vt:variant>
      <vt:variant>
        <vt:i4>0</vt:i4>
      </vt:variant>
      <vt:variant>
        <vt:i4>5</vt:i4>
      </vt:variant>
      <vt:variant>
        <vt:lpwstr>XML/SFVOTGASBILLINGSUM</vt:lpwstr>
      </vt:variant>
      <vt:variant>
        <vt:lpwstr/>
      </vt:variant>
      <vt:variant>
        <vt:i4>3407971</vt:i4>
      </vt:variant>
      <vt:variant>
        <vt:i4>375</vt:i4>
      </vt:variant>
      <vt:variant>
        <vt:i4>0</vt:i4>
      </vt:variant>
      <vt:variant>
        <vt:i4>5</vt:i4>
      </vt:variant>
      <vt:variant>
        <vt:lpwstr>XML/SFVOTGASBILLING</vt:lpwstr>
      </vt:variant>
      <vt:variant>
        <vt:lpwstr/>
      </vt:variant>
      <vt:variant>
        <vt:i4>196710</vt:i4>
      </vt:variant>
      <vt:variant>
        <vt:i4>372</vt:i4>
      </vt:variant>
      <vt:variant>
        <vt:i4>0</vt:i4>
      </vt:variant>
      <vt:variant>
        <vt:i4>5</vt:i4>
      </vt:variant>
      <vt:variant>
        <vt:lpwstr>XML/GASRESPONSE/EXAMPLE/GASRESPONSE_msg_code_GR2.xml</vt:lpwstr>
      </vt:variant>
      <vt:variant>
        <vt:lpwstr/>
      </vt:variant>
      <vt:variant>
        <vt:i4>4063355</vt:i4>
      </vt:variant>
      <vt:variant>
        <vt:i4>369</vt:i4>
      </vt:variant>
      <vt:variant>
        <vt:i4>0</vt:i4>
      </vt:variant>
      <vt:variant>
        <vt:i4>5</vt:i4>
      </vt:variant>
      <vt:variant>
        <vt:lpwstr>XML/GASRESPONSE</vt:lpwstr>
      </vt:variant>
      <vt:variant>
        <vt:lpwstr/>
      </vt:variant>
      <vt:variant>
        <vt:i4>6029321</vt:i4>
      </vt:variant>
      <vt:variant>
        <vt:i4>366</vt:i4>
      </vt:variant>
      <vt:variant>
        <vt:i4>0</vt:i4>
      </vt:variant>
      <vt:variant>
        <vt:i4>5</vt:i4>
      </vt:variant>
      <vt:variant>
        <vt:lpwstr>XML/RESPONSE</vt:lpwstr>
      </vt:variant>
      <vt:variant>
        <vt:lpwstr/>
      </vt:variant>
      <vt:variant>
        <vt:i4>4587538</vt:i4>
      </vt:variant>
      <vt:variant>
        <vt:i4>363</vt:i4>
      </vt:variant>
      <vt:variant>
        <vt:i4>0</vt:i4>
      </vt:variant>
      <vt:variant>
        <vt:i4>5</vt:i4>
      </vt:variant>
      <vt:variant>
        <vt:lpwstr>XML/ISOTEREQ</vt:lpwstr>
      </vt:variant>
      <vt:variant>
        <vt:lpwstr/>
      </vt:variant>
      <vt:variant>
        <vt:i4>3014769</vt:i4>
      </vt:variant>
      <vt:variant>
        <vt:i4>360</vt:i4>
      </vt:variant>
      <vt:variant>
        <vt:i4>0</vt:i4>
      </vt:variant>
      <vt:variant>
        <vt:i4>5</vt:i4>
      </vt:variant>
      <vt:variant>
        <vt:lpwstr>XML/ISOTEMASTERDATA</vt:lpwstr>
      </vt:variant>
      <vt:variant>
        <vt:lpwstr/>
      </vt:variant>
      <vt:variant>
        <vt:i4>5570582</vt:i4>
      </vt:variant>
      <vt:variant>
        <vt:i4>357</vt:i4>
      </vt:variant>
      <vt:variant>
        <vt:i4>0</vt:i4>
      </vt:variant>
      <vt:variant>
        <vt:i4>5</vt:i4>
      </vt:variant>
      <vt:variant>
        <vt:lpwstr>XML/ISOTEDATA</vt:lpwstr>
      </vt:variant>
      <vt:variant>
        <vt:lpwstr/>
      </vt:variant>
      <vt:variant>
        <vt:i4>5046394</vt:i4>
      </vt:variant>
      <vt:variant>
        <vt:i4>354</vt:i4>
      </vt:variant>
      <vt:variant>
        <vt:i4>0</vt:i4>
      </vt:variant>
      <vt:variant>
        <vt:i4>5</vt:i4>
      </vt:variant>
      <vt:variant>
        <vt:lpwstr>XML/CDSGASMASTERDATA/EXAMPLES/CS_OTE_Plyn_Zmenadod_priklady_popis.xls</vt:lpwstr>
      </vt:variant>
      <vt:variant>
        <vt:lpwstr/>
      </vt:variant>
      <vt:variant>
        <vt:i4>4456536</vt:i4>
      </vt:variant>
      <vt:variant>
        <vt:i4>351</vt:i4>
      </vt:variant>
      <vt:variant>
        <vt:i4>0</vt:i4>
      </vt:variant>
      <vt:variant>
        <vt:i4>5</vt:i4>
      </vt:variant>
      <vt:variant>
        <vt:lpwstr>XML/CDSGASMASTERDATA/EXAMPLES</vt:lpwstr>
      </vt:variant>
      <vt:variant>
        <vt:lpwstr/>
      </vt:variant>
      <vt:variant>
        <vt:i4>6619139</vt:i4>
      </vt:variant>
      <vt:variant>
        <vt:i4>348</vt:i4>
      </vt:variant>
      <vt:variant>
        <vt:i4>0</vt:i4>
      </vt:variant>
      <vt:variant>
        <vt:i4>5</vt:i4>
      </vt:variant>
      <vt:variant>
        <vt:lpwstr>XML/CDSGASMASTERDATA/EXAMPLE/CDSGASMASTERDATA_msg_code_GR1.xml</vt:lpwstr>
      </vt:variant>
      <vt:variant>
        <vt:lpwstr/>
      </vt:variant>
      <vt:variant>
        <vt:i4>5570574</vt:i4>
      </vt:variant>
      <vt:variant>
        <vt:i4>345</vt:i4>
      </vt:variant>
      <vt:variant>
        <vt:i4>0</vt:i4>
      </vt:variant>
      <vt:variant>
        <vt:i4>5</vt:i4>
      </vt:variant>
      <vt:variant>
        <vt:lpwstr>XML/CDSGASMASTERDATA</vt:lpwstr>
      </vt:variant>
      <vt:variant>
        <vt:lpwstr/>
      </vt:variant>
      <vt:variant>
        <vt:i4>7733274</vt:i4>
      </vt:variant>
      <vt:variant>
        <vt:i4>342</vt:i4>
      </vt:variant>
      <vt:variant>
        <vt:i4>0</vt:i4>
      </vt:variant>
      <vt:variant>
        <vt:i4>5</vt:i4>
      </vt:variant>
      <vt:variant>
        <vt:lpwstr>XML/COMMONGASREQ/EXAMPLE/COMMONGASREQ_msg_code_GX1.xml</vt:lpwstr>
      </vt:variant>
      <vt:variant>
        <vt:lpwstr/>
      </vt:variant>
      <vt:variant>
        <vt:i4>4980740</vt:i4>
      </vt:variant>
      <vt:variant>
        <vt:i4>339</vt:i4>
      </vt:variant>
      <vt:variant>
        <vt:i4>0</vt:i4>
      </vt:variant>
      <vt:variant>
        <vt:i4>5</vt:i4>
      </vt:variant>
      <vt:variant>
        <vt:lpwstr>XML/COMMONGASREQ</vt:lpwstr>
      </vt:variant>
      <vt:variant>
        <vt:lpwstr/>
      </vt:variant>
      <vt:variant>
        <vt:i4>102</vt:i4>
      </vt:variant>
      <vt:variant>
        <vt:i4>336</vt:i4>
      </vt:variant>
      <vt:variant>
        <vt:i4>0</vt:i4>
      </vt:variant>
      <vt:variant>
        <vt:i4>5</vt:i4>
      </vt:variant>
      <vt:variant>
        <vt:lpwstr>XML/CDSEDIGASREQ/EXAMPLES/CDSEDIGASREQ_msg_code_GM1.xml</vt:lpwstr>
      </vt:variant>
      <vt:variant>
        <vt:lpwstr/>
      </vt:variant>
      <vt:variant>
        <vt:i4>5701655</vt:i4>
      </vt:variant>
      <vt:variant>
        <vt:i4>333</vt:i4>
      </vt:variant>
      <vt:variant>
        <vt:i4>0</vt:i4>
      </vt:variant>
      <vt:variant>
        <vt:i4>5</vt:i4>
      </vt:variant>
      <vt:variant>
        <vt:lpwstr>XML/CDSGASREQ</vt:lpwstr>
      </vt:variant>
      <vt:variant>
        <vt:lpwstr/>
      </vt:variant>
      <vt:variant>
        <vt:i4>98</vt:i4>
      </vt:variant>
      <vt:variant>
        <vt:i4>330</vt:i4>
      </vt:variant>
      <vt:variant>
        <vt:i4>0</vt:i4>
      </vt:variant>
      <vt:variant>
        <vt:i4>5</vt:i4>
      </vt:variant>
      <vt:variant>
        <vt:lpwstr>XML/CDSGASREQ/EXAMPLE/GASGASREQ_msg_code_GR4.xml</vt:lpwstr>
      </vt:variant>
      <vt:variant>
        <vt:lpwstr/>
      </vt:variant>
      <vt:variant>
        <vt:i4>5701655</vt:i4>
      </vt:variant>
      <vt:variant>
        <vt:i4>327</vt:i4>
      </vt:variant>
      <vt:variant>
        <vt:i4>0</vt:i4>
      </vt:variant>
      <vt:variant>
        <vt:i4>5</vt:i4>
      </vt:variant>
      <vt:variant>
        <vt:lpwstr>XML/CDSGASREQ</vt:lpwstr>
      </vt:variant>
      <vt:variant>
        <vt:lpwstr/>
      </vt:variant>
      <vt:variant>
        <vt:i4>2162790</vt:i4>
      </vt:variant>
      <vt:variant>
        <vt:i4>324</vt:i4>
      </vt:variant>
      <vt:variant>
        <vt:i4>0</vt:i4>
      </vt:variant>
      <vt:variant>
        <vt:i4>5</vt:i4>
      </vt:variant>
      <vt:variant>
        <vt:lpwstr>XML/CDSGASPOF/EXAMPLES/CDSGASPOF_msg_code_GP1_C.xml</vt:lpwstr>
      </vt:variant>
      <vt:variant>
        <vt:lpwstr/>
      </vt:variant>
      <vt:variant>
        <vt:i4>1376351</vt:i4>
      </vt:variant>
      <vt:variant>
        <vt:i4>321</vt:i4>
      </vt:variant>
      <vt:variant>
        <vt:i4>0</vt:i4>
      </vt:variant>
      <vt:variant>
        <vt:i4>5</vt:i4>
      </vt:variant>
      <vt:variant>
        <vt:lpwstr>XML/CDSGASPOF/EXAMPLES/CDSGASPOF_msg_code_GP1_AC.xml</vt:lpwstr>
      </vt:variant>
      <vt:variant>
        <vt:lpwstr/>
      </vt:variant>
      <vt:variant>
        <vt:i4>2162788</vt:i4>
      </vt:variant>
      <vt:variant>
        <vt:i4>318</vt:i4>
      </vt:variant>
      <vt:variant>
        <vt:i4>0</vt:i4>
      </vt:variant>
      <vt:variant>
        <vt:i4>5</vt:i4>
      </vt:variant>
      <vt:variant>
        <vt:lpwstr>XML/CDSGASPOF/EXAMPLES/CDSGASPOF_msg_code_GP1_A.xml</vt:lpwstr>
      </vt:variant>
      <vt:variant>
        <vt:lpwstr/>
      </vt:variant>
      <vt:variant>
        <vt:i4>6094869</vt:i4>
      </vt:variant>
      <vt:variant>
        <vt:i4>315</vt:i4>
      </vt:variant>
      <vt:variant>
        <vt:i4>0</vt:i4>
      </vt:variant>
      <vt:variant>
        <vt:i4>5</vt:i4>
      </vt:variant>
      <vt:variant>
        <vt:lpwstr>XML/CDSGASPOF</vt:lpwstr>
      </vt:variant>
      <vt:variant>
        <vt:lpwstr/>
      </vt:variant>
      <vt:variant>
        <vt:i4>8257558</vt:i4>
      </vt:variant>
      <vt:variant>
        <vt:i4>312</vt:i4>
      </vt:variant>
      <vt:variant>
        <vt:i4>0</vt:i4>
      </vt:variant>
      <vt:variant>
        <vt:i4>5</vt:i4>
      </vt:variant>
      <vt:variant>
        <vt:lpwstr>XML/CDSGASCLAIM/EXAMPLES/CDSGASCLAIM_msg_code_GC1.xml</vt:lpwstr>
      </vt:variant>
      <vt:variant>
        <vt:lpwstr/>
      </vt:variant>
      <vt:variant>
        <vt:i4>3604583</vt:i4>
      </vt:variant>
      <vt:variant>
        <vt:i4>309</vt:i4>
      </vt:variant>
      <vt:variant>
        <vt:i4>0</vt:i4>
      </vt:variant>
      <vt:variant>
        <vt:i4>5</vt:i4>
      </vt:variant>
      <vt:variant>
        <vt:lpwstr>XML/CDSGASCLAIM</vt:lpwstr>
      </vt:variant>
      <vt:variant>
        <vt:lpwstr/>
      </vt:variant>
      <vt:variant>
        <vt:i4>1769527</vt:i4>
      </vt:variant>
      <vt:variant>
        <vt:i4>299</vt:i4>
      </vt:variant>
      <vt:variant>
        <vt:i4>0</vt:i4>
      </vt:variant>
      <vt:variant>
        <vt:i4>5</vt:i4>
      </vt:variant>
      <vt:variant>
        <vt:lpwstr/>
      </vt:variant>
      <vt:variant>
        <vt:lpwstr>_Toc253131590</vt:lpwstr>
      </vt:variant>
      <vt:variant>
        <vt:i4>1703991</vt:i4>
      </vt:variant>
      <vt:variant>
        <vt:i4>293</vt:i4>
      </vt:variant>
      <vt:variant>
        <vt:i4>0</vt:i4>
      </vt:variant>
      <vt:variant>
        <vt:i4>5</vt:i4>
      </vt:variant>
      <vt:variant>
        <vt:lpwstr/>
      </vt:variant>
      <vt:variant>
        <vt:lpwstr>_Toc253131589</vt:lpwstr>
      </vt:variant>
      <vt:variant>
        <vt:i4>1703991</vt:i4>
      </vt:variant>
      <vt:variant>
        <vt:i4>287</vt:i4>
      </vt:variant>
      <vt:variant>
        <vt:i4>0</vt:i4>
      </vt:variant>
      <vt:variant>
        <vt:i4>5</vt:i4>
      </vt:variant>
      <vt:variant>
        <vt:lpwstr/>
      </vt:variant>
      <vt:variant>
        <vt:lpwstr>_Toc253131588</vt:lpwstr>
      </vt:variant>
      <vt:variant>
        <vt:i4>1703991</vt:i4>
      </vt:variant>
      <vt:variant>
        <vt:i4>281</vt:i4>
      </vt:variant>
      <vt:variant>
        <vt:i4>0</vt:i4>
      </vt:variant>
      <vt:variant>
        <vt:i4>5</vt:i4>
      </vt:variant>
      <vt:variant>
        <vt:lpwstr/>
      </vt:variant>
      <vt:variant>
        <vt:lpwstr>_Toc253131587</vt:lpwstr>
      </vt:variant>
      <vt:variant>
        <vt:i4>1703991</vt:i4>
      </vt:variant>
      <vt:variant>
        <vt:i4>275</vt:i4>
      </vt:variant>
      <vt:variant>
        <vt:i4>0</vt:i4>
      </vt:variant>
      <vt:variant>
        <vt:i4>5</vt:i4>
      </vt:variant>
      <vt:variant>
        <vt:lpwstr/>
      </vt:variant>
      <vt:variant>
        <vt:lpwstr>_Toc253131586</vt:lpwstr>
      </vt:variant>
      <vt:variant>
        <vt:i4>1703991</vt:i4>
      </vt:variant>
      <vt:variant>
        <vt:i4>269</vt:i4>
      </vt:variant>
      <vt:variant>
        <vt:i4>0</vt:i4>
      </vt:variant>
      <vt:variant>
        <vt:i4>5</vt:i4>
      </vt:variant>
      <vt:variant>
        <vt:lpwstr/>
      </vt:variant>
      <vt:variant>
        <vt:lpwstr>_Toc253131585</vt:lpwstr>
      </vt:variant>
      <vt:variant>
        <vt:i4>1703991</vt:i4>
      </vt:variant>
      <vt:variant>
        <vt:i4>263</vt:i4>
      </vt:variant>
      <vt:variant>
        <vt:i4>0</vt:i4>
      </vt:variant>
      <vt:variant>
        <vt:i4>5</vt:i4>
      </vt:variant>
      <vt:variant>
        <vt:lpwstr/>
      </vt:variant>
      <vt:variant>
        <vt:lpwstr>_Toc253131584</vt:lpwstr>
      </vt:variant>
      <vt:variant>
        <vt:i4>1703991</vt:i4>
      </vt:variant>
      <vt:variant>
        <vt:i4>257</vt:i4>
      </vt:variant>
      <vt:variant>
        <vt:i4>0</vt:i4>
      </vt:variant>
      <vt:variant>
        <vt:i4>5</vt:i4>
      </vt:variant>
      <vt:variant>
        <vt:lpwstr/>
      </vt:variant>
      <vt:variant>
        <vt:lpwstr>_Toc253131583</vt:lpwstr>
      </vt:variant>
      <vt:variant>
        <vt:i4>1703991</vt:i4>
      </vt:variant>
      <vt:variant>
        <vt:i4>251</vt:i4>
      </vt:variant>
      <vt:variant>
        <vt:i4>0</vt:i4>
      </vt:variant>
      <vt:variant>
        <vt:i4>5</vt:i4>
      </vt:variant>
      <vt:variant>
        <vt:lpwstr/>
      </vt:variant>
      <vt:variant>
        <vt:lpwstr>_Toc253131582</vt:lpwstr>
      </vt:variant>
      <vt:variant>
        <vt:i4>1703991</vt:i4>
      </vt:variant>
      <vt:variant>
        <vt:i4>245</vt:i4>
      </vt:variant>
      <vt:variant>
        <vt:i4>0</vt:i4>
      </vt:variant>
      <vt:variant>
        <vt:i4>5</vt:i4>
      </vt:variant>
      <vt:variant>
        <vt:lpwstr/>
      </vt:variant>
      <vt:variant>
        <vt:lpwstr>_Toc253131581</vt:lpwstr>
      </vt:variant>
      <vt:variant>
        <vt:i4>1703991</vt:i4>
      </vt:variant>
      <vt:variant>
        <vt:i4>239</vt:i4>
      </vt:variant>
      <vt:variant>
        <vt:i4>0</vt:i4>
      </vt:variant>
      <vt:variant>
        <vt:i4>5</vt:i4>
      </vt:variant>
      <vt:variant>
        <vt:lpwstr/>
      </vt:variant>
      <vt:variant>
        <vt:lpwstr>_Toc253131580</vt:lpwstr>
      </vt:variant>
      <vt:variant>
        <vt:i4>1376311</vt:i4>
      </vt:variant>
      <vt:variant>
        <vt:i4>233</vt:i4>
      </vt:variant>
      <vt:variant>
        <vt:i4>0</vt:i4>
      </vt:variant>
      <vt:variant>
        <vt:i4>5</vt:i4>
      </vt:variant>
      <vt:variant>
        <vt:lpwstr/>
      </vt:variant>
      <vt:variant>
        <vt:lpwstr>_Toc253131579</vt:lpwstr>
      </vt:variant>
      <vt:variant>
        <vt:i4>1376311</vt:i4>
      </vt:variant>
      <vt:variant>
        <vt:i4>227</vt:i4>
      </vt:variant>
      <vt:variant>
        <vt:i4>0</vt:i4>
      </vt:variant>
      <vt:variant>
        <vt:i4>5</vt:i4>
      </vt:variant>
      <vt:variant>
        <vt:lpwstr/>
      </vt:variant>
      <vt:variant>
        <vt:lpwstr>_Toc253131578</vt:lpwstr>
      </vt:variant>
      <vt:variant>
        <vt:i4>1179704</vt:i4>
      </vt:variant>
      <vt:variant>
        <vt:i4>218</vt:i4>
      </vt:variant>
      <vt:variant>
        <vt:i4>0</vt:i4>
      </vt:variant>
      <vt:variant>
        <vt:i4>5</vt:i4>
      </vt:variant>
      <vt:variant>
        <vt:lpwstr/>
      </vt:variant>
      <vt:variant>
        <vt:lpwstr>_Toc261288392</vt:lpwstr>
      </vt:variant>
      <vt:variant>
        <vt:i4>1179704</vt:i4>
      </vt:variant>
      <vt:variant>
        <vt:i4>212</vt:i4>
      </vt:variant>
      <vt:variant>
        <vt:i4>0</vt:i4>
      </vt:variant>
      <vt:variant>
        <vt:i4>5</vt:i4>
      </vt:variant>
      <vt:variant>
        <vt:lpwstr/>
      </vt:variant>
      <vt:variant>
        <vt:lpwstr>_Toc261288391</vt:lpwstr>
      </vt:variant>
      <vt:variant>
        <vt:i4>1179704</vt:i4>
      </vt:variant>
      <vt:variant>
        <vt:i4>206</vt:i4>
      </vt:variant>
      <vt:variant>
        <vt:i4>0</vt:i4>
      </vt:variant>
      <vt:variant>
        <vt:i4>5</vt:i4>
      </vt:variant>
      <vt:variant>
        <vt:lpwstr/>
      </vt:variant>
      <vt:variant>
        <vt:lpwstr>_Toc261288390</vt:lpwstr>
      </vt:variant>
      <vt:variant>
        <vt:i4>1245240</vt:i4>
      </vt:variant>
      <vt:variant>
        <vt:i4>200</vt:i4>
      </vt:variant>
      <vt:variant>
        <vt:i4>0</vt:i4>
      </vt:variant>
      <vt:variant>
        <vt:i4>5</vt:i4>
      </vt:variant>
      <vt:variant>
        <vt:lpwstr/>
      </vt:variant>
      <vt:variant>
        <vt:lpwstr>_Toc261288389</vt:lpwstr>
      </vt:variant>
      <vt:variant>
        <vt:i4>1245240</vt:i4>
      </vt:variant>
      <vt:variant>
        <vt:i4>194</vt:i4>
      </vt:variant>
      <vt:variant>
        <vt:i4>0</vt:i4>
      </vt:variant>
      <vt:variant>
        <vt:i4>5</vt:i4>
      </vt:variant>
      <vt:variant>
        <vt:lpwstr/>
      </vt:variant>
      <vt:variant>
        <vt:lpwstr>_Toc261288388</vt:lpwstr>
      </vt:variant>
      <vt:variant>
        <vt:i4>1245240</vt:i4>
      </vt:variant>
      <vt:variant>
        <vt:i4>188</vt:i4>
      </vt:variant>
      <vt:variant>
        <vt:i4>0</vt:i4>
      </vt:variant>
      <vt:variant>
        <vt:i4>5</vt:i4>
      </vt:variant>
      <vt:variant>
        <vt:lpwstr/>
      </vt:variant>
      <vt:variant>
        <vt:lpwstr>_Toc261288387</vt:lpwstr>
      </vt:variant>
      <vt:variant>
        <vt:i4>1245240</vt:i4>
      </vt:variant>
      <vt:variant>
        <vt:i4>182</vt:i4>
      </vt:variant>
      <vt:variant>
        <vt:i4>0</vt:i4>
      </vt:variant>
      <vt:variant>
        <vt:i4>5</vt:i4>
      </vt:variant>
      <vt:variant>
        <vt:lpwstr/>
      </vt:variant>
      <vt:variant>
        <vt:lpwstr>_Toc261288386</vt:lpwstr>
      </vt:variant>
      <vt:variant>
        <vt:i4>1245240</vt:i4>
      </vt:variant>
      <vt:variant>
        <vt:i4>176</vt:i4>
      </vt:variant>
      <vt:variant>
        <vt:i4>0</vt:i4>
      </vt:variant>
      <vt:variant>
        <vt:i4>5</vt:i4>
      </vt:variant>
      <vt:variant>
        <vt:lpwstr/>
      </vt:variant>
      <vt:variant>
        <vt:lpwstr>_Toc261288385</vt:lpwstr>
      </vt:variant>
      <vt:variant>
        <vt:i4>1245240</vt:i4>
      </vt:variant>
      <vt:variant>
        <vt:i4>170</vt:i4>
      </vt:variant>
      <vt:variant>
        <vt:i4>0</vt:i4>
      </vt:variant>
      <vt:variant>
        <vt:i4>5</vt:i4>
      </vt:variant>
      <vt:variant>
        <vt:lpwstr/>
      </vt:variant>
      <vt:variant>
        <vt:lpwstr>_Toc261288384</vt:lpwstr>
      </vt:variant>
      <vt:variant>
        <vt:i4>1245240</vt:i4>
      </vt:variant>
      <vt:variant>
        <vt:i4>164</vt:i4>
      </vt:variant>
      <vt:variant>
        <vt:i4>0</vt:i4>
      </vt:variant>
      <vt:variant>
        <vt:i4>5</vt:i4>
      </vt:variant>
      <vt:variant>
        <vt:lpwstr/>
      </vt:variant>
      <vt:variant>
        <vt:lpwstr>_Toc261288383</vt:lpwstr>
      </vt:variant>
      <vt:variant>
        <vt:i4>1245240</vt:i4>
      </vt:variant>
      <vt:variant>
        <vt:i4>158</vt:i4>
      </vt:variant>
      <vt:variant>
        <vt:i4>0</vt:i4>
      </vt:variant>
      <vt:variant>
        <vt:i4>5</vt:i4>
      </vt:variant>
      <vt:variant>
        <vt:lpwstr/>
      </vt:variant>
      <vt:variant>
        <vt:lpwstr>_Toc261288382</vt:lpwstr>
      </vt:variant>
      <vt:variant>
        <vt:i4>1245240</vt:i4>
      </vt:variant>
      <vt:variant>
        <vt:i4>152</vt:i4>
      </vt:variant>
      <vt:variant>
        <vt:i4>0</vt:i4>
      </vt:variant>
      <vt:variant>
        <vt:i4>5</vt:i4>
      </vt:variant>
      <vt:variant>
        <vt:lpwstr/>
      </vt:variant>
      <vt:variant>
        <vt:lpwstr>_Toc261288381</vt:lpwstr>
      </vt:variant>
      <vt:variant>
        <vt:i4>1245240</vt:i4>
      </vt:variant>
      <vt:variant>
        <vt:i4>146</vt:i4>
      </vt:variant>
      <vt:variant>
        <vt:i4>0</vt:i4>
      </vt:variant>
      <vt:variant>
        <vt:i4>5</vt:i4>
      </vt:variant>
      <vt:variant>
        <vt:lpwstr/>
      </vt:variant>
      <vt:variant>
        <vt:lpwstr>_Toc261288380</vt:lpwstr>
      </vt:variant>
      <vt:variant>
        <vt:i4>1835064</vt:i4>
      </vt:variant>
      <vt:variant>
        <vt:i4>140</vt:i4>
      </vt:variant>
      <vt:variant>
        <vt:i4>0</vt:i4>
      </vt:variant>
      <vt:variant>
        <vt:i4>5</vt:i4>
      </vt:variant>
      <vt:variant>
        <vt:lpwstr/>
      </vt:variant>
      <vt:variant>
        <vt:lpwstr>_Toc261288379</vt:lpwstr>
      </vt:variant>
      <vt:variant>
        <vt:i4>1835064</vt:i4>
      </vt:variant>
      <vt:variant>
        <vt:i4>134</vt:i4>
      </vt:variant>
      <vt:variant>
        <vt:i4>0</vt:i4>
      </vt:variant>
      <vt:variant>
        <vt:i4>5</vt:i4>
      </vt:variant>
      <vt:variant>
        <vt:lpwstr/>
      </vt:variant>
      <vt:variant>
        <vt:lpwstr>_Toc261288378</vt:lpwstr>
      </vt:variant>
      <vt:variant>
        <vt:i4>1835064</vt:i4>
      </vt:variant>
      <vt:variant>
        <vt:i4>128</vt:i4>
      </vt:variant>
      <vt:variant>
        <vt:i4>0</vt:i4>
      </vt:variant>
      <vt:variant>
        <vt:i4>5</vt:i4>
      </vt:variant>
      <vt:variant>
        <vt:lpwstr/>
      </vt:variant>
      <vt:variant>
        <vt:lpwstr>_Toc261288377</vt:lpwstr>
      </vt:variant>
      <vt:variant>
        <vt:i4>1835064</vt:i4>
      </vt:variant>
      <vt:variant>
        <vt:i4>122</vt:i4>
      </vt:variant>
      <vt:variant>
        <vt:i4>0</vt:i4>
      </vt:variant>
      <vt:variant>
        <vt:i4>5</vt:i4>
      </vt:variant>
      <vt:variant>
        <vt:lpwstr/>
      </vt:variant>
      <vt:variant>
        <vt:lpwstr>_Toc261288376</vt:lpwstr>
      </vt:variant>
      <vt:variant>
        <vt:i4>1835064</vt:i4>
      </vt:variant>
      <vt:variant>
        <vt:i4>116</vt:i4>
      </vt:variant>
      <vt:variant>
        <vt:i4>0</vt:i4>
      </vt:variant>
      <vt:variant>
        <vt:i4>5</vt:i4>
      </vt:variant>
      <vt:variant>
        <vt:lpwstr/>
      </vt:variant>
      <vt:variant>
        <vt:lpwstr>_Toc261288375</vt:lpwstr>
      </vt:variant>
      <vt:variant>
        <vt:i4>1835064</vt:i4>
      </vt:variant>
      <vt:variant>
        <vt:i4>110</vt:i4>
      </vt:variant>
      <vt:variant>
        <vt:i4>0</vt:i4>
      </vt:variant>
      <vt:variant>
        <vt:i4>5</vt:i4>
      </vt:variant>
      <vt:variant>
        <vt:lpwstr/>
      </vt:variant>
      <vt:variant>
        <vt:lpwstr>_Toc261288374</vt:lpwstr>
      </vt:variant>
      <vt:variant>
        <vt:i4>1835064</vt:i4>
      </vt:variant>
      <vt:variant>
        <vt:i4>104</vt:i4>
      </vt:variant>
      <vt:variant>
        <vt:i4>0</vt:i4>
      </vt:variant>
      <vt:variant>
        <vt:i4>5</vt:i4>
      </vt:variant>
      <vt:variant>
        <vt:lpwstr/>
      </vt:variant>
      <vt:variant>
        <vt:lpwstr>_Toc261288373</vt:lpwstr>
      </vt:variant>
      <vt:variant>
        <vt:i4>1835064</vt:i4>
      </vt:variant>
      <vt:variant>
        <vt:i4>98</vt:i4>
      </vt:variant>
      <vt:variant>
        <vt:i4>0</vt:i4>
      </vt:variant>
      <vt:variant>
        <vt:i4>5</vt:i4>
      </vt:variant>
      <vt:variant>
        <vt:lpwstr/>
      </vt:variant>
      <vt:variant>
        <vt:lpwstr>_Toc261288372</vt:lpwstr>
      </vt:variant>
      <vt:variant>
        <vt:i4>1835064</vt:i4>
      </vt:variant>
      <vt:variant>
        <vt:i4>92</vt:i4>
      </vt:variant>
      <vt:variant>
        <vt:i4>0</vt:i4>
      </vt:variant>
      <vt:variant>
        <vt:i4>5</vt:i4>
      </vt:variant>
      <vt:variant>
        <vt:lpwstr/>
      </vt:variant>
      <vt:variant>
        <vt:lpwstr>_Toc261288371</vt:lpwstr>
      </vt:variant>
      <vt:variant>
        <vt:i4>1835064</vt:i4>
      </vt:variant>
      <vt:variant>
        <vt:i4>86</vt:i4>
      </vt:variant>
      <vt:variant>
        <vt:i4>0</vt:i4>
      </vt:variant>
      <vt:variant>
        <vt:i4>5</vt:i4>
      </vt:variant>
      <vt:variant>
        <vt:lpwstr/>
      </vt:variant>
      <vt:variant>
        <vt:lpwstr>_Toc261288370</vt:lpwstr>
      </vt:variant>
      <vt:variant>
        <vt:i4>1900600</vt:i4>
      </vt:variant>
      <vt:variant>
        <vt:i4>80</vt:i4>
      </vt:variant>
      <vt:variant>
        <vt:i4>0</vt:i4>
      </vt:variant>
      <vt:variant>
        <vt:i4>5</vt:i4>
      </vt:variant>
      <vt:variant>
        <vt:lpwstr/>
      </vt:variant>
      <vt:variant>
        <vt:lpwstr>_Toc261288369</vt:lpwstr>
      </vt:variant>
      <vt:variant>
        <vt:i4>1900600</vt:i4>
      </vt:variant>
      <vt:variant>
        <vt:i4>74</vt:i4>
      </vt:variant>
      <vt:variant>
        <vt:i4>0</vt:i4>
      </vt:variant>
      <vt:variant>
        <vt:i4>5</vt:i4>
      </vt:variant>
      <vt:variant>
        <vt:lpwstr/>
      </vt:variant>
      <vt:variant>
        <vt:lpwstr>_Toc261288368</vt:lpwstr>
      </vt:variant>
      <vt:variant>
        <vt:i4>1900600</vt:i4>
      </vt:variant>
      <vt:variant>
        <vt:i4>68</vt:i4>
      </vt:variant>
      <vt:variant>
        <vt:i4>0</vt:i4>
      </vt:variant>
      <vt:variant>
        <vt:i4>5</vt:i4>
      </vt:variant>
      <vt:variant>
        <vt:lpwstr/>
      </vt:variant>
      <vt:variant>
        <vt:lpwstr>_Toc261288367</vt:lpwstr>
      </vt:variant>
      <vt:variant>
        <vt:i4>1900600</vt:i4>
      </vt:variant>
      <vt:variant>
        <vt:i4>62</vt:i4>
      </vt:variant>
      <vt:variant>
        <vt:i4>0</vt:i4>
      </vt:variant>
      <vt:variant>
        <vt:i4>5</vt:i4>
      </vt:variant>
      <vt:variant>
        <vt:lpwstr/>
      </vt:variant>
      <vt:variant>
        <vt:lpwstr>_Toc261288366</vt:lpwstr>
      </vt:variant>
      <vt:variant>
        <vt:i4>1900600</vt:i4>
      </vt:variant>
      <vt:variant>
        <vt:i4>56</vt:i4>
      </vt:variant>
      <vt:variant>
        <vt:i4>0</vt:i4>
      </vt:variant>
      <vt:variant>
        <vt:i4>5</vt:i4>
      </vt:variant>
      <vt:variant>
        <vt:lpwstr/>
      </vt:variant>
      <vt:variant>
        <vt:lpwstr>_Toc261288365</vt:lpwstr>
      </vt:variant>
      <vt:variant>
        <vt:i4>1900600</vt:i4>
      </vt:variant>
      <vt:variant>
        <vt:i4>50</vt:i4>
      </vt:variant>
      <vt:variant>
        <vt:i4>0</vt:i4>
      </vt:variant>
      <vt:variant>
        <vt:i4>5</vt:i4>
      </vt:variant>
      <vt:variant>
        <vt:lpwstr/>
      </vt:variant>
      <vt:variant>
        <vt:lpwstr>_Toc261288364</vt:lpwstr>
      </vt:variant>
      <vt:variant>
        <vt:i4>1900600</vt:i4>
      </vt:variant>
      <vt:variant>
        <vt:i4>44</vt:i4>
      </vt:variant>
      <vt:variant>
        <vt:i4>0</vt:i4>
      </vt:variant>
      <vt:variant>
        <vt:i4>5</vt:i4>
      </vt:variant>
      <vt:variant>
        <vt:lpwstr/>
      </vt:variant>
      <vt:variant>
        <vt:lpwstr>_Toc261288363</vt:lpwstr>
      </vt:variant>
      <vt:variant>
        <vt:i4>1900600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_Toc261288362</vt:lpwstr>
      </vt:variant>
      <vt:variant>
        <vt:i4>1900600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_Toc261288361</vt:lpwstr>
      </vt:variant>
      <vt:variant>
        <vt:i4>1900600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_Toc261288360</vt:lpwstr>
      </vt:variant>
      <vt:variant>
        <vt:i4>1966136</vt:i4>
      </vt:variant>
      <vt:variant>
        <vt:i4>20</vt:i4>
      </vt:variant>
      <vt:variant>
        <vt:i4>0</vt:i4>
      </vt:variant>
      <vt:variant>
        <vt:i4>5</vt:i4>
      </vt:variant>
      <vt:variant>
        <vt:lpwstr/>
      </vt:variant>
      <vt:variant>
        <vt:lpwstr>_Toc261288359</vt:lpwstr>
      </vt:variant>
      <vt:variant>
        <vt:i4>1966136</vt:i4>
      </vt:variant>
      <vt:variant>
        <vt:i4>14</vt:i4>
      </vt:variant>
      <vt:variant>
        <vt:i4>0</vt:i4>
      </vt:variant>
      <vt:variant>
        <vt:i4>5</vt:i4>
      </vt:variant>
      <vt:variant>
        <vt:lpwstr/>
      </vt:variant>
      <vt:variant>
        <vt:lpwstr>_Toc261288358</vt:lpwstr>
      </vt:variant>
      <vt:variant>
        <vt:i4>1966136</vt:i4>
      </vt:variant>
      <vt:variant>
        <vt:i4>8</vt:i4>
      </vt:variant>
      <vt:variant>
        <vt:i4>0</vt:i4>
      </vt:variant>
      <vt:variant>
        <vt:i4>5</vt:i4>
      </vt:variant>
      <vt:variant>
        <vt:lpwstr/>
      </vt:variant>
      <vt:variant>
        <vt:lpwstr>_Toc261288357</vt:lpwstr>
      </vt:variant>
      <vt:variant>
        <vt:i4>1966136</vt:i4>
      </vt:variant>
      <vt:variant>
        <vt:i4>2</vt:i4>
      </vt:variant>
      <vt:variant>
        <vt:i4>0</vt:i4>
      </vt:variant>
      <vt:variant>
        <vt:i4>5</vt:i4>
      </vt:variant>
      <vt:variant>
        <vt:lpwstr/>
      </vt:variant>
      <vt:variant>
        <vt:lpwstr>_Toc261288356</vt:lpwstr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D1</dc:title>
  <dc:creator>Stryžovský, Miroslav</dc:creator>
  <cp:keywords/>
  <cp:lastModifiedBy>Bissy, Miroslav</cp:lastModifiedBy>
  <cp:revision>3</cp:revision>
  <cp:lastPrinted>2003-01-06T17:44:00Z</cp:lastPrinted>
  <dcterms:created xsi:type="dcterms:W3CDTF">2026-10-01T14:27:00Z</dcterms:created>
  <dcterms:modified xsi:type="dcterms:W3CDTF">2026-10-02T07:39:00Z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0x0101008BF0FBB838BCD748BD563AED518C57140100BA16EA08E0534A4ABDED026F4F2898E0</vt:lpwstr>
  </property>
  <property fmtid="{D5CDD505-2E9C-101B-9397-08002B2CF9AE}" pid="3" name="_dlc_DocIdItemGuid">
    <vt:lpwstr>617127f6-3983-4b25-83f7-a99e907a3887</vt:lpwstr>
  </property>
  <property fmtid="{D5CDD505-2E9C-101B-9397-08002B2CF9AE}" pid="4" name="ClientProfileFileDocument">
    <vt:lpwstr>1;#Account plan|62e070d6-1d19-4e7d-ab37-df216d3b7cd9</vt:lpwstr>
  </property>
  <property fmtid="{D5CDD505-2E9C-101B-9397-08002B2CF9AE}" pid="5" name="CountryRMJurisdiction">
    <vt:lpwstr/>
  </property>
  <property fmtid="{D5CDD505-2E9C-101B-9397-08002B2CF9AE}" pid="6" name="TaxKeyword">
    <vt:lpwstr/>
  </property>
  <property fmtid="{D5CDD505-2E9C-101B-9397-08002B2CF9AE}" pid="7" name="SBUBUContentOwner">
    <vt:lpwstr/>
  </property>
</Properties>
</file>