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8" r:id="rId3"/>
    <p:sldId id="297" r:id="rId4"/>
    <p:sldId id="311" r:id="rId5"/>
    <p:sldId id="313" r:id="rId6"/>
    <p:sldId id="314" r:id="rId7"/>
    <p:sldId id="312" r:id="rId8"/>
    <p:sldId id="27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dka" initials="r" lastIdx="2" clrIdx="0"/>
  <p:cmAuthor id="1" name="OTE" initials="OTE" lastIdx="4" clrIdx="1"/>
  <p:cmAuthor id="2" name="A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CC"/>
    <a:srgbClr val="66CCFF"/>
    <a:srgbClr val="000000"/>
    <a:srgbClr val="BA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54CF1-B2C6-439E-A836-7BBAFDB2FE2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0FC9F-55B1-4350-A91B-E6C1285EBE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44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F14D2-28F1-49E0-AA08-4FDFE367B048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6CBF-FC7B-43D6-ACAE-A1D587D41F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51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OTE_logo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1739900"/>
            <a:ext cx="37338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1076325" y="3068638"/>
            <a:ext cx="6913563" cy="86518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1087438" y="4259263"/>
            <a:ext cx="4968875" cy="1546225"/>
          </a:xfrm>
        </p:spPr>
        <p:txBody>
          <a:bodyPr/>
          <a:lstStyle>
            <a:lvl1pPr marL="0" indent="0" algn="l">
              <a:buFont typeface="Wingdings" pitchFamily="2" charset="2"/>
              <a:buNone/>
              <a:tabLst>
                <a:tab pos="1884363" algn="l"/>
                <a:tab pos="2949575" algn="l"/>
              </a:tabLst>
              <a:defRPr sz="1800">
                <a:solidFill>
                  <a:srgbClr val="0B3D92"/>
                </a:solidFill>
              </a:defRPr>
            </a:lvl1pPr>
          </a:lstStyle>
          <a:p>
            <a:pPr algn="l">
              <a:tabLst>
                <a:tab pos="1884363" algn="l"/>
                <a:tab pos="2949575" algn="l"/>
              </a:tabLst>
              <a:defRPr/>
            </a:pPr>
            <a:endParaRPr lang="cs-CZ" sz="1050" b="1" noProof="0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6699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475656" y="6248400"/>
            <a:ext cx="6120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006699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51D4F-0695-4140-A160-B6B89C834F31}" type="slidenum">
              <a:rPr lang="cs-CZ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7788" y="935038"/>
            <a:ext cx="7377112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31913" y="2492375"/>
            <a:ext cx="3497262" cy="345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81575" y="2492375"/>
            <a:ext cx="3498850" cy="345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0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7788" y="935038"/>
            <a:ext cx="7377112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331913" y="2492375"/>
            <a:ext cx="7148512" cy="3457575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2894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48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475656" y="260648"/>
            <a:ext cx="7377112" cy="504056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9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980728"/>
            <a:ext cx="3497262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20072" y="980728"/>
            <a:ext cx="3498850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7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6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09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1567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4483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31913" y="935038"/>
            <a:ext cx="5392737" cy="5014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74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260648"/>
            <a:ext cx="7377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7944" y="1052736"/>
            <a:ext cx="7148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46132" name="Line 52"/>
          <p:cNvSpPr>
            <a:spLocks noChangeShapeType="1"/>
          </p:cNvSpPr>
          <p:nvPr/>
        </p:nvSpPr>
        <p:spPr bwMode="auto">
          <a:xfrm>
            <a:off x="1503363" y="736600"/>
            <a:ext cx="7197725" cy="0"/>
          </a:xfrm>
          <a:prstGeom prst="line">
            <a:avLst/>
          </a:prstGeom>
          <a:noFill/>
          <a:ln w="76200">
            <a:solidFill>
              <a:srgbClr val="0B3D9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6699"/>
              </a:solidFill>
            </a:endParaRPr>
          </a:p>
        </p:txBody>
      </p:sp>
      <p:sp>
        <p:nvSpPr>
          <p:cNvPr id="46133" name="Line 53"/>
          <p:cNvSpPr>
            <a:spLocks noChangeShapeType="1"/>
          </p:cNvSpPr>
          <p:nvPr/>
        </p:nvSpPr>
        <p:spPr bwMode="auto">
          <a:xfrm>
            <a:off x="1503363" y="654050"/>
            <a:ext cx="7197725" cy="0"/>
          </a:xfrm>
          <a:prstGeom prst="line">
            <a:avLst/>
          </a:prstGeom>
          <a:noFill/>
          <a:ln w="25400">
            <a:solidFill>
              <a:srgbClr val="28ABB7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6699"/>
              </a:solidFill>
            </a:endParaRPr>
          </a:p>
        </p:txBody>
      </p:sp>
      <p:pic>
        <p:nvPicPr>
          <p:cNvPr id="1030" name="Picture 54" descr="OTE_logo_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0363" y="476250"/>
            <a:ext cx="11017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1331913" y="6440530"/>
            <a:ext cx="6096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84363" algn="l"/>
                <a:tab pos="2949575" algn="l"/>
              </a:tabLst>
              <a:defRPr/>
            </a:pPr>
            <a:r>
              <a:rPr lang="en-US" sz="1050" i="1" dirty="0">
                <a:solidFill>
                  <a:srgbClr val="006699"/>
                </a:solidFill>
              </a:rPr>
              <a:t> </a:t>
            </a:r>
            <a:endParaRPr lang="cs-CZ" sz="105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4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B3D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B3D9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n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 3" pitchFamily="18" charset="2"/>
        <a:buChar char="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 3" pitchFamily="18" charset="2"/>
        <a:buChar char="p"/>
        <a:defRPr sz="12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B3D92"/>
        </a:buClr>
        <a:buFont typeface="Wingdings" pitchFamily="2" charset="2"/>
        <a:buChar char="Ø"/>
        <a:defRPr sz="1200" i="1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725144"/>
            <a:ext cx="7848600" cy="1468437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	</a:t>
            </a:r>
            <a:r>
              <a:rPr lang="cs-CZ" b="1" dirty="0" smtClean="0"/>
              <a:t>		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6325" y="3068638"/>
            <a:ext cx="6913563" cy="1872530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Aplikace OTE-COM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0" dirty="0" smtClean="0"/>
              <a:t>Novinka – Blokové nabídky na VDT</a:t>
            </a:r>
            <a:r>
              <a:rPr lang="cs-CZ" sz="2800" b="0" dirty="0"/>
              <a:t/>
            </a:r>
            <a:br>
              <a:rPr lang="cs-CZ" sz="2800" b="0" dirty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16961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31640" y="1052736"/>
            <a:ext cx="7344816" cy="4896544"/>
          </a:xfrm>
        </p:spPr>
        <p:txBody>
          <a:bodyPr/>
          <a:lstStyle/>
          <a:p>
            <a:pPr algn="just"/>
            <a:endParaRPr lang="cs-CZ" sz="1400" kern="1200" dirty="0" smtClean="0"/>
          </a:p>
          <a:p>
            <a:pPr algn="just"/>
            <a:endParaRPr lang="cs-CZ" sz="1400" kern="1200" dirty="0" smtClean="0"/>
          </a:p>
          <a:p>
            <a:pPr algn="just"/>
            <a:r>
              <a:rPr lang="cs-CZ" sz="1400" kern="1200" dirty="0"/>
              <a:t>Na následujících </a:t>
            </a:r>
            <a:r>
              <a:rPr lang="cs-CZ" sz="1400" kern="1200" dirty="0" err="1"/>
              <a:t>slidech</a:t>
            </a:r>
            <a:r>
              <a:rPr lang="cs-CZ" sz="1400" kern="1200" dirty="0"/>
              <a:t> lze nalézt </a:t>
            </a:r>
            <a:r>
              <a:rPr lang="cs-CZ" sz="1400" b="1" kern="1200" dirty="0">
                <a:solidFill>
                  <a:srgbClr val="0099CC"/>
                </a:solidFill>
              </a:rPr>
              <a:t>nejzásadnější úpravy </a:t>
            </a:r>
            <a:r>
              <a:rPr lang="cs-CZ" sz="1400" kern="1200" dirty="0"/>
              <a:t>v aplikaci OTE-COM spojené </a:t>
            </a:r>
            <a:r>
              <a:rPr lang="cs-CZ" sz="1400" b="1" kern="1200" dirty="0">
                <a:solidFill>
                  <a:srgbClr val="0099CC"/>
                </a:solidFill>
              </a:rPr>
              <a:t>s připravovaným nasazením uživatelsky definovaných Blokových nabídek na VDT</a:t>
            </a:r>
            <a:r>
              <a:rPr lang="cs-CZ" sz="1400" kern="1200" dirty="0"/>
              <a:t>.</a:t>
            </a:r>
          </a:p>
          <a:p>
            <a:pPr algn="just"/>
            <a:endParaRPr lang="cs-CZ" sz="1400" kern="1200" dirty="0"/>
          </a:p>
          <a:p>
            <a:pPr algn="just"/>
            <a:r>
              <a:rPr lang="cs-CZ" sz="1400" kern="1200" dirty="0"/>
              <a:t>Jedná se především o </a:t>
            </a:r>
            <a:r>
              <a:rPr lang="cs-CZ" sz="1400" b="1" kern="1200" dirty="0">
                <a:solidFill>
                  <a:srgbClr val="0099CC"/>
                </a:solidFill>
              </a:rPr>
              <a:t>Obchodovací obrazovku </a:t>
            </a:r>
            <a:r>
              <a:rPr lang="cs-CZ" sz="1400" kern="1200" dirty="0"/>
              <a:t>– nový panel </a:t>
            </a:r>
            <a:r>
              <a:rPr lang="cs-CZ" sz="1400" b="1" kern="1200" dirty="0">
                <a:solidFill>
                  <a:srgbClr val="0099CC"/>
                </a:solidFill>
              </a:rPr>
              <a:t>Přehled trhu s blokovými nabídkami.</a:t>
            </a:r>
          </a:p>
          <a:p>
            <a:pPr algn="just"/>
            <a:endParaRPr lang="cs-CZ" sz="1400" kern="1200" dirty="0"/>
          </a:p>
          <a:p>
            <a:pPr algn="just"/>
            <a:r>
              <a:rPr lang="cs-CZ" sz="1400" dirty="0"/>
              <a:t>Obsah panelů </a:t>
            </a:r>
            <a:r>
              <a:rPr lang="cs-CZ" sz="1400" b="1" kern="1200" dirty="0">
                <a:solidFill>
                  <a:srgbClr val="0099CC"/>
                </a:solidFill>
              </a:rPr>
              <a:t>Vývoj obchodování</a:t>
            </a:r>
            <a:r>
              <a:rPr lang="cs-CZ" sz="1400" dirty="0"/>
              <a:t>, </a:t>
            </a:r>
            <a:r>
              <a:rPr lang="cs-CZ" sz="1400" b="1" kern="1200" dirty="0">
                <a:solidFill>
                  <a:srgbClr val="0099CC"/>
                </a:solidFill>
              </a:rPr>
              <a:t>Nabídky vlastní </a:t>
            </a:r>
            <a:r>
              <a:rPr lang="cs-CZ" sz="1400" dirty="0"/>
              <a:t>a </a:t>
            </a:r>
            <a:r>
              <a:rPr lang="cs-CZ" sz="1400" b="1" kern="1200" dirty="0">
                <a:solidFill>
                  <a:srgbClr val="0099CC"/>
                </a:solidFill>
              </a:rPr>
              <a:t>Zavedení nabídky </a:t>
            </a:r>
            <a:r>
              <a:rPr lang="cs-CZ" sz="1400" dirty="0"/>
              <a:t>se mění v závislosti na tom, v kterém </a:t>
            </a:r>
            <a:r>
              <a:rPr lang="cs-CZ" sz="1400" b="1" kern="1200" dirty="0">
                <a:solidFill>
                  <a:srgbClr val="0099CC"/>
                </a:solidFill>
              </a:rPr>
              <a:t>přehledu trhu (hodinový nebo blokový) </a:t>
            </a:r>
            <a:r>
              <a:rPr lang="cs-CZ" sz="1400" dirty="0"/>
              <a:t>se účastník nachází.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Podrobné informace budou v draftu </a:t>
            </a:r>
            <a:r>
              <a:rPr lang="cs-CZ" sz="1400" b="1" kern="1200" dirty="0">
                <a:solidFill>
                  <a:srgbClr val="0099CC"/>
                </a:solidFill>
              </a:rPr>
              <a:t>podrobného Uživatelského manuálu</a:t>
            </a:r>
            <a:r>
              <a:rPr lang="cs-CZ" sz="1400" dirty="0"/>
              <a:t>, který bude účastníkům trhu k dispozici </a:t>
            </a:r>
            <a:r>
              <a:rPr lang="cs-CZ" sz="1400" b="1" kern="1200" dirty="0">
                <a:solidFill>
                  <a:srgbClr val="0099CC"/>
                </a:solidFill>
              </a:rPr>
              <a:t>od 14 h v pátek 11. 11. 2016</a:t>
            </a:r>
            <a:r>
              <a:rPr lang="cs-CZ" sz="1400" dirty="0"/>
              <a:t>.</a:t>
            </a:r>
          </a:p>
          <a:p>
            <a:pPr algn="just"/>
            <a:endParaRPr lang="cs-CZ" sz="1400" dirty="0" smtClean="0"/>
          </a:p>
          <a:p>
            <a:r>
              <a:rPr lang="cs-CZ" sz="1400" b="1" kern="1200" dirty="0">
                <a:solidFill>
                  <a:srgbClr val="0099CC"/>
                </a:solidFill>
              </a:rPr>
              <a:t>Termín </a:t>
            </a:r>
            <a:r>
              <a:rPr lang="cs-CZ" sz="1400" b="1" kern="1200" dirty="0">
                <a:solidFill>
                  <a:srgbClr val="0099CC"/>
                </a:solidFill>
              </a:rPr>
              <a:t>zahájení obchodování Blokových nabídek</a:t>
            </a:r>
            <a:r>
              <a:rPr lang="cs-CZ" sz="1400" dirty="0"/>
              <a:t>, ne však dříve než </a:t>
            </a:r>
            <a:r>
              <a:rPr lang="cs-CZ" sz="1400" dirty="0" smtClean="0"/>
              <a:t>23. 11. 2016</a:t>
            </a:r>
            <a:r>
              <a:rPr lang="cs-CZ" sz="1400" dirty="0"/>
              <a:t>, bude upřesněn účastníkům trhu v dostatečném časovém předstihu.</a:t>
            </a:r>
          </a:p>
          <a:p>
            <a:pPr marL="0" indent="0" algn="just">
              <a:buNone/>
            </a:pPr>
            <a:r>
              <a:rPr lang="cs-CZ" sz="1000" kern="1200" dirty="0" smtClean="0"/>
              <a:t/>
            </a:r>
            <a:br>
              <a:rPr lang="cs-CZ" sz="1000" kern="1200" dirty="0" smtClean="0"/>
            </a:br>
            <a:r>
              <a:rPr lang="cs-CZ" sz="1000" dirty="0" smtClean="0"/>
              <a:t/>
            </a:r>
            <a:br>
              <a:rPr lang="cs-CZ" sz="1000" dirty="0" smtClean="0"/>
            </a:br>
            <a:endParaRPr lang="cs-CZ" sz="1000" kern="1200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smtClean="0"/>
              <a:t>Nové funkce spojené s Blokovými nabídkami na VDT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1244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rom\Desktop\Blokovky\Prezentace CZ\IM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3" y="897735"/>
            <a:ext cx="9156264" cy="548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236773"/>
            <a:ext cx="2037600" cy="495866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Přehled trhu</a:t>
            </a:r>
          </a:p>
          <a:p>
            <a:r>
              <a:rPr lang="cs-CZ" sz="1050" dirty="0" smtClean="0"/>
              <a:t>Vybraný </a:t>
            </a:r>
            <a:r>
              <a:rPr lang="cs-CZ" sz="1050" b="1" dirty="0" smtClean="0"/>
              <a:t>hodinový</a:t>
            </a:r>
            <a:r>
              <a:rPr lang="cs-CZ" sz="1050" dirty="0" smtClean="0"/>
              <a:t> kontrakt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5931837"/>
            <a:ext cx="2275352" cy="881539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Zavedení nabídky</a:t>
            </a:r>
          </a:p>
          <a:p>
            <a:r>
              <a:rPr lang="cs-CZ" sz="1050" dirty="0" smtClean="0"/>
              <a:t>Formulář pro zavedení nové nabídky pro vybraný </a:t>
            </a:r>
            <a:r>
              <a:rPr lang="cs-CZ" sz="1050" b="1" dirty="0" smtClean="0"/>
              <a:t>hodinový</a:t>
            </a:r>
            <a:r>
              <a:rPr lang="cs-CZ" sz="1050" dirty="0" smtClean="0"/>
              <a:t> kontrakt.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500439" y="2140355"/>
            <a:ext cx="2539814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Vývoj obchodování</a:t>
            </a:r>
          </a:p>
          <a:p>
            <a:r>
              <a:rPr lang="cs-CZ" sz="1050" dirty="0" smtClean="0"/>
              <a:t>Graf množství/cena obchodů vybraného </a:t>
            </a:r>
            <a:r>
              <a:rPr lang="cs-CZ" sz="1050" b="1" dirty="0" smtClean="0"/>
              <a:t>hodinového</a:t>
            </a:r>
            <a:r>
              <a:rPr lang="cs-CZ" sz="1050" dirty="0" smtClean="0"/>
              <a:t> kontraktu.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490177" y="4180458"/>
            <a:ext cx="2550076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Nabídky vlastní</a:t>
            </a:r>
          </a:p>
          <a:p>
            <a:r>
              <a:rPr lang="cs-CZ" sz="1050" dirty="0" smtClean="0"/>
              <a:t>Přehled a správa vlastních nabídek </a:t>
            </a:r>
            <a:r>
              <a:rPr lang="cs-CZ" sz="1050" dirty="0"/>
              <a:t>vybraného </a:t>
            </a:r>
            <a:r>
              <a:rPr lang="cs-CZ" sz="1050" b="1" dirty="0"/>
              <a:t>hodinového</a:t>
            </a:r>
            <a:r>
              <a:rPr lang="cs-CZ" sz="1050" dirty="0"/>
              <a:t> </a:t>
            </a:r>
            <a:r>
              <a:rPr lang="cs-CZ" sz="1050" dirty="0" smtClean="0"/>
              <a:t>kontraktu. 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smtClean="0"/>
              <a:t>Obchodovací obrazovka – Hodinové kontrakty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2424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Srom\Desktop\Blokovky\Prezentace CZ\UD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653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836712"/>
            <a:ext cx="2952328" cy="495866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Přehled trhu s blokovými nabídkami</a:t>
            </a:r>
          </a:p>
          <a:p>
            <a:r>
              <a:rPr lang="cs-CZ" sz="1050" dirty="0" smtClean="0"/>
              <a:t>Vybraný </a:t>
            </a:r>
            <a:r>
              <a:rPr lang="cs-CZ" sz="1050" b="1" dirty="0" smtClean="0"/>
              <a:t>Blokový </a:t>
            </a:r>
            <a:r>
              <a:rPr lang="cs-CZ" sz="1050" dirty="0" smtClean="0"/>
              <a:t>kontrakt.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2486858" y="5877272"/>
            <a:ext cx="2275352" cy="881539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Zavedení nabídky</a:t>
            </a:r>
          </a:p>
          <a:p>
            <a:r>
              <a:rPr lang="cs-CZ" sz="1050" dirty="0" smtClean="0"/>
              <a:t>Formulář pro zavedení nové nabídky pro vybraný </a:t>
            </a:r>
            <a:r>
              <a:rPr lang="cs-CZ" sz="1050" b="1" dirty="0" smtClean="0"/>
              <a:t>Blokový </a:t>
            </a:r>
            <a:r>
              <a:rPr lang="cs-CZ" sz="1050" dirty="0" smtClean="0"/>
              <a:t>kontrakt.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495308" y="2236773"/>
            <a:ext cx="2539814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Vývoj obchodování</a:t>
            </a:r>
          </a:p>
          <a:p>
            <a:r>
              <a:rPr lang="cs-CZ" sz="1050" dirty="0" smtClean="0"/>
              <a:t>Graf množství/cena obchodů vybraného </a:t>
            </a:r>
            <a:r>
              <a:rPr lang="cs-CZ" sz="1050" b="1" dirty="0" smtClean="0"/>
              <a:t>Blokového </a:t>
            </a:r>
            <a:r>
              <a:rPr lang="cs-CZ" sz="1050" dirty="0" smtClean="0"/>
              <a:t>kontraktu.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495308" y="4221088"/>
            <a:ext cx="2550076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Nabídky vlastní</a:t>
            </a:r>
          </a:p>
          <a:p>
            <a:r>
              <a:rPr lang="cs-CZ" sz="1050" dirty="0" smtClean="0"/>
              <a:t>Přehled a správa vlastních nabídek </a:t>
            </a:r>
            <a:r>
              <a:rPr lang="cs-CZ" sz="1050" dirty="0"/>
              <a:t>vybraného </a:t>
            </a:r>
            <a:r>
              <a:rPr lang="cs-CZ" sz="1050" b="1" dirty="0"/>
              <a:t>Blokového </a:t>
            </a:r>
            <a:r>
              <a:rPr lang="cs-CZ" sz="1050" dirty="0" smtClean="0"/>
              <a:t>kontraktu. 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smtClean="0"/>
              <a:t>Obchodovací obrazovka – Blokové kontrakty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466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Srom\Desktop\Blokovky\Prezentace CZ\UD_rychle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" y="951830"/>
            <a:ext cx="9146321" cy="51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844902"/>
            <a:ext cx="2952328" cy="495866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Přehled trhu s blokovými nabídkami</a:t>
            </a:r>
          </a:p>
          <a:p>
            <a:r>
              <a:rPr lang="cs-CZ" sz="1050" dirty="0" smtClean="0"/>
              <a:t>Vybraný </a:t>
            </a:r>
            <a:r>
              <a:rPr lang="cs-CZ" sz="1050" b="1" dirty="0" smtClean="0"/>
              <a:t>Blokový </a:t>
            </a:r>
            <a:r>
              <a:rPr lang="cs-CZ" sz="1050" dirty="0" smtClean="0"/>
              <a:t>kontrakt.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2060848"/>
            <a:ext cx="2539814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/>
              <a:t>Rychlé zavedení </a:t>
            </a:r>
            <a:r>
              <a:rPr lang="cs-CZ" sz="1050" b="1" dirty="0" smtClean="0"/>
              <a:t>nabídky</a:t>
            </a:r>
          </a:p>
          <a:p>
            <a:r>
              <a:rPr lang="cs-CZ" sz="1050" dirty="0"/>
              <a:t>Po klinutí na modrou ikonu vyskočí okno Rychlé zavedení </a:t>
            </a:r>
            <a:r>
              <a:rPr lang="cs-CZ" sz="1050" dirty="0" smtClean="0"/>
              <a:t>nabídky.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110156" y="3748410"/>
            <a:ext cx="2550076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Akceptace Rychlé nabídky</a:t>
            </a:r>
            <a:endParaRPr lang="cs-CZ" sz="1050" b="1" dirty="0"/>
          </a:p>
          <a:p>
            <a:r>
              <a:rPr lang="cs-CZ" sz="1050" dirty="0" smtClean="0"/>
              <a:t>Vytvoření protinabídky, která může být spárována.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smtClean="0"/>
              <a:t>Blokové kontrakty – Rychlé zavedení nabídky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4648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Srom\Desktop\Blokovky\nabidka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7481"/>
            <a:ext cx="5040560" cy="46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836712"/>
            <a:ext cx="4104456" cy="881539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Vytvoření kontraktu</a:t>
            </a:r>
          </a:p>
          <a:p>
            <a:r>
              <a:rPr lang="cs-CZ" sz="1050" dirty="0" smtClean="0"/>
              <a:t>Výběr počáteční a koncové hodiny </a:t>
            </a:r>
            <a:r>
              <a:rPr lang="cs-CZ" sz="1050" b="1" dirty="0" smtClean="0"/>
              <a:t>Blokového </a:t>
            </a:r>
            <a:r>
              <a:rPr lang="cs-CZ" sz="1050" dirty="0" smtClean="0"/>
              <a:t>kontraktu.</a:t>
            </a:r>
          </a:p>
          <a:p>
            <a:endParaRPr lang="cs-CZ" sz="1050" dirty="0" smtClean="0"/>
          </a:p>
          <a:p>
            <a:r>
              <a:rPr lang="cs-CZ" sz="1050" dirty="0" smtClean="0"/>
              <a:t>+ Kontrola časového rozsahu bloku pomocí indexů hodin.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4420884" y="5589240"/>
            <a:ext cx="2275352" cy="881539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Zavedení nabídky</a:t>
            </a:r>
          </a:p>
          <a:p>
            <a:r>
              <a:rPr lang="cs-CZ" sz="1050" dirty="0" smtClean="0"/>
              <a:t>Formulář pro zavedení nové nabídky pro vybraný </a:t>
            </a:r>
            <a:r>
              <a:rPr lang="cs-CZ" sz="1050" b="1" dirty="0" smtClean="0"/>
              <a:t>Blokový </a:t>
            </a:r>
            <a:r>
              <a:rPr lang="cs-CZ" sz="1050" dirty="0" smtClean="0"/>
              <a:t>kontrakt.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2492896"/>
            <a:ext cx="2707261" cy="881539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Restrikce Blokových nabídek</a:t>
            </a:r>
          </a:p>
          <a:p>
            <a:r>
              <a:rPr lang="cs-CZ" sz="1050" dirty="0" smtClean="0"/>
              <a:t>Restrikce AON umožňuje zobchodování </a:t>
            </a:r>
            <a:r>
              <a:rPr lang="cs-CZ" sz="1050" b="1" dirty="0" smtClean="0"/>
              <a:t>bloků o stejné velikosti </a:t>
            </a:r>
            <a:r>
              <a:rPr lang="cs-CZ" sz="1050" dirty="0" smtClean="0"/>
              <a:t>a odpovídající ceně.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082241" y="3933056"/>
            <a:ext cx="2925212" cy="1074375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Cena a množství</a:t>
            </a:r>
          </a:p>
          <a:p>
            <a:r>
              <a:rPr lang="cs-CZ" sz="1050" dirty="0" smtClean="0"/>
              <a:t>Zadání ceny a hodinového množství nabídky </a:t>
            </a:r>
            <a:r>
              <a:rPr lang="cs-CZ" sz="1050" dirty="0"/>
              <a:t>vybraného </a:t>
            </a:r>
            <a:r>
              <a:rPr lang="cs-CZ" sz="1050" b="1" dirty="0"/>
              <a:t>Blokového </a:t>
            </a:r>
            <a:r>
              <a:rPr lang="cs-CZ" sz="1050" dirty="0" smtClean="0"/>
              <a:t>kontraktu.</a:t>
            </a:r>
          </a:p>
          <a:p>
            <a:endParaRPr lang="cs-CZ" sz="1050" dirty="0" smtClean="0"/>
          </a:p>
          <a:p>
            <a:r>
              <a:rPr lang="cs-CZ" sz="1050" dirty="0" smtClean="0"/>
              <a:t>+ Kontrola celkového množství v bloku.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smtClean="0"/>
              <a:t>Blokové kontrakty – Zavedení nabídky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048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Srom\Desktop\Blokovky\UD_tab_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75" y="952033"/>
            <a:ext cx="6766466" cy="55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060848"/>
            <a:ext cx="2952328" cy="495866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Přehled trhu s blokovými nabídkami</a:t>
            </a:r>
          </a:p>
          <a:p>
            <a:r>
              <a:rPr lang="cs-CZ" sz="1050" dirty="0" smtClean="0"/>
              <a:t>Vybraný </a:t>
            </a:r>
            <a:r>
              <a:rPr lang="cs-CZ" sz="1050" b="1" dirty="0" smtClean="0"/>
              <a:t>Blokový </a:t>
            </a:r>
            <a:r>
              <a:rPr lang="cs-CZ" sz="1050" dirty="0" smtClean="0"/>
              <a:t>kontrakt.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3284984"/>
            <a:ext cx="2539814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Vývoj obchodování</a:t>
            </a:r>
          </a:p>
          <a:p>
            <a:r>
              <a:rPr lang="cs-CZ" sz="1050" dirty="0" smtClean="0"/>
              <a:t>Graf množství/cena obchodů vybraného </a:t>
            </a:r>
            <a:r>
              <a:rPr lang="cs-CZ" sz="1050" b="1" dirty="0" smtClean="0"/>
              <a:t>Blokového </a:t>
            </a:r>
            <a:r>
              <a:rPr lang="cs-CZ" sz="1050" dirty="0" smtClean="0"/>
              <a:t>kontraktu.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5373216"/>
            <a:ext cx="2550076" cy="688702"/>
          </a:xfrm>
          <a:prstGeom prst="snip2DiagRect">
            <a:avLst/>
          </a:prstGeom>
          <a:solidFill>
            <a:srgbClr val="FFFFFF">
              <a:alpha val="80000"/>
            </a:srgbClr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50" b="1" dirty="0" smtClean="0"/>
              <a:t>Nabídky vlastní</a:t>
            </a:r>
          </a:p>
          <a:p>
            <a:r>
              <a:rPr lang="cs-CZ" sz="1050" dirty="0" smtClean="0"/>
              <a:t>Přehled a správa vlastních nabídek </a:t>
            </a:r>
            <a:r>
              <a:rPr lang="cs-CZ" sz="1050" dirty="0"/>
              <a:t>vybraného </a:t>
            </a:r>
            <a:r>
              <a:rPr lang="cs-CZ" sz="1050" b="1" dirty="0"/>
              <a:t>Blokového </a:t>
            </a:r>
            <a:r>
              <a:rPr lang="cs-CZ" sz="1050" dirty="0" smtClean="0"/>
              <a:t>kontraktu. </a:t>
            </a:r>
            <a:endParaRPr lang="en-US" sz="1050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77112" cy="504056"/>
          </a:xfrm>
        </p:spPr>
        <p:txBody>
          <a:bodyPr/>
          <a:lstStyle/>
          <a:p>
            <a:pPr marL="0" indent="0"/>
            <a:r>
              <a:rPr lang="cs-CZ" b="0" dirty="0" smtClean="0"/>
              <a:t>Blokové kontrakty – přehled, vývoj a správa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4648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5" y="0"/>
            <a:ext cx="9195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30284" y="5428210"/>
            <a:ext cx="279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FFFFFF"/>
                </a:solidFill>
              </a:rPr>
              <a:t>spot-markets@ote-cr.cz</a:t>
            </a:r>
            <a:endParaRPr lang="cs-CZ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e">
  <a:themeElements>
    <a:clrScheme name="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3333CC"/>
      </a:hlink>
      <a:folHlink>
        <a:srgbClr val="E6DFFD"/>
      </a:folHlink>
    </a:clrScheme>
    <a:fontScheme name="o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325</Words>
  <Application>Microsoft Office PowerPoint</Application>
  <PresentationFormat>Předvádění na obrazovce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ote</vt:lpstr>
      <vt:lpstr>  Aplikace OTE-COM   Novinka – Blokové nabídky na VDT </vt:lpstr>
      <vt:lpstr>Nové funkce spojené s Blokovými nabídkami na VDT</vt:lpstr>
      <vt:lpstr>Obchodovací obrazovka – Hodinové kontrakty</vt:lpstr>
      <vt:lpstr>Obchodovací obrazovka – Blokové kontrakty</vt:lpstr>
      <vt:lpstr>Blokové kontrakty – Rychlé zavedení nabídky</vt:lpstr>
      <vt:lpstr>Blokové kontrakty – Zavedení nabídky</vt:lpstr>
      <vt:lpstr>Blokové kontrakty – přehled, vývoj a správa</vt:lpstr>
      <vt:lpstr>Prezentace aplikace PowerPoint</vt:lpstr>
    </vt:vector>
  </TitlesOfParts>
  <Company>OTE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Inovované řešení VDT a VT OTE</dc:title>
  <dc:creator>Manurova, Radka</dc:creator>
  <cp:lastModifiedBy>Srom, Jakub</cp:lastModifiedBy>
  <cp:revision>146</cp:revision>
  <dcterms:created xsi:type="dcterms:W3CDTF">2016-05-04T12:37:54Z</dcterms:created>
  <dcterms:modified xsi:type="dcterms:W3CDTF">2016-11-07T14:46:27Z</dcterms:modified>
</cp:coreProperties>
</file>