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1754D69D" w:rsidR="00530719" w:rsidRPr="00250F7C" w:rsidRDefault="002C18E0" w:rsidP="00220A34">
      <w:pPr>
        <w:pStyle w:val="Obsah1"/>
      </w:pPr>
      <w:r w:rsidRPr="00BD724A">
        <w:rPr>
          <w:lang w:val="en-US"/>
        </w:rPr>
        <w:t>Document version</w:t>
      </w:r>
      <w:r w:rsidR="00530719" w:rsidRPr="00BD724A">
        <w:rPr>
          <w:lang w:val="en-US"/>
        </w:rPr>
        <w:t>.:</w:t>
      </w:r>
      <w:r w:rsidR="000C7823">
        <w:rPr>
          <w:lang w:val="en-US"/>
        </w:rPr>
        <w:t xml:space="preserve">  </w:t>
      </w:r>
      <w:r w:rsidR="005D74B6">
        <w:rPr>
          <w:lang w:val="en-US"/>
        </w:rPr>
        <w:t>2.0</w:t>
      </w:r>
      <w:r w:rsidR="00BC76FD">
        <w:rPr>
          <w:lang w:val="en-US"/>
        </w:rPr>
        <w:t>1</w:t>
      </w:r>
      <w:r w:rsidR="002A0BE6">
        <w:rPr>
          <w:lang w:val="en-US"/>
        </w:rPr>
        <w:t>7</w:t>
      </w:r>
    </w:p>
    <w:p w14:paraId="747D5199" w14:textId="6628ED89"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DA6B9D">
        <w:rPr>
          <w:lang w:val="en-GB"/>
        </w:rPr>
        <w:t>22</w:t>
      </w:r>
      <w:r w:rsidR="005D74B6">
        <w:rPr>
          <w:lang w:val="en-GB"/>
        </w:rPr>
        <w:t>.</w:t>
      </w:r>
      <w:r w:rsidR="00E13275">
        <w:rPr>
          <w:lang w:val="en-GB"/>
        </w:rPr>
        <w:t>0</w:t>
      </w:r>
      <w:r w:rsidR="002A0BE6">
        <w:rPr>
          <w:lang w:val="en-GB"/>
        </w:rPr>
        <w:t>7</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r>
              <w:rPr>
                <w:sz w:val="22"/>
              </w:rPr>
              <w:t>Billateral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SAP Module: Customer Care systém</w:t>
            </w:r>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a.s.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r w:rsidRPr="00ED30DA">
              <w:rPr>
                <w:b/>
                <w:sz w:val="22"/>
              </w:rPr>
              <w:t>SoI</w:t>
            </w:r>
          </w:p>
        </w:tc>
        <w:tc>
          <w:tcPr>
            <w:tcW w:w="7654" w:type="dxa"/>
          </w:tcPr>
          <w:p w14:paraId="73E6DDFD" w14:textId="5FA92E95" w:rsidR="00ED30DA" w:rsidRDefault="00ED30DA" w:rsidP="00734731">
            <w:pPr>
              <w:pStyle w:val="Table"/>
              <w:rPr>
                <w:sz w:val="22"/>
              </w:rPr>
            </w:pPr>
            <w:r>
              <w:rPr>
                <w:sz w:val="22"/>
              </w:rPr>
              <w:t>Settlement of Imbalancies</w:t>
            </w:r>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Registered market participant (who took over the responsibilty for imbalance from anoher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SAP ČR, spol. s r.o.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r w:rsidRPr="00C9100D">
              <w:rPr>
                <w:iCs/>
                <w:sz w:val="20"/>
                <w:szCs w:val="20"/>
              </w:rPr>
              <w:t xml:space="preserve">Change of name for global types from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language</w:t>
            </w:r>
            <w:r w:rsidRPr="00C9100D">
              <w:rPr>
                <w:sz w:val="20"/>
                <w:szCs w:val="20"/>
              </w:rPr>
              <w:t xml:space="preserve"> excluded to global data types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voltage-level</w:t>
            </w:r>
            <w:r w:rsidRPr="00C9100D">
              <w:rPr>
                <w:sz w:val="20"/>
                <w:szCs w:val="20"/>
              </w:rPr>
              <w:t xml:space="preserve"> excluded to global data types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r>
              <w:rPr>
                <w:sz w:val="20"/>
                <w:szCs w:val="20"/>
              </w:rPr>
              <w:t>From CDSREQ definition, there were set apart messages for partial CS OTE proceeding areas; they became part of new defined formats (ISOTEREQ, COMMONREQ, SFVOTREPORTREQ). See relevant chapters.</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r>
              <w:rPr>
                <w:sz w:val="20"/>
                <w:szCs w:val="20"/>
              </w:rPr>
              <w:t xml:space="preserve">Stated global data types were set apart: </w:t>
            </w:r>
            <w:r w:rsidRPr="00124A58">
              <w:rPr>
                <w:i/>
                <w:iCs/>
                <w:sz w:val="20"/>
                <w:szCs w:val="20"/>
              </w:rPr>
              <w:t>ReceiverIdentification</w:t>
            </w:r>
            <w:r>
              <w:rPr>
                <w:iCs/>
                <w:sz w:val="20"/>
                <w:szCs w:val="20"/>
              </w:rPr>
              <w:t xml:space="preserve">, </w:t>
            </w:r>
            <w:r w:rsidRPr="00124A58">
              <w:rPr>
                <w:i/>
                <w:iCs/>
                <w:sz w:val="20"/>
                <w:szCs w:val="20"/>
              </w:rPr>
              <w:t>SenderIdentification</w:t>
            </w:r>
            <w:r>
              <w:rPr>
                <w:iCs/>
                <w:sz w:val="20"/>
                <w:szCs w:val="20"/>
              </w:rPr>
              <w:t xml:space="preserve">, </w:t>
            </w:r>
            <w:r w:rsidRPr="00124A58">
              <w:rPr>
                <w:i/>
                <w:iCs/>
                <w:sz w:val="20"/>
                <w:szCs w:val="20"/>
              </w:rPr>
              <w:t>DataProvider</w:t>
            </w:r>
            <w:r>
              <w:rPr>
                <w:iCs/>
                <w:sz w:val="20"/>
                <w:szCs w:val="20"/>
              </w:rPr>
              <w:t xml:space="preserve"> and </w:t>
            </w:r>
            <w:r w:rsidRPr="00124A58">
              <w:rPr>
                <w:i/>
                <w:iCs/>
                <w:sz w:val="20"/>
                <w:szCs w:val="20"/>
              </w:rPr>
              <w:t>Reference</w:t>
            </w:r>
            <w:r>
              <w:rPr>
                <w:i/>
                <w:iCs/>
                <w:sz w:val="20"/>
                <w:szCs w:val="20"/>
              </w:rPr>
              <w:t>.</w:t>
            </w:r>
            <w:r>
              <w:rPr>
                <w:iCs/>
                <w:sz w:val="20"/>
                <w:szCs w:val="20"/>
              </w:rPr>
              <w:t xml:space="preserve"> These data types were joined to ote_globals.xsd and are refered from original formats. There are no changes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r>
              <w:rPr>
                <w:sz w:val="20"/>
                <w:szCs w:val="20"/>
              </w:rPr>
              <w:t>For all message formats (except RESPONSE and *REQ)</w:t>
            </w:r>
            <w:r w:rsidR="00175ABF">
              <w:rPr>
                <w:sz w:val="20"/>
                <w:szCs w:val="20"/>
              </w:rPr>
              <w:t>, there was set up the</w:t>
            </w:r>
            <w:r>
              <w:rPr>
                <w:sz w:val="20"/>
                <w:szCs w:val="20"/>
              </w:rPr>
              <w:t xml:space="preserve"> possibility </w:t>
            </w:r>
            <w:r w:rsidR="00175ABF">
              <w:rPr>
                <w:sz w:val="20"/>
                <w:szCs w:val="20"/>
              </w:rPr>
              <w:t>of electronic signature</w:t>
            </w:r>
            <w:r>
              <w:rPr>
                <w:sz w:val="20"/>
                <w:szCs w:val="20"/>
              </w:rPr>
              <w:t xml:space="preserve">. </w:t>
            </w:r>
            <w:r w:rsidR="00175ABF">
              <w:rPr>
                <w:sz w:val="20"/>
                <w:szCs w:val="20"/>
              </w:rPr>
              <w:t>Newly added g</w:t>
            </w:r>
            <w:r>
              <w:rPr>
                <w:sz w:val="20"/>
                <w:szCs w:val="20"/>
              </w:rPr>
              <w:t xml:space="preserve">lobal message format </w:t>
            </w:r>
            <w:r w:rsidRPr="00124A58">
              <w:rPr>
                <w:i/>
                <w:iCs/>
                <w:sz w:val="20"/>
                <w:szCs w:val="20"/>
              </w:rPr>
              <w:t>xmldsig-code-schem</w:t>
            </w:r>
            <w:r>
              <w:rPr>
                <w:i/>
                <w:iCs/>
                <w:sz w:val="20"/>
                <w:szCs w:val="20"/>
              </w:rPr>
              <w:t xml:space="preserve">a </w:t>
            </w:r>
            <w:r>
              <w:rPr>
                <w:iCs/>
                <w:sz w:val="20"/>
                <w:szCs w:val="20"/>
              </w:rPr>
              <w:t>is used for this purpose.</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definition - expansion of </w:t>
            </w:r>
            <w:r w:rsidRPr="00C9100D">
              <w:rPr>
                <w:i/>
                <w:iCs/>
                <w:sz w:val="20"/>
                <w:szCs w:val="20"/>
              </w:rPr>
              <w:t>role</w:t>
            </w:r>
            <w:r w:rsidRPr="00C9100D">
              <w:rPr>
                <w:iCs/>
                <w:sz w:val="20"/>
                <w:szCs w:val="20"/>
              </w:rPr>
              <w:t xml:space="preserve"> atribute annotations:</w:t>
            </w:r>
          </w:p>
          <w:p w14:paraId="7C48F84D" w14:textId="77777777" w:rsidR="00F8556F" w:rsidRPr="00C9100D" w:rsidRDefault="00F8556F" w:rsidP="003426E9">
            <w:pPr>
              <w:rPr>
                <w:sz w:val="20"/>
                <w:szCs w:val="20"/>
              </w:rPr>
            </w:pPr>
            <w:r w:rsidRPr="00C9100D">
              <w:rPr>
                <w:sz w:val="20"/>
                <w:szCs w:val="20"/>
              </w:rPr>
              <w:t xml:space="preserve">SST - </w:t>
            </w:r>
            <w:r w:rsidR="000513C4">
              <w:rPr>
                <w:sz w:val="20"/>
                <w:szCs w:val="20"/>
              </w:rPr>
              <w:t>Balance responsible party</w:t>
            </w:r>
          </w:p>
          <w:p w14:paraId="166A9DFB" w14:textId="77777777" w:rsidR="00F8556F" w:rsidRPr="00C9100D" w:rsidRDefault="00F8556F" w:rsidP="003426E9">
            <w:pPr>
              <w:rPr>
                <w:sz w:val="20"/>
                <w:szCs w:val="20"/>
              </w:rPr>
            </w:pPr>
            <w:r w:rsidRPr="00C9100D">
              <w:rPr>
                <w:sz w:val="20"/>
                <w:szCs w:val="20"/>
              </w:rPr>
              <w:t>OBS - Observer</w:t>
            </w:r>
          </w:p>
          <w:p w14:paraId="133B7157" w14:textId="77777777" w:rsidR="00F8556F" w:rsidRPr="00C9100D" w:rsidRDefault="00F8556F" w:rsidP="003426E9">
            <w:pPr>
              <w:rPr>
                <w:sz w:val="20"/>
                <w:szCs w:val="20"/>
              </w:rPr>
            </w:pPr>
            <w:r w:rsidRPr="00C9100D">
              <w:rPr>
                <w:sz w:val="20"/>
                <w:szCs w:val="20"/>
              </w:rPr>
              <w:t xml:space="preserve">(Related to assignment of Observer resp. </w:t>
            </w:r>
            <w:r w:rsidR="000513C4">
              <w:rPr>
                <w:sz w:val="20"/>
                <w:szCs w:val="20"/>
              </w:rPr>
              <w:t>Balance responsible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definition - change of use for atribute </w:t>
            </w:r>
            <w:r w:rsidRPr="00C9100D">
              <w:rPr>
                <w:i/>
                <w:iCs/>
                <w:sz w:val="20"/>
                <w:szCs w:val="20"/>
              </w:rPr>
              <w:t>opm-id</w:t>
            </w:r>
            <w:r w:rsidRPr="00C9100D">
              <w:rPr>
                <w:iCs/>
                <w:sz w:val="20"/>
                <w:szCs w:val="20"/>
              </w:rPr>
              <w:t xml:space="preserve"> in element </w:t>
            </w:r>
            <w:r w:rsidRPr="00C9100D">
              <w:rPr>
                <w:i/>
                <w:iCs/>
                <w:sz w:val="20"/>
                <w:szCs w:val="20"/>
              </w:rPr>
              <w:t>Data</w:t>
            </w:r>
            <w:r w:rsidRPr="00C9100D">
              <w:rPr>
                <w:iCs/>
                <w:sz w:val="20"/>
                <w:szCs w:val="20"/>
              </w:rPr>
              <w:t xml:space="preserve"> from required to optional.</w:t>
            </w:r>
          </w:p>
          <w:p w14:paraId="793EA8F8" w14:textId="77777777" w:rsidR="00F8556F" w:rsidRPr="00C9100D" w:rsidRDefault="00F8556F" w:rsidP="003426E9">
            <w:pPr>
              <w:rPr>
                <w:sz w:val="20"/>
                <w:szCs w:val="20"/>
              </w:rPr>
            </w:pPr>
            <w:r w:rsidRPr="00C9100D">
              <w:rPr>
                <w:iCs/>
                <w:sz w:val="20"/>
                <w:szCs w:val="20"/>
              </w:rPr>
              <w:t>(Related to imbalance responsibilty handover)</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definition - change of use for element </w:t>
            </w:r>
            <w:r w:rsidRPr="00C9100D">
              <w:rPr>
                <w:i/>
                <w:iCs/>
                <w:sz w:val="20"/>
                <w:szCs w:val="20"/>
              </w:rPr>
              <w:t>Party</w:t>
            </w:r>
            <w:r w:rsidRPr="00C9100D">
              <w:rPr>
                <w:iCs/>
                <w:sz w:val="20"/>
                <w:szCs w:val="20"/>
              </w:rPr>
              <w:t xml:space="preserve"> from required to optional.</w:t>
            </w:r>
          </w:p>
          <w:p w14:paraId="4215A74C" w14:textId="77777777" w:rsidR="00F8556F" w:rsidRPr="00C9100D" w:rsidRDefault="00F8556F" w:rsidP="003426E9">
            <w:pPr>
              <w:rPr>
                <w:sz w:val="20"/>
                <w:szCs w:val="20"/>
              </w:rPr>
            </w:pPr>
            <w:r w:rsidRPr="00C9100D">
              <w:rPr>
                <w:iCs/>
                <w:sz w:val="20"/>
                <w:szCs w:val="20"/>
              </w:rPr>
              <w:t xml:space="preserve">(Related to cancelation of the </w:t>
            </w:r>
            <w:r w:rsidRPr="00C9100D">
              <w:rPr>
                <w:sz w:val="20"/>
                <w:szCs w:val="20"/>
              </w:rPr>
              <w:t xml:space="preserve">assignment of Observer resp. </w:t>
            </w:r>
            <w:r w:rsidR="000513C4">
              <w:rPr>
                <w:sz w:val="20"/>
                <w:szCs w:val="20"/>
              </w:rPr>
              <w:t>Balance responsible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definition - expansion of </w:t>
            </w:r>
            <w:r w:rsidRPr="00C9100D">
              <w:rPr>
                <w:i/>
                <w:iCs/>
                <w:sz w:val="20"/>
                <w:szCs w:val="20"/>
              </w:rPr>
              <w:t>message-code</w:t>
            </w:r>
            <w:r w:rsidRPr="00C9100D">
              <w:rPr>
                <w:iCs/>
                <w:sz w:val="20"/>
                <w:szCs w:val="20"/>
              </w:rPr>
              <w:t xml:space="preserve"> atribute annotations:</w:t>
            </w:r>
          </w:p>
          <w:p w14:paraId="6FCB9E62" w14:textId="77777777" w:rsidR="00F8556F" w:rsidRPr="00C9100D" w:rsidRDefault="00F8556F" w:rsidP="003426E9">
            <w:pPr>
              <w:rPr>
                <w:sz w:val="20"/>
                <w:szCs w:val="20"/>
              </w:rPr>
            </w:pPr>
            <w:r w:rsidRPr="00C9100D">
              <w:rPr>
                <w:sz w:val="20"/>
                <w:szCs w:val="20"/>
              </w:rPr>
              <w:t>254 - Request for assignment of subject of settlement to OPM</w:t>
            </w:r>
          </w:p>
          <w:p w14:paraId="71880D1C" w14:textId="77777777" w:rsidR="00F8556F" w:rsidRPr="00C9100D" w:rsidRDefault="00F8556F" w:rsidP="003426E9">
            <w:pPr>
              <w:rPr>
                <w:sz w:val="20"/>
                <w:szCs w:val="20"/>
              </w:rPr>
            </w:pPr>
            <w:r w:rsidRPr="00C9100D">
              <w:rPr>
                <w:sz w:val="20"/>
                <w:szCs w:val="20"/>
              </w:rPr>
              <w:t xml:space="preserve">256 - </w:t>
            </w:r>
            <w:r>
              <w:rPr>
                <w:sz w:val="20"/>
                <w:szCs w:val="20"/>
              </w:rPr>
              <w:t xml:space="preserve">Information about </w:t>
            </w:r>
            <w:r w:rsidR="000513C4">
              <w:rPr>
                <w:sz w:val="20"/>
                <w:szCs w:val="20"/>
              </w:rPr>
              <w:t>BRP</w:t>
            </w:r>
            <w:r w:rsidRPr="00C9100D">
              <w:rPr>
                <w:sz w:val="20"/>
                <w:szCs w:val="20"/>
              </w:rPr>
              <w:t xml:space="preserve"> assignement to PDT</w:t>
            </w:r>
          </w:p>
          <w:p w14:paraId="0B6BE097" w14:textId="77777777" w:rsidR="00F8556F" w:rsidRPr="00C9100D" w:rsidRDefault="00F8556F" w:rsidP="003426E9">
            <w:pPr>
              <w:rPr>
                <w:sz w:val="20"/>
                <w:szCs w:val="20"/>
              </w:rPr>
            </w:pPr>
            <w:r w:rsidRPr="00C9100D">
              <w:rPr>
                <w:sz w:val="20"/>
                <w:szCs w:val="20"/>
              </w:rPr>
              <w:t>257 - Request for assigning an observer to PDT</w:t>
            </w:r>
          </w:p>
          <w:p w14:paraId="4493A63F"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F5D8ADD" w14:textId="77777777" w:rsidR="00F8556F" w:rsidRPr="00C9100D" w:rsidRDefault="00F8556F" w:rsidP="003426E9">
            <w:pPr>
              <w:rPr>
                <w:sz w:val="20"/>
                <w:szCs w:val="20"/>
              </w:rPr>
            </w:pPr>
            <w:r w:rsidRPr="00C9100D">
              <w:rPr>
                <w:sz w:val="20"/>
                <w:szCs w:val="20"/>
              </w:rPr>
              <w:t>356 - Simplified list of PDT</w:t>
            </w:r>
          </w:p>
          <w:p w14:paraId="72A5212A" w14:textId="77777777" w:rsidR="00F8556F" w:rsidRPr="00C9100D" w:rsidRDefault="00F8556F" w:rsidP="003426E9">
            <w:pPr>
              <w:rPr>
                <w:sz w:val="20"/>
                <w:szCs w:val="20"/>
              </w:rPr>
            </w:pPr>
            <w:r w:rsidRPr="00C9100D">
              <w:rPr>
                <w:sz w:val="20"/>
                <w:szCs w:val="20"/>
              </w:rPr>
              <w:t xml:space="preserve">450 - Request for registration of imbalance responsibility transfer </w:t>
            </w:r>
          </w:p>
          <w:p w14:paraId="43F64337" w14:textId="77777777" w:rsidR="00F8556F" w:rsidRPr="00C9100D" w:rsidRDefault="00F8556F" w:rsidP="003426E9">
            <w:pPr>
              <w:rPr>
                <w:sz w:val="20"/>
                <w:szCs w:val="20"/>
              </w:rPr>
            </w:pPr>
            <w:r w:rsidRPr="00C9100D">
              <w:rPr>
                <w:sz w:val="20"/>
                <w:szCs w:val="20"/>
              </w:rPr>
              <w:t>452 - Information about registration of imbalance responsibility transfer</w:t>
            </w:r>
          </w:p>
          <w:p w14:paraId="597D71AA" w14:textId="77777777" w:rsidR="00F8556F" w:rsidRPr="00C9100D" w:rsidRDefault="00F8556F" w:rsidP="003426E9">
            <w:pPr>
              <w:rPr>
                <w:sz w:val="20"/>
                <w:szCs w:val="20"/>
              </w:rPr>
            </w:pPr>
            <w:r w:rsidRPr="00C9100D">
              <w:rPr>
                <w:sz w:val="20"/>
                <w:szCs w:val="20"/>
              </w:rPr>
              <w:t>453 - Approbation / Refusal of imbalance responsibility transfer</w:t>
            </w:r>
          </w:p>
          <w:p w14:paraId="3C7E7B0C" w14:textId="77777777" w:rsidR="00F8556F" w:rsidRPr="00C9100D" w:rsidRDefault="00F8556F" w:rsidP="003426E9">
            <w:pPr>
              <w:rPr>
                <w:sz w:val="20"/>
                <w:szCs w:val="20"/>
              </w:rPr>
            </w:pPr>
            <w:r w:rsidRPr="00C9100D">
              <w:rPr>
                <w:sz w:val="20"/>
                <w:szCs w:val="20"/>
              </w:rPr>
              <w:t>457 - Information about imbalance responsibility transfer (on request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r w:rsidRPr="00C9100D">
              <w:rPr>
                <w:iCs/>
                <w:sz w:val="20"/>
                <w:szCs w:val="20"/>
              </w:rPr>
              <w:t xml:space="preserve">definition - expansion of </w:t>
            </w:r>
            <w:r w:rsidRPr="00C9100D">
              <w:rPr>
                <w:i/>
                <w:iCs/>
                <w:sz w:val="20"/>
                <w:szCs w:val="20"/>
              </w:rPr>
              <w:t>message-code</w:t>
            </w:r>
            <w:r w:rsidRPr="00C9100D">
              <w:rPr>
                <w:iCs/>
                <w:sz w:val="20"/>
                <w:szCs w:val="20"/>
              </w:rPr>
              <w:t xml:space="preserve"> atribute annotations</w:t>
            </w:r>
            <w:r w:rsidRPr="00C9100D">
              <w:rPr>
                <w:sz w:val="20"/>
                <w:szCs w:val="20"/>
              </w:rPr>
              <w:t>:</w:t>
            </w:r>
          </w:p>
          <w:p w14:paraId="034C00A0" w14:textId="77777777" w:rsidR="00F8556F" w:rsidRPr="00C9100D" w:rsidRDefault="00F8556F" w:rsidP="003426E9">
            <w:pPr>
              <w:rPr>
                <w:sz w:val="20"/>
                <w:szCs w:val="20"/>
              </w:rPr>
            </w:pPr>
            <w:r w:rsidRPr="00C9100D">
              <w:rPr>
                <w:sz w:val="20"/>
                <w:szCs w:val="20"/>
              </w:rPr>
              <w:t>128 - Receiving/error in message of electronic invoice</w:t>
            </w:r>
          </w:p>
          <w:p w14:paraId="15C0BDB7" w14:textId="77777777" w:rsidR="00F8556F" w:rsidRPr="00C9100D" w:rsidRDefault="00F8556F" w:rsidP="003426E9">
            <w:pPr>
              <w:rPr>
                <w:sz w:val="20"/>
                <w:szCs w:val="20"/>
              </w:rPr>
            </w:pPr>
            <w:r w:rsidRPr="00C9100D">
              <w:rPr>
                <w:sz w:val="20"/>
                <w:szCs w:val="20"/>
              </w:rPr>
              <w:t>130 - Receiving / error in request for electronic invoice</w:t>
            </w:r>
          </w:p>
          <w:p w14:paraId="1E3AC2D1" w14:textId="77777777" w:rsidR="00F8556F" w:rsidRPr="00C9100D" w:rsidRDefault="00F8556F" w:rsidP="003426E9">
            <w:pPr>
              <w:rPr>
                <w:sz w:val="20"/>
                <w:szCs w:val="20"/>
              </w:rPr>
            </w:pPr>
            <w:r w:rsidRPr="00C9100D">
              <w:rPr>
                <w:sz w:val="20"/>
                <w:szCs w:val="20"/>
              </w:rPr>
              <w:t xml:space="preserve">255 - Error in / Confirmation of request for assignment of </w:t>
            </w:r>
            <w:r w:rsidR="000513C4">
              <w:rPr>
                <w:sz w:val="20"/>
                <w:szCs w:val="20"/>
              </w:rPr>
              <w:t>BRP</w:t>
            </w:r>
            <w:r w:rsidRPr="00C9100D">
              <w:rPr>
                <w:sz w:val="20"/>
                <w:szCs w:val="20"/>
              </w:rPr>
              <w:t xml:space="preserve"> to PDT receiving</w:t>
            </w:r>
          </w:p>
          <w:p w14:paraId="4F509248"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108C37F" w14:textId="77777777" w:rsidR="00F8556F" w:rsidRPr="00C9100D" w:rsidRDefault="00F8556F" w:rsidP="003426E9">
            <w:pPr>
              <w:rPr>
                <w:sz w:val="20"/>
                <w:szCs w:val="20"/>
              </w:rPr>
            </w:pPr>
            <w:r w:rsidRPr="00C9100D">
              <w:rPr>
                <w:sz w:val="20"/>
                <w:szCs w:val="20"/>
              </w:rPr>
              <w:t>355 - Error message for sending simplified list of PDT</w:t>
            </w:r>
          </w:p>
          <w:p w14:paraId="2840DC32" w14:textId="77777777" w:rsidR="00F8556F" w:rsidRPr="00C9100D" w:rsidRDefault="00F8556F" w:rsidP="003426E9">
            <w:pPr>
              <w:rPr>
                <w:sz w:val="20"/>
                <w:szCs w:val="20"/>
              </w:rPr>
            </w:pPr>
            <w:r w:rsidRPr="00C9100D">
              <w:rPr>
                <w:sz w:val="20"/>
                <w:szCs w:val="20"/>
              </w:rPr>
              <w:t>451 - Confirmation of / Error in request for registration of imbalance responsibility transfer receiving</w:t>
            </w:r>
          </w:p>
          <w:p w14:paraId="5B4C23B5" w14:textId="77777777" w:rsidR="00F8556F" w:rsidRPr="00C9100D" w:rsidRDefault="00F8556F" w:rsidP="003426E9">
            <w:pPr>
              <w:rPr>
                <w:sz w:val="20"/>
                <w:szCs w:val="20"/>
              </w:rPr>
            </w:pPr>
            <w:r w:rsidRPr="00C9100D">
              <w:rPr>
                <w:sz w:val="20"/>
                <w:szCs w:val="20"/>
              </w:rPr>
              <w:t>454 - Confirmation of / Error in approbation / refusal of imbalance responsibility transfer receivnig</w:t>
            </w:r>
          </w:p>
          <w:p w14:paraId="1302C3C7" w14:textId="77777777" w:rsidR="00F8556F" w:rsidRPr="00C9100D" w:rsidRDefault="00F8556F" w:rsidP="003426E9">
            <w:pPr>
              <w:rPr>
                <w:sz w:val="20"/>
                <w:szCs w:val="20"/>
              </w:rPr>
            </w:pPr>
            <w:r w:rsidRPr="00C9100D">
              <w:rPr>
                <w:sz w:val="20"/>
                <w:szCs w:val="20"/>
              </w:rPr>
              <w:t>456 - Confirmation of / Error in request for imbalance responsibility transfer receiving</w:t>
            </w:r>
          </w:p>
          <w:p w14:paraId="6C1D67C8" w14:textId="77777777" w:rsidR="00F8556F" w:rsidRPr="00C9100D" w:rsidRDefault="00F8556F" w:rsidP="003426E9">
            <w:pPr>
              <w:rPr>
                <w:sz w:val="20"/>
                <w:szCs w:val="20"/>
              </w:rPr>
            </w:pPr>
            <w:r w:rsidRPr="00C9100D">
              <w:rPr>
                <w:sz w:val="20"/>
                <w:szCs w:val="20"/>
              </w:rPr>
              <w:t>512 - Error in / Confirmation of normal and metered average daily temperatures data receival</w:t>
            </w:r>
          </w:p>
          <w:p w14:paraId="3F23503A" w14:textId="77777777" w:rsidR="00F8556F" w:rsidRPr="00C9100D" w:rsidRDefault="00F8556F" w:rsidP="003426E9">
            <w:pPr>
              <w:rPr>
                <w:sz w:val="20"/>
                <w:szCs w:val="20"/>
              </w:rPr>
            </w:pPr>
            <w:r w:rsidRPr="00C9100D">
              <w:rPr>
                <w:sz w:val="20"/>
                <w:szCs w:val="20"/>
              </w:rPr>
              <w:t>522 - Error in / Confirmation of of normal load profiles of supplies receiving</w:t>
            </w:r>
          </w:p>
          <w:p w14:paraId="48C9A28D" w14:textId="77777777" w:rsidR="00F8556F" w:rsidRPr="00C9100D" w:rsidRDefault="00F8556F" w:rsidP="003426E9">
            <w:pPr>
              <w:rPr>
                <w:sz w:val="20"/>
                <w:szCs w:val="20"/>
              </w:rPr>
            </w:pPr>
            <w:r w:rsidRPr="00C9100D">
              <w:rPr>
                <w:sz w:val="20"/>
                <w:szCs w:val="20"/>
              </w:rPr>
              <w:t>855 - Confirmation / error of the BM order entry</w:t>
            </w:r>
          </w:p>
          <w:p w14:paraId="7A6DE11F" w14:textId="77777777" w:rsidR="00F8556F" w:rsidRPr="00C9100D" w:rsidRDefault="00F8556F" w:rsidP="003426E9">
            <w:pPr>
              <w:rPr>
                <w:sz w:val="20"/>
                <w:szCs w:val="20"/>
              </w:rPr>
            </w:pPr>
            <w:r w:rsidRPr="00C9100D">
              <w:rPr>
                <w:sz w:val="20"/>
                <w:szCs w:val="20"/>
              </w:rPr>
              <w:t>865 - Confirmation/error message for own BM orders request</w:t>
            </w:r>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280 - Receiving/error in message of electronic invoice</w:t>
            </w:r>
          </w:p>
          <w:p w14:paraId="3DAA66EA" w14:textId="77777777" w:rsidR="00F8556F" w:rsidRPr="00C9100D" w:rsidRDefault="00F8556F" w:rsidP="003426E9">
            <w:pPr>
              <w:rPr>
                <w:sz w:val="20"/>
                <w:szCs w:val="20"/>
              </w:rPr>
            </w:pPr>
            <w:r w:rsidRPr="00C9100D">
              <w:rPr>
                <w:sz w:val="20"/>
                <w:szCs w:val="20"/>
              </w:rPr>
              <w:t>281 - Error in electronic invoice message - detail</w:t>
            </w:r>
          </w:p>
          <w:p w14:paraId="4D3B0522" w14:textId="77777777" w:rsidR="00F8556F" w:rsidRPr="00C9100D" w:rsidRDefault="00F8556F" w:rsidP="003426E9">
            <w:pPr>
              <w:rPr>
                <w:sz w:val="20"/>
                <w:szCs w:val="20"/>
              </w:rPr>
            </w:pPr>
            <w:r w:rsidRPr="00C9100D">
              <w:rPr>
                <w:sz w:val="20"/>
                <w:szCs w:val="20"/>
              </w:rPr>
              <w:t>For this purpose, message with msg_code 128 - Receiving/error in message of electronic invoice is used.</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definition - change </w:t>
            </w:r>
            <w:r w:rsidRPr="00C9100D">
              <w:rPr>
                <w:iCs/>
                <w:sz w:val="20"/>
                <w:szCs w:val="20"/>
              </w:rPr>
              <w:t xml:space="preserve">of </w:t>
            </w:r>
            <w:r w:rsidRPr="00C9100D">
              <w:rPr>
                <w:i/>
                <w:iCs/>
                <w:sz w:val="20"/>
                <w:szCs w:val="20"/>
              </w:rPr>
              <w:t>message-code</w:t>
            </w:r>
            <w:r w:rsidRPr="00C9100D">
              <w:rPr>
                <w:iCs/>
                <w:sz w:val="20"/>
                <w:szCs w:val="20"/>
              </w:rPr>
              <w:t xml:space="preserve"> atribute annotations</w:t>
            </w:r>
            <w:r w:rsidRPr="00C9100D">
              <w:rPr>
                <w:sz w:val="20"/>
                <w:szCs w:val="20"/>
              </w:rPr>
              <w:t>:</w:t>
            </w:r>
          </w:p>
          <w:p w14:paraId="37FAF872" w14:textId="77777777" w:rsidR="00F8556F" w:rsidRPr="00C9100D" w:rsidRDefault="00F8556F" w:rsidP="003426E9">
            <w:pPr>
              <w:rPr>
                <w:sz w:val="20"/>
                <w:szCs w:val="20"/>
              </w:rPr>
            </w:pPr>
            <w:r w:rsidRPr="00C9100D">
              <w:rPr>
                <w:sz w:val="20"/>
                <w:szCs w:val="20"/>
              </w:rPr>
              <w:t>421 - Confirmation / error in the request for the settlement report OTE-EMO</w:t>
            </w:r>
          </w:p>
          <w:p w14:paraId="321A0EF9" w14:textId="77777777" w:rsidR="00F8556F" w:rsidRPr="00C9100D" w:rsidRDefault="00F8556F" w:rsidP="003426E9">
            <w:pPr>
              <w:rPr>
                <w:sz w:val="20"/>
                <w:szCs w:val="20"/>
              </w:rPr>
            </w:pPr>
            <w:r w:rsidRPr="00C9100D">
              <w:rPr>
                <w:sz w:val="20"/>
                <w:szCs w:val="20"/>
              </w:rPr>
              <w:t xml:space="preserve"> was replaced by:</w:t>
            </w:r>
          </w:p>
          <w:p w14:paraId="2CBD2CF7" w14:textId="77777777" w:rsidR="00F8556F" w:rsidRPr="00C9100D" w:rsidRDefault="00F8556F" w:rsidP="003426E9">
            <w:pPr>
              <w:rPr>
                <w:sz w:val="20"/>
                <w:szCs w:val="20"/>
              </w:rPr>
            </w:pPr>
            <w:r w:rsidRPr="00C9100D">
              <w:rPr>
                <w:sz w:val="20"/>
                <w:szCs w:val="20"/>
              </w:rPr>
              <w:t xml:space="preserve"> 423 - Confirmation / error in the request for the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354 - Request for simplified list of PDT</w:t>
            </w:r>
          </w:p>
          <w:p w14:paraId="40228462" w14:textId="77777777" w:rsidR="00F8556F" w:rsidRPr="00C9100D" w:rsidRDefault="00F8556F" w:rsidP="003426E9">
            <w:pPr>
              <w:rPr>
                <w:sz w:val="20"/>
                <w:szCs w:val="20"/>
              </w:rPr>
            </w:pPr>
            <w:r w:rsidRPr="00C9100D">
              <w:rPr>
                <w:sz w:val="20"/>
                <w:szCs w:val="20"/>
              </w:rPr>
              <w:t>455 - Request for imbalance responsibility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definition – change </w:t>
            </w:r>
            <w:r w:rsidRPr="00C9100D">
              <w:rPr>
                <w:iCs/>
                <w:sz w:val="20"/>
                <w:szCs w:val="20"/>
              </w:rPr>
              <w:t xml:space="preserve">of </w:t>
            </w:r>
            <w:r w:rsidRPr="00C9100D">
              <w:rPr>
                <w:i/>
                <w:iCs/>
                <w:sz w:val="20"/>
                <w:szCs w:val="20"/>
              </w:rPr>
              <w:t>profile-role</w:t>
            </w:r>
            <w:r w:rsidRPr="00C9100D">
              <w:rPr>
                <w:iCs/>
                <w:sz w:val="20"/>
                <w:szCs w:val="20"/>
              </w:rPr>
              <w:t xml:space="preserve"> atribute annotations (</w:t>
            </w:r>
            <w:r w:rsidRPr="00C9100D">
              <w:rPr>
                <w:i/>
                <w:iCs/>
                <w:sz w:val="20"/>
                <w:szCs w:val="20"/>
              </w:rPr>
              <w:t>Location):</w:t>
            </w:r>
          </w:p>
          <w:p w14:paraId="4CB1D1B9" w14:textId="77777777" w:rsidR="00F8556F" w:rsidRPr="00C9100D" w:rsidRDefault="00F8556F" w:rsidP="003426E9">
            <w:pPr>
              <w:rPr>
                <w:sz w:val="20"/>
                <w:szCs w:val="20"/>
              </w:rPr>
            </w:pPr>
            <w:r w:rsidRPr="00C9100D">
              <w:rPr>
                <w:sz w:val="20"/>
                <w:szCs w:val="20"/>
              </w:rPr>
              <w:t xml:space="preserve">A71 - Aggregate profile, </w:t>
            </w:r>
            <w:r w:rsidR="00325BCB">
              <w:rPr>
                <w:sz w:val="20"/>
                <w:szCs w:val="20"/>
              </w:rPr>
              <w:t>generation</w:t>
            </w:r>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r w:rsidRPr="000B4ADE">
              <w:rPr>
                <w:sz w:val="20"/>
                <w:szCs w:val="20"/>
              </w:rPr>
              <w:t>Changes were made in the CDSINVOICE definition. Message format is now ready for both electronic invoice and SD invoice.</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 xml:space="preserve">DocumentTotal </w:t>
            </w:r>
            <w:r w:rsidRPr="00C9100D">
              <w:rPr>
                <w:sz w:val="20"/>
                <w:szCs w:val="20"/>
              </w:rPr>
              <w:t xml:space="preserve">element </w:t>
            </w:r>
            <w:r w:rsidRPr="00C9100D">
              <w:rPr>
                <w:i/>
                <w:sz w:val="20"/>
                <w:szCs w:val="20"/>
              </w:rPr>
              <w:t xml:space="preserve">(DocumentEnvelope -&gt; Document -&gt; DocSummary -&gt; DocumentTotal) </w:t>
            </w:r>
            <w:r w:rsidRPr="00C9100D">
              <w:rPr>
                <w:sz w:val="20"/>
                <w:szCs w:val="20"/>
              </w:rPr>
              <w:t>change of max.Occ character from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 xml:space="preserve">PaymentSummary </w:t>
            </w:r>
            <w:r w:rsidRPr="00C9100D">
              <w:rPr>
                <w:sz w:val="20"/>
                <w:szCs w:val="20"/>
              </w:rPr>
              <w:t xml:space="preserve">element </w:t>
            </w:r>
            <w:r w:rsidRPr="00C9100D">
              <w:rPr>
                <w:i/>
                <w:sz w:val="20"/>
                <w:szCs w:val="20"/>
              </w:rPr>
              <w:t>(DocumentEnvelope -&gt; Document -&gt; DocSummary -&gt; PaymentSummary)</w:t>
            </w:r>
            <w:r w:rsidRPr="00C9100D">
              <w:rPr>
                <w:sz w:val="20"/>
                <w:szCs w:val="20"/>
              </w:rPr>
              <w:t xml:space="preserve"> change of max.Occ character from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BankAccount</w:t>
            </w:r>
            <w:r w:rsidRPr="00C9100D">
              <w:rPr>
                <w:sz w:val="20"/>
                <w:szCs w:val="20"/>
              </w:rPr>
              <w:t xml:space="preserve"> element </w:t>
            </w:r>
            <w:r w:rsidRPr="00C9100D">
              <w:rPr>
                <w:i/>
                <w:sz w:val="20"/>
                <w:szCs w:val="20"/>
              </w:rPr>
              <w:t>(DocumentEnveloppe -&gt; Document -&gt; DocHeader -&gt; Party -&gt; BankAccount)</w:t>
            </w:r>
            <w:r w:rsidRPr="00C9100D">
              <w:rPr>
                <w:sz w:val="20"/>
                <w:szCs w:val="20"/>
              </w:rPr>
              <w:t xml:space="preserve">, new </w:t>
            </w:r>
            <w:r w:rsidRPr="00C9100D">
              <w:rPr>
                <w:i/>
                <w:sz w:val="20"/>
                <w:szCs w:val="20"/>
              </w:rPr>
              <w:t xml:space="preserve">iban </w:t>
            </w:r>
            <w:r w:rsidRPr="00C9100D">
              <w:rPr>
                <w:sz w:val="20"/>
                <w:szCs w:val="20"/>
              </w:rPr>
              <w:t>atribute with use optional was added.</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PaymentSummary</w:t>
            </w:r>
            <w:r w:rsidRPr="00C9100D">
              <w:rPr>
                <w:sz w:val="20"/>
                <w:szCs w:val="20"/>
              </w:rPr>
              <w:t xml:space="preserve"> element, new </w:t>
            </w:r>
            <w:r w:rsidRPr="00C9100D">
              <w:rPr>
                <w:i/>
                <w:sz w:val="20"/>
                <w:szCs w:val="20"/>
              </w:rPr>
              <w:t xml:space="preserve">Rounding </w:t>
            </w:r>
            <w:r w:rsidRPr="00C9100D">
              <w:rPr>
                <w:sz w:val="20"/>
                <w:szCs w:val="20"/>
              </w:rPr>
              <w:t xml:space="preserve">subelement with use optional was added. </w:t>
            </w:r>
            <w:r w:rsidRPr="00C9100D">
              <w:rPr>
                <w:i/>
                <w:sz w:val="20"/>
                <w:szCs w:val="20"/>
              </w:rPr>
              <w:t>(DocumentEnvelope -&gt; Document -&gt; DocSummary -&gt; PaymentSummary)</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definition – at </w:t>
            </w:r>
            <w:r w:rsidRPr="00C9100D">
              <w:rPr>
                <w:i/>
                <w:sz w:val="20"/>
                <w:szCs w:val="20"/>
              </w:rPr>
              <w:t>Document</w:t>
            </w:r>
            <w:r w:rsidRPr="00C9100D">
              <w:rPr>
                <w:sz w:val="20"/>
                <w:szCs w:val="20"/>
              </w:rPr>
              <w:t xml:space="preserve"> element, new </w:t>
            </w:r>
            <w:r w:rsidRPr="00C9100D">
              <w:rPr>
                <w:i/>
                <w:sz w:val="20"/>
                <w:szCs w:val="20"/>
              </w:rPr>
              <w:t xml:space="preserve">Attachement </w:t>
            </w:r>
            <w:r w:rsidRPr="00C9100D">
              <w:rPr>
                <w:sz w:val="20"/>
                <w:szCs w:val="20"/>
              </w:rPr>
              <w:t xml:space="preserve">subelement with use optional was added. </w:t>
            </w:r>
            <w:r w:rsidRPr="00C9100D">
              <w:rPr>
                <w:i/>
                <w:sz w:val="20"/>
                <w:szCs w:val="20"/>
              </w:rPr>
              <w:t xml:space="preserve">(DocumentEnvelope -&gt; Document) </w:t>
            </w:r>
            <w:r w:rsidRPr="00C9100D">
              <w:rPr>
                <w:sz w:val="20"/>
                <w:szCs w:val="20"/>
              </w:rPr>
              <w:t>Element structure is as follows:</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AttachmentHeader</w:t>
            </w:r>
            <w:r w:rsidRPr="00C9100D">
              <w:rPr>
                <w:sz w:val="20"/>
                <w:szCs w:val="20"/>
              </w:rPr>
              <w:t xml:space="preserve"> element (use included):</w:t>
            </w:r>
          </w:p>
          <w:p w14:paraId="0EA3BE68" w14:textId="77777777" w:rsidR="00BD724A" w:rsidRPr="00C9100D" w:rsidRDefault="00BD724A" w:rsidP="00BD724A">
            <w:pPr>
              <w:rPr>
                <w:sz w:val="20"/>
                <w:szCs w:val="20"/>
              </w:rPr>
            </w:pPr>
            <w:r w:rsidRPr="00C9100D">
              <w:rPr>
                <w:i/>
                <w:sz w:val="20"/>
                <w:szCs w:val="20"/>
              </w:rPr>
              <w:t>DelivaryDate</w:t>
            </w:r>
            <w:r w:rsidRPr="00C9100D">
              <w:rPr>
                <w:sz w:val="20"/>
                <w:szCs w:val="20"/>
              </w:rPr>
              <w:t xml:space="preserve"> (required)</w:t>
            </w:r>
          </w:p>
          <w:p w14:paraId="3ACC5D58" w14:textId="77777777" w:rsidR="00BD724A" w:rsidRPr="00C9100D" w:rsidRDefault="00BD724A" w:rsidP="00BD724A">
            <w:pPr>
              <w:rPr>
                <w:sz w:val="20"/>
                <w:szCs w:val="20"/>
              </w:rPr>
            </w:pPr>
            <w:r w:rsidRPr="00C9100D">
              <w:rPr>
                <w:i/>
                <w:sz w:val="20"/>
                <w:szCs w:val="20"/>
              </w:rPr>
              <w:t>ExchangeRate</w:t>
            </w:r>
            <w:r w:rsidRPr="00C9100D">
              <w:rPr>
                <w:sz w:val="20"/>
                <w:szCs w:val="20"/>
              </w:rPr>
              <w:t xml:space="preserve"> (required)</w:t>
            </w:r>
          </w:p>
          <w:p w14:paraId="4D25D056" w14:textId="77777777" w:rsidR="00BD724A" w:rsidRPr="00C9100D" w:rsidRDefault="00BD724A" w:rsidP="00BD724A">
            <w:pPr>
              <w:rPr>
                <w:sz w:val="20"/>
                <w:szCs w:val="20"/>
              </w:rPr>
            </w:pPr>
            <w:r w:rsidRPr="00C9100D">
              <w:rPr>
                <w:i/>
                <w:sz w:val="20"/>
                <w:szCs w:val="20"/>
              </w:rPr>
              <w:t>PaymentReceived</w:t>
            </w:r>
            <w:r w:rsidRPr="00C9100D">
              <w:rPr>
                <w:sz w:val="20"/>
                <w:szCs w:val="20"/>
              </w:rPr>
              <w:t xml:space="preserve"> (optional)</w:t>
            </w:r>
          </w:p>
          <w:p w14:paraId="3EB64524" w14:textId="77777777" w:rsidR="00BD724A" w:rsidRPr="00C9100D" w:rsidRDefault="00BD724A" w:rsidP="00BD724A">
            <w:pPr>
              <w:rPr>
                <w:sz w:val="20"/>
                <w:szCs w:val="20"/>
              </w:rPr>
            </w:pPr>
            <w:r w:rsidRPr="00C9100D">
              <w:rPr>
                <w:i/>
                <w:sz w:val="20"/>
                <w:szCs w:val="20"/>
              </w:rPr>
              <w:t>InvoiceNo</w:t>
            </w:r>
            <w:r w:rsidRPr="00C9100D">
              <w:rPr>
                <w:sz w:val="20"/>
                <w:szCs w:val="20"/>
              </w:rPr>
              <w:t xml:space="preserve"> (optional)</w:t>
            </w:r>
          </w:p>
          <w:p w14:paraId="71873E02" w14:textId="77777777" w:rsidR="00BD724A" w:rsidRPr="00C9100D" w:rsidRDefault="00BD724A" w:rsidP="00BD724A">
            <w:pPr>
              <w:rPr>
                <w:sz w:val="20"/>
                <w:szCs w:val="20"/>
              </w:rPr>
            </w:pPr>
            <w:r w:rsidRPr="00C9100D">
              <w:rPr>
                <w:i/>
                <w:sz w:val="20"/>
                <w:szCs w:val="20"/>
              </w:rPr>
              <w:t>TypeOfTrade</w:t>
            </w:r>
            <w:r w:rsidRPr="00C9100D">
              <w:rPr>
                <w:sz w:val="20"/>
                <w:szCs w:val="20"/>
              </w:rPr>
              <w:t xml:space="preserve"> (required)</w:t>
            </w:r>
          </w:p>
          <w:p w14:paraId="6C62BAF3" w14:textId="77777777" w:rsidR="00BD724A" w:rsidRPr="00C9100D" w:rsidRDefault="00BD724A" w:rsidP="00BD724A">
            <w:pPr>
              <w:rPr>
                <w:sz w:val="20"/>
                <w:szCs w:val="20"/>
              </w:rPr>
            </w:pPr>
            <w:r w:rsidRPr="00C9100D">
              <w:rPr>
                <w:i/>
                <w:sz w:val="20"/>
                <w:szCs w:val="20"/>
              </w:rPr>
              <w:t>IdRut</w:t>
            </w:r>
            <w:r w:rsidRPr="00C9100D">
              <w:rPr>
                <w:sz w:val="20"/>
                <w:szCs w:val="20"/>
              </w:rPr>
              <w:t xml:space="preserve"> (optional)</w:t>
            </w:r>
          </w:p>
          <w:p w14:paraId="22AAEF98" w14:textId="77777777" w:rsidR="00BD724A" w:rsidRPr="00C9100D" w:rsidRDefault="00BD724A" w:rsidP="00BD724A">
            <w:pPr>
              <w:rPr>
                <w:sz w:val="20"/>
                <w:szCs w:val="20"/>
              </w:rPr>
            </w:pPr>
            <w:r w:rsidRPr="00C9100D">
              <w:rPr>
                <w:i/>
                <w:sz w:val="20"/>
                <w:szCs w:val="20"/>
              </w:rPr>
              <w:t>ReferenceNo</w:t>
            </w:r>
            <w:r w:rsidRPr="00C9100D">
              <w:rPr>
                <w:sz w:val="20"/>
                <w:szCs w:val="20"/>
              </w:rPr>
              <w:t xml:space="preserve"> (optional)</w:t>
            </w:r>
          </w:p>
          <w:p w14:paraId="12B662AD" w14:textId="77777777" w:rsidR="00BD724A" w:rsidRPr="00C9100D" w:rsidRDefault="00BD724A" w:rsidP="00BD724A">
            <w:pPr>
              <w:rPr>
                <w:sz w:val="20"/>
                <w:szCs w:val="20"/>
              </w:rPr>
            </w:pPr>
            <w:r w:rsidRPr="00C9100D">
              <w:rPr>
                <w:i/>
                <w:sz w:val="20"/>
                <w:szCs w:val="20"/>
              </w:rPr>
              <w:t>Quantity</w:t>
            </w:r>
            <w:r w:rsidRPr="00C9100D">
              <w:rPr>
                <w:sz w:val="20"/>
                <w:szCs w:val="20"/>
              </w:rPr>
              <w:t xml:space="preserve"> (required)</w:t>
            </w:r>
          </w:p>
          <w:p w14:paraId="79F4531F" w14:textId="77777777" w:rsidR="00BD724A" w:rsidRPr="00C9100D" w:rsidRDefault="00BD724A" w:rsidP="00BD724A">
            <w:pPr>
              <w:rPr>
                <w:sz w:val="20"/>
                <w:szCs w:val="20"/>
              </w:rPr>
            </w:pPr>
            <w:r w:rsidRPr="00C9100D">
              <w:rPr>
                <w:i/>
                <w:sz w:val="20"/>
                <w:szCs w:val="20"/>
              </w:rPr>
              <w:t>UnitPrice</w:t>
            </w:r>
            <w:r w:rsidRPr="00C9100D">
              <w:rPr>
                <w:sz w:val="20"/>
                <w:szCs w:val="20"/>
              </w:rPr>
              <w:t xml:space="preserve"> (required)</w:t>
            </w:r>
          </w:p>
          <w:p w14:paraId="2D25C905"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1D9D88EE"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3F9ACA35"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7639BA13"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FA474D9" w14:textId="77777777" w:rsidR="00BD724A" w:rsidRPr="00C9100D" w:rsidRDefault="00BD724A" w:rsidP="00BD724A">
            <w:pPr>
              <w:rPr>
                <w:sz w:val="20"/>
                <w:szCs w:val="20"/>
              </w:rPr>
            </w:pPr>
            <w:r w:rsidRPr="00C9100D">
              <w:rPr>
                <w:i/>
                <w:sz w:val="20"/>
                <w:szCs w:val="20"/>
              </w:rPr>
              <w:t>Total</w:t>
            </w:r>
            <w:r w:rsidRPr="00C9100D">
              <w:rPr>
                <w:sz w:val="20"/>
                <w:szCs w:val="20"/>
              </w:rPr>
              <w:t xml:space="preserve"> (required)</w:t>
            </w:r>
          </w:p>
          <w:p w14:paraId="03236BBF"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AttachmentSum</w:t>
            </w:r>
            <w:r w:rsidRPr="00C9100D">
              <w:rPr>
                <w:sz w:val="20"/>
                <w:szCs w:val="20"/>
              </w:rPr>
              <w:t xml:space="preserve"> element (use included):</w:t>
            </w:r>
          </w:p>
          <w:p w14:paraId="00E939BC"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0E588F62"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768161E8"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01B1CC8D"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D00E563" w14:textId="77777777" w:rsidR="00BD724A" w:rsidRPr="00C9100D" w:rsidRDefault="00BD724A" w:rsidP="00BD724A">
            <w:pPr>
              <w:rPr>
                <w:sz w:val="20"/>
                <w:szCs w:val="20"/>
              </w:rPr>
            </w:pPr>
            <w:r w:rsidRPr="00C9100D">
              <w:rPr>
                <w:i/>
                <w:sz w:val="20"/>
                <w:szCs w:val="20"/>
              </w:rPr>
              <w:t>Total</w:t>
            </w:r>
            <w:r w:rsidRPr="00C9100D">
              <w:rPr>
                <w:sz w:val="20"/>
                <w:szCs w:val="20"/>
              </w:rPr>
              <w:t xml:space="preserve">  (required)</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r w:rsidR="000D48D5" w:rsidRPr="000D48D5">
              <w:rPr>
                <w:sz w:val="20"/>
                <w:szCs w:val="20"/>
              </w:rPr>
              <w:t>Request for assigned observers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r w:rsidR="000D48D5" w:rsidRPr="000D48D5">
              <w:rPr>
                <w:sz w:val="20"/>
                <w:szCs w:val="20"/>
              </w:rPr>
              <w:t xml:space="preserve">Request for assigned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definition - </w:t>
            </w:r>
            <w:r w:rsidR="000B2B9E">
              <w:rPr>
                <w:iCs/>
                <w:sz w:val="20"/>
                <w:szCs w:val="20"/>
              </w:rPr>
              <w:t>expansion</w:t>
            </w:r>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r w:rsidRPr="004A4B5E">
              <w:rPr>
                <w:sz w:val="20"/>
                <w:szCs w:val="20"/>
              </w:rPr>
              <w:t>Error in / confirmation of assigned observers request receiving</w:t>
            </w:r>
          </w:p>
          <w:p w14:paraId="28D70BE0" w14:textId="77777777" w:rsidR="000D48D5" w:rsidRDefault="004A4B5E" w:rsidP="004A4B5E">
            <w:pPr>
              <w:rPr>
                <w:sz w:val="20"/>
                <w:szCs w:val="20"/>
              </w:rPr>
            </w:pPr>
            <w:r>
              <w:rPr>
                <w:sz w:val="20"/>
                <w:szCs w:val="20"/>
              </w:rPr>
              <w:t xml:space="preserve">155 - </w:t>
            </w:r>
            <w:r w:rsidRPr="004A4B5E">
              <w:rPr>
                <w:sz w:val="20"/>
                <w:szCs w:val="20"/>
              </w:rPr>
              <w:t xml:space="preserve">Error in / confirmation of assigned </w:t>
            </w:r>
            <w:r w:rsidR="000513C4">
              <w:rPr>
                <w:sz w:val="20"/>
                <w:szCs w:val="20"/>
              </w:rPr>
              <w:t>BRP</w:t>
            </w:r>
            <w:r w:rsidRPr="004A4B5E">
              <w:rPr>
                <w:sz w:val="20"/>
                <w:szCs w:val="20"/>
              </w:rPr>
              <w:t xml:space="preserve"> request receiving</w:t>
            </w:r>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definition - expansion of </w:t>
            </w:r>
            <w:r w:rsidRPr="00C9100D">
              <w:rPr>
                <w:i/>
                <w:iCs/>
                <w:sz w:val="20"/>
                <w:szCs w:val="20"/>
              </w:rPr>
              <w:t>message-code</w:t>
            </w:r>
            <w:r w:rsidRPr="00C9100D">
              <w:rPr>
                <w:iCs/>
                <w:sz w:val="20"/>
                <w:szCs w:val="20"/>
              </w:rPr>
              <w:t xml:space="preserve"> atribute annotations:</w:t>
            </w:r>
          </w:p>
          <w:p w14:paraId="0D56825A" w14:textId="77777777" w:rsidR="000D48D5" w:rsidRDefault="000D48D5" w:rsidP="000D48D5">
            <w:pPr>
              <w:rPr>
                <w:sz w:val="20"/>
                <w:szCs w:val="20"/>
              </w:rPr>
            </w:pPr>
            <w:r>
              <w:rPr>
                <w:sz w:val="20"/>
                <w:szCs w:val="20"/>
              </w:rPr>
              <w:t>153</w:t>
            </w:r>
            <w:r w:rsidRPr="00C9100D">
              <w:rPr>
                <w:sz w:val="20"/>
                <w:szCs w:val="20"/>
              </w:rPr>
              <w:t xml:space="preserve"> - </w:t>
            </w:r>
            <w:r w:rsidRPr="000D48D5">
              <w:rPr>
                <w:sz w:val="20"/>
                <w:szCs w:val="20"/>
              </w:rPr>
              <w:t>Assigned observers data</w:t>
            </w:r>
          </w:p>
          <w:p w14:paraId="4AD377CF" w14:textId="77777777" w:rsidR="000D48D5" w:rsidRPr="000D48D5" w:rsidRDefault="000D48D5" w:rsidP="000D48D5">
            <w:pPr>
              <w:rPr>
                <w:sz w:val="20"/>
                <w:szCs w:val="20"/>
              </w:rPr>
            </w:pPr>
            <w:r>
              <w:rPr>
                <w:sz w:val="20"/>
                <w:szCs w:val="20"/>
              </w:rPr>
              <w:t xml:space="preserve">156 - </w:t>
            </w:r>
            <w:r w:rsidRPr="000D48D5">
              <w:rPr>
                <w:sz w:val="20"/>
                <w:szCs w:val="20"/>
              </w:rPr>
              <w:t>Assigned subjects of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definition - </w:t>
            </w:r>
            <w:r w:rsidR="008F5374">
              <w:rPr>
                <w:iCs/>
                <w:sz w:val="20"/>
                <w:szCs w:val="20"/>
              </w:rPr>
              <w:t>change o</w:t>
            </w:r>
            <w:r w:rsidRPr="00C9100D">
              <w:rPr>
                <w:iCs/>
                <w:sz w:val="20"/>
                <w:szCs w:val="20"/>
              </w:rPr>
              <w:t xml:space="preserve">f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annotations:</w:t>
            </w:r>
          </w:p>
          <w:p w14:paraId="33A920B6" w14:textId="77777777" w:rsidR="004A4B5E" w:rsidRDefault="004A4B5E" w:rsidP="000D48D5">
            <w:pPr>
              <w:rPr>
                <w:iCs/>
                <w:sz w:val="20"/>
                <w:szCs w:val="20"/>
              </w:rPr>
            </w:pPr>
            <w:r>
              <w:rPr>
                <w:iCs/>
                <w:sz w:val="20"/>
                <w:szCs w:val="20"/>
              </w:rPr>
              <w:t>Cancelled:</w:t>
            </w:r>
          </w:p>
          <w:p w14:paraId="7A58C2A7" w14:textId="77777777" w:rsidR="004A4B5E" w:rsidRDefault="004A4B5E" w:rsidP="000D48D5">
            <w:pPr>
              <w:rPr>
                <w:iCs/>
                <w:sz w:val="20"/>
                <w:szCs w:val="20"/>
              </w:rPr>
            </w:pPr>
            <w:r>
              <w:rPr>
                <w:iCs/>
                <w:sz w:val="20"/>
                <w:szCs w:val="20"/>
              </w:rPr>
              <w:t xml:space="preserve">SST - </w:t>
            </w:r>
            <w:r w:rsidR="000513C4">
              <w:rPr>
                <w:iCs/>
                <w:sz w:val="20"/>
                <w:szCs w:val="20"/>
              </w:rPr>
              <w:t>Balance responsible party</w:t>
            </w:r>
            <w:r w:rsidRPr="004A4B5E">
              <w:rPr>
                <w:iCs/>
                <w:sz w:val="20"/>
                <w:szCs w:val="20"/>
              </w:rPr>
              <w:t xml:space="preserve"> assigned to the PDT</w:t>
            </w:r>
            <w:r>
              <w:rPr>
                <w:iCs/>
                <w:sz w:val="20"/>
                <w:szCs w:val="20"/>
              </w:rPr>
              <w:t xml:space="preserve"> - replaced with ST identifier</w:t>
            </w:r>
          </w:p>
          <w:p w14:paraId="3A306705" w14:textId="77777777" w:rsidR="004A4B5E" w:rsidRDefault="004A4B5E" w:rsidP="000D48D5">
            <w:pPr>
              <w:rPr>
                <w:iCs/>
                <w:sz w:val="20"/>
                <w:szCs w:val="20"/>
              </w:rPr>
            </w:pPr>
            <w:r>
              <w:rPr>
                <w:iCs/>
                <w:sz w:val="20"/>
                <w:szCs w:val="20"/>
              </w:rPr>
              <w:t>Added:</w:t>
            </w:r>
          </w:p>
          <w:p w14:paraId="6DED0973" w14:textId="77777777" w:rsidR="004A4B5E" w:rsidRDefault="004A4B5E" w:rsidP="000D48D5">
            <w:pPr>
              <w:rPr>
                <w:iCs/>
                <w:sz w:val="20"/>
                <w:szCs w:val="20"/>
              </w:rPr>
            </w:pPr>
            <w:r>
              <w:rPr>
                <w:iCs/>
                <w:sz w:val="20"/>
                <w:szCs w:val="20"/>
              </w:rPr>
              <w:t xml:space="preserve">ST - </w:t>
            </w:r>
            <w:r w:rsidR="000513C4">
              <w:rPr>
                <w:iCs/>
                <w:sz w:val="20"/>
                <w:szCs w:val="20"/>
              </w:rPr>
              <w:t>Balance responsible party</w:t>
            </w:r>
            <w:r w:rsidRPr="004A4B5E">
              <w:rPr>
                <w:iCs/>
                <w:sz w:val="20"/>
                <w:szCs w:val="20"/>
              </w:rPr>
              <w:t xml:space="preserve"> assigned to the PDT</w:t>
            </w:r>
          </w:p>
          <w:p w14:paraId="39906A6D" w14:textId="77777777" w:rsidR="004A4B5E" w:rsidRDefault="004A4B5E" w:rsidP="000D48D5">
            <w:pPr>
              <w:rPr>
                <w:iCs/>
                <w:sz w:val="20"/>
                <w:szCs w:val="20"/>
              </w:rPr>
            </w:pPr>
            <w:r>
              <w:rPr>
                <w:iCs/>
                <w:sz w:val="20"/>
                <w:szCs w:val="20"/>
              </w:rPr>
              <w:t xml:space="preserve">DST - </w:t>
            </w:r>
            <w:r w:rsidR="000513C4">
              <w:rPr>
                <w:iCs/>
                <w:sz w:val="20"/>
                <w:szCs w:val="20"/>
              </w:rPr>
              <w:t>Balance responsible party</w:t>
            </w:r>
            <w:r w:rsidRPr="004A4B5E">
              <w:rPr>
                <w:iCs/>
                <w:sz w:val="20"/>
                <w:szCs w:val="20"/>
              </w:rPr>
              <w:t xml:space="preserve"> in the role default</w:t>
            </w:r>
          </w:p>
          <w:p w14:paraId="744FB5EE" w14:textId="77777777" w:rsidR="000D48D5" w:rsidRDefault="004A4B5E" w:rsidP="000D48D5">
            <w:pPr>
              <w:rPr>
                <w:sz w:val="20"/>
                <w:szCs w:val="20"/>
              </w:rPr>
            </w:pPr>
            <w:r>
              <w:rPr>
                <w:iCs/>
                <w:sz w:val="20"/>
                <w:szCs w:val="20"/>
              </w:rPr>
              <w:t xml:space="preserve">SST -  </w:t>
            </w:r>
            <w:r w:rsidR="000513C4">
              <w:rPr>
                <w:iCs/>
                <w:sz w:val="20"/>
                <w:szCs w:val="20"/>
              </w:rPr>
              <w:t>Balance responsible party</w:t>
            </w:r>
            <w:r w:rsidRPr="004A4B5E">
              <w:rPr>
                <w:iCs/>
                <w:sz w:val="20"/>
                <w:szCs w:val="20"/>
              </w:rPr>
              <w:t xml:space="preserve"> in the role secondary</w:t>
            </w:r>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MASTERDATA definition</w:t>
            </w:r>
            <w:r>
              <w:rPr>
                <w:iCs/>
                <w:sz w:val="20"/>
                <w:szCs w:val="20"/>
              </w:rPr>
              <w:t xml:space="preserve"> - atribute </w:t>
            </w:r>
            <w:r w:rsidRPr="004A4B5E">
              <w:rPr>
                <w:i/>
                <w:iCs/>
                <w:sz w:val="20"/>
                <w:szCs w:val="20"/>
              </w:rPr>
              <w:t>ps-nd</w:t>
            </w:r>
            <w:r>
              <w:rPr>
                <w:iCs/>
                <w:sz w:val="20"/>
                <w:szCs w:val="20"/>
              </w:rPr>
              <w:t xml:space="preserve"> removal out of </w:t>
            </w:r>
            <w:r w:rsidRPr="004A4B5E">
              <w:rPr>
                <w:i/>
                <w:iCs/>
                <w:sz w:val="20"/>
                <w:szCs w:val="20"/>
              </w:rPr>
              <w:t>OPM</w:t>
            </w:r>
            <w:r>
              <w:rPr>
                <w:i/>
                <w:iCs/>
                <w:sz w:val="20"/>
                <w:szCs w:val="20"/>
              </w:rPr>
              <w:t xml:space="preserve"> </w:t>
            </w:r>
            <w:r>
              <w:rPr>
                <w:iCs/>
                <w:sz w:val="20"/>
                <w:szCs w:val="20"/>
              </w:rPr>
              <w:t>element. Atribute used to be of use optional.</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r w:rsidRPr="000B2B9E">
              <w:rPr>
                <w:sz w:val="20"/>
                <w:szCs w:val="20"/>
              </w:rPr>
              <w:t>Error in PDT code list update</w:t>
            </w:r>
          </w:p>
          <w:p w14:paraId="020309BE" w14:textId="77777777" w:rsidR="000B2B9E" w:rsidRPr="000B2B9E" w:rsidRDefault="000B2B9E" w:rsidP="000B2B9E">
            <w:pPr>
              <w:rPr>
                <w:sz w:val="20"/>
                <w:szCs w:val="20"/>
              </w:rPr>
            </w:pPr>
            <w:r>
              <w:rPr>
                <w:sz w:val="20"/>
                <w:szCs w:val="20"/>
              </w:rPr>
              <w:t xml:space="preserve">221 - </w:t>
            </w:r>
            <w:r w:rsidRPr="000B2B9E">
              <w:rPr>
                <w:sz w:val="20"/>
                <w:szCs w:val="20"/>
              </w:rPr>
              <w:t>Error in interval metered data sending</w:t>
            </w:r>
          </w:p>
          <w:p w14:paraId="4999709A" w14:textId="77777777" w:rsidR="000B2B9E" w:rsidRPr="000B2B9E" w:rsidRDefault="000B2B9E" w:rsidP="000B2B9E">
            <w:pPr>
              <w:rPr>
                <w:sz w:val="20"/>
                <w:szCs w:val="20"/>
              </w:rPr>
            </w:pPr>
            <w:r>
              <w:rPr>
                <w:sz w:val="20"/>
                <w:szCs w:val="20"/>
              </w:rPr>
              <w:t xml:space="preserve">223 - </w:t>
            </w:r>
            <w:r w:rsidRPr="000B2B9E">
              <w:rPr>
                <w:sz w:val="20"/>
                <w:szCs w:val="20"/>
              </w:rPr>
              <w:t>Error in non-interval metered data sending</w:t>
            </w:r>
          </w:p>
          <w:p w14:paraId="1E818EBA" w14:textId="77777777" w:rsidR="000B2B9E" w:rsidRDefault="000B2B9E" w:rsidP="000B2B9E">
            <w:pPr>
              <w:rPr>
                <w:sz w:val="20"/>
                <w:szCs w:val="20"/>
              </w:rPr>
            </w:pPr>
            <w:r>
              <w:rPr>
                <w:sz w:val="20"/>
                <w:szCs w:val="20"/>
              </w:rPr>
              <w:t xml:space="preserve">225 - </w:t>
            </w:r>
            <w:r w:rsidRPr="000B2B9E">
              <w:rPr>
                <w:sz w:val="20"/>
                <w:szCs w:val="20"/>
              </w:rPr>
              <w:t>Error in distribution invoicing data sending</w:t>
            </w:r>
          </w:p>
          <w:p w14:paraId="6B4D4AB0" w14:textId="77777777" w:rsidR="000B2B9E" w:rsidRPr="000B2B9E" w:rsidRDefault="000B2B9E" w:rsidP="000B2B9E">
            <w:pPr>
              <w:rPr>
                <w:sz w:val="20"/>
                <w:szCs w:val="20"/>
              </w:rPr>
            </w:pPr>
            <w:r>
              <w:rPr>
                <w:sz w:val="20"/>
                <w:szCs w:val="20"/>
              </w:rPr>
              <w:t xml:space="preserve">227 - </w:t>
            </w:r>
            <w:r w:rsidRPr="000B2B9E">
              <w:rPr>
                <w:sz w:val="20"/>
                <w:szCs w:val="20"/>
              </w:rPr>
              <w:t>Error in message data with msg_code 124</w:t>
            </w:r>
          </w:p>
          <w:p w14:paraId="0F3728F8" w14:textId="77777777" w:rsidR="000B2B9E" w:rsidRPr="000B2B9E" w:rsidRDefault="000B2B9E" w:rsidP="000B2B9E">
            <w:pPr>
              <w:rPr>
                <w:sz w:val="20"/>
                <w:szCs w:val="20"/>
              </w:rPr>
            </w:pPr>
            <w:r>
              <w:rPr>
                <w:sz w:val="20"/>
                <w:szCs w:val="20"/>
              </w:rPr>
              <w:t xml:space="preserve">230 - </w:t>
            </w:r>
            <w:r w:rsidRPr="000B2B9E">
              <w:rPr>
                <w:sz w:val="20"/>
                <w:szCs w:val="20"/>
              </w:rPr>
              <w:t>Error in distribution invoicing DGI RCS data sending</w:t>
            </w:r>
          </w:p>
          <w:p w14:paraId="522B5C47" w14:textId="77777777" w:rsidR="000B2B9E" w:rsidRPr="000B2B9E" w:rsidRDefault="000B2B9E" w:rsidP="000B2B9E">
            <w:pPr>
              <w:rPr>
                <w:sz w:val="20"/>
                <w:szCs w:val="20"/>
              </w:rPr>
            </w:pPr>
            <w:r>
              <w:rPr>
                <w:sz w:val="20"/>
                <w:szCs w:val="20"/>
              </w:rPr>
              <w:t xml:space="preserve">242 - </w:t>
            </w:r>
            <w:r w:rsidRPr="000B2B9E">
              <w:rPr>
                <w:sz w:val="20"/>
                <w:szCs w:val="20"/>
              </w:rPr>
              <w:t>Request for Change of supplier / Confirmation of sent data receiving</w:t>
            </w:r>
          </w:p>
          <w:p w14:paraId="647FF3BF" w14:textId="77777777" w:rsidR="000B2B9E" w:rsidRPr="000B2B9E" w:rsidRDefault="000B2B9E" w:rsidP="000B2B9E">
            <w:pPr>
              <w:rPr>
                <w:sz w:val="20"/>
                <w:szCs w:val="20"/>
              </w:rPr>
            </w:pPr>
            <w:r>
              <w:rPr>
                <w:sz w:val="20"/>
                <w:szCs w:val="20"/>
              </w:rPr>
              <w:t xml:space="preserve">261 - </w:t>
            </w:r>
            <w:r w:rsidRPr="000B2B9E">
              <w:rPr>
                <w:sz w:val="20"/>
                <w:szCs w:val="20"/>
              </w:rPr>
              <w:t>Error in negotiated CTBS diagrams sending</w:t>
            </w:r>
          </w:p>
          <w:p w14:paraId="1BB6CC11" w14:textId="77777777" w:rsidR="000B2B9E" w:rsidRPr="000B2B9E" w:rsidRDefault="000B2B9E" w:rsidP="000B2B9E">
            <w:pPr>
              <w:rPr>
                <w:sz w:val="20"/>
                <w:szCs w:val="20"/>
              </w:rPr>
            </w:pPr>
            <w:r>
              <w:rPr>
                <w:sz w:val="20"/>
                <w:szCs w:val="20"/>
              </w:rPr>
              <w:t xml:space="preserve">262 - </w:t>
            </w:r>
            <w:r w:rsidRPr="000B2B9E">
              <w:rPr>
                <w:sz w:val="20"/>
                <w:szCs w:val="20"/>
              </w:rPr>
              <w:t>Confirmation of negotiated CTBS diagrams receiving</w:t>
            </w:r>
          </w:p>
          <w:p w14:paraId="4EBF6E4F" w14:textId="77777777" w:rsidR="000B2B9E" w:rsidRPr="000B2B9E" w:rsidRDefault="000B2B9E" w:rsidP="000B2B9E">
            <w:pPr>
              <w:rPr>
                <w:sz w:val="20"/>
                <w:szCs w:val="20"/>
              </w:rPr>
            </w:pPr>
            <w:r>
              <w:rPr>
                <w:sz w:val="20"/>
                <w:szCs w:val="20"/>
              </w:rPr>
              <w:t xml:space="preserve">264 - </w:t>
            </w:r>
            <w:r w:rsidRPr="000B2B9E">
              <w:rPr>
                <w:sz w:val="20"/>
                <w:szCs w:val="20"/>
              </w:rPr>
              <w:t>Confirmation of receiving / Error in sending of annual consumption estimation</w:t>
            </w:r>
          </w:p>
          <w:p w14:paraId="20F7A724" w14:textId="77777777" w:rsidR="000B2B9E" w:rsidRDefault="000B2B9E" w:rsidP="000B2B9E">
            <w:pPr>
              <w:rPr>
                <w:sz w:val="20"/>
                <w:szCs w:val="20"/>
              </w:rPr>
            </w:pPr>
            <w:r>
              <w:rPr>
                <w:sz w:val="20"/>
                <w:szCs w:val="20"/>
              </w:rPr>
              <w:t xml:space="preserve">265 - </w:t>
            </w:r>
            <w:r w:rsidRPr="000B2B9E">
              <w:rPr>
                <w:sz w:val="20"/>
                <w:szCs w:val="20"/>
              </w:rPr>
              <w:t>Error in request for CTBS values sending</w:t>
            </w:r>
          </w:p>
          <w:p w14:paraId="57D3CCC5" w14:textId="77777777" w:rsidR="00063B65" w:rsidRPr="000B2B9E" w:rsidRDefault="00063B65" w:rsidP="000B2B9E">
            <w:pPr>
              <w:rPr>
                <w:sz w:val="20"/>
                <w:szCs w:val="20"/>
              </w:rPr>
            </w:pPr>
            <w:r>
              <w:rPr>
                <w:sz w:val="20"/>
                <w:szCs w:val="20"/>
              </w:rPr>
              <w:t xml:space="preserve">267 - </w:t>
            </w:r>
            <w:r w:rsidRPr="00694BD3">
              <w:rPr>
                <w:sz w:val="20"/>
                <w:szCs w:val="20"/>
              </w:rPr>
              <w:t>Error in request for informative imbalance sending</w:t>
            </w:r>
          </w:p>
          <w:p w14:paraId="73638059" w14:textId="77777777" w:rsidR="000D48D5" w:rsidRDefault="00694BD3" w:rsidP="000B2B9E">
            <w:pPr>
              <w:rPr>
                <w:sz w:val="20"/>
                <w:szCs w:val="20"/>
              </w:rPr>
            </w:pPr>
            <w:r>
              <w:rPr>
                <w:sz w:val="20"/>
                <w:szCs w:val="20"/>
              </w:rPr>
              <w:t xml:space="preserve">Changes has been made as a result of response aggregation function and abilition of CTBS process.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Single-shot request for complete trade balance statement data sending</w:t>
            </w:r>
          </w:p>
          <w:p w14:paraId="7D301F98" w14:textId="77777777" w:rsidR="00694BD3" w:rsidRDefault="00694BD3" w:rsidP="00BD724A">
            <w:pPr>
              <w:rPr>
                <w:sz w:val="20"/>
                <w:szCs w:val="20"/>
              </w:rPr>
            </w:pPr>
            <w:r>
              <w:rPr>
                <w:sz w:val="20"/>
                <w:szCs w:val="20"/>
              </w:rPr>
              <w:t xml:space="preserve">164 - </w:t>
            </w:r>
            <w:r w:rsidRPr="00694BD3">
              <w:rPr>
                <w:sz w:val="20"/>
                <w:szCs w:val="20"/>
              </w:rPr>
              <w:t>Single-shot request for informative imbalance statement data sending</w:t>
            </w:r>
          </w:p>
          <w:p w14:paraId="3A38F9DD" w14:textId="77777777" w:rsidR="00694BD3" w:rsidRDefault="00694BD3" w:rsidP="00BD724A">
            <w:pPr>
              <w:rPr>
                <w:sz w:val="20"/>
                <w:szCs w:val="20"/>
              </w:rPr>
            </w:pPr>
            <w:r>
              <w:rPr>
                <w:sz w:val="20"/>
                <w:szCs w:val="20"/>
              </w:rPr>
              <w:t xml:space="preserve">These request messages will be supported no more (CTBS abolition).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r w:rsidRPr="00694BD3">
              <w:rPr>
                <w:sz w:val="20"/>
                <w:szCs w:val="20"/>
              </w:rPr>
              <w:t>Planned values of generation A, B and C</w:t>
            </w:r>
          </w:p>
          <w:p w14:paraId="7DDB7078" w14:textId="77777777" w:rsidR="000D48D5" w:rsidRDefault="00694BD3" w:rsidP="00BD724A">
            <w:pPr>
              <w:rPr>
                <w:sz w:val="20"/>
                <w:szCs w:val="20"/>
              </w:rPr>
            </w:pPr>
            <w:r>
              <w:rPr>
                <w:sz w:val="20"/>
                <w:szCs w:val="20"/>
              </w:rPr>
              <w:t xml:space="preserve">268 - </w:t>
            </w:r>
            <w:r w:rsidRPr="00694BD3">
              <w:rPr>
                <w:sz w:val="20"/>
                <w:szCs w:val="20"/>
              </w:rPr>
              <w:t>Output data of informative imbalance</w:t>
            </w:r>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r>
              <w:rPr>
                <w:sz w:val="20"/>
                <w:szCs w:val="20"/>
              </w:rPr>
              <w:t xml:space="preserve">Negotiated diagram receipt and request will be supported </w:t>
            </w:r>
            <w:r w:rsidR="00A36E83">
              <w:rPr>
                <w:sz w:val="20"/>
                <w:szCs w:val="20"/>
              </w:rPr>
              <w:t>for data stored before</w:t>
            </w:r>
            <w:r>
              <w:rPr>
                <w:sz w:val="20"/>
                <w:szCs w:val="20"/>
              </w:rPr>
              <w:t xml:space="preserve"> 31.12.2009 (msg_codes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SFVOT repotrs area is still under construction; final shape will be established in November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definition . the use of </w:t>
            </w:r>
            <w:r w:rsidRPr="0013715F">
              <w:rPr>
                <w:i/>
                <w:sz w:val="20"/>
                <w:szCs w:val="20"/>
              </w:rPr>
              <w:t>Party</w:t>
            </w:r>
            <w:r>
              <w:rPr>
                <w:sz w:val="20"/>
                <w:szCs w:val="20"/>
              </w:rPr>
              <w:t xml:space="preserve"> element was chnged to required, the use of </w:t>
            </w:r>
            <w:r w:rsidRPr="0013715F">
              <w:rPr>
                <w:i/>
                <w:sz w:val="20"/>
                <w:szCs w:val="20"/>
              </w:rPr>
              <w:t>id</w:t>
            </w:r>
            <w:r>
              <w:rPr>
                <w:sz w:val="20"/>
                <w:szCs w:val="20"/>
              </w:rPr>
              <w:t xml:space="preserve"> atribute was chaged to optional.</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definition - the use of </w:t>
            </w:r>
            <w:r w:rsidRPr="004F5B57">
              <w:rPr>
                <w:i/>
                <w:sz w:val="20"/>
                <w:szCs w:val="20"/>
              </w:rPr>
              <w:t>OPM</w:t>
            </w:r>
            <w:r>
              <w:rPr>
                <w:sz w:val="20"/>
                <w:szCs w:val="20"/>
              </w:rPr>
              <w:t xml:space="preserve"> element was changed to optional.</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definition - new attributes </w:t>
            </w:r>
            <w:r w:rsidRPr="004F5B57">
              <w:rPr>
                <w:i/>
                <w:sz w:val="20"/>
                <w:szCs w:val="20"/>
              </w:rPr>
              <w:t>ps-sz</w:t>
            </w:r>
            <w:r>
              <w:rPr>
                <w:sz w:val="20"/>
                <w:szCs w:val="20"/>
              </w:rPr>
              <w:t xml:space="preserve"> and </w:t>
            </w:r>
            <w:r w:rsidRPr="004F5B57">
              <w:rPr>
                <w:i/>
                <w:sz w:val="20"/>
                <w:szCs w:val="20"/>
              </w:rPr>
              <w:t>ps-poz</w:t>
            </w:r>
            <w:r>
              <w:rPr>
                <w:sz w:val="20"/>
                <w:szCs w:val="20"/>
              </w:rPr>
              <w:t xml:space="preserve"> with use optional were added to </w:t>
            </w:r>
            <w:r w:rsidRPr="004F5B57">
              <w:rPr>
                <w:i/>
                <w:sz w:val="20"/>
                <w:szCs w:val="20"/>
              </w:rPr>
              <w:t>OPM</w:t>
            </w:r>
            <w:r w:rsidR="00EA301B">
              <w:rPr>
                <w:sz w:val="20"/>
                <w:szCs w:val="20"/>
              </w:rPr>
              <w:t xml:space="preserve"> element, serving to inform about assigned </w:t>
            </w:r>
            <w:r w:rsidR="000513C4">
              <w:rPr>
                <w:sz w:val="20"/>
                <w:szCs w:val="20"/>
              </w:rPr>
              <w:t>BRP</w:t>
            </w:r>
            <w:r w:rsidR="00EA301B">
              <w:rPr>
                <w:sz w:val="20"/>
                <w:szCs w:val="20"/>
              </w:rPr>
              <w:t xml:space="preserve"> and observers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definition - </w:t>
            </w:r>
            <w:r>
              <w:rPr>
                <w:iCs/>
                <w:sz w:val="20"/>
                <w:szCs w:val="20"/>
              </w:rPr>
              <w:t>expansion</w:t>
            </w:r>
            <w:r w:rsidRPr="00C9100D">
              <w:rPr>
                <w:iCs/>
                <w:sz w:val="20"/>
                <w:szCs w:val="20"/>
              </w:rPr>
              <w:t xml:space="preserve"> of </w:t>
            </w:r>
            <w:r>
              <w:rPr>
                <w:i/>
                <w:iCs/>
                <w:sz w:val="20"/>
                <w:szCs w:val="20"/>
              </w:rPr>
              <w:t>anlart</w:t>
            </w:r>
            <w:r w:rsidRPr="00C9100D">
              <w:rPr>
                <w:iCs/>
                <w:sz w:val="20"/>
                <w:szCs w:val="20"/>
              </w:rPr>
              <w:t xml:space="preserve"> atribute annotations:</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for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It was made revision of revoked msg_codes, concerning CDSREQ, RESPONSE, CDSDATA (records of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r w:rsidRPr="000B2B9E">
              <w:rPr>
                <w:sz w:val="20"/>
                <w:szCs w:val="20"/>
              </w:rPr>
              <w:t>Error in PDT code list update</w:t>
            </w:r>
          </w:p>
          <w:p w14:paraId="679AC763" w14:textId="77777777" w:rsidR="00864D75" w:rsidRPr="000B2B9E" w:rsidRDefault="00864D75" w:rsidP="00864D75">
            <w:pPr>
              <w:rPr>
                <w:sz w:val="20"/>
                <w:szCs w:val="20"/>
              </w:rPr>
            </w:pPr>
            <w:r>
              <w:rPr>
                <w:sz w:val="20"/>
                <w:szCs w:val="20"/>
              </w:rPr>
              <w:t xml:space="preserve">221 - </w:t>
            </w:r>
            <w:r w:rsidRPr="000B2B9E">
              <w:rPr>
                <w:sz w:val="20"/>
                <w:szCs w:val="20"/>
              </w:rPr>
              <w:t>Error in interval metered data sending</w:t>
            </w:r>
          </w:p>
          <w:p w14:paraId="37E00585" w14:textId="77777777" w:rsidR="00864D75" w:rsidRPr="000B2B9E" w:rsidRDefault="00864D75" w:rsidP="00864D75">
            <w:pPr>
              <w:rPr>
                <w:sz w:val="20"/>
                <w:szCs w:val="20"/>
              </w:rPr>
            </w:pPr>
            <w:r>
              <w:rPr>
                <w:sz w:val="20"/>
                <w:szCs w:val="20"/>
              </w:rPr>
              <w:t xml:space="preserve">223 - </w:t>
            </w:r>
            <w:r w:rsidRPr="000B2B9E">
              <w:rPr>
                <w:sz w:val="20"/>
                <w:szCs w:val="20"/>
              </w:rPr>
              <w:t>Error in non-interval metered data sending</w:t>
            </w:r>
          </w:p>
          <w:p w14:paraId="28409004" w14:textId="77777777" w:rsidR="00864D75" w:rsidRDefault="00864D75" w:rsidP="00864D75">
            <w:pPr>
              <w:rPr>
                <w:sz w:val="20"/>
                <w:szCs w:val="20"/>
              </w:rPr>
            </w:pPr>
            <w:r>
              <w:rPr>
                <w:sz w:val="20"/>
                <w:szCs w:val="20"/>
              </w:rPr>
              <w:t xml:space="preserve">225 - </w:t>
            </w:r>
            <w:r w:rsidRPr="000B2B9E">
              <w:rPr>
                <w:sz w:val="20"/>
                <w:szCs w:val="20"/>
              </w:rPr>
              <w:t>Error in distribution invoicing data sending</w:t>
            </w:r>
          </w:p>
          <w:p w14:paraId="4FE1B4FB" w14:textId="77777777" w:rsidR="00864D75" w:rsidRPr="000B2B9E" w:rsidRDefault="00864D75" w:rsidP="00864D75">
            <w:pPr>
              <w:rPr>
                <w:sz w:val="20"/>
                <w:szCs w:val="20"/>
              </w:rPr>
            </w:pPr>
            <w:r>
              <w:rPr>
                <w:sz w:val="20"/>
                <w:szCs w:val="20"/>
              </w:rPr>
              <w:t xml:space="preserve">227 - </w:t>
            </w:r>
            <w:r w:rsidRPr="000B2B9E">
              <w:rPr>
                <w:sz w:val="20"/>
                <w:szCs w:val="20"/>
              </w:rPr>
              <w:t>Error in message data with msg_code 124</w:t>
            </w:r>
          </w:p>
          <w:p w14:paraId="20E8DE9F" w14:textId="77777777" w:rsidR="00864D75" w:rsidRPr="000B2B9E" w:rsidRDefault="00864D75" w:rsidP="00864D75">
            <w:pPr>
              <w:rPr>
                <w:sz w:val="20"/>
                <w:szCs w:val="20"/>
              </w:rPr>
            </w:pPr>
            <w:r>
              <w:rPr>
                <w:sz w:val="20"/>
                <w:szCs w:val="20"/>
              </w:rPr>
              <w:t xml:space="preserve">230 - </w:t>
            </w:r>
            <w:r w:rsidRPr="000B2B9E">
              <w:rPr>
                <w:sz w:val="20"/>
                <w:szCs w:val="20"/>
              </w:rPr>
              <w:t>Error in distribution invoicing DGI RCS data sending</w:t>
            </w:r>
          </w:p>
          <w:p w14:paraId="20B140A5" w14:textId="77777777" w:rsidR="00864D75" w:rsidRPr="000B2B9E" w:rsidRDefault="00864D75" w:rsidP="00864D75">
            <w:pPr>
              <w:rPr>
                <w:sz w:val="20"/>
                <w:szCs w:val="20"/>
              </w:rPr>
            </w:pPr>
            <w:r>
              <w:rPr>
                <w:sz w:val="20"/>
                <w:szCs w:val="20"/>
              </w:rPr>
              <w:t xml:space="preserve">242 - </w:t>
            </w:r>
            <w:r w:rsidRPr="000B2B9E">
              <w:rPr>
                <w:sz w:val="20"/>
                <w:szCs w:val="20"/>
              </w:rPr>
              <w:t>Request for Change of supplier / Confirmation of sent data receiving</w:t>
            </w:r>
          </w:p>
          <w:p w14:paraId="4B09CD56" w14:textId="77777777" w:rsidR="00864D75" w:rsidRDefault="00864D75" w:rsidP="00864D75">
            <w:pPr>
              <w:rPr>
                <w:sz w:val="20"/>
                <w:szCs w:val="20"/>
              </w:rPr>
            </w:pPr>
            <w:r>
              <w:rPr>
                <w:sz w:val="20"/>
                <w:szCs w:val="20"/>
              </w:rPr>
              <w:t xml:space="preserve">267 - </w:t>
            </w:r>
            <w:r w:rsidRPr="00694BD3">
              <w:rPr>
                <w:sz w:val="20"/>
                <w:szCs w:val="20"/>
              </w:rPr>
              <w:t>Error in request for informative imbalance sending</w:t>
            </w:r>
          </w:p>
          <w:p w14:paraId="52173C73" w14:textId="77777777" w:rsidR="00864D75" w:rsidRPr="00346731" w:rsidRDefault="00864D75" w:rsidP="0073746F">
            <w:pPr>
              <w:rPr>
                <w:sz w:val="20"/>
                <w:szCs w:val="20"/>
              </w:rPr>
            </w:pPr>
            <w:r>
              <w:rPr>
                <w:sz w:val="20"/>
                <w:szCs w:val="20"/>
              </w:rPr>
              <w:t>Changes has been made as a result of response aggregation function and abilition of CTBS process. Following msg_codes were renamed:</w:t>
            </w:r>
          </w:p>
          <w:p w14:paraId="6076EA4E" w14:textId="77777777" w:rsidR="004F5B57" w:rsidRPr="00BD2507" w:rsidRDefault="004F5B57" w:rsidP="0073746F">
            <w:pPr>
              <w:rPr>
                <w:sz w:val="20"/>
                <w:szCs w:val="20"/>
              </w:rPr>
            </w:pPr>
            <w:r>
              <w:rPr>
                <w:sz w:val="20"/>
                <w:szCs w:val="20"/>
              </w:rPr>
              <w:t xml:space="preserve">215 - </w:t>
            </w:r>
            <w:r w:rsidR="00BD2507" w:rsidRPr="00BD2507">
              <w:rPr>
                <w:sz w:val="20"/>
                <w:szCs w:val="20"/>
              </w:rPr>
              <w:t>Confirmation of / Error in PDT code list update</w:t>
            </w:r>
          </w:p>
          <w:p w14:paraId="4D07AD11" w14:textId="77777777" w:rsidR="004F5B57" w:rsidRPr="00BD2507" w:rsidRDefault="004F5B57" w:rsidP="0073746F">
            <w:pPr>
              <w:rPr>
                <w:sz w:val="20"/>
                <w:szCs w:val="20"/>
              </w:rPr>
            </w:pPr>
            <w:r>
              <w:rPr>
                <w:sz w:val="20"/>
                <w:szCs w:val="20"/>
              </w:rPr>
              <w:t xml:space="preserve">222 - </w:t>
            </w:r>
            <w:r w:rsidR="00BD2507" w:rsidRPr="00BD2507">
              <w:rPr>
                <w:sz w:val="20"/>
                <w:szCs w:val="20"/>
              </w:rPr>
              <w:t>Error in non-interval metered data sending</w:t>
            </w:r>
          </w:p>
          <w:p w14:paraId="3A87533F" w14:textId="77777777" w:rsidR="004F5B57" w:rsidRPr="000B42BF" w:rsidRDefault="004F5B57" w:rsidP="0073746F">
            <w:pPr>
              <w:rPr>
                <w:sz w:val="20"/>
                <w:szCs w:val="20"/>
              </w:rPr>
            </w:pPr>
            <w:r>
              <w:rPr>
                <w:sz w:val="20"/>
                <w:szCs w:val="20"/>
              </w:rPr>
              <w:t xml:space="preserve">224 - </w:t>
            </w:r>
            <w:r w:rsidR="000B42BF" w:rsidRPr="000B42BF">
              <w:rPr>
                <w:sz w:val="20"/>
                <w:szCs w:val="20"/>
              </w:rPr>
              <w:t>Confirmation of / Error in non-interval metered data receiving</w:t>
            </w:r>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otvrzení/chyba při příjmu dat PpS</w:t>
            </w:r>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Single-shot request for complete trade balance statement data sending</w:t>
            </w:r>
          </w:p>
          <w:p w14:paraId="785860E7" w14:textId="77777777" w:rsidR="0013715F" w:rsidRDefault="0013715F" w:rsidP="0073746F">
            <w:pPr>
              <w:rPr>
                <w:sz w:val="20"/>
                <w:szCs w:val="20"/>
              </w:rPr>
            </w:pPr>
            <w:r>
              <w:rPr>
                <w:sz w:val="20"/>
                <w:szCs w:val="20"/>
              </w:rPr>
              <w:t xml:space="preserve">164 - </w:t>
            </w:r>
            <w:r w:rsidRPr="0013715F">
              <w:rPr>
                <w:sz w:val="20"/>
                <w:szCs w:val="20"/>
              </w:rPr>
              <w:t>Single-shot request for informative imbalance statement data sending</w:t>
            </w:r>
          </w:p>
          <w:p w14:paraId="718A6863" w14:textId="77777777" w:rsidR="0013715F" w:rsidRPr="0013715F" w:rsidRDefault="0013715F" w:rsidP="0073746F">
            <w:pPr>
              <w:rPr>
                <w:sz w:val="20"/>
                <w:szCs w:val="20"/>
              </w:rPr>
            </w:pPr>
            <w:r>
              <w:rPr>
                <w:sz w:val="20"/>
                <w:szCs w:val="20"/>
              </w:rPr>
              <w:t>These request will be supported no more (CTBS abolition).</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Output data of informative imbalance</w:t>
            </w:r>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r>
              <w:rPr>
                <w:sz w:val="20"/>
                <w:szCs w:val="20"/>
              </w:rPr>
              <w:t>Negotiated digrams functionality will be supporte only for data to 31.12.2009. Following msg_codes are concerned</w:t>
            </w:r>
            <w:r w:rsidR="00064275">
              <w:rPr>
                <w:sz w:val="20"/>
                <w:szCs w:val="20"/>
              </w:rPr>
              <w:t xml:space="preserve"> (information in message documnetation included)</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definition</w:t>
            </w:r>
            <w:r>
              <w:rPr>
                <w:iCs/>
                <w:sz w:val="20"/>
                <w:szCs w:val="20"/>
              </w:rPr>
              <w:t xml:space="preserve"> - new atribute </w:t>
            </w:r>
            <w:r>
              <w:rPr>
                <w:i/>
                <w:iCs/>
                <w:sz w:val="20"/>
                <w:szCs w:val="20"/>
              </w:rPr>
              <w:t>tg-fi</w:t>
            </w:r>
            <w:r>
              <w:rPr>
                <w:iCs/>
                <w:sz w:val="20"/>
                <w:szCs w:val="20"/>
              </w:rPr>
              <w:t xml:space="preserve"> with use required was inserted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definition - the use of </w:t>
            </w:r>
            <w:r w:rsidRPr="00602E8A">
              <w:rPr>
                <w:i/>
                <w:sz w:val="20"/>
                <w:szCs w:val="20"/>
              </w:rPr>
              <w:t>process-status</w:t>
            </w:r>
            <w:r>
              <w:rPr>
                <w:sz w:val="20"/>
                <w:szCs w:val="20"/>
              </w:rPr>
              <w:t xml:space="preserve"> atribute in </w:t>
            </w:r>
            <w:r w:rsidRPr="00602E8A">
              <w:rPr>
                <w:i/>
                <w:sz w:val="20"/>
                <w:szCs w:val="20"/>
              </w:rPr>
              <w:t>Data</w:t>
            </w:r>
            <w:r>
              <w:rPr>
                <w:sz w:val="20"/>
                <w:szCs w:val="20"/>
              </w:rPr>
              <w:t xml:space="preserve"> element was chngesd from required to optional.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definition </w:t>
            </w:r>
            <w:r w:rsidR="00494D96">
              <w:rPr>
                <w:sz w:val="20"/>
                <w:szCs w:val="20"/>
              </w:rPr>
              <w:t xml:space="preserve"> - the use of </w:t>
            </w:r>
            <w:r w:rsidR="00494D96" w:rsidRPr="00494D96">
              <w:rPr>
                <w:i/>
                <w:sz w:val="20"/>
                <w:szCs w:val="20"/>
              </w:rPr>
              <w:t>opm-id</w:t>
            </w:r>
            <w:r w:rsidR="00494D96">
              <w:rPr>
                <w:sz w:val="20"/>
                <w:szCs w:val="20"/>
              </w:rPr>
              <w:t xml:space="preserve"> atribute and </w:t>
            </w:r>
            <w:r w:rsidR="00494D96" w:rsidRPr="00494D96">
              <w:rPr>
                <w:i/>
                <w:sz w:val="20"/>
                <w:szCs w:val="20"/>
              </w:rPr>
              <w:t>OPM</w:t>
            </w:r>
            <w:r w:rsidR="00494D96">
              <w:rPr>
                <w:sz w:val="20"/>
                <w:szCs w:val="20"/>
              </w:rPr>
              <w:t xml:space="preserve"> element was revised. </w:t>
            </w:r>
            <w:r w:rsidR="00494D96" w:rsidRPr="00494D96">
              <w:rPr>
                <w:i/>
                <w:sz w:val="20"/>
                <w:szCs w:val="20"/>
              </w:rPr>
              <w:t>OPM</w:t>
            </w:r>
            <w:r w:rsidR="00494D96">
              <w:rPr>
                <w:sz w:val="20"/>
                <w:szCs w:val="20"/>
              </w:rPr>
              <w:t xml:space="preserve"> element is required, </w:t>
            </w:r>
            <w:r w:rsidR="00494D96" w:rsidRPr="00494D96">
              <w:rPr>
                <w:i/>
                <w:sz w:val="20"/>
                <w:szCs w:val="20"/>
              </w:rPr>
              <w:t>opm-id</w:t>
            </w:r>
            <w:r w:rsidR="00494D96">
              <w:rPr>
                <w:sz w:val="20"/>
                <w:szCs w:val="20"/>
              </w:rPr>
              <w:t xml:space="preserve"> atribute of </w:t>
            </w:r>
            <w:r w:rsidR="00494D96" w:rsidRPr="00494D96">
              <w:rPr>
                <w:i/>
                <w:sz w:val="20"/>
                <w:szCs w:val="20"/>
              </w:rPr>
              <w:t>Data</w:t>
            </w:r>
            <w:r w:rsidR="00494D96">
              <w:rPr>
                <w:sz w:val="20"/>
                <w:szCs w:val="20"/>
              </w:rPr>
              <w:t xml:space="preserve"> element is optional.</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ETSO formats - originly standard Status Request messages was modified, the schema was added in the document (for more information see document D.1.4.4 - IS OTE automatic communication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definition - </w:t>
            </w:r>
            <w:r w:rsidR="00637575">
              <w:rPr>
                <w:sz w:val="20"/>
                <w:szCs w:val="20"/>
              </w:rPr>
              <w:t xml:space="preserve">data type was specified at </w:t>
            </w:r>
            <w:r w:rsidR="00637575" w:rsidRPr="00637575">
              <w:rPr>
                <w:i/>
                <w:sz w:val="20"/>
                <w:szCs w:val="20"/>
              </w:rPr>
              <w:t>Claim-text</w:t>
            </w:r>
            <w:r w:rsidR="00637575">
              <w:rPr>
                <w:sz w:val="20"/>
                <w:szCs w:val="20"/>
              </w:rPr>
              <w:t xml:space="preserve"> element to xsd:string.</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definition - the use of </w:t>
            </w:r>
            <w:r>
              <w:rPr>
                <w:i/>
                <w:sz w:val="20"/>
                <w:szCs w:val="20"/>
              </w:rPr>
              <w:t>id</w:t>
            </w:r>
            <w:r>
              <w:rPr>
                <w:sz w:val="20"/>
                <w:szCs w:val="20"/>
              </w:rPr>
              <w:t xml:space="preserve"> atribute of </w:t>
            </w:r>
            <w:r>
              <w:rPr>
                <w:i/>
                <w:sz w:val="20"/>
                <w:szCs w:val="20"/>
              </w:rPr>
              <w:t>Location</w:t>
            </w:r>
            <w:r>
              <w:rPr>
                <w:sz w:val="20"/>
                <w:szCs w:val="20"/>
              </w:rPr>
              <w:t xml:space="preserve"> element was changed to </w:t>
            </w:r>
            <w:r>
              <w:rPr>
                <w:i/>
                <w:sz w:val="20"/>
                <w:szCs w:val="20"/>
              </w:rPr>
              <w:t>optional</w:t>
            </w:r>
            <w:r>
              <w:rPr>
                <w:sz w:val="20"/>
                <w:szCs w:val="20"/>
              </w:rPr>
              <w:t>. PDT isn´t specified in case of temperature sending.</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definition - the use of </w:t>
            </w:r>
            <w:r>
              <w:rPr>
                <w:i/>
                <w:sz w:val="20"/>
                <w:szCs w:val="20"/>
              </w:rPr>
              <w:t>ext</w:t>
            </w:r>
            <w:r w:rsidRPr="00431EEE">
              <w:rPr>
                <w:i/>
                <w:sz w:val="20"/>
                <w:szCs w:val="20"/>
              </w:rPr>
              <w:t>-u</w:t>
            </w:r>
            <w:r>
              <w:rPr>
                <w:i/>
                <w:sz w:val="20"/>
                <w:szCs w:val="20"/>
              </w:rPr>
              <w:t>i</w:t>
            </w:r>
            <w:r>
              <w:rPr>
                <w:sz w:val="20"/>
                <w:szCs w:val="20"/>
              </w:rPr>
              <w:t xml:space="preserve"> atribute of </w:t>
            </w:r>
            <w:r>
              <w:rPr>
                <w:i/>
                <w:sz w:val="20"/>
                <w:szCs w:val="20"/>
              </w:rPr>
              <w:t>OPM</w:t>
            </w:r>
            <w:r>
              <w:rPr>
                <w:sz w:val="20"/>
                <w:szCs w:val="20"/>
              </w:rPr>
              <w:t xml:space="preserve"> element was changed to </w:t>
            </w:r>
            <w:r>
              <w:rPr>
                <w:i/>
                <w:sz w:val="20"/>
                <w:szCs w:val="20"/>
              </w:rPr>
              <w:t>required</w:t>
            </w:r>
            <w:r>
              <w:rPr>
                <w:sz w:val="20"/>
                <w:szCs w:val="20"/>
              </w:rPr>
              <w:t>. The item is always specified in PDT master data messages.</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definition - the use of </w:t>
            </w:r>
            <w:r>
              <w:rPr>
                <w:i/>
                <w:sz w:val="20"/>
                <w:szCs w:val="20"/>
              </w:rPr>
              <w:t>opm</w:t>
            </w:r>
            <w:r>
              <w:rPr>
                <w:sz w:val="20"/>
                <w:szCs w:val="20"/>
              </w:rPr>
              <w:t>-</w:t>
            </w:r>
            <w:r>
              <w:rPr>
                <w:i/>
                <w:sz w:val="20"/>
                <w:szCs w:val="20"/>
              </w:rPr>
              <w:t>id</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in the imbalance responsibility handover process.</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definition - the use of </w:t>
            </w:r>
            <w:r w:rsidRPr="00533B73">
              <w:rPr>
                <w:i/>
                <w:sz w:val="20"/>
                <w:szCs w:val="20"/>
              </w:rPr>
              <w:t>process</w:t>
            </w:r>
            <w:r>
              <w:rPr>
                <w:sz w:val="20"/>
                <w:szCs w:val="20"/>
              </w:rPr>
              <w:t>-</w:t>
            </w:r>
            <w:r w:rsidRPr="00533B73">
              <w:rPr>
                <w:i/>
                <w:sz w:val="20"/>
                <w:szCs w:val="20"/>
              </w:rPr>
              <w:t>status</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when assigning a service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definition - the use of  </w:t>
            </w:r>
            <w:r w:rsidRPr="00CA680B">
              <w:rPr>
                <w:i/>
                <w:sz w:val="20"/>
                <w:szCs w:val="20"/>
              </w:rPr>
              <w:t xml:space="preserve">city, street, house-num </w:t>
            </w:r>
            <w:r>
              <w:rPr>
                <w:sz w:val="20"/>
                <w:szCs w:val="20"/>
              </w:rPr>
              <w:t xml:space="preserve">atributes od </w:t>
            </w:r>
            <w:r w:rsidRPr="0057426D">
              <w:rPr>
                <w:i/>
                <w:sz w:val="20"/>
                <w:szCs w:val="20"/>
              </w:rPr>
              <w:t>Adress</w:t>
            </w:r>
            <w:r>
              <w:rPr>
                <w:sz w:val="20"/>
                <w:szCs w:val="20"/>
              </w:rPr>
              <w:t xml:space="preserve"> element</w:t>
            </w:r>
            <w:r>
              <w:rPr>
                <w:i/>
                <w:sz w:val="20"/>
                <w:szCs w:val="20"/>
              </w:rPr>
              <w:t xml:space="preserve"> (DocumentEnveloppe -&gt; Document -&gt; DocDetail -&gt; ListOfPDTBlocks -&gt; PDTblock -&gt; Address)</w:t>
            </w:r>
            <w:r w:rsidRPr="00CA680B">
              <w:rPr>
                <w:i/>
                <w:sz w:val="20"/>
                <w:szCs w:val="20"/>
              </w:rPr>
              <w:t xml:space="preserve"> </w:t>
            </w:r>
            <w:r>
              <w:rPr>
                <w:sz w:val="20"/>
                <w:szCs w:val="20"/>
              </w:rPr>
              <w:t>was changed from </w:t>
            </w:r>
            <w:r w:rsidRPr="00CA680B">
              <w:rPr>
                <w:i/>
                <w:sz w:val="20"/>
                <w:szCs w:val="20"/>
              </w:rPr>
              <w:t>reqired</w:t>
            </w:r>
            <w:r>
              <w:rPr>
                <w:sz w:val="20"/>
                <w:szCs w:val="20"/>
              </w:rPr>
              <w:t xml:space="preserve"> to </w:t>
            </w:r>
            <w:r w:rsidRPr="00CA680B">
              <w:rPr>
                <w:i/>
                <w:sz w:val="20"/>
                <w:szCs w:val="20"/>
              </w:rPr>
              <w:t>optional</w:t>
            </w:r>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definition - </w:t>
            </w:r>
            <w:r>
              <w:rPr>
                <w:i/>
                <w:sz w:val="20"/>
                <w:szCs w:val="20"/>
              </w:rPr>
              <w:t xml:space="preserve">unit </w:t>
            </w:r>
            <w:r>
              <w:rPr>
                <w:sz w:val="20"/>
                <w:szCs w:val="20"/>
              </w:rPr>
              <w:t xml:space="preserve">atribute restriction of </w:t>
            </w:r>
            <w:r>
              <w:rPr>
                <w:i/>
                <w:sz w:val="20"/>
                <w:szCs w:val="20"/>
              </w:rPr>
              <w:t xml:space="preserve">BaseItemDetail </w:t>
            </w:r>
            <w:r>
              <w:rPr>
                <w:sz w:val="20"/>
                <w:szCs w:val="20"/>
              </w:rPr>
              <w:t>element</w:t>
            </w:r>
            <w:r>
              <w:rPr>
                <w:i/>
                <w:sz w:val="20"/>
                <w:szCs w:val="20"/>
              </w:rPr>
              <w:t xml:space="preserve"> (DocumentEnveloppe -&gt; Document -&gt; DocDetail -&gt; ListOfPDTBlocks -&gt; PDTblock -&gt; ListOfBillingItems -&gt; BillingItem -&gt; BaseItemDetail)</w:t>
            </w:r>
            <w:r w:rsidRPr="00520942">
              <w:rPr>
                <w:sz w:val="20"/>
                <w:szCs w:val="20"/>
              </w:rPr>
              <w:t xml:space="preserve"> </w:t>
            </w:r>
            <w:r>
              <w:rPr>
                <w:sz w:val="20"/>
                <w:szCs w:val="20"/>
              </w:rPr>
              <w:t xml:space="preserve">was expanded by item </w:t>
            </w:r>
            <w:r w:rsidRPr="00520942">
              <w:rPr>
                <w:i/>
                <w:sz w:val="20"/>
                <w:szCs w:val="20"/>
              </w:rPr>
              <w:t>month</w:t>
            </w:r>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r>
              <w:rPr>
                <w:sz w:val="20"/>
                <w:szCs w:val="20"/>
              </w:rPr>
              <w:t xml:space="preserve">definition - </w:t>
            </w:r>
            <w:r w:rsidRPr="00395D86">
              <w:rPr>
                <w:i/>
                <w:iCs/>
                <w:sz w:val="20"/>
                <w:szCs w:val="20"/>
              </w:rPr>
              <w:t>message-code</w:t>
            </w:r>
            <w:r w:rsidRPr="00395D86">
              <w:rPr>
                <w:sz w:val="20"/>
                <w:szCs w:val="20"/>
              </w:rPr>
              <w:t xml:space="preserve"> </w:t>
            </w:r>
            <w:r>
              <w:rPr>
                <w:sz w:val="20"/>
                <w:szCs w:val="20"/>
              </w:rPr>
              <w:t>atribute restriction was expanded by items:</w:t>
            </w:r>
          </w:p>
          <w:p w14:paraId="7697C4A1" w14:textId="77777777" w:rsidR="0057426D" w:rsidRPr="00520942" w:rsidRDefault="0057426D" w:rsidP="0057426D">
            <w:pPr>
              <w:rPr>
                <w:sz w:val="20"/>
                <w:szCs w:val="20"/>
              </w:rPr>
            </w:pPr>
            <w:r>
              <w:rPr>
                <w:sz w:val="20"/>
                <w:szCs w:val="20"/>
              </w:rPr>
              <w:t xml:space="preserve">993 - </w:t>
            </w:r>
            <w:r w:rsidRPr="0057426D">
              <w:rPr>
                <w:sz w:val="20"/>
                <w:szCs w:val="20"/>
              </w:rPr>
              <w:t>Notice about offers annulation as a result of DM access right change</w:t>
            </w:r>
          </w:p>
          <w:p w14:paraId="375F53B8" w14:textId="77777777" w:rsidR="00BC446D" w:rsidRDefault="0057426D" w:rsidP="0057426D">
            <w:pPr>
              <w:rPr>
                <w:sz w:val="20"/>
                <w:szCs w:val="20"/>
              </w:rPr>
            </w:pPr>
            <w:r>
              <w:rPr>
                <w:sz w:val="20"/>
                <w:szCs w:val="20"/>
              </w:rPr>
              <w:t xml:space="preserve">997 - </w:t>
            </w:r>
            <w:r w:rsidRPr="0057426D">
              <w:rPr>
                <w:sz w:val="20"/>
                <w:szCs w:val="20"/>
              </w:rPr>
              <w:t>Notice about reconciliation of DM offers</w:t>
            </w:r>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definition - </w:t>
            </w:r>
            <w:r w:rsidR="0057426D" w:rsidRPr="0057426D">
              <w:rPr>
                <w:i/>
                <w:sz w:val="20"/>
                <w:szCs w:val="20"/>
              </w:rPr>
              <w:t>source-sys</w:t>
            </w:r>
            <w:r w:rsidR="0057426D">
              <w:rPr>
                <w:sz w:val="20"/>
                <w:szCs w:val="20"/>
              </w:rPr>
              <w:t xml:space="preserve"> attribute restriction of </w:t>
            </w:r>
            <w:r w:rsidR="0057426D" w:rsidRPr="0057426D">
              <w:rPr>
                <w:i/>
                <w:sz w:val="20"/>
                <w:szCs w:val="20"/>
              </w:rPr>
              <w:t>Trade</w:t>
            </w:r>
            <w:r w:rsidR="0057426D">
              <w:rPr>
                <w:sz w:val="20"/>
                <w:szCs w:val="20"/>
              </w:rPr>
              <w:t xml:space="preserve"> element </w:t>
            </w:r>
            <w:r>
              <w:rPr>
                <w:sz w:val="20"/>
                <w:szCs w:val="20"/>
              </w:rPr>
              <w:t>was expanded</w:t>
            </w:r>
            <w:r w:rsidR="0057426D">
              <w:rPr>
                <w:sz w:val="20"/>
                <w:szCs w:val="20"/>
              </w:rPr>
              <w:t xml:space="preserve"> by item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definition - confusing description was cerrected respective to the </w:t>
            </w:r>
            <w:r w:rsidRPr="00BC446D">
              <w:rPr>
                <w:i/>
                <w:sz w:val="20"/>
                <w:szCs w:val="20"/>
              </w:rPr>
              <w:t>Document</w:t>
            </w:r>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r w:rsidRPr="00BC446D">
              <w:rPr>
                <w:b/>
                <w:sz w:val="20"/>
                <w:szCs w:val="20"/>
              </w:rPr>
              <w:t>Notice!</w:t>
            </w:r>
            <w:r>
              <w:rPr>
                <w:sz w:val="20"/>
                <w:szCs w:val="20"/>
              </w:rPr>
              <w:t xml:space="preserve"> There was change in default Namespace of all message formats exchaged with OTE. The actuals are specified in published schemas.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MASTERDATA definition – for „OPM/@</w:t>
            </w:r>
            <w:r w:rsidRPr="00677098">
              <w:rPr>
                <w:sz w:val="20"/>
                <w:szCs w:val="20"/>
              </w:rPr>
              <w:t>anlart</w:t>
            </w:r>
            <w:r>
              <w:rPr>
                <w:sz w:val="20"/>
                <w:szCs w:val="20"/>
              </w:rPr>
              <w:t>“</w:t>
            </w:r>
            <w:r w:rsidRPr="00395D86">
              <w:rPr>
                <w:sz w:val="20"/>
                <w:szCs w:val="20"/>
              </w:rPr>
              <w:t xml:space="preserve"> </w:t>
            </w:r>
            <w:r>
              <w:rPr>
                <w:sz w:val="20"/>
                <w:szCs w:val="20"/>
              </w:rPr>
              <w:t xml:space="preserve">the restriction C07 - </w:t>
            </w:r>
            <w:r w:rsidRPr="00DE6B69">
              <w:rPr>
                <w:sz w:val="20"/>
                <w:szCs w:val="20"/>
              </w:rPr>
              <w:t>Sumární OPM za SZ a síť</w:t>
            </w:r>
            <w:r>
              <w:rPr>
                <w:sz w:val="20"/>
                <w:szCs w:val="20"/>
              </w:rPr>
              <w:t xml:space="preserve"> was added</w:t>
            </w:r>
          </w:p>
          <w:p w14:paraId="4FAEE9FF" w14:textId="77777777" w:rsidR="00677098" w:rsidRPr="00395D86" w:rsidRDefault="00677098" w:rsidP="000A1517">
            <w:pPr>
              <w:rPr>
                <w:sz w:val="20"/>
                <w:szCs w:val="20"/>
              </w:rPr>
            </w:pPr>
            <w:r>
              <w:rPr>
                <w:sz w:val="20"/>
                <w:szCs w:val="20"/>
              </w:rPr>
              <w:t>Same change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Pr>
                <w:sz w:val="20"/>
                <w:szCs w:val="20"/>
              </w:rPr>
              <w:t xml:space="preserve">„ </w:t>
            </w:r>
            <w:r w:rsidR="000A1517">
              <w:rPr>
                <w:sz w:val="20"/>
                <w:szCs w:val="20"/>
              </w:rPr>
              <w:t>profile-</w:t>
            </w:r>
            <w:r>
              <w:rPr>
                <w:sz w:val="20"/>
                <w:szCs w:val="20"/>
              </w:rPr>
              <w:t>role“ extended</w:t>
            </w:r>
            <w:r w:rsidRPr="00395D86">
              <w:rPr>
                <w:sz w:val="20"/>
                <w:szCs w:val="20"/>
              </w:rPr>
              <w:t>:</w:t>
            </w:r>
          </w:p>
          <w:p w14:paraId="51461C5F" w14:textId="77777777" w:rsidR="00677098" w:rsidRDefault="00677098" w:rsidP="000A1517">
            <w:pPr>
              <w:rPr>
                <w:sz w:val="20"/>
                <w:szCs w:val="20"/>
              </w:rPr>
            </w:pPr>
            <w:r>
              <w:rPr>
                <w:sz w:val="20"/>
                <w:szCs w:val="20"/>
              </w:rPr>
              <w:t>SK61 - SK68 – Group LP</w:t>
            </w:r>
            <w:r w:rsidRPr="00055722">
              <w:rPr>
                <w:sz w:val="20"/>
                <w:szCs w:val="20"/>
              </w:rPr>
              <w:t xml:space="preserve"> </w:t>
            </w:r>
            <w:r>
              <w:rPr>
                <w:sz w:val="20"/>
                <w:szCs w:val="20"/>
              </w:rPr>
              <w:t>corrected; per temprature area, lp vlase, supplier and grid</w:t>
            </w:r>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w:t>
            </w:r>
            <w:r w:rsidRPr="00677098">
              <w:rPr>
                <w:sz w:val="20"/>
                <w:szCs w:val="20"/>
              </w:rPr>
              <w:t>message-code</w:t>
            </w:r>
            <w:r w:rsidRPr="00395D86">
              <w:rPr>
                <w:sz w:val="20"/>
                <w:szCs w:val="20"/>
              </w:rPr>
              <w:t xml:space="preserve"> </w:t>
            </w:r>
          </w:p>
          <w:p w14:paraId="75CF945A" w14:textId="77777777" w:rsidR="00677098" w:rsidRDefault="00677098" w:rsidP="000A1517">
            <w:pPr>
              <w:rPr>
                <w:sz w:val="20"/>
                <w:szCs w:val="20"/>
              </w:rPr>
            </w:pPr>
            <w:r>
              <w:rPr>
                <w:sz w:val="20"/>
                <w:szCs w:val="20"/>
              </w:rPr>
              <w:t>137 – Electronic invoice for OTE services</w:t>
            </w:r>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at</w:t>
            </w:r>
            <w:r>
              <w:rPr>
                <w:sz w:val="20"/>
                <w:szCs w:val="20"/>
              </w:rPr>
              <w:t>t</w:t>
            </w:r>
            <w:r w:rsidRPr="00395D86">
              <w:rPr>
                <w:sz w:val="20"/>
                <w:szCs w:val="20"/>
              </w:rPr>
              <w:t>ribut</w:t>
            </w:r>
            <w:r>
              <w:rPr>
                <w:sz w:val="20"/>
                <w:szCs w:val="20"/>
              </w:rPr>
              <w:t>e</w:t>
            </w:r>
            <w:r w:rsidRPr="00395D86">
              <w:rPr>
                <w:sz w:val="20"/>
                <w:szCs w:val="20"/>
              </w:rPr>
              <w:t xml:space="preserve">  </w:t>
            </w:r>
            <w:r>
              <w:rPr>
                <w:sz w:val="20"/>
                <w:szCs w:val="20"/>
              </w:rPr>
              <w:t xml:space="preserve">„iban“ max length changed to 24 chars.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codes for </w:t>
            </w:r>
            <w:r w:rsidRPr="00395D86">
              <w:rPr>
                <w:sz w:val="20"/>
                <w:szCs w:val="20"/>
              </w:rPr>
              <w:t>a</w:t>
            </w:r>
            <w:r>
              <w:rPr>
                <w:sz w:val="20"/>
                <w:szCs w:val="20"/>
              </w:rPr>
              <w:t>t</w:t>
            </w:r>
            <w:r w:rsidRPr="00395D86">
              <w:rPr>
                <w:sz w:val="20"/>
                <w:szCs w:val="20"/>
              </w:rPr>
              <w:t>tribut</w:t>
            </w:r>
            <w:r>
              <w:rPr>
                <w:sz w:val="20"/>
                <w:szCs w:val="20"/>
              </w:rPr>
              <w:t>e</w:t>
            </w:r>
            <w:r w:rsidRPr="00395D86">
              <w:rPr>
                <w:sz w:val="20"/>
                <w:szCs w:val="20"/>
              </w:rPr>
              <w:t xml:space="preserve">  </w:t>
            </w:r>
            <w:r w:rsidRPr="00677098">
              <w:rPr>
                <w:sz w:val="20"/>
                <w:szCs w:val="20"/>
              </w:rPr>
              <w:t xml:space="preserve">items-category </w:t>
            </w:r>
          </w:p>
          <w:p w14:paraId="67394696" w14:textId="77777777" w:rsidR="00677098" w:rsidRDefault="00677098" w:rsidP="000A1517">
            <w:pPr>
              <w:rPr>
                <w:sz w:val="20"/>
                <w:szCs w:val="20"/>
              </w:rPr>
            </w:pPr>
            <w:r>
              <w:rPr>
                <w:sz w:val="20"/>
                <w:szCs w:val="20"/>
              </w:rPr>
              <w:t>CNO – Credit note</w:t>
            </w:r>
          </w:p>
          <w:p w14:paraId="1B55C5A1" w14:textId="77777777" w:rsidR="00677098" w:rsidRDefault="00677098" w:rsidP="000A1517">
            <w:pPr>
              <w:rPr>
                <w:sz w:val="20"/>
                <w:szCs w:val="20"/>
              </w:rPr>
            </w:pPr>
            <w:r>
              <w:rPr>
                <w:sz w:val="20"/>
                <w:szCs w:val="20"/>
              </w:rPr>
              <w:t>DNO – Debit note</w:t>
            </w:r>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at</w:t>
            </w:r>
            <w:r>
              <w:rPr>
                <w:sz w:val="20"/>
                <w:szCs w:val="20"/>
              </w:rPr>
              <w:t>t</w:t>
            </w:r>
            <w:r w:rsidRPr="00395D86">
              <w:rPr>
                <w:sz w:val="20"/>
                <w:szCs w:val="20"/>
              </w:rPr>
              <w:t>ribut</w:t>
            </w:r>
            <w:r>
              <w:rPr>
                <w:sz w:val="20"/>
                <w:szCs w:val="20"/>
              </w:rPr>
              <w:t>e</w:t>
            </w:r>
            <w:r w:rsidRPr="00395D86">
              <w:rPr>
                <w:sz w:val="20"/>
                <w:szCs w:val="20"/>
              </w:rPr>
              <w:t xml:space="preserve">  </w:t>
            </w:r>
            <w:r w:rsidRPr="00677098">
              <w:rPr>
                <w:sz w:val="20"/>
                <w:szCs w:val="20"/>
              </w:rPr>
              <w:t xml:space="preserve">tax-type </w:t>
            </w:r>
            <w:r>
              <w:rPr>
                <w:sz w:val="20"/>
                <w:szCs w:val="20"/>
              </w:rPr>
              <w:t xml:space="preserve">– new identifiers added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GTX – Gas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new identifiers added</w:t>
            </w:r>
          </w:p>
          <w:p w14:paraId="5A3828E0" w14:textId="77777777" w:rsidR="00677098" w:rsidRDefault="00677098" w:rsidP="000A1517">
            <w:pPr>
              <w:rPr>
                <w:sz w:val="20"/>
                <w:szCs w:val="20"/>
              </w:rPr>
            </w:pPr>
            <w:r>
              <w:rPr>
                <w:sz w:val="20"/>
                <w:szCs w:val="20"/>
              </w:rPr>
              <w:t>E01 - Invoice</w:t>
            </w:r>
          </w:p>
          <w:p w14:paraId="378509EB" w14:textId="77777777" w:rsidR="00677098" w:rsidRDefault="00677098" w:rsidP="000A1517">
            <w:pPr>
              <w:rPr>
                <w:sz w:val="20"/>
                <w:szCs w:val="20"/>
              </w:rPr>
            </w:pPr>
            <w:r>
              <w:rPr>
                <w:sz w:val="20"/>
                <w:szCs w:val="20"/>
              </w:rPr>
              <w:t>E02 – Credit note</w:t>
            </w:r>
          </w:p>
          <w:p w14:paraId="05DA4F78" w14:textId="77777777" w:rsidR="00677098" w:rsidRDefault="00677098" w:rsidP="000A1517">
            <w:pPr>
              <w:rPr>
                <w:sz w:val="20"/>
                <w:szCs w:val="20"/>
              </w:rPr>
            </w:pPr>
            <w:r>
              <w:rPr>
                <w:sz w:val="20"/>
                <w:szCs w:val="20"/>
              </w:rPr>
              <w:t>E03 – Debit note</w:t>
            </w:r>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r>
              <w:rPr>
                <w:sz w:val="20"/>
                <w:szCs w:val="20"/>
              </w:rPr>
              <w:t>CDSINVOICE</w:t>
            </w:r>
            <w:r w:rsidRPr="00395D86">
              <w:rPr>
                <w:sz w:val="20"/>
                <w:szCs w:val="20"/>
              </w:rPr>
              <w:t xml:space="preserve"> - </w:t>
            </w:r>
            <w:r>
              <w:rPr>
                <w:sz w:val="20"/>
                <w:szCs w:val="20"/>
              </w:rPr>
              <w:t>element SumItem - </w:t>
            </w:r>
            <w:r w:rsidRPr="00677098">
              <w:rPr>
                <w:sz w:val="20"/>
                <w:szCs w:val="20"/>
              </w:rPr>
              <w:t>required</w:t>
            </w:r>
            <w:r>
              <w:rPr>
                <w:sz w:val="20"/>
                <w:szCs w:val="20"/>
              </w:rPr>
              <w:t xml:space="preserve"> changed to </w:t>
            </w:r>
            <w:r w:rsidRPr="00677098">
              <w:rPr>
                <w:sz w:val="20"/>
                <w:szCs w:val="20"/>
              </w:rPr>
              <w:t>optional</w:t>
            </w:r>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r>
              <w:rPr>
                <w:sz w:val="20"/>
                <w:szCs w:val="20"/>
              </w:rPr>
              <w:t>CDSREQ</w:t>
            </w:r>
            <w:r w:rsidRPr="00395D86">
              <w:rPr>
                <w:sz w:val="20"/>
                <w:szCs w:val="20"/>
              </w:rPr>
              <w:t xml:space="preserve"> - a</w:t>
            </w:r>
            <w:r>
              <w:rPr>
                <w:sz w:val="20"/>
                <w:szCs w:val="20"/>
              </w:rPr>
              <w:t>t</w:t>
            </w:r>
            <w:r w:rsidRPr="00395D86">
              <w:rPr>
                <w:sz w:val="20"/>
                <w:szCs w:val="20"/>
              </w:rPr>
              <w:t>tribut</w:t>
            </w:r>
            <w:r>
              <w:rPr>
                <w:sz w:val="20"/>
                <w:szCs w:val="20"/>
              </w:rPr>
              <w:t>e</w:t>
            </w:r>
            <w:r w:rsidRPr="00395D86">
              <w:rPr>
                <w:sz w:val="20"/>
                <w:szCs w:val="20"/>
              </w:rPr>
              <w:t xml:space="preserve"> </w:t>
            </w:r>
            <w:r w:rsidRPr="00677098">
              <w:rPr>
                <w:sz w:val="20"/>
                <w:szCs w:val="20"/>
              </w:rPr>
              <w:t>message-code</w:t>
            </w:r>
            <w:r w:rsidRPr="00395D86">
              <w:rPr>
                <w:sz w:val="20"/>
                <w:szCs w:val="20"/>
              </w:rPr>
              <w:t xml:space="preserve"> </w:t>
            </w:r>
            <w:r w:rsidR="000A1517">
              <w:rPr>
                <w:sz w:val="20"/>
                <w:szCs w:val="20"/>
              </w:rPr>
              <w:t>new identifier</w:t>
            </w:r>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r w:rsidR="000A1517">
              <w:rPr>
                <w:sz w:val="20"/>
                <w:szCs w:val="20"/>
              </w:rPr>
              <w:t>Request for electronic invoice for OTE services</w:t>
            </w:r>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sidRPr="00677098">
              <w:rPr>
                <w:sz w:val="20"/>
                <w:szCs w:val="20"/>
              </w:rPr>
              <w:t>message-code</w:t>
            </w:r>
            <w:r w:rsidRPr="00395D86">
              <w:rPr>
                <w:sz w:val="20"/>
                <w:szCs w:val="20"/>
              </w:rPr>
              <w:t xml:space="preserve"> </w:t>
            </w:r>
            <w:r w:rsidR="000A1517">
              <w:rPr>
                <w:sz w:val="20"/>
                <w:szCs w:val="20"/>
              </w:rPr>
              <w:t>new identifiers</w:t>
            </w:r>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r w:rsidR="000A1517">
              <w:rPr>
                <w:sz w:val="20"/>
                <w:szCs w:val="20"/>
              </w:rPr>
              <w:t>Confirmation/ error in request for electronic invoice for OTE services</w:t>
            </w:r>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r w:rsidR="000A1517">
              <w:rPr>
                <w:sz w:val="20"/>
                <w:szCs w:val="20"/>
              </w:rPr>
              <w:t>Notification about DM matching</w:t>
            </w:r>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r w:rsidR="000A1517" w:rsidRPr="00395D86">
              <w:rPr>
                <w:sz w:val="20"/>
                <w:szCs w:val="20"/>
              </w:rPr>
              <w:t xml:space="preserve">  </w:t>
            </w:r>
            <w:r w:rsidR="000A1517">
              <w:rPr>
                <w:sz w:val="20"/>
                <w:szCs w:val="20"/>
              </w:rPr>
              <w:t>„ profile-role“ extended</w:t>
            </w:r>
            <w:r w:rsidR="000A1517" w:rsidRPr="00395D86">
              <w:rPr>
                <w:sz w:val="20"/>
                <w:szCs w:val="20"/>
              </w:rPr>
              <w:t>:</w:t>
            </w:r>
          </w:p>
          <w:p w14:paraId="68A94667" w14:textId="77777777" w:rsidR="00677098" w:rsidRDefault="00677098" w:rsidP="000A1517">
            <w:pPr>
              <w:rPr>
                <w:sz w:val="20"/>
                <w:szCs w:val="20"/>
              </w:rPr>
            </w:pPr>
            <w:r>
              <w:rPr>
                <w:sz w:val="20"/>
                <w:szCs w:val="20"/>
              </w:rPr>
              <w:t xml:space="preserve">SP11 - </w:t>
            </w:r>
            <w:r w:rsidRPr="00055722">
              <w:rPr>
                <w:sz w:val="20"/>
                <w:szCs w:val="20"/>
              </w:rPr>
              <w:t xml:space="preserve">Daily Market Settlement PXE </w:t>
            </w:r>
            <w:r w:rsidR="000A1517">
              <w:rPr>
                <w:sz w:val="20"/>
                <w:szCs w:val="20"/>
              </w:rPr>
              <w:t>buy</w:t>
            </w:r>
            <w:r w:rsidRPr="00055722">
              <w:rPr>
                <w:sz w:val="20"/>
                <w:szCs w:val="20"/>
              </w:rPr>
              <w:t xml:space="preserve"> </w:t>
            </w:r>
          </w:p>
          <w:p w14:paraId="40FEC5A5" w14:textId="77777777" w:rsidR="00677098" w:rsidRPr="00395D86" w:rsidRDefault="00677098" w:rsidP="000A1517">
            <w:pPr>
              <w:rPr>
                <w:sz w:val="20"/>
                <w:szCs w:val="20"/>
              </w:rPr>
            </w:pPr>
            <w:r>
              <w:rPr>
                <w:sz w:val="20"/>
                <w:szCs w:val="20"/>
              </w:rPr>
              <w:t xml:space="preserve">SP12 - </w:t>
            </w:r>
            <w:r w:rsidRPr="00055722">
              <w:rPr>
                <w:sz w:val="20"/>
                <w:szCs w:val="20"/>
              </w:rPr>
              <w:t xml:space="preserve">Daily Market Settlement PXE </w:t>
            </w:r>
            <w:r w:rsidR="000A1517">
              <w:rPr>
                <w:sz w:val="20"/>
                <w:szCs w:val="20"/>
              </w:rPr>
              <w:t>sale</w:t>
            </w:r>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msg-code</w:t>
            </w:r>
            <w:r w:rsidRPr="00395D86">
              <w:rPr>
                <w:sz w:val="20"/>
                <w:szCs w:val="20"/>
              </w:rPr>
              <w:t xml:space="preserve"> </w:t>
            </w:r>
            <w:r w:rsidR="000A1517">
              <w:rPr>
                <w:sz w:val="20"/>
                <w:szCs w:val="20"/>
              </w:rPr>
              <w:t>– new identifier</w:t>
            </w:r>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r w:rsidR="000A1517">
              <w:rPr>
                <w:sz w:val="20"/>
                <w:szCs w:val="20"/>
              </w:rPr>
              <w:t xml:space="preserve">Request for data – accepted balancing market orders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r>
              <w:rPr>
                <w:sz w:val="20"/>
                <w:szCs w:val="20"/>
              </w:rPr>
              <w:t>at</w:t>
            </w:r>
            <w:r w:rsidR="000A1517">
              <w:rPr>
                <w:sz w:val="20"/>
                <w:szCs w:val="20"/>
              </w:rPr>
              <w:t>t</w:t>
            </w:r>
            <w:r>
              <w:rPr>
                <w:sz w:val="20"/>
                <w:szCs w:val="20"/>
              </w:rPr>
              <w:t>ribut</w:t>
            </w:r>
            <w:r w:rsidR="000A1517">
              <w:rPr>
                <w:sz w:val="20"/>
                <w:szCs w:val="20"/>
              </w:rPr>
              <w:t>e</w:t>
            </w:r>
            <w:r>
              <w:rPr>
                <w:sz w:val="20"/>
                <w:szCs w:val="20"/>
              </w:rPr>
              <w:t xml:space="preserve"> </w:t>
            </w:r>
            <w:r w:rsidR="000A1517">
              <w:rPr>
                <w:sz w:val="20"/>
                <w:szCs w:val="20"/>
              </w:rPr>
              <w:t>MP/@</w:t>
            </w:r>
            <w:r w:rsidRPr="00677098">
              <w:rPr>
                <w:sz w:val="20"/>
                <w:szCs w:val="20"/>
              </w:rPr>
              <w:t>tg-fi</w:t>
            </w:r>
            <w:r>
              <w:rPr>
                <w:sz w:val="20"/>
                <w:szCs w:val="20"/>
              </w:rPr>
              <w:t xml:space="preserve"> </w:t>
            </w:r>
            <w:r w:rsidR="000A1517">
              <w:rPr>
                <w:sz w:val="20"/>
                <w:szCs w:val="20"/>
              </w:rPr>
              <w:t xml:space="preserve">changed to </w:t>
            </w:r>
            <w:r>
              <w:rPr>
                <w:sz w:val="20"/>
                <w:szCs w:val="20"/>
              </w:rPr>
              <w:t>optional.</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r w:rsidR="000A1517">
              <w:rPr>
                <w:sz w:val="20"/>
                <w:szCs w:val="20"/>
              </w:rPr>
              <w:t xml:space="preserve">description of </w:t>
            </w:r>
            <w:r>
              <w:rPr>
                <w:sz w:val="20"/>
                <w:szCs w:val="20"/>
              </w:rPr>
              <w:t>a</w:t>
            </w:r>
            <w:r w:rsidR="000A1517">
              <w:rPr>
                <w:sz w:val="20"/>
                <w:szCs w:val="20"/>
              </w:rPr>
              <w:t>ttribute</w:t>
            </w:r>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r w:rsidRPr="00395D86">
              <w:rPr>
                <w:sz w:val="20"/>
                <w:szCs w:val="20"/>
              </w:rPr>
              <w:t>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msg-code-role</w:t>
            </w:r>
            <w:r w:rsidRPr="00395D86">
              <w:rPr>
                <w:sz w:val="20"/>
                <w:szCs w:val="20"/>
              </w:rPr>
              <w:t xml:space="preserve"> </w:t>
            </w:r>
            <w:r w:rsidR="000A1517">
              <w:rPr>
                <w:sz w:val="20"/>
                <w:szCs w:val="20"/>
              </w:rPr>
              <w:t>– new identifiers_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r w:rsidR="000A1517">
              <w:rPr>
                <w:sz w:val="20"/>
                <w:szCs w:val="20"/>
              </w:rPr>
              <w:t xml:space="preserve">Aggregated </w:t>
            </w:r>
            <w:r>
              <w:rPr>
                <w:sz w:val="20"/>
                <w:szCs w:val="20"/>
              </w:rPr>
              <w:t>profil</w:t>
            </w:r>
            <w:r w:rsidR="000A1517">
              <w:rPr>
                <w:sz w:val="20"/>
                <w:szCs w:val="20"/>
              </w:rPr>
              <w:t>e</w:t>
            </w:r>
            <w:r>
              <w:rPr>
                <w:sz w:val="20"/>
                <w:szCs w:val="20"/>
              </w:rPr>
              <w:t xml:space="preserve">, </w:t>
            </w:r>
            <w:r w:rsidR="000A1517">
              <w:rPr>
                <w:sz w:val="20"/>
                <w:szCs w:val="20"/>
              </w:rPr>
              <w:t xml:space="preserve">production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r w:rsidR="000A1517">
              <w:rPr>
                <w:sz w:val="20"/>
                <w:szCs w:val="20"/>
              </w:rPr>
              <w:t xml:space="preserve">Aggregated </w:t>
            </w:r>
            <w:r>
              <w:rPr>
                <w:sz w:val="20"/>
                <w:szCs w:val="20"/>
              </w:rPr>
              <w:t xml:space="preserve"> profil</w:t>
            </w:r>
            <w:r w:rsidR="000A1517">
              <w:rPr>
                <w:sz w:val="20"/>
                <w:szCs w:val="20"/>
              </w:rPr>
              <w:t>e</w:t>
            </w:r>
            <w:r>
              <w:rPr>
                <w:sz w:val="20"/>
                <w:szCs w:val="20"/>
              </w:rPr>
              <w:t xml:space="preserve">, </w:t>
            </w:r>
            <w:r w:rsidR="000A1517">
              <w:rPr>
                <w:sz w:val="20"/>
                <w:szCs w:val="20"/>
              </w:rPr>
              <w:t xml:space="preserve">consumption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r w:rsidR="000A1517">
              <w:rPr>
                <w:sz w:val="20"/>
                <w:szCs w:val="20"/>
              </w:rPr>
              <w:t xml:space="preserve">for metered values </w:t>
            </w:r>
            <w:r>
              <w:rPr>
                <w:sz w:val="20"/>
                <w:szCs w:val="20"/>
              </w:rPr>
              <w:t xml:space="preserve">RE </w:t>
            </w:r>
            <w:r w:rsidR="000A1517">
              <w:rPr>
                <w:sz w:val="20"/>
                <w:szCs w:val="20"/>
              </w:rPr>
              <w:t>for blocks</w:t>
            </w:r>
          </w:p>
          <w:p w14:paraId="5B7B23E8" w14:textId="77777777" w:rsidR="00677098" w:rsidRDefault="00677098" w:rsidP="000A1517">
            <w:pPr>
              <w:rPr>
                <w:sz w:val="20"/>
                <w:szCs w:val="20"/>
              </w:rPr>
            </w:pPr>
            <w:r>
              <w:rPr>
                <w:sz w:val="20"/>
                <w:szCs w:val="20"/>
              </w:rPr>
              <w:t xml:space="preserve">G* - role </w:t>
            </w:r>
            <w:r w:rsidR="00760452">
              <w:rPr>
                <w:sz w:val="20"/>
                <w:szCs w:val="20"/>
              </w:rPr>
              <w:t xml:space="preserve">for price of </w:t>
            </w:r>
            <w:r>
              <w:rPr>
                <w:sz w:val="20"/>
                <w:szCs w:val="20"/>
              </w:rPr>
              <w:t xml:space="preserve">RE </w:t>
            </w:r>
            <w:r w:rsidR="00760452">
              <w:rPr>
                <w:sz w:val="20"/>
                <w:szCs w:val="20"/>
              </w:rPr>
              <w:t>for blocks</w:t>
            </w:r>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r w:rsidR="00760452">
              <w:rPr>
                <w:sz w:val="20"/>
                <w:szCs w:val="20"/>
              </w:rPr>
              <w:t xml:space="preserve">Calculated residual </w:t>
            </w:r>
            <w:r w:rsidRPr="002B684F">
              <w:rPr>
                <w:sz w:val="20"/>
                <w:szCs w:val="20"/>
              </w:rPr>
              <w:t>profil</w:t>
            </w:r>
            <w:r w:rsidR="00760452">
              <w:rPr>
                <w:sz w:val="20"/>
                <w:szCs w:val="20"/>
              </w:rPr>
              <w:t>e</w:t>
            </w:r>
            <w:r w:rsidRPr="002B684F">
              <w:rPr>
                <w:sz w:val="20"/>
                <w:szCs w:val="20"/>
              </w:rPr>
              <w:t xml:space="preserve"> DS - </w:t>
            </w:r>
            <w:r w:rsidR="00760452">
              <w:rPr>
                <w:sz w:val="20"/>
                <w:szCs w:val="20"/>
              </w:rPr>
              <w:t>production</w:t>
            </w:r>
          </w:p>
          <w:p w14:paraId="6996128E" w14:textId="77777777" w:rsidR="00677098" w:rsidRPr="00395D86" w:rsidRDefault="00677098" w:rsidP="000A1517">
            <w:pPr>
              <w:rPr>
                <w:sz w:val="20"/>
                <w:szCs w:val="20"/>
              </w:rPr>
            </w:pPr>
            <w:r>
              <w:rPr>
                <w:sz w:val="20"/>
                <w:szCs w:val="20"/>
              </w:rPr>
              <w:t xml:space="preserve">J42 -  </w:t>
            </w:r>
            <w:r w:rsidR="00760452">
              <w:rPr>
                <w:sz w:val="20"/>
                <w:szCs w:val="20"/>
              </w:rPr>
              <w:t xml:space="preserve">Calculated residual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r w:rsidR="00760452">
              <w:rPr>
                <w:sz w:val="20"/>
                <w:szCs w:val="20"/>
              </w:rPr>
              <w:t>consumption</w:t>
            </w:r>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r w:rsidR="00760452">
              <w:rPr>
                <w:sz w:val="20"/>
                <w:szCs w:val="20"/>
              </w:rPr>
              <w:t>opf element</w:t>
            </w:r>
            <w:r>
              <w:rPr>
                <w:sz w:val="20"/>
                <w:szCs w:val="20"/>
              </w:rPr>
              <w:t xml:space="preserve"> </w:t>
            </w:r>
            <w:r w:rsidRPr="00677098">
              <w:rPr>
                <w:sz w:val="20"/>
                <w:szCs w:val="20"/>
              </w:rPr>
              <w:t>Action</w:t>
            </w:r>
            <w:r w:rsidR="00760452">
              <w:rPr>
                <w:sz w:val="20"/>
                <w:szCs w:val="20"/>
              </w:rPr>
              <w:t xml:space="preserve"> changed to</w:t>
            </w:r>
            <w:r>
              <w:rPr>
                <w:sz w:val="20"/>
                <w:szCs w:val="20"/>
              </w:rPr>
              <w:t xml:space="preserve"> xsd:string..</w:t>
            </w:r>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r w:rsidR="00760452">
              <w:rPr>
                <w:sz w:val="20"/>
                <w:szCs w:val="20"/>
              </w:rPr>
              <w:t xml:space="preserve">format of atribute </w:t>
            </w:r>
            <w:r w:rsidRPr="00677098">
              <w:rPr>
                <w:sz w:val="20"/>
                <w:szCs w:val="20"/>
              </w:rPr>
              <w:t>value</w:t>
            </w:r>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r w:rsidRPr="00677098">
              <w:rPr>
                <w:sz w:val="20"/>
                <w:szCs w:val="20"/>
              </w:rPr>
              <w:t>Trade-&gt;ProfileData-&gt;Data</w:t>
            </w:r>
            <w:r>
              <w:rPr>
                <w:sz w:val="20"/>
                <w:szCs w:val="20"/>
              </w:rPr>
              <w:t xml:space="preserve">). </w:t>
            </w:r>
            <w:r w:rsidR="00760452">
              <w:rPr>
                <w:sz w:val="20"/>
                <w:szCs w:val="20"/>
              </w:rPr>
              <w:t xml:space="preserve">Decimals changed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SFVOT report revision has been finished. Names od schemas has been unified, partial structure modification have been made. These changes are not listed here.</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r>
              <w:rPr>
                <w:sz w:val="20"/>
                <w:szCs w:val="20"/>
              </w:rPr>
              <w:t xml:space="preserve">There </w:t>
            </w:r>
            <w:r w:rsidR="00FA2968">
              <w:rPr>
                <w:sz w:val="20"/>
                <w:szCs w:val="20"/>
              </w:rPr>
              <w:t xml:space="preserve">were created </w:t>
            </w:r>
            <w:r>
              <w:rPr>
                <w:sz w:val="20"/>
                <w:szCs w:val="20"/>
              </w:rPr>
              <w:t>new repo</w:t>
            </w:r>
            <w:r w:rsidR="00FA2968">
              <w:rPr>
                <w:sz w:val="20"/>
                <w:szCs w:val="20"/>
              </w:rPr>
              <w:t>rts for Invoicing base data – summary (SFVOTREPBILLINGSUM) and Claim overview – summary</w:t>
            </w:r>
            <w:r>
              <w:rPr>
                <w:sz w:val="20"/>
                <w:szCs w:val="20"/>
              </w:rPr>
              <w:t xml:space="preserve">. </w:t>
            </w:r>
            <w:r w:rsidR="00FA2968">
              <w:rPr>
                <w:sz w:val="20"/>
                <w:szCs w:val="20"/>
              </w:rPr>
              <w:t xml:space="preserve"> New reports are described in separand chapters.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r w:rsidR="00FA2968">
              <w:rPr>
                <w:sz w:val="20"/>
                <w:szCs w:val="20"/>
              </w:rPr>
              <w:t>definition –</w:t>
            </w:r>
            <w:r>
              <w:rPr>
                <w:sz w:val="20"/>
                <w:szCs w:val="20"/>
              </w:rPr>
              <w:t xml:space="preserve"> </w:t>
            </w:r>
            <w:r w:rsidR="00FA2968">
              <w:rPr>
                <w:sz w:val="20"/>
                <w:szCs w:val="20"/>
              </w:rPr>
              <w:t>restriction for</w:t>
            </w:r>
            <w:r w:rsidRPr="00395D86">
              <w:rPr>
                <w:sz w:val="20"/>
                <w:szCs w:val="20"/>
              </w:rPr>
              <w:t xml:space="preserve">  </w:t>
            </w:r>
            <w:r w:rsidRPr="00395D86">
              <w:rPr>
                <w:i/>
                <w:iCs/>
                <w:sz w:val="20"/>
                <w:szCs w:val="20"/>
              </w:rPr>
              <w:t>message-code</w:t>
            </w:r>
            <w:r w:rsidRPr="00395D86">
              <w:rPr>
                <w:sz w:val="20"/>
                <w:szCs w:val="20"/>
              </w:rPr>
              <w:t xml:space="preserve"> </w:t>
            </w:r>
            <w:r w:rsidR="00FA2968">
              <w:rPr>
                <w:sz w:val="20"/>
                <w:szCs w:val="20"/>
              </w:rPr>
              <w:t>attribute was extended:</w:t>
            </w:r>
          </w:p>
          <w:p w14:paraId="762B12DC" w14:textId="77777777" w:rsidR="008F4CB4" w:rsidRPr="00FA2968" w:rsidRDefault="008F4CB4" w:rsidP="00C659B6">
            <w:pPr>
              <w:rPr>
                <w:sz w:val="20"/>
                <w:szCs w:val="20"/>
              </w:rPr>
            </w:pPr>
            <w:r w:rsidRPr="00FA2968">
              <w:rPr>
                <w:sz w:val="20"/>
                <w:szCs w:val="20"/>
              </w:rPr>
              <w:t xml:space="preserve">434 - </w:t>
            </w:r>
            <w:r w:rsidR="00FA2968" w:rsidRPr="00FA2968">
              <w:rPr>
                <w:sz w:val="20"/>
                <w:szCs w:val="20"/>
              </w:rPr>
              <w:t>Invoicing base data - summary</w:t>
            </w:r>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OTE Invoicing base data - summary</w:t>
            </w:r>
          </w:p>
          <w:p w14:paraId="4DC16D9E" w14:textId="77777777" w:rsidR="008F4CB4" w:rsidRPr="00FA2968" w:rsidRDefault="008F4CB4" w:rsidP="00C659B6">
            <w:pPr>
              <w:rPr>
                <w:sz w:val="20"/>
                <w:szCs w:val="20"/>
              </w:rPr>
            </w:pPr>
            <w:r w:rsidRPr="00FA2968">
              <w:rPr>
                <w:sz w:val="20"/>
                <w:szCs w:val="20"/>
              </w:rPr>
              <w:t xml:space="preserve">440 - </w:t>
            </w:r>
            <w:r w:rsidR="00FA2968" w:rsidRPr="00FA2968">
              <w:rPr>
                <w:sz w:val="20"/>
                <w:szCs w:val="20"/>
              </w:rPr>
              <w:t>Claim overview - summary</w:t>
            </w:r>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OTE claim overview - summary</w:t>
            </w:r>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r w:rsidR="00433B1A">
              <w:rPr>
                <w:sz w:val="20"/>
                <w:szCs w:val="20"/>
              </w:rPr>
              <w:t xml:space="preserve">definition </w:t>
            </w:r>
            <w:r>
              <w:rPr>
                <w:sz w:val="20"/>
                <w:szCs w:val="20"/>
              </w:rPr>
              <w:t xml:space="preserve">- </w:t>
            </w:r>
            <w:r w:rsidR="00433B1A">
              <w:rPr>
                <w:sz w:val="20"/>
                <w:szCs w:val="20"/>
              </w:rPr>
              <w:t>restriction for</w:t>
            </w:r>
            <w:r w:rsidR="00433B1A" w:rsidRPr="00395D86">
              <w:rPr>
                <w:sz w:val="20"/>
                <w:szCs w:val="20"/>
              </w:rPr>
              <w:t xml:space="preserve">  </w:t>
            </w:r>
            <w:r w:rsidR="00433B1A" w:rsidRPr="00395D86">
              <w:rPr>
                <w:i/>
                <w:iCs/>
                <w:sz w:val="20"/>
                <w:szCs w:val="20"/>
              </w:rPr>
              <w:t>message-code</w:t>
            </w:r>
            <w:r w:rsidR="00433B1A" w:rsidRPr="00395D86">
              <w:rPr>
                <w:sz w:val="20"/>
                <w:szCs w:val="20"/>
              </w:rPr>
              <w:t xml:space="preserve"> </w:t>
            </w:r>
            <w:r w:rsidR="00433B1A">
              <w:rPr>
                <w:sz w:val="20"/>
                <w:szCs w:val="20"/>
              </w:rPr>
              <w:t>attribute was extended:</w:t>
            </w:r>
          </w:p>
          <w:p w14:paraId="33808E52" w14:textId="77777777" w:rsidR="00433B1A" w:rsidRPr="00433B1A" w:rsidRDefault="008F4CB4" w:rsidP="00C659B6">
            <w:pPr>
              <w:rPr>
                <w:sz w:val="20"/>
                <w:szCs w:val="20"/>
              </w:rPr>
            </w:pPr>
            <w:r>
              <w:rPr>
                <w:sz w:val="20"/>
                <w:szCs w:val="20"/>
              </w:rPr>
              <w:t xml:space="preserve">436 - </w:t>
            </w:r>
            <w:r w:rsidR="00433B1A" w:rsidRPr="00433B1A">
              <w:rPr>
                <w:sz w:val="20"/>
                <w:szCs w:val="20"/>
              </w:rPr>
              <w:t>Invoicing base data - summary - confirmation / error</w:t>
            </w:r>
          </w:p>
          <w:p w14:paraId="65E0A266" w14:textId="77777777" w:rsidR="008F4CB4" w:rsidRDefault="008F4CB4" w:rsidP="00C659B6">
            <w:pPr>
              <w:rPr>
                <w:sz w:val="20"/>
                <w:szCs w:val="20"/>
              </w:rPr>
            </w:pPr>
            <w:r>
              <w:rPr>
                <w:sz w:val="20"/>
                <w:szCs w:val="20"/>
              </w:rPr>
              <w:t xml:space="preserve">439 - </w:t>
            </w:r>
            <w:r w:rsidR="00433B1A" w:rsidRPr="00433B1A">
              <w:rPr>
                <w:sz w:val="20"/>
                <w:szCs w:val="20"/>
              </w:rPr>
              <w:t>OTE invoicing base data - summary - confirmation / error</w:t>
            </w:r>
          </w:p>
          <w:p w14:paraId="75C30F40" w14:textId="77777777" w:rsidR="008F4CB4" w:rsidRDefault="008F4CB4" w:rsidP="00C659B6">
            <w:pPr>
              <w:rPr>
                <w:sz w:val="20"/>
                <w:szCs w:val="20"/>
              </w:rPr>
            </w:pPr>
            <w:r>
              <w:rPr>
                <w:sz w:val="20"/>
                <w:szCs w:val="20"/>
              </w:rPr>
              <w:t xml:space="preserve">442 - </w:t>
            </w:r>
            <w:r w:rsidR="00433B1A" w:rsidRPr="00433B1A">
              <w:rPr>
                <w:sz w:val="20"/>
                <w:szCs w:val="20"/>
              </w:rPr>
              <w:t>Claim overview - summary - confirmation / error</w:t>
            </w:r>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OTE Claim overview - summary - confirmation / error</w:t>
            </w:r>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CDSDATA definition – restriction for</w:t>
            </w:r>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r>
              <w:rPr>
                <w:sz w:val="20"/>
                <w:szCs w:val="20"/>
              </w:rPr>
              <w:t>was extended:</w:t>
            </w:r>
          </w:p>
          <w:p w14:paraId="265A5B9A" w14:textId="77777777" w:rsidR="007F69FB" w:rsidRPr="00395D86" w:rsidRDefault="007F69FB" w:rsidP="00B9591B">
            <w:pPr>
              <w:rPr>
                <w:sz w:val="20"/>
                <w:szCs w:val="20"/>
              </w:rPr>
            </w:pPr>
            <w:r>
              <w:rPr>
                <w:sz w:val="20"/>
                <w:szCs w:val="20"/>
              </w:rPr>
              <w:t xml:space="preserve">SN71 – SN78 - </w:t>
            </w:r>
            <w:r w:rsidRPr="007F69FB">
              <w:rPr>
                <w:sz w:val="20"/>
                <w:szCs w:val="20"/>
                <w:lang w:val="en-US"/>
              </w:rPr>
              <w:t>Group LP without TempArea, LPclass,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definition – data type change at </w:t>
            </w:r>
            <w:r w:rsidRPr="000C1217">
              <w:rPr>
                <w:i/>
                <w:sz w:val="20"/>
                <w:szCs w:val="20"/>
              </w:rPr>
              <w:t>submitter</w:t>
            </w:r>
            <w:r>
              <w:rPr>
                <w:sz w:val="20"/>
                <w:szCs w:val="20"/>
              </w:rPr>
              <w:t xml:space="preserve"> attribute from ote:ean_13 to xsd:string with max. lenght 16 characters.</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definition – mistype corrected at </w:t>
            </w:r>
            <w:r w:rsidRPr="000C1217">
              <w:rPr>
                <w:i/>
                <w:sz w:val="20"/>
                <w:szCs w:val="20"/>
              </w:rPr>
              <w:t>obj-type</w:t>
            </w:r>
            <w:r>
              <w:rPr>
                <w:sz w:val="20"/>
                <w:szCs w:val="20"/>
              </w:rPr>
              <w:t xml:space="preserve"> attribute enumeration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definition – change of max. lenght of  </w:t>
            </w:r>
            <w:r w:rsidRPr="007F69FB">
              <w:rPr>
                <w:i/>
                <w:sz w:val="20"/>
                <w:szCs w:val="20"/>
              </w:rPr>
              <w:t xml:space="preserve">info-text </w:t>
            </w:r>
            <w:r>
              <w:rPr>
                <w:sz w:val="20"/>
                <w:szCs w:val="20"/>
              </w:rPr>
              <w:t>attribute up to 512 char.</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definition – new attribute </w:t>
            </w:r>
            <w:r w:rsidRPr="00270F2B">
              <w:rPr>
                <w:i/>
                <w:sz w:val="20"/>
                <w:szCs w:val="20"/>
              </w:rPr>
              <w:t>sz-implicit</w:t>
            </w:r>
            <w:r>
              <w:rPr>
                <w:sz w:val="20"/>
                <w:szCs w:val="20"/>
              </w:rPr>
              <w:t xml:space="preserve"> was added to </w:t>
            </w:r>
            <w:r w:rsidRPr="00270F2B">
              <w:rPr>
                <w:i/>
                <w:sz w:val="20"/>
                <w:szCs w:val="20"/>
              </w:rPr>
              <w:t>OPM</w:t>
            </w:r>
            <w:r>
              <w:rPr>
                <w:sz w:val="20"/>
                <w:szCs w:val="20"/>
              </w:rPr>
              <w:t xml:space="preserve"> element with use  </w:t>
            </w:r>
            <w:r w:rsidRPr="00270F2B">
              <w:rPr>
                <w:i/>
                <w:sz w:val="20"/>
                <w:szCs w:val="20"/>
              </w:rPr>
              <w:t>optional</w:t>
            </w:r>
            <w:r>
              <w:rPr>
                <w:sz w:val="20"/>
                <w:szCs w:val="20"/>
              </w:rPr>
              <w:t xml:space="preserve">. Attribute give information about ipmlicit </w:t>
            </w:r>
            <w:r w:rsidR="000513C4">
              <w:rPr>
                <w:sz w:val="20"/>
                <w:szCs w:val="20"/>
              </w:rPr>
              <w:t>BRP</w:t>
            </w:r>
            <w:r>
              <w:rPr>
                <w:sz w:val="20"/>
                <w:szCs w:val="20"/>
              </w:rPr>
              <w:t xml:space="preserve"> assignment, specified in ps-sz attribute.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definition – the restriction of the </w:t>
            </w:r>
            <w:r>
              <w:rPr>
                <w:i/>
                <w:sz w:val="20"/>
                <w:szCs w:val="20"/>
              </w:rPr>
              <w:t xml:space="preserve">item-type </w:t>
            </w:r>
            <w:r>
              <w:rPr>
                <w:sz w:val="20"/>
                <w:szCs w:val="20"/>
              </w:rPr>
              <w:t xml:space="preserve">attribute of the </w:t>
            </w:r>
            <w:r>
              <w:rPr>
                <w:i/>
                <w:sz w:val="20"/>
                <w:szCs w:val="20"/>
              </w:rPr>
              <w:t xml:space="preserve">BaseItemDetail </w:t>
            </w:r>
            <w:r w:rsidRPr="00B650FC">
              <w:rPr>
                <w:sz w:val="20"/>
                <w:szCs w:val="20"/>
              </w:rPr>
              <w:t>element</w:t>
            </w:r>
            <w:r>
              <w:rPr>
                <w:i/>
                <w:sz w:val="20"/>
                <w:szCs w:val="20"/>
              </w:rPr>
              <w:t xml:space="preserve"> (DocumentEnveloppe -&gt; Document -&gt; DocDetail -&gt; ListOfPDTBlocks -&gt; PDTblock -&gt; ListOfBillingItems -&gt; BillingItem)</w:t>
            </w:r>
            <w:r w:rsidRPr="00520942">
              <w:rPr>
                <w:sz w:val="20"/>
                <w:szCs w:val="20"/>
              </w:rPr>
              <w:t xml:space="preserve"> </w:t>
            </w:r>
            <w:r>
              <w:rPr>
                <w:sz w:val="20"/>
                <w:szCs w:val="20"/>
              </w:rPr>
              <w:t xml:space="preserve">was extended by item </w:t>
            </w:r>
            <w:r w:rsidR="00A6026C">
              <w:rPr>
                <w:sz w:val="20"/>
                <w:szCs w:val="20"/>
              </w:rPr>
              <w:t>„</w:t>
            </w:r>
            <w:r>
              <w:rPr>
                <w:sz w:val="20"/>
                <w:szCs w:val="20"/>
              </w:rPr>
              <w:t>GU025 – Remote GSM reading</w:t>
            </w:r>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definition</w:t>
            </w:r>
            <w:r>
              <w:rPr>
                <w:sz w:val="20"/>
                <w:szCs w:val="20"/>
              </w:rPr>
              <w:t xml:space="preserve"> – </w:t>
            </w:r>
            <w:r w:rsidR="00A6026C">
              <w:rPr>
                <w:sz w:val="20"/>
                <w:szCs w:val="20"/>
              </w:rPr>
              <w:t xml:space="preserve">the restriction of the </w:t>
            </w:r>
            <w:r>
              <w:rPr>
                <w:i/>
                <w:sz w:val="20"/>
                <w:szCs w:val="20"/>
              </w:rPr>
              <w:t xml:space="preserve">unit </w:t>
            </w:r>
            <w:r w:rsidR="00A6026C">
              <w:rPr>
                <w:sz w:val="20"/>
                <w:szCs w:val="20"/>
              </w:rPr>
              <w:t>attribute of the</w:t>
            </w:r>
            <w:r>
              <w:rPr>
                <w:i/>
                <w:sz w:val="20"/>
                <w:szCs w:val="20"/>
              </w:rPr>
              <w:t xml:space="preserve"> BaseItemDetail (DocumentEnveloppe -&gt; Document -&gt; DocDetail -&gt; ListOfPDTBlocks -&gt; PDTblock -&gt; ListOfBillingItems -&gt; BillingItem -&gt; BaseItemDetail)</w:t>
            </w:r>
            <w:r w:rsidRPr="00520942">
              <w:rPr>
                <w:sz w:val="20"/>
                <w:szCs w:val="20"/>
              </w:rPr>
              <w:t xml:space="preserve"> </w:t>
            </w:r>
            <w:r w:rsidR="00A6026C">
              <w:rPr>
                <w:sz w:val="20"/>
                <w:szCs w:val="20"/>
              </w:rPr>
              <w:t>was extended by item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r w:rsidR="00A6026C">
              <w:rPr>
                <w:sz w:val="20"/>
                <w:szCs w:val="20"/>
              </w:rPr>
              <w:t xml:space="preserve">message definition </w:t>
            </w:r>
            <w:r>
              <w:rPr>
                <w:sz w:val="20"/>
                <w:szCs w:val="20"/>
              </w:rPr>
              <w:t xml:space="preserve">– </w:t>
            </w:r>
            <w:r w:rsidR="00A6026C">
              <w:rPr>
                <w:sz w:val="20"/>
                <w:szCs w:val="20"/>
              </w:rPr>
              <w:t>the structure of data schemes has been chaged (i.e. all used except SFVO</w:t>
            </w:r>
            <w:r>
              <w:rPr>
                <w:sz w:val="20"/>
                <w:szCs w:val="20"/>
              </w:rPr>
              <w:t>TREQ a</w:t>
            </w:r>
            <w:r w:rsidR="00A6026C">
              <w:rPr>
                <w:sz w:val="20"/>
                <w:szCs w:val="20"/>
              </w:rPr>
              <w:t>nd</w:t>
            </w:r>
            <w:r>
              <w:rPr>
                <w:sz w:val="20"/>
                <w:szCs w:val="20"/>
              </w:rPr>
              <w:t xml:space="preserve"> RESPONSE) </w:t>
            </w:r>
            <w:r w:rsidR="00A6026C">
              <w:rPr>
                <w:sz w:val="20"/>
                <w:szCs w:val="20"/>
              </w:rPr>
              <w:t>according to the wishes of RMPs. The changes are not listed, beeing of a greater range.</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New message format SFVOTEXCHRATE was introduced for sending OTE settlement exchange rate with following communication scenario:</w:t>
            </w:r>
          </w:p>
          <w:p w14:paraId="646E2041" w14:textId="77777777" w:rsidR="009D75AF" w:rsidRDefault="009D75AF" w:rsidP="009D75AF">
            <w:pPr>
              <w:rPr>
                <w:sz w:val="20"/>
                <w:szCs w:val="20"/>
              </w:rPr>
            </w:pPr>
            <w:r>
              <w:rPr>
                <w:sz w:val="20"/>
                <w:szCs w:val="20"/>
              </w:rPr>
              <w:t xml:space="preserve">425 – Request for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Error in / Confirmation of request for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ISOTEDATA message format will no longer be used for this purpose.</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r w:rsidR="004146B0">
              <w:rPr>
                <w:sz w:val="20"/>
                <w:szCs w:val="20"/>
              </w:rPr>
              <w:t xml:space="preserve">definition </w:t>
            </w:r>
            <w:r>
              <w:rPr>
                <w:sz w:val="20"/>
                <w:szCs w:val="20"/>
              </w:rPr>
              <w:t xml:space="preserve">- </w:t>
            </w:r>
            <w:r w:rsidR="00A6026C">
              <w:rPr>
                <w:sz w:val="20"/>
                <w:szCs w:val="20"/>
              </w:rPr>
              <w:t>restriction for</w:t>
            </w:r>
            <w:r w:rsidR="00A6026C" w:rsidRPr="00395D86">
              <w:rPr>
                <w:sz w:val="20"/>
                <w:szCs w:val="20"/>
              </w:rPr>
              <w:t xml:space="preserve"> </w:t>
            </w:r>
            <w:r w:rsidR="00A6026C">
              <w:rPr>
                <w:i/>
                <w:iCs/>
                <w:sz w:val="20"/>
                <w:szCs w:val="20"/>
              </w:rPr>
              <w:t xml:space="preserve">msg-code </w:t>
            </w:r>
            <w:r w:rsidR="00A6026C">
              <w:rPr>
                <w:sz w:val="20"/>
                <w:szCs w:val="20"/>
              </w:rPr>
              <w:t>attribute was extended:</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Request for imbalance settlement statistic data - copy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r w:rsidR="009970E7">
              <w:rPr>
                <w:sz w:val="20"/>
                <w:szCs w:val="20"/>
              </w:rPr>
              <w:t xml:space="preserve">definition </w:t>
            </w:r>
            <w:r>
              <w:rPr>
                <w:sz w:val="20"/>
                <w:szCs w:val="20"/>
              </w:rPr>
              <w:t xml:space="preserve">– </w:t>
            </w:r>
            <w:r w:rsidR="009970E7">
              <w:rPr>
                <w:sz w:val="20"/>
                <w:szCs w:val="20"/>
              </w:rPr>
              <w:t>restriction for</w:t>
            </w:r>
            <w:r w:rsidR="009970E7" w:rsidRPr="00395D86">
              <w:rPr>
                <w:sz w:val="20"/>
                <w:szCs w:val="20"/>
              </w:rPr>
              <w:t xml:space="preserve"> </w:t>
            </w:r>
            <w:r w:rsidR="009970E7">
              <w:rPr>
                <w:i/>
                <w:iCs/>
                <w:sz w:val="20"/>
                <w:szCs w:val="20"/>
              </w:rPr>
              <w:t xml:space="preserve">msg-code </w:t>
            </w:r>
            <w:r w:rsidR="009970E7">
              <w:rPr>
                <w:sz w:val="20"/>
                <w:szCs w:val="20"/>
              </w:rPr>
              <w:t xml:space="preserve">attribute </w:t>
            </w:r>
            <w:r w:rsidR="009970E7">
              <w:rPr>
                <w:iCs/>
                <w:sz w:val="20"/>
                <w:szCs w:val="20"/>
              </w:rPr>
              <w:t xml:space="preserve">of the </w:t>
            </w:r>
            <w:r w:rsidR="009970E7" w:rsidRPr="0099252C">
              <w:rPr>
                <w:i/>
                <w:sz w:val="20"/>
                <w:szCs w:val="20"/>
              </w:rPr>
              <w:t>ProfileData</w:t>
            </w:r>
            <w:r w:rsidR="009970E7">
              <w:rPr>
                <w:sz w:val="20"/>
                <w:szCs w:val="20"/>
              </w:rPr>
              <w:t xml:space="preserve"> element was extended</w:t>
            </w:r>
            <w:r>
              <w:rPr>
                <w:sz w:val="20"/>
                <w:szCs w:val="20"/>
              </w:rPr>
              <w:t>:</w:t>
            </w:r>
          </w:p>
          <w:p w14:paraId="52050F8C" w14:textId="77777777" w:rsidR="00B650FC" w:rsidRPr="009970E7" w:rsidRDefault="00B650FC" w:rsidP="009C202B">
            <w:pPr>
              <w:rPr>
                <w:sz w:val="20"/>
                <w:szCs w:val="20"/>
              </w:rPr>
            </w:pPr>
            <w:r>
              <w:rPr>
                <w:sz w:val="20"/>
                <w:szCs w:val="20"/>
              </w:rPr>
              <w:t xml:space="preserve">SS13 - </w:t>
            </w:r>
            <w:r w:rsidR="009970E7" w:rsidRPr="009970E7">
              <w:rPr>
                <w:sz w:val="20"/>
                <w:szCs w:val="20"/>
              </w:rPr>
              <w:t>System imbalance</w:t>
            </w:r>
          </w:p>
          <w:p w14:paraId="2732412E" w14:textId="77777777" w:rsidR="00B650FC" w:rsidRPr="009970E7" w:rsidRDefault="00B650FC" w:rsidP="009C202B">
            <w:pPr>
              <w:rPr>
                <w:sz w:val="20"/>
                <w:szCs w:val="20"/>
              </w:rPr>
            </w:pPr>
            <w:r w:rsidRPr="009970E7">
              <w:rPr>
                <w:sz w:val="20"/>
                <w:szCs w:val="20"/>
              </w:rPr>
              <w:t xml:space="preserve">SS14 - </w:t>
            </w:r>
            <w:r w:rsidR="009970E7" w:rsidRPr="009970E7">
              <w:rPr>
                <w:sz w:val="20"/>
                <w:szCs w:val="20"/>
              </w:rPr>
              <w:t>RE costs</w:t>
            </w:r>
          </w:p>
          <w:p w14:paraId="4DFB5AF3" w14:textId="77777777" w:rsidR="00B650FC" w:rsidRPr="009970E7" w:rsidRDefault="00B650FC" w:rsidP="009C202B">
            <w:pPr>
              <w:rPr>
                <w:sz w:val="20"/>
                <w:szCs w:val="20"/>
              </w:rPr>
            </w:pPr>
            <w:r w:rsidRPr="009970E7">
              <w:rPr>
                <w:sz w:val="20"/>
                <w:szCs w:val="20"/>
              </w:rPr>
              <w:t xml:space="preserve">SS15 - </w:t>
            </w:r>
            <w:r w:rsidR="009970E7" w:rsidRPr="009970E7">
              <w:rPr>
                <w:sz w:val="20"/>
                <w:szCs w:val="20"/>
              </w:rPr>
              <w:t>RE+ volume / RE+ costs</w:t>
            </w:r>
          </w:p>
          <w:p w14:paraId="3EDD02EE" w14:textId="77777777" w:rsidR="00B650FC" w:rsidRPr="009970E7" w:rsidRDefault="00B650FC" w:rsidP="009C202B">
            <w:pPr>
              <w:rPr>
                <w:sz w:val="20"/>
                <w:szCs w:val="20"/>
              </w:rPr>
            </w:pPr>
            <w:r w:rsidRPr="009970E7">
              <w:rPr>
                <w:sz w:val="20"/>
                <w:szCs w:val="20"/>
              </w:rPr>
              <w:t xml:space="preserve">SS16 - </w:t>
            </w:r>
            <w:r w:rsidR="009970E7" w:rsidRPr="009970E7">
              <w:rPr>
                <w:sz w:val="20"/>
                <w:szCs w:val="20"/>
              </w:rPr>
              <w:t>RE- volume / RE- costs</w:t>
            </w:r>
          </w:p>
          <w:p w14:paraId="3FC63875" w14:textId="77777777" w:rsidR="00B650FC" w:rsidRPr="009970E7" w:rsidRDefault="00B650FC" w:rsidP="009C202B">
            <w:pPr>
              <w:rPr>
                <w:sz w:val="20"/>
                <w:szCs w:val="20"/>
              </w:rPr>
            </w:pPr>
            <w:r w:rsidRPr="009970E7">
              <w:rPr>
                <w:sz w:val="20"/>
                <w:szCs w:val="20"/>
              </w:rPr>
              <w:t xml:space="preserve">SS17 - </w:t>
            </w:r>
            <w:r w:rsidR="009970E7" w:rsidRPr="009970E7">
              <w:rPr>
                <w:sz w:val="20"/>
                <w:szCs w:val="20"/>
              </w:rPr>
              <w:t>Positive imbalance</w:t>
            </w:r>
          </w:p>
          <w:p w14:paraId="3270ABBC" w14:textId="77777777" w:rsidR="00B650FC" w:rsidRPr="009970E7" w:rsidRDefault="00B650FC" w:rsidP="009C202B">
            <w:pPr>
              <w:rPr>
                <w:sz w:val="20"/>
                <w:szCs w:val="20"/>
              </w:rPr>
            </w:pPr>
            <w:r w:rsidRPr="009970E7">
              <w:rPr>
                <w:sz w:val="20"/>
                <w:szCs w:val="20"/>
              </w:rPr>
              <w:t xml:space="preserve">SS18 - </w:t>
            </w:r>
            <w:r w:rsidR="009970E7" w:rsidRPr="009970E7">
              <w:rPr>
                <w:sz w:val="20"/>
                <w:szCs w:val="20"/>
              </w:rPr>
              <w:t>Negative imbalance</w:t>
            </w:r>
          </w:p>
          <w:p w14:paraId="27790CDC" w14:textId="77777777" w:rsidR="00B650FC" w:rsidRPr="009970E7" w:rsidRDefault="00B650FC" w:rsidP="009C202B">
            <w:pPr>
              <w:rPr>
                <w:sz w:val="20"/>
                <w:szCs w:val="20"/>
              </w:rPr>
            </w:pPr>
            <w:r w:rsidRPr="009970E7">
              <w:rPr>
                <w:sz w:val="20"/>
                <w:szCs w:val="20"/>
              </w:rPr>
              <w:lastRenderedPageBreak/>
              <w:t xml:space="preserve">SS50 - </w:t>
            </w:r>
            <w:r w:rsidR="009970E7" w:rsidRPr="009970E7">
              <w:rPr>
                <w:sz w:val="20"/>
                <w:szCs w:val="20"/>
              </w:rPr>
              <w:t>Settlement price</w:t>
            </w:r>
          </w:p>
          <w:p w14:paraId="69EF2B49" w14:textId="77777777" w:rsidR="00B650FC" w:rsidRPr="009970E7" w:rsidRDefault="00B650FC" w:rsidP="009C202B">
            <w:pPr>
              <w:rPr>
                <w:sz w:val="20"/>
                <w:szCs w:val="20"/>
              </w:rPr>
            </w:pPr>
            <w:r w:rsidRPr="009970E7">
              <w:rPr>
                <w:sz w:val="20"/>
                <w:szCs w:val="20"/>
              </w:rPr>
              <w:t xml:space="preserve">SS51 - </w:t>
            </w:r>
            <w:r w:rsidR="009970E7" w:rsidRPr="009970E7">
              <w:rPr>
                <w:sz w:val="20"/>
                <w:szCs w:val="20"/>
              </w:rPr>
              <w:t>Counter-imbalance price</w:t>
            </w:r>
          </w:p>
          <w:p w14:paraId="175C87C8" w14:textId="77777777" w:rsidR="00B650FC" w:rsidRPr="009970E7" w:rsidRDefault="00B650FC" w:rsidP="009C202B">
            <w:pPr>
              <w:rPr>
                <w:sz w:val="20"/>
                <w:szCs w:val="20"/>
              </w:rPr>
            </w:pPr>
            <w:r w:rsidRPr="009970E7">
              <w:rPr>
                <w:sz w:val="20"/>
                <w:szCs w:val="20"/>
              </w:rPr>
              <w:t xml:space="preserve">SS52 - </w:t>
            </w:r>
            <w:r w:rsidR="009970E7" w:rsidRPr="009970E7">
              <w:rPr>
                <w:sz w:val="20"/>
                <w:szCs w:val="20"/>
              </w:rPr>
              <w:t>BM RE+ volume / BM RE+ costs</w:t>
            </w:r>
          </w:p>
          <w:p w14:paraId="53D1CB96" w14:textId="77777777" w:rsidR="00B650FC" w:rsidRPr="009970E7" w:rsidRDefault="00B650FC" w:rsidP="009C202B">
            <w:pPr>
              <w:rPr>
                <w:sz w:val="20"/>
                <w:szCs w:val="20"/>
              </w:rPr>
            </w:pPr>
            <w:r w:rsidRPr="009970E7">
              <w:rPr>
                <w:sz w:val="20"/>
                <w:szCs w:val="20"/>
              </w:rPr>
              <w:t xml:space="preserve">SS53 - </w:t>
            </w:r>
            <w:r w:rsidR="009970E7" w:rsidRPr="009970E7">
              <w:rPr>
                <w:sz w:val="20"/>
                <w:szCs w:val="20"/>
              </w:rPr>
              <w:t>BM RE- volume / BM RE- costs</w:t>
            </w:r>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r w:rsidR="004146B0">
              <w:rPr>
                <w:sz w:val="20"/>
                <w:szCs w:val="20"/>
              </w:rPr>
              <w:t>definition - restriction for</w:t>
            </w:r>
            <w:r w:rsidR="004146B0" w:rsidRPr="00395D86">
              <w:rPr>
                <w:sz w:val="20"/>
                <w:szCs w:val="20"/>
              </w:rPr>
              <w:t xml:space="preserve"> </w:t>
            </w:r>
            <w:r w:rsidR="004146B0">
              <w:rPr>
                <w:i/>
                <w:iCs/>
                <w:sz w:val="20"/>
                <w:szCs w:val="20"/>
              </w:rPr>
              <w:t xml:space="preserve">msg-code </w:t>
            </w:r>
            <w:r w:rsidR="004146B0">
              <w:rPr>
                <w:sz w:val="20"/>
                <w:szCs w:val="20"/>
              </w:rPr>
              <w:t>attribute was extended:</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r w:rsidR="00C13B06">
              <w:rPr>
                <w:sz w:val="20"/>
                <w:szCs w:val="20"/>
              </w:rPr>
              <w:t>definition - restriction for</w:t>
            </w:r>
            <w:r w:rsidR="00C13B06" w:rsidRPr="00395D86">
              <w:rPr>
                <w:sz w:val="20"/>
                <w:szCs w:val="20"/>
              </w:rPr>
              <w:t xml:space="preserve"> </w:t>
            </w:r>
            <w:r w:rsidR="00C13B06">
              <w:rPr>
                <w:i/>
                <w:iCs/>
                <w:sz w:val="20"/>
                <w:szCs w:val="20"/>
              </w:rPr>
              <w:t xml:space="preserve">msg-code </w:t>
            </w:r>
            <w:r w:rsidR="00C13B06">
              <w:rPr>
                <w:sz w:val="20"/>
                <w:szCs w:val="20"/>
              </w:rPr>
              <w:t>attribute was extended:</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Request for imbalance settlement statistic data - error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r>
              <w:rPr>
                <w:iCs/>
                <w:sz w:val="20"/>
                <w:szCs w:val="20"/>
              </w:rPr>
              <w:t>Changes announced for v1.9 for IS OTE message formats  for gas market implementation were not issued it the last version, but just in the version 1.10. Sorry for mistification. History of chages was updated.</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r w:rsidR="005302FD">
              <w:rPr>
                <w:iCs/>
                <w:sz w:val="20"/>
                <w:szCs w:val="20"/>
              </w:rPr>
              <w:t xml:space="preserve">definition </w:t>
            </w:r>
            <w:r>
              <w:rPr>
                <w:iCs/>
                <w:sz w:val="20"/>
                <w:szCs w:val="20"/>
              </w:rPr>
              <w:t xml:space="preserve">- </w:t>
            </w:r>
            <w:r w:rsidR="002459D4">
              <w:rPr>
                <w:iCs/>
                <w:sz w:val="20"/>
                <w:szCs w:val="20"/>
              </w:rPr>
              <w:t>the restri</w:t>
            </w:r>
            <w:r w:rsidRPr="00395D86">
              <w:rPr>
                <w:iCs/>
                <w:sz w:val="20"/>
                <w:szCs w:val="20"/>
              </w:rPr>
              <w:t>c</w:t>
            </w:r>
            <w:r w:rsidR="002459D4">
              <w:rPr>
                <w:iCs/>
                <w:sz w:val="20"/>
                <w:szCs w:val="20"/>
              </w:rPr>
              <w:t>tion of th</w:t>
            </w:r>
            <w:r w:rsidRPr="00395D86">
              <w:rPr>
                <w:iCs/>
                <w:sz w:val="20"/>
                <w:szCs w:val="20"/>
              </w:rPr>
              <w:t xml:space="preserve">e </w:t>
            </w:r>
            <w:r w:rsidRPr="00395D86">
              <w:rPr>
                <w:i/>
                <w:iCs/>
                <w:sz w:val="20"/>
                <w:szCs w:val="20"/>
              </w:rPr>
              <w:t>role</w:t>
            </w:r>
            <w:r w:rsidRPr="00395D86">
              <w:rPr>
                <w:sz w:val="20"/>
                <w:szCs w:val="20"/>
              </w:rPr>
              <w:t xml:space="preserve"> </w:t>
            </w:r>
            <w:r w:rsidR="002459D4">
              <w:rPr>
                <w:sz w:val="20"/>
                <w:szCs w:val="20"/>
              </w:rPr>
              <w:t xml:space="preserve">attribute of the </w:t>
            </w:r>
            <w:r w:rsidR="002459D4" w:rsidRPr="002459D4">
              <w:rPr>
                <w:i/>
                <w:sz w:val="20"/>
                <w:szCs w:val="20"/>
              </w:rPr>
              <w:t>Role</w:t>
            </w:r>
            <w:r w:rsidR="002459D4">
              <w:rPr>
                <w:sz w:val="20"/>
                <w:szCs w:val="20"/>
              </w:rPr>
              <w:t xml:space="preserve"> element </w:t>
            </w:r>
            <w:r w:rsidRPr="00877E91">
              <w:rPr>
                <w:i/>
                <w:sz w:val="20"/>
                <w:szCs w:val="20"/>
              </w:rPr>
              <w:t>(Data-&gt;Party-&gt;Role)</w:t>
            </w:r>
            <w:r>
              <w:rPr>
                <w:sz w:val="20"/>
                <w:szCs w:val="20"/>
              </w:rPr>
              <w:t xml:space="preserve"> </w:t>
            </w:r>
            <w:r w:rsidR="002459D4">
              <w:rPr>
                <w:sz w:val="20"/>
                <w:szCs w:val="20"/>
              </w:rPr>
              <w:t>was expanded</w:t>
            </w:r>
            <w:r w:rsidRPr="00395D86">
              <w:rPr>
                <w:sz w:val="20"/>
                <w:szCs w:val="20"/>
              </w:rPr>
              <w:t>:</w:t>
            </w:r>
          </w:p>
          <w:p w14:paraId="1AD8A70E" w14:textId="77777777" w:rsidR="002459D4" w:rsidRDefault="00027C7E" w:rsidP="002459D4">
            <w:pPr>
              <w:rPr>
                <w:sz w:val="20"/>
                <w:szCs w:val="20"/>
              </w:rPr>
            </w:pPr>
            <w:r>
              <w:rPr>
                <w:sz w:val="20"/>
                <w:szCs w:val="20"/>
              </w:rPr>
              <w:t>TMP</w:t>
            </w:r>
            <w:r w:rsidRPr="00395D86">
              <w:rPr>
                <w:sz w:val="20"/>
                <w:szCs w:val="20"/>
              </w:rPr>
              <w:t xml:space="preserve"> - </w:t>
            </w:r>
            <w:r w:rsidR="002459D4">
              <w:rPr>
                <w:sz w:val="20"/>
                <w:szCs w:val="20"/>
              </w:rPr>
              <w:t>RMP transfering the imbalance resposibility</w:t>
            </w:r>
          </w:p>
          <w:p w14:paraId="048D910B" w14:textId="77777777" w:rsidR="00027C7E" w:rsidRDefault="00027C7E" w:rsidP="002459D4">
            <w:pPr>
              <w:rPr>
                <w:sz w:val="20"/>
                <w:szCs w:val="20"/>
              </w:rPr>
            </w:pPr>
            <w:r>
              <w:rPr>
                <w:sz w:val="20"/>
                <w:szCs w:val="20"/>
              </w:rPr>
              <w:t xml:space="preserve">DSF - </w:t>
            </w:r>
            <w:r w:rsidR="002459D4">
              <w:rPr>
                <w:sz w:val="20"/>
                <w:szCs w:val="20"/>
              </w:rPr>
              <w:t xml:space="preserve">Present </w:t>
            </w:r>
            <w:r w:rsidR="000513C4">
              <w:rPr>
                <w:sz w:val="20"/>
                <w:szCs w:val="20"/>
              </w:rPr>
              <w:t>BRP</w:t>
            </w:r>
            <w:r w:rsidR="002459D4">
              <w:rPr>
                <w:sz w:val="20"/>
                <w:szCs w:val="20"/>
              </w:rPr>
              <w:t xml:space="preserve"> at the default position</w:t>
            </w:r>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r w:rsidR="002459D4">
              <w:rPr>
                <w:iCs/>
                <w:sz w:val="20"/>
                <w:szCs w:val="20"/>
              </w:rPr>
              <w:t xml:space="preserve">definition the use of the </w:t>
            </w:r>
            <w:r w:rsidR="002459D4" w:rsidRPr="002459D4">
              <w:rPr>
                <w:i/>
                <w:iCs/>
                <w:sz w:val="20"/>
                <w:szCs w:val="20"/>
              </w:rPr>
              <w:t>prepared</w:t>
            </w:r>
            <w:r w:rsidR="002459D4">
              <w:rPr>
                <w:iCs/>
                <w:sz w:val="20"/>
                <w:szCs w:val="20"/>
              </w:rPr>
              <w:t xml:space="preserve"> attribute of the </w:t>
            </w:r>
            <w:r w:rsidR="002459D4" w:rsidRPr="002459D4">
              <w:rPr>
                <w:i/>
                <w:iCs/>
                <w:sz w:val="20"/>
                <w:szCs w:val="20"/>
              </w:rPr>
              <w:t>Data</w:t>
            </w:r>
            <w:r w:rsidR="002459D4">
              <w:rPr>
                <w:iCs/>
                <w:sz w:val="20"/>
                <w:szCs w:val="20"/>
              </w:rPr>
              <w:t xml:space="preserve"> element was changed from </w:t>
            </w:r>
            <w:r w:rsidR="002459D4" w:rsidRPr="002459D4">
              <w:rPr>
                <w:i/>
                <w:iCs/>
                <w:sz w:val="20"/>
                <w:szCs w:val="20"/>
              </w:rPr>
              <w:t>required</w:t>
            </w:r>
            <w:r w:rsidR="002459D4">
              <w:rPr>
                <w:iCs/>
                <w:sz w:val="20"/>
                <w:szCs w:val="20"/>
              </w:rPr>
              <w:t xml:space="preserve"> to </w:t>
            </w:r>
            <w:r w:rsidR="002459D4" w:rsidRPr="002459D4">
              <w:rPr>
                <w:i/>
                <w:iCs/>
                <w:sz w:val="20"/>
                <w:szCs w:val="20"/>
              </w:rPr>
              <w:t>optional</w:t>
            </w:r>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r w:rsidR="002459D4">
              <w:rPr>
                <w:sz w:val="20"/>
                <w:szCs w:val="20"/>
              </w:rPr>
              <w:t xml:space="preserve">definition </w:t>
            </w:r>
            <w:r>
              <w:rPr>
                <w:sz w:val="20"/>
                <w:szCs w:val="20"/>
              </w:rPr>
              <w:t xml:space="preserve">- </w:t>
            </w:r>
            <w:r w:rsidR="002459D4">
              <w:rPr>
                <w:sz w:val="20"/>
                <w:szCs w:val="20"/>
              </w:rPr>
              <w:t xml:space="preserve">new element </w:t>
            </w:r>
            <w:r w:rsidR="002459D4" w:rsidRPr="002459D4">
              <w:rPr>
                <w:i/>
                <w:sz w:val="20"/>
                <w:szCs w:val="20"/>
              </w:rPr>
              <w:t>Conversion</w:t>
            </w:r>
            <w:r w:rsidR="002459D4">
              <w:rPr>
                <w:sz w:val="20"/>
                <w:szCs w:val="20"/>
              </w:rPr>
              <w:t xml:space="preserve"> with use </w:t>
            </w:r>
            <w:r w:rsidR="002459D4">
              <w:rPr>
                <w:i/>
                <w:sz w:val="20"/>
                <w:szCs w:val="20"/>
              </w:rPr>
              <w:t>optional</w:t>
            </w:r>
            <w:r w:rsidR="002459D4">
              <w:rPr>
                <w:sz w:val="20"/>
                <w:szCs w:val="20"/>
              </w:rPr>
              <w:t xml:space="preserve"> was added to the structure. It serve to inform abour currency conversion.</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r w:rsidR="002459D4">
              <w:rPr>
                <w:sz w:val="20"/>
                <w:szCs w:val="20"/>
              </w:rPr>
              <w:t>messages</w:t>
            </w:r>
            <w:r>
              <w:rPr>
                <w:sz w:val="20"/>
                <w:szCs w:val="20"/>
              </w:rPr>
              <w:t xml:space="preserve"> - </w:t>
            </w:r>
            <w:r w:rsidR="002459D4">
              <w:rPr>
                <w:sz w:val="20"/>
                <w:szCs w:val="20"/>
              </w:rPr>
              <w:t xml:space="preserve">the codelist </w:t>
            </w:r>
            <w:r>
              <w:rPr>
                <w:sz w:val="20"/>
                <w:szCs w:val="20"/>
              </w:rPr>
              <w:t xml:space="preserve">ReasonCodeTypeList </w:t>
            </w:r>
            <w:r w:rsidR="002459D4">
              <w:rPr>
                <w:sz w:val="20"/>
                <w:szCs w:val="20"/>
              </w:rPr>
              <w:t>was expanded:</w:t>
            </w:r>
          </w:p>
          <w:p w14:paraId="29764848" w14:textId="77777777" w:rsidR="00027C7E" w:rsidRDefault="00027C7E" w:rsidP="00C55FD1">
            <w:pPr>
              <w:rPr>
                <w:sz w:val="20"/>
                <w:szCs w:val="20"/>
              </w:rPr>
            </w:pPr>
            <w:r>
              <w:rPr>
                <w:sz w:val="20"/>
                <w:szCs w:val="20"/>
              </w:rPr>
              <w:t xml:space="preserve">Z06 - </w:t>
            </w:r>
            <w:r w:rsidRPr="00286E80">
              <w:rPr>
                <w:sz w:val="20"/>
                <w:szCs w:val="20"/>
              </w:rPr>
              <w:t>Final external schedule can not be replaced by intermediate one.</w:t>
            </w:r>
          </w:p>
          <w:p w14:paraId="39BFA87B" w14:textId="77777777" w:rsidR="00027C7E" w:rsidRDefault="00027C7E" w:rsidP="00C55FD1">
            <w:pPr>
              <w:rPr>
                <w:sz w:val="20"/>
                <w:szCs w:val="20"/>
              </w:rPr>
            </w:pPr>
            <w:r>
              <w:rPr>
                <w:sz w:val="20"/>
                <w:szCs w:val="20"/>
              </w:rPr>
              <w:t xml:space="preserve">Z07 -  </w:t>
            </w:r>
            <w:r w:rsidRPr="00286E80">
              <w:rPr>
                <w:sz w:val="20"/>
                <w:szCs w:val="20"/>
              </w:rPr>
              <w:t>RD annulled by the syste</w:t>
            </w:r>
            <w:r>
              <w:rPr>
                <w:sz w:val="20"/>
                <w:szCs w:val="20"/>
              </w:rPr>
              <w:t xml:space="preserve">m due to finish of participant’s </w:t>
            </w:r>
            <w:r w:rsidRPr="00286E80">
              <w:rPr>
                <w:sz w:val="20"/>
                <w:szCs w:val="20"/>
              </w:rPr>
              <w:t xml:space="preserve"> registration.</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ETSO zprávy - číselník ReasonCodeTypeList byl doplněn o hodnoty:</w:t>
            </w:r>
          </w:p>
          <w:p w14:paraId="06B5326E" w14:textId="77777777" w:rsidR="00923AD4" w:rsidRDefault="00923AD4" w:rsidP="00F52319">
            <w:pPr>
              <w:rPr>
                <w:sz w:val="20"/>
                <w:szCs w:val="20"/>
              </w:rPr>
            </w:pPr>
            <w:r>
              <w:rPr>
                <w:sz w:val="20"/>
                <w:szCs w:val="20"/>
              </w:rPr>
              <w:t xml:space="preserve">Z06 - </w:t>
            </w:r>
            <w:r w:rsidRPr="00286E80">
              <w:rPr>
                <w:sz w:val="20"/>
                <w:szCs w:val="20"/>
              </w:rPr>
              <w:t>Final external schedule can not be replaced by intermediate one.</w:t>
            </w:r>
          </w:p>
          <w:p w14:paraId="705C5AEF" w14:textId="77777777" w:rsidR="00923AD4" w:rsidRDefault="00923AD4" w:rsidP="00F52319">
            <w:pPr>
              <w:rPr>
                <w:sz w:val="20"/>
                <w:szCs w:val="20"/>
              </w:rPr>
            </w:pPr>
            <w:r>
              <w:rPr>
                <w:sz w:val="20"/>
                <w:szCs w:val="20"/>
              </w:rPr>
              <w:t xml:space="preserve">Z07 -  </w:t>
            </w:r>
            <w:r w:rsidRPr="00286E80">
              <w:rPr>
                <w:sz w:val="20"/>
                <w:szCs w:val="20"/>
              </w:rPr>
              <w:t>RD annulled by the syste</w:t>
            </w:r>
            <w:r>
              <w:rPr>
                <w:sz w:val="20"/>
                <w:szCs w:val="20"/>
              </w:rPr>
              <w:t xml:space="preserve">m due to finish of participant’s </w:t>
            </w:r>
            <w:r w:rsidRPr="00286E80">
              <w:rPr>
                <w:sz w:val="20"/>
                <w:szCs w:val="20"/>
              </w:rPr>
              <w:t xml:space="preserve"> registration.</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definition – new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ISOTEDATA</w:t>
            </w:r>
            <w:r>
              <w:rPr>
                <w:sz w:val="20"/>
                <w:szCs w:val="20"/>
              </w:rPr>
              <w:t xml:space="preserve"> root element. The value serves to distinguish electricity and gas.</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ISOTEDATA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r w:rsidR="005302FD">
              <w:rPr>
                <w:sz w:val="20"/>
                <w:szCs w:val="20"/>
              </w:rPr>
              <w:t xml:space="preserve">definition – the restriction for the </w:t>
            </w:r>
            <w:r>
              <w:rPr>
                <w:i/>
                <w:iCs/>
                <w:sz w:val="20"/>
                <w:szCs w:val="20"/>
              </w:rPr>
              <w:t>profile-role</w:t>
            </w:r>
            <w:r w:rsidRPr="00395D86">
              <w:rPr>
                <w:sz w:val="20"/>
                <w:szCs w:val="20"/>
              </w:rPr>
              <w:t xml:space="preserve"> </w:t>
            </w:r>
            <w:r>
              <w:rPr>
                <w:sz w:val="20"/>
                <w:szCs w:val="20"/>
              </w:rPr>
              <w:t xml:space="preserve"> </w:t>
            </w:r>
            <w:r w:rsidR="005302FD">
              <w:rPr>
                <w:sz w:val="20"/>
                <w:szCs w:val="20"/>
              </w:rPr>
              <w:t xml:space="preserve">attribute of the </w:t>
            </w:r>
            <w:r w:rsidRPr="0099252C">
              <w:rPr>
                <w:i/>
                <w:sz w:val="20"/>
                <w:szCs w:val="20"/>
              </w:rPr>
              <w:t>ProfileData</w:t>
            </w:r>
            <w:r>
              <w:rPr>
                <w:sz w:val="20"/>
                <w:szCs w:val="20"/>
              </w:rPr>
              <w:t xml:space="preserve"> </w:t>
            </w:r>
            <w:r w:rsidR="005302FD">
              <w:rPr>
                <w:sz w:val="20"/>
                <w:szCs w:val="20"/>
              </w:rPr>
              <w:t xml:space="preserve">element was modified. View of the actual state can be found in the relevant chapter.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definition - new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w:t>
            </w:r>
            <w:r>
              <w:rPr>
                <w:i/>
                <w:sz w:val="20"/>
                <w:szCs w:val="20"/>
              </w:rPr>
              <w:t>MASTER</w:t>
            </w:r>
            <w:r w:rsidRPr="00270D89">
              <w:rPr>
                <w:i/>
                <w:sz w:val="20"/>
                <w:szCs w:val="20"/>
              </w:rPr>
              <w:t>DATA</w:t>
            </w:r>
            <w:r>
              <w:rPr>
                <w:sz w:val="20"/>
                <w:szCs w:val="20"/>
              </w:rPr>
              <w:t xml:space="preserve"> root element. The value serves to distinguish electricity and gas.</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ISOTEMASTERDATA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r w:rsidR="005302FD">
              <w:rPr>
                <w:sz w:val="20"/>
                <w:szCs w:val="20"/>
              </w:rPr>
              <w:t xml:space="preserve">definition </w:t>
            </w:r>
            <w:r>
              <w:rPr>
                <w:sz w:val="20"/>
                <w:szCs w:val="20"/>
              </w:rPr>
              <w:t xml:space="preserve">– </w:t>
            </w:r>
            <w:r w:rsidR="005302FD">
              <w:rPr>
                <w:sz w:val="20"/>
                <w:szCs w:val="20"/>
              </w:rPr>
              <w:t>the restriction of the</w:t>
            </w:r>
            <w:r w:rsidRPr="00395D86">
              <w:rPr>
                <w:sz w:val="20"/>
                <w:szCs w:val="20"/>
              </w:rPr>
              <w:t xml:space="preserve"> </w:t>
            </w:r>
            <w:r>
              <w:rPr>
                <w:i/>
                <w:iCs/>
                <w:sz w:val="20"/>
                <w:szCs w:val="20"/>
              </w:rPr>
              <w:t>instance-type</w:t>
            </w:r>
            <w:r w:rsidRPr="00395D86">
              <w:rPr>
                <w:sz w:val="20"/>
                <w:szCs w:val="20"/>
              </w:rPr>
              <w:t xml:space="preserve"> </w:t>
            </w:r>
            <w:r w:rsidR="005302FD">
              <w:rPr>
                <w:sz w:val="20"/>
                <w:szCs w:val="20"/>
              </w:rPr>
              <w:t xml:space="preserve">attribute of the </w:t>
            </w:r>
            <w:r w:rsidRPr="0033606A">
              <w:rPr>
                <w:i/>
                <w:sz w:val="20"/>
                <w:szCs w:val="20"/>
              </w:rPr>
              <w:t>Instance</w:t>
            </w:r>
            <w:r>
              <w:rPr>
                <w:sz w:val="20"/>
                <w:szCs w:val="20"/>
              </w:rPr>
              <w:t xml:space="preserve"> </w:t>
            </w:r>
            <w:r w:rsidR="005302FD">
              <w:rPr>
                <w:sz w:val="20"/>
                <w:szCs w:val="20"/>
              </w:rPr>
              <w:t>element was expanded by item PDD - Daily - day.</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r w:rsidR="001534C5">
              <w:rPr>
                <w:sz w:val="20"/>
                <w:szCs w:val="20"/>
              </w:rPr>
              <w:t xml:space="preserve">definition </w:t>
            </w:r>
            <w:r>
              <w:rPr>
                <w:sz w:val="20"/>
                <w:szCs w:val="20"/>
              </w:rPr>
              <w:t xml:space="preserve">– </w:t>
            </w:r>
            <w:r w:rsidR="001534C5">
              <w:rPr>
                <w:sz w:val="20"/>
                <w:szCs w:val="20"/>
              </w:rPr>
              <w:t xml:space="preserve">the restriction of the </w:t>
            </w:r>
            <w:r>
              <w:rPr>
                <w:i/>
                <w:iCs/>
                <w:sz w:val="20"/>
                <w:szCs w:val="20"/>
              </w:rPr>
              <w:t>currency</w:t>
            </w:r>
            <w:r w:rsidRPr="00395D86">
              <w:rPr>
                <w:sz w:val="20"/>
                <w:szCs w:val="20"/>
              </w:rPr>
              <w:t xml:space="preserve"> </w:t>
            </w:r>
            <w:r w:rsidR="001534C5">
              <w:rPr>
                <w:sz w:val="20"/>
                <w:szCs w:val="20"/>
              </w:rPr>
              <w:t>attribute of the</w:t>
            </w:r>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was expanded by item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ISOTEREQ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definition - new subelement </w:t>
            </w:r>
            <w:r w:rsidRPr="00014C64">
              <w:rPr>
                <w:i/>
                <w:sz w:val="20"/>
                <w:szCs w:val="20"/>
              </w:rPr>
              <w:t>Summary</w:t>
            </w:r>
            <w:r>
              <w:rPr>
                <w:sz w:val="20"/>
                <w:szCs w:val="20"/>
              </w:rPr>
              <w:t xml:space="preserve"> with use </w:t>
            </w:r>
            <w:r w:rsidRPr="00014C64">
              <w:rPr>
                <w:i/>
                <w:sz w:val="20"/>
                <w:szCs w:val="20"/>
              </w:rPr>
              <w:t>required</w:t>
            </w:r>
            <w:r>
              <w:rPr>
                <w:sz w:val="20"/>
                <w:szCs w:val="20"/>
              </w:rPr>
              <w:t xml:space="preserve"> and multiple use was added to the </w:t>
            </w:r>
            <w:r w:rsidRPr="00014C64">
              <w:rPr>
                <w:i/>
                <w:sz w:val="20"/>
                <w:szCs w:val="20"/>
              </w:rPr>
              <w:t>Rut</w:t>
            </w:r>
            <w:r>
              <w:rPr>
                <w:sz w:val="20"/>
                <w:szCs w:val="20"/>
              </w:rPr>
              <w:t xml:space="preserve"> element. The element includes following attributes:</w:t>
            </w:r>
          </w:p>
          <w:p w14:paraId="7EA426BA" w14:textId="77777777" w:rsidR="00014C64" w:rsidRDefault="00014C64" w:rsidP="00014C64">
            <w:pPr>
              <w:rPr>
                <w:sz w:val="20"/>
                <w:szCs w:val="20"/>
              </w:rPr>
            </w:pPr>
            <w:r w:rsidRPr="00E45371">
              <w:rPr>
                <w:i/>
                <w:sz w:val="20"/>
                <w:szCs w:val="20"/>
              </w:rPr>
              <w:t>amount_net_total</w:t>
            </w:r>
            <w:r>
              <w:rPr>
                <w:sz w:val="20"/>
                <w:szCs w:val="20"/>
              </w:rPr>
              <w:t xml:space="preserve"> - </w:t>
            </w:r>
            <w:r w:rsidRPr="00014C64">
              <w:rPr>
                <w:sz w:val="20"/>
                <w:szCs w:val="20"/>
                <w:lang w:val="en-US"/>
              </w:rPr>
              <w:t>Total without tax</w:t>
            </w:r>
          </w:p>
          <w:p w14:paraId="7A6EB8DC" w14:textId="77777777" w:rsidR="00014C64" w:rsidRDefault="00014C64" w:rsidP="00014C64">
            <w:pPr>
              <w:rPr>
                <w:sz w:val="20"/>
                <w:szCs w:val="20"/>
              </w:rPr>
            </w:pPr>
            <w:r w:rsidRPr="00E45371">
              <w:rPr>
                <w:i/>
                <w:sz w:val="20"/>
                <w:szCs w:val="20"/>
              </w:rPr>
              <w:t>tax_total</w:t>
            </w:r>
            <w:r>
              <w:rPr>
                <w:sz w:val="20"/>
                <w:szCs w:val="20"/>
              </w:rPr>
              <w:t xml:space="preserve"> - Total VAT</w:t>
            </w:r>
          </w:p>
          <w:p w14:paraId="04B6C38A" w14:textId="77777777" w:rsidR="00014C64" w:rsidRDefault="00014C64" w:rsidP="00014C64">
            <w:pPr>
              <w:rPr>
                <w:sz w:val="20"/>
                <w:szCs w:val="20"/>
              </w:rPr>
            </w:pPr>
            <w:r w:rsidRPr="00E45371">
              <w:rPr>
                <w:i/>
                <w:sz w:val="20"/>
                <w:szCs w:val="20"/>
              </w:rPr>
              <w:t>amount_total</w:t>
            </w:r>
            <w:r>
              <w:rPr>
                <w:sz w:val="20"/>
                <w:szCs w:val="20"/>
              </w:rPr>
              <w:t xml:space="preserve"> - </w:t>
            </w:r>
            <w:r w:rsidRPr="00014C64">
              <w:rPr>
                <w:sz w:val="20"/>
                <w:szCs w:val="20"/>
                <w:lang w:val="en-US"/>
              </w:rPr>
              <w:t>The total amount with tax</w:t>
            </w:r>
          </w:p>
          <w:p w14:paraId="72784319" w14:textId="77777777" w:rsidR="00014C64" w:rsidRDefault="00014C64" w:rsidP="00014C64">
            <w:pPr>
              <w:rPr>
                <w:sz w:val="20"/>
                <w:szCs w:val="20"/>
              </w:rPr>
            </w:pPr>
            <w:r w:rsidRPr="00E45371">
              <w:rPr>
                <w:i/>
                <w:sz w:val="20"/>
                <w:szCs w:val="20"/>
              </w:rPr>
              <w:t>currency</w:t>
            </w:r>
            <w:r>
              <w:rPr>
                <w:sz w:val="20"/>
                <w:szCs w:val="20"/>
              </w:rPr>
              <w:t xml:space="preserve"> - Currency</w:t>
            </w:r>
          </w:p>
          <w:p w14:paraId="0AB2F83E" w14:textId="77777777" w:rsidR="00014C64" w:rsidRDefault="00014C64" w:rsidP="00014C64">
            <w:pPr>
              <w:rPr>
                <w:sz w:val="20"/>
                <w:szCs w:val="20"/>
              </w:rPr>
            </w:pPr>
            <w:r>
              <w:rPr>
                <w:sz w:val="20"/>
                <w:szCs w:val="20"/>
              </w:rPr>
              <w:t xml:space="preserve">Following attributes were excluded out of the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r w:rsidRPr="00E45371">
              <w:rPr>
                <w:i/>
                <w:sz w:val="20"/>
                <w:szCs w:val="20"/>
              </w:rPr>
              <w:t>up_amount_to</w:t>
            </w:r>
            <w:r>
              <w:rPr>
                <w:sz w:val="20"/>
                <w:szCs w:val="20"/>
              </w:rPr>
              <w:t xml:space="preserve"> - Amout with tax</w:t>
            </w:r>
          </w:p>
          <w:p w14:paraId="4515D2C7" w14:textId="77777777" w:rsidR="00014C64" w:rsidRDefault="00014C64" w:rsidP="00014C64">
            <w:pPr>
              <w:rPr>
                <w:sz w:val="20"/>
                <w:szCs w:val="20"/>
              </w:rPr>
            </w:pPr>
            <w:r w:rsidRPr="00E45371">
              <w:rPr>
                <w:i/>
                <w:sz w:val="20"/>
                <w:szCs w:val="20"/>
              </w:rPr>
              <w:t>up_tax_total</w:t>
            </w:r>
            <w:r>
              <w:rPr>
                <w:sz w:val="20"/>
                <w:szCs w:val="20"/>
              </w:rPr>
              <w:t xml:space="preserve"> - VAT</w:t>
            </w:r>
          </w:p>
          <w:p w14:paraId="7143E57F" w14:textId="77777777" w:rsidR="00014C64" w:rsidRDefault="00014C64" w:rsidP="00014C64">
            <w:pPr>
              <w:rPr>
                <w:sz w:val="20"/>
                <w:szCs w:val="20"/>
              </w:rPr>
            </w:pPr>
            <w:r>
              <w:rPr>
                <w:sz w:val="20"/>
                <w:szCs w:val="20"/>
              </w:rPr>
              <w:t xml:space="preserve"> The element contains summary amount for the RMP  within the Clearing process.</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definition - change of definition of the </w:t>
            </w:r>
            <w:r w:rsidRPr="00044796">
              <w:rPr>
                <w:i/>
                <w:sz w:val="20"/>
                <w:szCs w:val="20"/>
              </w:rPr>
              <w:t>item-id</w:t>
            </w:r>
            <w:r>
              <w:rPr>
                <w:sz w:val="20"/>
                <w:szCs w:val="20"/>
              </w:rPr>
              <w:t xml:space="preserve"> of the </w:t>
            </w:r>
            <w:r w:rsidRPr="00014C64">
              <w:rPr>
                <w:i/>
                <w:sz w:val="20"/>
                <w:szCs w:val="20"/>
              </w:rPr>
              <w:t>BaseItemDetail</w:t>
            </w:r>
            <w:r>
              <w:rPr>
                <w:sz w:val="20"/>
                <w:szCs w:val="20"/>
              </w:rPr>
              <w:t xml:space="preserve">. The attribute remains of the string type, max. lengnht was reduced to 4 characters.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definition - change of description of the </w:t>
            </w:r>
            <w:r w:rsidRPr="00044796">
              <w:rPr>
                <w:i/>
                <w:sz w:val="20"/>
                <w:szCs w:val="20"/>
              </w:rPr>
              <w:t>id</w:t>
            </w:r>
            <w:r>
              <w:rPr>
                <w:sz w:val="20"/>
                <w:szCs w:val="20"/>
              </w:rPr>
              <w:t xml:space="preserve"> attribute of the </w:t>
            </w:r>
            <w:r w:rsidRPr="00044796">
              <w:rPr>
                <w:i/>
                <w:sz w:val="20"/>
                <w:szCs w:val="20"/>
              </w:rPr>
              <w:t>Meter</w:t>
            </w:r>
            <w:r>
              <w:rPr>
                <w:sz w:val="20"/>
                <w:szCs w:val="20"/>
              </w:rPr>
              <w:t xml:space="preserve"> element from „PDT id“ to „Meter identification“.</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definition - following optional attributes were appended to the </w:t>
            </w:r>
            <w:r w:rsidR="00334E54" w:rsidRPr="00334E54">
              <w:rPr>
                <w:i/>
                <w:sz w:val="20"/>
                <w:szCs w:val="20"/>
              </w:rPr>
              <w:t>Document</w:t>
            </w:r>
            <w:r>
              <w:rPr>
                <w:sz w:val="20"/>
                <w:szCs w:val="20"/>
              </w:rPr>
              <w:t xml:space="preserve"> element (</w:t>
            </w:r>
            <w:r w:rsidR="00334E54" w:rsidRPr="00334E54">
              <w:rPr>
                <w:i/>
                <w:sz w:val="20"/>
                <w:szCs w:val="20"/>
              </w:rPr>
              <w:t>DocumentEnvelope-&gt;Document</w:t>
            </w:r>
            <w:r>
              <w:rPr>
                <w:sz w:val="20"/>
                <w:szCs w:val="20"/>
              </w:rPr>
              <w:t>):</w:t>
            </w:r>
          </w:p>
          <w:p w14:paraId="6E83BEA6" w14:textId="77777777" w:rsidR="00EF6D5F" w:rsidRDefault="00EF6D5F" w:rsidP="00EF6D5F">
            <w:pPr>
              <w:rPr>
                <w:sz w:val="20"/>
                <w:szCs w:val="20"/>
              </w:rPr>
            </w:pPr>
            <w:r>
              <w:rPr>
                <w:i/>
                <w:sz w:val="20"/>
                <w:szCs w:val="20"/>
              </w:rPr>
              <w:t>doc-atn</w:t>
            </w:r>
            <w:r>
              <w:rPr>
                <w:sz w:val="20"/>
                <w:szCs w:val="20"/>
              </w:rPr>
              <w:t xml:space="preserve"> - Number of attachment  / sequence attachment number </w:t>
            </w:r>
          </w:p>
          <w:p w14:paraId="4F35C982" w14:textId="77777777" w:rsidR="00014C64" w:rsidRDefault="00EF6D5F" w:rsidP="00EF6D5F">
            <w:pPr>
              <w:rPr>
                <w:sz w:val="20"/>
                <w:szCs w:val="20"/>
              </w:rPr>
            </w:pPr>
            <w:r>
              <w:rPr>
                <w:i/>
                <w:sz w:val="20"/>
                <w:szCs w:val="20"/>
              </w:rPr>
              <w:t>doc-ver</w:t>
            </w:r>
            <w:r>
              <w:rPr>
                <w:sz w:val="20"/>
                <w:szCs w:val="20"/>
              </w:rPr>
              <w:t xml:space="preserve"> - Message version unique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ISOTEDATA definition - following modification were made:</w:t>
            </w:r>
          </w:p>
          <w:p w14:paraId="034EAE91" w14:textId="77777777" w:rsidR="00122933" w:rsidRPr="00066199" w:rsidRDefault="00122933" w:rsidP="00122933">
            <w:pPr>
              <w:rPr>
                <w:sz w:val="20"/>
                <w:szCs w:val="20"/>
              </w:rPr>
            </w:pPr>
            <w:r>
              <w:rPr>
                <w:sz w:val="20"/>
                <w:szCs w:val="20"/>
              </w:rPr>
              <w:t xml:space="preserve"> - the append of the </w:t>
            </w:r>
            <w:r w:rsidRPr="009E7E23">
              <w:rPr>
                <w:i/>
                <w:sz w:val="20"/>
                <w:szCs w:val="20"/>
              </w:rPr>
              <w:t>trade-market-flag</w:t>
            </w:r>
            <w:r>
              <w:rPr>
                <w:sz w:val="20"/>
                <w:szCs w:val="20"/>
              </w:rPr>
              <w:t xml:space="preserve"> attribute to the </w:t>
            </w:r>
            <w:r w:rsidRPr="009E7E23">
              <w:rPr>
                <w:i/>
                <w:sz w:val="20"/>
                <w:szCs w:val="20"/>
              </w:rPr>
              <w:t>Trade</w:t>
            </w:r>
            <w:r>
              <w:rPr>
                <w:i/>
                <w:sz w:val="20"/>
                <w:szCs w:val="20"/>
              </w:rPr>
              <w:t xml:space="preserve"> </w:t>
            </w:r>
            <w:r w:rsidRPr="00B16DC6">
              <w:rPr>
                <w:sz w:val="20"/>
                <w:szCs w:val="20"/>
              </w:rPr>
              <w:t>element</w:t>
            </w:r>
            <w:r>
              <w:rPr>
                <w:i/>
                <w:sz w:val="20"/>
                <w:szCs w:val="20"/>
              </w:rPr>
              <w:t>.</w:t>
            </w:r>
            <w:r>
              <w:rPr>
                <w:sz w:val="20"/>
                <w:szCs w:val="20"/>
              </w:rPr>
              <w:t>The attribute is of use optional.  The same change was made in ISOTEREQ definition.</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the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15CBCAD6" w14:textId="77777777" w:rsidR="00122933" w:rsidRDefault="00122933" w:rsidP="00122933">
            <w:pPr>
              <w:rPr>
                <w:sz w:val="20"/>
                <w:szCs w:val="20"/>
              </w:rPr>
            </w:pPr>
            <w:r>
              <w:rPr>
                <w:sz w:val="20"/>
                <w:szCs w:val="20"/>
              </w:rPr>
              <w:t xml:space="preserve">   SP36 - </w:t>
            </w:r>
            <w:r w:rsidRPr="00B16DC6">
              <w:rPr>
                <w:sz w:val="20"/>
                <w:szCs w:val="20"/>
                <w:lang w:val="en-US"/>
              </w:rPr>
              <w:t>Day-ahead Market Settlement purchase, negative price of negative energy</w:t>
            </w:r>
          </w:p>
          <w:p w14:paraId="46311F6D" w14:textId="77777777" w:rsidR="00122933" w:rsidRDefault="00122933" w:rsidP="00122933">
            <w:pPr>
              <w:rPr>
                <w:sz w:val="20"/>
                <w:szCs w:val="20"/>
              </w:rPr>
            </w:pPr>
            <w:r>
              <w:rPr>
                <w:sz w:val="20"/>
                <w:szCs w:val="20"/>
              </w:rPr>
              <w:t xml:space="preserve">   SP37 - </w:t>
            </w:r>
            <w:r w:rsidRPr="00B16DC6">
              <w:rPr>
                <w:sz w:val="20"/>
                <w:szCs w:val="20"/>
                <w:lang w:val="en-US"/>
              </w:rPr>
              <w:t>Day-ahead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SC36 - </w:t>
            </w:r>
            <w:r w:rsidRPr="00B16DC6">
              <w:rPr>
                <w:sz w:val="20"/>
                <w:szCs w:val="20"/>
                <w:lang w:val="en-US"/>
              </w:rPr>
              <w:t>Day-ahead Market Settlement purchase, negative energy at negative price</w:t>
            </w:r>
          </w:p>
          <w:p w14:paraId="4A8DAB37" w14:textId="77777777" w:rsidR="00122933" w:rsidRDefault="00122933" w:rsidP="00122933">
            <w:pPr>
              <w:rPr>
                <w:sz w:val="20"/>
                <w:szCs w:val="20"/>
              </w:rPr>
            </w:pPr>
            <w:r>
              <w:rPr>
                <w:sz w:val="20"/>
                <w:szCs w:val="20"/>
              </w:rPr>
              <w:t xml:space="preserve">   SC37 - </w:t>
            </w:r>
            <w:r w:rsidRPr="00B16DC6">
              <w:rPr>
                <w:sz w:val="20"/>
                <w:szCs w:val="20"/>
                <w:lang w:val="en-US"/>
              </w:rPr>
              <w:t>Day-ahead Market Settlement sale, positive energy at positive price</w:t>
            </w:r>
          </w:p>
          <w:p w14:paraId="37EE2A9B" w14:textId="77777777" w:rsidR="00122933" w:rsidRDefault="00122933" w:rsidP="00122933">
            <w:pPr>
              <w:rPr>
                <w:sz w:val="20"/>
                <w:szCs w:val="20"/>
              </w:rPr>
            </w:pPr>
            <w:r>
              <w:rPr>
                <w:sz w:val="20"/>
                <w:szCs w:val="20"/>
              </w:rPr>
              <w:t xml:space="preserve">   SC50 - </w:t>
            </w:r>
            <w:r w:rsidRPr="00B16DC6">
              <w:rPr>
                <w:sz w:val="20"/>
                <w:szCs w:val="20"/>
                <w:lang w:val="en-US"/>
              </w:rPr>
              <w:t>Final plan – DM - negative energy - DER bid</w:t>
            </w:r>
          </w:p>
          <w:p w14:paraId="46E55D0A" w14:textId="77777777" w:rsidR="00122933" w:rsidRDefault="00122933" w:rsidP="00122933">
            <w:pPr>
              <w:rPr>
                <w:sz w:val="20"/>
                <w:szCs w:val="20"/>
                <w:lang w:val="en-US"/>
              </w:rPr>
            </w:pPr>
            <w:r>
              <w:rPr>
                <w:sz w:val="20"/>
                <w:szCs w:val="20"/>
              </w:rPr>
              <w:t xml:space="preserve">   SC51 - </w:t>
            </w:r>
            <w:r w:rsidRPr="00B16DC6">
              <w:rPr>
                <w:sz w:val="20"/>
                <w:szCs w:val="20"/>
                <w:lang w:val="en-US"/>
              </w:rPr>
              <w:t>Final plan – DM - positive energy - DER bid</w:t>
            </w:r>
          </w:p>
          <w:p w14:paraId="682F3594" w14:textId="77777777" w:rsidR="00122933" w:rsidRDefault="00122933" w:rsidP="00122933">
            <w:pPr>
              <w:rPr>
                <w:sz w:val="20"/>
                <w:szCs w:val="20"/>
              </w:rPr>
            </w:pPr>
            <w:r>
              <w:rPr>
                <w:sz w:val="20"/>
                <w:szCs w:val="20"/>
              </w:rPr>
              <w:t xml:space="preserve">   SC77 - </w:t>
            </w:r>
            <w:r w:rsidRPr="00B16DC6">
              <w:rPr>
                <w:sz w:val="20"/>
                <w:szCs w:val="20"/>
                <w:lang w:val="en-US"/>
              </w:rPr>
              <w:t>Matched amount of bids for purchase on PXE-futures market</w:t>
            </w:r>
          </w:p>
          <w:p w14:paraId="76274CA6" w14:textId="77777777" w:rsidR="00122933" w:rsidRDefault="00122933" w:rsidP="00122933">
            <w:pPr>
              <w:rPr>
                <w:sz w:val="20"/>
                <w:szCs w:val="20"/>
              </w:rPr>
            </w:pPr>
            <w:r>
              <w:rPr>
                <w:sz w:val="20"/>
                <w:szCs w:val="20"/>
              </w:rPr>
              <w:t xml:space="preserve">   SC78 - </w:t>
            </w:r>
            <w:r w:rsidRPr="00B16DC6">
              <w:rPr>
                <w:sz w:val="20"/>
                <w:szCs w:val="20"/>
                <w:lang w:val="en-US"/>
              </w:rPr>
              <w:t>Matched amount of bids for sale on PXE-futures market</w:t>
            </w:r>
          </w:p>
          <w:p w14:paraId="5CB46CFF" w14:textId="77777777" w:rsidR="00122933" w:rsidRDefault="00122933" w:rsidP="00122933">
            <w:pPr>
              <w:rPr>
                <w:sz w:val="20"/>
                <w:szCs w:val="20"/>
              </w:rPr>
            </w:pPr>
            <w:r>
              <w:rPr>
                <w:sz w:val="20"/>
                <w:szCs w:val="20"/>
              </w:rPr>
              <w:t xml:space="preserve">   SC55 - </w:t>
            </w:r>
            <w:r w:rsidRPr="00B16DC6">
              <w:rPr>
                <w:sz w:val="20"/>
                <w:szCs w:val="20"/>
                <w:lang w:val="en-US"/>
              </w:rPr>
              <w:t>Rounding of imbalances - amount</w:t>
            </w:r>
          </w:p>
          <w:p w14:paraId="10C653AC" w14:textId="77777777" w:rsidR="00122933" w:rsidRDefault="00122933" w:rsidP="00122933">
            <w:pPr>
              <w:rPr>
                <w:sz w:val="20"/>
                <w:szCs w:val="20"/>
              </w:rPr>
            </w:pPr>
            <w:r>
              <w:rPr>
                <w:sz w:val="20"/>
                <w:szCs w:val="20"/>
              </w:rPr>
              <w:t xml:space="preserve"> - the change of description at one of the code list value of the </w:t>
            </w:r>
            <w:r w:rsidRPr="00B16DC6">
              <w:rPr>
                <w:i/>
                <w:sz w:val="20"/>
                <w:szCs w:val="20"/>
              </w:rPr>
              <w:t>trade-state</w:t>
            </w:r>
            <w:r>
              <w:rPr>
                <w:sz w:val="20"/>
                <w:szCs w:val="20"/>
              </w:rPr>
              <w:t xml:space="preserve"> attribute of the  </w:t>
            </w:r>
            <w:r w:rsidRPr="00B16DC6">
              <w:rPr>
                <w:i/>
                <w:sz w:val="20"/>
                <w:szCs w:val="20"/>
              </w:rPr>
              <w:t>Trade</w:t>
            </w:r>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r w:rsidRPr="009E7E23">
              <w:rPr>
                <w:sz w:val="20"/>
                <w:szCs w:val="20"/>
                <w:lang w:val="en-US"/>
              </w:rPr>
              <w:t>tan</w:t>
            </w:r>
            <w:r>
              <w:rPr>
                <w:sz w:val="20"/>
                <w:szCs w:val="20"/>
                <w:lang w:val="en-US"/>
              </w:rPr>
              <w:t>dart derfinition”</w:t>
            </w:r>
            <w:r>
              <w:rPr>
                <w:sz w:val="20"/>
                <w:szCs w:val="20"/>
              </w:rPr>
              <w:t xml:space="preserve"> , now „System order“</w:t>
            </w:r>
          </w:p>
          <w:p w14:paraId="336A602B" w14:textId="77777777" w:rsidR="00122933" w:rsidRDefault="00122933" w:rsidP="00122933">
            <w:pPr>
              <w:rPr>
                <w:sz w:val="20"/>
                <w:szCs w:val="20"/>
              </w:rPr>
            </w:pPr>
            <w:r>
              <w:rPr>
                <w:sz w:val="20"/>
                <w:szCs w:val="20"/>
              </w:rPr>
              <w:t>Detailed description and impact of the changes is to be found in the document D1.4.4 - IS OTE automatic communication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r>
              <w:rPr>
                <w:sz w:val="20"/>
                <w:szCs w:val="20"/>
              </w:rPr>
              <w:t xml:space="preserve">definition </w:t>
            </w:r>
            <w:r w:rsidRPr="00E36963">
              <w:rPr>
                <w:sz w:val="20"/>
                <w:szCs w:val="20"/>
              </w:rPr>
              <w:t xml:space="preserve">- </w:t>
            </w:r>
            <w:r w:rsidR="00FB1C45">
              <w:rPr>
                <w:sz w:val="20"/>
                <w:szCs w:val="20"/>
              </w:rPr>
              <w:t>followi</w:t>
            </w:r>
            <w:r w:rsidR="001F2E03">
              <w:rPr>
                <w:sz w:val="20"/>
                <w:szCs w:val="20"/>
              </w:rPr>
              <w:t>ng cha</w:t>
            </w:r>
            <w:r w:rsidR="00FB1C45">
              <w:rPr>
                <w:sz w:val="20"/>
                <w:szCs w:val="20"/>
              </w:rPr>
              <w:t>n</w:t>
            </w:r>
            <w:r w:rsidR="001F2E03">
              <w:rPr>
                <w:sz w:val="20"/>
                <w:szCs w:val="20"/>
              </w:rPr>
              <w:t>ges were applied:</w:t>
            </w:r>
          </w:p>
          <w:p w14:paraId="58AEF208" w14:textId="77777777" w:rsidR="00122933" w:rsidRDefault="001F2E03" w:rsidP="00E36963">
            <w:pPr>
              <w:rPr>
                <w:sz w:val="20"/>
                <w:szCs w:val="20"/>
              </w:rPr>
            </w:pPr>
            <w:r>
              <w:rPr>
                <w:sz w:val="20"/>
                <w:szCs w:val="20"/>
              </w:rPr>
              <w:t xml:space="preserve">- </w:t>
            </w:r>
            <w:r w:rsidR="00E36963">
              <w:rPr>
                <w:sz w:val="20"/>
                <w:szCs w:val="20"/>
              </w:rPr>
              <w:t xml:space="preserve">change of use of the </w:t>
            </w:r>
            <w:r w:rsidR="00E36963" w:rsidRPr="00E36963">
              <w:rPr>
                <w:i/>
                <w:sz w:val="20"/>
                <w:szCs w:val="20"/>
              </w:rPr>
              <w:t>Meter</w:t>
            </w:r>
            <w:r w:rsidR="00E36963" w:rsidRPr="00E36963">
              <w:rPr>
                <w:sz w:val="20"/>
                <w:szCs w:val="20"/>
              </w:rPr>
              <w:t xml:space="preserve"> </w:t>
            </w:r>
            <w:r w:rsidR="00E36963">
              <w:rPr>
                <w:sz w:val="20"/>
                <w:szCs w:val="20"/>
              </w:rPr>
              <w:t xml:space="preserve">element from </w:t>
            </w:r>
            <w:r w:rsidR="00E36963" w:rsidRPr="00E36963">
              <w:rPr>
                <w:i/>
                <w:sz w:val="20"/>
                <w:szCs w:val="20"/>
              </w:rPr>
              <w:t>required</w:t>
            </w:r>
            <w:r w:rsidR="00E36963">
              <w:rPr>
                <w:sz w:val="20"/>
                <w:szCs w:val="20"/>
              </w:rPr>
              <w:t xml:space="preserve"> to</w:t>
            </w:r>
            <w:r w:rsidR="00E36963" w:rsidRPr="00E36963">
              <w:rPr>
                <w:sz w:val="20"/>
                <w:szCs w:val="20"/>
              </w:rPr>
              <w:t xml:space="preserve"> </w:t>
            </w:r>
            <w:r w:rsidR="00E36963" w:rsidRPr="00E36963">
              <w:rPr>
                <w:i/>
                <w:sz w:val="20"/>
                <w:szCs w:val="20"/>
              </w:rPr>
              <w:t>optional</w:t>
            </w:r>
            <w:r w:rsidR="00E36963" w:rsidRPr="00E36963">
              <w:rPr>
                <w:sz w:val="20"/>
                <w:szCs w:val="20"/>
              </w:rPr>
              <w:t>.</w:t>
            </w:r>
          </w:p>
          <w:p w14:paraId="4A87F9BE" w14:textId="77777777" w:rsidR="001F2E03" w:rsidRDefault="001F2E03" w:rsidP="001F2E03">
            <w:pPr>
              <w:rPr>
                <w:sz w:val="20"/>
                <w:szCs w:val="20"/>
              </w:rPr>
            </w:pPr>
            <w:r>
              <w:rPr>
                <w:sz w:val="20"/>
                <w:szCs w:val="20"/>
              </w:rPr>
              <w:t xml:space="preserve">- change of data type of the </w:t>
            </w:r>
            <w:r w:rsidRPr="001F2E03">
              <w:rPr>
                <w:i/>
                <w:sz w:val="20"/>
                <w:szCs w:val="20"/>
              </w:rPr>
              <w:t>tg-fi</w:t>
            </w:r>
            <w:r>
              <w:rPr>
                <w:sz w:val="20"/>
                <w:szCs w:val="20"/>
              </w:rPr>
              <w:t xml:space="preserve"> attribute from </w:t>
            </w:r>
            <w:r w:rsidRPr="00ED498B">
              <w:rPr>
                <w:i/>
                <w:sz w:val="20"/>
                <w:szCs w:val="20"/>
              </w:rPr>
              <w:t>string</w:t>
            </w:r>
            <w:r>
              <w:rPr>
                <w:sz w:val="20"/>
                <w:szCs w:val="20"/>
              </w:rPr>
              <w:t xml:space="preserve"> to </w:t>
            </w:r>
            <w:r w:rsidRPr="00ED498B">
              <w:rPr>
                <w:i/>
                <w:sz w:val="20"/>
                <w:szCs w:val="20"/>
              </w:rPr>
              <w:t>decimal</w:t>
            </w:r>
            <w:r>
              <w:rPr>
                <w:sz w:val="20"/>
                <w:szCs w:val="20"/>
              </w:rPr>
              <w:t>. The value can be entered without decimals, if needed.</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definition - the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3B3C1C16" w14:textId="77777777" w:rsidR="003B3948" w:rsidRDefault="003B3948" w:rsidP="003B3948">
            <w:pPr>
              <w:rPr>
                <w:sz w:val="20"/>
                <w:szCs w:val="20"/>
              </w:rPr>
            </w:pPr>
            <w:r>
              <w:rPr>
                <w:sz w:val="20"/>
                <w:szCs w:val="20"/>
              </w:rPr>
              <w:t xml:space="preserve">   SP77 - </w:t>
            </w:r>
            <w:r w:rsidRPr="003B3948">
              <w:rPr>
                <w:sz w:val="20"/>
                <w:szCs w:val="20"/>
              </w:rPr>
              <w:t>Matched price of bids for purchase on PXE-futures market</w:t>
            </w:r>
          </w:p>
          <w:p w14:paraId="0C0E5714" w14:textId="77777777" w:rsidR="003B3948" w:rsidRDefault="003B3948" w:rsidP="003B3948">
            <w:pPr>
              <w:rPr>
                <w:sz w:val="20"/>
                <w:szCs w:val="20"/>
              </w:rPr>
            </w:pPr>
            <w:r>
              <w:rPr>
                <w:sz w:val="20"/>
                <w:szCs w:val="20"/>
              </w:rPr>
              <w:t xml:space="preserve">   SP78 - </w:t>
            </w:r>
            <w:r w:rsidRPr="003B3948">
              <w:rPr>
                <w:sz w:val="20"/>
                <w:szCs w:val="20"/>
              </w:rPr>
              <w:t>Matched price of bids for sale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r w:rsidR="00FB1C45">
              <w:rPr>
                <w:sz w:val="20"/>
                <w:szCs w:val="20"/>
              </w:rPr>
              <w:t xml:space="preserve">definition </w:t>
            </w:r>
            <w:r>
              <w:rPr>
                <w:sz w:val="20"/>
                <w:szCs w:val="20"/>
              </w:rPr>
              <w:t xml:space="preserve">- </w:t>
            </w:r>
            <w:r w:rsidR="00FB1C45">
              <w:rPr>
                <w:sz w:val="20"/>
                <w:szCs w:val="20"/>
              </w:rPr>
              <w:t>following changes were applied</w:t>
            </w:r>
            <w:r>
              <w:rPr>
                <w:sz w:val="20"/>
                <w:szCs w:val="20"/>
              </w:rPr>
              <w:t>:</w:t>
            </w:r>
          </w:p>
          <w:p w14:paraId="0A726EA7" w14:textId="77777777" w:rsidR="00AB4D8B" w:rsidRDefault="00AB4D8B" w:rsidP="00266285">
            <w:pPr>
              <w:rPr>
                <w:sz w:val="20"/>
                <w:szCs w:val="20"/>
              </w:rPr>
            </w:pPr>
            <w:r>
              <w:rPr>
                <w:sz w:val="20"/>
                <w:szCs w:val="20"/>
              </w:rPr>
              <w:t xml:space="preserve"> - maxim</w:t>
            </w:r>
            <w:r w:rsidR="002B0648">
              <w:rPr>
                <w:sz w:val="20"/>
                <w:szCs w:val="20"/>
              </w:rPr>
              <w:t>al number of repetiti</w:t>
            </w:r>
            <w:r w:rsidR="00FB1C45">
              <w:rPr>
                <w:sz w:val="20"/>
                <w:szCs w:val="20"/>
              </w:rPr>
              <w:t xml:space="preserve">ons of the </w:t>
            </w:r>
            <w:r w:rsidRPr="00BC50A9">
              <w:rPr>
                <w:i/>
                <w:sz w:val="20"/>
                <w:szCs w:val="20"/>
              </w:rPr>
              <w:t>Deliery</w:t>
            </w:r>
            <w:r>
              <w:rPr>
                <w:sz w:val="20"/>
                <w:szCs w:val="20"/>
              </w:rPr>
              <w:t xml:space="preserve"> </w:t>
            </w:r>
            <w:r w:rsidR="00FB1C45">
              <w:rPr>
                <w:sz w:val="20"/>
                <w:szCs w:val="20"/>
              </w:rPr>
              <w:t>element was raised from 2 to 4</w:t>
            </w:r>
          </w:p>
          <w:p w14:paraId="630BA0DB"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tradeTypeGrp</w:t>
            </w:r>
            <w:r>
              <w:rPr>
                <w:sz w:val="20"/>
                <w:szCs w:val="20"/>
              </w:rPr>
              <w:t xml:space="preserve"> </w:t>
            </w:r>
            <w:r w:rsidR="00FB1C45">
              <w:rPr>
                <w:sz w:val="20"/>
                <w:szCs w:val="20"/>
              </w:rPr>
              <w:t>attribute of the</w:t>
            </w:r>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r w:rsidRPr="00815C6D">
              <w:rPr>
                <w:i/>
                <w:sz w:val="20"/>
                <w:szCs w:val="20"/>
              </w:rPr>
              <w:t>Stock-&gt;Delivery-&gt;Data</w:t>
            </w:r>
            <w:r>
              <w:rPr>
                <w:sz w:val="20"/>
                <w:szCs w:val="20"/>
              </w:rPr>
              <w:t xml:space="preserve">) </w:t>
            </w:r>
            <w:r w:rsidR="00FB1C45">
              <w:rPr>
                <w:sz w:val="20"/>
                <w:szCs w:val="20"/>
              </w:rPr>
              <w:t xml:space="preserve">was expanded by value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definition </w:t>
            </w:r>
            <w:r>
              <w:rPr>
                <w:sz w:val="20"/>
                <w:szCs w:val="20"/>
              </w:rPr>
              <w:t xml:space="preserve"> - </w:t>
            </w:r>
            <w:r w:rsidR="00FB1C45">
              <w:rPr>
                <w:sz w:val="20"/>
                <w:szCs w:val="20"/>
              </w:rPr>
              <w:t xml:space="preserve">following changes af </w:t>
            </w:r>
            <w:r>
              <w:rPr>
                <w:sz w:val="20"/>
                <w:szCs w:val="20"/>
              </w:rPr>
              <w:t>at</w:t>
            </w:r>
            <w:r w:rsidR="002B0648">
              <w:rPr>
                <w:sz w:val="20"/>
                <w:szCs w:val="20"/>
              </w:rPr>
              <w:t>tributes within</w:t>
            </w:r>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r w:rsidRPr="00BC50A9">
              <w:rPr>
                <w:i/>
                <w:sz w:val="20"/>
                <w:szCs w:val="20"/>
              </w:rPr>
              <w:t>Confirmation-&gt;PaymentList-&gt;Data</w:t>
            </w:r>
            <w:r>
              <w:rPr>
                <w:sz w:val="20"/>
                <w:szCs w:val="20"/>
              </w:rPr>
              <w:t>)</w:t>
            </w:r>
            <w:r w:rsidR="00FB1C45">
              <w:rPr>
                <w:sz w:val="20"/>
                <w:szCs w:val="20"/>
              </w:rPr>
              <w:t xml:space="preserve"> were applied</w:t>
            </w:r>
            <w:r>
              <w:rPr>
                <w:sz w:val="20"/>
                <w:szCs w:val="20"/>
              </w:rPr>
              <w:t>:</w:t>
            </w:r>
          </w:p>
          <w:p w14:paraId="1131E259"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00FB1C45">
              <w:rPr>
                <w:i/>
                <w:sz w:val="20"/>
                <w:szCs w:val="20"/>
              </w:rPr>
              <w:t>pay</w:t>
            </w:r>
            <w:r w:rsidRPr="00BC50A9">
              <w:rPr>
                <w:i/>
                <w:sz w:val="20"/>
                <w:szCs w:val="20"/>
              </w:rPr>
              <w:t>mentDate</w:t>
            </w:r>
            <w:r>
              <w:rPr>
                <w:sz w:val="20"/>
                <w:szCs w:val="20"/>
              </w:rPr>
              <w:t xml:space="preserve"> </w:t>
            </w:r>
            <w:r w:rsidR="00FB1C45">
              <w:rPr>
                <w:sz w:val="20"/>
                <w:szCs w:val="20"/>
              </w:rPr>
              <w:t xml:space="preserve">attribute from </w:t>
            </w:r>
            <w:r w:rsidRPr="00BC50A9">
              <w:rPr>
                <w:sz w:val="20"/>
                <w:szCs w:val="20"/>
              </w:rPr>
              <w:t>required</w:t>
            </w:r>
            <w:r w:rsidR="00FB1C45">
              <w:rPr>
                <w:sz w:val="20"/>
                <w:szCs w:val="20"/>
              </w:rPr>
              <w:t xml:space="preserve"> to</w:t>
            </w:r>
            <w:r>
              <w:rPr>
                <w:sz w:val="20"/>
                <w:szCs w:val="20"/>
              </w:rPr>
              <w:t xml:space="preserve"> </w:t>
            </w:r>
            <w:r w:rsidRPr="00BC50A9">
              <w:rPr>
                <w:sz w:val="20"/>
                <w:szCs w:val="20"/>
              </w:rPr>
              <w:t>optional</w:t>
            </w:r>
          </w:p>
          <w:p w14:paraId="41C52C80" w14:textId="77777777" w:rsidR="00AB4D8B" w:rsidRDefault="00AB4D8B" w:rsidP="00266285">
            <w:pPr>
              <w:rPr>
                <w:sz w:val="20"/>
                <w:szCs w:val="20"/>
              </w:rPr>
            </w:pPr>
            <w:r>
              <w:rPr>
                <w:sz w:val="20"/>
                <w:szCs w:val="20"/>
              </w:rPr>
              <w:t xml:space="preserve"> - </w:t>
            </w:r>
            <w:r w:rsidR="00FB1C45">
              <w:rPr>
                <w:sz w:val="20"/>
                <w:szCs w:val="20"/>
              </w:rPr>
              <w:t>change of use of the</w:t>
            </w:r>
            <w:r>
              <w:rPr>
                <w:sz w:val="20"/>
                <w:szCs w:val="20"/>
              </w:rPr>
              <w:t xml:space="preserve"> </w:t>
            </w:r>
            <w:r w:rsidRPr="00BC50A9">
              <w:rPr>
                <w:i/>
                <w:sz w:val="20"/>
                <w:szCs w:val="20"/>
              </w:rPr>
              <w:t>paymentStatus</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4448FEDF"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Pr="00BC50A9">
              <w:rPr>
                <w:i/>
                <w:sz w:val="20"/>
                <w:szCs w:val="20"/>
              </w:rPr>
              <w:t>variableSymbol</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3F6678B8"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w:t>
            </w:r>
            <w:r>
              <w:rPr>
                <w:sz w:val="20"/>
                <w:szCs w:val="20"/>
              </w:rPr>
              <w:t xml:space="preserve"> </w:t>
            </w:r>
            <w:r w:rsidR="00FB1C45">
              <w:rPr>
                <w:sz w:val="20"/>
                <w:szCs w:val="20"/>
              </w:rPr>
              <w:t>attribute was expanded by</w:t>
            </w:r>
            <w:r>
              <w:rPr>
                <w:sz w:val="20"/>
                <w:szCs w:val="20"/>
              </w:rPr>
              <w:t xml:space="preserve"> </w:t>
            </w:r>
            <w:r w:rsidR="00FB1C45">
              <w:rPr>
                <w:sz w:val="20"/>
                <w:szCs w:val="20"/>
              </w:rPr>
              <w:t>values</w:t>
            </w:r>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SFVOTCONFDATA definition</w:t>
            </w:r>
            <w:r w:rsidR="009222D9">
              <w:rPr>
                <w:sz w:val="20"/>
                <w:szCs w:val="20"/>
              </w:rPr>
              <w:t xml:space="preserve"> </w:t>
            </w:r>
            <w:r>
              <w:rPr>
                <w:sz w:val="20"/>
                <w:szCs w:val="20"/>
              </w:rPr>
              <w:t xml:space="preserve">- </w:t>
            </w:r>
            <w:r w:rsidR="009222D9">
              <w:rPr>
                <w:sz w:val="20"/>
                <w:szCs w:val="20"/>
              </w:rPr>
              <w:t xml:space="preserve">due to netting introduction the schema definition was modified. The chages are of a greater scale, therefore they are not listed. Respective chapter was updated.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5584CBE2" w14:textId="77777777" w:rsidR="00326E6F" w:rsidRDefault="00326E6F" w:rsidP="00326E6F">
            <w:pPr>
              <w:rPr>
                <w:sz w:val="20"/>
                <w:szCs w:val="20"/>
              </w:rPr>
            </w:pPr>
            <w:r>
              <w:rPr>
                <w:sz w:val="20"/>
                <w:szCs w:val="20"/>
              </w:rPr>
              <w:t xml:space="preserve">981 - </w:t>
            </w:r>
            <w:r w:rsidR="00C42133" w:rsidRPr="00C42133">
              <w:rPr>
                <w:sz w:val="20"/>
                <w:szCs w:val="20"/>
              </w:rPr>
              <w:t>Notification, gate open/closure time of RRD/DM has been changed</w:t>
            </w:r>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reports for Netting introduced (SFVOTTDDNET and SFVOTTDDSUM). </w:t>
            </w:r>
            <w:r w:rsidR="0018224A">
              <w:rPr>
                <w:sz w:val="20"/>
                <w:szCs w:val="20"/>
              </w:rPr>
              <w:t>These are described in separate chapters.</w:t>
            </w:r>
          </w:p>
          <w:p w14:paraId="1B29F7C0" w14:textId="77777777" w:rsidR="00326E6F" w:rsidRDefault="0018224A" w:rsidP="00326E6F">
            <w:pPr>
              <w:rPr>
                <w:sz w:val="20"/>
                <w:szCs w:val="20"/>
              </w:rPr>
            </w:pPr>
            <w:r>
              <w:rPr>
                <w:sz w:val="20"/>
                <w:szCs w:val="20"/>
              </w:rPr>
              <w:t xml:space="preserve">Besides, the enumeration of the </w:t>
            </w:r>
            <w:r w:rsidRPr="00CA65B4">
              <w:rPr>
                <w:i/>
                <w:sz w:val="20"/>
                <w:szCs w:val="20"/>
              </w:rPr>
              <w:t>msg_code</w:t>
            </w:r>
            <w:r>
              <w:rPr>
                <w:sz w:val="20"/>
                <w:szCs w:val="20"/>
              </w:rPr>
              <w:t xml:space="preserve"> attribute was extended in the definition of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LP netting - request</w:t>
            </w:r>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summ - request</w:t>
            </w:r>
          </w:p>
          <w:p w14:paraId="70183DDC" w14:textId="77777777" w:rsidR="00326E6F" w:rsidRDefault="00326E6F" w:rsidP="00326E6F">
            <w:pPr>
              <w:rPr>
                <w:sz w:val="20"/>
                <w:szCs w:val="20"/>
              </w:rPr>
            </w:pPr>
            <w:r>
              <w:rPr>
                <w:sz w:val="20"/>
                <w:szCs w:val="20"/>
              </w:rPr>
              <w:t xml:space="preserve"> 466 - </w:t>
            </w:r>
            <w:r w:rsidR="00995456" w:rsidRPr="00995456">
              <w:rPr>
                <w:sz w:val="20"/>
                <w:szCs w:val="20"/>
              </w:rPr>
              <w:t>LP OTE summ - request</w:t>
            </w:r>
          </w:p>
          <w:p w14:paraId="6D0A217F" w14:textId="77777777" w:rsidR="00326E6F" w:rsidRDefault="0018224A" w:rsidP="00326E6F">
            <w:pPr>
              <w:rPr>
                <w:sz w:val="20"/>
                <w:szCs w:val="20"/>
              </w:rPr>
            </w:pPr>
            <w:r>
              <w:rPr>
                <w:sz w:val="20"/>
                <w:szCs w:val="20"/>
              </w:rPr>
              <w:lastRenderedPageBreak/>
              <w:t>And in the definition of</w:t>
            </w:r>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LP netting - error/confirmation</w:t>
            </w:r>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summ - error/confirmation</w:t>
            </w:r>
          </w:p>
          <w:p w14:paraId="3F21521C" w14:textId="77777777" w:rsidR="00326E6F" w:rsidRDefault="00326E6F" w:rsidP="000A1517">
            <w:pPr>
              <w:rPr>
                <w:sz w:val="20"/>
                <w:szCs w:val="20"/>
              </w:rPr>
            </w:pPr>
            <w:r>
              <w:rPr>
                <w:sz w:val="20"/>
                <w:szCs w:val="20"/>
              </w:rPr>
              <w:t xml:space="preserve">468 - </w:t>
            </w:r>
            <w:r w:rsidR="00995456" w:rsidRPr="00995456">
              <w:rPr>
                <w:sz w:val="20"/>
                <w:szCs w:val="20"/>
              </w:rPr>
              <w:t>LP OTE summ - error/confirmation</w:t>
            </w:r>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definition – new attribute </w:t>
            </w:r>
            <w:r>
              <w:rPr>
                <w:i/>
                <w:sz w:val="20"/>
                <w:szCs w:val="20"/>
              </w:rPr>
              <w:t>res-cap-plan</w:t>
            </w:r>
            <w:r>
              <w:rPr>
                <w:sz w:val="20"/>
                <w:szCs w:val="20"/>
              </w:rPr>
              <w:t xml:space="preserve"> was added to </w:t>
            </w:r>
            <w:r w:rsidRPr="00270F2B">
              <w:rPr>
                <w:i/>
                <w:sz w:val="20"/>
                <w:szCs w:val="20"/>
              </w:rPr>
              <w:t>OPM</w:t>
            </w:r>
            <w:r>
              <w:rPr>
                <w:sz w:val="20"/>
                <w:szCs w:val="20"/>
              </w:rPr>
              <w:t xml:space="preserve"> element with use  </w:t>
            </w:r>
            <w:r w:rsidRPr="00270F2B">
              <w:rPr>
                <w:i/>
                <w:sz w:val="20"/>
                <w:szCs w:val="20"/>
              </w:rPr>
              <w:t>optional</w:t>
            </w:r>
            <w:r>
              <w:rPr>
                <w:sz w:val="20"/>
                <w:szCs w:val="20"/>
              </w:rPr>
              <w:t>. Attribute serve</w:t>
            </w:r>
            <w:r w:rsidR="003A73BB">
              <w:rPr>
                <w:sz w:val="20"/>
                <w:szCs w:val="20"/>
              </w:rPr>
              <w:t>s for en</w:t>
            </w:r>
            <w:r>
              <w:rPr>
                <w:sz w:val="20"/>
                <w:szCs w:val="20"/>
              </w:rPr>
              <w:t>t</w:t>
            </w:r>
            <w:r w:rsidR="003A73BB">
              <w:rPr>
                <w:sz w:val="20"/>
                <w:szCs w:val="20"/>
              </w:rPr>
              <w:t>e</w:t>
            </w:r>
            <w:r>
              <w:rPr>
                <w:sz w:val="20"/>
                <w:szCs w:val="20"/>
              </w:rPr>
              <w:t>ring value of reserved planned capacity.</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ETSO messages - the codelist ReasonCodeTypeList was expanded:</w:t>
            </w:r>
          </w:p>
          <w:p w14:paraId="651FB557" w14:textId="77777777" w:rsidR="001D7AEE" w:rsidRDefault="001D7AEE" w:rsidP="001D7AEE">
            <w:pPr>
              <w:rPr>
                <w:sz w:val="20"/>
                <w:szCs w:val="20"/>
              </w:rPr>
            </w:pPr>
            <w:r>
              <w:rPr>
                <w:sz w:val="20"/>
                <w:szCs w:val="20"/>
              </w:rPr>
              <w:t xml:space="preserve">Z23 - </w:t>
            </w:r>
            <w:r w:rsidRPr="001D7AEE">
              <w:rPr>
                <w:sz w:val="20"/>
                <w:szCs w:val="20"/>
              </w:rPr>
              <w:t>Schedule has been accepted and is waiting for FS calculation</w:t>
            </w:r>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definition - new attributes </w:t>
            </w:r>
            <w:r w:rsidRPr="00CD1160">
              <w:rPr>
                <w:i/>
                <w:sz w:val="20"/>
                <w:szCs w:val="20"/>
              </w:rPr>
              <w:t>paymentStatus</w:t>
            </w:r>
            <w:r>
              <w:rPr>
                <w:i/>
                <w:sz w:val="20"/>
                <w:szCs w:val="20"/>
              </w:rPr>
              <w:t xml:space="preserve">, </w:t>
            </w:r>
            <w:r w:rsidRPr="00CD1160">
              <w:rPr>
                <w:i/>
                <w:sz w:val="20"/>
                <w:szCs w:val="20"/>
              </w:rPr>
              <w:t>variableSymbol</w:t>
            </w:r>
            <w:r>
              <w:rPr>
                <w:i/>
                <w:sz w:val="20"/>
                <w:szCs w:val="20"/>
              </w:rPr>
              <w:t xml:space="preserve">, paymentDate </w:t>
            </w:r>
            <w:r>
              <w:rPr>
                <w:sz w:val="20"/>
                <w:szCs w:val="20"/>
              </w:rPr>
              <w:t xml:space="preserve"> with use optional were added to the Data element.</w:t>
            </w:r>
          </w:p>
          <w:p w14:paraId="61F1E8A5" w14:textId="77777777" w:rsidR="005F3270" w:rsidRDefault="005F3270" w:rsidP="005F3270">
            <w:pPr>
              <w:rPr>
                <w:sz w:val="20"/>
                <w:szCs w:val="20"/>
              </w:rPr>
            </w:pPr>
            <w:r>
              <w:rPr>
                <w:sz w:val="20"/>
                <w:szCs w:val="20"/>
              </w:rPr>
              <w:t xml:space="preserve">These serve for entering relevant values for trades, not processed in Netting.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definition - new attribute </w:t>
            </w:r>
            <w:r w:rsidRPr="00D23380">
              <w:rPr>
                <w:i/>
                <w:sz w:val="20"/>
                <w:szCs w:val="20"/>
              </w:rPr>
              <w:t>variableSymbol</w:t>
            </w:r>
            <w:r>
              <w:rPr>
                <w:sz w:val="20"/>
                <w:szCs w:val="20"/>
              </w:rPr>
              <w:t xml:space="preserve"> with use optional was added  to the </w:t>
            </w:r>
            <w:r w:rsidRPr="00D23380">
              <w:rPr>
                <w:i/>
                <w:sz w:val="20"/>
                <w:szCs w:val="20"/>
              </w:rPr>
              <w:t>Netting</w:t>
            </w:r>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definition – new attributes </w:t>
            </w:r>
            <w:r>
              <w:rPr>
                <w:i/>
                <w:sz w:val="20"/>
                <w:szCs w:val="20"/>
              </w:rPr>
              <w:t xml:space="preserve">res-power </w:t>
            </w:r>
            <w:r w:rsidRPr="003A73BB">
              <w:rPr>
                <w:sz w:val="20"/>
                <w:szCs w:val="20"/>
              </w:rPr>
              <w:t>and</w:t>
            </w:r>
            <w:r>
              <w:rPr>
                <w:i/>
                <w:sz w:val="20"/>
                <w:szCs w:val="20"/>
              </w:rPr>
              <w:t xml:space="preserve"> supp-blocks</w:t>
            </w:r>
            <w:r>
              <w:rPr>
                <w:sz w:val="20"/>
                <w:szCs w:val="20"/>
              </w:rPr>
              <w:t xml:space="preserve"> were added to </w:t>
            </w:r>
            <w:r w:rsidRPr="00270F2B">
              <w:rPr>
                <w:i/>
                <w:sz w:val="20"/>
                <w:szCs w:val="20"/>
              </w:rPr>
              <w:t>OPM</w:t>
            </w:r>
            <w:r>
              <w:rPr>
                <w:sz w:val="20"/>
                <w:szCs w:val="20"/>
              </w:rPr>
              <w:t xml:space="preserve"> element with use  </w:t>
            </w:r>
            <w:r w:rsidRPr="00270F2B">
              <w:rPr>
                <w:i/>
                <w:sz w:val="20"/>
                <w:szCs w:val="20"/>
              </w:rPr>
              <w:t>optional</w:t>
            </w:r>
            <w:r>
              <w:rPr>
                <w:sz w:val="20"/>
                <w:szCs w:val="20"/>
              </w:rPr>
              <w:t>. Attributes serve for entering value of reserved power and count of production blocks.</w:t>
            </w:r>
          </w:p>
          <w:p w14:paraId="399392E6" w14:textId="77777777" w:rsidR="0088561A" w:rsidRDefault="003A73BB" w:rsidP="003A73BB">
            <w:pPr>
              <w:rPr>
                <w:sz w:val="20"/>
                <w:szCs w:val="20"/>
              </w:rPr>
            </w:pPr>
            <w:r>
              <w:rPr>
                <w:sz w:val="20"/>
                <w:szCs w:val="20"/>
              </w:rPr>
              <w:t xml:space="preserve">The </w:t>
            </w:r>
            <w:r>
              <w:rPr>
                <w:i/>
                <w:sz w:val="20"/>
                <w:szCs w:val="20"/>
              </w:rPr>
              <w:t>res-cap-plan</w:t>
            </w:r>
            <w:r>
              <w:rPr>
                <w:sz w:val="20"/>
                <w:szCs w:val="20"/>
              </w:rPr>
              <w:t xml:space="preserve"> attribute was removed from the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definition - at the participant´s request, folowing modification were made: </w:t>
            </w:r>
          </w:p>
          <w:p w14:paraId="0012B0A8" w14:textId="77777777" w:rsidR="00DD6A1D" w:rsidRDefault="00DD6A1D" w:rsidP="00DD6A1D">
            <w:pPr>
              <w:rPr>
                <w:sz w:val="20"/>
                <w:szCs w:val="20"/>
              </w:rPr>
            </w:pPr>
            <w:r>
              <w:rPr>
                <w:sz w:val="20"/>
                <w:szCs w:val="20"/>
              </w:rPr>
              <w:t xml:space="preserve">-  maximum occurence of the </w:t>
            </w:r>
            <w:r w:rsidRPr="009819B4">
              <w:rPr>
                <w:i/>
                <w:sz w:val="20"/>
                <w:szCs w:val="20"/>
              </w:rPr>
              <w:t>Netti</w:t>
            </w:r>
            <w:r>
              <w:rPr>
                <w:i/>
                <w:sz w:val="20"/>
                <w:szCs w:val="20"/>
              </w:rPr>
              <w:t>n</w:t>
            </w:r>
            <w:r w:rsidRPr="009819B4">
              <w:rPr>
                <w:i/>
                <w:sz w:val="20"/>
                <w:szCs w:val="20"/>
              </w:rPr>
              <w:t>g</w:t>
            </w:r>
            <w:r>
              <w:rPr>
                <w:sz w:val="20"/>
                <w:szCs w:val="20"/>
              </w:rPr>
              <w:t xml:space="preserve"> element was reduced to 4</w:t>
            </w:r>
          </w:p>
          <w:p w14:paraId="680FCA23" w14:textId="77777777" w:rsidR="003A73BB" w:rsidRDefault="00DD6A1D" w:rsidP="00DD6A1D">
            <w:pPr>
              <w:rPr>
                <w:sz w:val="20"/>
                <w:szCs w:val="20"/>
              </w:rPr>
            </w:pPr>
            <w:r>
              <w:rPr>
                <w:sz w:val="20"/>
                <w:szCs w:val="20"/>
              </w:rPr>
              <w:t xml:space="preserve"> - maximum occurence of the</w:t>
            </w:r>
            <w:r w:rsidRPr="009819B4">
              <w:rPr>
                <w:i/>
                <w:sz w:val="20"/>
                <w:szCs w:val="20"/>
              </w:rPr>
              <w:t xml:space="preserve"> Conversion</w:t>
            </w:r>
            <w:r>
              <w:rPr>
                <w:sz w:val="20"/>
                <w:szCs w:val="20"/>
              </w:rPr>
              <w:t xml:space="preserve"> element was reduced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reports - by reason of zero use, the report for sending summary information Clearing LP. Message formats were modified as follows:  </w:t>
            </w:r>
          </w:p>
          <w:p w14:paraId="59C84336" w14:textId="77777777" w:rsidR="005B282B" w:rsidRDefault="005B282B" w:rsidP="005B282B">
            <w:pPr>
              <w:rPr>
                <w:sz w:val="20"/>
                <w:szCs w:val="20"/>
              </w:rPr>
            </w:pPr>
            <w:r>
              <w:rPr>
                <w:sz w:val="20"/>
                <w:szCs w:val="20"/>
              </w:rPr>
              <w:t>SFVOTTDDSUM format - removed</w:t>
            </w:r>
          </w:p>
          <w:p w14:paraId="72C754F7" w14:textId="77777777" w:rsidR="005B282B" w:rsidRDefault="005B282B" w:rsidP="005B282B">
            <w:pPr>
              <w:rPr>
                <w:sz w:val="20"/>
                <w:szCs w:val="20"/>
              </w:rPr>
            </w:pPr>
            <w:r>
              <w:rPr>
                <w:sz w:val="20"/>
                <w:szCs w:val="20"/>
              </w:rPr>
              <w:t xml:space="preserve">SFVOTREQ format - the enumeration of the </w:t>
            </w:r>
            <w:r w:rsidRPr="004C7888">
              <w:rPr>
                <w:i/>
                <w:sz w:val="20"/>
                <w:szCs w:val="20"/>
              </w:rPr>
              <w:t>msg_code</w:t>
            </w:r>
            <w:r>
              <w:rPr>
                <w:sz w:val="20"/>
                <w:szCs w:val="20"/>
              </w:rPr>
              <w:t xml:space="preserve"> attribute was reduced: </w:t>
            </w:r>
          </w:p>
          <w:p w14:paraId="64138C94" w14:textId="77777777" w:rsidR="005B282B" w:rsidRDefault="005B282B" w:rsidP="005B282B">
            <w:pPr>
              <w:rPr>
                <w:sz w:val="20"/>
                <w:szCs w:val="20"/>
              </w:rPr>
            </w:pPr>
            <w:r>
              <w:rPr>
                <w:sz w:val="20"/>
                <w:szCs w:val="20"/>
              </w:rPr>
              <w:t xml:space="preserve">  463 - Summary LP</w:t>
            </w:r>
            <w:r w:rsidRPr="00174EB7">
              <w:rPr>
                <w:sz w:val="20"/>
                <w:szCs w:val="20"/>
              </w:rPr>
              <w:t xml:space="preserve"> </w:t>
            </w:r>
            <w:r>
              <w:rPr>
                <w:sz w:val="20"/>
                <w:szCs w:val="20"/>
              </w:rPr>
              <w:t xml:space="preserve">by </w:t>
            </w:r>
            <w:r w:rsidR="000513C4">
              <w:rPr>
                <w:sz w:val="20"/>
                <w:szCs w:val="20"/>
              </w:rPr>
              <w:t>BRP</w:t>
            </w:r>
            <w:r>
              <w:rPr>
                <w:sz w:val="20"/>
                <w:szCs w:val="20"/>
              </w:rPr>
              <w:t xml:space="preserve"> </w:t>
            </w:r>
            <w:r w:rsidRPr="00174EB7">
              <w:rPr>
                <w:sz w:val="20"/>
                <w:szCs w:val="20"/>
              </w:rPr>
              <w:t xml:space="preserve">- </w:t>
            </w:r>
            <w:r>
              <w:rPr>
                <w:sz w:val="20"/>
                <w:szCs w:val="20"/>
              </w:rPr>
              <w:t>request</w:t>
            </w:r>
          </w:p>
          <w:p w14:paraId="5D04E58D" w14:textId="77777777" w:rsidR="005B282B" w:rsidRDefault="005B282B" w:rsidP="005B282B">
            <w:pPr>
              <w:rPr>
                <w:sz w:val="20"/>
                <w:szCs w:val="20"/>
              </w:rPr>
            </w:pPr>
            <w:r>
              <w:rPr>
                <w:sz w:val="20"/>
                <w:szCs w:val="20"/>
              </w:rPr>
              <w:t xml:space="preserve">  466 - Summary LP by</w:t>
            </w:r>
            <w:r w:rsidRPr="00174EB7">
              <w:rPr>
                <w:sz w:val="20"/>
                <w:szCs w:val="20"/>
              </w:rPr>
              <w:t xml:space="preserve"> OTE - </w:t>
            </w:r>
            <w:r>
              <w:rPr>
                <w:sz w:val="20"/>
                <w:szCs w:val="20"/>
              </w:rPr>
              <w:t>request</w:t>
            </w:r>
          </w:p>
          <w:p w14:paraId="1FE73F9F" w14:textId="77777777" w:rsidR="005B282B" w:rsidRDefault="005B282B" w:rsidP="005B282B">
            <w:pPr>
              <w:rPr>
                <w:sz w:val="20"/>
                <w:szCs w:val="20"/>
              </w:rPr>
            </w:pPr>
            <w:r>
              <w:rPr>
                <w:sz w:val="20"/>
                <w:szCs w:val="20"/>
              </w:rPr>
              <w:t xml:space="preserve">RESPONSE format - the enumeration of the </w:t>
            </w:r>
            <w:r w:rsidRPr="004C7888">
              <w:rPr>
                <w:i/>
                <w:sz w:val="20"/>
                <w:szCs w:val="20"/>
              </w:rPr>
              <w:t>msg_code</w:t>
            </w:r>
            <w:r>
              <w:rPr>
                <w:sz w:val="20"/>
                <w:szCs w:val="20"/>
              </w:rPr>
              <w:t xml:space="preserve"> attribute was reduced:</w:t>
            </w:r>
          </w:p>
          <w:p w14:paraId="058071BC" w14:textId="77777777" w:rsidR="005B282B" w:rsidRDefault="005B282B" w:rsidP="005B282B">
            <w:pPr>
              <w:rPr>
                <w:sz w:val="20"/>
                <w:szCs w:val="20"/>
              </w:rPr>
            </w:pPr>
            <w:r>
              <w:rPr>
                <w:sz w:val="20"/>
                <w:szCs w:val="20"/>
              </w:rPr>
              <w:t xml:space="preserve">  465 - Summary LP</w:t>
            </w:r>
            <w:r w:rsidRPr="00174EB7">
              <w:rPr>
                <w:sz w:val="20"/>
                <w:szCs w:val="20"/>
              </w:rPr>
              <w:t xml:space="preserve"> </w:t>
            </w:r>
            <w:r>
              <w:rPr>
                <w:sz w:val="20"/>
                <w:szCs w:val="20"/>
              </w:rPr>
              <w:t xml:space="preserve">by </w:t>
            </w:r>
            <w:r w:rsidR="000513C4">
              <w:rPr>
                <w:sz w:val="20"/>
                <w:szCs w:val="20"/>
              </w:rPr>
              <w:t>BRP</w:t>
            </w:r>
            <w:r>
              <w:rPr>
                <w:sz w:val="20"/>
                <w:szCs w:val="20"/>
              </w:rPr>
              <w:t xml:space="preserve"> </w:t>
            </w:r>
            <w:r w:rsidRPr="00174EB7">
              <w:rPr>
                <w:sz w:val="20"/>
                <w:szCs w:val="20"/>
              </w:rPr>
              <w:t xml:space="preserve">- </w:t>
            </w:r>
            <w:r>
              <w:rPr>
                <w:sz w:val="20"/>
                <w:szCs w:val="20"/>
              </w:rPr>
              <w:t>error</w:t>
            </w:r>
            <w:r w:rsidRPr="00174EB7">
              <w:rPr>
                <w:sz w:val="20"/>
                <w:szCs w:val="20"/>
              </w:rPr>
              <w:t>/</w:t>
            </w:r>
            <w:r>
              <w:rPr>
                <w:sz w:val="20"/>
                <w:szCs w:val="20"/>
              </w:rPr>
              <w:t>confirmation</w:t>
            </w:r>
          </w:p>
          <w:p w14:paraId="2B97EAE7" w14:textId="77777777" w:rsidR="005B282B" w:rsidRDefault="005B282B" w:rsidP="005B282B">
            <w:pPr>
              <w:rPr>
                <w:sz w:val="20"/>
                <w:szCs w:val="20"/>
              </w:rPr>
            </w:pPr>
            <w:r>
              <w:rPr>
                <w:sz w:val="20"/>
                <w:szCs w:val="20"/>
              </w:rPr>
              <w:t xml:space="preserve">  468 - Summary</w:t>
            </w:r>
            <w:r w:rsidRPr="00174EB7">
              <w:rPr>
                <w:sz w:val="20"/>
                <w:szCs w:val="20"/>
              </w:rPr>
              <w:t xml:space="preserve"> </w:t>
            </w:r>
            <w:r>
              <w:rPr>
                <w:sz w:val="20"/>
                <w:szCs w:val="20"/>
              </w:rPr>
              <w:t>LP by</w:t>
            </w:r>
            <w:r w:rsidRPr="00174EB7">
              <w:rPr>
                <w:sz w:val="20"/>
                <w:szCs w:val="20"/>
              </w:rPr>
              <w:t xml:space="preserve"> OTE - </w:t>
            </w:r>
            <w:r>
              <w:rPr>
                <w:sz w:val="20"/>
                <w:szCs w:val="20"/>
              </w:rPr>
              <w:t>error</w:t>
            </w:r>
            <w:r w:rsidRPr="00174EB7">
              <w:rPr>
                <w:sz w:val="20"/>
                <w:szCs w:val="20"/>
              </w:rPr>
              <w:t>/</w:t>
            </w:r>
            <w:r>
              <w:rPr>
                <w:sz w:val="20"/>
                <w:szCs w:val="20"/>
              </w:rPr>
              <w:t>confirmation</w:t>
            </w:r>
          </w:p>
          <w:p w14:paraId="7E1B5CD5" w14:textId="77777777" w:rsidR="005B282B" w:rsidRDefault="005B282B" w:rsidP="005B282B">
            <w:pPr>
              <w:rPr>
                <w:sz w:val="20"/>
                <w:szCs w:val="20"/>
              </w:rPr>
            </w:pPr>
            <w:r>
              <w:rPr>
                <w:sz w:val="20"/>
                <w:szCs w:val="20"/>
              </w:rPr>
              <w:t>Respective chapter was removed from the document.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New message format SFVOTLIMITS for passing the status of financial limit will be introduced. The format is common both for electricity and gas.</w:t>
            </w:r>
          </w:p>
          <w:p w14:paraId="122A8D7C" w14:textId="77777777" w:rsidR="005B282B" w:rsidRDefault="005B282B" w:rsidP="005B282B">
            <w:pPr>
              <w:rPr>
                <w:sz w:val="20"/>
                <w:szCs w:val="20"/>
              </w:rPr>
            </w:pPr>
            <w:r>
              <w:rPr>
                <w:sz w:val="20"/>
                <w:szCs w:val="20"/>
              </w:rPr>
              <w:t xml:space="preserve">The form will be published within final version of documentation.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MASTERDATA definition - decription mistake by msg_codes 245 and 249 was corrected. These were swapped.</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CDSDATA definition - following changes in definiton were made:</w:t>
            </w:r>
          </w:p>
          <w:p w14:paraId="5962DB9C" w14:textId="77777777" w:rsidR="00B34121" w:rsidRDefault="00B34121" w:rsidP="00B34121">
            <w:pPr>
              <w:rPr>
                <w:sz w:val="20"/>
                <w:szCs w:val="20"/>
              </w:rPr>
            </w:pPr>
            <w:r>
              <w:rPr>
                <w:sz w:val="20"/>
                <w:szCs w:val="20"/>
              </w:rPr>
              <w:t xml:space="preserve">The enumeration of the  </w:t>
            </w:r>
            <w:r w:rsidRPr="0001469E">
              <w:rPr>
                <w:i/>
                <w:sz w:val="20"/>
                <w:szCs w:val="20"/>
              </w:rPr>
              <w:t>profile-role</w:t>
            </w:r>
            <w:r>
              <w:rPr>
                <w:sz w:val="20"/>
                <w:szCs w:val="20"/>
              </w:rPr>
              <w:t xml:space="preserve"> attribute was expanded:</w:t>
            </w:r>
          </w:p>
          <w:p w14:paraId="408FCE15" w14:textId="77777777" w:rsidR="00B34121" w:rsidRDefault="00B34121" w:rsidP="00B34121">
            <w:pPr>
              <w:rPr>
                <w:sz w:val="20"/>
                <w:szCs w:val="20"/>
              </w:rPr>
            </w:pPr>
            <w:r>
              <w:rPr>
                <w:sz w:val="20"/>
                <w:szCs w:val="20"/>
              </w:rPr>
              <w:t xml:space="preserve">  P11 - </w:t>
            </w:r>
            <w:r w:rsidRPr="00B34121">
              <w:rPr>
                <w:sz w:val="20"/>
                <w:szCs w:val="20"/>
                <w:lang w:val="en-US"/>
              </w:rPr>
              <w:t>Predicted production for positive imbalace</w:t>
            </w:r>
          </w:p>
          <w:p w14:paraId="67E1D05F" w14:textId="77777777" w:rsidR="00B34121" w:rsidRDefault="00B34121" w:rsidP="00B34121">
            <w:pPr>
              <w:rPr>
                <w:sz w:val="20"/>
                <w:szCs w:val="20"/>
              </w:rPr>
            </w:pPr>
            <w:r>
              <w:rPr>
                <w:sz w:val="20"/>
                <w:szCs w:val="20"/>
              </w:rPr>
              <w:lastRenderedPageBreak/>
              <w:t xml:space="preserve">  P12 - </w:t>
            </w:r>
            <w:r w:rsidRPr="00B34121">
              <w:rPr>
                <w:sz w:val="20"/>
                <w:szCs w:val="20"/>
                <w:lang w:val="en-US"/>
              </w:rPr>
              <w:t>Predicted consumption for positive imbalace</w:t>
            </w:r>
          </w:p>
          <w:p w14:paraId="5D03B70F" w14:textId="77777777" w:rsidR="00B34121" w:rsidRDefault="00B34121" w:rsidP="00B34121">
            <w:pPr>
              <w:rPr>
                <w:sz w:val="20"/>
                <w:szCs w:val="20"/>
              </w:rPr>
            </w:pPr>
            <w:r>
              <w:rPr>
                <w:sz w:val="20"/>
                <w:szCs w:val="20"/>
              </w:rPr>
              <w:t xml:space="preserve">  P11 - </w:t>
            </w:r>
            <w:r w:rsidRPr="00B34121">
              <w:rPr>
                <w:sz w:val="20"/>
                <w:szCs w:val="20"/>
                <w:lang w:val="en-US"/>
              </w:rPr>
              <w:t>Predicted production for negative imbalace</w:t>
            </w:r>
          </w:p>
          <w:p w14:paraId="72929F86" w14:textId="77777777" w:rsidR="00B34121" w:rsidRDefault="00B34121" w:rsidP="00B34121">
            <w:pPr>
              <w:rPr>
                <w:sz w:val="20"/>
                <w:szCs w:val="20"/>
              </w:rPr>
            </w:pPr>
            <w:r>
              <w:rPr>
                <w:sz w:val="20"/>
                <w:szCs w:val="20"/>
              </w:rPr>
              <w:t xml:space="preserve">  P12 - </w:t>
            </w:r>
            <w:r w:rsidRPr="00B34121">
              <w:rPr>
                <w:sz w:val="20"/>
                <w:szCs w:val="20"/>
                <w:lang w:val="en-US"/>
              </w:rPr>
              <w:t>Predicted consumption for negative imbalace</w:t>
            </w:r>
          </w:p>
          <w:p w14:paraId="7DFED927" w14:textId="77777777" w:rsidR="00B34121" w:rsidRDefault="00B34121" w:rsidP="00B34121">
            <w:pPr>
              <w:rPr>
                <w:sz w:val="20"/>
                <w:szCs w:val="20"/>
              </w:rPr>
            </w:pPr>
            <w:r>
              <w:rPr>
                <w:sz w:val="20"/>
                <w:szCs w:val="20"/>
              </w:rPr>
              <w:t xml:space="preserve">  TPx - </w:t>
            </w:r>
            <w:r w:rsidRPr="00B34121">
              <w:rPr>
                <w:sz w:val="20"/>
                <w:szCs w:val="20"/>
                <w:lang w:val="en-US"/>
              </w:rPr>
              <w:t xml:space="preserve">Predicted </w:t>
            </w:r>
            <w:r>
              <w:rPr>
                <w:sz w:val="20"/>
                <w:szCs w:val="20"/>
                <w:lang w:val="en-US"/>
              </w:rPr>
              <w:t>temperature - temperature area x</w:t>
            </w:r>
          </w:p>
          <w:p w14:paraId="34DDA893" w14:textId="77777777" w:rsidR="00B34121" w:rsidRDefault="00B34121" w:rsidP="00B34121">
            <w:pPr>
              <w:rPr>
                <w:sz w:val="20"/>
                <w:szCs w:val="20"/>
              </w:rPr>
            </w:pPr>
            <w:r>
              <w:rPr>
                <w:sz w:val="20"/>
                <w:szCs w:val="20"/>
              </w:rPr>
              <w:t xml:space="preserve">  TQx - </w:t>
            </w:r>
            <w:r w:rsidRPr="00B34121">
              <w:rPr>
                <w:sz w:val="20"/>
                <w:szCs w:val="20"/>
                <w:lang w:val="en-US"/>
              </w:rPr>
              <w:t xml:space="preserve">Flat predicted </w:t>
            </w:r>
            <w:r>
              <w:rPr>
                <w:sz w:val="20"/>
                <w:szCs w:val="20"/>
                <w:lang w:val="en-US"/>
              </w:rPr>
              <w:t>temperature - temperature area x</w:t>
            </w:r>
          </w:p>
          <w:p w14:paraId="3698EF89" w14:textId="77777777" w:rsidR="00B34121" w:rsidRDefault="00B34121" w:rsidP="00B34121">
            <w:pPr>
              <w:rPr>
                <w:sz w:val="20"/>
                <w:szCs w:val="20"/>
              </w:rPr>
            </w:pPr>
            <w:r>
              <w:rPr>
                <w:sz w:val="20"/>
                <w:szCs w:val="20"/>
              </w:rPr>
              <w:t xml:space="preserve">The enumeration of the  </w:t>
            </w:r>
            <w:r w:rsidRPr="0001469E">
              <w:rPr>
                <w:i/>
                <w:sz w:val="20"/>
                <w:szCs w:val="20"/>
              </w:rPr>
              <w:t>message-code</w:t>
            </w:r>
            <w:r>
              <w:rPr>
                <w:sz w:val="20"/>
                <w:szCs w:val="20"/>
              </w:rPr>
              <w:t xml:space="preserve"> attribute was expanded:</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definition - enumerace atributu </w:t>
            </w:r>
            <w:r w:rsidRPr="001A5308">
              <w:rPr>
                <w:i/>
                <w:sz w:val="20"/>
                <w:szCs w:val="20"/>
              </w:rPr>
              <w:t>message-code</w:t>
            </w:r>
            <w:r>
              <w:rPr>
                <w:sz w:val="20"/>
                <w:szCs w:val="20"/>
              </w:rPr>
              <w:t xml:space="preserve"> doplněna o idetifikátory:</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RESPONSE - the enumeration of the  </w:t>
            </w:r>
            <w:r w:rsidRPr="0001469E">
              <w:rPr>
                <w:i/>
                <w:sz w:val="20"/>
                <w:szCs w:val="20"/>
              </w:rPr>
              <w:t>message-code</w:t>
            </w:r>
            <w:r>
              <w:rPr>
                <w:sz w:val="20"/>
                <w:szCs w:val="20"/>
              </w:rPr>
              <w:t xml:space="preserve"> attribute was expanded:</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r>
              <w:rPr>
                <w:sz w:val="20"/>
                <w:szCs w:val="20"/>
              </w:rPr>
              <w:t>The shape of SFVOTLIMITS message format was published. The format will be used for passing the status of financial limit. Another message formats were modified as follows</w:t>
            </w:r>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definition</w:t>
            </w:r>
            <w:r w:rsidRPr="00FC262A">
              <w:rPr>
                <w:sz w:val="20"/>
                <w:szCs w:val="20"/>
              </w:rPr>
              <w:t xml:space="preserve"> - </w:t>
            </w:r>
            <w:r>
              <w:rPr>
                <w:sz w:val="20"/>
                <w:szCs w:val="20"/>
              </w:rPr>
              <w:t xml:space="preserve">the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p>
          <w:p w14:paraId="6C6DAB2D" w14:textId="77777777" w:rsidR="00B34121" w:rsidRPr="00FC262A" w:rsidRDefault="00B34121" w:rsidP="00B34121">
            <w:pPr>
              <w:rPr>
                <w:sz w:val="20"/>
                <w:szCs w:val="20"/>
              </w:rPr>
            </w:pPr>
            <w:r w:rsidRPr="00FC262A">
              <w:rPr>
                <w:sz w:val="20"/>
                <w:szCs w:val="20"/>
              </w:rPr>
              <w:t xml:space="preserve">  463 - </w:t>
            </w:r>
            <w:r>
              <w:rPr>
                <w:sz w:val="20"/>
                <w:szCs w:val="20"/>
              </w:rPr>
              <w:t>Financial limit status</w:t>
            </w:r>
            <w:r w:rsidRPr="00FC262A">
              <w:rPr>
                <w:sz w:val="20"/>
                <w:szCs w:val="20"/>
              </w:rPr>
              <w:t xml:space="preserve"> - </w:t>
            </w:r>
            <w:r>
              <w:rPr>
                <w:sz w:val="20"/>
                <w:szCs w:val="20"/>
              </w:rPr>
              <w:t>request</w:t>
            </w:r>
          </w:p>
          <w:p w14:paraId="464CC6B2" w14:textId="77777777" w:rsidR="00B34121" w:rsidRPr="00FC262A" w:rsidRDefault="00B34121" w:rsidP="00B34121">
            <w:pPr>
              <w:rPr>
                <w:sz w:val="20"/>
                <w:szCs w:val="20"/>
              </w:rPr>
            </w:pPr>
            <w:r w:rsidRPr="00FC262A">
              <w:rPr>
                <w:sz w:val="20"/>
                <w:szCs w:val="20"/>
              </w:rPr>
              <w:t xml:space="preserve">RESPONSE </w:t>
            </w:r>
            <w:r>
              <w:rPr>
                <w:sz w:val="20"/>
                <w:szCs w:val="20"/>
              </w:rPr>
              <w:t xml:space="preserve">definition </w:t>
            </w:r>
            <w:r w:rsidRPr="00FC262A">
              <w:rPr>
                <w:sz w:val="20"/>
                <w:szCs w:val="20"/>
              </w:rPr>
              <w:t xml:space="preserve">- </w:t>
            </w:r>
            <w:r>
              <w:rPr>
                <w:sz w:val="20"/>
                <w:szCs w:val="20"/>
              </w:rPr>
              <w:t xml:space="preserve">the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r>
              <w:rPr>
                <w:sz w:val="20"/>
                <w:szCs w:val="20"/>
              </w:rPr>
              <w:t>Financial limit status</w:t>
            </w:r>
            <w:r w:rsidRPr="00FC262A">
              <w:rPr>
                <w:sz w:val="20"/>
                <w:szCs w:val="20"/>
              </w:rPr>
              <w:t xml:space="preserve"> - </w:t>
            </w:r>
            <w:r w:rsidRPr="00B71C2B">
              <w:rPr>
                <w:sz w:val="20"/>
                <w:szCs w:val="20"/>
              </w:rPr>
              <w:t>error/confirmation</w:t>
            </w:r>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MASTERDATA definition - following modifications were made:</w:t>
            </w:r>
          </w:p>
          <w:p w14:paraId="4EF23B9C" w14:textId="77777777" w:rsidR="00B34121" w:rsidRDefault="00B34121" w:rsidP="00F85BCD">
            <w:pPr>
              <w:rPr>
                <w:sz w:val="20"/>
                <w:szCs w:val="20"/>
              </w:rPr>
            </w:pPr>
            <w:r>
              <w:rPr>
                <w:sz w:val="20"/>
                <w:szCs w:val="20"/>
              </w:rPr>
              <w:t xml:space="preserve">The </w:t>
            </w:r>
            <w:r w:rsidRPr="0001469E">
              <w:rPr>
                <w:i/>
                <w:sz w:val="20"/>
                <w:szCs w:val="20"/>
              </w:rPr>
              <w:t>res-power</w:t>
            </w:r>
            <w:r>
              <w:rPr>
                <w:sz w:val="20"/>
                <w:szCs w:val="20"/>
              </w:rPr>
              <w:t xml:space="preserve"> attribute - change of description</w:t>
            </w:r>
          </w:p>
          <w:p w14:paraId="3DE5A7F0" w14:textId="77777777" w:rsidR="00B34121" w:rsidRDefault="00B34121" w:rsidP="00F85BCD">
            <w:pPr>
              <w:rPr>
                <w:sz w:val="20"/>
                <w:szCs w:val="20"/>
              </w:rPr>
            </w:pPr>
            <w:r>
              <w:rPr>
                <w:sz w:val="20"/>
                <w:szCs w:val="20"/>
              </w:rPr>
              <w:t xml:space="preserve">The </w:t>
            </w:r>
            <w:r w:rsidRPr="0001469E">
              <w:rPr>
                <w:i/>
                <w:sz w:val="20"/>
                <w:szCs w:val="20"/>
              </w:rPr>
              <w:t>supp-blocks</w:t>
            </w:r>
            <w:r>
              <w:rPr>
                <w:sz w:val="20"/>
                <w:szCs w:val="20"/>
              </w:rPr>
              <w:t xml:space="preserve"> attribute - removed</w:t>
            </w:r>
          </w:p>
          <w:p w14:paraId="2E687AFB" w14:textId="77777777" w:rsidR="00B34121" w:rsidRDefault="00B34121" w:rsidP="00B34121">
            <w:pPr>
              <w:rPr>
                <w:sz w:val="20"/>
                <w:szCs w:val="20"/>
              </w:rPr>
            </w:pPr>
            <w:r>
              <w:rPr>
                <w:sz w:val="20"/>
                <w:szCs w:val="20"/>
              </w:rPr>
              <w:t xml:space="preserve">New attribute </w:t>
            </w:r>
            <w:r w:rsidRPr="0001469E">
              <w:rPr>
                <w:i/>
                <w:sz w:val="20"/>
                <w:szCs w:val="20"/>
              </w:rPr>
              <w:t>supp-block-power</w:t>
            </w:r>
            <w:r>
              <w:rPr>
                <w:sz w:val="20"/>
                <w:szCs w:val="20"/>
              </w:rPr>
              <w:t xml:space="preserve"> was appended at the level of </w:t>
            </w:r>
            <w:r>
              <w:rPr>
                <w:i/>
                <w:sz w:val="20"/>
                <w:szCs w:val="20"/>
              </w:rPr>
              <w:t>OP</w:t>
            </w:r>
            <w:r w:rsidRPr="0001469E">
              <w:rPr>
                <w:i/>
                <w:sz w:val="20"/>
                <w:szCs w:val="20"/>
              </w:rPr>
              <w:t>M</w:t>
            </w:r>
            <w:r>
              <w:rPr>
                <w:sz w:val="20"/>
                <w:szCs w:val="20"/>
              </w:rPr>
              <w:t xml:space="preserve"> element.  The attribute is optional and serves for entering  the value of i</w:t>
            </w:r>
            <w:r w:rsidRPr="00B34121">
              <w:rPr>
                <w:sz w:val="20"/>
                <w:szCs w:val="20"/>
                <w:lang w:val="en-US"/>
              </w:rPr>
              <w:t>nstalled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definiton -  the enumeration of the </w:t>
            </w:r>
            <w:r>
              <w:rPr>
                <w:i/>
                <w:sz w:val="20"/>
                <w:szCs w:val="20"/>
              </w:rPr>
              <w:t>tradeType</w:t>
            </w:r>
            <w:r>
              <w:rPr>
                <w:sz w:val="20"/>
                <w:szCs w:val="20"/>
              </w:rPr>
              <w:t xml:space="preserve"> attribute was extended:</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MASTERDATA definition – new element clearing with use optional was added to the Data element. The attribute is used in the imbalance responsibility transfer communication scenario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definition – new attributes </w:t>
            </w:r>
            <w:r>
              <w:rPr>
                <w:i/>
                <w:sz w:val="20"/>
                <w:szCs w:val="20"/>
              </w:rPr>
              <w:t xml:space="preserve">chs-status, </w:t>
            </w:r>
            <w:r w:rsidRPr="003A53A3">
              <w:rPr>
                <w:i/>
                <w:sz w:val="20"/>
                <w:szCs w:val="20"/>
              </w:rPr>
              <w:t>import-date-time-from</w:t>
            </w:r>
            <w:r>
              <w:rPr>
                <w:i/>
                <w:sz w:val="20"/>
                <w:szCs w:val="20"/>
              </w:rPr>
              <w:t xml:space="preserve"> </w:t>
            </w:r>
            <w:r>
              <w:rPr>
                <w:sz w:val="20"/>
                <w:szCs w:val="20"/>
              </w:rPr>
              <w:t>and</w:t>
            </w:r>
            <w:r>
              <w:rPr>
                <w:i/>
                <w:sz w:val="20"/>
                <w:szCs w:val="20"/>
              </w:rPr>
              <w:t xml:space="preserve"> import-date-time-to</w:t>
            </w:r>
            <w:r>
              <w:rPr>
                <w:sz w:val="20"/>
                <w:szCs w:val="20"/>
              </w:rPr>
              <w:t xml:space="preserve"> with use </w:t>
            </w:r>
            <w:r w:rsidRPr="00270F2B">
              <w:rPr>
                <w:i/>
                <w:sz w:val="20"/>
                <w:szCs w:val="20"/>
              </w:rPr>
              <w:t>optional</w:t>
            </w:r>
            <w:r>
              <w:rPr>
                <w:sz w:val="20"/>
                <w:szCs w:val="20"/>
              </w:rPr>
              <w:t xml:space="preserve"> were appended to the </w:t>
            </w:r>
            <w:r>
              <w:rPr>
                <w:i/>
                <w:sz w:val="20"/>
                <w:szCs w:val="20"/>
              </w:rPr>
              <w:t>Location</w:t>
            </w:r>
            <w:r>
              <w:rPr>
                <w:sz w:val="20"/>
                <w:szCs w:val="20"/>
              </w:rPr>
              <w:t xml:space="preserve"> element.  Attributes can be used as additional criteria when requesting the extract of change of supplier processing.</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r w:rsidR="00892C13">
              <w:rPr>
                <w:sz w:val="20"/>
                <w:szCs w:val="20"/>
              </w:rPr>
              <w:t xml:space="preserve">definition </w:t>
            </w:r>
            <w:r>
              <w:rPr>
                <w:sz w:val="20"/>
                <w:szCs w:val="20"/>
              </w:rPr>
              <w:t xml:space="preserve">- </w:t>
            </w:r>
            <w:r w:rsidR="00892C13">
              <w:rPr>
                <w:sz w:val="20"/>
                <w:szCs w:val="20"/>
              </w:rPr>
              <w:t>the enumeration of the</w:t>
            </w:r>
            <w:r w:rsidRPr="00395D86">
              <w:rPr>
                <w:sz w:val="20"/>
                <w:szCs w:val="20"/>
              </w:rPr>
              <w:t xml:space="preserve"> </w:t>
            </w:r>
            <w:r w:rsidR="00892C13">
              <w:rPr>
                <w:i/>
                <w:iCs/>
                <w:sz w:val="20"/>
                <w:szCs w:val="20"/>
              </w:rPr>
              <w:t>item-type</w:t>
            </w:r>
            <w:r w:rsidR="00202374">
              <w:rPr>
                <w:i/>
                <w:iCs/>
                <w:sz w:val="20"/>
                <w:szCs w:val="20"/>
              </w:rPr>
              <w:t xml:space="preserve"> </w:t>
            </w:r>
            <w:r w:rsidR="00892C13">
              <w:rPr>
                <w:sz w:val="20"/>
                <w:szCs w:val="20"/>
              </w:rPr>
              <w:t xml:space="preserve">attribute </w:t>
            </w:r>
            <w:r>
              <w:rPr>
                <w:sz w:val="20"/>
                <w:szCs w:val="20"/>
              </w:rPr>
              <w:t xml:space="preserve">(DocDetail-&gt;ListOfPDTBlocks-&gt;PDTBlock-&gt;ListOfBillingItems-&gt;BillingItem) </w:t>
            </w:r>
            <w:r w:rsidR="00892C13">
              <w:rPr>
                <w:sz w:val="20"/>
                <w:szCs w:val="20"/>
              </w:rPr>
              <w:t xml:space="preserve">was expanded by: </w:t>
            </w:r>
          </w:p>
          <w:p w14:paraId="2C881093" w14:textId="77777777" w:rsidR="00734731" w:rsidRDefault="00734731" w:rsidP="00CC4D9E">
            <w:pPr>
              <w:rPr>
                <w:sz w:val="20"/>
                <w:szCs w:val="20"/>
              </w:rPr>
            </w:pPr>
            <w:r>
              <w:rPr>
                <w:sz w:val="20"/>
                <w:szCs w:val="20"/>
              </w:rPr>
              <w:t xml:space="preserve"> GU026 - </w:t>
            </w:r>
            <w:r w:rsidR="00892C13" w:rsidRPr="00892C13">
              <w:rPr>
                <w:sz w:val="20"/>
                <w:szCs w:val="20"/>
                <w:lang w:val="en-US"/>
              </w:rPr>
              <w:t>System services price-LDS</w:t>
            </w:r>
          </w:p>
          <w:p w14:paraId="7AF0949E" w14:textId="77777777" w:rsidR="00734731" w:rsidRDefault="00734731" w:rsidP="00CC4D9E">
            <w:pPr>
              <w:rPr>
                <w:sz w:val="20"/>
                <w:szCs w:val="20"/>
              </w:rPr>
            </w:pPr>
            <w:r>
              <w:rPr>
                <w:sz w:val="20"/>
                <w:szCs w:val="20"/>
              </w:rPr>
              <w:t xml:space="preserve"> GU027 - </w:t>
            </w:r>
            <w:r w:rsidR="00892C13" w:rsidRPr="00892C13">
              <w:rPr>
                <w:sz w:val="20"/>
                <w:szCs w:val="20"/>
                <w:lang w:val="en-US"/>
              </w:rPr>
              <w:t>OTE settlement price - LDS</w:t>
            </w:r>
          </w:p>
          <w:p w14:paraId="7A825A98" w14:textId="77777777" w:rsidR="00734731" w:rsidRDefault="00734731" w:rsidP="00CC4D9E">
            <w:pPr>
              <w:rPr>
                <w:sz w:val="20"/>
                <w:szCs w:val="20"/>
              </w:rPr>
            </w:pPr>
            <w:r>
              <w:rPr>
                <w:sz w:val="20"/>
                <w:szCs w:val="20"/>
              </w:rPr>
              <w:t xml:space="preserve"> GU028 - </w:t>
            </w:r>
            <w:r w:rsidR="00892C13" w:rsidRPr="00892C13">
              <w:rPr>
                <w:sz w:val="20"/>
                <w:szCs w:val="20"/>
                <w:lang w:val="en-US"/>
              </w:rPr>
              <w:t>Renewable and combined heat sources contribution - LDS</w:t>
            </w:r>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r w:rsidR="00892C13">
              <w:rPr>
                <w:sz w:val="20"/>
                <w:szCs w:val="20"/>
              </w:rPr>
              <w:t xml:space="preserve">definition </w:t>
            </w:r>
            <w:r>
              <w:rPr>
                <w:sz w:val="20"/>
                <w:szCs w:val="20"/>
              </w:rPr>
              <w:t xml:space="preserve">- </w:t>
            </w:r>
            <w:r w:rsidR="00892C13">
              <w:rPr>
                <w:sz w:val="20"/>
                <w:szCs w:val="20"/>
              </w:rPr>
              <w:t xml:space="preserve">the enumeration of the </w:t>
            </w:r>
            <w:r w:rsidRPr="008256B7">
              <w:rPr>
                <w:i/>
                <w:sz w:val="20"/>
                <w:szCs w:val="20"/>
              </w:rPr>
              <w:t>tradeType</w:t>
            </w:r>
            <w:r>
              <w:rPr>
                <w:sz w:val="20"/>
                <w:szCs w:val="20"/>
              </w:rPr>
              <w:t xml:space="preserve"> </w:t>
            </w:r>
            <w:r w:rsidR="00892C13">
              <w:rPr>
                <w:sz w:val="20"/>
                <w:szCs w:val="20"/>
              </w:rPr>
              <w:t>attribute was reduced by „</w:t>
            </w:r>
            <w:r>
              <w:rPr>
                <w:sz w:val="20"/>
                <w:szCs w:val="20"/>
              </w:rPr>
              <w:t>+DS0</w:t>
            </w:r>
            <w:r w:rsidR="00892C13">
              <w:rPr>
                <w:sz w:val="20"/>
                <w:szCs w:val="20"/>
              </w:rPr>
              <w:t>“</w:t>
            </w:r>
            <w:r>
              <w:rPr>
                <w:sz w:val="20"/>
                <w:szCs w:val="20"/>
              </w:rPr>
              <w:t xml:space="preserve">, </w:t>
            </w:r>
            <w:r w:rsidR="00892C13">
              <w:rPr>
                <w:sz w:val="20"/>
                <w:szCs w:val="20"/>
              </w:rPr>
              <w:t>that was listed by mistake.</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definition - new subelement </w:t>
            </w:r>
            <w:r w:rsidRPr="00E60AB6">
              <w:rPr>
                <w:i/>
                <w:sz w:val="20"/>
                <w:szCs w:val="20"/>
              </w:rPr>
              <w:t>ds:Signature</w:t>
            </w:r>
            <w:r>
              <w:rPr>
                <w:sz w:val="20"/>
                <w:szCs w:val="20"/>
              </w:rPr>
              <w:t xml:space="preserve"> with use optional was added to the root element. The element serve for signing at the level of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r>
              <w:rPr>
                <w:sz w:val="20"/>
                <w:szCs w:val="20"/>
              </w:rPr>
              <w:t>ISOTEDATA</w:t>
            </w:r>
            <w:r w:rsidRPr="00395D86">
              <w:rPr>
                <w:sz w:val="20"/>
                <w:szCs w:val="20"/>
              </w:rPr>
              <w:t xml:space="preserve"> - </w:t>
            </w:r>
            <w:r w:rsidR="00710B1D">
              <w:rPr>
                <w:sz w:val="20"/>
                <w:szCs w:val="20"/>
              </w:rPr>
              <w:t xml:space="preserve">the enumeration of the „profile-role“ </w:t>
            </w:r>
            <w:r w:rsidRPr="00395D86">
              <w:rPr>
                <w:sz w:val="20"/>
                <w:szCs w:val="20"/>
              </w:rPr>
              <w:t>at</w:t>
            </w:r>
            <w:r>
              <w:rPr>
                <w:sz w:val="20"/>
                <w:szCs w:val="20"/>
              </w:rPr>
              <w:t>t</w:t>
            </w:r>
            <w:r w:rsidRPr="00395D86">
              <w:rPr>
                <w:sz w:val="20"/>
                <w:szCs w:val="20"/>
              </w:rPr>
              <w:t>ribut</w:t>
            </w:r>
            <w:r>
              <w:rPr>
                <w:sz w:val="20"/>
                <w:szCs w:val="20"/>
              </w:rPr>
              <w:t>e</w:t>
            </w:r>
            <w:r w:rsidRPr="00395D86">
              <w:rPr>
                <w:sz w:val="20"/>
                <w:szCs w:val="20"/>
              </w:rPr>
              <w:t xml:space="preserve">  </w:t>
            </w:r>
            <w:r w:rsidR="00710B1D">
              <w:rPr>
                <w:sz w:val="20"/>
                <w:szCs w:val="20"/>
              </w:rPr>
              <w:t xml:space="preserve">was </w:t>
            </w:r>
            <w:r>
              <w:rPr>
                <w:sz w:val="20"/>
                <w:szCs w:val="20"/>
              </w:rPr>
              <w:t>extended</w:t>
            </w:r>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r w:rsidRPr="005F0073">
              <w:rPr>
                <w:sz w:val="20"/>
                <w:szCs w:val="20"/>
              </w:rPr>
              <w:t xml:space="preserve">XC01 - Aggregated imbalance </w:t>
            </w:r>
            <w:r w:rsidR="000513C4">
              <w:rPr>
                <w:sz w:val="20"/>
                <w:szCs w:val="20"/>
              </w:rPr>
              <w:t>SBRP</w:t>
            </w:r>
            <w:r w:rsidRPr="005F0073">
              <w:rPr>
                <w:sz w:val="20"/>
                <w:szCs w:val="20"/>
              </w:rPr>
              <w:t xml:space="preserve"> positive for positive price (Mwh)</w:t>
            </w:r>
          </w:p>
          <w:p w14:paraId="30B6355D" w14:textId="77777777" w:rsidR="005F0073" w:rsidRPr="005F0073" w:rsidRDefault="005F0073" w:rsidP="005F0073">
            <w:pPr>
              <w:rPr>
                <w:sz w:val="20"/>
                <w:szCs w:val="20"/>
              </w:rPr>
            </w:pPr>
            <w:r w:rsidRPr="005F0073">
              <w:rPr>
                <w:sz w:val="20"/>
                <w:szCs w:val="20"/>
              </w:rPr>
              <w:t xml:space="preserve"> XC51 - Aggregated imbalance </w:t>
            </w:r>
            <w:r w:rsidR="000513C4">
              <w:rPr>
                <w:sz w:val="20"/>
                <w:szCs w:val="20"/>
              </w:rPr>
              <w:t>SBRP</w:t>
            </w:r>
            <w:r w:rsidRPr="005F0073">
              <w:rPr>
                <w:sz w:val="20"/>
                <w:szCs w:val="20"/>
              </w:rPr>
              <w:t xml:space="preserve"> positive for negative price (Mwh)</w:t>
            </w:r>
          </w:p>
          <w:p w14:paraId="5929FC29" w14:textId="77777777" w:rsidR="005F0073" w:rsidRPr="005F0073" w:rsidRDefault="005F0073" w:rsidP="005F0073">
            <w:pPr>
              <w:rPr>
                <w:sz w:val="20"/>
                <w:szCs w:val="20"/>
              </w:rPr>
            </w:pPr>
            <w:r w:rsidRPr="005F0073">
              <w:rPr>
                <w:sz w:val="20"/>
                <w:szCs w:val="20"/>
              </w:rPr>
              <w:t xml:space="preserve"> XC02 - Aggregated imbalance </w:t>
            </w:r>
            <w:r w:rsidR="000513C4">
              <w:rPr>
                <w:sz w:val="20"/>
                <w:szCs w:val="20"/>
              </w:rPr>
              <w:t>SBRP</w:t>
            </w:r>
            <w:r w:rsidRPr="005F0073">
              <w:rPr>
                <w:sz w:val="20"/>
                <w:szCs w:val="20"/>
              </w:rPr>
              <w:t xml:space="preserve"> negative for positive price (Mwh)</w:t>
            </w:r>
          </w:p>
          <w:p w14:paraId="3ABBA6C2" w14:textId="77777777" w:rsidR="005F0073" w:rsidRPr="005F0073" w:rsidRDefault="005F0073" w:rsidP="005F0073">
            <w:pPr>
              <w:rPr>
                <w:sz w:val="20"/>
                <w:szCs w:val="20"/>
              </w:rPr>
            </w:pPr>
            <w:r w:rsidRPr="005F0073">
              <w:rPr>
                <w:sz w:val="20"/>
                <w:szCs w:val="20"/>
              </w:rPr>
              <w:t xml:space="preserve"> XC52 - Aggregated imbalance </w:t>
            </w:r>
            <w:r w:rsidR="000513C4">
              <w:rPr>
                <w:sz w:val="20"/>
                <w:szCs w:val="20"/>
              </w:rPr>
              <w:t>SBRP</w:t>
            </w:r>
            <w:r w:rsidRPr="005F0073">
              <w:rPr>
                <w:sz w:val="20"/>
                <w:szCs w:val="20"/>
              </w:rPr>
              <w:t xml:space="preserve"> negative for negative price (Mwh)</w:t>
            </w:r>
          </w:p>
          <w:p w14:paraId="4BF92F9A" w14:textId="77777777" w:rsidR="005F0073" w:rsidRPr="005F0073" w:rsidRDefault="005F0073" w:rsidP="005F0073">
            <w:pPr>
              <w:rPr>
                <w:sz w:val="20"/>
                <w:szCs w:val="20"/>
              </w:rPr>
            </w:pPr>
            <w:r w:rsidRPr="005F0073">
              <w:rPr>
                <w:sz w:val="20"/>
                <w:szCs w:val="20"/>
              </w:rPr>
              <w:t xml:space="preserve"> XP01 - Payments for aggregated imbalance </w:t>
            </w:r>
            <w:r w:rsidR="000513C4">
              <w:rPr>
                <w:sz w:val="20"/>
                <w:szCs w:val="20"/>
              </w:rPr>
              <w:t>SBRP</w:t>
            </w:r>
            <w:r w:rsidRPr="005F0073">
              <w:rPr>
                <w:sz w:val="20"/>
                <w:szCs w:val="20"/>
              </w:rPr>
              <w:t xml:space="preserve"> positive - positive price for positive energy (Kč)</w:t>
            </w:r>
          </w:p>
          <w:p w14:paraId="31A3F998" w14:textId="77777777" w:rsidR="005F0073" w:rsidRPr="005F0073" w:rsidRDefault="005F0073" w:rsidP="005F0073">
            <w:pPr>
              <w:rPr>
                <w:sz w:val="20"/>
                <w:szCs w:val="20"/>
              </w:rPr>
            </w:pPr>
            <w:r w:rsidRPr="005F0073">
              <w:rPr>
                <w:sz w:val="20"/>
                <w:szCs w:val="20"/>
              </w:rPr>
              <w:t xml:space="preserve"> XP51 - Payments for aggregated imbalance </w:t>
            </w:r>
            <w:r w:rsidR="000513C4">
              <w:rPr>
                <w:sz w:val="20"/>
                <w:szCs w:val="20"/>
              </w:rPr>
              <w:t>SBRP</w:t>
            </w:r>
            <w:r w:rsidRPr="005F0073">
              <w:rPr>
                <w:sz w:val="20"/>
                <w:szCs w:val="20"/>
              </w:rPr>
              <w:t xml:space="preserve"> positive - negative price for positive energy (Kč)</w:t>
            </w:r>
          </w:p>
          <w:p w14:paraId="7AAAFD1A" w14:textId="77777777" w:rsidR="005F0073" w:rsidRPr="005F0073" w:rsidRDefault="005F0073" w:rsidP="005F0073">
            <w:pPr>
              <w:rPr>
                <w:sz w:val="20"/>
                <w:szCs w:val="20"/>
              </w:rPr>
            </w:pPr>
            <w:r w:rsidRPr="005F0073">
              <w:rPr>
                <w:sz w:val="20"/>
                <w:szCs w:val="20"/>
              </w:rPr>
              <w:t xml:space="preserve"> XP02 - Payments for aggregated imbalance </w:t>
            </w:r>
            <w:r w:rsidR="000513C4">
              <w:rPr>
                <w:sz w:val="20"/>
                <w:szCs w:val="20"/>
              </w:rPr>
              <w:t>SBRP</w:t>
            </w:r>
            <w:r w:rsidRPr="005F0073">
              <w:rPr>
                <w:sz w:val="20"/>
                <w:szCs w:val="20"/>
              </w:rPr>
              <w:t xml:space="preserve"> negative - positive price for negative energy (Kč)</w:t>
            </w:r>
          </w:p>
          <w:p w14:paraId="0CBCDA31" w14:textId="77777777" w:rsidR="00B34121" w:rsidRDefault="005F0073" w:rsidP="005F0073">
            <w:pPr>
              <w:rPr>
                <w:sz w:val="20"/>
                <w:szCs w:val="20"/>
              </w:rPr>
            </w:pPr>
            <w:r w:rsidRPr="005F0073">
              <w:rPr>
                <w:sz w:val="20"/>
                <w:szCs w:val="20"/>
              </w:rPr>
              <w:t xml:space="preserve"> XP52 - Payments for aggregated imbalance </w:t>
            </w:r>
            <w:r w:rsidR="000513C4">
              <w:rPr>
                <w:sz w:val="20"/>
                <w:szCs w:val="20"/>
              </w:rPr>
              <w:t>SBRP</w:t>
            </w:r>
            <w:r w:rsidRPr="005F0073">
              <w:rPr>
                <w:sz w:val="20"/>
                <w:szCs w:val="20"/>
              </w:rPr>
              <w:t xml:space="preserve"> negative - negative price for negative energy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RESPONSE definition - restriction for</w:t>
            </w:r>
            <w:r w:rsidRPr="00395D86">
              <w:rPr>
                <w:sz w:val="20"/>
                <w:szCs w:val="20"/>
              </w:rPr>
              <w:t xml:space="preserve">  </w:t>
            </w:r>
            <w:r w:rsidRPr="00395D86">
              <w:rPr>
                <w:i/>
                <w:iCs/>
                <w:sz w:val="20"/>
                <w:szCs w:val="20"/>
              </w:rPr>
              <w:t>message-code</w:t>
            </w:r>
            <w:r w:rsidRPr="00395D86">
              <w:rPr>
                <w:sz w:val="20"/>
                <w:szCs w:val="20"/>
              </w:rPr>
              <w:t xml:space="preserve"> </w:t>
            </w:r>
            <w:r>
              <w:rPr>
                <w:sz w:val="20"/>
                <w:szCs w:val="20"/>
              </w:rPr>
              <w:t>attribute was extended:</w:t>
            </w:r>
          </w:p>
          <w:p w14:paraId="7EE52383" w14:textId="77777777" w:rsidR="005F0073" w:rsidRDefault="00C01AC1" w:rsidP="00C01AC1">
            <w:pPr>
              <w:rPr>
                <w:sz w:val="20"/>
                <w:szCs w:val="20"/>
              </w:rPr>
            </w:pPr>
            <w:r>
              <w:rPr>
                <w:sz w:val="20"/>
                <w:szCs w:val="20"/>
              </w:rPr>
              <w:t xml:space="preserve">990 - </w:t>
            </w:r>
            <w:r w:rsidRPr="00C01AC1">
              <w:rPr>
                <w:sz w:val="20"/>
                <w:szCs w:val="20"/>
              </w:rPr>
              <w:t>Notification about opening of the 2nd auction to the market participants</w:t>
            </w:r>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r>
              <w:rPr>
                <w:sz w:val="20"/>
                <w:szCs w:val="20"/>
              </w:rPr>
              <w:t xml:space="preserve">Following the </w:t>
            </w:r>
            <w:r w:rsidR="00CC4D9E">
              <w:rPr>
                <w:sz w:val="20"/>
                <w:szCs w:val="20"/>
              </w:rPr>
              <w:t>planned implementation</w:t>
            </w:r>
            <w:r>
              <w:rPr>
                <w:sz w:val="20"/>
                <w:szCs w:val="20"/>
              </w:rPr>
              <w:t xml:space="preserve"> of negative prices at the electricity DM, following shemas´ modification  were applied:</w:t>
            </w:r>
          </w:p>
          <w:p w14:paraId="61EC06B3" w14:textId="77777777" w:rsidR="007726A8" w:rsidRDefault="007726A8" w:rsidP="00CC4D9E">
            <w:pPr>
              <w:rPr>
                <w:sz w:val="20"/>
                <w:szCs w:val="20"/>
              </w:rPr>
            </w:pPr>
            <w:r>
              <w:rPr>
                <w:sz w:val="20"/>
                <w:szCs w:val="20"/>
              </w:rPr>
              <w:t>SFVOTDTEXPIMP definition - expansion of the enumeration of the tradeType attribute:</w:t>
            </w:r>
          </w:p>
          <w:p w14:paraId="36C9EB80" w14:textId="77777777" w:rsidR="007726A8" w:rsidRDefault="007726A8" w:rsidP="00CC4D9E">
            <w:pPr>
              <w:rPr>
                <w:sz w:val="20"/>
                <w:szCs w:val="20"/>
              </w:rPr>
            </w:pPr>
            <w:r>
              <w:rPr>
                <w:sz w:val="20"/>
                <w:szCs w:val="20"/>
              </w:rPr>
              <w:t xml:space="preserve"> DS- - DM export-import - consumption,</w:t>
            </w:r>
          </w:p>
          <w:p w14:paraId="7B5C6B9B" w14:textId="77777777" w:rsidR="007726A8" w:rsidRDefault="007726A8" w:rsidP="00CC4D9E">
            <w:pPr>
              <w:rPr>
                <w:sz w:val="20"/>
                <w:szCs w:val="20"/>
              </w:rPr>
            </w:pPr>
            <w:r>
              <w:rPr>
                <w:sz w:val="20"/>
                <w:szCs w:val="20"/>
              </w:rPr>
              <w:t xml:space="preserve"> DS+ - DM export-import - supply,</w:t>
            </w:r>
          </w:p>
          <w:p w14:paraId="23991EE8" w14:textId="77777777" w:rsidR="007726A8" w:rsidRDefault="007726A8" w:rsidP="00CC4D9E">
            <w:pPr>
              <w:rPr>
                <w:sz w:val="20"/>
                <w:szCs w:val="20"/>
              </w:rPr>
            </w:pPr>
            <w:r>
              <w:rPr>
                <w:sz w:val="20"/>
                <w:szCs w:val="20"/>
              </w:rPr>
              <w:t xml:space="preserve"> DSO - DM export-import (netting)  </w:t>
            </w:r>
          </w:p>
          <w:p w14:paraId="44437F06" w14:textId="77777777" w:rsidR="007726A8" w:rsidRDefault="007726A8" w:rsidP="00CC4D9E">
            <w:pPr>
              <w:rPr>
                <w:sz w:val="20"/>
                <w:szCs w:val="20"/>
              </w:rPr>
            </w:pPr>
            <w:r>
              <w:rPr>
                <w:sz w:val="20"/>
                <w:szCs w:val="20"/>
              </w:rPr>
              <w:t>SFVOTBILLING definition - expansion of the enumeration of the tradeType attribute:</w:t>
            </w:r>
          </w:p>
          <w:p w14:paraId="6C6CF3BA" w14:textId="77777777" w:rsidR="007726A8" w:rsidRDefault="007726A8" w:rsidP="00CC4D9E">
            <w:pPr>
              <w:rPr>
                <w:sz w:val="20"/>
                <w:szCs w:val="20"/>
              </w:rPr>
            </w:pPr>
            <w:r>
              <w:rPr>
                <w:sz w:val="20"/>
                <w:szCs w:val="20"/>
              </w:rPr>
              <w:t xml:space="preserve"> DM- - daily market</w:t>
            </w:r>
            <w:r w:rsidRPr="00D62191">
              <w:rPr>
                <w:sz w:val="20"/>
                <w:szCs w:val="20"/>
              </w:rPr>
              <w:t xml:space="preserve"> - </w:t>
            </w:r>
            <w:r>
              <w:rPr>
                <w:sz w:val="20"/>
                <w:szCs w:val="20"/>
              </w:rPr>
              <w:t xml:space="preserve">consumption, </w:t>
            </w:r>
          </w:p>
          <w:p w14:paraId="2ACF0BA6" w14:textId="77777777" w:rsidR="007726A8" w:rsidRDefault="007726A8" w:rsidP="00CC4D9E">
            <w:pPr>
              <w:rPr>
                <w:sz w:val="20"/>
                <w:szCs w:val="20"/>
              </w:rPr>
            </w:pPr>
            <w:r>
              <w:rPr>
                <w:sz w:val="20"/>
                <w:szCs w:val="20"/>
              </w:rPr>
              <w:t xml:space="preserve"> DM+ - daily market</w:t>
            </w:r>
            <w:r w:rsidRPr="00D62191">
              <w:rPr>
                <w:sz w:val="20"/>
                <w:szCs w:val="20"/>
              </w:rPr>
              <w:t xml:space="preserve"> - </w:t>
            </w:r>
            <w:r>
              <w:rPr>
                <w:sz w:val="20"/>
                <w:szCs w:val="20"/>
              </w:rPr>
              <w:t>supply,</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r>
              <w:rPr>
                <w:sz w:val="20"/>
                <w:szCs w:val="20"/>
              </w:rPr>
              <w:t>consumption,</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supply</w:t>
            </w:r>
          </w:p>
          <w:p w14:paraId="0412ADF6" w14:textId="77777777" w:rsidR="007726A8" w:rsidRDefault="007726A8" w:rsidP="00CC4D9E">
            <w:pPr>
              <w:rPr>
                <w:sz w:val="20"/>
                <w:szCs w:val="20"/>
              </w:rPr>
            </w:pPr>
            <w:r>
              <w:rPr>
                <w:sz w:val="20"/>
                <w:szCs w:val="20"/>
              </w:rPr>
              <w:t>SFVOTBILLINGEMO definition - expansion of the enumeration of the tradeTypeGrp attribute:</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consumption</w:t>
            </w:r>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supply</w:t>
            </w:r>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consumption</w:t>
            </w:r>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supply</w:t>
            </w:r>
          </w:p>
          <w:p w14:paraId="6F91F10E" w14:textId="77777777" w:rsidR="007726A8" w:rsidRDefault="007726A8" w:rsidP="00CC4D9E">
            <w:pPr>
              <w:rPr>
                <w:sz w:val="20"/>
                <w:szCs w:val="20"/>
              </w:rPr>
            </w:pPr>
            <w:r>
              <w:rPr>
                <w:sz w:val="20"/>
                <w:szCs w:val="20"/>
              </w:rPr>
              <w:t>SFVOTCLAIM - definition - expansion of the enumeration of the tradeType attribute:</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consumption</w:t>
            </w:r>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supply</w:t>
            </w:r>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consumption,</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export-import - </w:t>
            </w:r>
            <w:r>
              <w:rPr>
                <w:sz w:val="20"/>
                <w:szCs w:val="20"/>
              </w:rPr>
              <w:t>supply</w:t>
            </w:r>
          </w:p>
          <w:p w14:paraId="5CF7A872" w14:textId="77777777" w:rsidR="007726A8" w:rsidRDefault="007726A8" w:rsidP="00CC4D9E">
            <w:pPr>
              <w:rPr>
                <w:sz w:val="20"/>
                <w:szCs w:val="20"/>
              </w:rPr>
            </w:pPr>
            <w:r>
              <w:rPr>
                <w:sz w:val="20"/>
                <w:szCs w:val="20"/>
              </w:rPr>
              <w:lastRenderedPageBreak/>
              <w:t>SFVOTCONFDATA definition - expansion of the enumeration of the tradeType attribute:</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consumption</w:t>
            </w:r>
          </w:p>
          <w:p w14:paraId="146404DB" w14:textId="77777777" w:rsidR="007726A8" w:rsidRPr="00D62191" w:rsidRDefault="007726A8" w:rsidP="00CC4D9E">
            <w:pPr>
              <w:rPr>
                <w:sz w:val="20"/>
                <w:szCs w:val="20"/>
              </w:rPr>
            </w:pPr>
            <w:r w:rsidRPr="00D62191">
              <w:rPr>
                <w:sz w:val="20"/>
                <w:szCs w:val="20"/>
              </w:rPr>
              <w:t xml:space="preserve"> DM+  - </w:t>
            </w:r>
            <w:r>
              <w:rPr>
                <w:sz w:val="20"/>
                <w:szCs w:val="20"/>
              </w:rPr>
              <w:t>Daily market</w:t>
            </w:r>
            <w:r w:rsidRPr="00D62191">
              <w:rPr>
                <w:sz w:val="20"/>
                <w:szCs w:val="20"/>
              </w:rPr>
              <w:t xml:space="preserve"> - </w:t>
            </w:r>
            <w:r>
              <w:rPr>
                <w:sz w:val="20"/>
                <w:szCs w:val="20"/>
              </w:rPr>
              <w:t>supply</w:t>
            </w:r>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consumption</w:t>
            </w:r>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supply</w:t>
            </w:r>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r>
              <w:rPr>
                <w:sz w:val="20"/>
                <w:szCs w:val="20"/>
              </w:rPr>
              <w:t>Daily market</w:t>
            </w:r>
            <w:r w:rsidRPr="00D62191">
              <w:rPr>
                <w:sz w:val="20"/>
                <w:szCs w:val="20"/>
              </w:rPr>
              <w:t xml:space="preserve"> (PXE) - </w:t>
            </w:r>
            <w:r>
              <w:rPr>
                <w:sz w:val="20"/>
                <w:szCs w:val="20"/>
              </w:rPr>
              <w:t>consumption</w:t>
            </w:r>
          </w:p>
          <w:p w14:paraId="086A9241" w14:textId="77777777" w:rsidR="007726A8" w:rsidRPr="00D62191" w:rsidRDefault="007726A8" w:rsidP="00CC4D9E">
            <w:pPr>
              <w:rPr>
                <w:sz w:val="20"/>
                <w:szCs w:val="20"/>
              </w:rPr>
            </w:pPr>
            <w:r w:rsidRPr="00D62191">
              <w:rPr>
                <w:sz w:val="20"/>
                <w:szCs w:val="20"/>
              </w:rPr>
              <w:t xml:space="preserve"> PX+ - </w:t>
            </w:r>
            <w:r>
              <w:rPr>
                <w:sz w:val="20"/>
                <w:szCs w:val="20"/>
              </w:rPr>
              <w:t>Daily market</w:t>
            </w:r>
            <w:r w:rsidRPr="00D62191">
              <w:rPr>
                <w:sz w:val="20"/>
                <w:szCs w:val="20"/>
              </w:rPr>
              <w:t xml:space="preserve"> (PXE) - </w:t>
            </w:r>
            <w:r>
              <w:rPr>
                <w:sz w:val="20"/>
                <w:szCs w:val="20"/>
              </w:rPr>
              <w:t>supply</w:t>
            </w:r>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Future)- </w:t>
            </w:r>
            <w:r>
              <w:rPr>
                <w:sz w:val="20"/>
                <w:szCs w:val="20"/>
              </w:rPr>
              <w:t>consumption</w:t>
            </w:r>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Future)- </w:t>
            </w:r>
            <w:r>
              <w:rPr>
                <w:sz w:val="20"/>
                <w:szCs w:val="20"/>
              </w:rPr>
              <w:t>supply</w:t>
            </w:r>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ISOTEDATA definition - the enumaration of the profile-role attribute was expanded by XC03 - XC10; XC53 - XC60 a XP03 - XP10; XP53 - XP60. Detailed description is to be found in the document D1.4.4 - IS OTE automatic communication.</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r>
              <w:rPr>
                <w:sz w:val="20"/>
                <w:szCs w:val="20"/>
              </w:rPr>
              <w:t xml:space="preserve">Chapter 4 - Message overview - new table with supporetd message formats was inserted. Translation will be done to final version.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r>
              <w:rPr>
                <w:sz w:val="20"/>
                <w:szCs w:val="20"/>
              </w:rPr>
              <w:t>Restoration of msg_codes 261 a 262 (Reponse format ):</w:t>
            </w:r>
          </w:p>
          <w:p w14:paraId="7151A666" w14:textId="77777777" w:rsidR="007726A8" w:rsidRDefault="007726A8" w:rsidP="00CC4D9E">
            <w:pPr>
              <w:rPr>
                <w:sz w:val="20"/>
                <w:szCs w:val="20"/>
              </w:rPr>
            </w:pPr>
            <w:r>
              <w:rPr>
                <w:sz w:val="20"/>
                <w:szCs w:val="20"/>
              </w:rPr>
              <w:t xml:space="preserve"> 261 - Error / Confirmation of receiving planned consumption values (B)</w:t>
            </w:r>
          </w:p>
          <w:p w14:paraId="64698B91" w14:textId="77777777" w:rsidR="007726A8" w:rsidRDefault="007726A8" w:rsidP="007726A8">
            <w:pPr>
              <w:rPr>
                <w:sz w:val="20"/>
                <w:szCs w:val="20"/>
              </w:rPr>
            </w:pPr>
            <w:r>
              <w:rPr>
                <w:sz w:val="20"/>
                <w:szCs w:val="20"/>
              </w:rPr>
              <w:t xml:space="preserve"> 262 - Error / Confirmation of receiving planned production values (A,B)</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ISOTEDATA definition - the restiction of the period attribute of the Data element was corrected.</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r>
              <w:rPr>
                <w:sz w:val="20"/>
                <w:szCs w:val="20"/>
              </w:rPr>
              <w:t>Due to the change of legislation for chege of supplier process following changes in message formats werw applied:</w:t>
            </w:r>
          </w:p>
          <w:p w14:paraId="493EAB89" w14:textId="77777777" w:rsidR="00CC4D9E" w:rsidRDefault="00CC4D9E" w:rsidP="00CC4D9E">
            <w:pPr>
              <w:rPr>
                <w:sz w:val="20"/>
                <w:szCs w:val="20"/>
              </w:rPr>
            </w:pPr>
            <w:r>
              <w:rPr>
                <w:sz w:val="20"/>
                <w:szCs w:val="20"/>
              </w:rPr>
              <w:t xml:space="preserve"> MASTERDATA definition:</w:t>
            </w:r>
          </w:p>
          <w:p w14:paraId="04478A6E" w14:textId="77777777" w:rsidR="00CC4D9E" w:rsidRDefault="00CC4D9E" w:rsidP="00CC4D9E">
            <w:pPr>
              <w:rPr>
                <w:sz w:val="20"/>
                <w:szCs w:val="20"/>
              </w:rPr>
            </w:pPr>
            <w:r>
              <w:rPr>
                <w:sz w:val="20"/>
                <w:szCs w:val="20"/>
              </w:rPr>
              <w:t xml:space="preserve"> - append of chs-type, contract-type, rejection-reason, chs-reason attributes with use optional at the level of Data element .</w:t>
            </w:r>
          </w:p>
          <w:p w14:paraId="47964167" w14:textId="77777777" w:rsidR="00CC4D9E" w:rsidRDefault="00CC4D9E" w:rsidP="00CC4D9E">
            <w:pPr>
              <w:rPr>
                <w:sz w:val="20"/>
                <w:szCs w:val="20"/>
              </w:rPr>
            </w:pPr>
            <w:r>
              <w:rPr>
                <w:sz w:val="20"/>
                <w:szCs w:val="20"/>
              </w:rPr>
              <w:t xml:space="preserve"> - append  of Activity element with use optional with type, party, date-time, comment, reason attributes.</w:t>
            </w:r>
          </w:p>
          <w:p w14:paraId="6A57E308"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48ADA936" w14:textId="77777777" w:rsidR="00CC4D9E" w:rsidRDefault="00CC4D9E" w:rsidP="00CC4D9E">
            <w:pPr>
              <w:rPr>
                <w:sz w:val="20"/>
                <w:szCs w:val="20"/>
              </w:rPr>
            </w:pPr>
            <w:r>
              <w:rPr>
                <w:sz w:val="20"/>
                <w:szCs w:val="20"/>
              </w:rPr>
              <w:t xml:space="preserve"> 138 - </w:t>
            </w:r>
            <w:r w:rsidR="00E21E3C" w:rsidRPr="00E21E3C">
              <w:rPr>
                <w:sz w:val="20"/>
                <w:szCs w:val="20"/>
              </w:rPr>
              <w:t>Request for suspension of the change of supplier process</w:t>
            </w:r>
          </w:p>
          <w:p w14:paraId="49414765" w14:textId="77777777" w:rsidR="00CC4D9E" w:rsidRDefault="00CC4D9E" w:rsidP="00CC4D9E">
            <w:pPr>
              <w:rPr>
                <w:sz w:val="20"/>
                <w:szCs w:val="20"/>
              </w:rPr>
            </w:pPr>
            <w:r>
              <w:rPr>
                <w:sz w:val="20"/>
                <w:szCs w:val="20"/>
              </w:rPr>
              <w:t xml:space="preserve"> 148 - </w:t>
            </w:r>
            <w:r w:rsidR="00E21E3C" w:rsidRPr="00E21E3C">
              <w:rPr>
                <w:sz w:val="20"/>
                <w:szCs w:val="20"/>
              </w:rPr>
              <w:t>Copy of a message with a request for suspension of the change of supplier process</w:t>
            </w:r>
          </w:p>
          <w:p w14:paraId="685CD22B" w14:textId="77777777" w:rsidR="00CC4D9E" w:rsidRDefault="00CC4D9E" w:rsidP="00CC4D9E">
            <w:pPr>
              <w:rPr>
                <w:sz w:val="20"/>
                <w:szCs w:val="20"/>
              </w:rPr>
            </w:pPr>
            <w:r>
              <w:rPr>
                <w:sz w:val="20"/>
                <w:szCs w:val="20"/>
              </w:rPr>
              <w:t xml:space="preserve"> 150 - </w:t>
            </w:r>
            <w:r w:rsidR="00E21E3C" w:rsidRPr="00E21E3C">
              <w:rPr>
                <w:sz w:val="20"/>
                <w:szCs w:val="20"/>
              </w:rPr>
              <w:t>Confirmation of customer’s consent with change of supplier</w:t>
            </w:r>
          </w:p>
          <w:p w14:paraId="4BF7ABB7" w14:textId="77777777" w:rsidR="00CC4D9E" w:rsidRDefault="00CC4D9E" w:rsidP="00CC4D9E">
            <w:pPr>
              <w:rPr>
                <w:sz w:val="20"/>
                <w:szCs w:val="20"/>
              </w:rPr>
            </w:pPr>
            <w:r>
              <w:rPr>
                <w:sz w:val="20"/>
                <w:szCs w:val="20"/>
              </w:rPr>
              <w:t xml:space="preserve"> 158 - </w:t>
            </w:r>
            <w:r w:rsidR="00E21E3C" w:rsidRPr="00E21E3C">
              <w:rPr>
                <w:sz w:val="20"/>
                <w:szCs w:val="20"/>
              </w:rPr>
              <w:t>Copy of confirmation of customer’s consent with change of supplier</w:t>
            </w:r>
          </w:p>
          <w:p w14:paraId="77835B20" w14:textId="77777777" w:rsidR="00CC4D9E" w:rsidRDefault="00CC4D9E" w:rsidP="00CC4D9E">
            <w:pPr>
              <w:rPr>
                <w:sz w:val="20"/>
                <w:szCs w:val="20"/>
              </w:rPr>
            </w:pPr>
            <w:r>
              <w:rPr>
                <w:sz w:val="20"/>
                <w:szCs w:val="20"/>
              </w:rPr>
              <w:t xml:space="preserve"> 178 - </w:t>
            </w:r>
            <w:r w:rsidR="00E21E3C" w:rsidRPr="00E21E3C">
              <w:rPr>
                <w:sz w:val="20"/>
                <w:szCs w:val="20"/>
              </w:rPr>
              <w:t>Results of evaluation of request for change of supplier</w:t>
            </w:r>
          </w:p>
          <w:p w14:paraId="054BDE0E" w14:textId="77777777" w:rsidR="00CC4D9E" w:rsidRDefault="00CC4D9E" w:rsidP="00CC4D9E">
            <w:pPr>
              <w:rPr>
                <w:sz w:val="20"/>
                <w:szCs w:val="20"/>
              </w:rPr>
            </w:pPr>
            <w:r>
              <w:rPr>
                <w:sz w:val="20"/>
                <w:szCs w:val="20"/>
              </w:rPr>
              <w:t xml:space="preserve"> 179 - </w:t>
            </w:r>
            <w:r w:rsidR="00E21E3C" w:rsidRPr="00E21E3C">
              <w:rPr>
                <w:sz w:val="20"/>
                <w:szCs w:val="20"/>
              </w:rPr>
              <w:t>Copy of the change of supplier progress information</w:t>
            </w:r>
          </w:p>
          <w:p w14:paraId="4A926347" w14:textId="77777777" w:rsidR="00CC4D9E" w:rsidRDefault="00CC4D9E" w:rsidP="00CC4D9E">
            <w:pPr>
              <w:rPr>
                <w:sz w:val="20"/>
                <w:szCs w:val="20"/>
              </w:rPr>
            </w:pPr>
            <w:r>
              <w:rPr>
                <w:sz w:val="20"/>
                <w:szCs w:val="20"/>
              </w:rPr>
              <w:t xml:space="preserve"> 182 - </w:t>
            </w:r>
            <w:r w:rsidR="00E21E3C" w:rsidRPr="00E21E3C">
              <w:rPr>
                <w:sz w:val="20"/>
                <w:szCs w:val="20"/>
              </w:rPr>
              <w:t>Copy of confirmation/rejection of assignment of responsibility for imbalance for the point of delivery</w:t>
            </w:r>
          </w:p>
          <w:p w14:paraId="6CF76A5D" w14:textId="77777777" w:rsidR="00CC4D9E" w:rsidRDefault="00CC4D9E" w:rsidP="00CC4D9E">
            <w:pPr>
              <w:rPr>
                <w:sz w:val="20"/>
                <w:szCs w:val="20"/>
              </w:rPr>
            </w:pPr>
            <w:r>
              <w:rPr>
                <w:sz w:val="20"/>
                <w:szCs w:val="20"/>
              </w:rPr>
              <w:t xml:space="preserve"> 183 - </w:t>
            </w:r>
            <w:r w:rsidR="00E21E3C" w:rsidRPr="00E21E3C">
              <w:rPr>
                <w:sz w:val="20"/>
                <w:szCs w:val="20"/>
              </w:rPr>
              <w:t>Request for extension / reduction of supply by current supplier</w:t>
            </w:r>
          </w:p>
          <w:p w14:paraId="6AB86E3D" w14:textId="77777777" w:rsidR="00CC4D9E" w:rsidRDefault="00CC4D9E" w:rsidP="00CC4D9E">
            <w:pPr>
              <w:rPr>
                <w:sz w:val="20"/>
                <w:szCs w:val="20"/>
              </w:rPr>
            </w:pPr>
            <w:r>
              <w:rPr>
                <w:sz w:val="20"/>
                <w:szCs w:val="20"/>
              </w:rPr>
              <w:t xml:space="preserve"> 185 - </w:t>
            </w:r>
            <w:r w:rsidR="00E21E3C" w:rsidRPr="00E21E3C">
              <w:rPr>
                <w:sz w:val="20"/>
                <w:szCs w:val="20"/>
              </w:rPr>
              <w:t>Copy of the request for extension / reduction of supply by current supplier</w:t>
            </w:r>
          </w:p>
          <w:p w14:paraId="406A0F20" w14:textId="77777777" w:rsidR="00CC4D9E" w:rsidRDefault="00CC4D9E" w:rsidP="00CC4D9E">
            <w:pPr>
              <w:rPr>
                <w:sz w:val="20"/>
                <w:szCs w:val="20"/>
              </w:rPr>
            </w:pPr>
            <w:r>
              <w:rPr>
                <w:sz w:val="20"/>
                <w:szCs w:val="20"/>
              </w:rPr>
              <w:t xml:space="preserve"> 186 - </w:t>
            </w:r>
            <w:r w:rsidR="00E21E3C" w:rsidRPr="00E21E3C">
              <w:rPr>
                <w:sz w:val="20"/>
                <w:szCs w:val="20"/>
              </w:rPr>
              <w:t>Approbation with imb. resp. transfer within supply extension / reduction</w:t>
            </w:r>
          </w:p>
          <w:p w14:paraId="3FD306DB" w14:textId="77777777" w:rsidR="00CC4D9E" w:rsidRDefault="00CC4D9E" w:rsidP="00CC4D9E">
            <w:pPr>
              <w:rPr>
                <w:sz w:val="20"/>
                <w:szCs w:val="20"/>
              </w:rPr>
            </w:pPr>
            <w:r>
              <w:rPr>
                <w:sz w:val="20"/>
                <w:szCs w:val="20"/>
              </w:rPr>
              <w:t xml:space="preserve"> 188 - </w:t>
            </w:r>
            <w:r w:rsidR="00E21E3C" w:rsidRPr="00E21E3C">
              <w:rPr>
                <w:sz w:val="20"/>
                <w:szCs w:val="20"/>
              </w:rPr>
              <w:t>Copy of the approbation with imb. resp. transfer within supply extension / reduction</w:t>
            </w:r>
          </w:p>
          <w:p w14:paraId="1DBADD4C" w14:textId="77777777" w:rsidR="00CC4D9E" w:rsidRDefault="00CC4D9E" w:rsidP="00CC4D9E">
            <w:pPr>
              <w:rPr>
                <w:sz w:val="20"/>
                <w:szCs w:val="20"/>
              </w:rPr>
            </w:pPr>
            <w:r>
              <w:rPr>
                <w:sz w:val="20"/>
                <w:szCs w:val="20"/>
              </w:rPr>
              <w:lastRenderedPageBreak/>
              <w:t xml:space="preserve"> 189 - </w:t>
            </w:r>
            <w:r w:rsidR="00E21E3C" w:rsidRPr="00E21E3C">
              <w:rPr>
                <w:sz w:val="20"/>
                <w:szCs w:val="20"/>
              </w:rPr>
              <w:t>Message about possible reservation of distribution or transport capacity within supply extension / reduction</w:t>
            </w:r>
          </w:p>
          <w:p w14:paraId="24C86901" w14:textId="77777777" w:rsidR="00CC4D9E" w:rsidRDefault="00CC4D9E" w:rsidP="00CC4D9E">
            <w:pPr>
              <w:rPr>
                <w:sz w:val="20"/>
                <w:szCs w:val="20"/>
              </w:rPr>
            </w:pPr>
            <w:r>
              <w:rPr>
                <w:sz w:val="20"/>
                <w:szCs w:val="20"/>
              </w:rPr>
              <w:t xml:space="preserve"> 191 - </w:t>
            </w:r>
            <w:r w:rsidR="00E21E3C" w:rsidRPr="00E21E3C">
              <w:rPr>
                <w:sz w:val="20"/>
                <w:szCs w:val="20"/>
              </w:rPr>
              <w:t>Copy of a message about possible reservation of distribution or transport capacity within supply extension / reduction</w:t>
            </w:r>
          </w:p>
          <w:p w14:paraId="37710E46" w14:textId="77777777" w:rsidR="00CC4D9E" w:rsidRDefault="00CC4D9E" w:rsidP="00CC4D9E">
            <w:pPr>
              <w:rPr>
                <w:sz w:val="20"/>
                <w:szCs w:val="20"/>
              </w:rPr>
            </w:pPr>
            <w:r>
              <w:rPr>
                <w:sz w:val="20"/>
                <w:szCs w:val="20"/>
              </w:rPr>
              <w:t xml:space="preserve"> 274 - </w:t>
            </w:r>
            <w:r w:rsidR="00E21E3C" w:rsidRPr="00E21E3C">
              <w:rPr>
                <w:sz w:val="20"/>
                <w:szCs w:val="20"/>
              </w:rPr>
              <w:t>Approval/rejection of request for change of subject of settlement by the subject of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Copy of approval/rejection of request for change of subject of settlement by the subject of settlement</w:t>
            </w:r>
          </w:p>
          <w:p w14:paraId="5BC39428" w14:textId="77777777" w:rsidR="00CC4D9E" w:rsidRDefault="00CC4D9E" w:rsidP="00CC4D9E">
            <w:pPr>
              <w:rPr>
                <w:sz w:val="20"/>
                <w:szCs w:val="20"/>
              </w:rPr>
            </w:pPr>
            <w:r>
              <w:rPr>
                <w:sz w:val="20"/>
                <w:szCs w:val="20"/>
              </w:rPr>
              <w:t>RESPONSE definition:</w:t>
            </w:r>
          </w:p>
          <w:p w14:paraId="7917B791"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1DEA2B3E" w14:textId="77777777" w:rsidR="00CC4D9E" w:rsidRDefault="00CC4D9E" w:rsidP="00CC4D9E">
            <w:pPr>
              <w:rPr>
                <w:sz w:val="20"/>
                <w:szCs w:val="20"/>
              </w:rPr>
            </w:pPr>
            <w:r>
              <w:rPr>
                <w:sz w:val="20"/>
                <w:szCs w:val="20"/>
              </w:rPr>
              <w:t xml:space="preserve"> 144 - </w:t>
            </w:r>
            <w:r w:rsidR="00E21E3C" w:rsidRPr="00E21E3C">
              <w:rPr>
                <w:sz w:val="20"/>
                <w:szCs w:val="20"/>
              </w:rPr>
              <w:t>Confirmation of acceptance/rejection of a message with a request for suspension of the change of supplier process</w:t>
            </w:r>
          </w:p>
          <w:p w14:paraId="3B899CDA" w14:textId="77777777" w:rsidR="00CC4D9E" w:rsidRDefault="00CC4D9E" w:rsidP="00CC4D9E">
            <w:pPr>
              <w:rPr>
                <w:sz w:val="20"/>
                <w:szCs w:val="20"/>
              </w:rPr>
            </w:pPr>
            <w:r>
              <w:rPr>
                <w:sz w:val="20"/>
                <w:szCs w:val="20"/>
              </w:rPr>
              <w:t xml:space="preserve"> 157 - </w:t>
            </w:r>
            <w:r w:rsidR="00E21E3C" w:rsidRPr="00E21E3C">
              <w:rPr>
                <w:sz w:val="20"/>
                <w:szCs w:val="20"/>
              </w:rPr>
              <w:t>Confirmation of acceptance/rejection of a message with confirmation of customer’s consent with change of supplier</w:t>
            </w:r>
          </w:p>
          <w:p w14:paraId="29531AEF" w14:textId="77777777" w:rsidR="00CC4D9E" w:rsidRDefault="00CC4D9E" w:rsidP="00CC4D9E">
            <w:pPr>
              <w:rPr>
                <w:sz w:val="20"/>
                <w:szCs w:val="20"/>
              </w:rPr>
            </w:pPr>
            <w:r>
              <w:rPr>
                <w:sz w:val="20"/>
                <w:szCs w:val="20"/>
              </w:rPr>
              <w:t xml:space="preserve"> 181 - </w:t>
            </w:r>
            <w:r w:rsidR="00E21E3C" w:rsidRPr="00E21E3C">
              <w:rPr>
                <w:sz w:val="20"/>
                <w:szCs w:val="20"/>
              </w:rPr>
              <w:t>Confirmation of acceptance/rejection of a message with confirmation/rejection of assignment of responsibility for imbalance for the point of delivery</w:t>
            </w:r>
          </w:p>
          <w:p w14:paraId="743CFE17" w14:textId="77777777" w:rsidR="00CC4D9E" w:rsidRDefault="00CC4D9E" w:rsidP="00CC4D9E">
            <w:pPr>
              <w:rPr>
                <w:sz w:val="20"/>
                <w:szCs w:val="20"/>
              </w:rPr>
            </w:pPr>
            <w:r>
              <w:rPr>
                <w:sz w:val="20"/>
                <w:szCs w:val="20"/>
              </w:rPr>
              <w:t xml:space="preserve"> 184 - </w:t>
            </w:r>
            <w:r w:rsidR="00E21E3C" w:rsidRPr="00E21E3C">
              <w:rPr>
                <w:sz w:val="20"/>
                <w:szCs w:val="20"/>
              </w:rPr>
              <w:t>Confirmation of / Error in request for extension / reduction of supply by current supplier</w:t>
            </w:r>
          </w:p>
          <w:p w14:paraId="62ECAC31" w14:textId="77777777" w:rsidR="00CC4D9E" w:rsidRDefault="00CC4D9E" w:rsidP="00CC4D9E">
            <w:pPr>
              <w:rPr>
                <w:sz w:val="20"/>
                <w:szCs w:val="20"/>
              </w:rPr>
            </w:pPr>
            <w:r>
              <w:rPr>
                <w:sz w:val="20"/>
                <w:szCs w:val="20"/>
              </w:rPr>
              <w:t xml:space="preserve"> 187 - </w:t>
            </w:r>
            <w:r w:rsidR="00E21E3C" w:rsidRPr="00E21E3C">
              <w:rPr>
                <w:sz w:val="20"/>
                <w:szCs w:val="20"/>
              </w:rPr>
              <w:t>Confirmation of / Error in approbation with imb. resp. transfer within supply extension / reduction</w:t>
            </w:r>
          </w:p>
          <w:p w14:paraId="2C96CD1C" w14:textId="77777777" w:rsidR="00CC4D9E" w:rsidRDefault="00CC4D9E" w:rsidP="00CC4D9E">
            <w:pPr>
              <w:rPr>
                <w:sz w:val="20"/>
                <w:szCs w:val="20"/>
              </w:rPr>
            </w:pPr>
            <w:r>
              <w:rPr>
                <w:sz w:val="20"/>
                <w:szCs w:val="20"/>
              </w:rPr>
              <w:t xml:space="preserve"> 190 - </w:t>
            </w:r>
            <w:r w:rsidR="00E21E3C" w:rsidRPr="00E21E3C">
              <w:rPr>
                <w:sz w:val="20"/>
                <w:szCs w:val="20"/>
              </w:rPr>
              <w:t>Confirmation of acceptance/rejection of a message about possible reservation of distribution or transport capacity within supply extension / reduction</w:t>
            </w:r>
          </w:p>
          <w:p w14:paraId="304787EF" w14:textId="77777777" w:rsidR="00CC4D9E" w:rsidRPr="00D407CB" w:rsidRDefault="00CC4D9E" w:rsidP="00CC4D9E">
            <w:pPr>
              <w:rPr>
                <w:sz w:val="20"/>
                <w:szCs w:val="20"/>
              </w:rPr>
            </w:pPr>
            <w:r>
              <w:rPr>
                <w:sz w:val="20"/>
                <w:szCs w:val="20"/>
              </w:rPr>
              <w:t xml:space="preserve"> 275 - </w:t>
            </w:r>
            <w:r w:rsidR="00E21E3C" w:rsidRPr="00E21E3C">
              <w:rPr>
                <w:sz w:val="20"/>
                <w:szCs w:val="20"/>
              </w:rPr>
              <w:t>Sending of confirmation of acceptance/rejection of a message with request for change of subject of settlement by the subject of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definition - </w:t>
            </w:r>
            <w:r w:rsidRPr="00D407CB">
              <w:rPr>
                <w:sz w:val="20"/>
                <w:szCs w:val="20"/>
              </w:rPr>
              <w:t xml:space="preserve">the restiction of the </w:t>
            </w:r>
            <w:r>
              <w:rPr>
                <w:sz w:val="20"/>
                <w:szCs w:val="20"/>
              </w:rPr>
              <w:t>message-code attribute was expanded:</w:t>
            </w:r>
          </w:p>
          <w:p w14:paraId="47DE7E48" w14:textId="77777777" w:rsidR="007F575C" w:rsidRDefault="007F575C" w:rsidP="00CC4D9E">
            <w:pPr>
              <w:rPr>
                <w:sz w:val="20"/>
                <w:szCs w:val="20"/>
              </w:rPr>
            </w:pPr>
            <w:r>
              <w:rPr>
                <w:sz w:val="20"/>
                <w:szCs w:val="20"/>
              </w:rPr>
              <w:t>AR9 - Non-measured consumption - PDT without registration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MASTERDATA definition - change of use of Party element from required to optional.</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definition - change of maximal number of characters of the </w:t>
            </w:r>
            <w:r w:rsidRPr="0091439D">
              <w:rPr>
                <w:i/>
                <w:sz w:val="20"/>
                <w:szCs w:val="20"/>
              </w:rPr>
              <w:t>name</w:t>
            </w:r>
            <w:r>
              <w:rPr>
                <w:sz w:val="20"/>
                <w:szCs w:val="20"/>
              </w:rPr>
              <w:t xml:space="preserve"> attribute of the </w:t>
            </w:r>
            <w:r w:rsidRPr="0091439D">
              <w:rPr>
                <w:i/>
                <w:sz w:val="20"/>
                <w:szCs w:val="20"/>
              </w:rPr>
              <w:t>MP</w:t>
            </w:r>
            <w:r>
              <w:rPr>
                <w:sz w:val="20"/>
                <w:szCs w:val="20"/>
              </w:rPr>
              <w:t xml:space="preserve"> elemement was reduced from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definition - the enumeration of the </w:t>
            </w:r>
            <w:r w:rsidRPr="0091439D">
              <w:rPr>
                <w:i/>
                <w:sz w:val="20"/>
                <w:szCs w:val="20"/>
              </w:rPr>
              <w:t>type</w:t>
            </w:r>
            <w:r>
              <w:rPr>
                <w:sz w:val="20"/>
                <w:szCs w:val="20"/>
              </w:rPr>
              <w:t xml:space="preserve"> attribute of the </w:t>
            </w:r>
            <w:r w:rsidRPr="0091439D">
              <w:rPr>
                <w:i/>
                <w:sz w:val="20"/>
                <w:szCs w:val="20"/>
              </w:rPr>
              <w:t>Date</w:t>
            </w:r>
            <w:r>
              <w:rPr>
                <w:sz w:val="20"/>
                <w:szCs w:val="20"/>
              </w:rPr>
              <w:t xml:space="preserve"> element (</w:t>
            </w:r>
            <w:r w:rsidRPr="0091439D">
              <w:rPr>
                <w:i/>
                <w:sz w:val="20"/>
                <w:szCs w:val="20"/>
              </w:rPr>
              <w:t>Limits-&gt;Participant-&gt;DataGroups-&gt;UtilizationData</w:t>
            </w:r>
            <w:r>
              <w:rPr>
                <w:sz w:val="20"/>
                <w:szCs w:val="20"/>
              </w:rPr>
              <w:t>) was expanded by ZTR and DP6, which are used for gas only.</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definition - correction of description at the profile roles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New message format COMMONMARKETREQ was introduced. It will serve for message handover within asynchronous MarketService communication. Description can be found in a separate chapter.</w:t>
            </w:r>
          </w:p>
          <w:p w14:paraId="5D6E9E9E" w14:textId="77777777" w:rsidR="00520368" w:rsidRDefault="00520368" w:rsidP="00520368">
            <w:pPr>
              <w:rPr>
                <w:sz w:val="20"/>
                <w:szCs w:val="20"/>
              </w:rPr>
            </w:pPr>
            <w:r>
              <w:rPr>
                <w:sz w:val="20"/>
                <w:szCs w:val="20"/>
              </w:rPr>
              <w:t>In this context, definition of RESPONSE message formar was applied. The enumeration of the message-code attribute was expanded by:</w:t>
            </w:r>
          </w:p>
          <w:p w14:paraId="77C8025D" w14:textId="77777777" w:rsidR="00520368" w:rsidRDefault="00520368" w:rsidP="00520368">
            <w:pPr>
              <w:rPr>
                <w:sz w:val="20"/>
                <w:szCs w:val="20"/>
              </w:rPr>
            </w:pPr>
            <w:r>
              <w:rPr>
                <w:sz w:val="20"/>
                <w:szCs w:val="20"/>
              </w:rPr>
              <w:t xml:space="preserve"> 924 - </w:t>
            </w:r>
            <w:r w:rsidRPr="00520368">
              <w:rPr>
                <w:sz w:val="20"/>
                <w:szCs w:val="20"/>
              </w:rPr>
              <w:t>Confirmation/error message for sending of request for output data handover - MarketService</w:t>
            </w:r>
          </w:p>
          <w:p w14:paraId="4F0FAA5D" w14:textId="77777777" w:rsidR="00520368" w:rsidRDefault="00520368" w:rsidP="00520368">
            <w:pPr>
              <w:rPr>
                <w:sz w:val="20"/>
                <w:szCs w:val="20"/>
              </w:rPr>
            </w:pPr>
            <w:r>
              <w:rPr>
                <w:sz w:val="20"/>
                <w:szCs w:val="20"/>
              </w:rPr>
              <w:t xml:space="preserve">996 - </w:t>
            </w:r>
            <w:r w:rsidRPr="00520368">
              <w:rPr>
                <w:sz w:val="20"/>
                <w:szCs w:val="20"/>
              </w:rPr>
              <w:t>Confirmation of server-server connection control and sending of non-sent messages - MarketService</w:t>
            </w:r>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MASTERDATA definition - following changes were applied:</w:t>
            </w:r>
          </w:p>
          <w:p w14:paraId="40A76EC3" w14:textId="77777777" w:rsidR="00276678" w:rsidRDefault="00276678" w:rsidP="00276678">
            <w:pPr>
              <w:rPr>
                <w:sz w:val="20"/>
                <w:szCs w:val="20"/>
              </w:rPr>
            </w:pPr>
            <w:r>
              <w:rPr>
                <w:sz w:val="20"/>
                <w:szCs w:val="20"/>
              </w:rPr>
              <w:t xml:space="preserve"> - </w:t>
            </w:r>
            <w:r w:rsidRPr="00D407CB">
              <w:rPr>
                <w:sz w:val="20"/>
                <w:szCs w:val="20"/>
              </w:rPr>
              <w:t xml:space="preserve">the restiction of the </w:t>
            </w:r>
            <w:r w:rsidRPr="00BB4568">
              <w:rPr>
                <w:i/>
                <w:sz w:val="20"/>
                <w:szCs w:val="20"/>
              </w:rPr>
              <w:t>message-code</w:t>
            </w:r>
            <w:r>
              <w:rPr>
                <w:sz w:val="20"/>
                <w:szCs w:val="20"/>
              </w:rPr>
              <w:t xml:space="preserve"> attribute was expanded:</w:t>
            </w:r>
          </w:p>
          <w:p w14:paraId="7250F2B9" w14:textId="77777777" w:rsidR="00276678" w:rsidRDefault="00276678" w:rsidP="00276678">
            <w:pPr>
              <w:rPr>
                <w:sz w:val="20"/>
                <w:szCs w:val="20"/>
              </w:rPr>
            </w:pPr>
            <w:r>
              <w:rPr>
                <w:sz w:val="20"/>
                <w:szCs w:val="20"/>
              </w:rPr>
              <w:t xml:space="preserve">  373 - </w:t>
            </w:r>
            <w:r w:rsidRPr="00276678">
              <w:rPr>
                <w:sz w:val="20"/>
                <w:szCs w:val="20"/>
              </w:rPr>
              <w:t>Service restricted list of PDT</w:t>
            </w:r>
          </w:p>
          <w:p w14:paraId="267C92C7" w14:textId="77777777" w:rsidR="00276678" w:rsidRDefault="00276678" w:rsidP="00276678">
            <w:pPr>
              <w:rPr>
                <w:sz w:val="20"/>
                <w:szCs w:val="20"/>
              </w:rPr>
            </w:pPr>
            <w:r>
              <w:rPr>
                <w:sz w:val="20"/>
                <w:szCs w:val="20"/>
              </w:rPr>
              <w:lastRenderedPageBreak/>
              <w:t xml:space="preserve"> - append of </w:t>
            </w:r>
            <w:r w:rsidRPr="00BB19CE">
              <w:rPr>
                <w:i/>
                <w:sz w:val="20"/>
                <w:szCs w:val="20"/>
              </w:rPr>
              <w:t>date-time</w:t>
            </w:r>
            <w:r>
              <w:rPr>
                <w:sz w:val="20"/>
                <w:szCs w:val="20"/>
              </w:rPr>
              <w:t xml:space="preserve"> attribute with use optional at the level of </w:t>
            </w:r>
            <w:r w:rsidR="00BB4568" w:rsidRPr="00BB19CE">
              <w:rPr>
                <w:i/>
                <w:sz w:val="20"/>
                <w:szCs w:val="20"/>
              </w:rPr>
              <w:t>Workflow</w:t>
            </w:r>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chs-reason</w:t>
            </w:r>
            <w:r>
              <w:rPr>
                <w:sz w:val="20"/>
                <w:szCs w:val="20"/>
              </w:rPr>
              <w:t xml:space="preserve"> attribute (</w:t>
            </w:r>
            <w:r w:rsidRPr="00BB4568">
              <w:rPr>
                <w:i/>
                <w:sz w:val="20"/>
                <w:szCs w:val="20"/>
              </w:rPr>
              <w:t>Data</w:t>
            </w:r>
            <w:r>
              <w:rPr>
                <w:sz w:val="20"/>
                <w:szCs w:val="20"/>
              </w:rPr>
              <w:t xml:space="preserve"> element) was expanded:</w:t>
            </w:r>
          </w:p>
          <w:p w14:paraId="699F6B75" w14:textId="77777777" w:rsidR="00BB4568" w:rsidRDefault="00BB4568" w:rsidP="00BB4568">
            <w:pPr>
              <w:rPr>
                <w:sz w:val="20"/>
                <w:szCs w:val="20"/>
              </w:rPr>
            </w:pPr>
            <w:r>
              <w:rPr>
                <w:sz w:val="20"/>
                <w:szCs w:val="20"/>
              </w:rPr>
              <w:t xml:space="preserve">  P1 - PDT supply extension</w:t>
            </w:r>
          </w:p>
          <w:p w14:paraId="23EA5188" w14:textId="77777777" w:rsidR="00BB4568" w:rsidRDefault="00BB4568" w:rsidP="00BB4568">
            <w:pPr>
              <w:rPr>
                <w:sz w:val="20"/>
                <w:szCs w:val="20"/>
              </w:rPr>
            </w:pPr>
            <w:r>
              <w:rPr>
                <w:sz w:val="20"/>
                <w:szCs w:val="20"/>
              </w:rPr>
              <w:t xml:space="preserve">  Z2 - PDT supply retriction</w:t>
            </w:r>
          </w:p>
          <w:p w14:paraId="6F4682B4"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reason</w:t>
            </w:r>
            <w:r>
              <w:rPr>
                <w:sz w:val="20"/>
                <w:szCs w:val="20"/>
              </w:rPr>
              <w:t xml:space="preserve"> attribute (</w:t>
            </w:r>
            <w:r w:rsidRPr="00BB4568">
              <w:rPr>
                <w:i/>
                <w:sz w:val="20"/>
                <w:szCs w:val="20"/>
              </w:rPr>
              <w:t>Activity</w:t>
            </w:r>
            <w:r>
              <w:rPr>
                <w:sz w:val="20"/>
                <w:szCs w:val="20"/>
              </w:rPr>
              <w:t xml:space="preserve"> element) was expanded:</w:t>
            </w:r>
          </w:p>
          <w:p w14:paraId="7F112B59" w14:textId="77777777" w:rsidR="00276678" w:rsidRDefault="00BB4568" w:rsidP="00BB4568">
            <w:pPr>
              <w:rPr>
                <w:sz w:val="20"/>
                <w:szCs w:val="20"/>
              </w:rPr>
            </w:pPr>
            <w:r>
              <w:rPr>
                <w:sz w:val="20"/>
                <w:szCs w:val="20"/>
              </w:rPr>
              <w:t xml:space="preserve">  ARA - Non-submission of a connection request</w:t>
            </w:r>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RESPONSE definition - following changes were applied:</w:t>
            </w:r>
          </w:p>
          <w:p w14:paraId="3978C0AA"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6883FB3E" w14:textId="77777777" w:rsidR="00BB4568" w:rsidRDefault="00BB4568" w:rsidP="00276678">
            <w:pPr>
              <w:rPr>
                <w:sz w:val="20"/>
                <w:szCs w:val="20"/>
              </w:rPr>
            </w:pPr>
            <w:r>
              <w:rPr>
                <w:sz w:val="20"/>
                <w:szCs w:val="20"/>
              </w:rPr>
              <w:t xml:space="preserve">  372 - </w:t>
            </w:r>
            <w:r w:rsidRPr="00BB4568">
              <w:rPr>
                <w:sz w:val="20"/>
                <w:szCs w:val="20"/>
              </w:rPr>
              <w:t>Error message for sending service restricted list of PDT</w:t>
            </w:r>
          </w:p>
          <w:p w14:paraId="2A4A7049" w14:textId="77777777" w:rsidR="00276678" w:rsidRDefault="00BB4568" w:rsidP="00BB4568">
            <w:pPr>
              <w:rPr>
                <w:sz w:val="20"/>
                <w:szCs w:val="20"/>
              </w:rPr>
            </w:pPr>
            <w:r>
              <w:rPr>
                <w:sz w:val="20"/>
                <w:szCs w:val="20"/>
              </w:rPr>
              <w:t xml:space="preserve"> - append of </w:t>
            </w:r>
            <w:r>
              <w:rPr>
                <w:i/>
                <w:sz w:val="20"/>
                <w:szCs w:val="20"/>
              </w:rPr>
              <w:t>block-id</w:t>
            </w:r>
            <w:r>
              <w:rPr>
                <w:sz w:val="20"/>
                <w:szCs w:val="20"/>
              </w:rPr>
              <w:t xml:space="preserve"> attribute with use optional at the level of </w:t>
            </w:r>
            <w:r>
              <w:rPr>
                <w:i/>
                <w:sz w:val="20"/>
                <w:szCs w:val="20"/>
              </w:rPr>
              <w:t>Reason</w:t>
            </w:r>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CDSREQ definition - following changes were applied:</w:t>
            </w:r>
          </w:p>
          <w:p w14:paraId="09CA4FFE"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316B77F3" w14:textId="77777777" w:rsidR="00BB4568" w:rsidRDefault="00BB4568" w:rsidP="00276678">
            <w:pPr>
              <w:rPr>
                <w:sz w:val="20"/>
                <w:szCs w:val="20"/>
              </w:rPr>
            </w:pPr>
            <w:r>
              <w:rPr>
                <w:sz w:val="20"/>
                <w:szCs w:val="20"/>
              </w:rPr>
              <w:t xml:space="preserve">  371 - </w:t>
            </w:r>
            <w:r w:rsidRPr="00BB4568">
              <w:rPr>
                <w:sz w:val="20"/>
                <w:szCs w:val="20"/>
              </w:rPr>
              <w:t>Request for service restricted list of PDT</w:t>
            </w:r>
          </w:p>
          <w:p w14:paraId="02E5735B" w14:textId="77777777" w:rsidR="00276678" w:rsidRDefault="00BB4568" w:rsidP="00BB4568">
            <w:pPr>
              <w:rPr>
                <w:sz w:val="20"/>
                <w:szCs w:val="20"/>
              </w:rPr>
            </w:pPr>
            <w:r>
              <w:rPr>
                <w:sz w:val="20"/>
                <w:szCs w:val="20"/>
              </w:rPr>
              <w:t xml:space="preserve"> - append of </w:t>
            </w:r>
            <w:r w:rsidRPr="00BB19CE">
              <w:rPr>
                <w:i/>
                <w:sz w:val="20"/>
                <w:szCs w:val="20"/>
              </w:rPr>
              <w:t>rut-identification</w:t>
            </w:r>
            <w:r>
              <w:rPr>
                <w:sz w:val="20"/>
                <w:szCs w:val="20"/>
              </w:rPr>
              <w:t xml:space="preserve"> and </w:t>
            </w:r>
            <w:r w:rsidRPr="00BB19CE">
              <w:rPr>
                <w:i/>
                <w:sz w:val="20"/>
                <w:szCs w:val="20"/>
              </w:rPr>
              <w:t>service</w:t>
            </w:r>
            <w:r>
              <w:rPr>
                <w:sz w:val="20"/>
                <w:szCs w:val="20"/>
              </w:rPr>
              <w:t xml:space="preserve"> attributes with use optional at the level of </w:t>
            </w:r>
            <w:r>
              <w:rPr>
                <w:i/>
                <w:sz w:val="20"/>
                <w:szCs w:val="20"/>
              </w:rPr>
              <w:t>Location</w:t>
            </w:r>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r w:rsidR="00BB4568">
              <w:rPr>
                <w:sz w:val="20"/>
                <w:szCs w:val="20"/>
              </w:rPr>
              <w:t>messages</w:t>
            </w:r>
            <w:r>
              <w:rPr>
                <w:sz w:val="20"/>
                <w:szCs w:val="20"/>
              </w:rPr>
              <w:t xml:space="preserve"> - </w:t>
            </w:r>
            <w:r w:rsidR="00BB4568">
              <w:rPr>
                <w:sz w:val="20"/>
                <w:szCs w:val="20"/>
              </w:rPr>
              <w:t xml:space="preserve">the </w:t>
            </w:r>
            <w:r>
              <w:rPr>
                <w:sz w:val="20"/>
                <w:szCs w:val="20"/>
              </w:rPr>
              <w:t xml:space="preserve">RoleTypeList </w:t>
            </w:r>
            <w:r w:rsidR="00BB4568">
              <w:rPr>
                <w:sz w:val="20"/>
                <w:szCs w:val="20"/>
              </w:rPr>
              <w:t xml:space="preserve">codelist </w:t>
            </w:r>
            <w:r w:rsidR="00743376">
              <w:rPr>
                <w:sz w:val="20"/>
                <w:szCs w:val="20"/>
              </w:rPr>
              <w:t xml:space="preserve">was expanded by: </w:t>
            </w:r>
          </w:p>
          <w:p w14:paraId="714A9FE6" w14:textId="77777777" w:rsidR="00276678" w:rsidRDefault="00276678" w:rsidP="00276678">
            <w:pPr>
              <w:rPr>
                <w:sz w:val="20"/>
                <w:szCs w:val="20"/>
              </w:rPr>
            </w:pPr>
            <w:r>
              <w:rPr>
                <w:sz w:val="20"/>
                <w:szCs w:val="20"/>
              </w:rPr>
              <w:t xml:space="preserve">  A36 - </w:t>
            </w:r>
            <w:r w:rsidRPr="001A59BE">
              <w:rPr>
                <w:sz w:val="20"/>
                <w:szCs w:val="20"/>
              </w:rPr>
              <w:t>Coordinated capacity Operator</w:t>
            </w:r>
          </w:p>
          <w:p w14:paraId="56E5282C" w14:textId="77777777" w:rsidR="00276678" w:rsidRDefault="00276678" w:rsidP="00276678">
            <w:pPr>
              <w:rPr>
                <w:sz w:val="20"/>
                <w:szCs w:val="20"/>
              </w:rPr>
            </w:pPr>
            <w:r>
              <w:rPr>
                <w:sz w:val="20"/>
                <w:szCs w:val="20"/>
              </w:rPr>
              <w:t xml:space="preserve">  C01 -  </w:t>
            </w:r>
            <w:r w:rsidRPr="001A59BE">
              <w:rPr>
                <w:sz w:val="20"/>
                <w:szCs w:val="20"/>
              </w:rPr>
              <w:t>Market Coupling Operator / Price coupling system</w:t>
            </w:r>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r w:rsidR="00743376">
              <w:rPr>
                <w:sz w:val="20"/>
                <w:szCs w:val="20"/>
              </w:rPr>
              <w:t xml:space="preserve">definition </w:t>
            </w:r>
            <w:r>
              <w:rPr>
                <w:sz w:val="20"/>
                <w:szCs w:val="20"/>
              </w:rPr>
              <w:t xml:space="preserve">- </w:t>
            </w:r>
            <w:r w:rsidR="00743376" w:rsidRPr="00D407CB">
              <w:rPr>
                <w:sz w:val="20"/>
                <w:szCs w:val="20"/>
              </w:rPr>
              <w:t xml:space="preserve">the restiction of the </w:t>
            </w:r>
            <w:r w:rsidR="00743376">
              <w:rPr>
                <w:i/>
                <w:sz w:val="20"/>
                <w:szCs w:val="20"/>
              </w:rPr>
              <w:t>msg</w:t>
            </w:r>
            <w:r w:rsidR="00743376" w:rsidRPr="00BB4568">
              <w:rPr>
                <w:i/>
                <w:sz w:val="20"/>
                <w:szCs w:val="20"/>
              </w:rPr>
              <w:t>-code</w:t>
            </w:r>
            <w:r w:rsidR="00743376">
              <w:rPr>
                <w:sz w:val="20"/>
                <w:szCs w:val="20"/>
              </w:rPr>
              <w:t xml:space="preserve"> attribute was expanded</w:t>
            </w:r>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ATC publication delay</w:t>
            </w:r>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GCT of bids submission displacement</w:t>
            </w:r>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DM results delay</w:t>
            </w:r>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DM results delay,  decoupling possibility</w:t>
            </w:r>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r w:rsidR="00743376" w:rsidRPr="00743376">
              <w:rPr>
                <w:sz w:val="20"/>
                <w:szCs w:val="20"/>
              </w:rPr>
              <w:t>Decoupling</w:t>
            </w:r>
          </w:p>
          <w:p w14:paraId="52BC1D5C" w14:textId="77777777" w:rsidR="00276678" w:rsidRDefault="00743376" w:rsidP="00987262">
            <w:pPr>
              <w:rPr>
                <w:sz w:val="20"/>
                <w:szCs w:val="20"/>
              </w:rPr>
            </w:pPr>
            <w:r>
              <w:rPr>
                <w:sz w:val="20"/>
                <w:szCs w:val="20"/>
              </w:rPr>
              <w:t xml:space="preserve">New messages codes will be used from </w:t>
            </w:r>
            <w:r w:rsidR="00987262">
              <w:rPr>
                <w:sz w:val="20"/>
                <w:szCs w:val="20"/>
              </w:rPr>
              <w:t>1</w:t>
            </w:r>
            <w:r w:rsidR="00987262" w:rsidRPr="00987262">
              <w:rPr>
                <w:sz w:val="20"/>
                <w:szCs w:val="20"/>
                <w:vertAlign w:val="superscript"/>
              </w:rPr>
              <w:t>st</w:t>
            </w:r>
            <w:r w:rsidR="00987262">
              <w:rPr>
                <w:sz w:val="20"/>
                <w:szCs w:val="20"/>
              </w:rPr>
              <w:t xml:space="preserve"> September</w:t>
            </w:r>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definition - append of new attribute </w:t>
            </w:r>
            <w:r w:rsidR="00A8137A">
              <w:rPr>
                <w:i/>
                <w:sz w:val="20"/>
                <w:szCs w:val="20"/>
              </w:rPr>
              <w:t>rut-s</w:t>
            </w:r>
            <w:r w:rsidRPr="00BD36AD">
              <w:rPr>
                <w:i/>
                <w:sz w:val="20"/>
                <w:szCs w:val="20"/>
              </w:rPr>
              <w:t>ervice</w:t>
            </w:r>
            <w:r>
              <w:rPr>
                <w:sz w:val="20"/>
                <w:szCs w:val="20"/>
              </w:rPr>
              <w:t xml:space="preserve"> wit</w:t>
            </w:r>
            <w:r w:rsidR="00A8137A">
              <w:rPr>
                <w:sz w:val="20"/>
                <w:szCs w:val="20"/>
              </w:rPr>
              <w:t>h</w:t>
            </w:r>
            <w:r>
              <w:rPr>
                <w:sz w:val="20"/>
                <w:szCs w:val="20"/>
              </w:rPr>
              <w:t xml:space="preserve"> use optional to the </w:t>
            </w:r>
            <w:r w:rsidRPr="00BD36AD">
              <w:rPr>
                <w:i/>
                <w:sz w:val="20"/>
                <w:szCs w:val="20"/>
              </w:rPr>
              <w:t>Location</w:t>
            </w:r>
            <w:r>
              <w:rPr>
                <w:i/>
                <w:sz w:val="20"/>
                <w:szCs w:val="20"/>
              </w:rPr>
              <w:t xml:space="preserve"> </w:t>
            </w:r>
            <w:r w:rsidRPr="00987262">
              <w:rPr>
                <w:sz w:val="20"/>
                <w:szCs w:val="20"/>
              </w:rPr>
              <w:t>element.</w:t>
            </w:r>
            <w:r w:rsidR="00B01E7C">
              <w:rPr>
                <w:sz w:val="20"/>
                <w:szCs w:val="20"/>
              </w:rPr>
              <w:t xml:space="preserve"> Relevant communication scenario (msg_codes 371, 372, 373) will be used from 1</w:t>
            </w:r>
            <w:r w:rsidR="00B01E7C" w:rsidRPr="00987262">
              <w:rPr>
                <w:sz w:val="20"/>
                <w:szCs w:val="20"/>
                <w:vertAlign w:val="superscript"/>
              </w:rPr>
              <w:t>st</w:t>
            </w:r>
            <w:r w:rsidR="00B01E7C">
              <w:rPr>
                <w:sz w:val="20"/>
                <w:szCs w:val="20"/>
              </w:rPr>
              <w:t xml:space="preserve"> September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SFVOTBILLING, SFVOTCLAIM and SFVOTCONFDATA definition - the enumeration of the tradeType was expanded:</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SD- - Shipping on DM – consumption</w:t>
            </w:r>
          </w:p>
          <w:p w14:paraId="0FAE913B" w14:textId="77777777" w:rsidR="00987262" w:rsidRPr="00987262" w:rsidRDefault="00987262" w:rsidP="00987262">
            <w:pPr>
              <w:rPr>
                <w:sz w:val="20"/>
                <w:szCs w:val="20"/>
              </w:rPr>
            </w:pPr>
            <w:r>
              <w:rPr>
                <w:sz w:val="20"/>
                <w:szCs w:val="20"/>
              </w:rPr>
              <w:t xml:space="preserve">  </w:t>
            </w:r>
            <w:r w:rsidRPr="00987262">
              <w:rPr>
                <w:sz w:val="20"/>
                <w:szCs w:val="20"/>
              </w:rPr>
              <w:t>SD+ - Shipping on DM - supply</w:t>
            </w:r>
          </w:p>
          <w:p w14:paraId="3706391C" w14:textId="77777777" w:rsidR="00987262" w:rsidRDefault="00987262" w:rsidP="0031338D">
            <w:pPr>
              <w:rPr>
                <w:sz w:val="20"/>
                <w:szCs w:val="20"/>
              </w:rPr>
            </w:pPr>
            <w:r>
              <w:rPr>
                <w:sz w:val="20"/>
                <w:szCs w:val="20"/>
              </w:rPr>
              <w:t>New trade types will be used from 1</w:t>
            </w:r>
            <w:r w:rsidRPr="00987262">
              <w:rPr>
                <w:sz w:val="20"/>
                <w:szCs w:val="20"/>
                <w:vertAlign w:val="superscript"/>
              </w:rPr>
              <w:t>st</w:t>
            </w:r>
            <w:r>
              <w:rPr>
                <w:sz w:val="20"/>
                <w:szCs w:val="20"/>
              </w:rPr>
              <w:t xml:space="preserve"> September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definition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r w:rsidRPr="00422896">
              <w:rPr>
                <w:sz w:val="20"/>
                <w:szCs w:val="20"/>
              </w:rPr>
              <w:t>Zero ATC values</w:t>
            </w:r>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ATC publication delay, decoupling possibility</w:t>
            </w:r>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MASTERDATA definition – due to legislative changes following modifications were applied:</w:t>
            </w:r>
          </w:p>
          <w:p w14:paraId="436F346F" w14:textId="77777777" w:rsidR="0031338D" w:rsidRDefault="0031338D">
            <w:pPr>
              <w:rPr>
                <w:sz w:val="20"/>
                <w:szCs w:val="20"/>
              </w:rPr>
            </w:pPr>
            <w:r>
              <w:rPr>
                <w:sz w:val="20"/>
                <w:szCs w:val="20"/>
              </w:rPr>
              <w:t xml:space="preserve"> - </w:t>
            </w:r>
            <w:r w:rsidR="001D0BBA">
              <w:rPr>
                <w:sz w:val="20"/>
                <w:szCs w:val="20"/>
              </w:rPr>
              <w:t xml:space="preserve">append of the </w:t>
            </w:r>
            <w:r w:rsidR="001D0BBA">
              <w:rPr>
                <w:i/>
                <w:sz w:val="20"/>
                <w:szCs w:val="20"/>
              </w:rPr>
              <w:t>contract-negotiation-type</w:t>
            </w:r>
            <w:r w:rsidR="001D0BBA">
              <w:rPr>
                <w:sz w:val="20"/>
                <w:szCs w:val="20"/>
              </w:rPr>
              <w:t xml:space="preserve">  attribute at the level of Data element</w:t>
            </w:r>
          </w:p>
          <w:p w14:paraId="1C3B51EE" w14:textId="77777777" w:rsidR="001D0BBA" w:rsidRDefault="001D0BBA">
            <w:pPr>
              <w:rPr>
                <w:sz w:val="20"/>
                <w:szCs w:val="20"/>
              </w:rPr>
            </w:pPr>
            <w:r>
              <w:rPr>
                <w:sz w:val="20"/>
                <w:szCs w:val="20"/>
              </w:rPr>
              <w:t xml:space="preserve"> - the enumeration of the reason attribute of the Activity element was expanded:</w:t>
            </w:r>
          </w:p>
          <w:p w14:paraId="2AC2D581" w14:textId="77777777" w:rsidR="001D0BBA" w:rsidRDefault="001D0BBA">
            <w:pPr>
              <w:rPr>
                <w:sz w:val="20"/>
                <w:szCs w:val="20"/>
              </w:rPr>
            </w:pPr>
            <w:r>
              <w:rPr>
                <w:sz w:val="20"/>
                <w:szCs w:val="20"/>
              </w:rPr>
              <w:lastRenderedPageBreak/>
              <w:t xml:space="preserve"> ARB – wrong value of requested reserved capacity</w:t>
            </w:r>
          </w:p>
          <w:p w14:paraId="0F8578A1" w14:textId="77777777" w:rsidR="001D0BBA" w:rsidRDefault="001D0BBA">
            <w:pPr>
              <w:rPr>
                <w:sz w:val="20"/>
                <w:szCs w:val="20"/>
              </w:rPr>
            </w:pPr>
            <w:r>
              <w:rPr>
                <w:sz w:val="20"/>
                <w:szCs w:val="20"/>
              </w:rPr>
              <w:t xml:space="preserve"> ARC – earlier date of distribution beginning than in the application</w:t>
            </w:r>
          </w:p>
          <w:p w14:paraId="0E7165E6" w14:textId="77777777" w:rsidR="001D0BBA" w:rsidRDefault="001D0BBA">
            <w:pPr>
              <w:rPr>
                <w:sz w:val="20"/>
                <w:szCs w:val="20"/>
              </w:rPr>
            </w:pPr>
            <w:r>
              <w:rPr>
                <w:sz w:val="20"/>
                <w:szCs w:val="20"/>
              </w:rPr>
              <w:t xml:space="preserve"> ARD – later date of distribution beginning than in the application</w:t>
            </w:r>
          </w:p>
          <w:p w14:paraId="2F5EDEE1" w14:textId="77777777" w:rsidR="001D0BBA" w:rsidRDefault="001D0BBA">
            <w:pPr>
              <w:rPr>
                <w:sz w:val="20"/>
                <w:szCs w:val="20"/>
              </w:rPr>
            </w:pPr>
            <w:r>
              <w:rPr>
                <w:sz w:val="20"/>
                <w:szCs w:val="20"/>
              </w:rPr>
              <w:t xml:space="preserve"> ARE – contract stepping down according to §11a par. 2 EL and supply continuation by the current supplier</w:t>
            </w:r>
          </w:p>
          <w:p w14:paraId="65992BA9" w14:textId="77777777" w:rsidR="001D0BBA" w:rsidRDefault="001D0BBA">
            <w:pPr>
              <w:rPr>
                <w:sz w:val="20"/>
                <w:szCs w:val="20"/>
              </w:rPr>
            </w:pPr>
            <w:r>
              <w:rPr>
                <w:sz w:val="20"/>
                <w:szCs w:val="20"/>
              </w:rPr>
              <w:t xml:space="preserve"> - the enumeration of the chs-reason attribute of the Data element was expanded:</w:t>
            </w:r>
          </w:p>
          <w:p w14:paraId="402CEF00" w14:textId="77777777" w:rsidR="001D0BBA" w:rsidRDefault="001D0BBA">
            <w:pPr>
              <w:rPr>
                <w:sz w:val="20"/>
                <w:szCs w:val="20"/>
              </w:rPr>
            </w:pPr>
            <w:r>
              <w:rPr>
                <w:sz w:val="20"/>
                <w:szCs w:val="20"/>
              </w:rPr>
              <w:t xml:space="preserve"> P2 – Supply prolongation based on customer stepping down from other contracts accordimg to §11a par. 2 EL</w:t>
            </w:r>
          </w:p>
          <w:p w14:paraId="16D9AF77" w14:textId="77777777" w:rsidR="001D0BBA" w:rsidRDefault="001D0BBA">
            <w:pPr>
              <w:rPr>
                <w:sz w:val="20"/>
                <w:szCs w:val="20"/>
              </w:rPr>
            </w:pPr>
            <w:r>
              <w:rPr>
                <w:sz w:val="20"/>
                <w:szCs w:val="20"/>
              </w:rPr>
              <w:t xml:space="preserve"> V1 – Change f supplier in new conncted </w:t>
            </w:r>
            <w:r w:rsidR="00E948B4">
              <w:rPr>
                <w:sz w:val="20"/>
                <w:szCs w:val="20"/>
              </w:rPr>
              <w:t>production plant</w:t>
            </w:r>
          </w:p>
          <w:p w14:paraId="382D2140" w14:textId="77777777" w:rsidR="00E948B4" w:rsidRDefault="00E948B4">
            <w:pPr>
              <w:rPr>
                <w:sz w:val="20"/>
                <w:szCs w:val="20"/>
              </w:rPr>
            </w:pPr>
            <w:r>
              <w:rPr>
                <w:sz w:val="20"/>
                <w:szCs w:val="20"/>
              </w:rPr>
              <w:t xml:space="preserve"> - the enumeration </w:t>
            </w:r>
            <w:r w:rsidR="001F3305">
              <w:rPr>
                <w:sz w:val="20"/>
                <w:szCs w:val="20"/>
              </w:rPr>
              <w:t>of the contract-type attribute of the Data element was expanded:</w:t>
            </w:r>
          </w:p>
          <w:p w14:paraId="366176DB" w14:textId="77777777" w:rsidR="001F3305" w:rsidRDefault="001F3305">
            <w:pPr>
              <w:rPr>
                <w:sz w:val="20"/>
                <w:szCs w:val="20"/>
              </w:rPr>
            </w:pPr>
            <w:r>
              <w:rPr>
                <w:sz w:val="20"/>
                <w:szCs w:val="20"/>
              </w:rPr>
              <w:t xml:space="preserve"> GBC - Government bill cost</w:t>
            </w:r>
          </w:p>
          <w:p w14:paraId="54198AE5" w14:textId="77777777" w:rsidR="001F3305" w:rsidRDefault="001F3305">
            <w:pPr>
              <w:rPr>
                <w:sz w:val="20"/>
                <w:szCs w:val="20"/>
              </w:rPr>
            </w:pPr>
            <w:r>
              <w:rPr>
                <w:sz w:val="20"/>
                <w:szCs w:val="20"/>
              </w:rPr>
              <w:t xml:space="preserve"> FTC – Forced trading cost</w:t>
            </w:r>
          </w:p>
          <w:p w14:paraId="72F25D23" w14:textId="77777777" w:rsidR="0031338D" w:rsidRDefault="001F3305" w:rsidP="001F3305">
            <w:pPr>
              <w:rPr>
                <w:sz w:val="20"/>
                <w:szCs w:val="20"/>
              </w:rPr>
            </w:pPr>
            <w:r>
              <w:rPr>
                <w:sz w:val="20"/>
                <w:szCs w:val="20"/>
              </w:rPr>
              <w:t xml:space="preserve"> MTC – Market trading cost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New message format CDSLDSREPORT was introduced. It will be used for sending LDS mothly statement. Description can be found in separate chapter.</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definition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6071829B" w14:textId="77777777" w:rsidR="001F3305" w:rsidRDefault="001F3305">
            <w:pPr>
              <w:rPr>
                <w:sz w:val="20"/>
                <w:szCs w:val="20"/>
              </w:rPr>
            </w:pPr>
            <w:r>
              <w:rPr>
                <w:sz w:val="20"/>
                <w:szCs w:val="20"/>
              </w:rPr>
              <w:t xml:space="preserve"> 278 - </w:t>
            </w:r>
            <w:r w:rsidRPr="001F3305">
              <w:rPr>
                <w:sz w:val="20"/>
                <w:szCs w:val="20"/>
              </w:rPr>
              <w:t>Confirmation of/Error in monthly LDS statement</w:t>
            </w:r>
          </w:p>
          <w:p w14:paraId="7DAC716F" w14:textId="77777777" w:rsidR="0031338D" w:rsidRDefault="001F3305">
            <w:pPr>
              <w:rPr>
                <w:sz w:val="20"/>
                <w:szCs w:val="20"/>
              </w:rPr>
            </w:pPr>
            <w:r>
              <w:rPr>
                <w:sz w:val="20"/>
                <w:szCs w:val="20"/>
              </w:rPr>
              <w:t xml:space="preserve"> 281 - </w:t>
            </w:r>
            <w:r w:rsidRPr="001F3305">
              <w:rPr>
                <w:sz w:val="20"/>
                <w:szCs w:val="20"/>
              </w:rPr>
              <w:t>Confirmation of/Error in request for monthly LDS statement</w:t>
            </w:r>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r w:rsidR="001F3305">
              <w:rPr>
                <w:sz w:val="20"/>
                <w:szCs w:val="20"/>
              </w:rPr>
              <w:t>definition</w:t>
            </w:r>
            <w:r>
              <w:rPr>
                <w:sz w:val="20"/>
                <w:szCs w:val="20"/>
              </w:rPr>
              <w:t xml:space="preserve">-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p>
          <w:p w14:paraId="3A899F52" w14:textId="77777777" w:rsidR="0031338D" w:rsidRDefault="001F3305">
            <w:pPr>
              <w:rPr>
                <w:sz w:val="20"/>
                <w:szCs w:val="20"/>
              </w:rPr>
            </w:pPr>
            <w:r>
              <w:rPr>
                <w:sz w:val="20"/>
                <w:szCs w:val="20"/>
              </w:rPr>
              <w:t xml:space="preserve"> </w:t>
            </w:r>
            <w:r w:rsidR="0031338D">
              <w:rPr>
                <w:sz w:val="20"/>
                <w:szCs w:val="20"/>
              </w:rPr>
              <w:t xml:space="preserve">280 - </w:t>
            </w:r>
            <w:r w:rsidRPr="001F3305">
              <w:rPr>
                <w:sz w:val="20"/>
                <w:szCs w:val="20"/>
              </w:rPr>
              <w:t>Request for monthly LDS statement</w:t>
            </w:r>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r w:rsidR="001F3305">
              <w:rPr>
                <w:sz w:val="20"/>
                <w:szCs w:val="20"/>
              </w:rPr>
              <w:t xml:space="preserve">definition </w:t>
            </w:r>
            <w:r>
              <w:rPr>
                <w:sz w:val="20"/>
                <w:szCs w:val="20"/>
              </w:rPr>
              <w:t xml:space="preserve">- </w:t>
            </w:r>
            <w:r w:rsidR="001F3305" w:rsidRPr="001F3305">
              <w:rPr>
                <w:sz w:val="20"/>
                <w:szCs w:val="20"/>
              </w:rPr>
              <w:t>Request for monthly LDS statement</w:t>
            </w:r>
            <w:r>
              <w:rPr>
                <w:sz w:val="20"/>
                <w:szCs w:val="20"/>
              </w:rPr>
              <w:t>:</w:t>
            </w:r>
          </w:p>
          <w:p w14:paraId="3EE31243" w14:textId="77777777" w:rsidR="0031338D" w:rsidRDefault="0031338D">
            <w:pPr>
              <w:rPr>
                <w:sz w:val="20"/>
                <w:szCs w:val="20"/>
              </w:rPr>
            </w:pPr>
            <w:r>
              <w:rPr>
                <w:sz w:val="20"/>
                <w:szCs w:val="20"/>
              </w:rPr>
              <w:t xml:space="preserve"> 674 - </w:t>
            </w:r>
            <w:r w:rsidR="001F3305" w:rsidRPr="001F3305">
              <w:rPr>
                <w:sz w:val="20"/>
                <w:szCs w:val="20"/>
              </w:rPr>
              <w:t>Request for corr.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r>
              <w:rPr>
                <w:sz w:val="20"/>
                <w:szCs w:val="20"/>
              </w:rPr>
              <w:t xml:space="preserve">CDSREQ - </w:t>
            </w:r>
            <w:r w:rsidR="001F3305">
              <w:rPr>
                <w:sz w:val="20"/>
                <w:szCs w:val="20"/>
              </w:rPr>
              <w:t>the</w:t>
            </w:r>
            <w:r>
              <w:rPr>
                <w:sz w:val="20"/>
                <w:szCs w:val="20"/>
              </w:rPr>
              <w:t xml:space="preserve"> enumera</w:t>
            </w:r>
            <w:r w:rsidR="001F3305">
              <w:rPr>
                <w:sz w:val="20"/>
                <w:szCs w:val="20"/>
              </w:rPr>
              <w:t xml:space="preserve">tion of  the </w:t>
            </w:r>
            <w:r>
              <w:rPr>
                <w:i/>
                <w:sz w:val="20"/>
                <w:szCs w:val="20"/>
              </w:rPr>
              <w:t>profile-version</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r w:rsidR="001F3305">
              <w:rPr>
                <w:sz w:val="20"/>
                <w:szCs w:val="20"/>
              </w:rPr>
              <w:t>Dataversion for monthly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Data version for final monthly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definition</w:t>
            </w:r>
            <w:r>
              <w:rPr>
                <w:sz w:val="20"/>
                <w:szCs w:val="20"/>
              </w:rPr>
              <w:t xml:space="preserve"> -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7AE07CFF" w14:textId="77777777" w:rsidR="0031338D" w:rsidRDefault="0031338D">
            <w:pPr>
              <w:rPr>
                <w:sz w:val="20"/>
                <w:szCs w:val="20"/>
              </w:rPr>
            </w:pPr>
            <w:r>
              <w:rPr>
                <w:sz w:val="20"/>
                <w:szCs w:val="20"/>
              </w:rPr>
              <w:t xml:space="preserve"> 675 - </w:t>
            </w:r>
            <w:r w:rsidR="001F3305" w:rsidRPr="001F3305">
              <w:rPr>
                <w:sz w:val="20"/>
                <w:szCs w:val="20"/>
              </w:rPr>
              <w:t>Error, conf. of req. for corr.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definition</w:t>
            </w:r>
            <w:r>
              <w:rPr>
                <w:sz w:val="20"/>
                <w:szCs w:val="20"/>
              </w:rPr>
              <w:t xml:space="preserve"> -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LP corr. to temperature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r>
              <w:rPr>
                <w:sz w:val="20"/>
                <w:szCs w:val="20"/>
              </w:rPr>
              <w:t xml:space="preserve">CDSDATA - </w:t>
            </w:r>
            <w:r w:rsidR="001F3305">
              <w:rPr>
                <w:sz w:val="20"/>
                <w:szCs w:val="20"/>
              </w:rPr>
              <w:t xml:space="preserve">the enumeration of the </w:t>
            </w:r>
            <w:r>
              <w:rPr>
                <w:i/>
                <w:sz w:val="20"/>
                <w:szCs w:val="20"/>
              </w:rPr>
              <w:t>profile-role</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r>
              <w:rPr>
                <w:sz w:val="20"/>
                <w:szCs w:val="20"/>
              </w:rPr>
              <w:t>:</w:t>
            </w:r>
          </w:p>
          <w:p w14:paraId="2B8F7A23" w14:textId="77777777" w:rsidR="0031338D" w:rsidRDefault="0031338D">
            <w:pPr>
              <w:rPr>
                <w:sz w:val="20"/>
                <w:szCs w:val="20"/>
              </w:rPr>
            </w:pPr>
            <w:r>
              <w:rPr>
                <w:sz w:val="20"/>
                <w:szCs w:val="20"/>
              </w:rPr>
              <w:t xml:space="preserve"> DBxy - </w:t>
            </w:r>
            <w:r w:rsidR="00920A1E" w:rsidRPr="00920A1E">
              <w:rPr>
                <w:sz w:val="20"/>
                <w:szCs w:val="20"/>
              </w:rPr>
              <w:t>DBxy-LP diagram corr. to temp. and rest bil. for „x“ temp. area and „y“ LP class</w:t>
            </w:r>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r w:rsidR="004E52E8">
              <w:rPr>
                <w:sz w:val="20"/>
                <w:szCs w:val="20"/>
              </w:rPr>
              <w:t xml:space="preserve">definition </w:t>
            </w:r>
            <w:r>
              <w:rPr>
                <w:sz w:val="20"/>
                <w:szCs w:val="20"/>
              </w:rPr>
              <w:t xml:space="preserve">- </w:t>
            </w:r>
            <w:r w:rsidR="004E52E8">
              <w:rPr>
                <w:sz w:val="20"/>
                <w:szCs w:val="20"/>
              </w:rPr>
              <w:t xml:space="preserve">the enumeration of  the </w:t>
            </w:r>
            <w:r w:rsidR="004E52E8">
              <w:rPr>
                <w:i/>
                <w:sz w:val="20"/>
                <w:szCs w:val="20"/>
              </w:rPr>
              <w:t>profile-version</w:t>
            </w:r>
            <w:r w:rsidR="004E52E8">
              <w:rPr>
                <w:sz w:val="20"/>
                <w:szCs w:val="20"/>
              </w:rPr>
              <w:t xml:space="preserve"> attribute of the </w:t>
            </w:r>
            <w:r w:rsidR="004E52E8">
              <w:rPr>
                <w:i/>
                <w:sz w:val="20"/>
                <w:szCs w:val="20"/>
              </w:rPr>
              <w:t>Location</w:t>
            </w:r>
            <w:r w:rsidR="004E52E8">
              <w:rPr>
                <w:sz w:val="20"/>
                <w:szCs w:val="20"/>
              </w:rPr>
              <w:t xml:space="preserve"> element was expanded:</w:t>
            </w:r>
          </w:p>
          <w:p w14:paraId="100B23DE" w14:textId="77777777" w:rsidR="004E52E8" w:rsidRDefault="004E52E8" w:rsidP="004E52E8">
            <w:pPr>
              <w:rPr>
                <w:sz w:val="20"/>
                <w:szCs w:val="20"/>
              </w:rPr>
            </w:pPr>
            <w:r>
              <w:rPr>
                <w:sz w:val="20"/>
                <w:szCs w:val="20"/>
              </w:rPr>
              <w:t xml:space="preserve"> 11 – Dataversion for monthly clearing</w:t>
            </w:r>
          </w:p>
          <w:p w14:paraId="166BAF34" w14:textId="77777777" w:rsidR="0031338D" w:rsidRDefault="004E52E8" w:rsidP="004E52E8">
            <w:pPr>
              <w:rPr>
                <w:sz w:val="20"/>
                <w:szCs w:val="20"/>
              </w:rPr>
            </w:pPr>
            <w:r>
              <w:rPr>
                <w:sz w:val="20"/>
                <w:szCs w:val="20"/>
              </w:rPr>
              <w:t xml:space="preserve"> 21 – Data version for final monthly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definition</w:t>
            </w:r>
            <w:r>
              <w:rPr>
                <w:sz w:val="20"/>
                <w:szCs w:val="20"/>
              </w:rPr>
              <w:t xml:space="preserve"> - </w:t>
            </w:r>
            <w:r w:rsidR="004E52E8">
              <w:rPr>
                <w:sz w:val="20"/>
                <w:szCs w:val="20"/>
              </w:rPr>
              <w:t xml:space="preserve">the enumeration of  the </w:t>
            </w:r>
            <w:r>
              <w:rPr>
                <w:i/>
                <w:sz w:val="20"/>
                <w:szCs w:val="20"/>
              </w:rPr>
              <w:t>version</w:t>
            </w:r>
            <w:r>
              <w:rPr>
                <w:sz w:val="20"/>
                <w:szCs w:val="20"/>
              </w:rPr>
              <w:t xml:space="preserve"> </w:t>
            </w:r>
            <w:r w:rsidR="004E52E8">
              <w:rPr>
                <w:sz w:val="20"/>
                <w:szCs w:val="20"/>
              </w:rPr>
              <w:t xml:space="preserve">attribute of the </w:t>
            </w:r>
            <w:r>
              <w:rPr>
                <w:i/>
                <w:sz w:val="20"/>
                <w:szCs w:val="20"/>
              </w:rPr>
              <w:t>OPM</w:t>
            </w:r>
            <w:r>
              <w:rPr>
                <w:sz w:val="20"/>
                <w:szCs w:val="20"/>
              </w:rPr>
              <w:t xml:space="preserve"> </w:t>
            </w:r>
            <w:r w:rsidR="004E52E8">
              <w:rPr>
                <w:sz w:val="20"/>
                <w:szCs w:val="20"/>
              </w:rPr>
              <w:t>element was expanded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Data version for daily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Data version for preliminary monthly settlement</w:t>
            </w:r>
          </w:p>
          <w:p w14:paraId="66E017F4" w14:textId="77777777" w:rsidR="0031338D" w:rsidRDefault="0031338D">
            <w:pPr>
              <w:rPr>
                <w:sz w:val="20"/>
                <w:szCs w:val="20"/>
              </w:rPr>
            </w:pPr>
            <w:r>
              <w:rPr>
                <w:sz w:val="20"/>
                <w:szCs w:val="20"/>
              </w:rPr>
              <w:t xml:space="preserve"> 10 – </w:t>
            </w:r>
            <w:r w:rsidR="004E52E8">
              <w:rPr>
                <w:sz w:val="20"/>
                <w:szCs w:val="20"/>
              </w:rPr>
              <w:t>Data version for preliminary settlement</w:t>
            </w:r>
          </w:p>
          <w:p w14:paraId="3E03CD59" w14:textId="77777777" w:rsidR="0031338D" w:rsidRDefault="0031338D">
            <w:pPr>
              <w:rPr>
                <w:sz w:val="20"/>
                <w:szCs w:val="20"/>
              </w:rPr>
            </w:pPr>
            <w:r>
              <w:rPr>
                <w:sz w:val="20"/>
                <w:szCs w:val="20"/>
              </w:rPr>
              <w:t xml:space="preserve"> 11 – </w:t>
            </w:r>
            <w:r w:rsidR="004E52E8">
              <w:rPr>
                <w:sz w:val="20"/>
                <w:szCs w:val="20"/>
              </w:rPr>
              <w:t>Data version for monthly clearing</w:t>
            </w:r>
          </w:p>
          <w:p w14:paraId="32E9A3C7" w14:textId="77777777" w:rsidR="0031338D" w:rsidRDefault="0031338D" w:rsidP="004E52E8">
            <w:pPr>
              <w:rPr>
                <w:sz w:val="20"/>
                <w:szCs w:val="20"/>
              </w:rPr>
            </w:pPr>
            <w:r>
              <w:rPr>
                <w:sz w:val="20"/>
                <w:szCs w:val="20"/>
              </w:rPr>
              <w:t xml:space="preserve"> 21 – </w:t>
            </w:r>
            <w:r w:rsidR="004E52E8">
              <w:rPr>
                <w:sz w:val="20"/>
                <w:szCs w:val="20"/>
              </w:rPr>
              <w:t>Data version for final monthly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REQ definition - the enumeration of the message-code attribute was extended:</w:t>
            </w:r>
          </w:p>
          <w:p w14:paraId="630F118C" w14:textId="77777777" w:rsidR="00947F73" w:rsidRDefault="00947F73">
            <w:pPr>
              <w:rPr>
                <w:sz w:val="20"/>
                <w:szCs w:val="20"/>
              </w:rPr>
            </w:pPr>
            <w:r>
              <w:rPr>
                <w:sz w:val="20"/>
                <w:szCs w:val="20"/>
              </w:rPr>
              <w:t xml:space="preserve"> 466 - </w:t>
            </w:r>
            <w:r w:rsidRPr="00947F73">
              <w:rPr>
                <w:sz w:val="20"/>
                <w:szCs w:val="20"/>
              </w:rPr>
              <w:t>LP netting - request</w:t>
            </w:r>
          </w:p>
          <w:p w14:paraId="5421224B" w14:textId="77777777" w:rsidR="00947F73" w:rsidRDefault="00947F73">
            <w:pPr>
              <w:rPr>
                <w:sz w:val="20"/>
                <w:szCs w:val="20"/>
              </w:rPr>
            </w:pPr>
            <w:r>
              <w:rPr>
                <w:sz w:val="20"/>
                <w:szCs w:val="20"/>
              </w:rPr>
              <w:t xml:space="preserve"> 469 - </w:t>
            </w:r>
            <w:r w:rsidRPr="00947F73">
              <w:rPr>
                <w:sz w:val="20"/>
                <w:szCs w:val="20"/>
              </w:rPr>
              <w:t>Final Settlement of Clearing Differences - request</w:t>
            </w:r>
          </w:p>
          <w:p w14:paraId="162D6972" w14:textId="77777777" w:rsidR="00947F73" w:rsidRDefault="00947F73">
            <w:pPr>
              <w:rPr>
                <w:sz w:val="20"/>
                <w:szCs w:val="20"/>
              </w:rPr>
            </w:pPr>
            <w:r>
              <w:rPr>
                <w:sz w:val="20"/>
                <w:szCs w:val="20"/>
              </w:rPr>
              <w:t xml:space="preserve"> 472 - </w:t>
            </w:r>
            <w:r w:rsidRPr="00947F73">
              <w:rPr>
                <w:sz w:val="20"/>
                <w:szCs w:val="20"/>
              </w:rPr>
              <w:t>Final Settlement of Clearing Differences - request</w:t>
            </w:r>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RESPONSE definition - the enumeration of the message-code attribute was extended:</w:t>
            </w:r>
          </w:p>
          <w:p w14:paraId="5EAF25EA" w14:textId="77777777" w:rsidR="00947F73" w:rsidRDefault="00947F73">
            <w:pPr>
              <w:rPr>
                <w:sz w:val="20"/>
                <w:szCs w:val="20"/>
              </w:rPr>
            </w:pPr>
            <w:r>
              <w:rPr>
                <w:sz w:val="20"/>
                <w:szCs w:val="20"/>
              </w:rPr>
              <w:t xml:space="preserve"> 468 - </w:t>
            </w:r>
            <w:r w:rsidRPr="00947F73">
              <w:rPr>
                <w:sz w:val="20"/>
                <w:szCs w:val="20"/>
              </w:rPr>
              <w:t>LP netting - final settlement - error/confirmation</w:t>
            </w:r>
          </w:p>
          <w:p w14:paraId="004E63A5" w14:textId="77777777" w:rsidR="00947F73" w:rsidRDefault="00947F73">
            <w:pPr>
              <w:rPr>
                <w:sz w:val="20"/>
                <w:szCs w:val="20"/>
              </w:rPr>
            </w:pPr>
            <w:r>
              <w:rPr>
                <w:sz w:val="20"/>
                <w:szCs w:val="20"/>
              </w:rPr>
              <w:t xml:space="preserve"> 471 - </w:t>
            </w:r>
            <w:r w:rsidRPr="00947F73">
              <w:rPr>
                <w:sz w:val="20"/>
                <w:szCs w:val="20"/>
              </w:rPr>
              <w:t>Final Settlement of Clearing Differences - error/confirmation</w:t>
            </w:r>
          </w:p>
          <w:p w14:paraId="5A51580D" w14:textId="77777777" w:rsidR="00947F73" w:rsidRDefault="00947F73">
            <w:pPr>
              <w:rPr>
                <w:sz w:val="20"/>
                <w:szCs w:val="20"/>
              </w:rPr>
            </w:pPr>
            <w:r>
              <w:rPr>
                <w:sz w:val="20"/>
                <w:szCs w:val="20"/>
              </w:rPr>
              <w:t xml:space="preserve"> 474 - </w:t>
            </w:r>
            <w:r w:rsidRPr="00947F73">
              <w:rPr>
                <w:sz w:val="20"/>
                <w:szCs w:val="20"/>
              </w:rPr>
              <w:t>Final Settlement of Clearing Differences OTE - error/confirmation</w:t>
            </w:r>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TDD definition - the enumeration of the message-code attribute was extended:</w:t>
            </w:r>
          </w:p>
          <w:p w14:paraId="7B81876E" w14:textId="77777777" w:rsidR="00947F73" w:rsidRDefault="00947F73">
            <w:pPr>
              <w:rPr>
                <w:sz w:val="20"/>
                <w:szCs w:val="20"/>
              </w:rPr>
            </w:pPr>
            <w:r>
              <w:rPr>
                <w:sz w:val="20"/>
                <w:szCs w:val="20"/>
              </w:rPr>
              <w:t xml:space="preserve"> 470 - </w:t>
            </w:r>
            <w:r w:rsidRPr="00947F73">
              <w:rPr>
                <w:sz w:val="20"/>
                <w:szCs w:val="20"/>
              </w:rPr>
              <w:t>Final Settlement of Clearing Differences</w:t>
            </w:r>
          </w:p>
          <w:p w14:paraId="3335740F" w14:textId="77777777" w:rsidR="00947F73" w:rsidRDefault="00947F73">
            <w:pPr>
              <w:rPr>
                <w:sz w:val="20"/>
                <w:szCs w:val="20"/>
              </w:rPr>
            </w:pPr>
            <w:r>
              <w:rPr>
                <w:sz w:val="20"/>
                <w:szCs w:val="20"/>
              </w:rPr>
              <w:t xml:space="preserve"> 473 - </w:t>
            </w:r>
            <w:r w:rsidRPr="00947F73">
              <w:rPr>
                <w:sz w:val="20"/>
                <w:szCs w:val="20"/>
              </w:rPr>
              <w:t>Final Settlement of Clearing Differences - OTE</w:t>
            </w:r>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r w:rsidRPr="00947F73">
              <w:rPr>
                <w:sz w:val="20"/>
                <w:szCs w:val="20"/>
              </w:rPr>
              <w:t>definition - the enumeration of the message-code attribute was extended:</w:t>
            </w:r>
          </w:p>
          <w:p w14:paraId="7FDC49BE" w14:textId="77777777" w:rsidR="00947F73" w:rsidRDefault="00947F73">
            <w:pPr>
              <w:rPr>
                <w:sz w:val="20"/>
                <w:szCs w:val="20"/>
              </w:rPr>
            </w:pPr>
            <w:r>
              <w:rPr>
                <w:sz w:val="20"/>
                <w:szCs w:val="20"/>
              </w:rPr>
              <w:t xml:space="preserve"> 467 - </w:t>
            </w:r>
            <w:r w:rsidR="0082208B" w:rsidRPr="0082208B">
              <w:rPr>
                <w:sz w:val="20"/>
                <w:szCs w:val="20"/>
              </w:rPr>
              <w:t>LP netting - final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definition – append of new </w:t>
            </w:r>
            <w:r w:rsidRPr="00947F73">
              <w:rPr>
                <w:i/>
                <w:sz w:val="20"/>
                <w:szCs w:val="20"/>
              </w:rPr>
              <w:t>version</w:t>
            </w:r>
            <w:r w:rsidRPr="00947F73">
              <w:rPr>
                <w:sz w:val="20"/>
                <w:szCs w:val="20"/>
              </w:rPr>
              <w:t xml:space="preserve"> attribute at the level of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r w:rsidR="00E917A0" w:rsidRPr="00E917A0">
              <w:rPr>
                <w:i/>
                <w:sz w:val="20"/>
                <w:szCs w:val="20"/>
              </w:rPr>
              <w:t>Summary</w:t>
            </w:r>
            <w:r w:rsidR="00E917A0">
              <w:rPr>
                <w:sz w:val="20"/>
                <w:szCs w:val="20"/>
              </w:rPr>
              <w:t xml:space="preserve"> element (</w:t>
            </w:r>
            <w:r w:rsidR="00E917A0" w:rsidRPr="00947F73">
              <w:rPr>
                <w:i/>
                <w:sz w:val="20"/>
                <w:szCs w:val="20"/>
              </w:rPr>
              <w:t xml:space="preserve">Clearing -&gt; Rut -&gt; Period -&gt; </w:t>
            </w:r>
            <w:r w:rsidR="00E917A0">
              <w:rPr>
                <w:i/>
                <w:sz w:val="20"/>
                <w:szCs w:val="20"/>
              </w:rPr>
              <w:t>Summary)</w:t>
            </w:r>
            <w:r w:rsidRPr="00947F73">
              <w:rPr>
                <w:sz w:val="20"/>
                <w:szCs w:val="20"/>
              </w:rPr>
              <w:t xml:space="preserve">. The attribute is of use </w:t>
            </w:r>
            <w:r w:rsidRPr="00947F73">
              <w:rPr>
                <w:i/>
                <w:sz w:val="20"/>
                <w:szCs w:val="20"/>
              </w:rPr>
              <w:t>optional</w:t>
            </w:r>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definition  – append of new </w:t>
            </w:r>
            <w:r w:rsidRPr="00947F73">
              <w:rPr>
                <w:i/>
                <w:sz w:val="20"/>
                <w:szCs w:val="20"/>
              </w:rPr>
              <w:t>version</w:t>
            </w:r>
            <w:r w:rsidRPr="00947F73">
              <w:rPr>
                <w:sz w:val="20"/>
                <w:szCs w:val="20"/>
              </w:rPr>
              <w:t xml:space="preserve"> attribute at the level of </w:t>
            </w:r>
            <w:r w:rsidRPr="00947F73">
              <w:rPr>
                <w:i/>
                <w:sz w:val="20"/>
                <w:szCs w:val="20"/>
              </w:rPr>
              <w:t>Clearing</w:t>
            </w:r>
            <w:r w:rsidRPr="00947F73">
              <w:rPr>
                <w:sz w:val="20"/>
                <w:szCs w:val="20"/>
              </w:rPr>
              <w:t xml:space="preserve"> element. The attribute is of use </w:t>
            </w:r>
            <w:r w:rsidRPr="00947F73">
              <w:rPr>
                <w:i/>
                <w:sz w:val="20"/>
                <w:szCs w:val="20"/>
              </w:rPr>
              <w:t>optional</w:t>
            </w:r>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ISOTEREQ definition - restriction for</w:t>
            </w:r>
            <w:r w:rsidRPr="00395D86">
              <w:rPr>
                <w:sz w:val="20"/>
                <w:szCs w:val="20"/>
              </w:rPr>
              <w:t xml:space="preserve"> </w:t>
            </w:r>
            <w:r>
              <w:rPr>
                <w:i/>
                <w:iCs/>
                <w:sz w:val="20"/>
                <w:szCs w:val="20"/>
              </w:rPr>
              <w:t xml:space="preserve">msg-code </w:t>
            </w:r>
            <w:r>
              <w:rPr>
                <w:sz w:val="20"/>
                <w:szCs w:val="20"/>
              </w:rPr>
              <w:t>attribute was extended:</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current market result</w:t>
            </w:r>
            <w:r>
              <w:rPr>
                <w:sz w:val="20"/>
                <w:szCs w:val="20"/>
                <w:lang w:val="en-US"/>
              </w:rPr>
              <w:t>s</w:t>
            </w:r>
            <w:r w:rsidRPr="00C13B06">
              <w:rPr>
                <w:sz w:val="20"/>
                <w:szCs w:val="20"/>
                <w:lang w:val="en-US"/>
              </w:rPr>
              <w:t xml:space="preserve"> - error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ISOTEDATA definition - restriction for</w:t>
            </w:r>
            <w:r w:rsidRPr="00395D86">
              <w:rPr>
                <w:sz w:val="20"/>
                <w:szCs w:val="20"/>
              </w:rPr>
              <w:t xml:space="preserve"> </w:t>
            </w:r>
            <w:r>
              <w:rPr>
                <w:i/>
                <w:iCs/>
                <w:sz w:val="20"/>
                <w:szCs w:val="20"/>
              </w:rPr>
              <w:t xml:space="preserve">msg-code </w:t>
            </w:r>
            <w:r>
              <w:rPr>
                <w:sz w:val="20"/>
                <w:szCs w:val="20"/>
              </w:rPr>
              <w:t>attribute was extended:</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current market result</w:t>
            </w:r>
            <w:r>
              <w:rPr>
                <w:sz w:val="20"/>
                <w:szCs w:val="20"/>
                <w:lang w:val="en-US"/>
              </w:rPr>
              <w:t>s</w:t>
            </w:r>
            <w:r w:rsidRPr="009970E7">
              <w:rPr>
                <w:sz w:val="20"/>
                <w:szCs w:val="20"/>
                <w:lang w:val="en-US"/>
              </w:rPr>
              <w:t xml:space="preserve"> - copy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ISOTEDATA definition – restriction for</w:t>
            </w:r>
            <w:r w:rsidRPr="00395D86">
              <w:rPr>
                <w:sz w:val="20"/>
                <w:szCs w:val="20"/>
              </w:rPr>
              <w:t xml:space="preserve"> </w:t>
            </w:r>
            <w:r>
              <w:rPr>
                <w:i/>
                <w:iCs/>
                <w:sz w:val="20"/>
                <w:szCs w:val="20"/>
              </w:rPr>
              <w:t xml:space="preserve">profile-role </w:t>
            </w:r>
            <w:r>
              <w:rPr>
                <w:sz w:val="20"/>
                <w:szCs w:val="20"/>
              </w:rPr>
              <w:t xml:space="preserve">attribute </w:t>
            </w:r>
            <w:r>
              <w:rPr>
                <w:iCs/>
                <w:sz w:val="20"/>
                <w:szCs w:val="20"/>
              </w:rPr>
              <w:t xml:space="preserve">of the </w:t>
            </w:r>
            <w:r w:rsidRPr="0099252C">
              <w:rPr>
                <w:i/>
                <w:sz w:val="20"/>
                <w:szCs w:val="20"/>
              </w:rPr>
              <w:t>ProfileData</w:t>
            </w:r>
            <w:r>
              <w:rPr>
                <w:sz w:val="20"/>
                <w:szCs w:val="20"/>
              </w:rPr>
              <w:t xml:space="preserve"> element was extended:</w:t>
            </w:r>
          </w:p>
          <w:p w14:paraId="25E8AF51" w14:textId="77777777" w:rsidR="00560B9B" w:rsidRDefault="00560B9B" w:rsidP="00560B9B">
            <w:pPr>
              <w:rPr>
                <w:sz w:val="20"/>
                <w:szCs w:val="20"/>
              </w:rPr>
            </w:pPr>
            <w:r>
              <w:rPr>
                <w:sz w:val="20"/>
                <w:szCs w:val="20"/>
              </w:rPr>
              <w:t xml:space="preserve">P73 - </w:t>
            </w:r>
            <w:r w:rsidR="007A411F" w:rsidRPr="006A746C">
              <w:rPr>
                <w:sz w:val="20"/>
                <w:lang w:val="en-US" w:eastAsia="cs-CZ"/>
              </w:rPr>
              <w:t>Traded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definition – the enumeration of the </w:t>
            </w:r>
            <w:r w:rsidRPr="00A91E5C">
              <w:rPr>
                <w:i/>
                <w:sz w:val="20"/>
                <w:szCs w:val="20"/>
              </w:rPr>
              <w:t>mr-status</w:t>
            </w:r>
            <w:r>
              <w:rPr>
                <w:sz w:val="20"/>
                <w:szCs w:val="20"/>
              </w:rPr>
              <w:t xml:space="preserve"> attribute at the </w:t>
            </w:r>
            <w:r w:rsidRPr="00A91E5C">
              <w:rPr>
                <w:i/>
                <w:sz w:val="20"/>
                <w:szCs w:val="20"/>
              </w:rPr>
              <w:t>Meter</w:t>
            </w:r>
            <w:r>
              <w:rPr>
                <w:sz w:val="20"/>
                <w:szCs w:val="20"/>
              </w:rPr>
              <w:t xml:space="preserve"> element was expanded by:</w:t>
            </w:r>
          </w:p>
          <w:p w14:paraId="651F7647" w14:textId="77777777" w:rsidR="00A91E5C" w:rsidRDefault="00A91E5C" w:rsidP="00560B9B">
            <w:pPr>
              <w:rPr>
                <w:sz w:val="20"/>
                <w:szCs w:val="20"/>
              </w:rPr>
            </w:pPr>
            <w:r>
              <w:rPr>
                <w:sz w:val="20"/>
                <w:szCs w:val="20"/>
              </w:rPr>
              <w:t xml:space="preserve"> CHS - </w:t>
            </w:r>
            <w:r w:rsidRPr="00A91E5C">
              <w:rPr>
                <w:sz w:val="20"/>
                <w:szCs w:val="20"/>
              </w:rPr>
              <w:t>Change of supplier</w:t>
            </w:r>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definition – the enumeration of the </w:t>
            </w:r>
            <w:r w:rsidRPr="00A91E5C">
              <w:rPr>
                <w:i/>
                <w:sz w:val="20"/>
                <w:szCs w:val="20"/>
              </w:rPr>
              <w:t>message-code</w:t>
            </w:r>
            <w:r>
              <w:rPr>
                <w:sz w:val="20"/>
                <w:szCs w:val="20"/>
              </w:rPr>
              <w:t xml:space="preserve"> attribute was restricted by:</w:t>
            </w:r>
          </w:p>
          <w:p w14:paraId="2DB3B40D" w14:textId="77777777" w:rsidR="00A91E5C" w:rsidRDefault="00A91E5C" w:rsidP="00A91E5C">
            <w:pPr>
              <w:rPr>
                <w:sz w:val="20"/>
                <w:szCs w:val="20"/>
              </w:rPr>
            </w:pPr>
            <w:r>
              <w:rPr>
                <w:sz w:val="20"/>
                <w:szCs w:val="20"/>
              </w:rPr>
              <w:t xml:space="preserve"> 412 - </w:t>
            </w:r>
            <w:r w:rsidRPr="00A91E5C">
              <w:rPr>
                <w:sz w:val="20"/>
                <w:szCs w:val="20"/>
              </w:rPr>
              <w:t>LP differences settlement</w:t>
            </w:r>
          </w:p>
          <w:p w14:paraId="620F2446" w14:textId="77777777" w:rsidR="00A91E5C" w:rsidRDefault="00A91E5C" w:rsidP="00A91E5C">
            <w:pPr>
              <w:rPr>
                <w:sz w:val="20"/>
                <w:szCs w:val="20"/>
              </w:rPr>
            </w:pPr>
            <w:r>
              <w:rPr>
                <w:sz w:val="20"/>
                <w:szCs w:val="20"/>
              </w:rPr>
              <w:t xml:space="preserve"> 415 - </w:t>
            </w:r>
            <w:r w:rsidRPr="00A91E5C">
              <w:rPr>
                <w:sz w:val="20"/>
                <w:szCs w:val="20"/>
              </w:rPr>
              <w:t>OTE LP differences settlement</w:t>
            </w:r>
          </w:p>
          <w:p w14:paraId="79EF6B31" w14:textId="77777777" w:rsidR="00A91E5C" w:rsidRDefault="00A91E5C" w:rsidP="00A91E5C">
            <w:pPr>
              <w:rPr>
                <w:sz w:val="20"/>
                <w:szCs w:val="20"/>
              </w:rPr>
            </w:pPr>
            <w:r>
              <w:rPr>
                <w:sz w:val="20"/>
                <w:szCs w:val="20"/>
              </w:rPr>
              <w:t>The purpose of following msg_code was changed:</w:t>
            </w:r>
          </w:p>
          <w:p w14:paraId="70F027DD" w14:textId="77777777" w:rsidR="00A91E5C" w:rsidRDefault="00A91E5C" w:rsidP="00A91E5C">
            <w:pPr>
              <w:rPr>
                <w:sz w:val="20"/>
                <w:szCs w:val="20"/>
              </w:rPr>
            </w:pPr>
            <w:r>
              <w:rPr>
                <w:sz w:val="20"/>
                <w:szCs w:val="20"/>
              </w:rPr>
              <w:t xml:space="preserve"> 469 - </w:t>
            </w:r>
            <w:r w:rsidRPr="00A91E5C">
              <w:rPr>
                <w:sz w:val="20"/>
                <w:szCs w:val="20"/>
              </w:rPr>
              <w:t>Final Settlement of Clearing Differences - request. It replaces code 412.</w:t>
            </w:r>
          </w:p>
          <w:p w14:paraId="48364D3C" w14:textId="77777777" w:rsidR="00A91E5C" w:rsidRDefault="00A91E5C" w:rsidP="00A91E5C">
            <w:pPr>
              <w:rPr>
                <w:sz w:val="20"/>
                <w:szCs w:val="20"/>
              </w:rPr>
            </w:pPr>
            <w:r>
              <w:rPr>
                <w:sz w:val="20"/>
                <w:szCs w:val="20"/>
              </w:rPr>
              <w:lastRenderedPageBreak/>
              <w:t xml:space="preserve"> 472 - </w:t>
            </w:r>
            <w:r w:rsidRPr="00A91E5C">
              <w:rPr>
                <w:sz w:val="20"/>
                <w:szCs w:val="20"/>
              </w:rPr>
              <w:t>Final Settlement of Clearing Differences - request. It replaces code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definition – the enumeration of the </w:t>
            </w:r>
            <w:r>
              <w:rPr>
                <w:i/>
                <w:sz w:val="20"/>
                <w:szCs w:val="20"/>
              </w:rPr>
              <w:t>status</w:t>
            </w:r>
            <w:r>
              <w:rPr>
                <w:sz w:val="20"/>
                <w:szCs w:val="20"/>
              </w:rPr>
              <w:t xml:space="preserve"> attribute of the </w:t>
            </w:r>
            <w:r>
              <w:rPr>
                <w:i/>
                <w:sz w:val="20"/>
                <w:szCs w:val="20"/>
              </w:rPr>
              <w:t>OPM</w:t>
            </w:r>
            <w:r>
              <w:rPr>
                <w:sz w:val="20"/>
                <w:szCs w:val="20"/>
              </w:rPr>
              <w:t xml:space="preserve"> element was expanded by:</w:t>
            </w:r>
          </w:p>
          <w:p w14:paraId="70289249" w14:textId="77777777" w:rsidR="00344CE0" w:rsidRDefault="00344CE0" w:rsidP="00344CE0">
            <w:pPr>
              <w:rPr>
                <w:sz w:val="20"/>
                <w:szCs w:val="20"/>
              </w:rPr>
            </w:pPr>
            <w:r>
              <w:rPr>
                <w:sz w:val="20"/>
                <w:szCs w:val="20"/>
              </w:rPr>
              <w:t xml:space="preserve"> HST – Change of supplier</w:t>
            </w:r>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definition -  the enumeration of the </w:t>
            </w:r>
            <w:r w:rsidRPr="00A91E5C">
              <w:rPr>
                <w:i/>
                <w:sz w:val="20"/>
                <w:szCs w:val="20"/>
              </w:rPr>
              <w:t>message-code</w:t>
            </w:r>
            <w:r>
              <w:rPr>
                <w:sz w:val="20"/>
                <w:szCs w:val="20"/>
              </w:rPr>
              <w:t xml:space="preserve"> attribute was expanded by:</w:t>
            </w:r>
          </w:p>
          <w:p w14:paraId="4A25553F" w14:textId="77777777" w:rsidR="0025620D" w:rsidRDefault="0025620D" w:rsidP="0025620D">
            <w:pPr>
              <w:rPr>
                <w:sz w:val="20"/>
                <w:szCs w:val="20"/>
              </w:rPr>
            </w:pPr>
            <w:r>
              <w:rPr>
                <w:sz w:val="20"/>
                <w:szCs w:val="20"/>
              </w:rPr>
              <w:t xml:space="preserve"> 531 - </w:t>
            </w:r>
            <w:r w:rsidRPr="0025620D">
              <w:rPr>
                <w:sz w:val="20"/>
                <w:szCs w:val="20"/>
              </w:rPr>
              <w:t>Message for sending predicted temperatures</w:t>
            </w:r>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definition -  the enumeration of the </w:t>
            </w:r>
            <w:r w:rsidRPr="00A91E5C">
              <w:rPr>
                <w:i/>
                <w:sz w:val="20"/>
                <w:szCs w:val="20"/>
              </w:rPr>
              <w:t>message-code</w:t>
            </w:r>
            <w:r>
              <w:rPr>
                <w:sz w:val="20"/>
                <w:szCs w:val="20"/>
              </w:rPr>
              <w:t xml:space="preserve"> attribute was expanded by:</w:t>
            </w:r>
          </w:p>
          <w:p w14:paraId="187361ED" w14:textId="77777777" w:rsidR="0025620D" w:rsidRDefault="0025620D" w:rsidP="00271EFD">
            <w:pPr>
              <w:rPr>
                <w:sz w:val="20"/>
                <w:szCs w:val="20"/>
              </w:rPr>
            </w:pPr>
            <w:r>
              <w:rPr>
                <w:sz w:val="20"/>
                <w:szCs w:val="20"/>
              </w:rPr>
              <w:t xml:space="preserve"> 532 - </w:t>
            </w:r>
            <w:r w:rsidRPr="0025620D">
              <w:rPr>
                <w:sz w:val="20"/>
                <w:szCs w:val="20"/>
              </w:rPr>
              <w:t>Error in / Confirmation of predicted temperatures data receival</w:t>
            </w:r>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definition – append of new </w:t>
            </w:r>
            <w:r w:rsidRPr="00877994">
              <w:rPr>
                <w:i/>
                <w:sz w:val="20"/>
                <w:szCs w:val="20"/>
              </w:rPr>
              <w:t>supp-blocks</w:t>
            </w:r>
            <w:r>
              <w:rPr>
                <w:sz w:val="20"/>
                <w:szCs w:val="20"/>
              </w:rPr>
              <w:t xml:space="preserve"> attribute at the level of the </w:t>
            </w:r>
            <w:r w:rsidRPr="00034060">
              <w:rPr>
                <w:i/>
                <w:sz w:val="20"/>
                <w:szCs w:val="20"/>
              </w:rPr>
              <w:t>OPM</w:t>
            </w:r>
            <w:r>
              <w:rPr>
                <w:sz w:val="20"/>
                <w:szCs w:val="20"/>
              </w:rPr>
              <w:t xml:space="preserve"> element.The attribute is of the use optional.</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definition – append of new </w:t>
            </w:r>
            <w:r>
              <w:rPr>
                <w:i/>
                <w:sz w:val="20"/>
                <w:szCs w:val="20"/>
              </w:rPr>
              <w:t>rep</w:t>
            </w:r>
            <w:r w:rsidRPr="00877994">
              <w:rPr>
                <w:i/>
                <w:sz w:val="20"/>
                <w:szCs w:val="20"/>
              </w:rPr>
              <w:t>-</w:t>
            </w:r>
            <w:r>
              <w:rPr>
                <w:i/>
                <w:sz w:val="20"/>
                <w:szCs w:val="20"/>
              </w:rPr>
              <w:t>type</w:t>
            </w:r>
            <w:r>
              <w:rPr>
                <w:sz w:val="20"/>
                <w:szCs w:val="20"/>
              </w:rPr>
              <w:t xml:space="preserve"> and </w:t>
            </w:r>
            <w:r w:rsidRPr="00877994">
              <w:rPr>
                <w:i/>
                <w:sz w:val="20"/>
                <w:szCs w:val="20"/>
              </w:rPr>
              <w:t>version</w:t>
            </w:r>
            <w:r>
              <w:rPr>
                <w:sz w:val="20"/>
                <w:szCs w:val="20"/>
              </w:rPr>
              <w:t xml:space="preserve"> attributes at the level of </w:t>
            </w:r>
            <w:r w:rsidRPr="00034060">
              <w:rPr>
                <w:i/>
                <w:sz w:val="20"/>
                <w:szCs w:val="20"/>
              </w:rPr>
              <w:t>Data</w:t>
            </w:r>
            <w:r>
              <w:rPr>
                <w:sz w:val="20"/>
                <w:szCs w:val="20"/>
              </w:rPr>
              <w:t xml:space="preserve"> element. The attributes are of the use optional.</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r>
              <w:rPr>
                <w:sz w:val="20"/>
                <w:szCs w:val="20"/>
              </w:rPr>
              <w:t>Correction of the exemple of electronic aggregated invoice (CDSINVOICE format). There was a mistake in the coding-scheme attribute value of the DataProvider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CDSGASCLAIM definition – change of use of the attributes:</w:t>
            </w:r>
          </w:p>
          <w:p w14:paraId="313CE55A" w14:textId="77777777" w:rsidR="005B67F5" w:rsidRPr="005B67F5" w:rsidRDefault="005B67F5" w:rsidP="005B67F5">
            <w:pPr>
              <w:rPr>
                <w:sz w:val="20"/>
                <w:szCs w:val="20"/>
              </w:rPr>
            </w:pPr>
            <w:r w:rsidRPr="005B67F5">
              <w:rPr>
                <w:sz w:val="20"/>
                <w:szCs w:val="20"/>
              </w:rPr>
              <w:t xml:space="preserve"> action-id of the Action element from required to optional</w:t>
            </w:r>
          </w:p>
          <w:p w14:paraId="08378B5C" w14:textId="77777777" w:rsidR="005B67F5" w:rsidRPr="005B67F5" w:rsidRDefault="005B67F5" w:rsidP="005B67F5">
            <w:pPr>
              <w:rPr>
                <w:sz w:val="20"/>
                <w:szCs w:val="20"/>
              </w:rPr>
            </w:pPr>
            <w:r w:rsidRPr="005B67F5">
              <w:rPr>
                <w:sz w:val="20"/>
                <w:szCs w:val="20"/>
              </w:rPr>
              <w:t xml:space="preserve"> date-time of the Action element from required to optional</w:t>
            </w:r>
          </w:p>
          <w:p w14:paraId="55E9FDD8" w14:textId="77777777" w:rsidR="005B67F5" w:rsidRDefault="005B67F5" w:rsidP="005B67F5">
            <w:pPr>
              <w:rPr>
                <w:sz w:val="20"/>
                <w:szCs w:val="20"/>
              </w:rPr>
            </w:pPr>
            <w:r w:rsidRPr="005B67F5">
              <w:rPr>
                <w:sz w:val="20"/>
                <w:szCs w:val="20"/>
              </w:rPr>
              <w:t>The change is made at the request of market paticipants.</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CDSGASCLAIM definition – removal of the enumeratin of the content-type attribute at the Attachment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definition – append of an optional attribute </w:t>
            </w:r>
            <w:r w:rsidRPr="00C54483">
              <w:rPr>
                <w:i/>
                <w:sz w:val="20"/>
                <w:szCs w:val="20"/>
              </w:rPr>
              <w:t>qty-prod</w:t>
            </w:r>
            <w:r>
              <w:rPr>
                <w:sz w:val="20"/>
                <w:szCs w:val="20"/>
              </w:rPr>
              <w:t xml:space="preserve"> at the level of the </w:t>
            </w:r>
            <w:r w:rsidRPr="00C54483">
              <w:rPr>
                <w:i/>
                <w:sz w:val="20"/>
                <w:szCs w:val="20"/>
              </w:rPr>
              <w:t>DataMO</w:t>
            </w:r>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definition - the enumeration of the </w:t>
            </w:r>
            <w:r w:rsidRPr="00A91E5C">
              <w:rPr>
                <w:i/>
                <w:sz w:val="20"/>
                <w:szCs w:val="20"/>
              </w:rPr>
              <w:t>message-code</w:t>
            </w:r>
            <w:r>
              <w:rPr>
                <w:sz w:val="20"/>
                <w:szCs w:val="20"/>
              </w:rPr>
              <w:t xml:space="preserve"> attribute was expanded by:</w:t>
            </w:r>
          </w:p>
          <w:p w14:paraId="23CFC7B4" w14:textId="77777777" w:rsidR="00033745" w:rsidRDefault="00033745" w:rsidP="00033745">
            <w:pPr>
              <w:rPr>
                <w:sz w:val="20"/>
                <w:szCs w:val="20"/>
              </w:rPr>
            </w:pPr>
            <w:r>
              <w:rPr>
                <w:sz w:val="20"/>
                <w:szCs w:val="20"/>
              </w:rPr>
              <w:t xml:space="preserve"> 703 - </w:t>
            </w:r>
            <w:r w:rsidRPr="00033745">
              <w:rPr>
                <w:sz w:val="20"/>
                <w:szCs w:val="20"/>
              </w:rPr>
              <w:t xml:space="preserve">Request for ATC from TSO </w:t>
            </w:r>
            <w:r>
              <w:rPr>
                <w:sz w:val="20"/>
                <w:szCs w:val="20"/>
              </w:rPr>
              <w:t>–</w:t>
            </w:r>
            <w:r w:rsidRPr="00033745">
              <w:rPr>
                <w:sz w:val="20"/>
                <w:szCs w:val="20"/>
              </w:rPr>
              <w:t xml:space="preserve"> internal</w:t>
            </w:r>
          </w:p>
          <w:p w14:paraId="752D183C" w14:textId="77777777" w:rsidR="00033745" w:rsidRDefault="00033745" w:rsidP="00033745">
            <w:pPr>
              <w:rPr>
                <w:sz w:val="20"/>
                <w:szCs w:val="20"/>
              </w:rPr>
            </w:pPr>
            <w:r>
              <w:rPr>
                <w:sz w:val="20"/>
                <w:szCs w:val="20"/>
              </w:rPr>
              <w:t>The change has no impact to the market participants.</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r>
              <w:rPr>
                <w:sz w:val="20"/>
                <w:szCs w:val="20"/>
              </w:rPr>
              <w:t xml:space="preserve">defnition </w:t>
            </w:r>
            <w:r w:rsidRPr="00542E88">
              <w:rPr>
                <w:sz w:val="20"/>
                <w:szCs w:val="20"/>
              </w:rPr>
              <w:t xml:space="preserve">– </w:t>
            </w:r>
            <w:r>
              <w:rPr>
                <w:sz w:val="20"/>
                <w:szCs w:val="20"/>
              </w:rPr>
              <w:t xml:space="preserve">change of maximal occurances of the </w:t>
            </w:r>
            <w:r w:rsidRPr="00542E88">
              <w:rPr>
                <w:i/>
                <w:sz w:val="20"/>
                <w:szCs w:val="20"/>
              </w:rPr>
              <w:t>DocumentTotal</w:t>
            </w:r>
            <w:r>
              <w:rPr>
                <w:sz w:val="20"/>
                <w:szCs w:val="20"/>
              </w:rPr>
              <w:t xml:space="preserve"> element</w:t>
            </w:r>
            <w:r w:rsidRPr="00542E88">
              <w:rPr>
                <w:sz w:val="20"/>
                <w:szCs w:val="20"/>
              </w:rPr>
              <w:t xml:space="preserve"> (DocumentEnveloppe -&gt; Document -&gt; DocSummary) </w:t>
            </w:r>
            <w:r>
              <w:rPr>
                <w:sz w:val="20"/>
                <w:szCs w:val="20"/>
              </w:rPr>
              <w:t>from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message format </w:t>
            </w:r>
            <w:r w:rsidRPr="00E87AC9">
              <w:rPr>
                <w:sz w:val="20"/>
                <w:szCs w:val="20"/>
              </w:rPr>
              <w:t>CDSSYSTSERVREPORT</w:t>
            </w:r>
            <w:r>
              <w:rPr>
                <w:sz w:val="20"/>
                <w:szCs w:val="20"/>
              </w:rPr>
              <w:t xml:space="preserve"> was introduced. The message will be used for szstem services settlement report. The d</w:t>
            </w:r>
            <w:r w:rsidR="001A72C5">
              <w:rPr>
                <w:sz w:val="20"/>
                <w:szCs w:val="20"/>
              </w:rPr>
              <w:t>e</w:t>
            </w:r>
            <w:r>
              <w:rPr>
                <w:sz w:val="20"/>
                <w:szCs w:val="20"/>
              </w:rPr>
              <w:t>scription can be found in a separate chapter.</w:t>
            </w:r>
            <w:r w:rsidR="001A72C5">
              <w:rPr>
                <w:sz w:val="20"/>
                <w:szCs w:val="20"/>
              </w:rPr>
              <w:t xml:space="preserve"> Besides, following modification of existing formats were applied:</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r w:rsidR="001A72C5">
              <w:rPr>
                <w:sz w:val="20"/>
                <w:szCs w:val="20"/>
              </w:rPr>
              <w:t xml:space="preserve">new </w:t>
            </w:r>
            <w:r w:rsidRPr="009560C9">
              <w:rPr>
                <w:i/>
                <w:sz w:val="20"/>
                <w:szCs w:val="20"/>
              </w:rPr>
              <w:t>syst-serv-status</w:t>
            </w:r>
            <w:r>
              <w:rPr>
                <w:sz w:val="20"/>
                <w:szCs w:val="20"/>
              </w:rPr>
              <w:t xml:space="preserve"> </w:t>
            </w:r>
            <w:r w:rsidR="001A72C5">
              <w:rPr>
                <w:sz w:val="20"/>
                <w:szCs w:val="20"/>
              </w:rPr>
              <w:t xml:space="preserve">attribute was appended at the level of </w:t>
            </w:r>
            <w:r w:rsidRPr="009560C9">
              <w:rPr>
                <w:i/>
                <w:sz w:val="20"/>
                <w:szCs w:val="20"/>
              </w:rPr>
              <w:t>Location</w:t>
            </w:r>
            <w:r w:rsidR="001A72C5">
              <w:rPr>
                <w:sz w:val="20"/>
                <w:szCs w:val="20"/>
              </w:rPr>
              <w:t xml:space="preserve"> element with use optional</w:t>
            </w:r>
            <w:r>
              <w:rPr>
                <w:sz w:val="20"/>
                <w:szCs w:val="20"/>
              </w:rPr>
              <w:t xml:space="preserve"> </w:t>
            </w:r>
          </w:p>
          <w:p w14:paraId="3FDB1273"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r>
              <w:rPr>
                <w:sz w:val="20"/>
                <w:szCs w:val="20"/>
              </w:rPr>
              <w:t>:</w:t>
            </w:r>
          </w:p>
          <w:p w14:paraId="525F8D7C" w14:textId="77777777" w:rsidR="00E002CE" w:rsidRDefault="00E002CE" w:rsidP="00E002CE">
            <w:pPr>
              <w:ind w:left="45"/>
              <w:rPr>
                <w:sz w:val="20"/>
                <w:szCs w:val="20"/>
              </w:rPr>
            </w:pPr>
            <w:r>
              <w:rPr>
                <w:sz w:val="20"/>
                <w:szCs w:val="20"/>
              </w:rPr>
              <w:t xml:space="preserve">286 - </w:t>
            </w:r>
            <w:r w:rsidR="001A72C5" w:rsidRPr="001A72C5">
              <w:rPr>
                <w:sz w:val="20"/>
                <w:szCs w:val="20"/>
              </w:rPr>
              <w:t>Request for system services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p>
          <w:p w14:paraId="7FD4F89D" w14:textId="77777777" w:rsidR="00E002CE" w:rsidRDefault="00E002CE" w:rsidP="00E002CE">
            <w:pPr>
              <w:ind w:left="45"/>
              <w:rPr>
                <w:sz w:val="20"/>
                <w:szCs w:val="20"/>
              </w:rPr>
            </w:pPr>
            <w:r>
              <w:rPr>
                <w:sz w:val="20"/>
                <w:szCs w:val="20"/>
              </w:rPr>
              <w:t xml:space="preserve">284 - </w:t>
            </w:r>
            <w:r w:rsidR="001A72C5" w:rsidRPr="001A72C5">
              <w:rPr>
                <w:sz w:val="20"/>
                <w:szCs w:val="20"/>
              </w:rPr>
              <w:t>System services settlement report - confirmation / error</w:t>
            </w:r>
          </w:p>
          <w:p w14:paraId="28529965" w14:textId="77777777" w:rsidR="00E002CE" w:rsidRPr="00953BB5" w:rsidRDefault="00E002CE" w:rsidP="00E002CE">
            <w:pPr>
              <w:ind w:left="45"/>
              <w:rPr>
                <w:sz w:val="20"/>
                <w:szCs w:val="20"/>
              </w:rPr>
            </w:pPr>
            <w:r>
              <w:rPr>
                <w:sz w:val="20"/>
                <w:szCs w:val="20"/>
              </w:rPr>
              <w:t xml:space="preserve">287 - </w:t>
            </w:r>
            <w:r w:rsidR="001A72C5" w:rsidRPr="001A72C5">
              <w:rPr>
                <w:sz w:val="20"/>
                <w:szCs w:val="20"/>
              </w:rPr>
              <w:t>Request for system services settlement report - confirmation / error</w:t>
            </w:r>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definition - the enumeration of the </w:t>
            </w:r>
            <w:r w:rsidRPr="00A91E5C">
              <w:rPr>
                <w:i/>
                <w:sz w:val="20"/>
                <w:szCs w:val="20"/>
              </w:rPr>
              <w:t>message-code</w:t>
            </w:r>
            <w:r>
              <w:rPr>
                <w:sz w:val="20"/>
                <w:szCs w:val="20"/>
              </w:rPr>
              <w:t xml:space="preserve"> attribute was reduced of:</w:t>
            </w:r>
          </w:p>
          <w:p w14:paraId="0EB8A126" w14:textId="77777777" w:rsidR="00BE49CB" w:rsidRDefault="00BE49CB" w:rsidP="00BE49CB">
            <w:pPr>
              <w:rPr>
                <w:sz w:val="20"/>
                <w:szCs w:val="20"/>
              </w:rPr>
            </w:pPr>
            <w:r>
              <w:rPr>
                <w:sz w:val="20"/>
                <w:szCs w:val="20"/>
              </w:rPr>
              <w:lastRenderedPageBreak/>
              <w:t xml:space="preserve"> 703 - </w:t>
            </w:r>
            <w:r w:rsidRPr="00033745">
              <w:rPr>
                <w:sz w:val="20"/>
                <w:szCs w:val="20"/>
              </w:rPr>
              <w:t xml:space="preserve">Request for ATC from TSO </w:t>
            </w:r>
            <w:r>
              <w:rPr>
                <w:sz w:val="20"/>
                <w:szCs w:val="20"/>
              </w:rPr>
              <w:t>–</w:t>
            </w:r>
            <w:r w:rsidRPr="00033745">
              <w:rPr>
                <w:sz w:val="20"/>
                <w:szCs w:val="20"/>
              </w:rPr>
              <w:t xml:space="preserve"> internal</w:t>
            </w:r>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definition – change of description at one of the value of the </w:t>
            </w:r>
            <w:r w:rsidRPr="00D4033E">
              <w:rPr>
                <w:i/>
                <w:sz w:val="20"/>
                <w:szCs w:val="20"/>
              </w:rPr>
              <w:t>uob</w:t>
            </w:r>
            <w:r>
              <w:rPr>
                <w:sz w:val="20"/>
                <w:szCs w:val="20"/>
              </w:rPr>
              <w:t xml:space="preserve"> attribute enumeration</w:t>
            </w:r>
            <w:r>
              <w:rPr>
                <w:i/>
                <w:sz w:val="20"/>
                <w:szCs w:val="20"/>
              </w:rPr>
              <w:t>:</w:t>
            </w:r>
          </w:p>
          <w:p w14:paraId="2D1C2FDB" w14:textId="77777777" w:rsidR="00D4033E" w:rsidRPr="00133CD8" w:rsidRDefault="00D4033E" w:rsidP="00B50788">
            <w:pPr>
              <w:rPr>
                <w:sz w:val="20"/>
                <w:szCs w:val="20"/>
              </w:rPr>
            </w:pPr>
            <w:r w:rsidRPr="00D4033E">
              <w:rPr>
                <w:sz w:val="20"/>
                <w:szCs w:val="20"/>
              </w:rPr>
              <w:t xml:space="preserve"> CBA - Yes (Retained for backward compatibility. When specified in registration message 111, this will be rejected.)</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Definice ISOTEDATA – following modifications were applied:</w:t>
            </w:r>
          </w:p>
          <w:p w14:paraId="6C9E465F" w14:textId="77777777" w:rsidR="006522CD" w:rsidRDefault="006522CD" w:rsidP="00B50788">
            <w:pPr>
              <w:rPr>
                <w:sz w:val="20"/>
                <w:szCs w:val="20"/>
              </w:rPr>
            </w:pPr>
            <w:r>
              <w:rPr>
                <w:sz w:val="20"/>
                <w:szCs w:val="20"/>
              </w:rPr>
              <w:t xml:space="preserve">Change of description of profile roles XC03, XC04, XC53, XC54, XP03, XP04, XP53, XP54 </w:t>
            </w:r>
          </w:p>
          <w:p w14:paraId="0EFE96F0" w14:textId="77777777" w:rsidR="00E43B98" w:rsidRDefault="00E43B98" w:rsidP="00B50788">
            <w:pPr>
              <w:rPr>
                <w:sz w:val="20"/>
                <w:szCs w:val="20"/>
              </w:rPr>
            </w:pPr>
            <w:r>
              <w:rPr>
                <w:sz w:val="20"/>
                <w:szCs w:val="20"/>
              </w:rPr>
              <w:t xml:space="preserve">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 XC11, XC12, XC61, XC62, XP11, XP12, XP61, XP62.</w:t>
            </w:r>
          </w:p>
          <w:p w14:paraId="57F1225E" w14:textId="77777777" w:rsidR="00E43B98" w:rsidRDefault="00E43B98" w:rsidP="00E43B98">
            <w:pPr>
              <w:rPr>
                <w:sz w:val="20"/>
                <w:szCs w:val="20"/>
              </w:rPr>
            </w:pPr>
            <w:r>
              <w:rPr>
                <w:sz w:val="20"/>
                <w:szCs w:val="20"/>
              </w:rPr>
              <w:t xml:space="preserve">Append of the </w:t>
            </w:r>
            <w:r w:rsidRPr="0069502B">
              <w:rPr>
                <w:i/>
                <w:sz w:val="20"/>
                <w:szCs w:val="20"/>
              </w:rPr>
              <w:t>Category</w:t>
            </w:r>
            <w:r>
              <w:rPr>
                <w:sz w:val="20"/>
                <w:szCs w:val="20"/>
              </w:rPr>
              <w:t xml:space="preserve">, </w:t>
            </w:r>
            <w:r w:rsidRPr="0069502B">
              <w:rPr>
                <w:i/>
                <w:sz w:val="20"/>
                <w:szCs w:val="20"/>
              </w:rPr>
              <w:t>AcceptRatio, ParentBlock, ExclsGroup</w:t>
            </w:r>
            <w:r>
              <w:rPr>
                <w:sz w:val="20"/>
                <w:szCs w:val="20"/>
              </w:rPr>
              <w:t xml:space="preserve"> attibutes at the </w:t>
            </w:r>
            <w:r>
              <w:rPr>
                <w:i/>
                <w:sz w:val="20"/>
                <w:szCs w:val="20"/>
              </w:rPr>
              <w:t>Tr</w:t>
            </w:r>
            <w:r w:rsidRPr="0069502B">
              <w:rPr>
                <w:i/>
                <w:sz w:val="20"/>
                <w:szCs w:val="20"/>
              </w:rPr>
              <w:t>ade</w:t>
            </w:r>
            <w:r>
              <w:rPr>
                <w:sz w:val="20"/>
                <w:szCs w:val="20"/>
              </w:rPr>
              <w:t xml:space="preserve"> element.The attributes are of use optional.</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definition - the enumeration of the </w:t>
            </w:r>
            <w:r w:rsidRPr="00DC2650">
              <w:rPr>
                <w:i/>
                <w:color w:val="000000"/>
                <w:sz w:val="20"/>
                <w:szCs w:val="20"/>
                <w:lang w:eastAsia="cs-CZ"/>
              </w:rPr>
              <w:t>type</w:t>
            </w:r>
            <w:r w:rsidRPr="00DC2650">
              <w:rPr>
                <w:color w:val="000000"/>
                <w:sz w:val="20"/>
                <w:szCs w:val="20"/>
                <w:lang w:eastAsia="cs-CZ"/>
              </w:rPr>
              <w:t xml:space="preserve"> attribute of the </w:t>
            </w:r>
            <w:r w:rsidRPr="00DC2650">
              <w:rPr>
                <w:i/>
                <w:color w:val="000000"/>
                <w:sz w:val="20"/>
                <w:szCs w:val="20"/>
                <w:lang w:eastAsia="cs-CZ"/>
              </w:rPr>
              <w:t>Data</w:t>
            </w:r>
            <w:r w:rsidRPr="00DC2650">
              <w:rPr>
                <w:color w:val="000000"/>
                <w:sz w:val="20"/>
                <w:szCs w:val="20"/>
                <w:lang w:eastAsia="cs-CZ"/>
              </w:rPr>
              <w:t xml:space="preserve"> element was expanded by:  REVF - </w:t>
            </w:r>
            <w:r w:rsidRPr="00DC2650">
              <w:rPr>
                <w:szCs w:val="22"/>
                <w:lang w:eastAsia="cs-CZ"/>
              </w:rPr>
              <w:t>Utilization of risk exposure flex/excl. bids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definition – the enumeration of the </w:t>
            </w:r>
            <w:r w:rsidRPr="00EA6F6F">
              <w:rPr>
                <w:i/>
                <w:sz w:val="20"/>
                <w:szCs w:val="20"/>
              </w:rPr>
              <w:t>tradeType</w:t>
            </w:r>
            <w:r>
              <w:rPr>
                <w:sz w:val="20"/>
                <w:szCs w:val="20"/>
              </w:rPr>
              <w:t xml:space="preserve"> attribute was expanded by:</w:t>
            </w:r>
          </w:p>
          <w:p w14:paraId="137F61CB" w14:textId="77777777" w:rsidR="00DC2650" w:rsidRDefault="00DC2650" w:rsidP="00DC2650">
            <w:pPr>
              <w:rPr>
                <w:sz w:val="20"/>
                <w:szCs w:val="20"/>
              </w:rPr>
            </w:pPr>
            <w:r>
              <w:rPr>
                <w:sz w:val="20"/>
                <w:szCs w:val="20"/>
              </w:rPr>
              <w:t xml:space="preserve"> EMP – State of emergency - gas</w:t>
            </w:r>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definition – append of an optional attribute </w:t>
            </w:r>
            <w:r>
              <w:rPr>
                <w:i/>
                <w:sz w:val="20"/>
                <w:szCs w:val="20"/>
              </w:rPr>
              <w:t>result-code</w:t>
            </w:r>
            <w:r>
              <w:rPr>
                <w:sz w:val="20"/>
                <w:szCs w:val="20"/>
              </w:rPr>
              <w:t xml:space="preserve"> at the level of the </w:t>
            </w:r>
            <w:r>
              <w:rPr>
                <w:i/>
                <w:sz w:val="20"/>
                <w:szCs w:val="20"/>
              </w:rPr>
              <w:t>Reason</w:t>
            </w:r>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r w:rsidR="008255D6">
              <w:rPr>
                <w:sz w:val="20"/>
                <w:szCs w:val="20"/>
              </w:rPr>
              <w:t>messages,</w:t>
            </w:r>
            <w:r>
              <w:rPr>
                <w:sz w:val="20"/>
                <w:szCs w:val="20"/>
              </w:rPr>
              <w:t xml:space="preserve"> StatusRequest </w:t>
            </w:r>
            <w:r w:rsidR="008255D6">
              <w:rPr>
                <w:sz w:val="20"/>
                <w:szCs w:val="20"/>
              </w:rPr>
              <w:t xml:space="preserve">format </w:t>
            </w:r>
            <w:r>
              <w:rPr>
                <w:sz w:val="20"/>
                <w:szCs w:val="20"/>
              </w:rPr>
              <w:t xml:space="preserve">– </w:t>
            </w:r>
            <w:r w:rsidR="008255D6">
              <w:rPr>
                <w:sz w:val="20"/>
                <w:szCs w:val="20"/>
              </w:rPr>
              <w:t xml:space="preserve">change of the name of the </w:t>
            </w:r>
            <w:r w:rsidR="008255D6">
              <w:rPr>
                <w:i/>
                <w:sz w:val="20"/>
                <w:szCs w:val="20"/>
              </w:rPr>
              <w:t>ReqCounterparty</w:t>
            </w:r>
            <w:r w:rsidR="008255D6">
              <w:rPr>
                <w:sz w:val="20"/>
                <w:szCs w:val="20"/>
              </w:rPr>
              <w:t xml:space="preserve"> element to </w:t>
            </w:r>
            <w:r w:rsidR="008255D6">
              <w:rPr>
                <w:i/>
                <w:sz w:val="20"/>
                <w:szCs w:val="20"/>
              </w:rPr>
              <w:t>ReqCounterParty</w:t>
            </w:r>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definition - the enumeration of the </w:t>
            </w:r>
            <w:r>
              <w:rPr>
                <w:i/>
                <w:sz w:val="20"/>
                <w:szCs w:val="20"/>
              </w:rPr>
              <w:t xml:space="preserve">profile-role </w:t>
            </w:r>
            <w:r>
              <w:rPr>
                <w:sz w:val="20"/>
                <w:szCs w:val="20"/>
              </w:rPr>
              <w:t xml:space="preserve">attribute of the </w:t>
            </w:r>
            <w:r>
              <w:rPr>
                <w:i/>
                <w:sz w:val="20"/>
                <w:szCs w:val="20"/>
              </w:rPr>
              <w:t>ProfileData</w:t>
            </w:r>
            <w:r>
              <w:rPr>
                <w:sz w:val="20"/>
                <w:szCs w:val="20"/>
              </w:rPr>
              <w:t xml:space="preserve"> element was extended:</w:t>
            </w:r>
          </w:p>
          <w:p w14:paraId="595DF5F4" w14:textId="77777777" w:rsidR="006F06B2" w:rsidRDefault="006F06B2" w:rsidP="006F06B2">
            <w:pPr>
              <w:rPr>
                <w:sz w:val="20"/>
                <w:szCs w:val="20"/>
              </w:rPr>
            </w:pPr>
            <w:r w:rsidRPr="00D854F7">
              <w:rPr>
                <w:sz w:val="20"/>
                <w:szCs w:val="20"/>
              </w:rPr>
              <w:t>ST18</w:t>
            </w:r>
            <w:r>
              <w:rPr>
                <w:sz w:val="20"/>
                <w:szCs w:val="20"/>
              </w:rPr>
              <w:t xml:space="preserve"> - </w:t>
            </w:r>
            <w:r w:rsidRPr="00D854F7">
              <w:rPr>
                <w:sz w:val="20"/>
                <w:szCs w:val="20"/>
              </w:rPr>
              <w:t xml:space="preserve">REMIT Fix Fee electricity </w:t>
            </w:r>
          </w:p>
          <w:p w14:paraId="04B164D1" w14:textId="77777777" w:rsidR="006F06B2" w:rsidRDefault="006F06B2" w:rsidP="006F06B2">
            <w:pPr>
              <w:rPr>
                <w:sz w:val="20"/>
                <w:szCs w:val="20"/>
              </w:rPr>
            </w:pPr>
            <w:r>
              <w:rPr>
                <w:sz w:val="20"/>
                <w:szCs w:val="20"/>
              </w:rPr>
              <w:t xml:space="preserve">XC65 - </w:t>
            </w:r>
            <w:r w:rsidRPr="00D854F7">
              <w:rPr>
                <w:sz w:val="20"/>
                <w:szCs w:val="20"/>
              </w:rPr>
              <w:t xml:space="preserve">REMIT Count of reported orders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r>
              <w:rPr>
                <w:sz w:val="20"/>
                <w:szCs w:val="20"/>
              </w:rPr>
              <w:t xml:space="preserve">XP65 - </w:t>
            </w:r>
            <w:r w:rsidRPr="00D854F7">
              <w:rPr>
                <w:sz w:val="20"/>
                <w:szCs w:val="20"/>
              </w:rPr>
              <w:t>REMIT</w:t>
            </w:r>
            <w:r>
              <w:rPr>
                <w:sz w:val="20"/>
                <w:szCs w:val="20"/>
              </w:rPr>
              <w:t xml:space="preserve"> Variable Fee order electricity</w:t>
            </w:r>
          </w:p>
          <w:p w14:paraId="42C5EF2E" w14:textId="77777777" w:rsidR="006F06B2" w:rsidRDefault="006F06B2" w:rsidP="006F06B2">
            <w:pPr>
              <w:rPr>
                <w:sz w:val="20"/>
                <w:szCs w:val="20"/>
              </w:rPr>
            </w:pPr>
            <w:r w:rsidRPr="00D854F7">
              <w:rPr>
                <w:sz w:val="20"/>
                <w:szCs w:val="20"/>
              </w:rPr>
              <w:t>XC</w:t>
            </w:r>
            <w:r>
              <w:rPr>
                <w:sz w:val="20"/>
                <w:szCs w:val="20"/>
              </w:rPr>
              <w:t xml:space="preserve">66 - </w:t>
            </w:r>
            <w:r w:rsidRPr="00D854F7">
              <w:rPr>
                <w:sz w:val="20"/>
                <w:szCs w:val="20"/>
              </w:rPr>
              <w:t xml:space="preserve">REMIT Count of reported transactions - electricity </w:t>
            </w:r>
          </w:p>
          <w:p w14:paraId="3E758AF5" w14:textId="77777777" w:rsidR="006F06B2" w:rsidRDefault="006F06B2" w:rsidP="006F06B2">
            <w:pPr>
              <w:rPr>
                <w:sz w:val="20"/>
                <w:szCs w:val="20"/>
              </w:rPr>
            </w:pPr>
            <w:r>
              <w:rPr>
                <w:sz w:val="20"/>
                <w:szCs w:val="20"/>
              </w:rPr>
              <w:t xml:space="preserve">XP66 - </w:t>
            </w:r>
            <w:r w:rsidRPr="00D854F7">
              <w:rPr>
                <w:sz w:val="20"/>
                <w:szCs w:val="20"/>
              </w:rPr>
              <w:t>REMIT Varia</w:t>
            </w:r>
            <w:r>
              <w:rPr>
                <w:sz w:val="20"/>
                <w:szCs w:val="20"/>
              </w:rPr>
              <w:t>ble Fee transaction electricity</w:t>
            </w:r>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definition</w:t>
            </w:r>
            <w:r>
              <w:rPr>
                <w:sz w:val="20"/>
                <w:szCs w:val="20"/>
              </w:rPr>
              <w:t xml:space="preserve"> </w:t>
            </w:r>
            <w:r>
              <w:rPr>
                <w:color w:val="1F497D"/>
              </w:rPr>
              <w:t xml:space="preserve">– </w:t>
            </w:r>
            <w:r>
              <w:rPr>
                <w:sz w:val="20"/>
                <w:szCs w:val="20"/>
              </w:rPr>
              <w:t xml:space="preserve">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fixed fee</w:t>
            </w:r>
          </w:p>
          <w:p w14:paraId="76AFC16B" w14:textId="77777777" w:rsidR="006F06B2" w:rsidRPr="00691EFC" w:rsidRDefault="006F06B2" w:rsidP="006F06B2">
            <w:pPr>
              <w:rPr>
                <w:sz w:val="20"/>
                <w:szCs w:val="20"/>
              </w:rPr>
            </w:pPr>
            <w:r>
              <w:rPr>
                <w:sz w:val="20"/>
                <w:szCs w:val="20"/>
              </w:rPr>
              <w:t>R02</w:t>
            </w:r>
            <w:r w:rsidRPr="00691EFC">
              <w:rPr>
                <w:sz w:val="20"/>
                <w:szCs w:val="20"/>
              </w:rPr>
              <w:t xml:space="preserve"> - REMIT </w:t>
            </w:r>
            <w:r>
              <w:rPr>
                <w:sz w:val="20"/>
                <w:szCs w:val="20"/>
              </w:rPr>
              <w:t>transaction fee</w:t>
            </w:r>
          </w:p>
          <w:p w14:paraId="4F9C2FBD" w14:textId="77777777" w:rsidR="006F06B2" w:rsidRDefault="006F06B2" w:rsidP="006F06B2">
            <w:pPr>
              <w:rPr>
                <w:sz w:val="20"/>
                <w:szCs w:val="20"/>
              </w:rPr>
            </w:pPr>
            <w:r>
              <w:rPr>
                <w:sz w:val="20"/>
                <w:szCs w:val="20"/>
              </w:rPr>
              <w:t>R03</w:t>
            </w:r>
            <w:r w:rsidRPr="00691EFC">
              <w:rPr>
                <w:sz w:val="20"/>
                <w:szCs w:val="20"/>
              </w:rPr>
              <w:t xml:space="preserve"> - REMIT </w:t>
            </w:r>
            <w:r>
              <w:rPr>
                <w:sz w:val="20"/>
                <w:szCs w:val="20"/>
              </w:rPr>
              <w:t>order fee</w:t>
            </w:r>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definition</w:t>
            </w:r>
            <w:r w:rsidRPr="00AE034E">
              <w:rPr>
                <w:sz w:val="20"/>
                <w:szCs w:val="20"/>
              </w:rPr>
              <w:t xml:space="preserve"> – </w:t>
            </w:r>
            <w:r>
              <w:rPr>
                <w:sz w:val="20"/>
                <w:szCs w:val="20"/>
              </w:rPr>
              <w:t xml:space="preserve">change of restriction at the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attributes.</w:t>
            </w:r>
            <w:r w:rsidRPr="00AE034E">
              <w:rPr>
                <w:sz w:val="20"/>
                <w:szCs w:val="20"/>
              </w:rPr>
              <w:t xml:space="preserve"> </w:t>
            </w:r>
            <w:r>
              <w:rPr>
                <w:sz w:val="20"/>
                <w:szCs w:val="20"/>
              </w:rPr>
              <w:t>The attributes can have from 1 to 3 characters.</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CDSIDIS definition – following modifications were applied:</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new attribues </w:t>
            </w:r>
            <w:r w:rsidRPr="00E25078">
              <w:rPr>
                <w:i/>
                <w:sz w:val="20"/>
                <w:szCs w:val="20"/>
              </w:rPr>
              <w:t>inv_id, qty-VT, qty-NT, contract-type</w:t>
            </w:r>
            <w:r>
              <w:rPr>
                <w:sz w:val="20"/>
                <w:szCs w:val="20"/>
              </w:rPr>
              <w:t xml:space="preserve">  were added</w:t>
            </w:r>
          </w:p>
          <w:p w14:paraId="2B619B86" w14:textId="77777777" w:rsidR="00CB3F3E" w:rsidRDefault="00CB3F3E" w:rsidP="00CB3F3E">
            <w:pPr>
              <w:rPr>
                <w:sz w:val="20"/>
                <w:szCs w:val="20"/>
              </w:rPr>
            </w:pPr>
            <w:r>
              <w:rPr>
                <w:sz w:val="20"/>
                <w:szCs w:val="20"/>
              </w:rPr>
              <w:t>DUF VO block</w:t>
            </w:r>
          </w:p>
          <w:p w14:paraId="5A981F3F" w14:textId="77777777" w:rsidR="00CB3F3E" w:rsidRDefault="00CB3F3E" w:rsidP="00CB3F3E">
            <w:pPr>
              <w:rPr>
                <w:sz w:val="20"/>
                <w:szCs w:val="20"/>
              </w:rPr>
            </w:pPr>
            <w:r>
              <w:rPr>
                <w:sz w:val="20"/>
                <w:szCs w:val="20"/>
              </w:rPr>
              <w:t xml:space="preserve"> - </w:t>
            </w:r>
            <w:r w:rsidRPr="00CB3F3E">
              <w:rPr>
                <w:i/>
                <w:sz w:val="20"/>
                <w:szCs w:val="20"/>
              </w:rPr>
              <w:t>PmaxNT</w:t>
            </w:r>
            <w:r>
              <w:rPr>
                <w:sz w:val="20"/>
                <w:szCs w:val="20"/>
              </w:rPr>
              <w:t xml:space="preserve"> element was added</w:t>
            </w:r>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r w:rsidRPr="00CB3F3E">
              <w:rPr>
                <w:i/>
                <w:sz w:val="20"/>
                <w:szCs w:val="20"/>
              </w:rPr>
              <w:t>Eract</w:t>
            </w:r>
            <w:r>
              <w:rPr>
                <w:sz w:val="20"/>
                <w:szCs w:val="20"/>
              </w:rPr>
              <w:t xml:space="preserve"> element was added</w:t>
            </w:r>
          </w:p>
          <w:p w14:paraId="54E3EF79" w14:textId="77777777" w:rsidR="00CB3F3E" w:rsidRDefault="00CB3F3E" w:rsidP="00CB3F3E">
            <w:pPr>
              <w:rPr>
                <w:sz w:val="20"/>
                <w:szCs w:val="20"/>
              </w:rPr>
            </w:pPr>
            <w:r>
              <w:rPr>
                <w:sz w:val="20"/>
                <w:szCs w:val="20"/>
              </w:rPr>
              <w:lastRenderedPageBreak/>
              <w:t xml:space="preserve"> - </w:t>
            </w:r>
            <w:r w:rsidRPr="00CB3F3E">
              <w:rPr>
                <w:i/>
                <w:sz w:val="20"/>
                <w:szCs w:val="20"/>
              </w:rPr>
              <w:t>Price</w:t>
            </w:r>
            <w:r>
              <w:rPr>
                <w:sz w:val="20"/>
                <w:szCs w:val="20"/>
              </w:rPr>
              <w:t xml:space="preserve"> element was added</w:t>
            </w:r>
          </w:p>
          <w:p w14:paraId="4766C548" w14:textId="77777777" w:rsidR="00CB3F3E" w:rsidRDefault="00CB3F3E" w:rsidP="00CB3F3E">
            <w:pPr>
              <w:rPr>
                <w:sz w:val="20"/>
                <w:szCs w:val="20"/>
              </w:rPr>
            </w:pPr>
            <w:r>
              <w:rPr>
                <w:sz w:val="20"/>
                <w:szCs w:val="20"/>
              </w:rPr>
              <w:t>DUF MO block</w:t>
            </w:r>
          </w:p>
          <w:p w14:paraId="4CAB2A35" w14:textId="77777777" w:rsidR="001E2276" w:rsidRDefault="001E2276" w:rsidP="00CB3F3E">
            <w:pPr>
              <w:rPr>
                <w:sz w:val="20"/>
                <w:szCs w:val="20"/>
              </w:rPr>
            </w:pPr>
            <w:r>
              <w:rPr>
                <w:sz w:val="20"/>
                <w:szCs w:val="20"/>
              </w:rPr>
              <w:t xml:space="preserve"> - </w:t>
            </w:r>
            <w:r w:rsidR="00FD459F">
              <w:rPr>
                <w:sz w:val="20"/>
                <w:szCs w:val="20"/>
              </w:rPr>
              <w:t xml:space="preserve">change of description of the </w:t>
            </w:r>
            <w:r w:rsidRPr="00E25078">
              <w:rPr>
                <w:i/>
                <w:sz w:val="20"/>
                <w:szCs w:val="20"/>
              </w:rPr>
              <w:t>inv_id, qty-VT, qty-NT</w:t>
            </w:r>
            <w:r>
              <w:rPr>
                <w:sz w:val="20"/>
                <w:szCs w:val="20"/>
              </w:rPr>
              <w:t xml:space="preserve"> </w:t>
            </w:r>
            <w:r w:rsidR="00FD459F">
              <w:rPr>
                <w:sz w:val="20"/>
                <w:szCs w:val="20"/>
              </w:rPr>
              <w:t xml:space="preserve">attributes  of </w:t>
            </w:r>
            <w:r>
              <w:rPr>
                <w:sz w:val="20"/>
                <w:szCs w:val="20"/>
              </w:rPr>
              <w:t xml:space="preserve">the </w:t>
            </w:r>
            <w:r w:rsidRPr="001E2276">
              <w:rPr>
                <w:i/>
                <w:sz w:val="20"/>
                <w:szCs w:val="20"/>
              </w:rPr>
              <w:t>DataM</w:t>
            </w:r>
            <w:r>
              <w:rPr>
                <w:i/>
                <w:sz w:val="20"/>
                <w:szCs w:val="20"/>
              </w:rPr>
              <w:t>O</w:t>
            </w:r>
            <w:r>
              <w:rPr>
                <w:sz w:val="20"/>
                <w:szCs w:val="20"/>
              </w:rPr>
              <w:t xml:space="preserve"> element</w:t>
            </w:r>
          </w:p>
          <w:p w14:paraId="5D7EFEEE" w14:textId="77777777" w:rsidR="00CB3F3E" w:rsidRDefault="00CB3F3E" w:rsidP="00CB3F3E">
            <w:pPr>
              <w:rPr>
                <w:sz w:val="20"/>
                <w:szCs w:val="20"/>
              </w:rPr>
            </w:pPr>
            <w:r>
              <w:rPr>
                <w:sz w:val="20"/>
                <w:szCs w:val="20"/>
              </w:rPr>
              <w:t xml:space="preserve"> - </w:t>
            </w:r>
            <w:r w:rsidRPr="00CB3F3E">
              <w:rPr>
                <w:i/>
                <w:sz w:val="20"/>
                <w:szCs w:val="20"/>
              </w:rPr>
              <w:t>PriceMO</w:t>
            </w:r>
            <w:r>
              <w:rPr>
                <w:sz w:val="20"/>
                <w:szCs w:val="20"/>
              </w:rPr>
              <w:t xml:space="preserve"> element was added</w:t>
            </w:r>
          </w:p>
          <w:p w14:paraId="6C06DBD5" w14:textId="77777777" w:rsidR="00CB3F3E" w:rsidRDefault="00CB3F3E" w:rsidP="00CB3F3E">
            <w:pPr>
              <w:rPr>
                <w:sz w:val="20"/>
                <w:szCs w:val="20"/>
              </w:rPr>
            </w:pPr>
            <w:r>
              <w:rPr>
                <w:sz w:val="20"/>
                <w:szCs w:val="20"/>
              </w:rPr>
              <w:t xml:space="preserve">Above specified changes were communicated to market participants by a separate way.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definition – the enumeration of the </w:t>
            </w:r>
            <w:r w:rsidRPr="00E25078">
              <w:rPr>
                <w:i/>
                <w:sz w:val="20"/>
                <w:szCs w:val="20"/>
              </w:rPr>
              <w:t>unit</w:t>
            </w:r>
            <w:r>
              <w:rPr>
                <w:sz w:val="20"/>
                <w:szCs w:val="20"/>
              </w:rPr>
              <w:t xml:space="preserve"> attribute of the </w:t>
            </w:r>
            <w:r w:rsidRPr="00E25078">
              <w:rPr>
                <w:i/>
                <w:sz w:val="20"/>
                <w:szCs w:val="20"/>
              </w:rPr>
              <w:t>BaseItemDetail</w:t>
            </w:r>
            <w:r>
              <w:rPr>
                <w:sz w:val="20"/>
                <w:szCs w:val="20"/>
              </w:rPr>
              <w:t xml:space="preserve"> element was extended by „A*month“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MASTERDATA definition – following modifications were applied:</w:t>
            </w:r>
          </w:p>
          <w:p w14:paraId="4C84BB85" w14:textId="77777777" w:rsidR="00CB3F3E" w:rsidRDefault="00CB3F3E" w:rsidP="00CB3F3E">
            <w:pPr>
              <w:rPr>
                <w:sz w:val="20"/>
                <w:szCs w:val="20"/>
              </w:rPr>
            </w:pPr>
            <w:r>
              <w:rPr>
                <w:sz w:val="20"/>
                <w:szCs w:val="20"/>
              </w:rPr>
              <w:t xml:space="preserve"> - the enumeration of the </w:t>
            </w:r>
            <w:r w:rsidRPr="00A91E5C">
              <w:rPr>
                <w:i/>
                <w:sz w:val="20"/>
                <w:szCs w:val="20"/>
              </w:rPr>
              <w:t>message-code</w:t>
            </w:r>
            <w:r>
              <w:rPr>
                <w:sz w:val="20"/>
                <w:szCs w:val="20"/>
              </w:rPr>
              <w:t xml:space="preserve"> attribute was expanded by:</w:t>
            </w:r>
          </w:p>
          <w:p w14:paraId="1B1AB6DC" w14:textId="77777777" w:rsidR="00CB3F3E" w:rsidRDefault="00CB3F3E" w:rsidP="00CB3F3E">
            <w:pPr>
              <w:rPr>
                <w:sz w:val="20"/>
                <w:szCs w:val="20"/>
              </w:rPr>
            </w:pPr>
            <w:r>
              <w:rPr>
                <w:sz w:val="20"/>
                <w:szCs w:val="20"/>
              </w:rPr>
              <w:t xml:space="preserve"> 192 – </w:t>
            </w:r>
            <w:r w:rsidRPr="00CB3F3E">
              <w:rPr>
                <w:sz w:val="20"/>
                <w:szCs w:val="20"/>
              </w:rPr>
              <w:t>Request for supplier/subject of settlement mass change</w:t>
            </w:r>
          </w:p>
          <w:p w14:paraId="6AE5CBB8" w14:textId="77777777" w:rsidR="00CB3F3E" w:rsidRDefault="00CB3F3E" w:rsidP="00CB3F3E">
            <w:pPr>
              <w:rPr>
                <w:sz w:val="20"/>
                <w:szCs w:val="20"/>
              </w:rPr>
            </w:pPr>
            <w:r>
              <w:rPr>
                <w:sz w:val="20"/>
                <w:szCs w:val="20"/>
              </w:rPr>
              <w:t xml:space="preserve"> 193 - </w:t>
            </w:r>
            <w:r w:rsidRPr="00CB3F3E">
              <w:rPr>
                <w:sz w:val="20"/>
                <w:szCs w:val="20"/>
              </w:rPr>
              <w:t>Supplier/subject of settlement mass change</w:t>
            </w:r>
          </w:p>
          <w:p w14:paraId="0CC53BB9" w14:textId="77777777" w:rsidR="00CB3F3E" w:rsidRDefault="00CB3F3E" w:rsidP="00CB3F3E">
            <w:pPr>
              <w:rPr>
                <w:sz w:val="20"/>
                <w:szCs w:val="20"/>
              </w:rPr>
            </w:pPr>
            <w:r>
              <w:rPr>
                <w:sz w:val="20"/>
                <w:szCs w:val="20"/>
              </w:rPr>
              <w:t xml:space="preserve"> - new attributes </w:t>
            </w:r>
            <w:r w:rsidRPr="00E25078">
              <w:rPr>
                <w:i/>
                <w:sz w:val="20"/>
                <w:szCs w:val="20"/>
              </w:rPr>
              <w:t>num-phase</w:t>
            </w:r>
            <w:r>
              <w:rPr>
                <w:sz w:val="20"/>
                <w:szCs w:val="20"/>
              </w:rPr>
              <w:t xml:space="preserve">, </w:t>
            </w:r>
            <w:r w:rsidRPr="00E25078">
              <w:rPr>
                <w:i/>
                <w:sz w:val="20"/>
                <w:szCs w:val="20"/>
              </w:rPr>
              <w:t>cir-breaker</w:t>
            </w:r>
            <w:r>
              <w:rPr>
                <w:i/>
                <w:sz w:val="20"/>
                <w:szCs w:val="20"/>
              </w:rPr>
              <w:t>,</w:t>
            </w:r>
            <w:r>
              <w:rPr>
                <w:sz w:val="20"/>
                <w:szCs w:val="20"/>
              </w:rPr>
              <w:t xml:space="preserve"> </w:t>
            </w:r>
            <w:r w:rsidRPr="00E25078">
              <w:rPr>
                <w:i/>
                <w:sz w:val="20"/>
                <w:szCs w:val="20"/>
              </w:rPr>
              <w:t>dist-rate-type</w:t>
            </w:r>
            <w:r>
              <w:rPr>
                <w:i/>
                <w:sz w:val="20"/>
                <w:szCs w:val="20"/>
              </w:rPr>
              <w:t>,</w:t>
            </w:r>
            <w:r>
              <w:rPr>
                <w:sz w:val="20"/>
                <w:szCs w:val="20"/>
              </w:rPr>
              <w:t xml:space="preserve"> </w:t>
            </w:r>
            <w:r w:rsidRPr="00E25078">
              <w:rPr>
                <w:i/>
                <w:sz w:val="20"/>
                <w:szCs w:val="20"/>
              </w:rPr>
              <w:t>contract-type</w:t>
            </w:r>
            <w:r>
              <w:rPr>
                <w:i/>
                <w:sz w:val="20"/>
                <w:szCs w:val="20"/>
              </w:rPr>
              <w:t>, micro-source</w:t>
            </w:r>
            <w:r>
              <w:rPr>
                <w:sz w:val="20"/>
                <w:szCs w:val="20"/>
              </w:rPr>
              <w:t xml:space="preserve"> were added to the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the enumeration of the </w:t>
            </w:r>
            <w:r>
              <w:rPr>
                <w:i/>
                <w:sz w:val="20"/>
                <w:szCs w:val="20"/>
              </w:rPr>
              <w:t>disc</w:t>
            </w:r>
            <w:r w:rsidRPr="00A91E5C">
              <w:rPr>
                <w:i/>
                <w:sz w:val="20"/>
                <w:szCs w:val="20"/>
              </w:rPr>
              <w:t>-</w:t>
            </w:r>
            <w:r>
              <w:rPr>
                <w:i/>
                <w:sz w:val="20"/>
                <w:szCs w:val="20"/>
              </w:rPr>
              <w:t>reason</w:t>
            </w:r>
            <w:r>
              <w:rPr>
                <w:sz w:val="20"/>
                <w:szCs w:val="20"/>
              </w:rPr>
              <w:t xml:space="preserve"> attribute of the </w:t>
            </w:r>
            <w:r w:rsidRPr="00CB3F3E">
              <w:rPr>
                <w:i/>
                <w:sz w:val="20"/>
                <w:szCs w:val="20"/>
              </w:rPr>
              <w:t>OPM</w:t>
            </w:r>
            <w:r>
              <w:rPr>
                <w:sz w:val="20"/>
                <w:szCs w:val="20"/>
              </w:rPr>
              <w:t xml:space="preserve"> element was expanded by: </w:t>
            </w:r>
          </w:p>
          <w:p w14:paraId="1F5470C0" w14:textId="77777777" w:rsidR="00CB3F3E" w:rsidRDefault="00CB3F3E" w:rsidP="00CB3F3E">
            <w:pPr>
              <w:rPr>
                <w:sz w:val="20"/>
                <w:szCs w:val="20"/>
              </w:rPr>
            </w:pPr>
            <w:r>
              <w:rPr>
                <w:sz w:val="20"/>
                <w:szCs w:val="20"/>
              </w:rPr>
              <w:t xml:space="preserve"> 07 – Unauthorized supply odběr</w:t>
            </w:r>
          </w:p>
          <w:p w14:paraId="0576434E" w14:textId="77777777" w:rsidR="00CB3F3E" w:rsidRDefault="00CB3F3E" w:rsidP="00CB3F3E">
            <w:pPr>
              <w:rPr>
                <w:sz w:val="20"/>
                <w:szCs w:val="20"/>
              </w:rPr>
            </w:pPr>
            <w:r>
              <w:rPr>
                <w:sz w:val="20"/>
                <w:szCs w:val="20"/>
              </w:rPr>
              <w:t xml:space="preserve"> 08 – Unauthorized distribution</w:t>
            </w:r>
          </w:p>
          <w:p w14:paraId="2500BABD" w14:textId="77777777" w:rsidR="00CB3F3E" w:rsidRDefault="00CB3F3E" w:rsidP="00CB3F3E">
            <w:pPr>
              <w:rPr>
                <w:sz w:val="20"/>
                <w:szCs w:val="20"/>
              </w:rPr>
            </w:pPr>
            <w:r>
              <w:rPr>
                <w:sz w:val="20"/>
                <w:szCs w:val="20"/>
              </w:rPr>
              <w:t xml:space="preserve"> 09 – Deactivation</w:t>
            </w:r>
          </w:p>
          <w:p w14:paraId="2808AF5E" w14:textId="77777777" w:rsidR="00CB3F3E" w:rsidRDefault="00CB3F3E" w:rsidP="00CB3F3E">
            <w:pPr>
              <w:rPr>
                <w:sz w:val="20"/>
                <w:szCs w:val="20"/>
              </w:rPr>
            </w:pPr>
            <w:r>
              <w:rPr>
                <w:sz w:val="20"/>
                <w:szCs w:val="20"/>
              </w:rPr>
              <w:t xml:space="preserve"> - change of type at the </w:t>
            </w:r>
            <w:r w:rsidRPr="00E25078">
              <w:rPr>
                <w:i/>
                <w:sz w:val="20"/>
                <w:szCs w:val="20"/>
              </w:rPr>
              <w:t>mrsend-susp</w:t>
            </w:r>
            <w:r>
              <w:rPr>
                <w:sz w:val="20"/>
                <w:szCs w:val="20"/>
              </w:rPr>
              <w:t xml:space="preserve"> attribute of the </w:t>
            </w:r>
            <w:r w:rsidRPr="00E25078">
              <w:rPr>
                <w:i/>
                <w:sz w:val="20"/>
                <w:szCs w:val="20"/>
              </w:rPr>
              <w:t>OPM</w:t>
            </w:r>
            <w:r>
              <w:rPr>
                <w:sz w:val="20"/>
                <w:szCs w:val="20"/>
              </w:rPr>
              <w:t xml:space="preserve"> element from boolean to string with enumeration restriction</w:t>
            </w:r>
          </w:p>
          <w:p w14:paraId="703C604B" w14:textId="77777777" w:rsidR="00CB3F3E" w:rsidRDefault="00CB3F3E" w:rsidP="00CB3F3E">
            <w:pPr>
              <w:rPr>
                <w:sz w:val="20"/>
                <w:szCs w:val="20"/>
              </w:rPr>
            </w:pPr>
            <w:r>
              <w:rPr>
                <w:sz w:val="20"/>
                <w:szCs w:val="20"/>
              </w:rPr>
              <w:t xml:space="preserve"> - the enumeration of the </w:t>
            </w:r>
            <w:r>
              <w:rPr>
                <w:i/>
                <w:sz w:val="20"/>
                <w:szCs w:val="20"/>
              </w:rPr>
              <w:t xml:space="preserve">chs-reason </w:t>
            </w:r>
            <w:r>
              <w:rPr>
                <w:sz w:val="20"/>
                <w:szCs w:val="20"/>
              </w:rPr>
              <w:t xml:space="preserve">attribute of the </w:t>
            </w:r>
            <w:r>
              <w:rPr>
                <w:i/>
                <w:sz w:val="20"/>
                <w:szCs w:val="20"/>
              </w:rPr>
              <w:t>Data</w:t>
            </w:r>
            <w:r>
              <w:rPr>
                <w:sz w:val="20"/>
                <w:szCs w:val="20"/>
              </w:rPr>
              <w:t xml:space="preserve"> element was expanded by „H1“</w:t>
            </w:r>
          </w:p>
          <w:p w14:paraId="57471175" w14:textId="77777777" w:rsidR="00CB3F3E" w:rsidRDefault="00CB3F3E" w:rsidP="00CB3F3E">
            <w:pPr>
              <w:rPr>
                <w:sz w:val="20"/>
                <w:szCs w:val="20"/>
              </w:rPr>
            </w:pPr>
            <w:r>
              <w:rPr>
                <w:sz w:val="20"/>
                <w:szCs w:val="20"/>
              </w:rPr>
              <w:t xml:space="preserve"> - the enumeration of the </w:t>
            </w:r>
            <w:r w:rsidRPr="00CB3F3E">
              <w:rPr>
                <w:i/>
                <w:sz w:val="20"/>
                <w:szCs w:val="20"/>
              </w:rPr>
              <w:t>chs-</w:t>
            </w:r>
            <w:r>
              <w:rPr>
                <w:i/>
                <w:sz w:val="20"/>
                <w:szCs w:val="20"/>
              </w:rPr>
              <w:t xml:space="preserve">type </w:t>
            </w:r>
            <w:r>
              <w:rPr>
                <w:sz w:val="20"/>
                <w:szCs w:val="20"/>
              </w:rPr>
              <w:t xml:space="preserve">attribute of the </w:t>
            </w:r>
            <w:r>
              <w:rPr>
                <w:i/>
                <w:sz w:val="20"/>
                <w:szCs w:val="20"/>
              </w:rPr>
              <w:t>Data</w:t>
            </w:r>
            <w:r>
              <w:rPr>
                <w:sz w:val="20"/>
                <w:szCs w:val="20"/>
              </w:rPr>
              <w:t xml:space="preserve"> element was expanded by „CTC“</w:t>
            </w:r>
          </w:p>
          <w:p w14:paraId="5C75AB37" w14:textId="77777777" w:rsidR="00CB3F3E" w:rsidRDefault="00CB3F3E" w:rsidP="00CB3F3E">
            <w:pPr>
              <w:rPr>
                <w:sz w:val="20"/>
                <w:szCs w:val="20"/>
              </w:rPr>
            </w:pPr>
            <w:r>
              <w:rPr>
                <w:sz w:val="20"/>
                <w:szCs w:val="20"/>
              </w:rPr>
              <w:t xml:space="preserve"> - the enumeration of the </w:t>
            </w:r>
            <w:r>
              <w:rPr>
                <w:i/>
                <w:sz w:val="20"/>
                <w:szCs w:val="20"/>
              </w:rPr>
              <w:t xml:space="preserve">type </w:t>
            </w:r>
            <w:r>
              <w:rPr>
                <w:sz w:val="20"/>
                <w:szCs w:val="20"/>
              </w:rPr>
              <w:t xml:space="preserve">attribute of the </w:t>
            </w:r>
            <w:r>
              <w:rPr>
                <w:i/>
                <w:sz w:val="20"/>
                <w:szCs w:val="20"/>
              </w:rPr>
              <w:t>Activity</w:t>
            </w:r>
            <w:r>
              <w:rPr>
                <w:sz w:val="20"/>
                <w:szCs w:val="20"/>
              </w:rPr>
              <w:t xml:space="preserve"> element was expanded by „CTC“</w:t>
            </w:r>
          </w:p>
          <w:p w14:paraId="29364488" w14:textId="77777777" w:rsidR="00CB3F3E" w:rsidRDefault="00CB3F3E" w:rsidP="00CB3F3E">
            <w:pPr>
              <w:rPr>
                <w:sz w:val="20"/>
                <w:szCs w:val="20"/>
              </w:rPr>
            </w:pPr>
            <w:r>
              <w:rPr>
                <w:sz w:val="20"/>
                <w:szCs w:val="20"/>
              </w:rPr>
              <w:t xml:space="preserve"> - the enumeration of the </w:t>
            </w:r>
            <w:r>
              <w:rPr>
                <w:i/>
                <w:sz w:val="20"/>
                <w:szCs w:val="20"/>
              </w:rPr>
              <w:t xml:space="preserve">contract-negotiation-type </w:t>
            </w:r>
            <w:r>
              <w:rPr>
                <w:sz w:val="20"/>
                <w:szCs w:val="20"/>
              </w:rPr>
              <w:t xml:space="preserve">attribute of the </w:t>
            </w:r>
            <w:r>
              <w:rPr>
                <w:i/>
                <w:sz w:val="20"/>
                <w:szCs w:val="20"/>
              </w:rPr>
              <w:t>Data</w:t>
            </w:r>
            <w:r>
              <w:rPr>
                <w:sz w:val="20"/>
                <w:szCs w:val="20"/>
              </w:rPr>
              <w:t xml:space="preserve"> element was expanded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definition - the enumeration of the </w:t>
            </w:r>
            <w:r>
              <w:rPr>
                <w:i/>
                <w:sz w:val="20"/>
                <w:szCs w:val="20"/>
              </w:rPr>
              <w:t xml:space="preserve">claim-type </w:t>
            </w:r>
            <w:r>
              <w:rPr>
                <w:sz w:val="20"/>
                <w:szCs w:val="20"/>
              </w:rPr>
              <w:t>attribute was expanded by:</w:t>
            </w:r>
          </w:p>
          <w:p w14:paraId="2AA4C14D" w14:textId="77777777" w:rsidR="00CB3F3E" w:rsidRDefault="00CB3F3E" w:rsidP="00CB3F3E">
            <w:pPr>
              <w:rPr>
                <w:sz w:val="20"/>
                <w:szCs w:val="20"/>
              </w:rPr>
            </w:pPr>
            <w:r>
              <w:rPr>
                <w:sz w:val="20"/>
                <w:szCs w:val="20"/>
              </w:rPr>
              <w:t xml:space="preserve"> CDS6 - </w:t>
            </w:r>
            <w:r w:rsidR="004D7446" w:rsidRPr="004D7446">
              <w:rPr>
                <w:sz w:val="20"/>
                <w:szCs w:val="20"/>
              </w:rPr>
              <w:t>Company transformation</w:t>
            </w:r>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definition – the enumeration of the </w:t>
            </w:r>
            <w:r w:rsidRPr="00E716F4">
              <w:rPr>
                <w:i/>
                <w:sz w:val="20"/>
                <w:szCs w:val="20"/>
              </w:rPr>
              <w:t>message-code</w:t>
            </w:r>
            <w:r>
              <w:rPr>
                <w:sz w:val="20"/>
                <w:szCs w:val="20"/>
              </w:rPr>
              <w:t xml:space="preserve"> attribute was restricted by values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definition</w:t>
            </w:r>
            <w:r>
              <w:rPr>
                <w:color w:val="1F497D"/>
              </w:rPr>
              <w:t xml:space="preserve"> - </w:t>
            </w:r>
            <w:r w:rsidR="004D7446">
              <w:rPr>
                <w:sz w:val="20"/>
                <w:szCs w:val="20"/>
              </w:rPr>
              <w:t xml:space="preserve">the enumeration of the </w:t>
            </w:r>
            <w:r w:rsidR="004D7446">
              <w:rPr>
                <w:i/>
                <w:sz w:val="20"/>
                <w:szCs w:val="20"/>
              </w:rPr>
              <w:t>tradeType</w:t>
            </w:r>
            <w:r w:rsidR="004D7446">
              <w:rPr>
                <w:sz w:val="20"/>
                <w:szCs w:val="20"/>
              </w:rPr>
              <w:t xml:space="preserve"> attribute of the </w:t>
            </w:r>
            <w:r w:rsidR="004D7446">
              <w:rPr>
                <w:i/>
                <w:sz w:val="20"/>
                <w:szCs w:val="20"/>
              </w:rPr>
              <w:t>tradeType</w:t>
            </w:r>
            <w:r w:rsidR="004D7446">
              <w:rPr>
                <w:sz w:val="20"/>
                <w:szCs w:val="20"/>
              </w:rPr>
              <w:t xml:space="preserve"> element was expanded by:</w:t>
            </w:r>
          </w:p>
          <w:p w14:paraId="3AEB47C9" w14:textId="77777777" w:rsidR="00CB3F3E" w:rsidRDefault="004D7446" w:rsidP="00CB3F3E">
            <w:pPr>
              <w:rPr>
                <w:sz w:val="20"/>
                <w:szCs w:val="20"/>
              </w:rPr>
            </w:pPr>
            <w:r w:rsidRPr="004D7446">
              <w:rPr>
                <w:sz w:val="20"/>
                <w:szCs w:val="20"/>
              </w:rPr>
              <w:t>VT+ - Positive RE from BalM</w:t>
            </w:r>
          </w:p>
          <w:p w14:paraId="6F2DC2BB" w14:textId="77777777" w:rsidR="00CB3F3E" w:rsidRDefault="004D7446" w:rsidP="00CB3F3E">
            <w:pPr>
              <w:rPr>
                <w:sz w:val="20"/>
                <w:szCs w:val="20"/>
              </w:rPr>
            </w:pPr>
            <w:r w:rsidRPr="004D7446">
              <w:rPr>
                <w:sz w:val="20"/>
                <w:szCs w:val="20"/>
              </w:rPr>
              <w:t>VT- - Negative RE from BalM</w:t>
            </w:r>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definition – change of use of the </w:t>
            </w:r>
            <w:r w:rsidRPr="008B5BDD">
              <w:rPr>
                <w:i/>
                <w:sz w:val="20"/>
                <w:szCs w:val="20"/>
              </w:rPr>
              <w:t>Item</w:t>
            </w:r>
            <w:r>
              <w:rPr>
                <w:sz w:val="20"/>
                <w:szCs w:val="20"/>
              </w:rPr>
              <w:t xml:space="preserve"> element. The use is optional in </w:t>
            </w:r>
            <w:r w:rsidRPr="008B5BDD">
              <w:rPr>
                <w:i/>
                <w:sz w:val="20"/>
                <w:szCs w:val="20"/>
              </w:rPr>
              <w:t>Price</w:t>
            </w:r>
            <w:r>
              <w:rPr>
                <w:sz w:val="20"/>
                <w:szCs w:val="20"/>
              </w:rPr>
              <w:t xml:space="preserve"> a </w:t>
            </w:r>
            <w:r w:rsidRPr="008B5BDD">
              <w:rPr>
                <w:i/>
                <w:sz w:val="20"/>
                <w:szCs w:val="20"/>
              </w:rPr>
              <w:t>PriceMO</w:t>
            </w:r>
            <w:r>
              <w:rPr>
                <w:sz w:val="20"/>
                <w:szCs w:val="20"/>
              </w:rPr>
              <w:t xml:space="preserve"> elements.</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Definice ISOTEDATA – following modification were applied:</w:t>
            </w:r>
          </w:p>
          <w:p w14:paraId="206448E4" w14:textId="77777777" w:rsidR="007F3E72" w:rsidRDefault="007F3E72" w:rsidP="007F3E72">
            <w:pPr>
              <w:rPr>
                <w:sz w:val="20"/>
                <w:szCs w:val="20"/>
              </w:rPr>
            </w:pPr>
            <w:r>
              <w:rPr>
                <w:sz w:val="20"/>
                <w:szCs w:val="20"/>
              </w:rPr>
              <w:t xml:space="preserve"> - change of description of profile roles SC40, SF11, SF12, SF61, SF62, SG11, SG12, SG61, SG62, SP40</w:t>
            </w:r>
          </w:p>
          <w:p w14:paraId="424D22C7" w14:textId="77777777" w:rsidR="007F3E72" w:rsidRDefault="007F3E72" w:rsidP="00F84171">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sidR="00F84171">
              <w:rPr>
                <w:sz w:val="20"/>
                <w:szCs w:val="20"/>
              </w:rPr>
              <w:t xml:space="preserve"> element was expanded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definition – append of the </w:t>
            </w:r>
            <w:r w:rsidRPr="00483B51">
              <w:rPr>
                <w:i/>
                <w:sz w:val="20"/>
                <w:szCs w:val="20"/>
              </w:rPr>
              <w:t>Row</w:t>
            </w:r>
            <w:r>
              <w:rPr>
                <w:sz w:val="20"/>
                <w:szCs w:val="20"/>
              </w:rPr>
              <w:t xml:space="preserve"> element at the level of </w:t>
            </w:r>
            <w:r w:rsidRPr="00483B51">
              <w:rPr>
                <w:i/>
                <w:sz w:val="20"/>
                <w:szCs w:val="20"/>
              </w:rPr>
              <w:t>Data</w:t>
            </w:r>
            <w:r>
              <w:rPr>
                <w:sz w:val="20"/>
                <w:szCs w:val="20"/>
              </w:rPr>
              <w:t xml:space="preserve"> element. The use is optional.</w:t>
            </w:r>
            <w:r w:rsidR="002B13AC">
              <w:rPr>
                <w:sz w:val="20"/>
                <w:szCs w:val="20"/>
              </w:rPr>
              <w:t xml:space="preserve"> Besides was made a change of descrition at some attributes.</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CDSIDIS definition – change of restriction at</w:t>
            </w:r>
            <w:r w:rsidR="004A2A8C">
              <w:rPr>
                <w:sz w:val="20"/>
                <w:szCs w:val="20"/>
              </w:rPr>
              <w:t xml:space="preserve"> the </w:t>
            </w:r>
            <w:r w:rsidR="004A2A8C" w:rsidRPr="004A2A8C">
              <w:rPr>
                <w:i/>
                <w:sz w:val="20"/>
                <w:szCs w:val="20"/>
              </w:rPr>
              <w:t>qty</w:t>
            </w:r>
            <w:r>
              <w:rPr>
                <w:sz w:val="20"/>
                <w:szCs w:val="20"/>
              </w:rPr>
              <w:t xml:space="preserve"> attribute of the </w:t>
            </w:r>
            <w:r w:rsidRPr="00EF6EDF">
              <w:rPr>
                <w:i/>
                <w:sz w:val="20"/>
                <w:szCs w:val="20"/>
              </w:rPr>
              <w:t>Item</w:t>
            </w:r>
            <w:r>
              <w:rPr>
                <w:sz w:val="20"/>
                <w:szCs w:val="20"/>
              </w:rPr>
              <w:t xml:space="preserve"> element</w:t>
            </w:r>
            <w:r w:rsidR="004A2A8C">
              <w:rPr>
                <w:sz w:val="20"/>
                <w:szCs w:val="20"/>
              </w:rPr>
              <w:t xml:space="preserve">. The value can be entered with 4 decimals.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CDSIDIS definition – change of restriction at following attributes:</w:t>
            </w:r>
          </w:p>
          <w:p w14:paraId="27869FAB" w14:textId="77777777" w:rsidR="00047B67" w:rsidRDefault="00047B67" w:rsidP="00E42224">
            <w:pPr>
              <w:rPr>
                <w:sz w:val="20"/>
                <w:szCs w:val="20"/>
              </w:rPr>
            </w:pPr>
            <w:r>
              <w:rPr>
                <w:sz w:val="20"/>
                <w:szCs w:val="20"/>
              </w:rPr>
              <w:t xml:space="preserve">Element </w:t>
            </w:r>
            <w:r w:rsidRPr="003818C3">
              <w:rPr>
                <w:i/>
                <w:sz w:val="20"/>
                <w:szCs w:val="20"/>
              </w:rPr>
              <w:t>PriceMO</w:t>
            </w:r>
            <w:r>
              <w:rPr>
                <w:sz w:val="20"/>
                <w:szCs w:val="20"/>
              </w:rPr>
              <w:t xml:space="preserve">, attribute </w:t>
            </w:r>
            <w:r w:rsidRPr="003818C3">
              <w:rPr>
                <w:i/>
                <w:sz w:val="20"/>
                <w:szCs w:val="20"/>
              </w:rPr>
              <w:t>cir-breaker</w:t>
            </w:r>
            <w:r>
              <w:rPr>
                <w:sz w:val="20"/>
                <w:szCs w:val="20"/>
              </w:rPr>
              <w:t xml:space="preserve"> – value can be entered with 1 decimal</w:t>
            </w:r>
          </w:p>
          <w:p w14:paraId="72A82C79" w14:textId="77777777" w:rsidR="00047B67" w:rsidRDefault="00047B67" w:rsidP="00E42224">
            <w:pPr>
              <w:rPr>
                <w:sz w:val="20"/>
                <w:szCs w:val="20"/>
              </w:rPr>
            </w:pPr>
            <w:r>
              <w:rPr>
                <w:sz w:val="20"/>
                <w:szCs w:val="20"/>
              </w:rPr>
              <w:t xml:space="preserve">Element </w:t>
            </w:r>
            <w:r>
              <w:rPr>
                <w:i/>
                <w:sz w:val="20"/>
                <w:szCs w:val="20"/>
              </w:rPr>
              <w:t>Price</w:t>
            </w:r>
            <w:r>
              <w:rPr>
                <w:sz w:val="20"/>
                <w:szCs w:val="20"/>
              </w:rPr>
              <w:t xml:space="preserve">, attribute </w:t>
            </w:r>
            <w:r w:rsidRPr="003818C3">
              <w:rPr>
                <w:i/>
                <w:sz w:val="20"/>
                <w:szCs w:val="20"/>
              </w:rPr>
              <w:t>total</w:t>
            </w:r>
            <w:r>
              <w:rPr>
                <w:sz w:val="20"/>
                <w:szCs w:val="20"/>
              </w:rPr>
              <w:t xml:space="preserve"> - value can be entered negative and with 2 decimals </w:t>
            </w:r>
          </w:p>
          <w:p w14:paraId="38BF177E"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unit-price</w:t>
            </w:r>
            <w:r>
              <w:rPr>
                <w:sz w:val="20"/>
                <w:szCs w:val="20"/>
              </w:rPr>
              <w:t xml:space="preserve"> – value can be entered negative and with 4 decimals</w:t>
            </w:r>
          </w:p>
          <w:p w14:paraId="15F5083B"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price</w:t>
            </w:r>
            <w:r>
              <w:rPr>
                <w:sz w:val="20"/>
                <w:szCs w:val="20"/>
              </w:rPr>
              <w:t xml:space="preserve"> – value can be entered negative and with 2 decimals</w:t>
            </w:r>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MASTERDATA definition – change of restriction at following attributes:</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attribute </w:t>
            </w:r>
            <w:r w:rsidRPr="003818C3">
              <w:rPr>
                <w:i/>
                <w:sz w:val="20"/>
                <w:szCs w:val="20"/>
              </w:rPr>
              <w:t>cir-breaker</w:t>
            </w:r>
            <w:r>
              <w:rPr>
                <w:sz w:val="20"/>
                <w:szCs w:val="20"/>
              </w:rPr>
              <w:t xml:space="preserve"> – value can be entered with 1 decimal</w:t>
            </w:r>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ISOTEDATA definition – following modificatons were applied:</w:t>
            </w:r>
          </w:p>
          <w:p w14:paraId="12DADC25" w14:textId="77777777" w:rsidR="00E42224" w:rsidRDefault="00E42224" w:rsidP="00E42224">
            <w:pPr>
              <w:rPr>
                <w:sz w:val="20"/>
                <w:szCs w:val="20"/>
              </w:rPr>
            </w:pPr>
            <w:r>
              <w:rPr>
                <w:sz w:val="20"/>
                <w:szCs w:val="20"/>
              </w:rPr>
              <w:t xml:space="preserve">- the enumeration of the </w:t>
            </w:r>
            <w:r w:rsidRPr="00A91E5C">
              <w:rPr>
                <w:i/>
                <w:sz w:val="20"/>
                <w:szCs w:val="20"/>
              </w:rPr>
              <w:t>message-code</w:t>
            </w:r>
            <w:r>
              <w:rPr>
                <w:sz w:val="20"/>
                <w:szCs w:val="20"/>
              </w:rPr>
              <w:t xml:space="preserve"> attribute was expanded by:</w:t>
            </w:r>
          </w:p>
          <w:p w14:paraId="713C3E3F" w14:textId="77777777" w:rsidR="00E42224" w:rsidRDefault="00E42224" w:rsidP="00E42224">
            <w:pPr>
              <w:rPr>
                <w:sz w:val="20"/>
                <w:szCs w:val="20"/>
              </w:rPr>
            </w:pPr>
            <w:r>
              <w:rPr>
                <w:sz w:val="20"/>
                <w:szCs w:val="20"/>
              </w:rPr>
              <w:t xml:space="preserve"> 889 - </w:t>
            </w:r>
            <w:r w:rsidRPr="00E42224">
              <w:rPr>
                <w:sz w:val="20"/>
                <w:szCs w:val="20"/>
              </w:rPr>
              <w:t>BaIM results prices</w:t>
            </w:r>
          </w:p>
          <w:p w14:paraId="2F2CE9AE" w14:textId="77777777" w:rsidR="00E42224" w:rsidRDefault="00E42224" w:rsidP="00E42224">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w:t>
            </w:r>
          </w:p>
          <w:p w14:paraId="690D762D" w14:textId="77777777" w:rsidR="00E42224" w:rsidRPr="00EA4A88" w:rsidRDefault="00E42224" w:rsidP="00E42224">
            <w:pPr>
              <w:rPr>
                <w:sz w:val="20"/>
                <w:szCs w:val="20"/>
              </w:rPr>
            </w:pPr>
            <w:r>
              <w:rPr>
                <w:sz w:val="20"/>
                <w:szCs w:val="20"/>
              </w:rPr>
              <w:t xml:space="preserve"> </w:t>
            </w:r>
            <w:r w:rsidRPr="00EA4A88">
              <w:rPr>
                <w:sz w:val="20"/>
                <w:szCs w:val="20"/>
              </w:rPr>
              <w:t>XC13</w:t>
            </w:r>
            <w:r>
              <w:rPr>
                <w:sz w:val="20"/>
                <w:szCs w:val="20"/>
              </w:rPr>
              <w:t xml:space="preserve"> - </w:t>
            </w:r>
            <w:r w:rsidRPr="00E42224">
              <w:rPr>
                <w:sz w:val="20"/>
                <w:szCs w:val="20"/>
              </w:rPr>
              <w:t>Amount in MWh in the trading hour for specified BalM order (for RE + positive value, for RE- negative value)</w:t>
            </w:r>
          </w:p>
          <w:p w14:paraId="447B7E81" w14:textId="77777777" w:rsidR="00E42224" w:rsidRPr="00EA4A88" w:rsidRDefault="00E42224" w:rsidP="00E42224">
            <w:pPr>
              <w:rPr>
                <w:sz w:val="20"/>
                <w:szCs w:val="20"/>
              </w:rPr>
            </w:pPr>
            <w:r>
              <w:rPr>
                <w:sz w:val="20"/>
                <w:szCs w:val="20"/>
              </w:rPr>
              <w:t xml:space="preserve"> </w:t>
            </w:r>
            <w:r w:rsidRPr="00EA4A88">
              <w:rPr>
                <w:sz w:val="20"/>
                <w:szCs w:val="20"/>
              </w:rPr>
              <w:t>XC14</w:t>
            </w:r>
            <w:r>
              <w:rPr>
                <w:sz w:val="20"/>
                <w:szCs w:val="20"/>
              </w:rPr>
              <w:t xml:space="preserve"> - </w:t>
            </w:r>
            <w:r w:rsidRPr="00E42224">
              <w:rPr>
                <w:sz w:val="20"/>
                <w:szCs w:val="20"/>
              </w:rPr>
              <w:t>System imbalance in the specified trading hour in MWh (positive/negative value)</w:t>
            </w:r>
          </w:p>
          <w:p w14:paraId="50B0F2C1" w14:textId="77777777" w:rsidR="00E42224" w:rsidRDefault="00E42224" w:rsidP="00E42224">
            <w:pPr>
              <w:rPr>
                <w:sz w:val="20"/>
                <w:szCs w:val="20"/>
              </w:rPr>
            </w:pPr>
            <w:r>
              <w:rPr>
                <w:sz w:val="20"/>
                <w:szCs w:val="20"/>
              </w:rPr>
              <w:t xml:space="preserve"> </w:t>
            </w:r>
            <w:r w:rsidRPr="00EA4A88">
              <w:rPr>
                <w:sz w:val="20"/>
                <w:szCs w:val="20"/>
              </w:rPr>
              <w:t>XP13</w:t>
            </w:r>
            <w:r>
              <w:rPr>
                <w:sz w:val="20"/>
                <w:szCs w:val="20"/>
              </w:rPr>
              <w:t xml:space="preserve"> - </w:t>
            </w:r>
            <w:r w:rsidRPr="00E42224">
              <w:rPr>
                <w:sz w:val="20"/>
                <w:szCs w:val="20"/>
              </w:rPr>
              <w:t>The price at which the order was traded on BalM in the specified trading hour in CZK/MWh (positive/negative value)</w:t>
            </w:r>
          </w:p>
          <w:p w14:paraId="2F5DB26D" w14:textId="77777777" w:rsidR="00E42224" w:rsidRPr="00EA4A88" w:rsidRDefault="00E42224" w:rsidP="00E42224">
            <w:pPr>
              <w:rPr>
                <w:sz w:val="20"/>
                <w:szCs w:val="20"/>
              </w:rPr>
            </w:pPr>
            <w:r>
              <w:rPr>
                <w:sz w:val="20"/>
                <w:szCs w:val="20"/>
              </w:rPr>
              <w:t xml:space="preserve"> </w:t>
            </w:r>
            <w:r w:rsidRPr="00EA4A88">
              <w:rPr>
                <w:sz w:val="20"/>
                <w:szCs w:val="20"/>
              </w:rPr>
              <w:t>XP14</w:t>
            </w:r>
            <w:r>
              <w:rPr>
                <w:sz w:val="20"/>
                <w:szCs w:val="20"/>
              </w:rPr>
              <w:t xml:space="preserve"> -</w:t>
            </w:r>
            <w:r>
              <w:t xml:space="preserve"> </w:t>
            </w:r>
            <w:r w:rsidRPr="00E42224">
              <w:rPr>
                <w:sz w:val="20"/>
                <w:szCs w:val="20"/>
              </w:rPr>
              <w:t>The final settlement price of RE from BalM in the specified trading hour in CZK/MWh (positive/negative value)</w:t>
            </w:r>
          </w:p>
          <w:p w14:paraId="3892D10C" w14:textId="77777777" w:rsidR="00E42224" w:rsidRPr="00EA4A88" w:rsidRDefault="00E42224" w:rsidP="00E42224">
            <w:pPr>
              <w:rPr>
                <w:sz w:val="20"/>
                <w:szCs w:val="20"/>
              </w:rPr>
            </w:pPr>
            <w:r>
              <w:rPr>
                <w:sz w:val="20"/>
                <w:szCs w:val="20"/>
              </w:rPr>
              <w:t xml:space="preserve"> </w:t>
            </w:r>
            <w:r w:rsidRPr="00EA4A88">
              <w:rPr>
                <w:sz w:val="20"/>
                <w:szCs w:val="20"/>
              </w:rPr>
              <w:t>XP15</w:t>
            </w:r>
            <w:r>
              <w:rPr>
                <w:sz w:val="20"/>
                <w:szCs w:val="20"/>
              </w:rPr>
              <w:t xml:space="preserve"> - </w:t>
            </w:r>
            <w:r w:rsidRPr="00E42224">
              <w:rPr>
                <w:sz w:val="20"/>
                <w:szCs w:val="20"/>
              </w:rPr>
              <w:t>Weighted average settlement price (weight is amount) of the total RE in the specified trading hour, which emerges from trading RE on BalM and RE from AnSn  in CZK/MWh (positive/negative value)</w:t>
            </w:r>
          </w:p>
          <w:p w14:paraId="736A7DD7" w14:textId="77777777" w:rsidR="00E42224" w:rsidRPr="00EA4A88" w:rsidRDefault="00E42224" w:rsidP="00E42224">
            <w:pPr>
              <w:rPr>
                <w:sz w:val="20"/>
                <w:szCs w:val="20"/>
              </w:rPr>
            </w:pPr>
            <w:r>
              <w:rPr>
                <w:sz w:val="20"/>
                <w:szCs w:val="20"/>
              </w:rPr>
              <w:t xml:space="preserve"> </w:t>
            </w:r>
            <w:r w:rsidRPr="00EA4A88">
              <w:rPr>
                <w:sz w:val="20"/>
                <w:szCs w:val="20"/>
              </w:rPr>
              <w:t>XP16</w:t>
            </w:r>
            <w:r>
              <w:rPr>
                <w:sz w:val="20"/>
                <w:szCs w:val="20"/>
              </w:rPr>
              <w:t xml:space="preserve"> - </w:t>
            </w:r>
            <w:r w:rsidRPr="00E42224">
              <w:rPr>
                <w:sz w:val="20"/>
                <w:szCs w:val="20"/>
              </w:rPr>
              <w:t>Weighted average settlement price (weight is amount) of RE in the specified trading hour, which emerges from trading RE on BalM in CZK/MWh (positive/negative value)</w:t>
            </w:r>
          </w:p>
          <w:p w14:paraId="576AA20E" w14:textId="77777777" w:rsidR="00E42224" w:rsidRDefault="00E42224" w:rsidP="00E42224">
            <w:pPr>
              <w:rPr>
                <w:sz w:val="20"/>
                <w:szCs w:val="20"/>
              </w:rPr>
            </w:pPr>
            <w:r>
              <w:rPr>
                <w:sz w:val="20"/>
                <w:szCs w:val="20"/>
              </w:rPr>
              <w:t xml:space="preserve"> </w:t>
            </w:r>
            <w:r w:rsidRPr="00EA4A88">
              <w:rPr>
                <w:sz w:val="20"/>
                <w:szCs w:val="20"/>
              </w:rPr>
              <w:t>XP17</w:t>
            </w:r>
            <w:r>
              <w:rPr>
                <w:sz w:val="20"/>
                <w:szCs w:val="20"/>
              </w:rPr>
              <w:t xml:space="preserve"> -</w:t>
            </w:r>
            <w:r>
              <w:t xml:space="preserve"> </w:t>
            </w:r>
            <w:r w:rsidRPr="00E42224">
              <w:rPr>
                <w:sz w:val="20"/>
                <w:szCs w:val="20"/>
              </w:rPr>
              <w:t>Weighted average settlement price (weight is amount) of RE from Ans in the specified trading hour in CZK/MWh (positive/negative value)</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definiton - the enumeration of the </w:t>
            </w:r>
            <w:r w:rsidRPr="00A91E5C">
              <w:rPr>
                <w:i/>
                <w:sz w:val="20"/>
                <w:szCs w:val="20"/>
              </w:rPr>
              <w:t>message-code</w:t>
            </w:r>
            <w:r>
              <w:rPr>
                <w:sz w:val="20"/>
                <w:szCs w:val="20"/>
              </w:rPr>
              <w:t xml:space="preserve"> attribute was expanded by:</w:t>
            </w:r>
          </w:p>
          <w:p w14:paraId="26DAC394" w14:textId="77777777" w:rsidR="00E42224" w:rsidRDefault="00E42224" w:rsidP="00E42224">
            <w:pPr>
              <w:rPr>
                <w:sz w:val="20"/>
                <w:szCs w:val="20"/>
              </w:rPr>
            </w:pPr>
            <w:r>
              <w:rPr>
                <w:sz w:val="20"/>
                <w:szCs w:val="20"/>
              </w:rPr>
              <w:t xml:space="preserve"> 888 - </w:t>
            </w:r>
            <w:r w:rsidRPr="00E42224">
              <w:rPr>
                <w:sz w:val="20"/>
                <w:szCs w:val="20"/>
              </w:rPr>
              <w:t>BaIM results prices - confirmation/error</w:t>
            </w:r>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definition</w:t>
            </w:r>
            <w:r>
              <w:rPr>
                <w:sz w:val="20"/>
                <w:szCs w:val="20"/>
              </w:rPr>
              <w:t xml:space="preserve"> - the enumeration of the </w:t>
            </w:r>
            <w:r w:rsidRPr="00A91E5C">
              <w:rPr>
                <w:i/>
                <w:sz w:val="20"/>
                <w:szCs w:val="20"/>
              </w:rPr>
              <w:t>message-code</w:t>
            </w:r>
            <w:r>
              <w:rPr>
                <w:sz w:val="20"/>
                <w:szCs w:val="20"/>
              </w:rPr>
              <w:t xml:space="preserve"> attribute was expanded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r w:rsidR="00250F7C">
              <w:rPr>
                <w:sz w:val="20"/>
                <w:szCs w:val="20"/>
              </w:rPr>
              <w:t xml:space="preserve">definition </w:t>
            </w:r>
            <w:r>
              <w:rPr>
                <w:sz w:val="20"/>
                <w:szCs w:val="20"/>
              </w:rPr>
              <w:t xml:space="preserve">- the enumeration of the </w:t>
            </w:r>
            <w:r w:rsidRPr="00A91E5C">
              <w:rPr>
                <w:i/>
                <w:sz w:val="20"/>
                <w:szCs w:val="20"/>
              </w:rPr>
              <w:t>message-code</w:t>
            </w:r>
            <w:r>
              <w:rPr>
                <w:sz w:val="20"/>
                <w:szCs w:val="20"/>
              </w:rPr>
              <w:t xml:space="preserve"> attribute was expanded by:</w:t>
            </w:r>
          </w:p>
          <w:p w14:paraId="172117B3" w14:textId="77777777" w:rsidR="00E42224" w:rsidRDefault="00E42224" w:rsidP="00E42224">
            <w:pPr>
              <w:rPr>
                <w:sz w:val="20"/>
                <w:szCs w:val="20"/>
              </w:rPr>
            </w:pPr>
            <w:r>
              <w:rPr>
                <w:sz w:val="20"/>
                <w:szCs w:val="20"/>
              </w:rPr>
              <w:t xml:space="preserve"> 475 - </w:t>
            </w:r>
            <w:r w:rsidR="00250F7C" w:rsidRPr="00250F7C">
              <w:rPr>
                <w:sz w:val="20"/>
                <w:szCs w:val="20"/>
              </w:rPr>
              <w:t>Billing report ČEPS - PSK - request</w:t>
            </w:r>
          </w:p>
          <w:p w14:paraId="6B96FD73" w14:textId="77777777" w:rsidR="00E42224" w:rsidRDefault="00E42224" w:rsidP="00E42224">
            <w:pPr>
              <w:rPr>
                <w:sz w:val="20"/>
                <w:szCs w:val="20"/>
              </w:rPr>
            </w:pPr>
            <w:r>
              <w:rPr>
                <w:sz w:val="20"/>
                <w:szCs w:val="20"/>
              </w:rPr>
              <w:t xml:space="preserve"> 478 - </w:t>
            </w:r>
            <w:r w:rsidR="00250F7C" w:rsidRPr="00250F7C">
              <w:rPr>
                <w:sz w:val="20"/>
                <w:szCs w:val="20"/>
              </w:rPr>
              <w:t>Claim report ČEPS - PSK - request</w:t>
            </w:r>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r>
              <w:rPr>
                <w:sz w:val="20"/>
                <w:szCs w:val="20"/>
              </w:rPr>
              <w:t xml:space="preserve">Introduction of new </w:t>
            </w:r>
            <w:r w:rsidR="00E42224">
              <w:rPr>
                <w:sz w:val="20"/>
                <w:szCs w:val="20"/>
              </w:rPr>
              <w:t>SFVOTPSK</w:t>
            </w:r>
            <w:r>
              <w:rPr>
                <w:sz w:val="20"/>
                <w:szCs w:val="20"/>
              </w:rPr>
              <w:t xml:space="preserve"> format</w:t>
            </w:r>
            <w:r w:rsidR="00E42224">
              <w:rPr>
                <w:sz w:val="20"/>
                <w:szCs w:val="20"/>
              </w:rPr>
              <w:t xml:space="preserve">. </w:t>
            </w:r>
            <w:r>
              <w:rPr>
                <w:sz w:val="20"/>
                <w:szCs w:val="20"/>
              </w:rPr>
              <w:t>Addditional informatiin can be found in the new chapter.</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definition</w:t>
            </w:r>
            <w:r>
              <w:rPr>
                <w:sz w:val="20"/>
                <w:szCs w:val="20"/>
              </w:rPr>
              <w:t xml:space="preserve"> - the enumeration of the </w:t>
            </w:r>
            <w:r w:rsidRPr="00A91E5C">
              <w:rPr>
                <w:i/>
                <w:sz w:val="20"/>
                <w:szCs w:val="20"/>
              </w:rPr>
              <w:t>message-code</w:t>
            </w:r>
            <w:r>
              <w:rPr>
                <w:sz w:val="20"/>
                <w:szCs w:val="20"/>
              </w:rPr>
              <w:t xml:space="preserve"> attribute was expanded by:</w:t>
            </w:r>
          </w:p>
          <w:p w14:paraId="614AA2EA" w14:textId="77777777" w:rsidR="00E42224" w:rsidRDefault="00E42224" w:rsidP="00E42224">
            <w:pPr>
              <w:rPr>
                <w:sz w:val="20"/>
                <w:szCs w:val="20"/>
              </w:rPr>
            </w:pPr>
            <w:r>
              <w:rPr>
                <w:sz w:val="20"/>
                <w:szCs w:val="20"/>
              </w:rPr>
              <w:t xml:space="preserve"> 477 - </w:t>
            </w:r>
            <w:r w:rsidRPr="00E42224">
              <w:rPr>
                <w:sz w:val="20"/>
                <w:szCs w:val="20"/>
              </w:rPr>
              <w:t>Billing report ČEPS - PSK - error/confirmation</w:t>
            </w:r>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r w:rsidRPr="00E42224">
              <w:rPr>
                <w:sz w:val="20"/>
                <w:szCs w:val="20"/>
              </w:rPr>
              <w:t>Claim report ČEPS – PSK - error/confirmation</w:t>
            </w:r>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definition – the enumeration of the </w:t>
            </w:r>
            <w:r w:rsidRPr="006718A2">
              <w:rPr>
                <w:i/>
                <w:sz w:val="20"/>
                <w:szCs w:val="20"/>
              </w:rPr>
              <w:t>rejection-reason</w:t>
            </w:r>
            <w:r>
              <w:rPr>
                <w:sz w:val="20"/>
                <w:szCs w:val="20"/>
              </w:rPr>
              <w:t xml:space="preserve"> attribute of the </w:t>
            </w:r>
            <w:r w:rsidRPr="006718A2">
              <w:rPr>
                <w:i/>
                <w:sz w:val="20"/>
                <w:szCs w:val="20"/>
              </w:rPr>
              <w:t>Data</w:t>
            </w:r>
            <w:r>
              <w:rPr>
                <w:sz w:val="20"/>
                <w:szCs w:val="20"/>
              </w:rPr>
              <w:t xml:space="preserve"> element was expanded by:</w:t>
            </w:r>
          </w:p>
          <w:p w14:paraId="6DC7C8D1" w14:textId="77777777" w:rsidR="00250F7C" w:rsidRDefault="00250F7C" w:rsidP="00250F7C">
            <w:pPr>
              <w:rPr>
                <w:sz w:val="20"/>
                <w:szCs w:val="20"/>
              </w:rPr>
            </w:pPr>
            <w:r>
              <w:rPr>
                <w:sz w:val="20"/>
                <w:szCs w:val="20"/>
              </w:rPr>
              <w:t xml:space="preserve"> 98 – Change of original supplier</w:t>
            </w:r>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append of new attrinutes </w:t>
            </w:r>
            <w:r w:rsidRPr="006718A2">
              <w:rPr>
                <w:i/>
                <w:sz w:val="20"/>
                <w:szCs w:val="20"/>
              </w:rPr>
              <w:t>chs-type</w:t>
            </w:r>
            <w:r>
              <w:rPr>
                <w:sz w:val="20"/>
                <w:szCs w:val="20"/>
              </w:rPr>
              <w:t xml:space="preserve"> and </w:t>
            </w:r>
            <w:r w:rsidRPr="006718A2">
              <w:rPr>
                <w:i/>
                <w:sz w:val="20"/>
                <w:szCs w:val="20"/>
              </w:rPr>
              <w:t>chs-reason</w:t>
            </w:r>
            <w:r>
              <w:rPr>
                <w:sz w:val="20"/>
                <w:szCs w:val="20"/>
              </w:rPr>
              <w:t xml:space="preserve"> at the level of the  </w:t>
            </w:r>
            <w:r w:rsidRPr="006718A2">
              <w:rPr>
                <w:i/>
                <w:sz w:val="20"/>
                <w:szCs w:val="20"/>
              </w:rPr>
              <w:t>Location</w:t>
            </w:r>
            <w:r>
              <w:rPr>
                <w:sz w:val="20"/>
                <w:szCs w:val="20"/>
              </w:rPr>
              <w:t xml:space="preserve"> element. Attribues are of the use optional.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CDSINVOICE definition - the enumeration of the</w:t>
            </w:r>
            <w:r w:rsidRPr="00395D86">
              <w:rPr>
                <w:sz w:val="20"/>
                <w:szCs w:val="20"/>
              </w:rPr>
              <w:t xml:space="preserve"> </w:t>
            </w:r>
            <w:r>
              <w:rPr>
                <w:i/>
                <w:iCs/>
                <w:sz w:val="20"/>
                <w:szCs w:val="20"/>
              </w:rPr>
              <w:t xml:space="preserve">item-type </w:t>
            </w:r>
            <w:r>
              <w:rPr>
                <w:sz w:val="20"/>
                <w:szCs w:val="20"/>
              </w:rPr>
              <w:t xml:space="preserve">attribute (DocDetail-&gt;ListOfPDTBlocks-&gt;PDTBlock-&gt;ListOfBillingItems-&gt;BillingItem) was expanded by: </w:t>
            </w:r>
          </w:p>
          <w:p w14:paraId="2647C612" w14:textId="77777777" w:rsidR="004A1B03" w:rsidRDefault="004A1B03" w:rsidP="004A1B03">
            <w:pPr>
              <w:rPr>
                <w:sz w:val="20"/>
                <w:szCs w:val="20"/>
              </w:rPr>
            </w:pPr>
            <w:r>
              <w:rPr>
                <w:sz w:val="20"/>
                <w:szCs w:val="20"/>
              </w:rPr>
              <w:t xml:space="preserve"> GU029 - </w:t>
            </w:r>
            <w:r w:rsidRPr="004A1B03">
              <w:rPr>
                <w:sz w:val="20"/>
                <w:szCs w:val="20"/>
                <w:lang w:val="en-US"/>
              </w:rPr>
              <w:t>Price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definition – 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 by values </w:t>
            </w:r>
            <w:r w:rsidRPr="00666609">
              <w:rPr>
                <w:sz w:val="20"/>
                <w:szCs w:val="20"/>
              </w:rPr>
              <w:t>DVM</w:t>
            </w:r>
            <w:r>
              <w:rPr>
                <w:sz w:val="20"/>
                <w:szCs w:val="20"/>
              </w:rPr>
              <w:t>, DV4, FL+, FL-, used only for gas commodity.</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definition - the enumeration of the </w:t>
            </w:r>
            <w:r w:rsidRPr="00D11168">
              <w:rPr>
                <w:i/>
                <w:sz w:val="20"/>
                <w:szCs w:val="20"/>
              </w:rPr>
              <w:t>type</w:t>
            </w:r>
            <w:r>
              <w:rPr>
                <w:sz w:val="20"/>
                <w:szCs w:val="20"/>
              </w:rPr>
              <w:t xml:space="preserve"> attribute of the </w:t>
            </w:r>
            <w:r w:rsidRPr="00D11168">
              <w:rPr>
                <w:i/>
                <w:sz w:val="20"/>
                <w:szCs w:val="20"/>
              </w:rPr>
              <w:t>Data</w:t>
            </w:r>
            <w:r>
              <w:rPr>
                <w:sz w:val="20"/>
                <w:szCs w:val="20"/>
              </w:rPr>
              <w:t xml:space="preserve"> element (</w:t>
            </w:r>
            <w:r w:rsidRPr="00D11168">
              <w:rPr>
                <w:i/>
                <w:sz w:val="20"/>
                <w:szCs w:val="20"/>
              </w:rPr>
              <w:t>Limits-&gt;Participant-&gt;DataGroups-&gt;UtilizationData</w:t>
            </w:r>
            <w:r>
              <w:rPr>
                <w:sz w:val="20"/>
                <w:szCs w:val="20"/>
              </w:rPr>
              <w:t>)  was expanded by values FLP and DVP, used only for gas commodity.</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definition – append of the new </w:t>
            </w:r>
            <w:r w:rsidRPr="00EA5910">
              <w:rPr>
                <w:i/>
                <w:sz w:val="20"/>
                <w:szCs w:val="20"/>
              </w:rPr>
              <w:t>profile-version</w:t>
            </w:r>
            <w:r>
              <w:rPr>
                <w:sz w:val="20"/>
                <w:szCs w:val="20"/>
              </w:rPr>
              <w:t xml:space="preserve"> attribute at the level of the </w:t>
            </w:r>
            <w:r w:rsidRPr="00EA5910">
              <w:rPr>
                <w:i/>
                <w:sz w:val="20"/>
                <w:szCs w:val="20"/>
              </w:rPr>
              <w:t>Profile</w:t>
            </w:r>
            <w:r>
              <w:rPr>
                <w:sz w:val="20"/>
                <w:szCs w:val="20"/>
              </w:rPr>
              <w:t xml:space="preserve"> element. The attribute is of the use optional.</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definition - the en</w:t>
            </w:r>
            <w:r w:rsidRPr="0075402A">
              <w:rPr>
                <w:sz w:val="20"/>
                <w:szCs w:val="20"/>
              </w:rPr>
              <w:t>umera</w:t>
            </w:r>
            <w:r>
              <w:rPr>
                <w:sz w:val="20"/>
                <w:szCs w:val="20"/>
              </w:rPr>
              <w:t xml:space="preserve">tion of the attribute </w:t>
            </w:r>
            <w:r>
              <w:rPr>
                <w:i/>
                <w:sz w:val="20"/>
                <w:szCs w:val="20"/>
              </w:rPr>
              <w:t xml:space="preserve">profile-role  </w:t>
            </w:r>
            <w:r>
              <w:rPr>
                <w:sz w:val="20"/>
                <w:szCs w:val="20"/>
              </w:rPr>
              <w:t xml:space="preserve">element </w:t>
            </w:r>
            <w:r w:rsidRPr="009C3796">
              <w:rPr>
                <w:i/>
                <w:sz w:val="20"/>
                <w:szCs w:val="20"/>
              </w:rPr>
              <w:t>ProfileData</w:t>
            </w:r>
            <w:r>
              <w:rPr>
                <w:sz w:val="20"/>
                <w:szCs w:val="20"/>
              </w:rPr>
              <w:t xml:space="preserve"> was expanded by:</w:t>
            </w:r>
          </w:p>
          <w:p w14:paraId="0B3C365A" w14:textId="77777777" w:rsidR="008E586E" w:rsidRDefault="008E586E" w:rsidP="0068665B">
            <w:pPr>
              <w:rPr>
                <w:sz w:val="20"/>
                <w:szCs w:val="20"/>
              </w:rPr>
            </w:pPr>
            <w:r w:rsidRPr="009C3796">
              <w:rPr>
                <w:sz w:val="20"/>
                <w:szCs w:val="20"/>
              </w:rPr>
              <w:t>SC41</w:t>
            </w:r>
            <w:r>
              <w:rPr>
                <w:sz w:val="20"/>
                <w:szCs w:val="20"/>
              </w:rPr>
              <w:t xml:space="preserve"> - </w:t>
            </w:r>
            <w:r w:rsidRPr="007B7C86">
              <w:rPr>
                <w:sz w:val="20"/>
                <w:szCs w:val="20"/>
              </w:rPr>
              <w:t>Price of</w:t>
            </w:r>
            <w:r>
              <w:rPr>
                <w:sz w:val="20"/>
                <w:szCs w:val="20"/>
              </w:rPr>
              <w:t xml:space="preserve"> last known trade on IDM by GMR</w:t>
            </w:r>
          </w:p>
          <w:p w14:paraId="1FFDCFE6" w14:textId="77777777" w:rsidR="00942E97" w:rsidRDefault="008E586E" w:rsidP="0068665B">
            <w:pPr>
              <w:rPr>
                <w:sz w:val="20"/>
                <w:szCs w:val="20"/>
              </w:rPr>
            </w:pPr>
            <w:r>
              <w:rPr>
                <w:sz w:val="20"/>
                <w:szCs w:val="20"/>
              </w:rPr>
              <w:t>and definition - the en</w:t>
            </w:r>
            <w:r w:rsidRPr="0075402A">
              <w:rPr>
                <w:sz w:val="20"/>
                <w:szCs w:val="20"/>
              </w:rPr>
              <w:t>umera</w:t>
            </w:r>
            <w:r>
              <w:rPr>
                <w:sz w:val="20"/>
                <w:szCs w:val="20"/>
              </w:rPr>
              <w:t xml:space="preserve">tion of the attribute </w:t>
            </w:r>
            <w:r w:rsidRPr="007B7C86">
              <w:rPr>
                <w:i/>
                <w:sz w:val="20"/>
                <w:szCs w:val="20"/>
              </w:rPr>
              <w:t>message-code</w:t>
            </w:r>
            <w:r w:rsidRPr="00E62FB6">
              <w:rPr>
                <w:sz w:val="20"/>
                <w:szCs w:val="20"/>
              </w:rPr>
              <w:t xml:space="preserve">  </w:t>
            </w:r>
            <w:r>
              <w:rPr>
                <w:sz w:val="20"/>
                <w:szCs w:val="20"/>
              </w:rPr>
              <w:t>root element was expanded by:</w:t>
            </w:r>
          </w:p>
          <w:p w14:paraId="671D5CAE" w14:textId="77777777" w:rsidR="008E586E" w:rsidRDefault="008E586E" w:rsidP="0068665B">
            <w:pPr>
              <w:rPr>
                <w:sz w:val="20"/>
                <w:szCs w:val="20"/>
              </w:rPr>
            </w:pPr>
            <w:r>
              <w:rPr>
                <w:sz w:val="20"/>
                <w:szCs w:val="20"/>
              </w:rPr>
              <w:t xml:space="preserve">GVP - </w:t>
            </w:r>
            <w:r w:rsidRPr="0067688A">
              <w:rPr>
                <w:sz w:val="20"/>
                <w:szCs w:val="20"/>
              </w:rPr>
              <w:t>Trade request - last known trade price on IDM by GMR - Copy of data</w:t>
            </w:r>
          </w:p>
          <w:p w14:paraId="6C796CE7"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r w:rsidRPr="00E62FB6">
              <w:rPr>
                <w:sz w:val="20"/>
                <w:szCs w:val="20"/>
              </w:rPr>
              <w:t xml:space="preserve">ISOTEREQ - </w:t>
            </w:r>
            <w:r>
              <w:rPr>
                <w:sz w:val="20"/>
                <w:szCs w:val="20"/>
              </w:rPr>
              <w:t>definition - the en</w:t>
            </w:r>
            <w:r w:rsidRPr="0075402A">
              <w:rPr>
                <w:sz w:val="20"/>
                <w:szCs w:val="20"/>
              </w:rPr>
              <w:t>umera</w:t>
            </w:r>
            <w:r>
              <w:rPr>
                <w:sz w:val="20"/>
                <w:szCs w:val="20"/>
              </w:rPr>
              <w:t xml:space="preserve">tion of the attribute </w:t>
            </w:r>
            <w:r w:rsidRPr="00E41DAB">
              <w:rPr>
                <w:i/>
                <w:sz w:val="20"/>
                <w:szCs w:val="20"/>
              </w:rPr>
              <w:t>message-code</w:t>
            </w:r>
            <w:r w:rsidRPr="00E62FB6">
              <w:rPr>
                <w:sz w:val="20"/>
                <w:szCs w:val="20"/>
              </w:rPr>
              <w:t xml:space="preserve">  </w:t>
            </w:r>
            <w:r>
              <w:rPr>
                <w:sz w:val="20"/>
                <w:szCs w:val="20"/>
              </w:rPr>
              <w:t>root element was expanded by:</w:t>
            </w:r>
          </w:p>
          <w:p w14:paraId="301C4431" w14:textId="77777777" w:rsidR="008E586E" w:rsidRDefault="008E586E" w:rsidP="0068665B">
            <w:pPr>
              <w:rPr>
                <w:sz w:val="20"/>
                <w:szCs w:val="20"/>
              </w:rPr>
            </w:pPr>
            <w:r w:rsidRPr="00E62FB6">
              <w:rPr>
                <w:sz w:val="20"/>
                <w:szCs w:val="20"/>
              </w:rPr>
              <w:t xml:space="preserve">GVN - Trade request - last </w:t>
            </w:r>
            <w:r>
              <w:rPr>
                <w:sz w:val="20"/>
                <w:szCs w:val="20"/>
              </w:rPr>
              <w:t>known trade price on IDM by GMR</w:t>
            </w:r>
          </w:p>
          <w:p w14:paraId="4770DE99"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definition - the en</w:t>
            </w:r>
            <w:r w:rsidRPr="0075402A">
              <w:rPr>
                <w:sz w:val="20"/>
                <w:szCs w:val="20"/>
              </w:rPr>
              <w:t>umera</w:t>
            </w:r>
            <w:r>
              <w:rPr>
                <w:sz w:val="20"/>
                <w:szCs w:val="20"/>
              </w:rPr>
              <w:t xml:space="preserve">tion of the attribute </w:t>
            </w:r>
            <w:r w:rsidRPr="00E41DAB">
              <w:rPr>
                <w:i/>
                <w:sz w:val="20"/>
                <w:szCs w:val="20"/>
              </w:rPr>
              <w:t>message-code</w:t>
            </w:r>
            <w:r w:rsidRPr="00E62FB6">
              <w:rPr>
                <w:sz w:val="20"/>
                <w:szCs w:val="20"/>
              </w:rPr>
              <w:t xml:space="preserve">  </w:t>
            </w:r>
            <w:r>
              <w:rPr>
                <w:sz w:val="20"/>
                <w:szCs w:val="20"/>
              </w:rPr>
              <w:t>root element was expanded by:</w:t>
            </w:r>
          </w:p>
          <w:p w14:paraId="0D706CA1" w14:textId="77777777" w:rsidR="008E586E" w:rsidRDefault="008E586E" w:rsidP="0068665B">
            <w:pPr>
              <w:rPr>
                <w:sz w:val="20"/>
                <w:szCs w:val="20"/>
              </w:rPr>
            </w:pPr>
            <w:r w:rsidRPr="00E62FB6">
              <w:rPr>
                <w:sz w:val="20"/>
                <w:szCs w:val="20"/>
              </w:rPr>
              <w:t xml:space="preserve">GVO - Trade response - last </w:t>
            </w:r>
            <w:r>
              <w:rPr>
                <w:sz w:val="20"/>
                <w:szCs w:val="20"/>
              </w:rPr>
              <w:t>known trade price on IDM by GMR</w:t>
            </w:r>
          </w:p>
          <w:p w14:paraId="2D0426BE"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MASTERDATA definition - the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OPM</w:t>
            </w:r>
            <w:r>
              <w:rPr>
                <w:sz w:val="20"/>
                <w:szCs w:val="20"/>
              </w:rPr>
              <w:t xml:space="preserve"> was expanded by:</w:t>
            </w:r>
          </w:p>
          <w:p w14:paraId="1029943C" w14:textId="77777777" w:rsidR="00525A83" w:rsidRDefault="00525A83" w:rsidP="00525A83">
            <w:pPr>
              <w:rPr>
                <w:sz w:val="20"/>
                <w:szCs w:val="20"/>
              </w:rPr>
            </w:pPr>
            <w:r>
              <w:rPr>
                <w:sz w:val="20"/>
                <w:szCs w:val="20"/>
              </w:rPr>
              <w:t xml:space="preserve"> CMM – Metering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MASTERDATA definition - the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Location</w:t>
            </w:r>
            <w:r>
              <w:rPr>
                <w:sz w:val="20"/>
                <w:szCs w:val="20"/>
              </w:rPr>
              <w:t xml:space="preserve"> was expanded by:</w:t>
            </w:r>
          </w:p>
          <w:p w14:paraId="4719DDE2" w14:textId="77777777" w:rsidR="00525A83" w:rsidRDefault="00525A83" w:rsidP="00525A83">
            <w:pPr>
              <w:rPr>
                <w:sz w:val="20"/>
                <w:szCs w:val="20"/>
              </w:rPr>
            </w:pPr>
            <w:r>
              <w:rPr>
                <w:sz w:val="20"/>
                <w:szCs w:val="20"/>
              </w:rPr>
              <w:t xml:space="preserve"> CMM – Metering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SFVOTLIMITS definition - the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Pr>
                <w:i/>
                <w:sz w:val="20"/>
                <w:szCs w:val="20"/>
              </w:rPr>
              <w:t>Data</w:t>
            </w:r>
            <w:r>
              <w:rPr>
                <w:sz w:val="20"/>
                <w:szCs w:val="20"/>
              </w:rPr>
              <w:t xml:space="preserve"> was expanded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r>
              <w:rPr>
                <w:sz w:val="20"/>
                <w:szCs w:val="20"/>
              </w:rPr>
              <w:t>-</w:t>
            </w:r>
            <w:r w:rsidRPr="00C74DB2">
              <w:rPr>
                <w:sz w:val="20"/>
                <w:szCs w:val="20"/>
              </w:rPr>
              <w:t xml:space="preserve">  utilization of risk exposure flex/excl. bids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SFVOTLIMITS definition - the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element  was expanded by:</w:t>
            </w:r>
          </w:p>
          <w:p w14:paraId="1339EA42" w14:textId="77777777" w:rsidR="0099436E" w:rsidRPr="0099436E" w:rsidRDefault="0099436E" w:rsidP="0099436E">
            <w:pPr>
              <w:rPr>
                <w:sz w:val="20"/>
                <w:szCs w:val="20"/>
              </w:rPr>
            </w:pPr>
            <w:r w:rsidRPr="00557F41">
              <w:rPr>
                <w:sz w:val="20"/>
                <w:szCs w:val="20"/>
              </w:rPr>
              <w:t>482 - Current value of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element  was expanded by:</w:t>
            </w:r>
          </w:p>
          <w:p w14:paraId="5AD36449" w14:textId="77777777" w:rsidR="0099436E" w:rsidRPr="00557F41" w:rsidRDefault="0099436E" w:rsidP="0099436E">
            <w:pPr>
              <w:rPr>
                <w:sz w:val="20"/>
                <w:szCs w:val="20"/>
              </w:rPr>
            </w:pPr>
            <w:r>
              <w:rPr>
                <w:sz w:val="20"/>
                <w:szCs w:val="20"/>
              </w:rPr>
              <w:t xml:space="preserve">483 - </w:t>
            </w:r>
            <w:r w:rsidRPr="00557F41">
              <w:rPr>
                <w:sz w:val="20"/>
                <w:szCs w:val="20"/>
              </w:rPr>
              <w:t>Error / confirmation set the limit at VDT / VT</w:t>
            </w:r>
          </w:p>
          <w:p w14:paraId="7ABB3476" w14:textId="77777777" w:rsidR="0099436E" w:rsidRPr="0099436E" w:rsidRDefault="0099436E" w:rsidP="0099436E">
            <w:pPr>
              <w:rPr>
                <w:sz w:val="20"/>
                <w:szCs w:val="20"/>
              </w:rPr>
            </w:pPr>
            <w:r>
              <w:rPr>
                <w:sz w:val="20"/>
                <w:szCs w:val="20"/>
              </w:rPr>
              <w:t xml:space="preserve">485 - </w:t>
            </w:r>
            <w:r w:rsidRPr="00557F41">
              <w:rPr>
                <w:sz w:val="20"/>
                <w:szCs w:val="20"/>
              </w:rPr>
              <w:t>Error / confirmation by sending an automatic limit change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message </w:t>
            </w:r>
            <w:r w:rsidRPr="000B1252">
              <w:rPr>
                <w:sz w:val="20"/>
                <w:szCs w:val="20"/>
              </w:rPr>
              <w:t>SFVOTSETTINGS</w:t>
            </w:r>
            <w:r w:rsidRPr="0099436E">
              <w:rPr>
                <w:sz w:val="20"/>
                <w:szCs w:val="20"/>
              </w:rPr>
              <w:t>, which is discussed in a separate chapter.</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message </w:t>
            </w:r>
            <w:r w:rsidRPr="000B1252">
              <w:rPr>
                <w:sz w:val="20"/>
                <w:szCs w:val="20"/>
              </w:rPr>
              <w:t>SFVOT</w:t>
            </w:r>
            <w:r>
              <w:rPr>
                <w:sz w:val="20"/>
                <w:szCs w:val="20"/>
              </w:rPr>
              <w:t>LIMITCHANGE</w:t>
            </w:r>
            <w:r w:rsidRPr="0099436E">
              <w:rPr>
                <w:sz w:val="20"/>
                <w:szCs w:val="20"/>
              </w:rPr>
              <w:t>, which is discussed in a separate chapter.</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definition - the en</w:t>
            </w:r>
            <w:r w:rsidRPr="0075402A">
              <w:rPr>
                <w:sz w:val="20"/>
                <w:szCs w:val="20"/>
              </w:rPr>
              <w:t>umera</w:t>
            </w:r>
            <w:r>
              <w:rPr>
                <w:sz w:val="20"/>
                <w:szCs w:val="20"/>
              </w:rPr>
              <w:t xml:space="preserve">tion of the attribute </w:t>
            </w:r>
            <w:r w:rsidRPr="00092E5C">
              <w:rPr>
                <w:i/>
                <w:sz w:val="20"/>
                <w:szCs w:val="20"/>
              </w:rPr>
              <w:t>Trade</w:t>
            </w:r>
            <w:r>
              <w:rPr>
                <w:i/>
                <w:sz w:val="20"/>
                <w:szCs w:val="20"/>
              </w:rPr>
              <w:t>Type</w:t>
            </w:r>
            <w:r>
              <w:rPr>
                <w:sz w:val="20"/>
                <w:szCs w:val="20"/>
              </w:rPr>
              <w:t xml:space="preserve"> element </w:t>
            </w:r>
            <w:r>
              <w:rPr>
                <w:i/>
                <w:sz w:val="20"/>
                <w:szCs w:val="20"/>
              </w:rPr>
              <w:t>Data</w:t>
            </w:r>
            <w:r>
              <w:rPr>
                <w:sz w:val="20"/>
                <w:szCs w:val="20"/>
              </w:rPr>
              <w:t xml:space="preserve"> was expanded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r>
              <w:rPr>
                <w:sz w:val="20"/>
                <w:szCs w:val="20"/>
              </w:rPr>
              <w:t>-</w:t>
            </w:r>
            <w:r w:rsidRPr="00C74DB2">
              <w:rPr>
                <w:sz w:val="20"/>
                <w:szCs w:val="20"/>
              </w:rPr>
              <w:t xml:space="preserve">  </w:t>
            </w:r>
            <w:r>
              <w:rPr>
                <w:sz w:val="20"/>
                <w:szCs w:val="20"/>
              </w:rPr>
              <w:t>S</w:t>
            </w:r>
            <w:r w:rsidRPr="00092E5C">
              <w:rPr>
                <w:sz w:val="20"/>
                <w:szCs w:val="20"/>
              </w:rPr>
              <w:t>ervice of grid balancing</w:t>
            </w:r>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definition enumeration of the attribute </w:t>
            </w:r>
            <w:r>
              <w:rPr>
                <w:i/>
                <w:sz w:val="20"/>
                <w:szCs w:val="20"/>
              </w:rPr>
              <w:t xml:space="preserve">type </w:t>
            </w:r>
            <w:r>
              <w:rPr>
                <w:sz w:val="20"/>
                <w:szCs w:val="20"/>
              </w:rPr>
              <w:t xml:space="preserve"> element </w:t>
            </w:r>
            <w:r>
              <w:rPr>
                <w:i/>
                <w:sz w:val="20"/>
                <w:szCs w:val="20"/>
              </w:rPr>
              <w:t xml:space="preserve">Data </w:t>
            </w:r>
            <w:r w:rsidRPr="00840E9C">
              <w:rPr>
                <w:sz w:val="20"/>
                <w:szCs w:val="20"/>
              </w:rPr>
              <w:t xml:space="preserve">was changed - one item was renamed </w:t>
            </w:r>
            <w:r>
              <w:rPr>
                <w:sz w:val="20"/>
                <w:szCs w:val="20"/>
              </w:rPr>
              <w:t>from OFF_V to</w:t>
            </w:r>
            <w:r w:rsidRPr="00C5181B">
              <w:rPr>
                <w:sz w:val="20"/>
                <w:szCs w:val="20"/>
              </w:rPr>
              <w:t xml:space="preserve"> VDT/VT</w:t>
            </w:r>
            <w:r>
              <w:rPr>
                <w:sz w:val="20"/>
                <w:szCs w:val="20"/>
              </w:rPr>
              <w:t xml:space="preserve"> (</w:t>
            </w:r>
            <w:r w:rsidRPr="00811A7D">
              <w:rPr>
                <w:sz w:val="20"/>
                <w:szCs w:val="20"/>
              </w:rPr>
              <w:t>Utilization of limit for IM/BalM).</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definition  – element </w:t>
            </w:r>
            <w:r w:rsidRPr="00BA5459">
              <w:rPr>
                <w:i/>
                <w:sz w:val="20"/>
                <w:szCs w:val="20"/>
              </w:rPr>
              <w:t>ExchRates</w:t>
            </w:r>
            <w:r>
              <w:rPr>
                <w:sz w:val="20"/>
                <w:szCs w:val="20"/>
              </w:rPr>
              <w:t xml:space="preserve"> was expanded by </w:t>
            </w:r>
            <w:r w:rsidRPr="00BA5459">
              <w:rPr>
                <w:i/>
                <w:sz w:val="20"/>
                <w:szCs w:val="20"/>
              </w:rPr>
              <w:t>OteFinalVdtRate</w:t>
            </w:r>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definition</w:t>
            </w:r>
            <w:r>
              <w:rPr>
                <w:sz w:val="20"/>
                <w:szCs w:val="20"/>
              </w:rPr>
              <w:t xml:space="preserve"> - the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expanded:</w:t>
            </w:r>
          </w:p>
          <w:p w14:paraId="258E86F8" w14:textId="77777777" w:rsidR="00035F8C" w:rsidRPr="00035F8C" w:rsidRDefault="00035F8C" w:rsidP="00035F8C">
            <w:pPr>
              <w:rPr>
                <w:sz w:val="20"/>
                <w:szCs w:val="20"/>
              </w:rPr>
            </w:pPr>
            <w:r w:rsidRPr="00035F8C">
              <w:rPr>
                <w:sz w:val="20"/>
                <w:szCs w:val="20"/>
              </w:rPr>
              <w:t>FX3 - RE ability verification - RE+</w:t>
            </w:r>
          </w:p>
          <w:p w14:paraId="67DCA172" w14:textId="77777777" w:rsidR="00035F8C" w:rsidRPr="00035F8C" w:rsidRDefault="00035F8C" w:rsidP="00035F8C">
            <w:pPr>
              <w:rPr>
                <w:sz w:val="20"/>
                <w:szCs w:val="20"/>
              </w:rPr>
            </w:pPr>
            <w:r w:rsidRPr="00035F8C">
              <w:rPr>
                <w:sz w:val="20"/>
                <w:szCs w:val="20"/>
              </w:rPr>
              <w:t>FX4 - RE ability verification - RE-</w:t>
            </w:r>
          </w:p>
          <w:p w14:paraId="162A8BF3" w14:textId="77777777" w:rsidR="00035F8C" w:rsidRPr="00035F8C" w:rsidRDefault="00035F8C" w:rsidP="00035F8C">
            <w:pPr>
              <w:rPr>
                <w:sz w:val="20"/>
                <w:szCs w:val="20"/>
              </w:rPr>
            </w:pPr>
            <w:r w:rsidRPr="00035F8C">
              <w:rPr>
                <w:sz w:val="20"/>
                <w:szCs w:val="20"/>
              </w:rPr>
              <w:t>GX3 - RE ability verification - RE+, price</w:t>
            </w:r>
          </w:p>
          <w:p w14:paraId="7947B494" w14:textId="77777777" w:rsidR="00035F8C" w:rsidRPr="00035F8C" w:rsidRDefault="00035F8C" w:rsidP="00035F8C">
            <w:pPr>
              <w:rPr>
                <w:sz w:val="20"/>
                <w:szCs w:val="20"/>
              </w:rPr>
            </w:pPr>
            <w:r w:rsidRPr="00035F8C">
              <w:rPr>
                <w:sz w:val="20"/>
                <w:szCs w:val="20"/>
              </w:rPr>
              <w:t>GX4 - RE ability verification - RE-, price</w:t>
            </w:r>
          </w:p>
          <w:p w14:paraId="4EE780A9" w14:textId="77777777" w:rsidR="00035F8C" w:rsidRPr="00035F8C" w:rsidRDefault="00035F8C" w:rsidP="00035F8C">
            <w:pPr>
              <w:rPr>
                <w:sz w:val="20"/>
                <w:szCs w:val="20"/>
              </w:rPr>
            </w:pPr>
            <w:r w:rsidRPr="00035F8C">
              <w:rPr>
                <w:sz w:val="20"/>
                <w:szCs w:val="20"/>
              </w:rPr>
              <w:t>VVN1 - Agregated production VHV</w:t>
            </w:r>
          </w:p>
          <w:p w14:paraId="223FA6A4" w14:textId="77777777" w:rsidR="00035F8C" w:rsidRPr="00035F8C" w:rsidRDefault="00035F8C" w:rsidP="00035F8C">
            <w:pPr>
              <w:rPr>
                <w:sz w:val="20"/>
                <w:szCs w:val="20"/>
              </w:rPr>
            </w:pPr>
            <w:r w:rsidRPr="00035F8C">
              <w:rPr>
                <w:sz w:val="20"/>
                <w:szCs w:val="20"/>
              </w:rPr>
              <w:t>VVN2 - Agregated consumption VHV</w:t>
            </w:r>
          </w:p>
          <w:p w14:paraId="7EE8B3D9" w14:textId="77777777" w:rsidR="00035F8C" w:rsidRPr="00035F8C" w:rsidRDefault="00035F8C" w:rsidP="00035F8C">
            <w:pPr>
              <w:rPr>
                <w:sz w:val="20"/>
                <w:szCs w:val="20"/>
              </w:rPr>
            </w:pPr>
            <w:r w:rsidRPr="00035F8C">
              <w:rPr>
                <w:sz w:val="20"/>
                <w:szCs w:val="20"/>
              </w:rPr>
              <w:t>VN1 - Agregated production HV</w:t>
            </w:r>
          </w:p>
          <w:p w14:paraId="4048769B" w14:textId="77777777" w:rsidR="00035F8C" w:rsidRPr="00035F8C" w:rsidRDefault="00035F8C" w:rsidP="00035F8C">
            <w:pPr>
              <w:rPr>
                <w:sz w:val="20"/>
                <w:szCs w:val="20"/>
              </w:rPr>
            </w:pPr>
            <w:r w:rsidRPr="00035F8C">
              <w:rPr>
                <w:sz w:val="20"/>
                <w:szCs w:val="20"/>
              </w:rPr>
              <w:t>VN2 - Agregated consumption HV</w:t>
            </w:r>
          </w:p>
          <w:p w14:paraId="36FAEC01" w14:textId="77777777" w:rsidR="00035F8C" w:rsidRPr="00035F8C" w:rsidRDefault="00035F8C" w:rsidP="00035F8C">
            <w:pPr>
              <w:rPr>
                <w:sz w:val="20"/>
                <w:szCs w:val="20"/>
              </w:rPr>
            </w:pPr>
            <w:r w:rsidRPr="00035F8C">
              <w:rPr>
                <w:sz w:val="20"/>
                <w:szCs w:val="20"/>
              </w:rPr>
              <w:t>NN1 - Agregated production LV</w:t>
            </w:r>
          </w:p>
          <w:p w14:paraId="533CB815" w14:textId="77777777" w:rsidR="00035F8C" w:rsidRPr="00855CAB" w:rsidRDefault="00035F8C" w:rsidP="00035F8C">
            <w:pPr>
              <w:rPr>
                <w:sz w:val="20"/>
                <w:szCs w:val="20"/>
              </w:rPr>
            </w:pPr>
            <w:r w:rsidRPr="00035F8C">
              <w:rPr>
                <w:sz w:val="20"/>
                <w:szCs w:val="20"/>
              </w:rPr>
              <w:t>NN2 - Agregated consumption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definition - the enumeration of the </w:t>
            </w:r>
            <w:r>
              <w:rPr>
                <w:i/>
                <w:sz w:val="20"/>
                <w:szCs w:val="20"/>
              </w:rPr>
              <w:t>chs-reason</w:t>
            </w:r>
            <w:r>
              <w:rPr>
                <w:sz w:val="20"/>
                <w:szCs w:val="20"/>
              </w:rPr>
              <w:t xml:space="preserve"> attribute of the </w:t>
            </w:r>
            <w:r>
              <w:rPr>
                <w:i/>
                <w:sz w:val="20"/>
                <w:szCs w:val="20"/>
              </w:rPr>
              <w:t>Location</w:t>
            </w:r>
            <w:r>
              <w:rPr>
                <w:sz w:val="20"/>
                <w:szCs w:val="20"/>
              </w:rPr>
              <w:t xml:space="preserve"> element was expanded:</w:t>
            </w:r>
          </w:p>
          <w:p w14:paraId="182C014B" w14:textId="77777777" w:rsidR="00493460" w:rsidRDefault="00493460" w:rsidP="00493460">
            <w:pPr>
              <w:rPr>
                <w:sz w:val="20"/>
                <w:szCs w:val="20"/>
              </w:rPr>
            </w:pPr>
            <w:r w:rsidRPr="00493460">
              <w:rPr>
                <w:sz w:val="20"/>
                <w:szCs w:val="20"/>
              </w:rPr>
              <w:t>S5 - Change supplier of DPI, including changes / transcript customer at the supply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definition - the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changed:</w:t>
            </w:r>
          </w:p>
          <w:p w14:paraId="145022B8" w14:textId="77777777" w:rsidR="00465B34" w:rsidRDefault="00465B34" w:rsidP="00465B34">
            <w:pPr>
              <w:rPr>
                <w:sz w:val="20"/>
                <w:szCs w:val="20"/>
              </w:rPr>
            </w:pPr>
            <w:r>
              <w:rPr>
                <w:sz w:val="20"/>
                <w:szCs w:val="20"/>
              </w:rPr>
              <w:t>Values (9):</w:t>
            </w:r>
          </w:p>
          <w:p w14:paraId="6150BAB1" w14:textId="77777777" w:rsidR="00465B34" w:rsidRDefault="00465B34" w:rsidP="00465B34">
            <w:pPr>
              <w:rPr>
                <w:sz w:val="20"/>
                <w:szCs w:val="20"/>
              </w:rPr>
            </w:pPr>
            <w:r>
              <w:rPr>
                <w:sz w:val="20"/>
                <w:szCs w:val="20"/>
              </w:rPr>
              <w:t xml:space="preserve">J71- J79 </w:t>
            </w:r>
            <w:r w:rsidRPr="00726A16">
              <w:rPr>
                <w:sz w:val="20"/>
                <w:szCs w:val="20"/>
              </w:rPr>
              <w:t xml:space="preserve"> </w:t>
            </w:r>
            <w:r>
              <w:rPr>
                <w:sz w:val="20"/>
                <w:szCs w:val="20"/>
              </w:rPr>
              <w:t>Temperature TO1-</w:t>
            </w:r>
            <w:r w:rsidRPr="00465B34">
              <w:rPr>
                <w:sz w:val="20"/>
                <w:szCs w:val="20"/>
              </w:rPr>
              <w:t xml:space="preserve"> TO9 correction coefficient</w:t>
            </w:r>
          </w:p>
          <w:p w14:paraId="71170DEF" w14:textId="77777777" w:rsidR="00465B34" w:rsidRDefault="00465B34" w:rsidP="00465B34">
            <w:pPr>
              <w:rPr>
                <w:sz w:val="20"/>
                <w:szCs w:val="20"/>
              </w:rPr>
            </w:pPr>
            <w:r>
              <w:rPr>
                <w:sz w:val="20"/>
                <w:szCs w:val="20"/>
              </w:rPr>
              <w:t>are changed for values (72):</w:t>
            </w:r>
          </w:p>
          <w:p w14:paraId="1C7E90C6" w14:textId="77777777" w:rsidR="00465B34" w:rsidRDefault="00465B34" w:rsidP="00465B34">
            <w:pPr>
              <w:rPr>
                <w:sz w:val="20"/>
                <w:szCs w:val="20"/>
              </w:rPr>
            </w:pPr>
            <w:r>
              <w:rPr>
                <w:sz w:val="20"/>
                <w:szCs w:val="20"/>
              </w:rPr>
              <w:t xml:space="preserve">J711-J718  </w:t>
            </w:r>
            <w:r w:rsidRPr="00465B34">
              <w:rPr>
                <w:sz w:val="20"/>
                <w:szCs w:val="20"/>
              </w:rPr>
              <w:t>Temperature correction coefficient, temp. area 1, TDD class 1</w:t>
            </w:r>
            <w:r>
              <w:rPr>
                <w:sz w:val="20"/>
                <w:szCs w:val="20"/>
              </w:rPr>
              <w:t>-8</w:t>
            </w:r>
          </w:p>
          <w:p w14:paraId="3E84B4A7" w14:textId="77777777" w:rsidR="00465B34" w:rsidRDefault="00465B34" w:rsidP="00465B34">
            <w:pPr>
              <w:rPr>
                <w:sz w:val="20"/>
                <w:szCs w:val="20"/>
              </w:rPr>
            </w:pPr>
            <w:r>
              <w:rPr>
                <w:sz w:val="20"/>
                <w:szCs w:val="20"/>
              </w:rPr>
              <w:t xml:space="preserve">J721-J728  </w:t>
            </w:r>
            <w:r w:rsidRPr="00465B34">
              <w:rPr>
                <w:sz w:val="20"/>
                <w:szCs w:val="20"/>
              </w:rPr>
              <w:t>Temperature corr</w:t>
            </w:r>
            <w:r>
              <w:rPr>
                <w:sz w:val="20"/>
                <w:szCs w:val="20"/>
              </w:rPr>
              <w:t>ection coefficient, temp. area 2</w:t>
            </w:r>
            <w:r w:rsidRPr="00465B34">
              <w:rPr>
                <w:sz w:val="20"/>
                <w:szCs w:val="20"/>
              </w:rPr>
              <w:t>, TDD class 1</w:t>
            </w:r>
            <w:r>
              <w:rPr>
                <w:sz w:val="20"/>
                <w:szCs w:val="20"/>
              </w:rPr>
              <w:t>-8</w:t>
            </w:r>
          </w:p>
          <w:p w14:paraId="04133167" w14:textId="77777777" w:rsidR="00465B34" w:rsidRDefault="00465B34" w:rsidP="00465B34">
            <w:pPr>
              <w:rPr>
                <w:sz w:val="20"/>
                <w:szCs w:val="20"/>
              </w:rPr>
            </w:pPr>
            <w:r>
              <w:rPr>
                <w:sz w:val="20"/>
                <w:szCs w:val="20"/>
              </w:rPr>
              <w:t xml:space="preserve">J731-J738  </w:t>
            </w:r>
            <w:r w:rsidRPr="00465B34">
              <w:rPr>
                <w:sz w:val="20"/>
                <w:szCs w:val="20"/>
              </w:rPr>
              <w:t>Temperature corr</w:t>
            </w:r>
            <w:r>
              <w:rPr>
                <w:sz w:val="20"/>
                <w:szCs w:val="20"/>
              </w:rPr>
              <w:t>ection coefficient, temp. area 3</w:t>
            </w:r>
            <w:r w:rsidRPr="00465B34">
              <w:rPr>
                <w:sz w:val="20"/>
                <w:szCs w:val="20"/>
              </w:rPr>
              <w:t>, TDD class 1</w:t>
            </w:r>
            <w:r>
              <w:rPr>
                <w:sz w:val="20"/>
                <w:szCs w:val="20"/>
              </w:rPr>
              <w:t>-8</w:t>
            </w:r>
          </w:p>
          <w:p w14:paraId="6F5B01E0" w14:textId="77777777" w:rsidR="00465B34" w:rsidRDefault="00465B34" w:rsidP="00465B34">
            <w:pPr>
              <w:rPr>
                <w:sz w:val="20"/>
                <w:szCs w:val="20"/>
              </w:rPr>
            </w:pPr>
            <w:r>
              <w:rPr>
                <w:sz w:val="20"/>
                <w:szCs w:val="20"/>
              </w:rPr>
              <w:t xml:space="preserve">J741-J748  </w:t>
            </w:r>
            <w:r w:rsidRPr="00465B34">
              <w:rPr>
                <w:sz w:val="20"/>
                <w:szCs w:val="20"/>
              </w:rPr>
              <w:t>Temperature corr</w:t>
            </w:r>
            <w:r>
              <w:rPr>
                <w:sz w:val="20"/>
                <w:szCs w:val="20"/>
              </w:rPr>
              <w:t>ection coefficient, temp. area 4</w:t>
            </w:r>
            <w:r w:rsidRPr="00465B34">
              <w:rPr>
                <w:sz w:val="20"/>
                <w:szCs w:val="20"/>
              </w:rPr>
              <w:t>, TDD class 1</w:t>
            </w:r>
            <w:r>
              <w:rPr>
                <w:sz w:val="20"/>
                <w:szCs w:val="20"/>
              </w:rPr>
              <w:t>-8</w:t>
            </w:r>
          </w:p>
          <w:p w14:paraId="1163D6D4" w14:textId="77777777" w:rsidR="00465B34" w:rsidRDefault="00465B34" w:rsidP="00465B34">
            <w:pPr>
              <w:rPr>
                <w:sz w:val="20"/>
                <w:szCs w:val="20"/>
              </w:rPr>
            </w:pPr>
            <w:r>
              <w:rPr>
                <w:sz w:val="20"/>
                <w:szCs w:val="20"/>
              </w:rPr>
              <w:t xml:space="preserve">J751-J758  </w:t>
            </w:r>
            <w:r w:rsidRPr="00465B34">
              <w:rPr>
                <w:sz w:val="20"/>
                <w:szCs w:val="20"/>
              </w:rPr>
              <w:t>Temperature corr</w:t>
            </w:r>
            <w:r>
              <w:rPr>
                <w:sz w:val="20"/>
                <w:szCs w:val="20"/>
              </w:rPr>
              <w:t>ection coefficient, temp. area 5</w:t>
            </w:r>
            <w:r w:rsidRPr="00465B34">
              <w:rPr>
                <w:sz w:val="20"/>
                <w:szCs w:val="20"/>
              </w:rPr>
              <w:t>, TDD class 1</w:t>
            </w:r>
            <w:r>
              <w:rPr>
                <w:sz w:val="20"/>
                <w:szCs w:val="20"/>
              </w:rPr>
              <w:t>-8</w:t>
            </w:r>
          </w:p>
          <w:p w14:paraId="3E353E96" w14:textId="77777777" w:rsidR="00465B34" w:rsidRDefault="00465B34" w:rsidP="00465B34">
            <w:pPr>
              <w:rPr>
                <w:sz w:val="20"/>
                <w:szCs w:val="20"/>
              </w:rPr>
            </w:pPr>
            <w:r>
              <w:rPr>
                <w:sz w:val="20"/>
                <w:szCs w:val="20"/>
              </w:rPr>
              <w:lastRenderedPageBreak/>
              <w:t xml:space="preserve">J761-J768  </w:t>
            </w:r>
            <w:r w:rsidRPr="00465B34">
              <w:rPr>
                <w:sz w:val="20"/>
                <w:szCs w:val="20"/>
              </w:rPr>
              <w:t>Temperature corr</w:t>
            </w:r>
            <w:r>
              <w:rPr>
                <w:sz w:val="20"/>
                <w:szCs w:val="20"/>
              </w:rPr>
              <w:t>ection coefficient, temp. area 6</w:t>
            </w:r>
            <w:r w:rsidRPr="00465B34">
              <w:rPr>
                <w:sz w:val="20"/>
                <w:szCs w:val="20"/>
              </w:rPr>
              <w:t>, TDD class 1</w:t>
            </w:r>
            <w:r>
              <w:rPr>
                <w:sz w:val="20"/>
                <w:szCs w:val="20"/>
              </w:rPr>
              <w:t>-8</w:t>
            </w:r>
          </w:p>
          <w:p w14:paraId="1BAEC37B" w14:textId="77777777" w:rsidR="00465B34" w:rsidRDefault="00465B34" w:rsidP="00465B34">
            <w:pPr>
              <w:rPr>
                <w:sz w:val="20"/>
                <w:szCs w:val="20"/>
              </w:rPr>
            </w:pPr>
            <w:r>
              <w:rPr>
                <w:sz w:val="20"/>
                <w:szCs w:val="20"/>
              </w:rPr>
              <w:t xml:space="preserve">J771-J778  </w:t>
            </w:r>
            <w:r w:rsidRPr="00465B34">
              <w:rPr>
                <w:sz w:val="20"/>
                <w:szCs w:val="20"/>
              </w:rPr>
              <w:t>Temperature corr</w:t>
            </w:r>
            <w:r>
              <w:rPr>
                <w:sz w:val="20"/>
                <w:szCs w:val="20"/>
              </w:rPr>
              <w:t>ection coefficient, temp. area 7</w:t>
            </w:r>
            <w:r w:rsidRPr="00465B34">
              <w:rPr>
                <w:sz w:val="20"/>
                <w:szCs w:val="20"/>
              </w:rPr>
              <w:t>, TDD class 1</w:t>
            </w:r>
            <w:r>
              <w:rPr>
                <w:sz w:val="20"/>
                <w:szCs w:val="20"/>
              </w:rPr>
              <w:t>-8</w:t>
            </w:r>
          </w:p>
          <w:p w14:paraId="1A8E07FF" w14:textId="77777777" w:rsidR="00465B34" w:rsidRDefault="00465B34" w:rsidP="00465B34">
            <w:pPr>
              <w:rPr>
                <w:sz w:val="20"/>
                <w:szCs w:val="20"/>
              </w:rPr>
            </w:pPr>
            <w:r>
              <w:rPr>
                <w:sz w:val="20"/>
                <w:szCs w:val="20"/>
              </w:rPr>
              <w:t xml:space="preserve">J781-J788  </w:t>
            </w:r>
            <w:r w:rsidRPr="00465B34">
              <w:rPr>
                <w:sz w:val="20"/>
                <w:szCs w:val="20"/>
              </w:rPr>
              <w:t>Temperature corr</w:t>
            </w:r>
            <w:r>
              <w:rPr>
                <w:sz w:val="20"/>
                <w:szCs w:val="20"/>
              </w:rPr>
              <w:t>ection coefficient, temp. area 8</w:t>
            </w:r>
            <w:r w:rsidRPr="00465B34">
              <w:rPr>
                <w:sz w:val="20"/>
                <w:szCs w:val="20"/>
              </w:rPr>
              <w:t>, TDD class 1</w:t>
            </w:r>
            <w:r>
              <w:rPr>
                <w:sz w:val="20"/>
                <w:szCs w:val="20"/>
              </w:rPr>
              <w:t>-8</w:t>
            </w:r>
          </w:p>
          <w:p w14:paraId="55D591F5" w14:textId="77777777" w:rsidR="00465B34" w:rsidRDefault="00465B34" w:rsidP="00465B34">
            <w:pPr>
              <w:rPr>
                <w:sz w:val="20"/>
                <w:szCs w:val="20"/>
              </w:rPr>
            </w:pPr>
            <w:r>
              <w:rPr>
                <w:sz w:val="20"/>
                <w:szCs w:val="20"/>
              </w:rPr>
              <w:t xml:space="preserve">J791-J798  </w:t>
            </w:r>
            <w:r w:rsidRPr="00465B34">
              <w:rPr>
                <w:sz w:val="20"/>
                <w:szCs w:val="20"/>
              </w:rPr>
              <w:t xml:space="preserve">Temperature correction coefficient, temp. area </w:t>
            </w:r>
            <w:r>
              <w:rPr>
                <w:sz w:val="20"/>
                <w:szCs w:val="20"/>
              </w:rPr>
              <w:t>9</w:t>
            </w:r>
            <w:r w:rsidRPr="00465B34">
              <w:rPr>
                <w:sz w:val="20"/>
                <w:szCs w:val="20"/>
              </w:rPr>
              <w:t>, TDD class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element. The attribute is of the use optional.</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0EE50F62" w14:textId="77777777" w:rsidR="00852B7F" w:rsidRDefault="00852B7F" w:rsidP="00F54D7B">
            <w:pPr>
              <w:rPr>
                <w:sz w:val="20"/>
                <w:szCs w:val="20"/>
              </w:rPr>
            </w:pPr>
            <w:r>
              <w:rPr>
                <w:sz w:val="20"/>
                <w:szCs w:val="20"/>
              </w:rPr>
              <w:t xml:space="preserve">314 - </w:t>
            </w:r>
            <w:r w:rsidR="00B97C0B" w:rsidRPr="00B97C0B">
              <w:rPr>
                <w:sz w:val="20"/>
                <w:szCs w:val="20"/>
              </w:rPr>
              <w:t>Request of ORS for calc. of imbalances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3AA19FE5" w14:textId="77777777" w:rsidR="001441D1" w:rsidRDefault="00852B7F" w:rsidP="00852B7F">
            <w:pPr>
              <w:rPr>
                <w:sz w:val="20"/>
                <w:szCs w:val="20"/>
              </w:rPr>
            </w:pPr>
            <w:r>
              <w:rPr>
                <w:sz w:val="20"/>
                <w:szCs w:val="20"/>
              </w:rPr>
              <w:t xml:space="preserve">315 - </w:t>
            </w:r>
            <w:r w:rsidR="00B97C0B" w:rsidRPr="00B97C0B">
              <w:rPr>
                <w:sz w:val="20"/>
                <w:szCs w:val="20"/>
              </w:rPr>
              <w:t>Err. mess. to the req. of ORS for calc. of imbal. and clea</w:t>
            </w:r>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CDSDATA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5ADD3187" w14:textId="77777777" w:rsidR="00B97C0B" w:rsidRDefault="00B97C0B" w:rsidP="00B97C0B">
            <w:pPr>
              <w:rPr>
                <w:sz w:val="20"/>
                <w:szCs w:val="20"/>
              </w:rPr>
            </w:pPr>
            <w:r>
              <w:rPr>
                <w:sz w:val="20"/>
                <w:szCs w:val="20"/>
              </w:rPr>
              <w:t xml:space="preserve">316 - </w:t>
            </w:r>
            <w:r w:rsidRPr="00B97C0B">
              <w:rPr>
                <w:sz w:val="20"/>
                <w:szCs w:val="20"/>
              </w:rPr>
              <w:t>Values of ORS for calc. of imbalances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definition - </w:t>
            </w:r>
            <w:r w:rsidRPr="00852B7F">
              <w:rPr>
                <w:sz w:val="20"/>
                <w:szCs w:val="20"/>
              </w:rPr>
              <w:t>the maximum number of decimal places</w:t>
            </w:r>
            <w:r w:rsidR="001A0AC8">
              <w:rPr>
                <w:sz w:val="20"/>
                <w:szCs w:val="20"/>
              </w:rPr>
              <w:t xml:space="preserve"> was reduced fro</w:t>
            </w:r>
            <w:r>
              <w:rPr>
                <w:sz w:val="20"/>
                <w:szCs w:val="20"/>
              </w:rPr>
              <w:t>m 3 to 2</w:t>
            </w:r>
            <w:r w:rsidR="001A0AC8">
              <w:rPr>
                <w:sz w:val="20"/>
                <w:szCs w:val="20"/>
              </w:rPr>
              <w:t xml:space="preserve"> </w:t>
            </w:r>
            <w:r w:rsidR="001A0AC8" w:rsidRPr="001A0AC8">
              <w:rPr>
                <w:sz w:val="20"/>
                <w:szCs w:val="20"/>
              </w:rPr>
              <w:t>with the following</w:t>
            </w:r>
            <w:r w:rsidR="001A0AC8">
              <w:rPr>
                <w:sz w:val="20"/>
                <w:szCs w:val="20"/>
              </w:rPr>
              <w:t xml:space="preserve"> at</w:t>
            </w:r>
            <w:r w:rsidR="00E96610">
              <w:rPr>
                <w:sz w:val="20"/>
                <w:szCs w:val="20"/>
              </w:rPr>
              <w:t>t</w:t>
            </w:r>
            <w:r w:rsidR="001A0AC8">
              <w:rPr>
                <w:sz w:val="20"/>
                <w:szCs w:val="20"/>
              </w:rPr>
              <w:t>ributes</w:t>
            </w:r>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  atributy: </w:t>
            </w:r>
            <w:r w:rsidRPr="006A0C4D">
              <w:rPr>
                <w:i/>
                <w:sz w:val="20"/>
                <w:szCs w:val="20"/>
              </w:rPr>
              <w:t>qty, qty-VT, qty-NT, supplyDS-qty</w:t>
            </w:r>
          </w:p>
          <w:p w14:paraId="23BCE1C7" w14:textId="77777777" w:rsidR="00852B7F" w:rsidRDefault="00852B7F" w:rsidP="00852B7F">
            <w:pPr>
              <w:rPr>
                <w:i/>
                <w:sz w:val="20"/>
                <w:szCs w:val="20"/>
              </w:rPr>
            </w:pPr>
            <w:r w:rsidRPr="006A0C4D">
              <w:rPr>
                <w:sz w:val="20"/>
                <w:szCs w:val="20"/>
              </w:rPr>
              <w:t xml:space="preserve">element </w:t>
            </w:r>
            <w:r>
              <w:rPr>
                <w:i/>
                <w:sz w:val="20"/>
                <w:szCs w:val="20"/>
              </w:rPr>
              <w:t>RecCap</w:t>
            </w:r>
            <w:r w:rsidRPr="006A0C4D">
              <w:rPr>
                <w:sz w:val="20"/>
                <w:szCs w:val="20"/>
              </w:rPr>
              <w:t xml:space="preserve"> </w:t>
            </w:r>
            <w:r>
              <w:rPr>
                <w:sz w:val="20"/>
                <w:szCs w:val="20"/>
              </w:rPr>
              <w:t xml:space="preserve">– atributy: </w:t>
            </w:r>
            <w:r w:rsidRPr="006A0C4D">
              <w:rPr>
                <w:i/>
                <w:sz w:val="20"/>
                <w:szCs w:val="20"/>
              </w:rPr>
              <w:t>rescap-month, rescap-year</w:t>
            </w:r>
          </w:p>
          <w:p w14:paraId="202E4791" w14:textId="77777777" w:rsidR="00852B7F" w:rsidRDefault="00852B7F" w:rsidP="00852B7F">
            <w:pPr>
              <w:rPr>
                <w:i/>
                <w:sz w:val="20"/>
                <w:szCs w:val="20"/>
              </w:rPr>
            </w:pPr>
            <w:r>
              <w:rPr>
                <w:sz w:val="20"/>
                <w:szCs w:val="20"/>
              </w:rPr>
              <w:t xml:space="preserve">element </w:t>
            </w:r>
            <w:r w:rsidRPr="006A0C4D">
              <w:rPr>
                <w:i/>
                <w:sz w:val="20"/>
                <w:szCs w:val="20"/>
              </w:rPr>
              <w:t>SysServices</w:t>
            </w:r>
            <w:r>
              <w:rPr>
                <w:i/>
                <w:sz w:val="20"/>
                <w:szCs w:val="20"/>
              </w:rPr>
              <w:t xml:space="preserve"> </w:t>
            </w:r>
            <w:r>
              <w:rPr>
                <w:sz w:val="20"/>
                <w:szCs w:val="20"/>
              </w:rPr>
              <w:t xml:space="preserve">– atributy: </w:t>
            </w:r>
            <w:r w:rsidRPr="006A0C4D">
              <w:rPr>
                <w:i/>
                <w:sz w:val="20"/>
                <w:szCs w:val="20"/>
              </w:rPr>
              <w:t>cons-PSDS, cons-own</w:t>
            </w:r>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r w:rsidRPr="00364157">
              <w:rPr>
                <w:i/>
                <w:sz w:val="20"/>
                <w:szCs w:val="20"/>
              </w:rPr>
              <w:t>qty</w:t>
            </w:r>
          </w:p>
          <w:p w14:paraId="7EC11FB2" w14:textId="77777777" w:rsidR="00852B7F" w:rsidRDefault="00852B7F" w:rsidP="00852B7F">
            <w:pPr>
              <w:rPr>
                <w:i/>
                <w:sz w:val="20"/>
                <w:szCs w:val="20"/>
              </w:rPr>
            </w:pPr>
            <w:r>
              <w:rPr>
                <w:sz w:val="20"/>
                <w:szCs w:val="20"/>
              </w:rPr>
              <w:t xml:space="preserve">element </w:t>
            </w:r>
            <w:r>
              <w:rPr>
                <w:i/>
                <w:sz w:val="20"/>
                <w:szCs w:val="20"/>
              </w:rPr>
              <w:t xml:space="preserve">DataMO </w:t>
            </w:r>
            <w:r>
              <w:rPr>
                <w:sz w:val="20"/>
                <w:szCs w:val="20"/>
              </w:rPr>
              <w:t xml:space="preserve">– atributy: </w:t>
            </w:r>
            <w:r w:rsidRPr="00364157">
              <w:rPr>
                <w:i/>
                <w:sz w:val="20"/>
                <w:szCs w:val="20"/>
              </w:rPr>
              <w:t>qty-VT</w:t>
            </w:r>
            <w:r>
              <w:rPr>
                <w:i/>
                <w:sz w:val="20"/>
                <w:szCs w:val="20"/>
              </w:rPr>
              <w:t xml:space="preserve">, </w:t>
            </w:r>
            <w:r w:rsidRPr="00364157">
              <w:rPr>
                <w:i/>
                <w:sz w:val="20"/>
                <w:szCs w:val="20"/>
              </w:rPr>
              <w:t>qty-NT</w:t>
            </w:r>
            <w:r>
              <w:rPr>
                <w:i/>
                <w:sz w:val="20"/>
                <w:szCs w:val="20"/>
              </w:rPr>
              <w:t xml:space="preserve">, </w:t>
            </w:r>
            <w:r w:rsidRPr="00E55A9E">
              <w:rPr>
                <w:i/>
                <w:sz w:val="20"/>
                <w:szCs w:val="20"/>
              </w:rPr>
              <w:t>cir-breaker</w:t>
            </w:r>
            <w:r>
              <w:rPr>
                <w:i/>
                <w:sz w:val="20"/>
                <w:szCs w:val="20"/>
              </w:rPr>
              <w:t xml:space="preserve">, </w:t>
            </w:r>
            <w:r w:rsidRPr="00E55A9E">
              <w:rPr>
                <w:i/>
                <w:sz w:val="20"/>
                <w:szCs w:val="20"/>
              </w:rPr>
              <w:t>am-enVT</w:t>
            </w:r>
            <w:r>
              <w:rPr>
                <w:i/>
                <w:sz w:val="20"/>
                <w:szCs w:val="20"/>
              </w:rPr>
              <w:t xml:space="preserve">, </w:t>
            </w:r>
            <w:r w:rsidRPr="00E55A9E">
              <w:rPr>
                <w:i/>
                <w:sz w:val="20"/>
                <w:szCs w:val="20"/>
              </w:rPr>
              <w:t>am-enNT</w:t>
            </w:r>
            <w:r>
              <w:rPr>
                <w:i/>
                <w:sz w:val="20"/>
                <w:szCs w:val="20"/>
              </w:rPr>
              <w:t xml:space="preserve">, </w:t>
            </w:r>
            <w:r w:rsidRPr="00E55A9E">
              <w:rPr>
                <w:i/>
                <w:sz w:val="20"/>
                <w:szCs w:val="20"/>
              </w:rPr>
              <w:t>am-rescap</w:t>
            </w:r>
            <w:r>
              <w:rPr>
                <w:i/>
                <w:sz w:val="20"/>
                <w:szCs w:val="20"/>
              </w:rPr>
              <w:t xml:space="preserve">, </w:t>
            </w:r>
            <w:r w:rsidRPr="00E55A9E">
              <w:rPr>
                <w:i/>
                <w:sz w:val="20"/>
                <w:szCs w:val="20"/>
              </w:rPr>
              <w:t>am-renresource</w:t>
            </w:r>
            <w:r>
              <w:rPr>
                <w:i/>
                <w:sz w:val="20"/>
                <w:szCs w:val="20"/>
              </w:rPr>
              <w:t xml:space="preserve">, </w:t>
            </w:r>
            <w:r w:rsidRPr="00E55A9E">
              <w:rPr>
                <w:i/>
                <w:sz w:val="20"/>
                <w:szCs w:val="20"/>
              </w:rPr>
              <w:t>am-comresource</w:t>
            </w:r>
            <w:r>
              <w:rPr>
                <w:i/>
                <w:sz w:val="20"/>
                <w:szCs w:val="20"/>
              </w:rPr>
              <w:t xml:space="preserve">, </w:t>
            </w:r>
            <w:r w:rsidRPr="00E55A9E">
              <w:rPr>
                <w:i/>
                <w:sz w:val="20"/>
                <w:szCs w:val="20"/>
              </w:rPr>
              <w:t>am-distservice</w:t>
            </w:r>
            <w:r>
              <w:rPr>
                <w:i/>
                <w:sz w:val="20"/>
                <w:szCs w:val="20"/>
              </w:rPr>
              <w:t xml:space="preserve">, </w:t>
            </w:r>
            <w:r w:rsidRPr="00E55A9E">
              <w:rPr>
                <w:i/>
                <w:sz w:val="20"/>
                <w:szCs w:val="20"/>
              </w:rPr>
              <w:t>am-sysservice</w:t>
            </w:r>
            <w:r>
              <w:rPr>
                <w:i/>
                <w:sz w:val="20"/>
                <w:szCs w:val="20"/>
              </w:rPr>
              <w:t xml:space="preserve">, </w:t>
            </w:r>
            <w:r w:rsidRPr="00E55A9E">
              <w:rPr>
                <w:i/>
                <w:sz w:val="20"/>
                <w:szCs w:val="20"/>
              </w:rPr>
              <w:t>am-oteservice</w:t>
            </w:r>
            <w:r>
              <w:rPr>
                <w:i/>
                <w:sz w:val="20"/>
                <w:szCs w:val="20"/>
              </w:rPr>
              <w:t xml:space="preserve">, </w:t>
            </w:r>
            <w:r w:rsidRPr="00E55A9E">
              <w:rPr>
                <w:i/>
                <w:sz w:val="20"/>
                <w:szCs w:val="20"/>
              </w:rPr>
              <w:t>am-mrdservice</w:t>
            </w:r>
            <w:r>
              <w:rPr>
                <w:i/>
                <w:sz w:val="20"/>
                <w:szCs w:val="20"/>
              </w:rPr>
              <w:t xml:space="preserve">, </w:t>
            </w:r>
            <w:r w:rsidRPr="00E55A9E">
              <w:rPr>
                <w:i/>
                <w:sz w:val="20"/>
                <w:szCs w:val="20"/>
              </w:rPr>
              <w:t>qty-prod</w:t>
            </w:r>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prim-multiplier, qtyVT</w:t>
            </w:r>
            <w:r>
              <w:rPr>
                <w:i/>
                <w:sz w:val="20"/>
                <w:szCs w:val="20"/>
              </w:rPr>
              <w:t xml:space="preserve">, </w:t>
            </w:r>
            <w:r w:rsidRPr="00E55A9E">
              <w:rPr>
                <w:i/>
                <w:sz w:val="20"/>
                <w:szCs w:val="20"/>
              </w:rPr>
              <w:t>qtyNT</w:t>
            </w:r>
            <w:r>
              <w:rPr>
                <w:i/>
                <w:sz w:val="20"/>
                <w:szCs w:val="20"/>
              </w:rPr>
              <w:t xml:space="preserve">, </w:t>
            </w:r>
            <w:r w:rsidRPr="00E55A9E">
              <w:rPr>
                <w:i/>
                <w:sz w:val="20"/>
                <w:szCs w:val="20"/>
              </w:rPr>
              <w:t>mr-readVTs</w:t>
            </w:r>
            <w:r>
              <w:rPr>
                <w:i/>
                <w:sz w:val="20"/>
                <w:szCs w:val="20"/>
              </w:rPr>
              <w:t xml:space="preserve">, </w:t>
            </w:r>
            <w:r w:rsidRPr="00E55A9E">
              <w:rPr>
                <w:i/>
                <w:sz w:val="20"/>
                <w:szCs w:val="20"/>
              </w:rPr>
              <w:t>mr-readVTe</w:t>
            </w:r>
            <w:r>
              <w:rPr>
                <w:i/>
                <w:sz w:val="20"/>
                <w:szCs w:val="20"/>
              </w:rPr>
              <w:t xml:space="preserve">, </w:t>
            </w:r>
            <w:r w:rsidRPr="00E55A9E">
              <w:rPr>
                <w:i/>
                <w:sz w:val="20"/>
                <w:szCs w:val="20"/>
              </w:rPr>
              <w:t>mr-readNTs</w:t>
            </w:r>
            <w:r>
              <w:rPr>
                <w:i/>
                <w:sz w:val="20"/>
                <w:szCs w:val="20"/>
              </w:rPr>
              <w:t xml:space="preserve">, </w:t>
            </w:r>
            <w:r w:rsidRPr="00E55A9E">
              <w:rPr>
                <w:i/>
                <w:sz w:val="20"/>
                <w:szCs w:val="20"/>
              </w:rPr>
              <w:t>mr-readNTe</w:t>
            </w:r>
            <w:r>
              <w:rPr>
                <w:i/>
                <w:sz w:val="20"/>
                <w:szCs w:val="20"/>
              </w:rPr>
              <w:t xml:space="preserve">, </w:t>
            </w:r>
            <w:r w:rsidRPr="00E55A9E">
              <w:rPr>
                <w:i/>
                <w:sz w:val="20"/>
                <w:szCs w:val="20"/>
              </w:rPr>
              <w:t>mr-addbillVT</w:t>
            </w:r>
            <w:r>
              <w:rPr>
                <w:i/>
                <w:sz w:val="20"/>
                <w:szCs w:val="20"/>
              </w:rPr>
              <w:t xml:space="preserve">, </w:t>
            </w:r>
            <w:r w:rsidRPr="00E55A9E">
              <w:rPr>
                <w:i/>
                <w:sz w:val="20"/>
                <w:szCs w:val="20"/>
              </w:rPr>
              <w:t>mr-addbillNT</w:t>
            </w:r>
          </w:p>
          <w:p w14:paraId="188E034F" w14:textId="77777777" w:rsidR="00852B7F" w:rsidRDefault="00852B7F" w:rsidP="00852B7F">
            <w:pPr>
              <w:rPr>
                <w:i/>
                <w:sz w:val="20"/>
                <w:szCs w:val="20"/>
              </w:rPr>
            </w:pPr>
            <w:r>
              <w:rPr>
                <w:sz w:val="20"/>
                <w:szCs w:val="20"/>
              </w:rPr>
              <w:t xml:space="preserve">element </w:t>
            </w:r>
            <w:r>
              <w:rPr>
                <w:i/>
                <w:sz w:val="20"/>
                <w:szCs w:val="20"/>
              </w:rPr>
              <w:t xml:space="preserve">ereact_type </w:t>
            </w:r>
            <w:r>
              <w:rPr>
                <w:sz w:val="20"/>
                <w:szCs w:val="20"/>
              </w:rPr>
              <w:t xml:space="preserve">– atribut: </w:t>
            </w:r>
            <w:r>
              <w:rPr>
                <w:i/>
                <w:sz w:val="20"/>
                <w:szCs w:val="20"/>
              </w:rPr>
              <w:t>qty</w:t>
            </w:r>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r w:rsidRPr="00852B7F">
              <w:rPr>
                <w:sz w:val="20"/>
                <w:szCs w:val="20"/>
              </w:rPr>
              <w:t>the maximum number of decimal places</w:t>
            </w:r>
            <w:r>
              <w:rPr>
                <w:sz w:val="20"/>
                <w:szCs w:val="20"/>
              </w:rPr>
              <w:t xml:space="preserve"> was reduced from 3 to 0 </w:t>
            </w:r>
            <w:r w:rsidRPr="001A0AC8">
              <w:rPr>
                <w:sz w:val="20"/>
                <w:szCs w:val="20"/>
              </w:rPr>
              <w:t>with the following</w:t>
            </w:r>
            <w:r>
              <w:rPr>
                <w:sz w:val="20"/>
                <w:szCs w:val="20"/>
              </w:rPr>
              <w:t xml:space="preserve"> at</w:t>
            </w:r>
            <w:r w:rsidR="00E96610">
              <w:rPr>
                <w:sz w:val="20"/>
                <w:szCs w:val="20"/>
              </w:rPr>
              <w:t>t</w:t>
            </w:r>
            <w:r>
              <w:rPr>
                <w:sz w:val="20"/>
                <w:szCs w:val="20"/>
              </w:rPr>
              <w:t>ributes:</w:t>
            </w:r>
          </w:p>
          <w:p w14:paraId="06590D76" w14:textId="77777777" w:rsidR="00852B7F" w:rsidRDefault="00852B7F" w:rsidP="00852B7F">
            <w:pPr>
              <w:rPr>
                <w:i/>
                <w:sz w:val="20"/>
                <w:szCs w:val="20"/>
              </w:rPr>
            </w:pPr>
            <w:r>
              <w:rPr>
                <w:sz w:val="20"/>
                <w:szCs w:val="20"/>
              </w:rPr>
              <w:t xml:space="preserve">element </w:t>
            </w:r>
            <w:r>
              <w:rPr>
                <w:i/>
                <w:sz w:val="20"/>
                <w:szCs w:val="20"/>
              </w:rPr>
              <w:t>Pmax</w:t>
            </w:r>
            <w:r w:rsidR="00B97BF9">
              <w:rPr>
                <w:sz w:val="20"/>
                <w:szCs w:val="20"/>
              </w:rPr>
              <w:t xml:space="preserve"> - element</w:t>
            </w:r>
            <w:r w:rsidRPr="006A0C4D">
              <w:rPr>
                <w:sz w:val="20"/>
                <w:szCs w:val="20"/>
              </w:rPr>
              <w:t xml:space="preserve"> </w:t>
            </w:r>
            <w:r>
              <w:rPr>
                <w:i/>
                <w:sz w:val="20"/>
                <w:szCs w:val="20"/>
              </w:rPr>
              <w:t xml:space="preserve">MP </w:t>
            </w:r>
            <w:r>
              <w:rPr>
                <w:sz w:val="20"/>
                <w:szCs w:val="20"/>
              </w:rPr>
              <w:t xml:space="preserve">– atribut: </w:t>
            </w:r>
            <w:r>
              <w:rPr>
                <w:i/>
                <w:sz w:val="20"/>
                <w:szCs w:val="20"/>
              </w:rPr>
              <w:t>qty</w:t>
            </w:r>
          </w:p>
          <w:p w14:paraId="216608C3" w14:textId="77777777" w:rsidR="00852B7F" w:rsidRDefault="00852B7F" w:rsidP="00852B7F">
            <w:pPr>
              <w:rPr>
                <w:i/>
                <w:sz w:val="20"/>
                <w:szCs w:val="20"/>
              </w:rPr>
            </w:pPr>
            <w:r>
              <w:rPr>
                <w:sz w:val="20"/>
                <w:szCs w:val="20"/>
              </w:rPr>
              <w:t xml:space="preserve">element </w:t>
            </w:r>
            <w:r>
              <w:rPr>
                <w:i/>
                <w:sz w:val="20"/>
                <w:szCs w:val="20"/>
              </w:rPr>
              <w:t>Pmax</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626AF0B6" w14:textId="77777777" w:rsidR="00852B7F" w:rsidRDefault="00852B7F" w:rsidP="00852B7F">
            <w:pPr>
              <w:rPr>
                <w:i/>
                <w:sz w:val="20"/>
                <w:szCs w:val="20"/>
              </w:rPr>
            </w:pPr>
            <w:r>
              <w:rPr>
                <w:sz w:val="20"/>
                <w:szCs w:val="20"/>
              </w:rPr>
              <w:t xml:space="preserve">element </w:t>
            </w:r>
            <w:r>
              <w:rPr>
                <w:i/>
                <w:sz w:val="20"/>
                <w:szCs w:val="20"/>
              </w:rPr>
              <w:t>PmaxNT</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BA16815" w14:textId="77777777" w:rsidR="00852B7F" w:rsidRDefault="00852B7F" w:rsidP="00852B7F">
            <w:pPr>
              <w:rPr>
                <w:sz w:val="20"/>
                <w:szCs w:val="20"/>
              </w:rPr>
            </w:pPr>
            <w:r>
              <w:rPr>
                <w:sz w:val="20"/>
                <w:szCs w:val="20"/>
              </w:rPr>
              <w:t xml:space="preserve">element </w:t>
            </w:r>
            <w:r>
              <w:rPr>
                <w:i/>
                <w:sz w:val="20"/>
                <w:szCs w:val="20"/>
              </w:rPr>
              <w:t>PmaxMO</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CDIDIS definition – date only like day can be sent by these attributes</w:t>
            </w:r>
            <w:r w:rsidR="00B15047">
              <w:rPr>
                <w:sz w:val="20"/>
                <w:szCs w:val="20"/>
              </w:rPr>
              <w:t>:</w:t>
            </w:r>
          </w:p>
          <w:p w14:paraId="25ED98E9" w14:textId="77777777" w:rsidR="00B15047" w:rsidRDefault="00B15047" w:rsidP="00B15047">
            <w:pPr>
              <w:rPr>
                <w:i/>
                <w:sz w:val="20"/>
                <w:szCs w:val="20"/>
              </w:rPr>
            </w:pPr>
            <w:r>
              <w:rPr>
                <w:sz w:val="20"/>
                <w:szCs w:val="20"/>
              </w:rPr>
              <w:t xml:space="preserve">element </w:t>
            </w:r>
            <w:r w:rsidRPr="006A0C4D">
              <w:rPr>
                <w:i/>
                <w:sz w:val="20"/>
                <w:szCs w:val="20"/>
              </w:rPr>
              <w:t>Price</w:t>
            </w:r>
            <w:r>
              <w:rPr>
                <w:sz w:val="20"/>
                <w:szCs w:val="20"/>
              </w:rPr>
              <w:t xml:space="preserve"> – atribut: </w:t>
            </w:r>
            <w:r w:rsidRPr="006A0C4D">
              <w:rPr>
                <w:i/>
                <w:sz w:val="20"/>
                <w:szCs w:val="20"/>
              </w:rPr>
              <w:t>inv-per-from</w:t>
            </w:r>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r w:rsidRPr="00D55BFE">
              <w:rPr>
                <w:i/>
                <w:sz w:val="20"/>
                <w:szCs w:val="20"/>
              </w:rPr>
              <w:t>inv-per-from</w:t>
            </w:r>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r w:rsidRPr="00D55BFE">
              <w:rPr>
                <w:i/>
                <w:sz w:val="20"/>
                <w:szCs w:val="20"/>
              </w:rPr>
              <w:t>inv-per-from</w:t>
            </w:r>
          </w:p>
          <w:p w14:paraId="221A0864" w14:textId="77777777" w:rsidR="00E96610" w:rsidRDefault="00B15047" w:rsidP="00E96610">
            <w:pPr>
              <w:rPr>
                <w:sz w:val="20"/>
                <w:szCs w:val="20"/>
              </w:rPr>
            </w:pPr>
            <w:r>
              <w:rPr>
                <w:sz w:val="20"/>
                <w:szCs w:val="20"/>
              </w:rPr>
              <w:t>(w</w:t>
            </w:r>
            <w:r w:rsidRPr="00B15047">
              <w:rPr>
                <w:sz w:val="20"/>
                <w:szCs w:val="20"/>
              </w:rPr>
              <w:t>as able to send the date as month of the year)</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definition – element </w:t>
            </w:r>
            <w:r>
              <w:rPr>
                <w:i/>
                <w:sz w:val="20"/>
                <w:szCs w:val="20"/>
              </w:rPr>
              <w:t xml:space="preserve">OPM - </w:t>
            </w:r>
            <w:r>
              <w:rPr>
                <w:sz w:val="20"/>
                <w:szCs w:val="20"/>
              </w:rPr>
              <w:t>these attributes was changed:</w:t>
            </w:r>
          </w:p>
          <w:p w14:paraId="3AF4F342" w14:textId="77777777" w:rsidR="00BA1ABA" w:rsidRDefault="00BA1ABA" w:rsidP="00BA1ABA">
            <w:pPr>
              <w:rPr>
                <w:sz w:val="20"/>
                <w:szCs w:val="20"/>
              </w:rPr>
            </w:pPr>
            <w:r w:rsidRPr="00B80CF7">
              <w:rPr>
                <w:i/>
                <w:sz w:val="20"/>
                <w:szCs w:val="20"/>
              </w:rPr>
              <w:lastRenderedPageBreak/>
              <w:t>disc-reason</w:t>
            </w:r>
            <w:r>
              <w:rPr>
                <w:i/>
                <w:sz w:val="20"/>
                <w:szCs w:val="20"/>
              </w:rPr>
              <w:t xml:space="preserve"> – </w:t>
            </w:r>
            <w:r w:rsidRPr="00A84A44">
              <w:rPr>
                <w:sz w:val="20"/>
                <w:szCs w:val="20"/>
              </w:rPr>
              <w:t>the enumeration</w:t>
            </w:r>
            <w:r>
              <w:rPr>
                <w:sz w:val="20"/>
                <w:szCs w:val="20"/>
              </w:rPr>
              <w:t xml:space="preserve"> </w:t>
            </w:r>
            <w:r w:rsidRPr="00A84A44">
              <w:rPr>
                <w:sz w:val="20"/>
                <w:szCs w:val="20"/>
              </w:rPr>
              <w:t>of possible values was expanded</w:t>
            </w:r>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r w:rsidRPr="00A84A44">
              <w:rPr>
                <w:i/>
                <w:sz w:val="20"/>
              </w:rPr>
              <w:t>mrsend-susp</w:t>
            </w:r>
            <w:r w:rsidRPr="00A84A44">
              <w:rPr>
                <w:sz w:val="20"/>
              </w:rPr>
              <w:t xml:space="preserve"> – </w:t>
            </w:r>
            <w:r>
              <w:rPr>
                <w:sz w:val="20"/>
              </w:rPr>
              <w:t>the value</w:t>
            </w:r>
            <w:r w:rsidRPr="00A84A44">
              <w:rPr>
                <w:sz w:val="20"/>
              </w:rPr>
              <w:t xml:space="preserve"> </w:t>
            </w:r>
            <w:r>
              <w:rPr>
                <w:sz w:val="20"/>
              </w:rPr>
              <w:t xml:space="preserve">of enumeration </w:t>
            </w:r>
            <w:r w:rsidRPr="00A84A44">
              <w:rPr>
                <w:sz w:val="20"/>
              </w:rPr>
              <w:t>2</w:t>
            </w:r>
            <w:r>
              <w:rPr>
                <w:sz w:val="20"/>
              </w:rPr>
              <w:t xml:space="preserve"> was renamed</w:t>
            </w:r>
            <w:r w:rsidRPr="00A84A44">
              <w:rPr>
                <w:sz w:val="20"/>
              </w:rPr>
              <w:t xml:space="preserve"> „</w:t>
            </w:r>
            <w:r w:rsidRPr="000A7004">
              <w:rPr>
                <w:sz w:val="20"/>
              </w:rPr>
              <w:t>Suspended for metering data and DGI (deactivated)</w:t>
            </w:r>
            <w:r w:rsidRPr="00A84A44">
              <w:rPr>
                <w:sz w:val="20"/>
              </w:rPr>
              <w:t xml:space="preserve">“ </w:t>
            </w:r>
            <w:r>
              <w:rPr>
                <w:sz w:val="20"/>
              </w:rPr>
              <w:t xml:space="preserve">and new value 3 was added </w:t>
            </w:r>
            <w:r w:rsidRPr="00A84A44">
              <w:rPr>
                <w:sz w:val="20"/>
              </w:rPr>
              <w:t xml:space="preserve"> „</w:t>
            </w:r>
            <w:r w:rsidRPr="000A7004">
              <w:rPr>
                <w:sz w:val="20"/>
              </w:rPr>
              <w:t>Suspended for metering data and DGI (no meter)</w:t>
            </w:r>
            <w:r w:rsidRPr="00A84A44">
              <w:rPr>
                <w:sz w:val="20"/>
              </w:rPr>
              <w:t>“,</w:t>
            </w:r>
          </w:p>
          <w:p w14:paraId="409E3E74" w14:textId="77777777" w:rsidR="00BA1ABA" w:rsidRPr="00BA1ABA" w:rsidRDefault="00BA1ABA" w:rsidP="00E96610">
            <w:pPr>
              <w:rPr>
                <w:sz w:val="18"/>
                <w:szCs w:val="20"/>
              </w:rPr>
            </w:pPr>
            <w:r w:rsidRPr="00A84A44">
              <w:rPr>
                <w:i/>
                <w:sz w:val="20"/>
              </w:rPr>
              <w:t xml:space="preserve">micro-source </w:t>
            </w:r>
            <w:r w:rsidRPr="00A84A44">
              <w:rPr>
                <w:sz w:val="20"/>
              </w:rPr>
              <w:t xml:space="preserve">– </w:t>
            </w:r>
            <w:r>
              <w:rPr>
                <w:sz w:val="20"/>
              </w:rPr>
              <w:t>annotation was changed</w:t>
            </w:r>
            <w:r w:rsidRPr="00A84A44">
              <w:rPr>
                <w:sz w:val="20"/>
              </w:rPr>
              <w:t xml:space="preserve"> „</w:t>
            </w:r>
            <w:r w:rsidRPr="00281A06">
              <w:rPr>
                <w:sz w:val="20"/>
              </w:rPr>
              <w:t>Micro source/Production under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definition – </w:t>
            </w:r>
            <w:r w:rsidRPr="00281A06">
              <w:rPr>
                <w:sz w:val="20"/>
                <w:szCs w:val="20"/>
              </w:rPr>
              <w:t xml:space="preserve">the enumeration of the </w:t>
            </w:r>
            <w:r w:rsidRPr="00281A06">
              <w:rPr>
                <w:i/>
                <w:sz w:val="20"/>
                <w:szCs w:val="20"/>
              </w:rPr>
              <w:t>reason</w:t>
            </w:r>
            <w:r w:rsidRPr="00281A06">
              <w:rPr>
                <w:sz w:val="20"/>
                <w:szCs w:val="20"/>
              </w:rPr>
              <w:t xml:space="preserve"> attribute of the </w:t>
            </w:r>
            <w:r w:rsidRPr="00281A06">
              <w:rPr>
                <w:i/>
                <w:sz w:val="20"/>
                <w:szCs w:val="20"/>
              </w:rPr>
              <w:t>Activity</w:t>
            </w:r>
            <w:r w:rsidRPr="00281A06">
              <w:rPr>
                <w:sz w:val="20"/>
                <w:szCs w:val="20"/>
              </w:rPr>
              <w:t xml:space="preserve"> element was expanded:</w:t>
            </w:r>
          </w:p>
          <w:p w14:paraId="66A38878" w14:textId="77777777" w:rsidR="00BA1ABA" w:rsidRDefault="00BA1ABA" w:rsidP="00BA1ABA">
            <w:pPr>
              <w:rPr>
                <w:sz w:val="20"/>
                <w:szCs w:val="20"/>
              </w:rPr>
            </w:pPr>
            <w:r w:rsidRPr="00B80CF7">
              <w:rPr>
                <w:sz w:val="20"/>
                <w:szCs w:val="20"/>
              </w:rPr>
              <w:t>ARF -</w:t>
            </w:r>
            <w:r w:rsidRPr="00B80CF7">
              <w:t xml:space="preserve"> </w:t>
            </w:r>
            <w:r>
              <w:rPr>
                <w:sz w:val="20"/>
                <w:szCs w:val="20"/>
              </w:rPr>
              <w:t>No TSO/DSO contract</w:t>
            </w:r>
          </w:p>
          <w:p w14:paraId="2AB744A1" w14:textId="77777777" w:rsidR="00BA1ABA" w:rsidRDefault="00BA1ABA" w:rsidP="00BA1ABA">
            <w:pPr>
              <w:rPr>
                <w:sz w:val="20"/>
                <w:szCs w:val="20"/>
              </w:rPr>
            </w:pPr>
            <w:r>
              <w:rPr>
                <w:sz w:val="20"/>
                <w:szCs w:val="20"/>
              </w:rPr>
              <w:t xml:space="preserve">ARG - </w:t>
            </w:r>
            <w:r w:rsidRPr="00281A06">
              <w:rPr>
                <w:sz w:val="20"/>
                <w:szCs w:val="20"/>
              </w:rPr>
              <w:t>Compound contract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definition - append of new attribute </w:t>
            </w:r>
            <w:r>
              <w:rPr>
                <w:i/>
                <w:sz w:val="20"/>
                <w:szCs w:val="20"/>
              </w:rPr>
              <w:t>planned</w:t>
            </w:r>
            <w:r>
              <w:rPr>
                <w:sz w:val="20"/>
                <w:szCs w:val="20"/>
              </w:rPr>
              <w:t xml:space="preserve">  type bolean at the level of the </w:t>
            </w:r>
            <w:r>
              <w:rPr>
                <w:i/>
                <w:sz w:val="20"/>
                <w:szCs w:val="20"/>
              </w:rPr>
              <w:t>OPM</w:t>
            </w:r>
            <w:r>
              <w:rPr>
                <w:sz w:val="20"/>
                <w:szCs w:val="20"/>
              </w:rPr>
              <w:t xml:space="preserve"> element. Attribute s of the use optional.</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definition – element </w:t>
            </w:r>
            <w:r>
              <w:rPr>
                <w:i/>
                <w:sz w:val="20"/>
                <w:szCs w:val="20"/>
              </w:rPr>
              <w:t xml:space="preserve">OPM - </w:t>
            </w:r>
            <w:r>
              <w:rPr>
                <w:sz w:val="20"/>
                <w:szCs w:val="20"/>
              </w:rPr>
              <w:t>these attributes was changed:</w:t>
            </w:r>
          </w:p>
          <w:p w14:paraId="29652FCC" w14:textId="77777777" w:rsidR="005E0366" w:rsidRPr="00857576" w:rsidRDefault="005E0366" w:rsidP="00857576">
            <w:pPr>
              <w:rPr>
                <w:sz w:val="20"/>
                <w:szCs w:val="20"/>
              </w:rPr>
            </w:pPr>
            <w:r w:rsidRPr="00857576">
              <w:rPr>
                <w:i/>
                <w:sz w:val="20"/>
                <w:szCs w:val="20"/>
              </w:rPr>
              <w:t>date-from</w:t>
            </w:r>
            <w:r w:rsidRPr="00857576">
              <w:rPr>
                <w:sz w:val="20"/>
                <w:szCs w:val="20"/>
              </w:rPr>
              <w:t xml:space="preserve"> is optional</w:t>
            </w:r>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definition - the enumeration of the attribute </w:t>
            </w:r>
            <w:r w:rsidRPr="00857576">
              <w:rPr>
                <w:i/>
                <w:sz w:val="20"/>
                <w:szCs w:val="20"/>
              </w:rPr>
              <w:t>message-code</w:t>
            </w:r>
            <w:r w:rsidRPr="00857576">
              <w:rPr>
                <w:sz w:val="20"/>
                <w:szCs w:val="20"/>
              </w:rPr>
              <w:t xml:space="preserve"> root element  was expanded by:</w:t>
            </w:r>
          </w:p>
          <w:p w14:paraId="6F901113" w14:textId="77777777" w:rsidR="005E0366" w:rsidRPr="00857576" w:rsidRDefault="005E0366" w:rsidP="00857576">
            <w:pPr>
              <w:rPr>
                <w:b/>
                <w:sz w:val="20"/>
                <w:szCs w:val="20"/>
              </w:rPr>
            </w:pPr>
            <w:r w:rsidRPr="00857576">
              <w:rPr>
                <w:i/>
                <w:sz w:val="20"/>
                <w:szCs w:val="20"/>
              </w:rPr>
              <w:t>cons-categ</w:t>
            </w:r>
            <w:r w:rsidRPr="00857576">
              <w:rPr>
                <w:sz w:val="20"/>
                <w:szCs w:val="20"/>
              </w:rPr>
              <w:t xml:space="preserve"> (Consumption category)</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MASTERDATA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31B6461" w14:textId="77777777" w:rsidR="005E0366" w:rsidRDefault="005E0366" w:rsidP="005E0366">
            <w:pPr>
              <w:rPr>
                <w:sz w:val="20"/>
                <w:szCs w:val="20"/>
              </w:rPr>
            </w:pPr>
            <w:r>
              <w:rPr>
                <w:sz w:val="20"/>
                <w:szCs w:val="20"/>
              </w:rPr>
              <w:t>194 - Ex post PDT registration</w:t>
            </w:r>
          </w:p>
          <w:p w14:paraId="7CE6C0E4" w14:textId="77777777" w:rsidR="005E0366" w:rsidRDefault="005E0366" w:rsidP="005E0366">
            <w:pPr>
              <w:rPr>
                <w:sz w:val="20"/>
                <w:szCs w:val="20"/>
              </w:rPr>
            </w:pPr>
            <w:r>
              <w:rPr>
                <w:sz w:val="20"/>
                <w:szCs w:val="20"/>
              </w:rPr>
              <w:t>196 - Ex post PDT registration – copy</w:t>
            </w:r>
          </w:p>
          <w:p w14:paraId="3B82DB25" w14:textId="77777777" w:rsidR="005E0366" w:rsidRDefault="005E0366" w:rsidP="005E0366">
            <w:pPr>
              <w:rPr>
                <w:sz w:val="20"/>
                <w:szCs w:val="20"/>
              </w:rPr>
            </w:pPr>
            <w:r>
              <w:rPr>
                <w:sz w:val="20"/>
                <w:szCs w:val="20"/>
              </w:rPr>
              <w:t>199 – PDT state</w:t>
            </w:r>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031D00B3" w14:textId="77777777" w:rsidR="005E0366" w:rsidRDefault="005E0366" w:rsidP="005E0366">
            <w:pPr>
              <w:rPr>
                <w:sz w:val="20"/>
                <w:szCs w:val="20"/>
              </w:rPr>
            </w:pPr>
            <w:r>
              <w:rPr>
                <w:sz w:val="20"/>
                <w:szCs w:val="20"/>
              </w:rPr>
              <w:t>195 - Response to ex post PDT registration</w:t>
            </w:r>
          </w:p>
          <w:p w14:paraId="0AB093FE" w14:textId="77777777" w:rsidR="005E0366" w:rsidRDefault="005E0366" w:rsidP="00E96610">
            <w:pPr>
              <w:rPr>
                <w:sz w:val="20"/>
                <w:szCs w:val="20"/>
              </w:rPr>
            </w:pPr>
            <w:r>
              <w:rPr>
                <w:sz w:val="20"/>
                <w:szCs w:val="20"/>
              </w:rPr>
              <w:t>198 - Response to request for PDT state</w:t>
            </w:r>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definition – element </w:t>
            </w:r>
            <w:r>
              <w:rPr>
                <w:i/>
                <w:sz w:val="20"/>
                <w:szCs w:val="20"/>
              </w:rPr>
              <w:t xml:space="preserve">CLAIM - </w:t>
            </w:r>
            <w:r>
              <w:rPr>
                <w:sz w:val="20"/>
                <w:szCs w:val="20"/>
              </w:rPr>
              <w:t>these attributes was added:</w:t>
            </w:r>
          </w:p>
          <w:p w14:paraId="2C0922FD" w14:textId="77777777" w:rsidR="006613DE" w:rsidRDefault="006613DE" w:rsidP="006613DE">
            <w:pPr>
              <w:rPr>
                <w:sz w:val="20"/>
                <w:szCs w:val="20"/>
              </w:rPr>
            </w:pPr>
            <w:r>
              <w:rPr>
                <w:sz w:val="20"/>
                <w:szCs w:val="20"/>
              </w:rPr>
              <w:t xml:space="preserve">version - </w:t>
            </w:r>
            <w:r w:rsidRPr="006613DE">
              <w:rPr>
                <w:sz w:val="20"/>
                <w:szCs w:val="20"/>
              </w:rPr>
              <w:t>Internal version of OTE report</w:t>
            </w:r>
          </w:p>
          <w:p w14:paraId="759000F9" w14:textId="77777777" w:rsidR="006613DE" w:rsidRDefault="006613DE" w:rsidP="006613DE">
            <w:pPr>
              <w:rPr>
                <w:sz w:val="20"/>
                <w:szCs w:val="20"/>
              </w:rPr>
            </w:pPr>
            <w:r>
              <w:rPr>
                <w:sz w:val="20"/>
                <w:szCs w:val="20"/>
              </w:rPr>
              <w:t xml:space="preserve">template-id  - </w:t>
            </w:r>
            <w:r w:rsidRPr="006613DE">
              <w:rPr>
                <w:sz w:val="20"/>
                <w:szCs w:val="20"/>
              </w:rPr>
              <w:t>Internal message template identifier</w:t>
            </w:r>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definition- element </w:t>
            </w:r>
            <w:r w:rsidRPr="00150D7A">
              <w:rPr>
                <w:i/>
                <w:sz w:val="20"/>
                <w:szCs w:val="20"/>
              </w:rPr>
              <w:t>OPM</w:t>
            </w:r>
            <w:r>
              <w:rPr>
                <w:sz w:val="20"/>
                <w:szCs w:val="20"/>
              </w:rPr>
              <w:t xml:space="preserve"> these attributes was added:</w:t>
            </w:r>
          </w:p>
          <w:p w14:paraId="6F54C416" w14:textId="77777777" w:rsidR="00150D7A" w:rsidRDefault="00150D7A" w:rsidP="00150D7A">
            <w:pPr>
              <w:rPr>
                <w:sz w:val="20"/>
                <w:szCs w:val="20"/>
              </w:rPr>
            </w:pPr>
            <w:r>
              <w:rPr>
                <w:sz w:val="20"/>
                <w:szCs w:val="20"/>
              </w:rPr>
              <w:t xml:space="preserve">monitor-code - </w:t>
            </w:r>
            <w:r w:rsidRPr="00150D7A">
              <w:rPr>
                <w:sz w:val="20"/>
                <w:szCs w:val="20"/>
              </w:rPr>
              <w:t>Monitor code value</w:t>
            </w:r>
          </w:p>
          <w:p w14:paraId="21F3636D" w14:textId="77777777" w:rsidR="00150D7A" w:rsidRDefault="00150D7A" w:rsidP="00150D7A">
            <w:pPr>
              <w:rPr>
                <w:sz w:val="20"/>
                <w:szCs w:val="20"/>
              </w:rPr>
            </w:pPr>
            <w:r>
              <w:rPr>
                <w:sz w:val="20"/>
                <w:szCs w:val="20"/>
              </w:rPr>
              <w:t xml:space="preserve">monitor-to - </w:t>
            </w:r>
            <w:r w:rsidRPr="00150D7A">
              <w:rPr>
                <w:sz w:val="20"/>
                <w:szCs w:val="20"/>
              </w:rPr>
              <w:t>Valid to</w:t>
            </w:r>
          </w:p>
          <w:p w14:paraId="113A0193" w14:textId="77777777" w:rsidR="00150D7A" w:rsidRDefault="00150D7A" w:rsidP="00150D7A">
            <w:pPr>
              <w:rPr>
                <w:sz w:val="20"/>
                <w:szCs w:val="20"/>
              </w:rPr>
            </w:pPr>
            <w:r>
              <w:rPr>
                <w:sz w:val="20"/>
                <w:szCs w:val="20"/>
              </w:rPr>
              <w:t xml:space="preserve">monitor-from - </w:t>
            </w:r>
            <w:r w:rsidRPr="00150D7A">
              <w:rPr>
                <w:sz w:val="20"/>
                <w:szCs w:val="20"/>
              </w:rPr>
              <w:t>Valid from</w:t>
            </w:r>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5E499E9D" w14:textId="77777777" w:rsidR="00D87777" w:rsidRDefault="00D87777" w:rsidP="00C50770">
            <w:pPr>
              <w:rPr>
                <w:sz w:val="20"/>
                <w:szCs w:val="20"/>
              </w:rPr>
            </w:pPr>
            <w:r>
              <w:rPr>
                <w:sz w:val="20"/>
                <w:szCs w:val="20"/>
              </w:rPr>
              <w:t xml:space="preserve">486 - </w:t>
            </w:r>
            <w:r w:rsidRPr="00D87777">
              <w:rPr>
                <w:sz w:val="20"/>
                <w:szCs w:val="20"/>
              </w:rPr>
              <w:t>Notification of expiration of the bank guarantee / rating for financial security</w:t>
            </w:r>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definition</w:t>
            </w:r>
            <w:r>
              <w:rPr>
                <w:sz w:val="20"/>
                <w:szCs w:val="20"/>
              </w:rPr>
              <w:t xml:space="preserve"> – attribute </w:t>
            </w:r>
            <w:r>
              <w:rPr>
                <w:i/>
                <w:sz w:val="20"/>
                <w:szCs w:val="20"/>
              </w:rPr>
              <w:t xml:space="preserve">claim-subject  </w:t>
            </w:r>
            <w:r>
              <w:rPr>
                <w:sz w:val="20"/>
                <w:szCs w:val="20"/>
              </w:rPr>
              <w:t xml:space="preserve">element </w:t>
            </w:r>
            <w:r>
              <w:rPr>
                <w:i/>
                <w:sz w:val="20"/>
                <w:szCs w:val="20"/>
              </w:rPr>
              <w:t>CLAIM</w:t>
            </w:r>
            <w:r>
              <w:rPr>
                <w:sz w:val="20"/>
                <w:szCs w:val="20"/>
              </w:rPr>
              <w:t xml:space="preserve">   -</w:t>
            </w:r>
            <w:r w:rsidRPr="00E62B9D">
              <w:rPr>
                <w:sz w:val="20"/>
                <w:szCs w:val="20"/>
              </w:rPr>
              <w:t>definition of string type extended from max 100 to 128 characters</w:t>
            </w:r>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r w:rsidR="006974ED">
              <w:rPr>
                <w:sz w:val="20"/>
                <w:szCs w:val="20"/>
              </w:rPr>
              <w:t xml:space="preserve">definition </w:t>
            </w:r>
            <w:r>
              <w:rPr>
                <w:sz w:val="20"/>
                <w:szCs w:val="20"/>
              </w:rPr>
              <w:t xml:space="preserve">– </w:t>
            </w:r>
            <w:r w:rsidR="006974ED" w:rsidRPr="006974ED">
              <w:rPr>
                <w:sz w:val="20"/>
                <w:szCs w:val="20"/>
              </w:rPr>
              <w:t>some labels modified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element.(bug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SFVOTLIMITCHANGE definition - the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sidRPr="000909D1">
              <w:rPr>
                <w:i/>
                <w:sz w:val="20"/>
                <w:szCs w:val="20"/>
              </w:rPr>
              <w:t>Limit</w:t>
            </w:r>
            <w:r>
              <w:rPr>
                <w:sz w:val="20"/>
                <w:szCs w:val="20"/>
              </w:rPr>
              <w:t xml:space="preserve"> was expanded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definition – the label (only CS)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definition – labels (CS and EN) of enumeration </w:t>
            </w:r>
            <w:r w:rsidRPr="00C7338E">
              <w:rPr>
                <w:i/>
                <w:sz w:val="20"/>
                <w:szCs w:val="20"/>
              </w:rPr>
              <w:t>484</w:t>
            </w:r>
            <w:r>
              <w:rPr>
                <w:sz w:val="20"/>
                <w:szCs w:val="20"/>
              </w:rPr>
              <w:t xml:space="preserve">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r w:rsidRPr="00617006">
              <w:rPr>
                <w:sz w:val="20"/>
                <w:szCs w:val="20"/>
              </w:rPr>
              <w:t>Automatic change limit IM/BAlM for elektricity or IM for gas</w:t>
            </w:r>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definition – the enumeration of the attribute </w:t>
            </w:r>
            <w:r w:rsidRPr="00B21598">
              <w:rPr>
                <w:i/>
                <w:sz w:val="20"/>
                <w:szCs w:val="20"/>
              </w:rPr>
              <w:t>type</w:t>
            </w:r>
            <w:r>
              <w:rPr>
                <w:sz w:val="20"/>
                <w:szCs w:val="20"/>
              </w:rPr>
              <w:t xml:space="preserve"> element </w:t>
            </w:r>
            <w:r w:rsidRPr="00B21598">
              <w:rPr>
                <w:i/>
                <w:sz w:val="20"/>
                <w:szCs w:val="20"/>
              </w:rPr>
              <w:t>Data</w:t>
            </w:r>
            <w:r>
              <w:rPr>
                <w:sz w:val="20"/>
                <w:szCs w:val="20"/>
              </w:rPr>
              <w:t xml:space="preserve"> was expanded: </w:t>
            </w:r>
          </w:p>
          <w:p w14:paraId="58F97522" w14:textId="77777777" w:rsidR="00B21598" w:rsidRDefault="00B21598" w:rsidP="00B21598">
            <w:pPr>
              <w:rPr>
                <w:sz w:val="20"/>
                <w:szCs w:val="20"/>
              </w:rPr>
            </w:pPr>
            <w:r>
              <w:rPr>
                <w:sz w:val="20"/>
                <w:szCs w:val="20"/>
              </w:rPr>
              <w:t xml:space="preserve">LIM_VDP - </w:t>
            </w:r>
            <w:r w:rsidRPr="00B21598">
              <w:rPr>
                <w:sz w:val="20"/>
                <w:szCs w:val="20"/>
              </w:rPr>
              <w:t>Utilization of limit for IM - gas</w:t>
            </w:r>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SFVOTLIMITS definition – labels of attribute</w:t>
            </w:r>
            <w:r w:rsidRPr="00B21598">
              <w:rPr>
                <w:i/>
                <w:sz w:val="20"/>
                <w:szCs w:val="20"/>
              </w:rPr>
              <w:t xml:space="preserve"> type</w:t>
            </w:r>
            <w:r>
              <w:rPr>
                <w:sz w:val="20"/>
                <w:szCs w:val="20"/>
              </w:rPr>
              <w:t xml:space="preserve"> element </w:t>
            </w:r>
            <w:r w:rsidRPr="00B21598">
              <w:rPr>
                <w:i/>
                <w:sz w:val="20"/>
                <w:szCs w:val="20"/>
              </w:rPr>
              <w:t>Data</w:t>
            </w:r>
            <w:r w:rsidR="00CE275F">
              <w:rPr>
                <w:sz w:val="20"/>
                <w:szCs w:val="20"/>
              </w:rPr>
              <w:t xml:space="preserve">  was changed</w:t>
            </w:r>
            <w:r>
              <w:rPr>
                <w:sz w:val="20"/>
                <w:szCs w:val="20"/>
              </w:rPr>
              <w:t>:</w:t>
            </w:r>
          </w:p>
          <w:p w14:paraId="37FE3254" w14:textId="77777777" w:rsidR="00B21598" w:rsidRPr="00B21598" w:rsidRDefault="00B21598" w:rsidP="00B21598">
            <w:pPr>
              <w:rPr>
                <w:sz w:val="20"/>
                <w:szCs w:val="20"/>
              </w:rPr>
            </w:pPr>
            <w:r w:rsidRPr="00B21598">
              <w:rPr>
                <w:sz w:val="20"/>
                <w:szCs w:val="20"/>
              </w:rPr>
              <w:t>limitIMBalM</w:t>
            </w:r>
            <w:r>
              <w:rPr>
                <w:sz w:val="20"/>
                <w:szCs w:val="20"/>
              </w:rPr>
              <w:t xml:space="preserve"> - </w:t>
            </w:r>
            <w:r w:rsidRPr="00B21598">
              <w:rPr>
                <w:sz w:val="20"/>
                <w:szCs w:val="20"/>
              </w:rPr>
              <w:t>Limit for IM/BalM electricity or IM gas</w:t>
            </w:r>
          </w:p>
          <w:p w14:paraId="2DDD8095" w14:textId="77777777" w:rsidR="00B21598" w:rsidRPr="00B21598" w:rsidRDefault="00B21598" w:rsidP="00B21598">
            <w:pPr>
              <w:rPr>
                <w:sz w:val="20"/>
                <w:szCs w:val="20"/>
              </w:rPr>
            </w:pPr>
            <w:r>
              <w:rPr>
                <w:sz w:val="20"/>
                <w:szCs w:val="20"/>
              </w:rPr>
              <w:t xml:space="preserve">utilizationIMBalM - </w:t>
            </w:r>
            <w:r w:rsidRPr="00B21598">
              <w:rPr>
                <w:sz w:val="20"/>
                <w:szCs w:val="20"/>
              </w:rPr>
              <w:t>Utilization of limit for IM/BalM electricity or IM gas</w:t>
            </w:r>
          </w:p>
          <w:p w14:paraId="259A9338" w14:textId="77777777" w:rsidR="00B21598" w:rsidRDefault="00B21598" w:rsidP="00B21598">
            <w:pPr>
              <w:rPr>
                <w:sz w:val="20"/>
                <w:szCs w:val="20"/>
              </w:rPr>
            </w:pPr>
            <w:r w:rsidRPr="00B21598">
              <w:rPr>
                <w:sz w:val="20"/>
                <w:szCs w:val="20"/>
              </w:rPr>
              <w:t xml:space="preserve">freeResourcesIMBalM </w:t>
            </w:r>
            <w:r>
              <w:rPr>
                <w:sz w:val="20"/>
                <w:szCs w:val="20"/>
              </w:rPr>
              <w:t xml:space="preserve">- </w:t>
            </w:r>
            <w:r w:rsidRPr="00B21598">
              <w:rPr>
                <w:sz w:val="20"/>
                <w:szCs w:val="20"/>
              </w:rPr>
              <w:t xml:space="preserve">Free limit IM/BalM elektricity or IM gas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definition – lables (CS and EN) of enumeration </w:t>
            </w:r>
            <w:r w:rsidRPr="00246890">
              <w:rPr>
                <w:i/>
                <w:sz w:val="20"/>
                <w:szCs w:val="20"/>
              </w:rPr>
              <w:t>482</w:t>
            </w:r>
            <w:r>
              <w:rPr>
                <w:i/>
                <w:sz w:val="20"/>
                <w:szCs w:val="20"/>
              </w:rPr>
              <w:t xml:space="preserve"> </w:t>
            </w:r>
            <w:r w:rsidRPr="00246890">
              <w:rPr>
                <w:sz w:val="20"/>
                <w:szCs w:val="20"/>
              </w:rPr>
              <w:t>of attribute</w:t>
            </w:r>
            <w:r>
              <w:rPr>
                <w:i/>
                <w:sz w:val="20"/>
                <w:szCs w:val="20"/>
              </w:rPr>
              <w:t xml:space="preserve"> message-code </w:t>
            </w:r>
            <w:r w:rsidRPr="00246890">
              <w:rPr>
                <w:sz w:val="20"/>
                <w:szCs w:val="20"/>
              </w:rPr>
              <w:t>root element</w:t>
            </w:r>
            <w:r>
              <w:rPr>
                <w:sz w:val="20"/>
                <w:szCs w:val="20"/>
              </w:rPr>
              <w:t xml:space="preserve"> was changed:</w:t>
            </w:r>
          </w:p>
          <w:p w14:paraId="0545D601" w14:textId="77777777" w:rsidR="00246890" w:rsidRPr="00F82DF3" w:rsidRDefault="00246890" w:rsidP="00246890">
            <w:pPr>
              <w:rPr>
                <w:sz w:val="20"/>
                <w:szCs w:val="20"/>
              </w:rPr>
            </w:pPr>
            <w:r w:rsidRPr="00F82DF3">
              <w:rPr>
                <w:sz w:val="20"/>
                <w:szCs w:val="20"/>
              </w:rPr>
              <w:t>Aktuální stav limitu VDT/VT elektrina nebo VDT plyn</w:t>
            </w:r>
          </w:p>
          <w:p w14:paraId="632F8E52" w14:textId="77777777" w:rsidR="00B21598" w:rsidRDefault="00246890" w:rsidP="00246890">
            <w:pPr>
              <w:rPr>
                <w:sz w:val="20"/>
                <w:szCs w:val="20"/>
              </w:rPr>
            </w:pPr>
            <w:r w:rsidRPr="00F82DF3">
              <w:rPr>
                <w:sz w:val="20"/>
                <w:szCs w:val="20"/>
              </w:rPr>
              <w:t>Current value of limit IM/BalM electricity or IM gas</w:t>
            </w:r>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definition – the enumeration of the attribute </w:t>
            </w:r>
            <w:r w:rsidRPr="00B21598">
              <w:rPr>
                <w:i/>
                <w:sz w:val="20"/>
                <w:szCs w:val="20"/>
              </w:rPr>
              <w:t>type</w:t>
            </w:r>
            <w:r>
              <w:rPr>
                <w:sz w:val="20"/>
                <w:szCs w:val="20"/>
              </w:rPr>
              <w:t xml:space="preserve"> element </w:t>
            </w:r>
            <w:r w:rsidRPr="0029196E">
              <w:rPr>
                <w:i/>
                <w:sz w:val="20"/>
                <w:szCs w:val="20"/>
              </w:rPr>
              <w:t>Limit</w:t>
            </w:r>
            <w:r>
              <w:rPr>
                <w:sz w:val="20"/>
                <w:szCs w:val="20"/>
              </w:rPr>
              <w:t xml:space="preserve"> was expanded:  VDP</w:t>
            </w:r>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definition - </w:t>
            </w:r>
            <w:r w:rsidRPr="00F0632B">
              <w:rPr>
                <w:sz w:val="20"/>
                <w:szCs w:val="20"/>
              </w:rPr>
              <w:t>the language resolution of the annotation of the</w:t>
            </w:r>
            <w:r>
              <w:rPr>
                <w:sz w:val="20"/>
                <w:szCs w:val="20"/>
              </w:rPr>
              <w:t xml:space="preserve"> </w:t>
            </w:r>
            <w:r w:rsidRPr="00F0632B">
              <w:rPr>
                <w:sz w:val="20"/>
                <w:szCs w:val="20"/>
              </w:rPr>
              <w:t>attribute</w:t>
            </w:r>
            <w:r>
              <w:rPr>
                <w:sz w:val="20"/>
                <w:szCs w:val="20"/>
              </w:rPr>
              <w:t xml:space="preserve"> </w:t>
            </w:r>
            <w:r w:rsidRPr="00F0632B">
              <w:rPr>
                <w:i/>
                <w:sz w:val="20"/>
                <w:szCs w:val="20"/>
              </w:rPr>
              <w:t>sopm</w:t>
            </w:r>
            <w:r w:rsidRPr="00F0632B">
              <w:rPr>
                <w:sz w:val="20"/>
                <w:szCs w:val="20"/>
              </w:rPr>
              <w:t xml:space="preserve"> element </w:t>
            </w:r>
            <w:r w:rsidRPr="00F0632B">
              <w:rPr>
                <w:i/>
                <w:sz w:val="20"/>
                <w:szCs w:val="20"/>
              </w:rPr>
              <w:t>OPM</w:t>
            </w:r>
            <w:r w:rsidRPr="00F0632B">
              <w:rPr>
                <w:sz w:val="20"/>
                <w:szCs w:val="20"/>
              </w:rPr>
              <w:t xml:space="preserve"> added.</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r w:rsidRPr="004E206C">
              <w:rPr>
                <w:sz w:val="20"/>
                <w:szCs w:val="20"/>
              </w:rPr>
              <w:t>Specification of ETSO templates</w:t>
            </w:r>
            <w:r>
              <w:rPr>
                <w:sz w:val="20"/>
                <w:szCs w:val="20"/>
              </w:rPr>
              <w:t xml:space="preserve"> – </w:t>
            </w:r>
            <w:r w:rsidRPr="004E206C">
              <w:rPr>
                <w:sz w:val="20"/>
                <w:szCs w:val="20"/>
              </w:rPr>
              <w:t>the global ETSO template templates updated</w:t>
            </w:r>
            <w:r>
              <w:rPr>
                <w:sz w:val="20"/>
                <w:szCs w:val="20"/>
              </w:rPr>
              <w:t>.</w:t>
            </w:r>
          </w:p>
          <w:p w14:paraId="7FC18F69" w14:textId="77777777" w:rsidR="004E206C" w:rsidRDefault="004E206C" w:rsidP="004E206C">
            <w:pPr>
              <w:rPr>
                <w:sz w:val="20"/>
                <w:szCs w:val="20"/>
              </w:rPr>
            </w:pPr>
            <w:r>
              <w:rPr>
                <w:sz w:val="20"/>
                <w:szCs w:val="20"/>
              </w:rPr>
              <w:t>Old versions:</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New version:</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r w:rsidRPr="00A36D96">
              <w:rPr>
                <w:sz w:val="20"/>
                <w:szCs w:val="20"/>
              </w:rPr>
              <w:t xml:space="preserve">The main change in the etso-core-cmpts-v22r0.xsd template refers to the </w:t>
            </w:r>
            <w:r w:rsidRPr="006D73EE">
              <w:rPr>
                <w:i/>
                <w:sz w:val="20"/>
                <w:szCs w:val="20"/>
              </w:rPr>
              <w:t>TimeIntervalType</w:t>
            </w:r>
            <w:r w:rsidRPr="00A36D96">
              <w:rPr>
                <w:sz w:val="20"/>
                <w:szCs w:val="20"/>
              </w:rPr>
              <w:t xml:space="preserve"> data type, where the restriction is changed (the original only suited to 2019). Further, the restriction of </w:t>
            </w:r>
            <w:r w:rsidRPr="006D73EE">
              <w:rPr>
                <w:i/>
                <w:sz w:val="20"/>
                <w:szCs w:val="20"/>
              </w:rPr>
              <w:t>QuantityType</w:t>
            </w:r>
            <w:r w:rsidRPr="00A36D96">
              <w:rPr>
                <w:sz w:val="20"/>
                <w:szCs w:val="20"/>
              </w:rPr>
              <w:t xml:space="preserve"> to decimal (16.4) was modified.</w:t>
            </w:r>
          </w:p>
          <w:p w14:paraId="1F38428A" w14:textId="77777777" w:rsidR="00A36D96" w:rsidRDefault="00A36D96" w:rsidP="00A36D96">
            <w:pPr>
              <w:rPr>
                <w:sz w:val="20"/>
                <w:szCs w:val="20"/>
              </w:rPr>
            </w:pPr>
            <w:r w:rsidRPr="00A36D96">
              <w:rPr>
                <w:sz w:val="20"/>
                <w:szCs w:val="20"/>
              </w:rPr>
              <w:t>Changes to the etso-code-lists-v27r0.xsd template refer to the</w:t>
            </w:r>
            <w:r>
              <w:rPr>
                <w:sz w:val="20"/>
                <w:szCs w:val="20"/>
              </w:rPr>
              <w:t xml:space="preserve"> </w:t>
            </w:r>
            <w:r w:rsidRPr="006D73EE">
              <w:rPr>
                <w:i/>
                <w:sz w:val="20"/>
                <w:szCs w:val="20"/>
              </w:rPr>
              <w:t>ReasonCodeTypeList</w:t>
            </w:r>
            <w:r>
              <w:rPr>
                <w:sz w:val="20"/>
                <w:szCs w:val="20"/>
              </w:rPr>
              <w:t xml:space="preserve"> enumeration. These values were added:</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is not a subject of settlement and there is no relation to any party responsible for its imbalancies.</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RRD not alowed by balance responsible party of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without valid contract to access RRD (from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 user does not have the required permission to realize this operation.</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An invalid request (ESR) data -  duplicity or no document found.</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Final external schedule can not be replaced by intermediate one.</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RD annulled by the system due to finish of participant' s registration.</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A subject party is to be either In party or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sender of zeroing schedule is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et he same in the being zeroed schedule.</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There is no shedule to be cancelled. Zeroing schedule has been rejected.</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Receiver role is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Classification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Subject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product.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object agregation.</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Unexpected measurement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Invalid/not supported coding scheme.</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Guarantee limits have not been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Meets guarantee: Guarantee limits are almost used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Other anomaly.</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Schedule has been accepted and is waiting for FS calculation</w:t>
                  </w:r>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r w:rsidRPr="004E206C">
              <w:rPr>
                <w:sz w:val="20"/>
                <w:szCs w:val="20"/>
              </w:rPr>
              <w:t xml:space="preserve">Template </w:t>
            </w:r>
            <w:r w:rsidR="00A36D96">
              <w:rPr>
                <w:sz w:val="20"/>
                <w:szCs w:val="20"/>
              </w:rPr>
              <w:t xml:space="preserve">global </w:t>
            </w:r>
            <w:r w:rsidRPr="004E206C">
              <w:rPr>
                <w:sz w:val="20"/>
                <w:szCs w:val="20"/>
              </w:rPr>
              <w:t>changes are reflected in all templates where these global schemes are imported:</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r w:rsidRPr="002210C0">
                    <w:rPr>
                      <w:b/>
                      <w:sz w:val="20"/>
                      <w:szCs w:val="20"/>
                    </w:rPr>
                    <w:t>Template</w:t>
                  </w:r>
                </w:p>
              </w:tc>
              <w:tc>
                <w:tcPr>
                  <w:tcW w:w="3684" w:type="dxa"/>
                </w:tcPr>
                <w:p w14:paraId="718522BC" w14:textId="77777777" w:rsidR="00A36D96" w:rsidRPr="002210C0" w:rsidRDefault="00A36D96" w:rsidP="004E206C">
                  <w:pPr>
                    <w:rPr>
                      <w:b/>
                      <w:sz w:val="20"/>
                      <w:szCs w:val="20"/>
                    </w:rPr>
                  </w:pPr>
                  <w:r w:rsidRPr="002210C0">
                    <w:rPr>
                      <w:b/>
                      <w:sz w:val="20"/>
                      <w:szCs w:val="20"/>
                    </w:rPr>
                    <w:t>Import global templates</w:t>
                  </w:r>
                </w:p>
              </w:tc>
            </w:tr>
            <w:tr w:rsidR="00BA6E91" w14:paraId="2B0DB028" w14:textId="77777777" w:rsidTr="00A36D96">
              <w:tc>
                <w:tcPr>
                  <w:tcW w:w="2408" w:type="dxa"/>
                </w:tcPr>
                <w:p w14:paraId="5B593B0C" w14:textId="77777777" w:rsidR="00BA6E91" w:rsidRDefault="00BA6E91" w:rsidP="00BA6E91">
                  <w:pPr>
                    <w:rPr>
                      <w:sz w:val="20"/>
                    </w:rPr>
                  </w:pPr>
                  <w:r>
                    <w:rPr>
                      <w:sz w:val="20"/>
                    </w:rPr>
                    <w:t>AcknowledgementDocument</w:t>
                  </w:r>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r>
                    <w:rPr>
                      <w:sz w:val="20"/>
                    </w:rPr>
                    <w:t>AnomalyReport</w:t>
                  </w:r>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r>
                    <w:rPr>
                      <w:sz w:val="20"/>
                    </w:rPr>
                    <w:t>CapacityDocument</w:t>
                  </w:r>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r>
                    <w:rPr>
                      <w:sz w:val="20"/>
                    </w:rPr>
                    <w:t>ConfirmationReport</w:t>
                  </w:r>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r>
                    <w:rPr>
                      <w:sz w:val="20"/>
                    </w:rPr>
                    <w:t>ScheduleMessage</w:t>
                  </w:r>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r>
                    <w:rPr>
                      <w:sz w:val="20"/>
                    </w:rPr>
                    <w:t>StatusRequest</w:t>
                  </w:r>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definition - </w:t>
            </w:r>
            <w:r w:rsidRPr="00F0632B">
              <w:rPr>
                <w:sz w:val="20"/>
                <w:szCs w:val="20"/>
              </w:rPr>
              <w:t>the attribute</w:t>
            </w:r>
            <w:r>
              <w:rPr>
                <w:sz w:val="20"/>
                <w:szCs w:val="20"/>
              </w:rPr>
              <w:t xml:space="preserve"> </w:t>
            </w:r>
            <w:r>
              <w:rPr>
                <w:i/>
                <w:sz w:val="20"/>
                <w:szCs w:val="20"/>
              </w:rPr>
              <w:t>name of</w:t>
            </w:r>
            <w:r w:rsidRPr="00F0632B">
              <w:rPr>
                <w:sz w:val="20"/>
                <w:szCs w:val="20"/>
              </w:rPr>
              <w:t xml:space="preserve"> element </w:t>
            </w:r>
            <w:r w:rsidRPr="00F0632B">
              <w:rPr>
                <w:i/>
                <w:sz w:val="20"/>
                <w:szCs w:val="20"/>
              </w:rPr>
              <w:t>OPM</w:t>
            </w:r>
            <w:r>
              <w:rPr>
                <w:sz w:val="20"/>
                <w:szCs w:val="20"/>
              </w:rPr>
              <w:t xml:space="preserve"> </w:t>
            </w:r>
            <w:r w:rsidRPr="00240EF4">
              <w:rPr>
                <w:sz w:val="20"/>
                <w:szCs w:val="20"/>
              </w:rPr>
              <w:t>is removed</w:t>
            </w:r>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definition – the enumeration of the attribute </w:t>
            </w:r>
            <w:r w:rsidRPr="007404C5">
              <w:rPr>
                <w:i/>
                <w:sz w:val="20"/>
                <w:szCs w:val="20"/>
              </w:rPr>
              <w:t>typsrc</w:t>
            </w:r>
            <w:r>
              <w:rPr>
                <w:sz w:val="20"/>
                <w:szCs w:val="20"/>
              </w:rPr>
              <w:t xml:space="preserve"> element </w:t>
            </w:r>
            <w:r>
              <w:rPr>
                <w:i/>
                <w:sz w:val="20"/>
                <w:szCs w:val="20"/>
              </w:rPr>
              <w:t xml:space="preserve">OPM </w:t>
            </w:r>
            <w:r>
              <w:rPr>
                <w:sz w:val="20"/>
                <w:szCs w:val="20"/>
              </w:rPr>
              <w:t xml:space="preserve">was expanded: </w:t>
            </w:r>
          </w:p>
          <w:p w14:paraId="2F32B6BD" w14:textId="77777777" w:rsidR="00240EF4" w:rsidRPr="004E206C" w:rsidRDefault="00240EF4" w:rsidP="00240EF4">
            <w:pPr>
              <w:rPr>
                <w:sz w:val="20"/>
                <w:szCs w:val="20"/>
              </w:rPr>
            </w:pPr>
            <w:r>
              <w:rPr>
                <w:sz w:val="20"/>
                <w:szCs w:val="20"/>
              </w:rPr>
              <w:t xml:space="preserve">TER - </w:t>
            </w:r>
            <w:r w:rsidRPr="007404C5">
              <w:rPr>
                <w:sz w:val="20"/>
                <w:szCs w:val="20"/>
              </w:rPr>
              <w:t>Virtual PDT for TERRE market (used only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definition – the enumeration of the attribute </w:t>
            </w:r>
            <w:r>
              <w:rPr>
                <w:i/>
                <w:sz w:val="20"/>
                <w:szCs w:val="20"/>
              </w:rPr>
              <w:t xml:space="preserve">profile-role </w:t>
            </w:r>
            <w:r>
              <w:rPr>
                <w:sz w:val="20"/>
                <w:szCs w:val="20"/>
              </w:rPr>
              <w:t xml:space="preserve">element </w:t>
            </w:r>
            <w:r>
              <w:rPr>
                <w:i/>
                <w:sz w:val="20"/>
                <w:szCs w:val="20"/>
              </w:rPr>
              <w:t xml:space="preserve">Location </w:t>
            </w:r>
            <w:r>
              <w:rPr>
                <w:sz w:val="20"/>
                <w:szCs w:val="20"/>
              </w:rPr>
              <w:t xml:space="preserve">was expanded: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for the solution of imbalances in the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for the solution of imbalances in the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for the solution of imbalances in the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for the solution of imbalances in the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for the solution of imbalances in the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for the solution of imbalances in the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for the solution of imbalances in the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for the solution of imbalances in the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not provided for the solution of imbalances in the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not provided for the solution of imbalances in the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not provided for the solution of imbalances in the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not provided for the solution of imbalances in the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not provided for the solution of imbalances in the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not provided for the solution of imbalances in the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not provided for the solution of imbalances in the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not provided for the solution of imbalances in the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activating the RR bid for the next quarter hour</w:t>
                  </w:r>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activating the RR bid for the next quarter hour</w:t>
                  </w:r>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activating the RR bid for the next quarter hour</w:t>
                  </w:r>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activating the RR bid for the next quarter hour</w:t>
                  </w:r>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activating the RR bid for the next quarter hour</w:t>
                  </w:r>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activating the RR bid for the next quarter hour</w:t>
                  </w:r>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activating the RR bid for the next quarter hour</w:t>
                  </w:r>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activating the RR bid for the next quarter hour</w:t>
                  </w:r>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deactivating the RR bid from the previous quarter hour</w:t>
                  </w:r>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deactivating the RR bid from the previous quarter hour</w:t>
                  </w:r>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deactivating the RR bid from the previous quarter hour</w:t>
                  </w:r>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deactivating the RR bid from the previous quarter hour</w:t>
                  </w:r>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deactivating the RR bid from the previous quarter hour</w:t>
                  </w:r>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deactivating the RR bid from the previous quarter hour</w:t>
                  </w:r>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deactivating the RR bid from the previous quarter hour</w:t>
                  </w:r>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deactivating the RR bid from the previous quarter hour</w:t>
                  </w:r>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not delivered in required quality</w:t>
                  </w:r>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not delivered in required quality</w:t>
                  </w:r>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for the solution of imbalances in the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for the solution of imbalances in the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for the solution of imbalances in the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for the solution of imbalances in the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for the solution of imbalances in the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for the solution of imbalances in the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for the solution of imbalances in the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for the solution of imbalances in the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not provided for the solution of imbalances in the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not provided for the solution of imbalances in the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not provided for the solution of imbalances in the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not provided for the solution of imbalances in the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not provided for the solution of imbalances in the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not provided for the solution of imbalances in the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not provided for the solution of imbalances in the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not provided for the solution of imbalances in the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activating the RR bid for the next quarter hour</w:t>
                  </w:r>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activating the RR bid for the next quarter hour</w:t>
                  </w:r>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activating the RR bid for the next quarter hour</w:t>
                  </w:r>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activating the RR bid for the next quarter hour</w:t>
                  </w:r>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activating the RR bid for the next quarter hour</w:t>
                  </w:r>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activating the RR bid for the next quarter hour</w:t>
                  </w:r>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activating the RR bid for the next quarter hour</w:t>
                  </w:r>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activating the RR bid for the next quarter hour</w:t>
                  </w:r>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deactivating the RR bid from the previous quarter hour</w:t>
                  </w:r>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deactivating the RR bid from the previous quarter hour</w:t>
                  </w:r>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deactivating the RR bid from the previous quarter hour</w:t>
                  </w:r>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deactivating the RR bid from the previous quarter hour</w:t>
                  </w:r>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deactivating the RR bid from the previous quarter hour</w:t>
                  </w:r>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deactivating the RR bid from the previous quarter hour</w:t>
                  </w:r>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deactivating the RR bid from the previous quarter hour</w:t>
                  </w:r>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deactivating the RR bid from the previous quarter hour</w:t>
                  </w:r>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not delivered in required quality</w:t>
                  </w:r>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not delivered in required quality</w:t>
                  </w:r>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2A2EFA11" w14:textId="77777777" w:rsidR="0011719C" w:rsidRPr="00D43D7A" w:rsidRDefault="0011719C" w:rsidP="0011719C">
            <w:pPr>
              <w:rPr>
                <w:sz w:val="20"/>
                <w:szCs w:val="20"/>
              </w:rPr>
            </w:pPr>
            <w:r w:rsidRPr="00D43D7A">
              <w:rPr>
                <w:sz w:val="20"/>
                <w:szCs w:val="20"/>
              </w:rPr>
              <w:t xml:space="preserve"> SV- Shipping on IM - consumption</w:t>
            </w:r>
          </w:p>
          <w:p w14:paraId="673C2FD8"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075EFCE" w14:textId="77777777" w:rsidR="0011719C" w:rsidRPr="00D43D7A" w:rsidRDefault="0011719C" w:rsidP="0011719C">
            <w:pPr>
              <w:rPr>
                <w:sz w:val="20"/>
                <w:szCs w:val="20"/>
              </w:rPr>
            </w:pPr>
            <w:r w:rsidRPr="00D43D7A">
              <w:rPr>
                <w:sz w:val="20"/>
                <w:szCs w:val="20"/>
              </w:rPr>
              <w:t xml:space="preserve"> SV- Shipping on IM - consumption</w:t>
            </w:r>
          </w:p>
          <w:p w14:paraId="177D611E"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4F68E468" w14:textId="77777777" w:rsidR="0011719C" w:rsidRPr="00D43D7A" w:rsidRDefault="0011719C" w:rsidP="0011719C">
            <w:pPr>
              <w:rPr>
                <w:sz w:val="20"/>
                <w:szCs w:val="20"/>
              </w:rPr>
            </w:pPr>
            <w:r w:rsidRPr="00D43D7A">
              <w:rPr>
                <w:sz w:val="20"/>
                <w:szCs w:val="20"/>
              </w:rPr>
              <w:t xml:space="preserve"> SV- Shipping on IM - consumption</w:t>
            </w:r>
          </w:p>
          <w:p w14:paraId="060F5947"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249BF69" w14:textId="77777777" w:rsidR="0011719C" w:rsidRPr="00D43D7A" w:rsidRDefault="0011719C" w:rsidP="0011719C">
            <w:pPr>
              <w:rPr>
                <w:sz w:val="20"/>
                <w:szCs w:val="20"/>
              </w:rPr>
            </w:pPr>
            <w:r w:rsidRPr="00D43D7A">
              <w:rPr>
                <w:sz w:val="20"/>
                <w:szCs w:val="20"/>
              </w:rPr>
              <w:t xml:space="preserve"> SV- Shipping on IM - consumption</w:t>
            </w:r>
          </w:p>
          <w:p w14:paraId="1241013B"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B4ECC1" w14:textId="77777777" w:rsidR="0011719C" w:rsidRPr="00D43D7A" w:rsidRDefault="0011719C" w:rsidP="0011719C">
            <w:pPr>
              <w:rPr>
                <w:sz w:val="20"/>
                <w:szCs w:val="20"/>
              </w:rPr>
            </w:pPr>
            <w:r w:rsidRPr="00D43D7A">
              <w:rPr>
                <w:sz w:val="20"/>
                <w:szCs w:val="20"/>
              </w:rPr>
              <w:t xml:space="preserve"> SV- Shipping on IM - consumption</w:t>
            </w:r>
          </w:p>
          <w:p w14:paraId="7BEB6BC5"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44F20E2"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CACC72E"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6C9BE12C" w14:textId="77777777" w:rsidR="007D6EC6" w:rsidRPr="007D6EC6" w:rsidRDefault="007D6EC6" w:rsidP="007D6EC6">
            <w:pPr>
              <w:rPr>
                <w:sz w:val="20"/>
                <w:szCs w:val="20"/>
              </w:rPr>
            </w:pPr>
            <w:r w:rsidRPr="007D6EC6">
              <w:rPr>
                <w:sz w:val="20"/>
                <w:szCs w:val="20"/>
              </w:rPr>
              <w:t>TR+ - Positive RE from TERRE</w:t>
            </w:r>
          </w:p>
          <w:p w14:paraId="331A5856"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2566979"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A96701E"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definition – the enumeration of the attribute </w:t>
            </w:r>
            <w:r w:rsidRPr="004D6B8C">
              <w:rPr>
                <w:i/>
                <w:sz w:val="20"/>
                <w:szCs w:val="20"/>
              </w:rPr>
              <w:t>profile-role</w:t>
            </w:r>
            <w:r>
              <w:rPr>
                <w:sz w:val="20"/>
                <w:szCs w:val="20"/>
              </w:rPr>
              <w:t xml:space="preserve"> element </w:t>
            </w:r>
            <w:r w:rsidRPr="004D6B8C">
              <w:rPr>
                <w:i/>
                <w:sz w:val="20"/>
                <w:szCs w:val="20"/>
              </w:rPr>
              <w:t xml:space="preserve">ProfileData </w:t>
            </w:r>
            <w:r>
              <w:rPr>
                <w:sz w:val="20"/>
                <w:szCs w:val="20"/>
              </w:rPr>
              <w:t>was expanded:</w:t>
            </w:r>
          </w:p>
          <w:p w14:paraId="4AB57033" w14:textId="77777777" w:rsidR="007D6EC6" w:rsidRPr="007D6EC6" w:rsidRDefault="007D6EC6" w:rsidP="007D6EC6">
            <w:pPr>
              <w:rPr>
                <w:sz w:val="20"/>
                <w:szCs w:val="20"/>
              </w:rPr>
            </w:pPr>
            <w:r w:rsidRPr="007D6EC6">
              <w:rPr>
                <w:sz w:val="20"/>
                <w:szCs w:val="20"/>
              </w:rPr>
              <w:t>XC71 Auxiliary Services Minus - RE- from TERRE - negative energy for positive amount</w:t>
            </w:r>
          </w:p>
          <w:p w14:paraId="2D9E443F" w14:textId="77777777" w:rsidR="007D6EC6" w:rsidRPr="007D6EC6" w:rsidRDefault="007D6EC6" w:rsidP="007D6EC6">
            <w:pPr>
              <w:rPr>
                <w:sz w:val="20"/>
                <w:szCs w:val="20"/>
              </w:rPr>
            </w:pPr>
            <w:r w:rsidRPr="007D6EC6">
              <w:rPr>
                <w:sz w:val="20"/>
                <w:szCs w:val="20"/>
              </w:rPr>
              <w:t>XC72 Auxiliary Services Minus - RE- from TERRE - negative energy for negative amount (in case zero price))</w:t>
            </w:r>
          </w:p>
          <w:p w14:paraId="2BACF80F" w14:textId="77777777" w:rsidR="007D6EC6" w:rsidRPr="007D6EC6" w:rsidRDefault="007D6EC6" w:rsidP="007D6EC6">
            <w:pPr>
              <w:rPr>
                <w:sz w:val="20"/>
                <w:szCs w:val="20"/>
              </w:rPr>
            </w:pPr>
            <w:r w:rsidRPr="007D6EC6">
              <w:rPr>
                <w:sz w:val="20"/>
                <w:szCs w:val="20"/>
              </w:rPr>
              <w:t>XC73 Auxiliary Services Plus - RE+ from TERRE - positive energy for positive amount</w:t>
            </w:r>
          </w:p>
          <w:p w14:paraId="25B522C1" w14:textId="77777777" w:rsidR="007D6EC6" w:rsidRPr="007D6EC6" w:rsidRDefault="007D6EC6" w:rsidP="007D6EC6">
            <w:pPr>
              <w:rPr>
                <w:sz w:val="20"/>
                <w:szCs w:val="20"/>
              </w:rPr>
            </w:pPr>
            <w:r w:rsidRPr="007D6EC6">
              <w:rPr>
                <w:sz w:val="20"/>
                <w:szCs w:val="20"/>
              </w:rPr>
              <w:t>XC74 Auxiliary Services Plus - RE+ from TERRE - positive energy for negative amount (in case zero price)</w:t>
            </w:r>
          </w:p>
          <w:p w14:paraId="31030EA5" w14:textId="77777777" w:rsidR="007D6EC6" w:rsidRPr="007D6EC6" w:rsidRDefault="007D6EC6" w:rsidP="007D6EC6">
            <w:pPr>
              <w:rPr>
                <w:sz w:val="20"/>
                <w:szCs w:val="20"/>
              </w:rPr>
            </w:pPr>
            <w:r w:rsidRPr="007D6EC6">
              <w:rPr>
                <w:sz w:val="20"/>
                <w:szCs w:val="20"/>
              </w:rPr>
              <w:t>XP71 Auxiliary Services Minus - RE- from TERRE - negative amount of positive energy</w:t>
            </w:r>
          </w:p>
          <w:p w14:paraId="5D55A32F" w14:textId="77777777" w:rsidR="007D6EC6" w:rsidRPr="007D6EC6" w:rsidRDefault="007D6EC6" w:rsidP="007D6EC6">
            <w:pPr>
              <w:rPr>
                <w:sz w:val="20"/>
                <w:szCs w:val="20"/>
              </w:rPr>
            </w:pPr>
            <w:r w:rsidRPr="007D6EC6">
              <w:rPr>
                <w:sz w:val="20"/>
                <w:szCs w:val="20"/>
              </w:rPr>
              <w:t>XP72 Auxiliary Services Minus - RE- from TERRE - negative amount of negative energy (in case zero price)</w:t>
            </w:r>
          </w:p>
          <w:p w14:paraId="39623AB6" w14:textId="77777777" w:rsidR="007D6EC6" w:rsidRPr="007D6EC6" w:rsidRDefault="007D6EC6" w:rsidP="007D6EC6">
            <w:pPr>
              <w:rPr>
                <w:sz w:val="20"/>
                <w:szCs w:val="20"/>
              </w:rPr>
            </w:pPr>
            <w:r w:rsidRPr="007D6EC6">
              <w:rPr>
                <w:sz w:val="20"/>
                <w:szCs w:val="20"/>
              </w:rPr>
              <w:t>XP73 Auxiliary Services Plus - RE+ from TERRE - positive amount of positive energy</w:t>
            </w:r>
          </w:p>
          <w:p w14:paraId="08731C88" w14:textId="77777777" w:rsidR="007D6EC6" w:rsidRDefault="007D6EC6" w:rsidP="007D6EC6">
            <w:pPr>
              <w:rPr>
                <w:sz w:val="20"/>
                <w:szCs w:val="20"/>
              </w:rPr>
            </w:pPr>
            <w:r w:rsidRPr="007D6EC6">
              <w:rPr>
                <w:sz w:val="20"/>
                <w:szCs w:val="20"/>
              </w:rPr>
              <w:t>XP74 Auxiliary Services Plus - RE+ from TERRE - negative amount of positive energy (in case zero price)</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r>
              <w:rPr>
                <w:sz w:val="20"/>
                <w:szCs w:val="20"/>
              </w:rPr>
              <w:t xml:space="preserve">region - </w:t>
            </w:r>
            <w:r w:rsidRPr="00333D2C">
              <w:rPr>
                <w:sz w:val="20"/>
                <w:szCs w:val="20"/>
              </w:rPr>
              <w:t>Region (1 – E.ON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r>
              <w:rPr>
                <w:sz w:val="20"/>
                <w:szCs w:val="20"/>
              </w:rPr>
              <w:t xml:space="preserve">region - </w:t>
            </w:r>
            <w:r w:rsidRPr="00333D2C">
              <w:rPr>
                <w:sz w:val="20"/>
                <w:szCs w:val="20"/>
              </w:rPr>
              <w:t>Region (1 – E.ON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definition – </w:t>
            </w:r>
            <w:r w:rsidRPr="009E207D">
              <w:rPr>
                <w:sz w:val="20"/>
                <w:szCs w:val="20"/>
              </w:rPr>
              <w:t>the</w:t>
            </w:r>
            <w:r>
              <w:rPr>
                <w:sz w:val="20"/>
                <w:szCs w:val="20"/>
              </w:rPr>
              <w:t xml:space="preserve"> annotations</w:t>
            </w:r>
            <w:r w:rsidRPr="009E207D">
              <w:rPr>
                <w:sz w:val="20"/>
                <w:szCs w:val="20"/>
              </w:rPr>
              <w:t xml:space="preserve"> of the </w:t>
            </w:r>
            <w:r w:rsidRPr="009E207D">
              <w:rPr>
                <w:i/>
                <w:sz w:val="20"/>
                <w:szCs w:val="20"/>
              </w:rPr>
              <w:t>anlart</w:t>
            </w:r>
            <w:r w:rsidRPr="009E207D">
              <w:rPr>
                <w:sz w:val="20"/>
                <w:szCs w:val="20"/>
              </w:rPr>
              <w:t xml:space="preserve"> attribute of the </w:t>
            </w:r>
            <w:r>
              <w:rPr>
                <w:i/>
                <w:sz w:val="20"/>
                <w:szCs w:val="20"/>
              </w:rPr>
              <w:t>OPM</w:t>
            </w:r>
            <w:r w:rsidRPr="009E207D">
              <w:rPr>
                <w:sz w:val="20"/>
                <w:szCs w:val="20"/>
              </w:rPr>
              <w:t xml:space="preserve"> element were changed</w:t>
            </w:r>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enumeration</w:t>
                  </w:r>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old annotation</w:t>
                  </w:r>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new annotation</w:t>
                  </w:r>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Generation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Production</w:t>
                  </w:r>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w:t>
                  </w:r>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delivery DS - DS / DS - TS</w:t>
                  </w:r>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delivery - virtual PD for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PD for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Virtual PD - Calculation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Calculation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Virtula PDT for SofS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Summary point for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32EA0903" w14:textId="77777777" w:rsidR="0057605F" w:rsidRDefault="0057605F" w:rsidP="00941012">
            <w:pPr>
              <w:rPr>
                <w:sz w:val="20"/>
                <w:szCs w:val="20"/>
              </w:rPr>
            </w:pPr>
            <w:r>
              <w:rPr>
                <w:sz w:val="20"/>
                <w:szCs w:val="20"/>
              </w:rPr>
              <w:t xml:space="preserve">654 - </w:t>
            </w:r>
            <w:r w:rsidRPr="0057605F">
              <w:rPr>
                <w:sz w:val="20"/>
                <w:szCs w:val="20"/>
              </w:rPr>
              <w:t>Request for proportional aggregated ASC2 profile by supplier</w:t>
            </w:r>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60C2B1A3" w14:textId="77777777" w:rsidR="0057605F" w:rsidRDefault="0057605F" w:rsidP="0057605F">
            <w:pPr>
              <w:rPr>
                <w:sz w:val="20"/>
                <w:szCs w:val="20"/>
              </w:rPr>
            </w:pPr>
            <w:r>
              <w:rPr>
                <w:sz w:val="20"/>
                <w:szCs w:val="20"/>
              </w:rPr>
              <w:t xml:space="preserve">655 - </w:t>
            </w:r>
            <w:r w:rsidRPr="0057605F">
              <w:rPr>
                <w:sz w:val="20"/>
                <w:szCs w:val="20"/>
              </w:rPr>
              <w:t>Error in request for proportional ASC2 prof by supplier</w:t>
            </w:r>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definition - the en</w:t>
            </w:r>
            <w:r w:rsidR="0057605F" w:rsidRPr="0075402A">
              <w:rPr>
                <w:sz w:val="20"/>
                <w:szCs w:val="20"/>
              </w:rPr>
              <w:t>umera</w:t>
            </w:r>
            <w:r w:rsidR="0057605F">
              <w:rPr>
                <w:sz w:val="20"/>
                <w:szCs w:val="20"/>
              </w:rPr>
              <w:t xml:space="preserve">tion of the attribute </w:t>
            </w:r>
            <w:r w:rsidR="0057605F" w:rsidRPr="00852B7F">
              <w:rPr>
                <w:i/>
                <w:sz w:val="20"/>
                <w:szCs w:val="20"/>
              </w:rPr>
              <w:t>message-code</w:t>
            </w:r>
            <w:r w:rsidR="0057605F">
              <w:rPr>
                <w:sz w:val="20"/>
                <w:szCs w:val="20"/>
              </w:rPr>
              <w:t xml:space="preserve"> root element  was expanded by:</w:t>
            </w:r>
          </w:p>
          <w:p w14:paraId="409201A1" w14:textId="77777777" w:rsidR="0057605F" w:rsidRDefault="0057605F" w:rsidP="00941012">
            <w:pPr>
              <w:rPr>
                <w:sz w:val="20"/>
                <w:szCs w:val="20"/>
              </w:rPr>
            </w:pPr>
            <w:r>
              <w:rPr>
                <w:sz w:val="20"/>
                <w:szCs w:val="20"/>
              </w:rPr>
              <w:t xml:space="preserve">656 - </w:t>
            </w:r>
            <w:r w:rsidRPr="0057605F">
              <w:rPr>
                <w:sz w:val="20"/>
                <w:szCs w:val="20"/>
              </w:rPr>
              <w:t>Proportional aggregated ASC2 profile data by supplier</w:t>
            </w:r>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changed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r w:rsidRPr="000B3F69">
                    <w:rPr>
                      <w:rFonts w:ascii="Calibri" w:hAnsi="Calibri" w:cs="Calibri"/>
                      <w:color w:val="000000"/>
                      <w:sz w:val="18"/>
                      <w:szCs w:val="22"/>
                      <w:lang w:eastAsia="cs-CZ"/>
                    </w:rPr>
                    <w:t>msg-code</w:t>
                  </w:r>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old annotation</w:t>
                  </w:r>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new annotation</w:t>
                  </w:r>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definition</w:t>
            </w:r>
            <w:r>
              <w:rPr>
                <w:sz w:val="20"/>
                <w:szCs w:val="20"/>
              </w:rPr>
              <w:t xml:space="preserve"> –</w:t>
            </w:r>
            <w:r w:rsidR="00175FD5">
              <w:rPr>
                <w:sz w:val="20"/>
                <w:szCs w:val="20"/>
              </w:rPr>
              <w:t xml:space="preserve"> </w:t>
            </w:r>
            <w:r w:rsidR="00175FD5" w:rsidRPr="009E207D">
              <w:rPr>
                <w:sz w:val="20"/>
                <w:szCs w:val="20"/>
              </w:rPr>
              <w:t>the</w:t>
            </w:r>
            <w:r w:rsidR="00175FD5">
              <w:rPr>
                <w:sz w:val="20"/>
                <w:szCs w:val="20"/>
              </w:rPr>
              <w:t xml:space="preserve"> annotations</w:t>
            </w:r>
            <w:r w:rsidR="00175FD5" w:rsidRPr="009E207D">
              <w:rPr>
                <w:sz w:val="20"/>
                <w:szCs w:val="20"/>
              </w:rPr>
              <w:t xml:space="preserve"> of the </w:t>
            </w:r>
            <w:r w:rsidR="00175FD5" w:rsidRPr="00FC556B">
              <w:rPr>
                <w:i/>
                <w:sz w:val="20"/>
                <w:szCs w:val="20"/>
              </w:rPr>
              <w:t>OteFinalVdtRate</w:t>
            </w:r>
            <w:r w:rsidR="00175FD5" w:rsidRPr="009E207D">
              <w:rPr>
                <w:sz w:val="20"/>
                <w:szCs w:val="20"/>
              </w:rPr>
              <w:t xml:space="preserve"> attribute of the </w:t>
            </w:r>
            <w:r w:rsidR="00175FD5" w:rsidRPr="00FC556B">
              <w:rPr>
                <w:i/>
                <w:sz w:val="20"/>
                <w:szCs w:val="20"/>
              </w:rPr>
              <w:t>ExchRates</w:t>
            </w:r>
            <w:r w:rsidR="00175FD5" w:rsidRPr="009E207D">
              <w:rPr>
                <w:sz w:val="20"/>
                <w:szCs w:val="20"/>
              </w:rPr>
              <w:t xml:space="preserve"> element were changed</w:t>
            </w:r>
            <w:r w:rsidR="00175FD5">
              <w:rPr>
                <w:sz w:val="20"/>
                <w:szCs w:val="20"/>
              </w:rPr>
              <w:t>:</w:t>
            </w:r>
          </w:p>
          <w:p w14:paraId="6D170F4D" w14:textId="77777777" w:rsidR="00C1738B" w:rsidRDefault="00175FD5" w:rsidP="00C1738B">
            <w:pPr>
              <w:rPr>
                <w:sz w:val="20"/>
                <w:szCs w:val="20"/>
              </w:rPr>
            </w:pPr>
            <w:r>
              <w:rPr>
                <w:sz w:val="20"/>
                <w:szCs w:val="20"/>
              </w:rPr>
              <w:t>old annotation – T</w:t>
            </w:r>
            <w:r w:rsidRPr="00175FD5">
              <w:rPr>
                <w:sz w:val="20"/>
                <w:szCs w:val="20"/>
              </w:rPr>
              <w:t>he OTE final rate value for IM/BalM trades</w:t>
            </w:r>
          </w:p>
          <w:p w14:paraId="28B2E2CD" w14:textId="77777777" w:rsidR="00C1738B" w:rsidRDefault="00175FD5" w:rsidP="00C1738B">
            <w:pPr>
              <w:rPr>
                <w:sz w:val="20"/>
                <w:szCs w:val="20"/>
              </w:rPr>
            </w:pPr>
            <w:r>
              <w:rPr>
                <w:sz w:val="20"/>
                <w:szCs w:val="20"/>
              </w:rPr>
              <w:t xml:space="preserve">new annotation - </w:t>
            </w:r>
            <w:r w:rsidRPr="00175FD5">
              <w:rPr>
                <w:sz w:val="20"/>
                <w:szCs w:val="20"/>
              </w:rPr>
              <w:t>The OTE final rate value for IM trades</w:t>
            </w:r>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r w:rsidR="00F65FAA">
              <w:rPr>
                <w:sz w:val="20"/>
                <w:szCs w:val="20"/>
              </w:rPr>
              <w:t xml:space="preserve">definition </w:t>
            </w:r>
            <w:r w:rsidR="003A2A41">
              <w:rPr>
                <w:sz w:val="20"/>
                <w:szCs w:val="20"/>
              </w:rPr>
              <w:t>-</w:t>
            </w:r>
            <w:r w:rsidR="00F65FAA">
              <w:rPr>
                <w:sz w:val="20"/>
                <w:szCs w:val="20"/>
              </w:rPr>
              <w:t xml:space="preserve"> </w:t>
            </w:r>
            <w:r w:rsidR="00F65FAA" w:rsidRPr="009E207D">
              <w:rPr>
                <w:sz w:val="20"/>
                <w:szCs w:val="20"/>
              </w:rPr>
              <w:t>the</w:t>
            </w:r>
            <w:r w:rsidR="00F65FAA">
              <w:rPr>
                <w:sz w:val="20"/>
                <w:szCs w:val="20"/>
              </w:rPr>
              <w:t xml:space="preserve"> enumeration</w:t>
            </w:r>
            <w:r w:rsidR="00F65FAA" w:rsidRPr="009E207D">
              <w:rPr>
                <w:sz w:val="20"/>
                <w:szCs w:val="20"/>
              </w:rPr>
              <w:t xml:space="preserve"> of the </w:t>
            </w:r>
            <w:r w:rsidR="00F65FAA" w:rsidRPr="00FC556B">
              <w:rPr>
                <w:i/>
                <w:sz w:val="20"/>
                <w:szCs w:val="20"/>
              </w:rPr>
              <w:t>type</w:t>
            </w:r>
            <w:r w:rsidR="00F65FAA" w:rsidRPr="009E207D">
              <w:rPr>
                <w:sz w:val="20"/>
                <w:szCs w:val="20"/>
              </w:rPr>
              <w:t xml:space="preserve"> attribute of the </w:t>
            </w:r>
            <w:r w:rsidR="00F65FAA" w:rsidRPr="00FC556B">
              <w:rPr>
                <w:i/>
                <w:sz w:val="20"/>
                <w:szCs w:val="20"/>
              </w:rPr>
              <w:t>Limit</w:t>
            </w:r>
            <w:r w:rsidR="00F65FAA" w:rsidRPr="009E207D">
              <w:rPr>
                <w:sz w:val="20"/>
                <w:szCs w:val="20"/>
              </w:rPr>
              <w:t xml:space="preserve"> element were changed</w:t>
            </w:r>
            <w:r w:rsidR="00F65FAA">
              <w:rPr>
                <w:sz w:val="20"/>
                <w:szCs w:val="20"/>
              </w:rPr>
              <w:t>:</w:t>
            </w:r>
          </w:p>
          <w:p w14:paraId="55250FBF" w14:textId="77777777" w:rsidR="00F65FAA" w:rsidRDefault="00F65FAA" w:rsidP="00C1738B">
            <w:pPr>
              <w:rPr>
                <w:sz w:val="20"/>
                <w:szCs w:val="20"/>
              </w:rPr>
            </w:pPr>
            <w:r>
              <w:rPr>
                <w:sz w:val="20"/>
                <w:szCs w:val="20"/>
              </w:rPr>
              <w:t>old value – VDT/VT</w:t>
            </w:r>
          </w:p>
          <w:p w14:paraId="09D9FE96" w14:textId="77777777" w:rsidR="00F65FAA" w:rsidRDefault="00F65FAA" w:rsidP="00C1738B">
            <w:pPr>
              <w:rPr>
                <w:sz w:val="20"/>
                <w:szCs w:val="20"/>
              </w:rPr>
            </w:pPr>
            <w:r>
              <w:rPr>
                <w:sz w:val="20"/>
                <w:szCs w:val="20"/>
              </w:rPr>
              <w:t>new value – VDT</w:t>
            </w:r>
          </w:p>
          <w:p w14:paraId="0B087F10" w14:textId="77777777" w:rsidR="00F65FAA" w:rsidRDefault="00F65FAA" w:rsidP="00C1738B">
            <w:pPr>
              <w:rPr>
                <w:sz w:val="20"/>
                <w:szCs w:val="20"/>
              </w:rPr>
            </w:pPr>
            <w:r>
              <w:rPr>
                <w:sz w:val="20"/>
                <w:szCs w:val="20"/>
              </w:rPr>
              <w:t xml:space="preserve">and the annotation of the </w:t>
            </w:r>
            <w:r w:rsidRPr="00FC556B">
              <w:rPr>
                <w:i/>
                <w:sz w:val="20"/>
                <w:szCs w:val="20"/>
              </w:rPr>
              <w:t>msg</w:t>
            </w:r>
            <w:r>
              <w:rPr>
                <w:sz w:val="20"/>
                <w:szCs w:val="20"/>
              </w:rPr>
              <w:t>-</w:t>
            </w:r>
            <w:r w:rsidRPr="00FC556B">
              <w:rPr>
                <w:i/>
                <w:sz w:val="20"/>
                <w:szCs w:val="20"/>
              </w:rPr>
              <w:t>code</w:t>
            </w:r>
            <w:r>
              <w:rPr>
                <w:sz w:val="20"/>
                <w:szCs w:val="20"/>
              </w:rPr>
              <w:t xml:space="preserve"> atribut root element was changed:</w:t>
            </w:r>
          </w:p>
          <w:p w14:paraId="5FFF2FA0" w14:textId="77777777" w:rsidR="00F65FAA" w:rsidRDefault="00F65FAA" w:rsidP="00C1738B">
            <w:pPr>
              <w:rPr>
                <w:sz w:val="20"/>
                <w:szCs w:val="20"/>
              </w:rPr>
            </w:pPr>
            <w:r>
              <w:rPr>
                <w:sz w:val="20"/>
                <w:szCs w:val="20"/>
              </w:rPr>
              <w:t xml:space="preserve">old annotation - </w:t>
            </w:r>
            <w:r w:rsidRPr="00F65FAA">
              <w:rPr>
                <w:sz w:val="20"/>
                <w:szCs w:val="20"/>
              </w:rPr>
              <w:t>Automatic change limit IM/BAlM for elektricity or IM for gas</w:t>
            </w:r>
          </w:p>
          <w:p w14:paraId="5BD2EA69" w14:textId="77777777" w:rsidR="00F65FAA" w:rsidRDefault="00F65FAA" w:rsidP="00F65FAA">
            <w:pPr>
              <w:rPr>
                <w:sz w:val="20"/>
                <w:szCs w:val="20"/>
              </w:rPr>
            </w:pPr>
            <w:r>
              <w:rPr>
                <w:sz w:val="20"/>
                <w:szCs w:val="20"/>
              </w:rPr>
              <w:t xml:space="preserve">new annotation - </w:t>
            </w:r>
            <w:r w:rsidRPr="00F65FAA">
              <w:rPr>
                <w:sz w:val="20"/>
                <w:szCs w:val="20"/>
              </w:rPr>
              <w:t>Automatic change limit IM for elektricity or IM for gas</w:t>
            </w:r>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definition - </w:t>
            </w:r>
            <w:r w:rsidRPr="009E207D">
              <w:rPr>
                <w:sz w:val="20"/>
                <w:szCs w:val="20"/>
              </w:rPr>
              <w:t>the</w:t>
            </w:r>
            <w:r>
              <w:rPr>
                <w:sz w:val="20"/>
                <w:szCs w:val="20"/>
              </w:rPr>
              <w:t xml:space="preserve"> enumeration</w:t>
            </w:r>
            <w:r w:rsidRPr="009E207D">
              <w:rPr>
                <w:sz w:val="20"/>
                <w:szCs w:val="20"/>
              </w:rPr>
              <w:t xml:space="preserve"> of the </w:t>
            </w:r>
            <w:r w:rsidRPr="00FC556B">
              <w:rPr>
                <w:i/>
                <w:sz w:val="20"/>
                <w:szCs w:val="20"/>
              </w:rPr>
              <w:t>type</w:t>
            </w:r>
            <w:r w:rsidRPr="009E207D">
              <w:rPr>
                <w:sz w:val="20"/>
                <w:szCs w:val="20"/>
              </w:rPr>
              <w:t xml:space="preserve"> attribute of the </w:t>
            </w:r>
            <w:r w:rsidRPr="00FC556B">
              <w:rPr>
                <w:i/>
                <w:sz w:val="20"/>
                <w:szCs w:val="20"/>
              </w:rPr>
              <w:t>UtilizationData</w:t>
            </w:r>
            <w:r>
              <w:rPr>
                <w:sz w:val="20"/>
                <w:szCs w:val="20"/>
              </w:rPr>
              <w:t>-</w:t>
            </w:r>
            <w:r w:rsidRPr="00FC556B">
              <w:rPr>
                <w:i/>
                <w:sz w:val="20"/>
                <w:szCs w:val="20"/>
              </w:rPr>
              <w:t>Data</w:t>
            </w:r>
            <w:r w:rsidRPr="009E207D">
              <w:rPr>
                <w:sz w:val="20"/>
                <w:szCs w:val="20"/>
              </w:rPr>
              <w:t xml:space="preserve"> element were changed</w:t>
            </w:r>
            <w:r>
              <w:rPr>
                <w:sz w:val="20"/>
                <w:szCs w:val="20"/>
              </w:rPr>
              <w:t>:</w:t>
            </w:r>
          </w:p>
          <w:p w14:paraId="767B3171" w14:textId="77777777" w:rsidR="004E7D55" w:rsidRDefault="004E7D55" w:rsidP="004E7D55">
            <w:pPr>
              <w:rPr>
                <w:sz w:val="20"/>
                <w:szCs w:val="20"/>
              </w:rPr>
            </w:pPr>
            <w:r>
              <w:rPr>
                <w:sz w:val="20"/>
                <w:szCs w:val="20"/>
              </w:rPr>
              <w:t>old value</w:t>
            </w:r>
          </w:p>
          <w:p w14:paraId="6F24AD57" w14:textId="77777777" w:rsidR="004E7D55" w:rsidRDefault="004E7D55" w:rsidP="004E7D55">
            <w:pPr>
              <w:rPr>
                <w:sz w:val="20"/>
                <w:szCs w:val="20"/>
              </w:rPr>
            </w:pPr>
            <w:r>
              <w:rPr>
                <w:sz w:val="20"/>
                <w:szCs w:val="20"/>
              </w:rPr>
              <w:t>VDT/VT –</w:t>
            </w:r>
            <w:r w:rsidR="00537E37">
              <w:rPr>
                <w:sz w:val="20"/>
                <w:szCs w:val="20"/>
              </w:rPr>
              <w:t xml:space="preserve"> </w:t>
            </w:r>
            <w:r w:rsidR="00537E37" w:rsidRPr="004E7D55">
              <w:rPr>
                <w:sz w:val="20"/>
                <w:szCs w:val="20"/>
              </w:rPr>
              <w:t>Utilization of limit for IM - electricity</w:t>
            </w:r>
          </w:p>
          <w:p w14:paraId="6D1AD505" w14:textId="77777777" w:rsidR="004E7D55" w:rsidRDefault="004E7D55" w:rsidP="004E7D55">
            <w:pPr>
              <w:rPr>
                <w:sz w:val="20"/>
                <w:szCs w:val="20"/>
              </w:rPr>
            </w:pPr>
            <w:r>
              <w:rPr>
                <w:sz w:val="20"/>
                <w:szCs w:val="20"/>
              </w:rPr>
              <w:t>new value</w:t>
            </w:r>
          </w:p>
          <w:p w14:paraId="396B08BE" w14:textId="77777777" w:rsidR="00C1738B" w:rsidRPr="004E7D55" w:rsidRDefault="004E7D55" w:rsidP="004E7D55">
            <w:pPr>
              <w:rPr>
                <w:sz w:val="20"/>
                <w:szCs w:val="20"/>
              </w:rPr>
            </w:pPr>
            <w:r>
              <w:rPr>
                <w:sz w:val="20"/>
                <w:szCs w:val="20"/>
              </w:rPr>
              <w:t xml:space="preserve">LIM_VDT - </w:t>
            </w:r>
            <w:r w:rsidRPr="004E7D55">
              <w:rPr>
                <w:sz w:val="20"/>
                <w:szCs w:val="20"/>
              </w:rPr>
              <w:t>Utilization of limit for IM/BalM</w:t>
            </w:r>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r>
              <w:rPr>
                <w:sz w:val="20"/>
                <w:szCs w:val="20"/>
              </w:rPr>
              <w:t>SFVOTLIMITS</w:t>
            </w:r>
            <w:r w:rsidR="000B473B" w:rsidRPr="009E207D">
              <w:rPr>
                <w:sz w:val="20"/>
                <w:szCs w:val="20"/>
              </w:rPr>
              <w:t xml:space="preserve"> </w:t>
            </w:r>
            <w:r w:rsidR="000B473B">
              <w:rPr>
                <w:sz w:val="20"/>
                <w:szCs w:val="20"/>
              </w:rPr>
              <w:t xml:space="preserve">- </w:t>
            </w:r>
            <w:r w:rsidR="000B473B" w:rsidRPr="009E207D">
              <w:rPr>
                <w:sz w:val="20"/>
                <w:szCs w:val="20"/>
              </w:rPr>
              <w:t>the</w:t>
            </w:r>
            <w:r w:rsidR="000B473B">
              <w:rPr>
                <w:sz w:val="20"/>
                <w:szCs w:val="20"/>
              </w:rPr>
              <w:t xml:space="preserve"> enumeration</w:t>
            </w:r>
            <w:r w:rsidR="000B473B" w:rsidRPr="009E207D">
              <w:rPr>
                <w:sz w:val="20"/>
                <w:szCs w:val="20"/>
              </w:rPr>
              <w:t xml:space="preserve"> of the </w:t>
            </w:r>
            <w:r w:rsidR="000B473B" w:rsidRPr="00FC556B">
              <w:rPr>
                <w:i/>
                <w:sz w:val="20"/>
                <w:szCs w:val="20"/>
              </w:rPr>
              <w:t>type</w:t>
            </w:r>
            <w:r w:rsidR="000B473B" w:rsidRPr="009E207D">
              <w:rPr>
                <w:sz w:val="20"/>
                <w:szCs w:val="20"/>
              </w:rPr>
              <w:t xml:space="preserve"> attribute of the </w:t>
            </w:r>
            <w:r w:rsidR="000B473B" w:rsidRPr="00FC556B">
              <w:rPr>
                <w:i/>
                <w:sz w:val="20"/>
                <w:szCs w:val="20"/>
              </w:rPr>
              <w:t>TotalsData</w:t>
            </w:r>
            <w:r w:rsidR="000B473B">
              <w:rPr>
                <w:sz w:val="20"/>
                <w:szCs w:val="20"/>
              </w:rPr>
              <w:t>-</w:t>
            </w:r>
            <w:r w:rsidR="000B473B" w:rsidRPr="00FC556B">
              <w:rPr>
                <w:i/>
                <w:sz w:val="20"/>
                <w:szCs w:val="20"/>
              </w:rPr>
              <w:t>Data</w:t>
            </w:r>
            <w:r w:rsidR="000B473B" w:rsidRPr="009E207D">
              <w:rPr>
                <w:sz w:val="20"/>
                <w:szCs w:val="20"/>
              </w:rPr>
              <w:t xml:space="preserve"> element were changed</w:t>
            </w:r>
            <w:r w:rsidR="000B473B">
              <w:rPr>
                <w:sz w:val="20"/>
                <w:szCs w:val="20"/>
              </w:rPr>
              <w:t>:</w:t>
            </w:r>
          </w:p>
          <w:p w14:paraId="4D635C51" w14:textId="77777777" w:rsidR="000B473B" w:rsidRDefault="000B473B" w:rsidP="000B473B">
            <w:pPr>
              <w:rPr>
                <w:sz w:val="20"/>
                <w:szCs w:val="20"/>
              </w:rPr>
            </w:pPr>
            <w:r>
              <w:rPr>
                <w:sz w:val="20"/>
                <w:szCs w:val="20"/>
              </w:rPr>
              <w:t>old values</w:t>
            </w:r>
          </w:p>
          <w:p w14:paraId="77D96298" w14:textId="77777777" w:rsidR="000B473B" w:rsidRPr="00796F4D" w:rsidRDefault="000B473B" w:rsidP="000B473B">
            <w:pPr>
              <w:rPr>
                <w:sz w:val="20"/>
                <w:szCs w:val="20"/>
              </w:rPr>
            </w:pPr>
            <w:r w:rsidRPr="00796F4D">
              <w:rPr>
                <w:sz w:val="20"/>
                <w:szCs w:val="20"/>
              </w:rPr>
              <w:t xml:space="preserve">limitIMBalM </w:t>
            </w:r>
            <w:r w:rsidR="00216ECC">
              <w:rPr>
                <w:sz w:val="20"/>
                <w:szCs w:val="20"/>
              </w:rPr>
              <w:t xml:space="preserve">- </w:t>
            </w:r>
            <w:r w:rsidR="00216ECC" w:rsidRPr="00216ECC">
              <w:rPr>
                <w:sz w:val="20"/>
                <w:szCs w:val="20"/>
              </w:rPr>
              <w:t>Limit for IM/BalM electricity or IM gas</w:t>
            </w:r>
          </w:p>
          <w:p w14:paraId="69A852E2" w14:textId="77777777" w:rsidR="000B473B" w:rsidRPr="00796F4D" w:rsidRDefault="000B473B" w:rsidP="000B473B">
            <w:pPr>
              <w:rPr>
                <w:sz w:val="20"/>
                <w:szCs w:val="20"/>
              </w:rPr>
            </w:pPr>
            <w:r>
              <w:rPr>
                <w:sz w:val="20"/>
                <w:szCs w:val="20"/>
              </w:rPr>
              <w:t xml:space="preserve">utilizationIMBalM </w:t>
            </w:r>
            <w:r w:rsidR="00216ECC">
              <w:rPr>
                <w:sz w:val="20"/>
                <w:szCs w:val="20"/>
              </w:rPr>
              <w:t xml:space="preserve">- </w:t>
            </w:r>
            <w:r w:rsidR="00216ECC" w:rsidRPr="00216ECC">
              <w:rPr>
                <w:sz w:val="20"/>
                <w:szCs w:val="20"/>
              </w:rPr>
              <w:t xml:space="preserve"> Utilization of limit for IM/BalM electricity or IM gas</w:t>
            </w:r>
          </w:p>
          <w:p w14:paraId="79809711" w14:textId="77777777" w:rsidR="000B473B" w:rsidRPr="00796F4D" w:rsidRDefault="000B473B" w:rsidP="000B473B">
            <w:pPr>
              <w:rPr>
                <w:sz w:val="20"/>
                <w:szCs w:val="20"/>
              </w:rPr>
            </w:pPr>
            <w:r>
              <w:rPr>
                <w:sz w:val="20"/>
                <w:szCs w:val="20"/>
              </w:rPr>
              <w:t xml:space="preserve">freeResourcesIMBalM </w:t>
            </w:r>
            <w:r w:rsidR="00216ECC">
              <w:rPr>
                <w:sz w:val="20"/>
                <w:szCs w:val="20"/>
              </w:rPr>
              <w:t xml:space="preserve">- </w:t>
            </w:r>
            <w:r w:rsidR="00216ECC" w:rsidRPr="00216ECC">
              <w:rPr>
                <w:sz w:val="20"/>
                <w:szCs w:val="20"/>
              </w:rPr>
              <w:t xml:space="preserve">Free limit IM/BalM elektricity or IM gas  </w:t>
            </w:r>
          </w:p>
          <w:p w14:paraId="553067C0" w14:textId="77777777" w:rsidR="000B473B" w:rsidRPr="00796F4D" w:rsidRDefault="000B473B" w:rsidP="000B473B">
            <w:pPr>
              <w:rPr>
                <w:sz w:val="20"/>
                <w:szCs w:val="20"/>
              </w:rPr>
            </w:pPr>
            <w:r>
              <w:rPr>
                <w:sz w:val="20"/>
                <w:szCs w:val="20"/>
              </w:rPr>
              <w:t>new values</w:t>
            </w:r>
          </w:p>
          <w:p w14:paraId="3D092544" w14:textId="77777777" w:rsidR="000B473B" w:rsidRPr="00796F4D" w:rsidRDefault="00216ECC" w:rsidP="000B473B">
            <w:pPr>
              <w:rPr>
                <w:sz w:val="20"/>
                <w:szCs w:val="20"/>
              </w:rPr>
            </w:pPr>
            <w:r>
              <w:rPr>
                <w:sz w:val="20"/>
                <w:szCs w:val="20"/>
              </w:rPr>
              <w:t xml:space="preserve">limitIM - </w:t>
            </w:r>
            <w:r w:rsidRPr="00216ECC">
              <w:rPr>
                <w:sz w:val="20"/>
                <w:szCs w:val="20"/>
              </w:rPr>
              <w:t>Limit for IM electricity or IM gas</w:t>
            </w:r>
          </w:p>
          <w:p w14:paraId="22E7667D" w14:textId="77777777" w:rsidR="000B473B" w:rsidRPr="00796F4D" w:rsidRDefault="000B473B" w:rsidP="000B473B">
            <w:pPr>
              <w:rPr>
                <w:sz w:val="20"/>
                <w:szCs w:val="20"/>
              </w:rPr>
            </w:pPr>
            <w:r>
              <w:rPr>
                <w:sz w:val="20"/>
                <w:szCs w:val="20"/>
              </w:rPr>
              <w:t xml:space="preserve">utilizationIM </w:t>
            </w:r>
            <w:r w:rsidR="00216ECC">
              <w:rPr>
                <w:sz w:val="20"/>
                <w:szCs w:val="20"/>
              </w:rPr>
              <w:t xml:space="preserve">- </w:t>
            </w:r>
            <w:r w:rsidR="00216ECC" w:rsidRPr="00216ECC">
              <w:rPr>
                <w:sz w:val="20"/>
                <w:szCs w:val="20"/>
              </w:rPr>
              <w:t xml:space="preserve"> Utilization of limit for IM electricity or IM gas</w:t>
            </w:r>
          </w:p>
          <w:p w14:paraId="22539983" w14:textId="77777777" w:rsidR="00C1738B" w:rsidRDefault="000B473B" w:rsidP="00C1738B">
            <w:pPr>
              <w:rPr>
                <w:sz w:val="20"/>
                <w:szCs w:val="20"/>
              </w:rPr>
            </w:pPr>
            <w:r>
              <w:rPr>
                <w:sz w:val="20"/>
                <w:szCs w:val="20"/>
              </w:rPr>
              <w:t xml:space="preserve">freeResourcesIM </w:t>
            </w:r>
            <w:r w:rsidR="00216ECC">
              <w:rPr>
                <w:sz w:val="20"/>
                <w:szCs w:val="20"/>
              </w:rPr>
              <w:t xml:space="preserve">- </w:t>
            </w:r>
            <w:r w:rsidR="00216ECC" w:rsidRPr="00216ECC">
              <w:rPr>
                <w:sz w:val="20"/>
                <w:szCs w:val="20"/>
              </w:rPr>
              <w:t xml:space="preserve">Free limit IM elektricity or IM gas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r w:rsidR="00FC556B" w:rsidRPr="009E207D">
              <w:rPr>
                <w:sz w:val="20"/>
                <w:szCs w:val="20"/>
              </w:rPr>
              <w:t>the</w:t>
            </w:r>
            <w:r w:rsidR="00FC556B">
              <w:rPr>
                <w:sz w:val="20"/>
                <w:szCs w:val="20"/>
              </w:rPr>
              <w:t xml:space="preserve"> annotations</w:t>
            </w:r>
            <w:r w:rsidR="00FC556B" w:rsidRPr="009E207D">
              <w:rPr>
                <w:sz w:val="20"/>
                <w:szCs w:val="20"/>
              </w:rPr>
              <w:t xml:space="preserve"> of the </w:t>
            </w:r>
            <w:r w:rsidR="00FC556B" w:rsidRPr="00FC556B">
              <w:rPr>
                <w:i/>
                <w:sz w:val="20"/>
                <w:szCs w:val="20"/>
              </w:rPr>
              <w:t>msg</w:t>
            </w:r>
            <w:r w:rsidR="00FC556B">
              <w:rPr>
                <w:sz w:val="20"/>
                <w:szCs w:val="20"/>
              </w:rPr>
              <w:t>-</w:t>
            </w:r>
            <w:r w:rsidR="00FC556B" w:rsidRPr="00FC556B">
              <w:rPr>
                <w:i/>
                <w:sz w:val="20"/>
                <w:szCs w:val="20"/>
              </w:rPr>
              <w:t>code</w:t>
            </w:r>
            <w:r w:rsidR="00FC556B" w:rsidRPr="009E207D">
              <w:rPr>
                <w:sz w:val="20"/>
                <w:szCs w:val="20"/>
              </w:rPr>
              <w:t xml:space="preserve"> attribute of the </w:t>
            </w:r>
            <w:r w:rsidR="00FC556B">
              <w:rPr>
                <w:sz w:val="20"/>
                <w:szCs w:val="20"/>
              </w:rPr>
              <w:t>root</w:t>
            </w:r>
            <w:r w:rsidR="00FC556B" w:rsidRPr="009E207D">
              <w:rPr>
                <w:sz w:val="20"/>
                <w:szCs w:val="20"/>
              </w:rPr>
              <w:t xml:space="preserve"> element were changed</w:t>
            </w:r>
            <w:r w:rsidR="00FC556B">
              <w:rPr>
                <w:sz w:val="20"/>
                <w:szCs w:val="20"/>
              </w:rPr>
              <w:t>:</w:t>
            </w:r>
          </w:p>
          <w:p w14:paraId="7085874E" w14:textId="77777777" w:rsidR="00FC556B" w:rsidRDefault="00FC556B" w:rsidP="00C1738B">
            <w:pPr>
              <w:rPr>
                <w:sz w:val="20"/>
                <w:szCs w:val="20"/>
              </w:rPr>
            </w:pPr>
            <w:r>
              <w:rPr>
                <w:sz w:val="20"/>
                <w:szCs w:val="20"/>
              </w:rPr>
              <w:t>old annotation</w:t>
            </w:r>
          </w:p>
          <w:p w14:paraId="4DA4B5B1" w14:textId="77777777" w:rsidR="00FC556B" w:rsidRDefault="00FC556B" w:rsidP="00C1738B">
            <w:pPr>
              <w:rPr>
                <w:sz w:val="20"/>
                <w:szCs w:val="20"/>
              </w:rPr>
            </w:pPr>
            <w:r>
              <w:rPr>
                <w:sz w:val="20"/>
                <w:szCs w:val="20"/>
              </w:rPr>
              <w:t xml:space="preserve">482 - </w:t>
            </w:r>
            <w:r w:rsidRPr="00FC556B">
              <w:rPr>
                <w:sz w:val="20"/>
                <w:szCs w:val="20"/>
              </w:rPr>
              <w:t>Current value of limit IM/BalM electricity or IM gas</w:t>
            </w:r>
          </w:p>
          <w:p w14:paraId="42DB38F8" w14:textId="77777777" w:rsidR="00FC556B" w:rsidRDefault="00FC556B" w:rsidP="00C1738B">
            <w:pPr>
              <w:rPr>
                <w:sz w:val="20"/>
                <w:szCs w:val="20"/>
              </w:rPr>
            </w:pPr>
            <w:r>
              <w:rPr>
                <w:sz w:val="20"/>
                <w:szCs w:val="20"/>
              </w:rPr>
              <w:t>new annotation</w:t>
            </w:r>
          </w:p>
          <w:p w14:paraId="6F254A9F" w14:textId="77777777" w:rsidR="00C1738B" w:rsidRDefault="00FC556B" w:rsidP="00FC556B">
            <w:pPr>
              <w:rPr>
                <w:sz w:val="20"/>
                <w:szCs w:val="20"/>
              </w:rPr>
            </w:pPr>
            <w:r>
              <w:rPr>
                <w:sz w:val="20"/>
                <w:szCs w:val="20"/>
              </w:rPr>
              <w:t xml:space="preserve">482 - </w:t>
            </w:r>
            <w:r w:rsidRPr="00FC556B">
              <w:rPr>
                <w:sz w:val="20"/>
                <w:szCs w:val="20"/>
              </w:rPr>
              <w:t>Current value of limit IM electricity or IM gas</w:t>
            </w:r>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definition</w:t>
            </w:r>
            <w:r>
              <w:rPr>
                <w:sz w:val="20"/>
                <w:szCs w:val="20"/>
              </w:rPr>
              <w:t xml:space="preserve"> - </w:t>
            </w:r>
            <w:r w:rsidR="00FC556B" w:rsidRPr="009E207D">
              <w:rPr>
                <w:sz w:val="20"/>
                <w:szCs w:val="20"/>
              </w:rPr>
              <w:t>the</w:t>
            </w:r>
            <w:r w:rsidR="00FC556B">
              <w:rPr>
                <w:sz w:val="20"/>
                <w:szCs w:val="20"/>
              </w:rPr>
              <w:t xml:space="preserve"> enumeration</w:t>
            </w:r>
            <w:r w:rsidR="00FC556B" w:rsidRPr="009E207D">
              <w:rPr>
                <w:sz w:val="20"/>
                <w:szCs w:val="20"/>
              </w:rPr>
              <w:t xml:space="preserve"> of the </w:t>
            </w:r>
            <w:r w:rsidR="00FC556B" w:rsidRPr="005C0798">
              <w:rPr>
                <w:i/>
                <w:sz w:val="20"/>
                <w:szCs w:val="20"/>
              </w:rPr>
              <w:t>type</w:t>
            </w:r>
            <w:r w:rsidR="00FC556B" w:rsidRPr="009E207D">
              <w:rPr>
                <w:sz w:val="20"/>
                <w:szCs w:val="20"/>
              </w:rPr>
              <w:t xml:space="preserve"> attribute of the </w:t>
            </w:r>
            <w:r w:rsidR="00FC556B" w:rsidRPr="005C0798">
              <w:rPr>
                <w:i/>
                <w:sz w:val="20"/>
                <w:szCs w:val="20"/>
              </w:rPr>
              <w:t>Limit</w:t>
            </w:r>
            <w:r w:rsidR="00FC556B" w:rsidRPr="009E207D">
              <w:rPr>
                <w:sz w:val="20"/>
                <w:szCs w:val="20"/>
              </w:rPr>
              <w:t xml:space="preserve"> element were changed</w:t>
            </w:r>
            <w:r w:rsidR="00FC556B">
              <w:rPr>
                <w:sz w:val="20"/>
                <w:szCs w:val="20"/>
              </w:rPr>
              <w:t>:</w:t>
            </w:r>
          </w:p>
          <w:p w14:paraId="0CF345D3" w14:textId="77777777" w:rsidR="00C1738B" w:rsidRDefault="00FC556B" w:rsidP="00C1738B">
            <w:pPr>
              <w:rPr>
                <w:sz w:val="20"/>
                <w:szCs w:val="20"/>
              </w:rPr>
            </w:pPr>
            <w:r>
              <w:rPr>
                <w:sz w:val="20"/>
                <w:szCs w:val="20"/>
              </w:rPr>
              <w:lastRenderedPageBreak/>
              <w:t>old value</w:t>
            </w:r>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r>
              <w:rPr>
                <w:sz w:val="20"/>
                <w:szCs w:val="20"/>
              </w:rPr>
              <w:t>new value</w:t>
            </w:r>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385E3095" w14:textId="77777777" w:rsidR="00666C22" w:rsidRDefault="00666C22" w:rsidP="00C1738B">
            <w:pPr>
              <w:rPr>
                <w:sz w:val="20"/>
                <w:szCs w:val="20"/>
              </w:rPr>
            </w:pPr>
            <w:r>
              <w:rPr>
                <w:sz w:val="20"/>
                <w:szCs w:val="20"/>
              </w:rPr>
              <w:t xml:space="preserve">split-counter      -  </w:t>
            </w:r>
            <w:r w:rsidRPr="00666C22">
              <w:rPr>
                <w:sz w:val="20"/>
                <w:szCs w:val="20"/>
              </w:rPr>
              <w:t>Message order within response</w:t>
            </w:r>
          </w:p>
          <w:p w14:paraId="107AA251" w14:textId="77777777" w:rsidR="00666C22" w:rsidRDefault="00666C22" w:rsidP="00C1738B">
            <w:pPr>
              <w:rPr>
                <w:sz w:val="20"/>
                <w:szCs w:val="20"/>
              </w:rPr>
            </w:pPr>
            <w:r>
              <w:rPr>
                <w:sz w:val="20"/>
                <w:szCs w:val="20"/>
              </w:rPr>
              <w:t xml:space="preserve">split-last            -  </w:t>
            </w:r>
            <w:r w:rsidRPr="00666C22">
              <w:rPr>
                <w:sz w:val="20"/>
                <w:szCs w:val="20"/>
              </w:rPr>
              <w:t>Last message</w:t>
            </w:r>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68A33BE9" w14:textId="77777777" w:rsidR="00666C22" w:rsidRDefault="00666C22" w:rsidP="00666C22">
            <w:pPr>
              <w:rPr>
                <w:sz w:val="20"/>
                <w:szCs w:val="20"/>
              </w:rPr>
            </w:pPr>
            <w:r>
              <w:rPr>
                <w:sz w:val="20"/>
                <w:szCs w:val="20"/>
              </w:rPr>
              <w:t xml:space="preserve">split-counter      -  </w:t>
            </w:r>
            <w:r w:rsidRPr="00666C22">
              <w:rPr>
                <w:sz w:val="20"/>
                <w:szCs w:val="20"/>
              </w:rPr>
              <w:t>Message order within response</w:t>
            </w:r>
          </w:p>
          <w:p w14:paraId="593E5234" w14:textId="77777777" w:rsidR="00666C22" w:rsidRDefault="00666C22" w:rsidP="00666C22">
            <w:pPr>
              <w:rPr>
                <w:sz w:val="20"/>
                <w:szCs w:val="20"/>
              </w:rPr>
            </w:pPr>
            <w:r>
              <w:rPr>
                <w:sz w:val="20"/>
                <w:szCs w:val="20"/>
              </w:rPr>
              <w:t xml:space="preserve">split-last            -  </w:t>
            </w:r>
            <w:r w:rsidRPr="00666C22">
              <w:rPr>
                <w:sz w:val="20"/>
                <w:szCs w:val="20"/>
              </w:rPr>
              <w:t>Last message</w:t>
            </w:r>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17CFD672" w14:textId="77777777" w:rsidR="00666C22" w:rsidRDefault="00666C22" w:rsidP="00666C22">
            <w:pPr>
              <w:rPr>
                <w:sz w:val="20"/>
                <w:szCs w:val="20"/>
              </w:rPr>
            </w:pPr>
            <w:r>
              <w:rPr>
                <w:sz w:val="20"/>
                <w:szCs w:val="20"/>
              </w:rPr>
              <w:t xml:space="preserve">split-counter      -  </w:t>
            </w:r>
            <w:r w:rsidRPr="00666C22">
              <w:rPr>
                <w:sz w:val="20"/>
                <w:szCs w:val="20"/>
              </w:rPr>
              <w:t>Message order within response</w:t>
            </w:r>
          </w:p>
          <w:p w14:paraId="1B628EAF" w14:textId="77777777" w:rsidR="00666C22" w:rsidRDefault="00666C22" w:rsidP="00666C22">
            <w:pPr>
              <w:rPr>
                <w:sz w:val="20"/>
                <w:szCs w:val="20"/>
              </w:rPr>
            </w:pPr>
            <w:r>
              <w:rPr>
                <w:sz w:val="20"/>
                <w:szCs w:val="20"/>
              </w:rPr>
              <w:t xml:space="preserve">split-last            -  </w:t>
            </w:r>
            <w:r w:rsidRPr="00666C22">
              <w:rPr>
                <w:sz w:val="20"/>
                <w:szCs w:val="20"/>
              </w:rPr>
              <w:t>Last message</w:t>
            </w:r>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 </w:t>
            </w:r>
            <w:r w:rsidR="002C28CF">
              <w:rPr>
                <w:sz w:val="20"/>
                <w:szCs w:val="20"/>
              </w:rPr>
              <w:t xml:space="preserve"> </w:t>
            </w:r>
            <w:r w:rsidR="006323CE" w:rsidRPr="009E207D">
              <w:rPr>
                <w:sz w:val="20"/>
                <w:szCs w:val="20"/>
              </w:rPr>
              <w:t>the</w:t>
            </w:r>
            <w:r w:rsidR="006323CE">
              <w:rPr>
                <w:sz w:val="20"/>
                <w:szCs w:val="20"/>
              </w:rPr>
              <w:t xml:space="preserve"> annotation</w:t>
            </w:r>
            <w:r w:rsidR="006323CE" w:rsidRPr="009E207D">
              <w:rPr>
                <w:sz w:val="20"/>
                <w:szCs w:val="20"/>
              </w:rPr>
              <w:t xml:space="preserve"> of the</w:t>
            </w:r>
            <w:r w:rsidR="006323CE">
              <w:rPr>
                <w:sz w:val="20"/>
                <w:szCs w:val="20"/>
              </w:rPr>
              <w:t xml:space="preserve"> enumeration </w:t>
            </w:r>
            <w:r w:rsidR="006323CE" w:rsidRPr="006323CE">
              <w:rPr>
                <w:i/>
                <w:sz w:val="20"/>
                <w:szCs w:val="20"/>
              </w:rPr>
              <w:t>ARE</w:t>
            </w:r>
            <w:r w:rsidR="006323CE">
              <w:rPr>
                <w:sz w:val="20"/>
                <w:szCs w:val="20"/>
              </w:rPr>
              <w:t xml:space="preserve"> of the</w:t>
            </w:r>
            <w:r w:rsidR="006323CE" w:rsidRPr="009E207D">
              <w:rPr>
                <w:sz w:val="20"/>
                <w:szCs w:val="20"/>
              </w:rPr>
              <w:t xml:space="preserve"> </w:t>
            </w:r>
            <w:r w:rsidR="006323CE">
              <w:rPr>
                <w:i/>
                <w:sz w:val="20"/>
                <w:szCs w:val="20"/>
              </w:rPr>
              <w:t>reason</w:t>
            </w:r>
            <w:r w:rsidR="006323CE" w:rsidRPr="009E207D">
              <w:rPr>
                <w:sz w:val="20"/>
                <w:szCs w:val="20"/>
              </w:rPr>
              <w:t xml:space="preserve"> attribute of the </w:t>
            </w:r>
            <w:r w:rsidR="006323CE" w:rsidRPr="006323CE">
              <w:rPr>
                <w:i/>
                <w:sz w:val="20"/>
                <w:szCs w:val="20"/>
              </w:rPr>
              <w:t>Activity</w:t>
            </w:r>
            <w:r w:rsidR="006323CE" w:rsidRPr="009E207D">
              <w:rPr>
                <w:sz w:val="20"/>
                <w:szCs w:val="20"/>
              </w:rPr>
              <w:t xml:space="preserve"> element were changed</w:t>
            </w:r>
            <w:r w:rsidR="006323CE">
              <w:rPr>
                <w:sz w:val="20"/>
                <w:szCs w:val="20"/>
              </w:rPr>
              <w:t>:</w:t>
            </w:r>
          </w:p>
          <w:p w14:paraId="0F25745B" w14:textId="77777777" w:rsidR="006323CE" w:rsidRDefault="006323CE" w:rsidP="006323CE">
            <w:pPr>
              <w:rPr>
                <w:sz w:val="20"/>
                <w:szCs w:val="20"/>
              </w:rPr>
            </w:pPr>
            <w:r>
              <w:rPr>
                <w:sz w:val="20"/>
                <w:szCs w:val="20"/>
              </w:rPr>
              <w:t>Old annotation:</w:t>
            </w:r>
          </w:p>
          <w:p w14:paraId="2AED84BA" w14:textId="77777777" w:rsidR="006323CE" w:rsidRDefault="006323CE" w:rsidP="006323CE">
            <w:pPr>
              <w:rPr>
                <w:sz w:val="20"/>
                <w:szCs w:val="20"/>
              </w:rPr>
            </w:pPr>
            <w:r>
              <w:rPr>
                <w:sz w:val="20"/>
                <w:szCs w:val="20"/>
              </w:rPr>
              <w:t>ARE –  Odstoupení od smlouvy podle § 11a odst. 2 EZ a pokračování dodávek od stávajícího dodavatele</w:t>
            </w:r>
          </w:p>
          <w:p w14:paraId="750999DA" w14:textId="77777777" w:rsidR="006323CE" w:rsidRDefault="006323CE" w:rsidP="006323CE">
            <w:pPr>
              <w:rPr>
                <w:sz w:val="20"/>
                <w:szCs w:val="20"/>
              </w:rPr>
            </w:pPr>
            <w:r>
              <w:rPr>
                <w:sz w:val="20"/>
                <w:szCs w:val="20"/>
              </w:rPr>
              <w:t>New annotation:</w:t>
            </w:r>
          </w:p>
          <w:p w14:paraId="0C602893" w14:textId="77777777" w:rsidR="006323CE" w:rsidRDefault="006323CE" w:rsidP="006323CE">
            <w:pPr>
              <w:rPr>
                <w:sz w:val="20"/>
                <w:szCs w:val="20"/>
              </w:rPr>
            </w:pPr>
            <w:r>
              <w:rPr>
                <w:sz w:val="20"/>
                <w:szCs w:val="20"/>
              </w:rPr>
              <w:t>ARE –  Odstoupení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message </w:t>
            </w:r>
            <w:r w:rsidRPr="005F0185">
              <w:rPr>
                <w:sz w:val="20"/>
                <w:szCs w:val="20"/>
              </w:rPr>
              <w:t>SFVOTEMGSTATE</w:t>
            </w:r>
            <w:r w:rsidRPr="0099436E">
              <w:rPr>
                <w:sz w:val="20"/>
                <w:szCs w:val="20"/>
              </w:rPr>
              <w:t>, which is discussed in a separate chapter.</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message </w:t>
            </w:r>
            <w:r w:rsidRPr="005F0185">
              <w:rPr>
                <w:sz w:val="20"/>
                <w:szCs w:val="20"/>
              </w:rPr>
              <w:t>SFVOTEMGSTATENETT</w:t>
            </w:r>
            <w:r w:rsidRPr="0099436E">
              <w:rPr>
                <w:sz w:val="20"/>
                <w:szCs w:val="20"/>
              </w:rPr>
              <w:t>, which is discussed in a separate chapter.</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message </w:t>
            </w:r>
            <w:r w:rsidRPr="005F0185">
              <w:rPr>
                <w:sz w:val="20"/>
                <w:szCs w:val="20"/>
              </w:rPr>
              <w:t>SFVOTEMGSTATEINV</w:t>
            </w:r>
            <w:r w:rsidRPr="0099436E">
              <w:rPr>
                <w:sz w:val="20"/>
                <w:szCs w:val="20"/>
              </w:rPr>
              <w:t>, which is discussed in a separate chapter.</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 DAY-AHEAD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CZ - ERROR,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 DAY-AHEAD MARKET - ERROR,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INTRADAY MARKET - ERROR,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VERSION 1 - NETTING - ERROR,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VERSION 2 - NETTING - ERROR,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 PAID PAYMENTS OTE - ERROR,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r w:rsidRPr="000778D3">
              <w:rPr>
                <w:sz w:val="20"/>
                <w:szCs w:val="20"/>
              </w:rPr>
              <w:t>SFVOTEMGSTATEINV</w:t>
            </w:r>
            <w:r>
              <w:rPr>
                <w:sz w:val="20"/>
                <w:szCs w:val="20"/>
              </w:rPr>
              <w:t xml:space="preserve">  definition</w:t>
            </w:r>
          </w:p>
          <w:p w14:paraId="0407E40C"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Paymants</w:t>
            </w:r>
            <w:r w:rsidRPr="002F5587">
              <w:rPr>
                <w:sz w:val="20"/>
                <w:szCs w:val="20"/>
              </w:rPr>
              <w:t xml:space="preserve"> element has been renamed to </w:t>
            </w:r>
            <w:r w:rsidRPr="002F5587">
              <w:rPr>
                <w:i/>
                <w:sz w:val="20"/>
                <w:szCs w:val="20"/>
              </w:rPr>
              <w:t>Paymant</w:t>
            </w:r>
            <w:r w:rsidRPr="002F5587">
              <w:rPr>
                <w:sz w:val="20"/>
                <w:szCs w:val="20"/>
              </w:rPr>
              <w:t xml:space="preserve"> and moved to the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payment</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amount</w:t>
            </w:r>
          </w:p>
          <w:p w14:paraId="2F7DB9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paymanteDate</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date</w:t>
            </w:r>
          </w:p>
          <w:p w14:paraId="05486D40" w14:textId="77777777" w:rsidR="002F5587" w:rsidRPr="002F5587" w:rsidRDefault="002F5587" w:rsidP="002F5587">
            <w:pPr>
              <w:rPr>
                <w:sz w:val="20"/>
                <w:szCs w:val="20"/>
              </w:rPr>
            </w:pPr>
            <w:r w:rsidRPr="002F5587">
              <w:rPr>
                <w:sz w:val="20"/>
                <w:szCs w:val="20"/>
              </w:rPr>
              <w:t xml:space="preserve">- </w:t>
            </w:r>
            <w:r w:rsidRPr="002F5587">
              <w:rPr>
                <w:i/>
                <w:sz w:val="20"/>
                <w:szCs w:val="20"/>
              </w:rPr>
              <w:t>vesion</w:t>
            </w:r>
            <w:r w:rsidRPr="002F5587">
              <w:rPr>
                <w:sz w:val="20"/>
                <w:szCs w:val="20"/>
              </w:rPr>
              <w:t xml:space="preserve"> and </w:t>
            </w:r>
            <w:r w:rsidRPr="002F5587">
              <w:rPr>
                <w:i/>
                <w:sz w:val="20"/>
                <w:szCs w:val="20"/>
              </w:rPr>
              <w:t>period</w:t>
            </w:r>
            <w:r w:rsidRPr="002F5587">
              <w:rPr>
                <w:sz w:val="20"/>
                <w:szCs w:val="20"/>
              </w:rPr>
              <w:t xml:space="preserve"> attributes have been added to the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the </w:t>
            </w:r>
            <w:r w:rsidRPr="002F5587">
              <w:rPr>
                <w:i/>
                <w:sz w:val="20"/>
                <w:szCs w:val="20"/>
              </w:rPr>
              <w:t>version</w:t>
            </w:r>
            <w:r w:rsidRPr="002F5587">
              <w:rPr>
                <w:sz w:val="20"/>
                <w:szCs w:val="20"/>
              </w:rPr>
              <w:t xml:space="preserve"> attribute of the </w:t>
            </w:r>
            <w:r w:rsidRPr="002F5587">
              <w:rPr>
                <w:i/>
                <w:sz w:val="20"/>
                <w:szCs w:val="20"/>
              </w:rPr>
              <w:t>EmgState</w:t>
            </w:r>
            <w:r w:rsidRPr="002F5587">
              <w:rPr>
                <w:sz w:val="20"/>
                <w:szCs w:val="20"/>
              </w:rPr>
              <w:t xml:space="preserve"> element has been</w:t>
            </w:r>
            <w:r>
              <w:rPr>
                <w:sz w:val="20"/>
                <w:szCs w:val="20"/>
              </w:rPr>
              <w:t xml:space="preserve"> deleted</w:t>
            </w:r>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  </w:t>
            </w:r>
            <w:r w:rsidRPr="009E207D">
              <w:rPr>
                <w:sz w:val="20"/>
                <w:szCs w:val="20"/>
              </w:rPr>
              <w:t>the</w:t>
            </w:r>
            <w:r>
              <w:rPr>
                <w:sz w:val="20"/>
                <w:szCs w:val="20"/>
              </w:rPr>
              <w:t xml:space="preserve"> annotation</w:t>
            </w:r>
            <w:r w:rsidRPr="009E207D">
              <w:rPr>
                <w:sz w:val="20"/>
                <w:szCs w:val="20"/>
              </w:rPr>
              <w:t xml:space="preserve"> </w:t>
            </w:r>
            <w:r>
              <w:rPr>
                <w:sz w:val="20"/>
                <w:szCs w:val="20"/>
              </w:rPr>
              <w:t>of the</w:t>
            </w:r>
            <w:r w:rsidRPr="009E207D">
              <w:rPr>
                <w:sz w:val="20"/>
                <w:szCs w:val="20"/>
              </w:rPr>
              <w:t xml:space="preserve"> </w:t>
            </w:r>
            <w:r>
              <w:rPr>
                <w:i/>
                <w:sz w:val="20"/>
                <w:szCs w:val="20"/>
              </w:rPr>
              <w:t>id</w:t>
            </w:r>
            <w:r w:rsidRPr="009E207D">
              <w:rPr>
                <w:sz w:val="20"/>
                <w:szCs w:val="20"/>
              </w:rPr>
              <w:t xml:space="preserve"> attribute of the </w:t>
            </w:r>
            <w:r>
              <w:rPr>
                <w:i/>
                <w:sz w:val="20"/>
                <w:szCs w:val="20"/>
              </w:rPr>
              <w:t>Party</w:t>
            </w:r>
            <w:r w:rsidRPr="009E207D">
              <w:rPr>
                <w:sz w:val="20"/>
                <w:szCs w:val="20"/>
              </w:rPr>
              <w:t xml:space="preserve"> element </w:t>
            </w:r>
            <w:r>
              <w:rPr>
                <w:sz w:val="20"/>
                <w:szCs w:val="20"/>
              </w:rPr>
              <w:t>was</w:t>
            </w:r>
            <w:r w:rsidRPr="009E207D">
              <w:rPr>
                <w:sz w:val="20"/>
                <w:szCs w:val="20"/>
              </w:rPr>
              <w:t xml:space="preserve"> changed</w:t>
            </w:r>
            <w:r>
              <w:rPr>
                <w:sz w:val="20"/>
                <w:szCs w:val="20"/>
              </w:rPr>
              <w:t>:</w:t>
            </w:r>
          </w:p>
          <w:p w14:paraId="05CBB6D0" w14:textId="77777777" w:rsidR="004808DA" w:rsidRDefault="004808DA" w:rsidP="004808DA">
            <w:pPr>
              <w:rPr>
                <w:sz w:val="20"/>
                <w:szCs w:val="20"/>
              </w:rPr>
            </w:pPr>
            <w:r>
              <w:rPr>
                <w:sz w:val="20"/>
                <w:szCs w:val="20"/>
              </w:rPr>
              <w:t>Old annotation:</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New annotation:</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MASTERDATA definition -the en</w:t>
            </w:r>
            <w:r w:rsidRPr="0075402A">
              <w:rPr>
                <w:sz w:val="20"/>
                <w:szCs w:val="20"/>
              </w:rPr>
              <w:t>umera</w:t>
            </w:r>
            <w:r>
              <w:rPr>
                <w:sz w:val="20"/>
                <w:szCs w:val="20"/>
              </w:rPr>
              <w:t xml:space="preserve">tion of the attribute </w:t>
            </w:r>
            <w:r>
              <w:rPr>
                <w:i/>
                <w:sz w:val="20"/>
                <w:szCs w:val="20"/>
              </w:rPr>
              <w:t>typsrc</w:t>
            </w:r>
            <w:r>
              <w:rPr>
                <w:sz w:val="20"/>
                <w:szCs w:val="20"/>
              </w:rPr>
              <w:t xml:space="preserve">  element </w:t>
            </w:r>
            <w:r w:rsidRPr="00286CFC">
              <w:rPr>
                <w:i/>
                <w:sz w:val="20"/>
                <w:szCs w:val="20"/>
              </w:rPr>
              <w:t>OPM</w:t>
            </w:r>
            <w:r>
              <w:rPr>
                <w:sz w:val="20"/>
                <w:szCs w:val="20"/>
              </w:rPr>
              <w:t xml:space="preserve">  was expanded by:</w:t>
            </w:r>
          </w:p>
          <w:p w14:paraId="2D5D190E" w14:textId="77777777" w:rsidR="00286CFC" w:rsidRDefault="00286CFC" w:rsidP="00286CFC">
            <w:pPr>
              <w:rPr>
                <w:sz w:val="20"/>
                <w:szCs w:val="20"/>
              </w:rPr>
            </w:pPr>
            <w:r w:rsidRPr="00286CFC">
              <w:rPr>
                <w:sz w:val="20"/>
                <w:szCs w:val="20"/>
              </w:rPr>
              <w:t>AGR - Aggregation block (Ancillary services only)</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A98558C" w14:textId="77777777" w:rsidR="00C95ED9" w:rsidRPr="00C95ED9" w:rsidRDefault="00C95ED9" w:rsidP="00C95ED9">
            <w:pPr>
              <w:rPr>
                <w:sz w:val="20"/>
                <w:szCs w:val="20"/>
              </w:rPr>
            </w:pPr>
            <w:r w:rsidRPr="00C95ED9">
              <w:rPr>
                <w:sz w:val="20"/>
                <w:szCs w:val="20"/>
              </w:rPr>
              <w:t>955 - (UMM_01a) Delay in final Market Coupling Results publication</w:t>
            </w:r>
          </w:p>
          <w:p w14:paraId="4116DB50" w14:textId="77777777" w:rsidR="00C95ED9" w:rsidRPr="00C95ED9" w:rsidRDefault="00C95ED9" w:rsidP="00C95ED9">
            <w:pPr>
              <w:rPr>
                <w:sz w:val="20"/>
                <w:szCs w:val="20"/>
              </w:rPr>
            </w:pPr>
            <w:r w:rsidRPr="00C95ED9">
              <w:rPr>
                <w:sz w:val="20"/>
                <w:szCs w:val="20"/>
              </w:rPr>
              <w:t>956 - (UMM_02) Risk of Partial Decoulpilng for one or more interconnectors</w:t>
            </w:r>
          </w:p>
          <w:p w14:paraId="24E864DB" w14:textId="77777777" w:rsidR="00C95ED9" w:rsidRPr="00C95ED9" w:rsidRDefault="00C95ED9" w:rsidP="00C95ED9">
            <w:pPr>
              <w:rPr>
                <w:sz w:val="20"/>
                <w:szCs w:val="20"/>
              </w:rPr>
            </w:pPr>
            <w:r w:rsidRPr="00C95ED9">
              <w:rPr>
                <w:sz w:val="20"/>
                <w:szCs w:val="20"/>
              </w:rPr>
              <w:t>957 - (UMM_03) One or more interconnectors decoupled</w:t>
            </w:r>
          </w:p>
          <w:p w14:paraId="0271E268" w14:textId="77777777" w:rsidR="00C95ED9" w:rsidRPr="00C95ED9" w:rsidRDefault="00C95ED9" w:rsidP="00C95ED9">
            <w:pPr>
              <w:rPr>
                <w:sz w:val="20"/>
                <w:szCs w:val="20"/>
              </w:rPr>
            </w:pPr>
            <w:r w:rsidRPr="00C95ED9">
              <w:rPr>
                <w:sz w:val="20"/>
                <w:szCs w:val="20"/>
              </w:rPr>
              <w:t>958 - Full decoupling known in adcance - detail info</w:t>
            </w:r>
          </w:p>
          <w:p w14:paraId="66074FC6" w14:textId="77777777" w:rsidR="00C95ED9" w:rsidRPr="00C95ED9" w:rsidRDefault="00C95ED9" w:rsidP="00C95ED9">
            <w:pPr>
              <w:rPr>
                <w:sz w:val="20"/>
                <w:szCs w:val="20"/>
              </w:rPr>
            </w:pPr>
            <w:r w:rsidRPr="00C95ED9">
              <w:rPr>
                <w:sz w:val="20"/>
                <w:szCs w:val="20"/>
              </w:rPr>
              <w:t>959 - Decoupling CZ area - detail info</w:t>
            </w:r>
          </w:p>
          <w:p w14:paraId="418C4E47" w14:textId="77777777" w:rsidR="00C95ED9" w:rsidRPr="00C95ED9" w:rsidRDefault="00C95ED9" w:rsidP="00C95ED9">
            <w:pPr>
              <w:rPr>
                <w:sz w:val="20"/>
                <w:szCs w:val="20"/>
              </w:rPr>
            </w:pPr>
            <w:r w:rsidRPr="00C95ED9">
              <w:rPr>
                <w:sz w:val="20"/>
                <w:szCs w:val="20"/>
              </w:rPr>
              <w:t>960 - Full decoupling - detail info</w:t>
            </w:r>
          </w:p>
          <w:p w14:paraId="3EA3C120" w14:textId="77777777" w:rsidR="00C95ED9" w:rsidRPr="00C95ED9" w:rsidRDefault="00C95ED9" w:rsidP="00C95ED9">
            <w:pPr>
              <w:rPr>
                <w:sz w:val="20"/>
                <w:szCs w:val="20"/>
              </w:rPr>
            </w:pPr>
            <w:r w:rsidRPr="00C95ED9">
              <w:rPr>
                <w:sz w:val="20"/>
                <w:szCs w:val="20"/>
              </w:rPr>
              <w:t>974 - (ExC_03a) Risk of Partial Decoupling</w:t>
            </w:r>
          </w:p>
          <w:p w14:paraId="2B34BF78" w14:textId="77777777" w:rsidR="00C95ED9" w:rsidRPr="00C95ED9" w:rsidRDefault="00C95ED9" w:rsidP="00C95ED9">
            <w:pPr>
              <w:rPr>
                <w:sz w:val="20"/>
                <w:szCs w:val="20"/>
              </w:rPr>
            </w:pPr>
            <w:r w:rsidRPr="00C95ED9">
              <w:rPr>
                <w:sz w:val="20"/>
                <w:szCs w:val="20"/>
              </w:rPr>
              <w:t>975 - (ExC_04a) Partial Decoupling – Reopening of the order books</w:t>
            </w:r>
          </w:p>
          <w:p w14:paraId="21A22614" w14:textId="77777777" w:rsidR="00C95ED9" w:rsidRPr="00C95ED9" w:rsidRDefault="00C95ED9" w:rsidP="00C95ED9">
            <w:pPr>
              <w:rPr>
                <w:sz w:val="20"/>
                <w:szCs w:val="20"/>
              </w:rPr>
            </w:pPr>
            <w:r w:rsidRPr="00C95ED9">
              <w:rPr>
                <w:sz w:val="20"/>
                <w:szCs w:val="20"/>
              </w:rPr>
              <w:t>976 - (ExC_05a) Partial Decoupling known in advance</w:t>
            </w:r>
          </w:p>
          <w:p w14:paraId="649B8BAE" w14:textId="77777777" w:rsidR="005301BB" w:rsidRDefault="00C95ED9" w:rsidP="00C95ED9">
            <w:pPr>
              <w:rPr>
                <w:sz w:val="20"/>
                <w:szCs w:val="20"/>
              </w:rPr>
            </w:pPr>
            <w:r w:rsidRPr="00C95ED9">
              <w:rPr>
                <w:sz w:val="20"/>
                <w:szCs w:val="20"/>
              </w:rPr>
              <w:t>977 - (ExC_06) Delay in Market Coupling Results publication due to curtailment at max price detected in Lithuania, Finland or Sweden</w:t>
            </w:r>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definition </w:t>
            </w:r>
            <w:r w:rsidR="00E301C8">
              <w:rPr>
                <w:sz w:val="20"/>
                <w:szCs w:val="20"/>
              </w:rPr>
              <w:t xml:space="preserve">– new attributes of element </w:t>
            </w:r>
            <w:r w:rsidR="00E301C8" w:rsidRPr="00E301C8">
              <w:rPr>
                <w:i/>
                <w:sz w:val="20"/>
                <w:szCs w:val="20"/>
              </w:rPr>
              <w:t>OPM</w:t>
            </w:r>
            <w:r w:rsidR="00E301C8">
              <w:rPr>
                <w:sz w:val="20"/>
                <w:szCs w:val="20"/>
              </w:rPr>
              <w:t xml:space="preserve"> were added:</w:t>
            </w:r>
          </w:p>
          <w:p w14:paraId="3D53D53E" w14:textId="77777777" w:rsidR="00E301C8" w:rsidRDefault="00E301C8" w:rsidP="00C95ED9">
            <w:pPr>
              <w:rPr>
                <w:sz w:val="20"/>
                <w:szCs w:val="20"/>
              </w:rPr>
            </w:pPr>
            <w:r>
              <w:rPr>
                <w:sz w:val="20"/>
                <w:szCs w:val="20"/>
              </w:rPr>
              <w:t>opm-main - Main OPM</w:t>
            </w:r>
          </w:p>
          <w:p w14:paraId="5428915A" w14:textId="77777777" w:rsidR="00E301C8" w:rsidRDefault="00E301C8" w:rsidP="00C95ED9">
            <w:pPr>
              <w:rPr>
                <w:sz w:val="20"/>
                <w:szCs w:val="20"/>
              </w:rPr>
            </w:pPr>
            <w:r>
              <w:rPr>
                <w:sz w:val="20"/>
                <w:szCs w:val="20"/>
              </w:rPr>
              <w:t xml:space="preserve">typ-pm -  </w:t>
            </w:r>
            <w:r w:rsidRPr="00E301C8">
              <w:rPr>
                <w:sz w:val="20"/>
                <w:szCs w:val="20"/>
              </w:rPr>
              <w:t>Identification of the handover point for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definition </w:t>
            </w:r>
            <w:r w:rsidR="00E301C8">
              <w:rPr>
                <w:sz w:val="20"/>
                <w:szCs w:val="20"/>
              </w:rPr>
              <w:t xml:space="preserve">– new atributte of element </w:t>
            </w:r>
            <w:r w:rsidR="00E301C8" w:rsidRPr="00E301C8">
              <w:rPr>
                <w:i/>
                <w:sz w:val="20"/>
                <w:szCs w:val="20"/>
              </w:rPr>
              <w:t>Data</w:t>
            </w:r>
            <w:r w:rsidR="00E301C8">
              <w:rPr>
                <w:sz w:val="20"/>
                <w:szCs w:val="20"/>
              </w:rPr>
              <w:t xml:space="preserve"> was added:</w:t>
            </w:r>
          </w:p>
          <w:p w14:paraId="0AEF8936" w14:textId="77777777" w:rsidR="00E301C8" w:rsidRDefault="00E301C8" w:rsidP="00C95ED9">
            <w:pPr>
              <w:rPr>
                <w:sz w:val="20"/>
                <w:szCs w:val="20"/>
              </w:rPr>
            </w:pPr>
            <w:r>
              <w:rPr>
                <w:sz w:val="20"/>
                <w:szCs w:val="20"/>
              </w:rPr>
              <w:t xml:space="preserve">multiple-mp - </w:t>
            </w:r>
            <w:r w:rsidRPr="00E301C8">
              <w:rPr>
                <w:sz w:val="20"/>
                <w:szCs w:val="20"/>
              </w:rPr>
              <w:t>More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definition </w:t>
            </w:r>
            <w:r w:rsidR="00E301C8" w:rsidRPr="00E301C8">
              <w:rPr>
                <w:sz w:val="20"/>
                <w:szCs w:val="20"/>
              </w:rPr>
              <w:t xml:space="preserve">- the enumeration of the attribute </w:t>
            </w:r>
            <w:r w:rsidR="00E301C8" w:rsidRPr="00E301C8">
              <w:rPr>
                <w:i/>
                <w:sz w:val="20"/>
                <w:szCs w:val="20"/>
              </w:rPr>
              <w:t>message-code</w:t>
            </w:r>
            <w:r w:rsidR="00E301C8" w:rsidRPr="00E301C8">
              <w:rPr>
                <w:sz w:val="20"/>
                <w:szCs w:val="20"/>
              </w:rPr>
              <w:t xml:space="preserve"> root element  was expanded by:</w:t>
            </w:r>
          </w:p>
          <w:p w14:paraId="4A8F28DF" w14:textId="77777777" w:rsidR="00E301C8" w:rsidRDefault="00E301C8" w:rsidP="00C95ED9">
            <w:pPr>
              <w:rPr>
                <w:sz w:val="20"/>
                <w:szCs w:val="20"/>
              </w:rPr>
            </w:pPr>
            <w:r>
              <w:rPr>
                <w:sz w:val="20"/>
                <w:szCs w:val="20"/>
              </w:rPr>
              <w:t xml:space="preserve">359 -  </w:t>
            </w:r>
            <w:r w:rsidRPr="00E301C8">
              <w:rPr>
                <w:sz w:val="20"/>
                <w:szCs w:val="20"/>
              </w:rPr>
              <w:t>List of handover points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definition </w:t>
            </w:r>
            <w:r w:rsidR="00E301C8">
              <w:rPr>
                <w:sz w:val="20"/>
                <w:szCs w:val="20"/>
              </w:rPr>
              <w:t>- the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element  was expanded by:</w:t>
            </w:r>
          </w:p>
          <w:p w14:paraId="164F9FA9" w14:textId="77777777" w:rsidR="00E301C8" w:rsidRDefault="00E301C8" w:rsidP="00C95ED9">
            <w:pPr>
              <w:rPr>
                <w:sz w:val="20"/>
                <w:szCs w:val="20"/>
              </w:rPr>
            </w:pPr>
            <w:r>
              <w:rPr>
                <w:sz w:val="20"/>
                <w:szCs w:val="20"/>
              </w:rPr>
              <w:t xml:space="preserve">357 -  </w:t>
            </w:r>
            <w:r w:rsidRPr="00E301C8">
              <w:rPr>
                <w:sz w:val="20"/>
                <w:szCs w:val="20"/>
              </w:rPr>
              <w:t>Request  for the list of delivery points of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definition </w:t>
            </w:r>
            <w:r w:rsidR="00E301C8">
              <w:rPr>
                <w:sz w:val="20"/>
                <w:szCs w:val="20"/>
              </w:rPr>
              <w:t>- the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element  was expanded by:</w:t>
            </w:r>
          </w:p>
          <w:p w14:paraId="30655920" w14:textId="77777777" w:rsidR="00E301C8" w:rsidRDefault="00E301C8" w:rsidP="00E301C8">
            <w:pPr>
              <w:rPr>
                <w:sz w:val="20"/>
                <w:szCs w:val="20"/>
              </w:rPr>
            </w:pPr>
            <w:r>
              <w:rPr>
                <w:sz w:val="20"/>
                <w:szCs w:val="20"/>
              </w:rPr>
              <w:t xml:space="preserve">358 -  </w:t>
            </w:r>
            <w:r w:rsidRPr="00E301C8">
              <w:rPr>
                <w:sz w:val="20"/>
                <w:szCs w:val="20"/>
              </w:rPr>
              <w:t>Acknowledgment / error in the request for list of handover points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CDSINVOICE defnition – the enumeration of the attribute item-type was expanded by:</w:t>
            </w:r>
          </w:p>
          <w:p w14:paraId="1B0B7942" w14:textId="77777777" w:rsidR="008377E4" w:rsidRPr="00C43B54" w:rsidRDefault="008377E4" w:rsidP="008377E4">
            <w:pPr>
              <w:rPr>
                <w:sz w:val="20"/>
                <w:szCs w:val="20"/>
              </w:rPr>
            </w:pPr>
            <w:r w:rsidRPr="00C43B54">
              <w:rPr>
                <w:sz w:val="20"/>
                <w:szCs w:val="20"/>
              </w:rPr>
              <w:t xml:space="preserve">GU030 Other DSO, LDSO payments </w:t>
            </w:r>
          </w:p>
          <w:p w14:paraId="22378E1A" w14:textId="77777777" w:rsidR="008377E4" w:rsidRPr="00C43B54" w:rsidRDefault="008377E4" w:rsidP="008377E4">
            <w:pPr>
              <w:rPr>
                <w:sz w:val="20"/>
                <w:szCs w:val="20"/>
              </w:rPr>
            </w:pPr>
            <w:r w:rsidRPr="00C43B54">
              <w:rPr>
                <w:sz w:val="20"/>
                <w:szCs w:val="20"/>
              </w:rPr>
              <w:t xml:space="preserve"> GU032   Single component price for grid service</w:t>
            </w:r>
          </w:p>
          <w:p w14:paraId="48534CF8" w14:textId="77777777" w:rsidR="008377E4" w:rsidRPr="00C43B54" w:rsidRDefault="008377E4" w:rsidP="008377E4">
            <w:pPr>
              <w:rPr>
                <w:sz w:val="20"/>
                <w:szCs w:val="20"/>
              </w:rPr>
            </w:pPr>
            <w:r w:rsidRPr="00C43B54">
              <w:rPr>
                <w:sz w:val="20"/>
                <w:szCs w:val="20"/>
              </w:rPr>
              <w:t xml:space="preserve"> GU033   Price for exceeding of reserved power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GU012 was renamed:</w:t>
            </w:r>
          </w:p>
          <w:p w14:paraId="63287E53" w14:textId="77777777" w:rsidR="00C43B54" w:rsidRPr="00C43B54" w:rsidRDefault="00C43B54" w:rsidP="008377E4">
            <w:pPr>
              <w:rPr>
                <w:sz w:val="20"/>
                <w:szCs w:val="20"/>
              </w:rPr>
            </w:pPr>
            <w:r w:rsidRPr="00C43B54">
              <w:rPr>
                <w:sz w:val="20"/>
              </w:rPr>
              <w:t>GU012  Price for exceeding of reserved power in connection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sidR="00B1462D">
              <w:rPr>
                <w:i/>
                <w:sz w:val="20"/>
                <w:szCs w:val="20"/>
              </w:rPr>
              <w:t xml:space="preserve">e location </w:t>
            </w:r>
            <w:r w:rsidR="00B1462D" w:rsidRPr="00B1462D">
              <w:rPr>
                <w:sz w:val="20"/>
                <w:szCs w:val="20"/>
              </w:rPr>
              <w:t>element</w:t>
            </w:r>
            <w:r w:rsidRPr="00C43B54">
              <w:rPr>
                <w:sz w:val="20"/>
                <w:szCs w:val="20"/>
              </w:rPr>
              <w:t xml:space="preserve"> was expanded by:</w:t>
            </w:r>
          </w:p>
          <w:p w14:paraId="49CE98CD" w14:textId="77777777" w:rsidR="00001ADA" w:rsidRPr="00C43B54" w:rsidRDefault="00001ADA" w:rsidP="00C95ED9">
            <w:pPr>
              <w:rPr>
                <w:sz w:val="20"/>
                <w:szCs w:val="20"/>
              </w:rPr>
            </w:pPr>
            <w:r>
              <w:rPr>
                <w:sz w:val="20"/>
                <w:szCs w:val="20"/>
              </w:rPr>
              <w:t xml:space="preserve">A122 - </w:t>
            </w:r>
            <w:r w:rsidRPr="00001ADA">
              <w:rPr>
                <w:sz w:val="20"/>
                <w:szCs w:val="20"/>
              </w:rPr>
              <w:t>Aggr. value of generation (state of emergency) – microsources</w:t>
            </w:r>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Pr>
                <w:i/>
                <w:sz w:val="20"/>
                <w:szCs w:val="20"/>
              </w:rPr>
              <w:t xml:space="preserve">e location </w:t>
            </w:r>
            <w:r w:rsidRPr="00B1462D">
              <w:rPr>
                <w:sz w:val="20"/>
                <w:szCs w:val="20"/>
              </w:rPr>
              <w:t>element</w:t>
            </w:r>
            <w:r w:rsidRPr="00C43B54">
              <w:rPr>
                <w:sz w:val="20"/>
                <w:szCs w:val="20"/>
              </w:rPr>
              <w:t xml:space="preserve"> was expanded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t>Value of RE+ aFRR produced on a given unit in the 1st quarter of an hour</w:t>
            </w:r>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t>Value of RE+ aFRR produced on a given unit in the 2nd quarter of an hour</w:t>
            </w:r>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t>Value of RE+ aFRR produced on a given unit in the 3rd quarter of an hour</w:t>
            </w:r>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t>Value of RE+ aFRR produced on a given unit in the 4th quarter of an hour</w:t>
            </w:r>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t>Value of RE- aFRR produced on a given unit in the 1st quarter of an hour</w:t>
            </w:r>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t>Value of RE- aFRR produced on a given unit in the 2nd quarter of an hour</w:t>
            </w:r>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t>Value of RE- aFRR produced on a given unit in the 3rd quarter of an hour</w:t>
            </w:r>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t>Value of RE- aFRR produced on a given unit in the 4th quarter of an hour</w:t>
            </w:r>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t>Value of RE+ aFRR exported abroad in the 1st quarter of an hour</w:t>
            </w:r>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t>Value of RE+ aFRR exported abroad in the 2nd quarter of an hour</w:t>
            </w:r>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t>Value of RE+ aFRR exported abroad in the 3rd quarter of an hour</w:t>
            </w:r>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t>Value of RE+ aFRR exported abroad in the 4th quarter of an hour</w:t>
            </w:r>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t>Value of RE- aFRR exported abroad in the 1st quarter of an hour</w:t>
            </w:r>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t>Value of RE- aFRR exported abroad in the 2nd quarter of an hour</w:t>
            </w:r>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t>Value of RE- aFRR exported abroad in the 3rd quarter of an hour</w:t>
            </w:r>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t>Value of RE- aFRR exported abroad in the 4th quarter of an hour</w:t>
            </w:r>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t>Value of RE+ aFRR activation not performed in the 1st quarter of an hour</w:t>
            </w:r>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t>Value of RE+ aFRR activation not performed in the 2nd quarter of an hour</w:t>
            </w:r>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t>Value of RE+ aFRR activation not performed in the 3rd quarter of an hour</w:t>
            </w:r>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t>Value of RE+ aFRR activation not performed in the 4th quarter of an hour</w:t>
            </w:r>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t>Value of RE- aFRR activation not performed in the 1st quarter of an hour</w:t>
            </w:r>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t>Value of RE- aFRR activation not performed in the 2nd quarter of an hour</w:t>
            </w:r>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t>Value of RE- aFRR activation not performed in the 3rd quarter of an hour</w:t>
            </w:r>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t>Value of RE- aFRR activation not performed in the 4th quarter of an hour</w:t>
            </w:r>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t>Value of RE+ aFRR not delivered in the required quality</w:t>
            </w:r>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t>Value of RE- aFRR not delivered in the required quality</w:t>
            </w:r>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t>Price RE+ aFRR produced on the given unit in the 1st quarter</w:t>
            </w:r>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t>Price RE+ aFRR produced on the given unit in the 2nd quarter</w:t>
            </w:r>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t>Price RE+ aFRR produced on the given unit in the 3rd quarter</w:t>
            </w:r>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t>Price RE+ aFRR produced on the given unit in the 4th quarter</w:t>
            </w:r>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t>Price RE- aFRR produced on the given unit in the 1st quarter</w:t>
            </w:r>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t>Price RE- aFRR produced on the given unit in the 2nd quarter</w:t>
            </w:r>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t>Price RE- aFRR produced on the given unit in the 3rd quarter</w:t>
            </w:r>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t>Price RE- aFRR produced on the given unit in the 4th quarter</w:t>
            </w:r>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t>Price of RE+ aFRR exported abroad in the 1st quarter of an hour</w:t>
            </w:r>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t>Price of RE+ aFRR exported abroad in the 2nd quarter of an hour</w:t>
            </w:r>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t>Price of RE+ aFRR exported abroad in the 3rd quarter of an hour</w:t>
            </w:r>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t>Price of RE+ aFRR exported abroad in the 4th quarter of an hour</w:t>
            </w:r>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t>Price of RE- aFRR exported abroad in the 1st quarter of an hour</w:t>
            </w:r>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t>Price of RE- aFRR exported abroad in the 2nd quarter of an hour</w:t>
            </w:r>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t>Price of RE- aFRR exported abroad in the 3rd quarter of an hour</w:t>
            </w:r>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t>Price of RE- aFRR exported abroad in the 4th quarter of an hour</w:t>
            </w:r>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t>Price of RE+ aFRR activation not performed in the 1st quarter of an hour</w:t>
            </w:r>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t>Price of RE+ aFRR activation not performed in the 2nd quarter of an hour</w:t>
            </w:r>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t>Price of RE+ aFRR activation not performed in the 3rd quarter of an hour</w:t>
            </w:r>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t>Price of RE+ aFRR activation not performed in the 4th quarter of an hour</w:t>
            </w:r>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t>Price of RE- aFRR activation not performed in the 1st quarter of an hour</w:t>
            </w:r>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t>Price of RE- aFRR activation not performed in the 2nd quarter of an hour</w:t>
            </w:r>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t>Price of RE- aFRR activation not performed in the 3rd quarter of an hour</w:t>
            </w:r>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t>Price of RE- aFRR activation not performed in the 4th quarter of an hour</w:t>
            </w:r>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t>Price of RE+ aFRR not delivered in the required quality</w:t>
            </w:r>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t>Price of RE- aFRR not delivered in the required quality</w:t>
            </w:r>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t>Value of planned RE+ mFRR activation for the CR in the 1st quarter of an hour</w:t>
            </w:r>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t>Value of planned RE+ mFRR activation for the CR in the 2nd quarter of an hour</w:t>
            </w:r>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t>Value of planned RE+ mFRR activation for the CR in the 3rd quarter of an hour</w:t>
            </w:r>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t>Value of planned RE+ mFRR activation for the CR in the 4th quarter of an hour</w:t>
            </w:r>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t>Value of planned RE- mFRR activation for the CR in the 1st quarter of an hour</w:t>
            </w:r>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t>Value of planned RE- mFRR activation for the CR in the 2nd quarter of an hour</w:t>
            </w:r>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t>Value of planned RE- mFRR activation for the CR in the 3rd quarter of an hour</w:t>
            </w:r>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t>Value of planned RE- mFRR activation for the CR in the 4th quarter of an hour</w:t>
            </w:r>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t>Value of planned activation RE+ mFRR Abroad in the 1st quarter of on an hour</w:t>
            </w:r>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t>Value of planned activation RE+ mFRR Abroad in the 2nd quarter of on an hour</w:t>
            </w:r>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t>Value of planned activation RE+ mFRR Abroad in the 3rd quarter of on an hour</w:t>
            </w:r>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t>Value of planned activation RE+ mFRR Abroad in the 4th quarter of on an hour</w:t>
            </w:r>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t>Value of planned activation RE- mFRR Abroad in the 1st quarter of on an hour</w:t>
            </w:r>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t>Value of planned activation RE- mFRR Abroad in the 2nd quarter of on an hour</w:t>
            </w:r>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t>Value of planned activation RE- mFRR Abroad in the 3rd quarter of on an hour</w:t>
            </w:r>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t>Value of planned activation RE- mFRR Abroad in the 4th quarter of on an hour</w:t>
            </w:r>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t>Value planned RE+ in the 1st quarter - mFRR for the following quarter</w:t>
            </w:r>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t>Value planned RE+ in the 2nd quarter - mFRR for the following quarter</w:t>
            </w:r>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t>Value planned RE+ in the 3rd quarter - mFRR for the following quarter</w:t>
            </w:r>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t>Value planned RE+ in the 4th quarter - mFRR for the following quarter</w:t>
            </w:r>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t>Value planned RE- in the 1st quarter - mFRR for the following quarter</w:t>
            </w:r>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t>Value planned RE- in the 2nd quarter - mFRR for the following quarter</w:t>
            </w:r>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t>Value planned RE- in the 3rd quarter - mFRR for the following quarter</w:t>
            </w:r>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t>Value planned RE- in the 4th quarter - mFRR for the following quarter</w:t>
            </w:r>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t>Value planned RE+ in the 1st quarter - mFRR for the previous quarter</w:t>
            </w:r>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t>Value planned RE+ in the 2nd quarter - mFRR for the previous quarter</w:t>
            </w:r>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t>Value planned RE+ in the 3rd quarter - mFRR for the previous quarter</w:t>
            </w:r>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t>Value planned RE+ in the 4th quarter - mFRR for the previous quarter</w:t>
            </w:r>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t>Value planned RE- in the 1st quarter - mFRR for the previous quarter</w:t>
            </w:r>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t>Value planned RE- in the 2nd quarter - mFRR for the previous quarter</w:t>
            </w:r>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t>Value planned RE- in the 3rd quarter - mFRR for the previous quarter</w:t>
            </w:r>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t>Value planned RE- in the 4th quarter - mFRR for the previous quarter</w:t>
            </w:r>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t>Value planned activation RE+ aFRR not delivered in the required quality</w:t>
            </w:r>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t>Value planned activation RE- aFRR not delivered in the required quality</w:t>
            </w:r>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t>Price of the planned activation of RE+ mFRR for the CR in the 1st quarter</w:t>
            </w:r>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t>Price of the planned activation of RE+ mFRR for the CR in the 2nd quarter</w:t>
            </w:r>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t>Price of the planned activation of RE+ mFRR for the CR in the 3rd quarter</w:t>
            </w:r>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t>Price of the planned activation of RE+ mFRR for the CR in the 4th quarter</w:t>
            </w:r>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t>Price of the planned activation of RE- mFRR for the CR in the 1st quarter</w:t>
            </w:r>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t>Price of the planned activation of RE- mFRR for the CR in the 2nd quarter</w:t>
            </w:r>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t>Price of the planned activation of RE- mFRR for the CR in the 3rd quarter</w:t>
            </w:r>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t>Price of the planned activation of RE- mFRR for the CR in the 4th quarter</w:t>
            </w:r>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t>Price of planned activation RE+ mFRR Abroad in the 1st quarter</w:t>
            </w:r>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t>Price of planned activation RE+ mFRR Abroad in the 2nd quarter</w:t>
            </w:r>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t>Price of planned activation RE+ mFRR Abroad in the 3rd quarter</w:t>
            </w:r>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t>Price of planned activation RE+ mFRR Abroad in the 4th quarter</w:t>
            </w:r>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t>Price of planned activation RE- mFRR Abroad in the 1st quarter</w:t>
            </w:r>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t>Price of planned activation RE- mFRR Abroad in the 2nd quarter</w:t>
            </w:r>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t>Price of planned activation RE- mFRR Abroad in the 3rd quarter</w:t>
            </w:r>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t>Price of planned activation RE- mFRR Abroad in the 4th quarter</w:t>
            </w:r>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t>Сena RE+ in 1st quarter - mFRR for the next quarter hour</w:t>
            </w:r>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t>Сena RE+ in 2nd quarter - mFRR for the next quarter hour</w:t>
            </w:r>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t>Сena RE+ in 3rd quarter - mFRR for the next quarter hour</w:t>
            </w:r>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t>Сena RE+ in 4th quarter - mFRR for the next quarter hour</w:t>
            </w:r>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t>Сena RE- 1st quarter - mFRR for the next quarter hour</w:t>
            </w:r>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t>Сena RE- 2nd quarter - mFRR for the next quarter hour</w:t>
            </w:r>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t>Сena RE- 3rd quarter - mFRR for the next quarter hour</w:t>
            </w:r>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t>Сena RE- 4th quarter - mFRR for the next quarter hour</w:t>
            </w:r>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t>Сena RE+ in 1st quarter - mFRR for the previous quarter hour</w:t>
            </w:r>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t>Сena RE+ in 2nd quarter - mFRR for the previous quarter hour</w:t>
            </w:r>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t>Сena RE+ in 3rd quarter - mFRR for the previous quarter hour</w:t>
            </w:r>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t>Сena RE+ in 4th quarter - mFRR for the previous quarter hour</w:t>
            </w:r>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t>Сena RE- in 1st quarter - mFRR for the previous quarter hour</w:t>
            </w:r>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t>Сena RE- in 2nd quarter - mFRR for the previous quarter hour</w:t>
            </w:r>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t>Сena RE- in 3rd quarter - mFRR for the previous quarter hour</w:t>
            </w:r>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t>Сena RE- in 4th quarter - mFRR for the previous quarter hour</w:t>
            </w:r>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t>Price planned activation RE+ aFRR not delivered in the required quality</w:t>
            </w:r>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t>Price planned activation RE- aFRR not delivered in the required quality</w:t>
            </w:r>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t>Value of direct activation of RE+ mFRR for the CR in the 1st quarter</w:t>
            </w:r>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t>Value of direct activation of RE+ mFRR for the CR in the 2nd quarter</w:t>
            </w:r>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t>Value of direct activation of RE+ mFRR for the CR in the 3rd quarter</w:t>
            </w:r>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t>Value of direct activation of RE+ mFRR for the CR in the 4th quarter</w:t>
            </w:r>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t>Value of direct activation of RE- mFRR for the CR in the 1st quarter</w:t>
            </w:r>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t>Value of direct activation of RE- mFRR for the CR in the 2nd quarter</w:t>
            </w:r>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t>Value of direct activation of RE- mFRR for the CR in the 3rd quarter</w:t>
            </w:r>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t>Value of direct activation of RE- mFRR for the CR in the 4th quarter</w:t>
            </w:r>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t>Value of direct activation RE+ mFRR Abroad in the 1st quarter</w:t>
            </w:r>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t>Value of direct activation RE+ mFRR Abroad in the 2nd quarter</w:t>
            </w:r>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t>Value of direct activation RE+ mFRR Abroad in the 3rd quarter</w:t>
            </w:r>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t>Value of direct activation RE+ mFRR Abroad in the 4th quarter</w:t>
            </w:r>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t>Value of direct activation RE+ mFRR Abroad in the 1st quarter</w:t>
            </w:r>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t>Value of direct activation RE+ mFRR Abroad in the 2nd quarter</w:t>
            </w:r>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t>Value of direct activation RE+ mFRR Abroad in the 3rd quarter</w:t>
            </w:r>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t>Value of direct activation RE+ mFRR Abroad in the 4th quarter</w:t>
            </w:r>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t>Value of direct RE+ in the 1st quarter - mFRR for the following district</w:t>
            </w:r>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t>Value of direct RE+ in the 2nd quarter - mFRR for the following district</w:t>
            </w:r>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t>Value of direct RE+ in the 3rd quarter - mFRR for the following district</w:t>
            </w:r>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t>Value of direct RE+ in the 4th quarter - mFRR for the following district</w:t>
            </w:r>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t>Value of direct RE- in the 1st quarter - mFRR for the following district</w:t>
            </w:r>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t>Value of direct RE- in the 2nd quarter - mFRR for the following district</w:t>
            </w:r>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t>Value of direct RE- in the 3rd quarter - mFRR for the following district</w:t>
            </w:r>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t>Value of direct RE- in the 4th quarter - mFRR for the following district</w:t>
            </w:r>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t>Value of direct RE+ in the 1st quarter - mFRR for the previous district</w:t>
            </w:r>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t>Value of direct RE+ in the 2nd quarter - mFRR for the previous district</w:t>
            </w:r>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t>Value of direct RE+ in the 3rd quarter - mFRR for the previous district</w:t>
            </w:r>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t>Value of direct RE+ in the 4th quarter - mFRR for the previous district</w:t>
            </w:r>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t>Value of direct RE- in the 1st quarter - mFRR for the previous district</w:t>
            </w:r>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t>Value of direct RE- in the 2nd quarter - mFRR for the previous district</w:t>
            </w:r>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t>Value of direct RE- in the 3rd quarter - mFRR for the previous district</w:t>
            </w:r>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t>Value of direct RE- in the 4th quarter - mFRR for the previous district</w:t>
            </w:r>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t>Price direct activation RE+ aFRR not delivered in the required quality</w:t>
            </w:r>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t>Price direct activation RE- aFRR not delivered in the required quality</w:t>
            </w:r>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t>Price of direct activation of RE+ mFRR for the CR in the 1st quarter</w:t>
            </w:r>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t>Price of direct activation of RE+ mFRR for the CR in the 2nd quarter</w:t>
            </w:r>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t>Price of direct activation of RE+ mFRR for the CR in the 3rd quarter</w:t>
            </w:r>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t>Price of direct activation of RE+ mFRR for the CR in the 4th quarter</w:t>
            </w:r>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t>Price of direct activation of RE- mFRR for the CR in the 1st quarter</w:t>
            </w:r>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t>Price of direct activation of RE- mFRR for the CR in the 2nd quarter</w:t>
            </w:r>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t>Price of direct activation of RE- mFRR for the CR in the 3rd quarter</w:t>
            </w:r>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t>Price of direct activation of RE- mFRR for the CR in the 4th quarter</w:t>
            </w:r>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t>Price of direct activation RE+ mFRR Abroad in the 1st quarter</w:t>
            </w:r>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t>Price of direct activation RE+ mFRR Abroad in the 2nd quarter</w:t>
            </w:r>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t>Price of direct activation RE+ mFRR Abroad in the 3rd quarter</w:t>
            </w:r>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t>Price of direct activation RE+ mFRR Abroad in the 4th quarter</w:t>
            </w:r>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t>Price of direct activation RE- mFRR Abroad in the 1st quarter</w:t>
            </w:r>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t>Price of direct activation RE- mFRR Abroad in the 2nd quarter</w:t>
            </w:r>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t>Price of direct activation RE- mFRR Abroad in the 3rd quarter</w:t>
            </w:r>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t>Price of direct activation RE- mFRR Abroad in the 4th quarter</w:t>
            </w:r>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Direct RE+ price in the 1st quarter - mFRR for the following district</w:t>
            </w:r>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Direct RE+ price in the 2nd quarter - mFRR for the following district</w:t>
            </w:r>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Direct RE+ price in the 3rd quarter - mFRR for the following district</w:t>
            </w:r>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Direct RE+ price in the 4th quarter - mFRR for the following district</w:t>
            </w:r>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Direct RE- price in the 1st quarter - mFRR for the following district</w:t>
            </w:r>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Direct RE- price in the 2nd quarter - mFRR for the following district</w:t>
            </w:r>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Direct RE- price in the 3rd quarter - mFRR for the following district</w:t>
            </w:r>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Direct RE- price in the 4th quarter - mFRR for the following district</w:t>
            </w:r>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Direct RE+ price in the 1st quarter - mFRR for previous district</w:t>
            </w:r>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Direct RE+ price in the 2nd quarter - mFRR for previous district</w:t>
            </w:r>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Direct RE+ price in the 3rd quarter - mFRR for previous district</w:t>
            </w:r>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Direct RE+ price in the 4th quarter - mFRR for previous district</w:t>
            </w:r>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Direct RE- price in the 1st quarter - mFRR for previous district</w:t>
            </w:r>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Direct RE- price in the 2nd quarter - mFRR for previous district</w:t>
            </w:r>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Direct RE- price in the 3rd quarter - mFRR for previous district</w:t>
            </w:r>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Direct RE- price in the 4th quarter - mFRR for previous district</w:t>
            </w:r>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t>Price direct activation RE+ mFRR not delivered in the required quality</w:t>
            </w:r>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t>Price direct activation RE- mFRR not delivered in the required quality</w:t>
            </w:r>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t>Value of RE+ cross-border assistance</w:t>
            </w:r>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t>Value of RE+ cross-border assistance in the 1st quarter</w:t>
            </w:r>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t>Value of RE+ cross-border assistance in the 2nd quarter</w:t>
            </w:r>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t>Value of RE+ cross-border assistance in the 3rd quarter</w:t>
            </w:r>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t>Value of RE+ cross-border assistance in the 4th quarter</w:t>
            </w:r>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t>Value of RE- cross-border assistance</w:t>
            </w:r>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t>Value of RE- cross-border assistance in the 1st quarter</w:t>
            </w:r>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t>Value of RE- cross-border assistance in the 2nd quarter</w:t>
            </w:r>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t>Value of RE- cross-border assistance in the 3rd quarter</w:t>
            </w:r>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t>Value of RE- cross-border assistance in the 4th quarter</w:t>
            </w:r>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t>Price of RE+ cross-border assistance</w:t>
            </w:r>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t>Price of RE+ cross-border assistance in the 1st quarter</w:t>
            </w:r>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t>Price of RE+ cross-border assistance in the 2nd quarter</w:t>
            </w:r>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t>Price of RE+ cross-border assistance in the 3rd quarter</w:t>
            </w:r>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t>Price of RE+ cross-border assistance in the 4th quarter</w:t>
            </w:r>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t>Price of RE- cross-border assistance</w:t>
            </w:r>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t>Price of RE- cross-border assistance in the 1st quarter</w:t>
            </w:r>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t>Price of RE- cross-border assistance in the 2nd quarter</w:t>
            </w:r>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t>Price of RE- cross-border assistance in the 3rd quarter</w:t>
            </w:r>
          </w:p>
          <w:p w14:paraId="218D8F8F" w14:textId="77777777" w:rsidR="00B1462D" w:rsidRDefault="00B1462D" w:rsidP="00C95ED9">
            <w:pPr>
              <w:rPr>
                <w:sz w:val="20"/>
                <w:szCs w:val="20"/>
              </w:rPr>
            </w:pPr>
            <w:r w:rsidRPr="00B1462D">
              <w:rPr>
                <w:sz w:val="20"/>
                <w:szCs w:val="20"/>
              </w:rPr>
              <w:t>EP42</w:t>
            </w:r>
            <w:r w:rsidRPr="00B1462D">
              <w:rPr>
                <w:sz w:val="20"/>
                <w:szCs w:val="20"/>
              </w:rPr>
              <w:tab/>
              <w:t>Price of RE- cross-border assistance in the 4th quarter</w:t>
            </w:r>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definition – </w:t>
            </w:r>
            <w:r w:rsidRPr="00C43B54">
              <w:rPr>
                <w:sz w:val="20"/>
                <w:szCs w:val="20"/>
              </w:rPr>
              <w:t xml:space="preserve">the enumeration of the </w:t>
            </w:r>
            <w:r>
              <w:rPr>
                <w:sz w:val="20"/>
                <w:szCs w:val="20"/>
              </w:rPr>
              <w:t xml:space="preserve">attribute </w:t>
            </w:r>
            <w:r>
              <w:rPr>
                <w:i/>
                <w:sz w:val="20"/>
                <w:szCs w:val="20"/>
              </w:rPr>
              <w:t xml:space="preserve">typsrc OPM </w:t>
            </w:r>
            <w:r w:rsidRPr="00B1462D">
              <w:rPr>
                <w:sz w:val="20"/>
                <w:szCs w:val="20"/>
              </w:rPr>
              <w:t>element</w:t>
            </w:r>
            <w:r w:rsidRPr="00C43B54">
              <w:rPr>
                <w:sz w:val="20"/>
                <w:szCs w:val="20"/>
              </w:rPr>
              <w:t xml:space="preserve"> was expanded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t>Virtual PDT mFRR for MARI market (used only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t>Virtual PDT aFRR for PICASSO market (used only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t>Cross-border assistance</w:t>
            </w:r>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definition - </w:t>
            </w:r>
            <w:r w:rsidRPr="00C43B54">
              <w:rPr>
                <w:sz w:val="20"/>
                <w:szCs w:val="20"/>
              </w:rPr>
              <w:t xml:space="preserve">the enumeration of the </w:t>
            </w:r>
            <w:r>
              <w:rPr>
                <w:sz w:val="20"/>
                <w:szCs w:val="20"/>
              </w:rPr>
              <w:t>attribute</w:t>
            </w:r>
            <w:r w:rsidRPr="00163328">
              <w:rPr>
                <w:i/>
                <w:sz w:val="20"/>
                <w:szCs w:val="20"/>
              </w:rPr>
              <w:t xml:space="preserve"> profile-role ProfileData</w:t>
            </w:r>
            <w:r>
              <w:rPr>
                <w:i/>
                <w:sz w:val="20"/>
                <w:szCs w:val="20"/>
              </w:rPr>
              <w:t xml:space="preserve"> </w:t>
            </w:r>
            <w:r w:rsidRPr="00B1462D">
              <w:rPr>
                <w:sz w:val="20"/>
                <w:szCs w:val="20"/>
              </w:rPr>
              <w:t>element</w:t>
            </w:r>
            <w:r w:rsidRPr="00C43B54">
              <w:rPr>
                <w:sz w:val="20"/>
                <w:szCs w:val="20"/>
              </w:rPr>
              <w:t xml:space="preserve"> was expande</w:t>
            </w:r>
            <w:r>
              <w:rPr>
                <w:sz w:val="20"/>
                <w:szCs w:val="20"/>
              </w:rPr>
              <w:t>d:</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r>
              <w:rPr>
                <w:sz w:val="20"/>
                <w:szCs w:val="20"/>
              </w:rPr>
              <w:t>Definition of messages:</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r>
              <w:rPr>
                <w:sz w:val="20"/>
                <w:szCs w:val="20"/>
              </w:rPr>
              <w:t xml:space="preserve">The enumeration of attribute </w:t>
            </w:r>
            <w:r w:rsidRPr="00AA4E04">
              <w:rPr>
                <w:i/>
                <w:sz w:val="20"/>
                <w:szCs w:val="20"/>
              </w:rPr>
              <w:t>tradeType</w:t>
            </w:r>
            <w:r>
              <w:rPr>
                <w:sz w:val="20"/>
                <w:szCs w:val="20"/>
              </w:rPr>
              <w:t xml:space="preserve"> element </w:t>
            </w:r>
            <w:r w:rsidRPr="00AA4E04">
              <w:rPr>
                <w:i/>
                <w:sz w:val="20"/>
                <w:szCs w:val="20"/>
              </w:rPr>
              <w:t xml:space="preserve">Data </w:t>
            </w:r>
            <w:r>
              <w:rPr>
                <w:sz w:val="20"/>
                <w:szCs w:val="20"/>
              </w:rPr>
              <w:t>was expanded:</w:t>
            </w:r>
          </w:p>
          <w:p w14:paraId="0592F35A" w14:textId="77777777" w:rsidR="00AA4E04" w:rsidRPr="00AA4E04" w:rsidRDefault="00AA4E04" w:rsidP="00AA4E04">
            <w:pPr>
              <w:rPr>
                <w:sz w:val="20"/>
                <w:szCs w:val="20"/>
              </w:rPr>
            </w:pPr>
            <w:r w:rsidRPr="00AA4E04">
              <w:rPr>
                <w:sz w:val="20"/>
                <w:szCs w:val="20"/>
              </w:rPr>
              <w:t>PC-</w:t>
            </w:r>
            <w:r w:rsidRPr="00AA4E04">
              <w:rPr>
                <w:sz w:val="20"/>
                <w:szCs w:val="20"/>
              </w:rPr>
              <w:tab/>
              <w:t>Negative RE from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Positive RE from PICASSO</w:t>
            </w:r>
          </w:p>
          <w:p w14:paraId="7F14A075" w14:textId="77777777" w:rsidR="00AA4E04" w:rsidRPr="00AA4E04" w:rsidRDefault="00AA4E04" w:rsidP="00AA4E04">
            <w:pPr>
              <w:rPr>
                <w:sz w:val="20"/>
                <w:szCs w:val="20"/>
              </w:rPr>
            </w:pPr>
            <w:r w:rsidRPr="00AA4E04">
              <w:rPr>
                <w:sz w:val="20"/>
                <w:szCs w:val="20"/>
              </w:rPr>
              <w:t>MA-</w:t>
            </w:r>
            <w:r w:rsidRPr="00AA4E04">
              <w:rPr>
                <w:sz w:val="20"/>
                <w:szCs w:val="20"/>
              </w:rPr>
              <w:tab/>
              <w:t>Negative RE from MARI scheduled activation</w:t>
            </w:r>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Positive RE from MARI scheduled activation</w:t>
            </w:r>
          </w:p>
          <w:p w14:paraId="5F3F73CF" w14:textId="77777777" w:rsidR="00AA4E04" w:rsidRPr="00AA4E04" w:rsidRDefault="00AA4E04" w:rsidP="00AA4E04">
            <w:pPr>
              <w:rPr>
                <w:sz w:val="20"/>
                <w:szCs w:val="20"/>
              </w:rPr>
            </w:pPr>
            <w:r w:rsidRPr="00AA4E04">
              <w:rPr>
                <w:sz w:val="20"/>
                <w:szCs w:val="20"/>
              </w:rPr>
              <w:t>MR-</w:t>
            </w:r>
            <w:r w:rsidRPr="00AA4E04">
              <w:rPr>
                <w:sz w:val="20"/>
                <w:szCs w:val="20"/>
              </w:rPr>
              <w:tab/>
              <w:t>Negative RE from MARI direct activation</w:t>
            </w:r>
          </w:p>
          <w:p w14:paraId="204AB70D" w14:textId="77777777" w:rsidR="00AA4E04" w:rsidRDefault="00AA4E04" w:rsidP="00AA4E04">
            <w:pPr>
              <w:rPr>
                <w:sz w:val="20"/>
                <w:szCs w:val="20"/>
              </w:rPr>
            </w:pPr>
            <w:r w:rsidRPr="00AA4E04">
              <w:rPr>
                <w:sz w:val="20"/>
                <w:szCs w:val="20"/>
              </w:rPr>
              <w:t>MR+</w:t>
            </w:r>
            <w:r w:rsidRPr="00AA4E04">
              <w:rPr>
                <w:sz w:val="20"/>
                <w:szCs w:val="20"/>
              </w:rPr>
              <w:tab/>
              <w:t>Positive RE from MARI direct activation</w:t>
            </w:r>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definition – the enumeration of the attribute </w:t>
            </w:r>
            <w:r w:rsidRPr="00EF597B">
              <w:rPr>
                <w:i/>
                <w:sz w:val="20"/>
                <w:szCs w:val="20"/>
              </w:rPr>
              <w:t>rejection-reason</w:t>
            </w:r>
            <w:r>
              <w:rPr>
                <w:sz w:val="20"/>
                <w:szCs w:val="20"/>
              </w:rPr>
              <w:t xml:space="preserve"> of element </w:t>
            </w:r>
            <w:r w:rsidRPr="00EF597B">
              <w:rPr>
                <w:i/>
                <w:sz w:val="20"/>
                <w:szCs w:val="20"/>
              </w:rPr>
              <w:t xml:space="preserve">Data </w:t>
            </w:r>
            <w:r>
              <w:rPr>
                <w:sz w:val="20"/>
                <w:szCs w:val="20"/>
              </w:rPr>
              <w:t>was expdaned:</w:t>
            </w:r>
          </w:p>
          <w:p w14:paraId="2BE05807" w14:textId="77777777" w:rsidR="00EF597B" w:rsidRDefault="00EF597B" w:rsidP="00EF597B">
            <w:pPr>
              <w:rPr>
                <w:sz w:val="20"/>
                <w:szCs w:val="20"/>
              </w:rPr>
            </w:pPr>
            <w:r>
              <w:rPr>
                <w:sz w:val="20"/>
                <w:szCs w:val="20"/>
              </w:rPr>
              <w:t xml:space="preserve">06 </w:t>
            </w:r>
            <w:r w:rsidRPr="00EF597B">
              <w:rPr>
                <w:sz w:val="20"/>
                <w:szCs w:val="20"/>
              </w:rPr>
              <w:t>Negative control of the financial security of the new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new </w:t>
            </w:r>
            <w:r>
              <w:rPr>
                <w:sz w:val="20"/>
                <w:szCs w:val="20"/>
              </w:rPr>
              <w:t xml:space="preserve">ETSO </w:t>
            </w:r>
            <w:r w:rsidRPr="005525D5">
              <w:rPr>
                <w:sz w:val="20"/>
                <w:szCs w:val="20"/>
              </w:rPr>
              <w:t>definition has been added</w:t>
            </w:r>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r>
              <w:rPr>
                <w:sz w:val="20"/>
                <w:szCs w:val="20"/>
              </w:rPr>
              <w:t>T</w:t>
            </w:r>
            <w:r w:rsidRPr="005525D5">
              <w:rPr>
                <w:sz w:val="20"/>
                <w:szCs w:val="20"/>
              </w:rPr>
              <w:t>he ETSO definition has been deleted</w:t>
            </w:r>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A97DA3D" w14:textId="77777777" w:rsidR="002F05BB" w:rsidRDefault="002F05BB" w:rsidP="002F05BB">
            <w:pPr>
              <w:rPr>
                <w:sz w:val="20"/>
                <w:szCs w:val="20"/>
              </w:rPr>
            </w:pPr>
            <w:r>
              <w:rPr>
                <w:sz w:val="20"/>
                <w:szCs w:val="20"/>
              </w:rPr>
              <w:t xml:space="preserve">02 - </w:t>
            </w:r>
            <w:r w:rsidRPr="002F05BB">
              <w:rPr>
                <w:sz w:val="20"/>
                <w:szCs w:val="20"/>
              </w:rPr>
              <w:t>Company with rate DXXd</w:t>
            </w:r>
          </w:p>
          <w:p w14:paraId="0E9C3639" w14:textId="77777777" w:rsidR="002F05BB" w:rsidRDefault="002F05BB" w:rsidP="002F05BB">
            <w:pPr>
              <w:rPr>
                <w:sz w:val="20"/>
                <w:szCs w:val="20"/>
              </w:rPr>
            </w:pPr>
            <w:r>
              <w:rPr>
                <w:sz w:val="20"/>
                <w:szCs w:val="20"/>
              </w:rPr>
              <w:t>And this attribute was also renamed:</w:t>
            </w:r>
          </w:p>
          <w:p w14:paraId="19D8D6F1" w14:textId="77777777" w:rsidR="002F05BB" w:rsidRDefault="002F05BB" w:rsidP="00B1462D">
            <w:pPr>
              <w:rPr>
                <w:sz w:val="20"/>
                <w:szCs w:val="20"/>
              </w:rPr>
            </w:pPr>
            <w:r w:rsidRPr="002F05BB">
              <w:rPr>
                <w:sz w:val="20"/>
                <w:szCs w:val="20"/>
              </w:rPr>
              <w:t>Identification of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7CE0510" w14:textId="77777777" w:rsidR="0006329E" w:rsidRDefault="0006329E" w:rsidP="002F05BB">
            <w:pPr>
              <w:rPr>
                <w:sz w:val="20"/>
                <w:szCs w:val="20"/>
              </w:rPr>
            </w:pPr>
            <w:r>
              <w:rPr>
                <w:sz w:val="20"/>
                <w:szCs w:val="20"/>
              </w:rPr>
              <w:t xml:space="preserve">03 - </w:t>
            </w:r>
            <w:r w:rsidRPr="0006329E">
              <w:rPr>
                <w:sz w:val="20"/>
                <w:szCs w:val="20"/>
              </w:rPr>
              <w:t>Point of delivery for power supply of electric traction</w:t>
            </w:r>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definition – the enumeration of the attribute </w:t>
            </w:r>
            <w:r w:rsidRPr="00597F30">
              <w:rPr>
                <w:i/>
              </w:rPr>
              <w:t>chs-reason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6C76C08D" w14:textId="77777777" w:rsidR="005C7745" w:rsidRDefault="005C7745" w:rsidP="00597F30">
            <w:r>
              <w:t>R0 – Start of deliveries to the PD of the newly connected customer in DPI mode</w:t>
            </w:r>
          </w:p>
          <w:p w14:paraId="22C5E0D4" w14:textId="77777777" w:rsidR="005C7745" w:rsidRDefault="005C7745" w:rsidP="00597F30">
            <w:r>
              <w:t xml:space="preserve">S5 - Commencement of deliveries to PDT after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definition – the enumeration of the attribute </w:t>
            </w:r>
            <w:r w:rsidRPr="00597F30">
              <w:rPr>
                <w:i/>
              </w:rPr>
              <w:t>contract-negotiation-type</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089E7309" w14:textId="77777777" w:rsidR="005C7745" w:rsidRDefault="005C7745" w:rsidP="00597F30">
            <w:r w:rsidRPr="00597F30">
              <w:t>Z - Through an intermediary</w:t>
            </w:r>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definition – the enumeration of the attribute </w:t>
            </w:r>
            <w:r w:rsidRPr="00AB3387">
              <w:t>rejection-reason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22C03BF9" w14:textId="77777777" w:rsidR="005C7745" w:rsidRPr="00597F30" w:rsidRDefault="005C7745" w:rsidP="00597F30">
            <w:r>
              <w:lastRenderedPageBreak/>
              <w:t>53 – PDT</w:t>
            </w:r>
            <w:r w:rsidRPr="00597F30">
              <w:t xml:space="preserve"> does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definition – new atributtes of element </w:t>
            </w:r>
            <w:r>
              <w:rPr>
                <w:i/>
                <w:sz w:val="20"/>
                <w:szCs w:val="20"/>
              </w:rPr>
              <w:t>OPM</w:t>
            </w:r>
            <w:r>
              <w:rPr>
                <w:sz w:val="20"/>
                <w:szCs w:val="20"/>
              </w:rPr>
              <w:t xml:space="preserve"> was added:</w:t>
            </w:r>
          </w:p>
          <w:p w14:paraId="6FA0C337" w14:textId="77777777" w:rsidR="005C7745" w:rsidRDefault="005C7745" w:rsidP="00597F30">
            <w:r>
              <w:t>opm-lead    - Leading PDT</w:t>
            </w:r>
          </w:p>
          <w:p w14:paraId="056DFCFC" w14:textId="77777777" w:rsidR="005C7745" w:rsidRDefault="005C7745" w:rsidP="005409D6">
            <w:r>
              <w:t xml:space="preserve">ecomm       </w:t>
            </w:r>
            <w:r w:rsidRPr="005409D6">
              <w:t>- Data of the energy community (Resource type, Inst. output, Proc. allocation)</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definition – the enumeration of the attribute </w:t>
            </w:r>
            <w:r>
              <w:rPr>
                <w:i/>
              </w:rPr>
              <w:t>reason</w:t>
            </w:r>
            <w:r>
              <w:t xml:space="preserve"> </w:t>
            </w:r>
            <w:r>
              <w:rPr>
                <w:sz w:val="20"/>
                <w:szCs w:val="20"/>
              </w:rPr>
              <w:t xml:space="preserve">of element </w:t>
            </w:r>
            <w:r>
              <w:rPr>
                <w:i/>
                <w:sz w:val="20"/>
                <w:szCs w:val="20"/>
              </w:rPr>
              <w:t>Activity</w:t>
            </w:r>
            <w:r w:rsidRPr="00EF597B">
              <w:rPr>
                <w:i/>
                <w:sz w:val="20"/>
                <w:szCs w:val="20"/>
              </w:rPr>
              <w:t xml:space="preserve"> </w:t>
            </w:r>
            <w:r>
              <w:rPr>
                <w:sz w:val="20"/>
                <w:szCs w:val="20"/>
              </w:rPr>
              <w:t>was expanded:</w:t>
            </w:r>
          </w:p>
          <w:p w14:paraId="3D4F21B5" w14:textId="77777777" w:rsidR="005C7745" w:rsidRDefault="005C7745" w:rsidP="00597F30">
            <w:r w:rsidRPr="005409D6">
              <w:t>ARH - No billing address, identification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r>
              <w:rPr>
                <w:sz w:val="20"/>
                <w:szCs w:val="20"/>
              </w:rPr>
              <w:t xml:space="preserve">definition – new atributtes of element </w:t>
            </w:r>
            <w:r w:rsidRPr="00E301C8">
              <w:rPr>
                <w:i/>
                <w:sz w:val="20"/>
                <w:szCs w:val="20"/>
              </w:rPr>
              <w:t>Data</w:t>
            </w:r>
            <w:r>
              <w:rPr>
                <w:sz w:val="20"/>
                <w:szCs w:val="20"/>
              </w:rPr>
              <w:t xml:space="preserve"> was added:</w:t>
            </w:r>
          </w:p>
          <w:p w14:paraId="21E783BF" w14:textId="77777777" w:rsidR="005C7745" w:rsidRDefault="005C7745" w:rsidP="005409D6">
            <w:r>
              <w:t>sav-vt - Summary value of savings in the VT tariff</w:t>
            </w:r>
          </w:p>
          <w:p w14:paraId="49B5F6FA" w14:textId="77777777" w:rsidR="005C7745" w:rsidRDefault="005C7745" w:rsidP="005409D6">
            <w:r>
              <w:t>sav-nt - Summary value of savings in the NT tariff</w:t>
            </w:r>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41A17F3B" w14:textId="77777777" w:rsidR="005C7745" w:rsidRDefault="005C7745" w:rsidP="00597F30">
            <w:r w:rsidRPr="005409D6">
              <w:t>CI12 - Cumulative historical consumption (interval values)</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definition </w:t>
            </w:r>
            <w:r w:rsidRPr="00E301C8">
              <w:rPr>
                <w:sz w:val="20"/>
                <w:szCs w:val="20"/>
              </w:rPr>
              <w:t xml:space="preserve">- the enumeration of the attribute </w:t>
            </w:r>
            <w:r w:rsidRPr="00E301C8">
              <w:rPr>
                <w:i/>
                <w:sz w:val="20"/>
                <w:szCs w:val="20"/>
              </w:rPr>
              <w:t>message-code</w:t>
            </w:r>
            <w:r w:rsidRPr="00E301C8">
              <w:rPr>
                <w:sz w:val="20"/>
                <w:szCs w:val="20"/>
              </w:rPr>
              <w:t xml:space="preserve"> root element  was expanded by:</w:t>
            </w:r>
          </w:p>
          <w:p w14:paraId="55D53F98" w14:textId="77777777" w:rsidR="005C7745" w:rsidRDefault="005C7745" w:rsidP="00597F30">
            <w:r>
              <w:t xml:space="preserve">211 - </w:t>
            </w:r>
            <w:r w:rsidRPr="005409D6">
              <w:t>Historical max. monthly consumption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definition - the enumeration of the attribute </w:t>
            </w:r>
            <w:r w:rsidRPr="005C7745">
              <w:rPr>
                <w:i/>
              </w:rPr>
              <w:t>message-code</w:t>
            </w:r>
            <w:r w:rsidRPr="005C7745">
              <w:t xml:space="preserve"> root element  was expanded by:</w:t>
            </w:r>
          </w:p>
          <w:p w14:paraId="620E2166" w14:textId="77777777" w:rsidR="005C7745" w:rsidRDefault="005C7745" w:rsidP="00597F30">
            <w:r>
              <w:t xml:space="preserve">110 - </w:t>
            </w:r>
            <w:r w:rsidRPr="005409D6">
              <w:t>Request for historical maximum monthly consumption (MSMAX)</w:t>
            </w:r>
          </w:p>
          <w:p w14:paraId="53243001" w14:textId="77777777" w:rsidR="005C7745" w:rsidRPr="005C7745" w:rsidRDefault="005C7745" w:rsidP="005C7745">
            <w:pPr>
              <w:spacing w:after="0"/>
            </w:pPr>
            <w:r w:rsidRPr="005C7745">
              <w:t>367 - Request for a list of PDT in the community</w:t>
            </w:r>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definition - the enumeration of the attribute </w:t>
            </w:r>
            <w:r w:rsidRPr="005C7745">
              <w:rPr>
                <w:i/>
              </w:rPr>
              <w:t>message-code</w:t>
            </w:r>
            <w:r w:rsidRPr="005C7745">
              <w:t xml:space="preserve"> root element  was expanded by:</w:t>
            </w:r>
          </w:p>
          <w:p w14:paraId="7DC1D90A" w14:textId="77777777" w:rsidR="005C7745" w:rsidRDefault="005C7745" w:rsidP="00597F30">
            <w:r>
              <w:t xml:space="preserve">210 - </w:t>
            </w:r>
            <w:r w:rsidRPr="005409D6">
              <w:t>Error in request for historical maximum monthly consumption (MSMAX)</w:t>
            </w:r>
          </w:p>
          <w:p w14:paraId="10B05690" w14:textId="77777777" w:rsidR="005C7745" w:rsidRPr="005C7745" w:rsidRDefault="005C7745" w:rsidP="005C7745">
            <w:pPr>
              <w:spacing w:after="0"/>
            </w:pPr>
            <w:r w:rsidRPr="005C7745">
              <w:t>368 - Confirmation/error in the request to enumerate  PDTs in the community</w:t>
            </w:r>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definition - the enumeration of the attribute </w:t>
            </w:r>
            <w:r w:rsidRPr="005C7745">
              <w:rPr>
                <w:i/>
              </w:rPr>
              <w:t>message-code</w:t>
            </w:r>
            <w:r w:rsidRPr="005C7745">
              <w:t xml:space="preserve"> root element  was expanded by:</w:t>
            </w:r>
          </w:p>
          <w:p w14:paraId="490EC79F" w14:textId="77777777" w:rsidR="005C7745" w:rsidRPr="005C7745" w:rsidRDefault="005C7745" w:rsidP="005409D6">
            <w:r w:rsidRPr="005C7745">
              <w:t>369 - List of PDTs in the community</w:t>
            </w:r>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definition - the enumeration of the attribute </w:t>
            </w:r>
            <w:r w:rsidRPr="00C91405">
              <w:rPr>
                <w:i/>
              </w:rPr>
              <w:t>message-code</w:t>
            </w:r>
            <w:r w:rsidRPr="00C91405">
              <w:t xml:space="preserve"> root element  was expanded by:</w:t>
            </w:r>
          </w:p>
          <w:p w14:paraId="189C3A2E" w14:textId="77777777" w:rsidR="00C91405" w:rsidRPr="00C91405" w:rsidRDefault="00C91405" w:rsidP="00C91405">
            <w:pPr>
              <w:spacing w:after="0"/>
            </w:pPr>
            <w:r w:rsidRPr="00C91405">
              <w:t>683 - B measurement history for B measurement history for max. 12 previous months</w:t>
            </w:r>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definition - the enumeration of the attribute </w:t>
            </w:r>
            <w:r w:rsidRPr="00C91405">
              <w:rPr>
                <w:i/>
              </w:rPr>
              <w:t>message-code</w:t>
            </w:r>
            <w:r w:rsidRPr="00C91405">
              <w:t xml:space="preserve"> root element  was expanded by:</w:t>
            </w:r>
          </w:p>
          <w:p w14:paraId="7C15D5EB" w14:textId="77777777" w:rsidR="00C91405" w:rsidRPr="00C91405" w:rsidRDefault="00C91405" w:rsidP="00C91405">
            <w:r w:rsidRPr="00C91405">
              <w:t>681 - Request for a history of B measurements for a maximum of 12 previous months</w:t>
            </w:r>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definition - the enumeration of the attribute </w:t>
            </w:r>
            <w:r w:rsidRPr="00C91405">
              <w:rPr>
                <w:i/>
              </w:rPr>
              <w:t>message-code</w:t>
            </w:r>
            <w:r w:rsidRPr="00C91405">
              <w:t xml:space="preserve"> root element  was expanded by:</w:t>
            </w:r>
          </w:p>
          <w:p w14:paraId="5C9BDC69" w14:textId="77777777" w:rsidR="00C91405" w:rsidRPr="00C91405" w:rsidRDefault="00C91405" w:rsidP="00C91405">
            <w:r w:rsidRPr="00C91405">
              <w:t>682 - Error in the request for B measurement history for a maximum of 12 previous months</w:t>
            </w:r>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E4573B6" w14:textId="77777777" w:rsidR="00C91405" w:rsidRPr="005C7745" w:rsidRDefault="006846B0" w:rsidP="006846B0">
            <w:r w:rsidRPr="006846B0">
              <w:t>CH12 - B measurement history for B measurement history for max. 12 previous months</w:t>
            </w:r>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definition – new atributtes of element </w:t>
            </w:r>
            <w:r w:rsidRPr="00B804FF">
              <w:rPr>
                <w:i/>
                <w:szCs w:val="22"/>
              </w:rPr>
              <w:t>Location</w:t>
            </w:r>
            <w:r w:rsidRPr="00B804FF">
              <w:rPr>
                <w:szCs w:val="22"/>
              </w:rPr>
              <w:t xml:space="preserve"> was added:</w:t>
            </w:r>
          </w:p>
          <w:p w14:paraId="37040AF3" w14:textId="2F6326D1" w:rsidR="00B804FF" w:rsidRPr="00B804FF" w:rsidRDefault="00B804FF" w:rsidP="006846B0">
            <w:pPr>
              <w:rPr>
                <w:szCs w:val="22"/>
              </w:rPr>
            </w:pPr>
            <w:r w:rsidRPr="00B804FF">
              <w:rPr>
                <w:szCs w:val="22"/>
              </w:rPr>
              <w:t>duf-status - Billing information</w:t>
            </w:r>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definition  the enumeration of the attribute </w:t>
            </w:r>
            <w:r w:rsidRPr="00B804FF">
              <w:rPr>
                <w:i/>
                <w:szCs w:val="22"/>
              </w:rPr>
              <w:t>status</w:t>
            </w:r>
            <w:r w:rsidRPr="00B804FF">
              <w:rPr>
                <w:szCs w:val="22"/>
              </w:rPr>
              <w:t xml:space="preserve"> of element </w:t>
            </w:r>
            <w:r w:rsidRPr="00B804FF">
              <w:rPr>
                <w:i/>
                <w:szCs w:val="22"/>
              </w:rPr>
              <w:t xml:space="preserve">OPM </w:t>
            </w:r>
            <w:r w:rsidRPr="00B804FF">
              <w:rPr>
                <w:szCs w:val="22"/>
              </w:rPr>
              <w:t>was expanded:</w:t>
            </w:r>
          </w:p>
          <w:p w14:paraId="6454B359" w14:textId="7FD0F12A" w:rsidR="00B804FF" w:rsidRPr="00B804FF" w:rsidRDefault="00B804FF" w:rsidP="00B804FF">
            <w:pPr>
              <w:rPr>
                <w:szCs w:val="22"/>
              </w:rPr>
            </w:pPr>
            <w:r w:rsidRPr="00B804FF">
              <w:rPr>
                <w:szCs w:val="22"/>
              </w:rPr>
              <w:t>CNF – Billing information</w:t>
            </w:r>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A94DEF1" w14:textId="77777777" w:rsidR="007D6AC3" w:rsidRPr="00B75758" w:rsidRDefault="007D6AC3" w:rsidP="00B75758">
            <w:r>
              <w:t>EK51</w:t>
            </w:r>
            <w:r w:rsidRPr="006846B0">
              <w:t xml:space="preserve"> - </w:t>
            </w:r>
            <w:r w:rsidRPr="00B75758">
              <w:t>Value of RE+ compensation profile</w:t>
            </w:r>
          </w:p>
          <w:p w14:paraId="6F2F36D9" w14:textId="65862D08" w:rsidR="007D6AC3" w:rsidRPr="00B804FF" w:rsidRDefault="007D6AC3" w:rsidP="00B75758">
            <w:pPr>
              <w:rPr>
                <w:szCs w:val="22"/>
              </w:rPr>
            </w:pPr>
            <w:r w:rsidRPr="00B75758">
              <w:t>EK52 - Value of RE- compensation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definition – the enumeration of the attribute </w:t>
            </w:r>
            <w:r w:rsidRPr="00C2587E">
              <w:rPr>
                <w:i/>
                <w:iCs/>
              </w:rPr>
              <w:t>typsrc</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00A3D373" w14:textId="0171822A" w:rsidR="007D6AC3" w:rsidRPr="00B75758" w:rsidRDefault="007D6AC3" w:rsidP="00B75758">
            <w:pPr>
              <w:rPr>
                <w:sz w:val="23"/>
                <w:szCs w:val="23"/>
                <w:lang w:eastAsia="cs-CZ"/>
              </w:rPr>
            </w:pPr>
            <w:r w:rsidRPr="00C2587E">
              <w:t>SDP</w:t>
            </w:r>
            <w:r>
              <w:t xml:space="preserve"> - Virtual PDT for SDP (used only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definition – the enumeration of the attribute </w:t>
            </w:r>
            <w:r w:rsidRPr="00C2587E">
              <w:rPr>
                <w:i/>
                <w:iCs/>
                <w:color w:val="000000"/>
                <w:sz w:val="24"/>
              </w:rPr>
              <w:t>typ-pm</w:t>
            </w:r>
            <w:r>
              <w:rPr>
                <w:color w:val="000000"/>
                <w:sz w:val="24"/>
              </w:rPr>
              <w:t xml:space="preserve"> </w:t>
            </w:r>
            <w:r>
              <w:rPr>
                <w:sz w:val="20"/>
                <w:szCs w:val="20"/>
              </w:rPr>
              <w:t xml:space="preserve">of element </w:t>
            </w:r>
            <w:r w:rsidRPr="00B75758">
              <w:rPr>
                <w:i/>
                <w:iCs/>
                <w:sz w:val="20"/>
                <w:szCs w:val="20"/>
              </w:rPr>
              <w:t>OPM</w:t>
            </w:r>
            <w:r w:rsidRPr="00EF597B">
              <w:rPr>
                <w:i/>
                <w:sz w:val="20"/>
                <w:szCs w:val="20"/>
              </w:rPr>
              <w:t xml:space="preserve"> </w:t>
            </w:r>
            <w:r>
              <w:rPr>
                <w:sz w:val="20"/>
                <w:szCs w:val="20"/>
              </w:rPr>
              <w:t>was expanded:</w:t>
            </w:r>
          </w:p>
          <w:p w14:paraId="68A19D46" w14:textId="3F0E93DF" w:rsidR="007D6AC3" w:rsidRPr="00B804FF" w:rsidRDefault="007D6AC3" w:rsidP="00B75758">
            <w:pPr>
              <w:rPr>
                <w:szCs w:val="22"/>
              </w:rPr>
            </w:pPr>
            <w:r w:rsidRPr="00B75758">
              <w:t>04 – Compensation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definition  -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regulation stage 3 (%) </w:t>
            </w:r>
          </w:p>
          <w:p w14:paraId="067E19A7" w14:textId="3B5EDF96" w:rsidR="001B3EAB" w:rsidRPr="00BF1F54" w:rsidRDefault="001B3EAB" w:rsidP="00602FD6">
            <w:pPr>
              <w:rPr>
                <w:sz w:val="20"/>
                <w:szCs w:val="20"/>
              </w:rPr>
            </w:pPr>
            <w:r w:rsidRPr="00BF1F54">
              <w:rPr>
                <w:sz w:val="20"/>
                <w:szCs w:val="20"/>
              </w:rPr>
              <w:t xml:space="preserve">rs4 – regulation stage 4 (%) </w:t>
            </w:r>
          </w:p>
          <w:p w14:paraId="2EAAD896" w14:textId="41B44CB1" w:rsidR="001B3EAB" w:rsidRPr="00BF1F54" w:rsidRDefault="001B3EAB" w:rsidP="00602FD6">
            <w:pPr>
              <w:rPr>
                <w:sz w:val="20"/>
                <w:szCs w:val="20"/>
              </w:rPr>
            </w:pPr>
            <w:r w:rsidRPr="00BF1F54">
              <w:rPr>
                <w:sz w:val="20"/>
                <w:szCs w:val="20"/>
              </w:rPr>
              <w:t xml:space="preserve">rs5 – regulation stage 5 (%) </w:t>
            </w:r>
          </w:p>
          <w:p w14:paraId="6B43BFD1" w14:textId="3CEEFBEA" w:rsidR="001B3EAB" w:rsidRPr="00BF1F54" w:rsidRDefault="001B3EAB" w:rsidP="00602FD6">
            <w:pPr>
              <w:rPr>
                <w:sz w:val="20"/>
                <w:szCs w:val="20"/>
              </w:rPr>
            </w:pPr>
            <w:r w:rsidRPr="00BF1F54">
              <w:rPr>
                <w:sz w:val="20"/>
                <w:szCs w:val="20"/>
              </w:rPr>
              <w:t>rs6 – regulation stage 6 (%)</w:t>
            </w:r>
          </w:p>
          <w:p w14:paraId="2122A026" w14:textId="6A28C7E1" w:rsidR="001B3EAB" w:rsidRPr="00BF1F54" w:rsidRDefault="001B3EAB" w:rsidP="00602FD6">
            <w:pPr>
              <w:rPr>
                <w:sz w:val="20"/>
                <w:szCs w:val="20"/>
              </w:rPr>
            </w:pPr>
            <w:r w:rsidRPr="00BF1F54">
              <w:rPr>
                <w:sz w:val="20"/>
                <w:szCs w:val="20"/>
              </w:rPr>
              <w:t>rs-sav-min - safety minimum in kW</w:t>
            </w:r>
          </w:p>
          <w:p w14:paraId="4866A8F2" w14:textId="1D0E8946" w:rsidR="001B3EAB" w:rsidRPr="00BF1F54" w:rsidRDefault="001B3EAB" w:rsidP="00602FD6">
            <w:pPr>
              <w:rPr>
                <w:sz w:val="20"/>
                <w:szCs w:val="20"/>
              </w:rPr>
            </w:pPr>
            <w:r w:rsidRPr="00BF1F54">
              <w:rPr>
                <w:sz w:val="20"/>
                <w:szCs w:val="20"/>
              </w:rPr>
              <w:t>rs-t-delay – time delay</w:t>
            </w:r>
          </w:p>
          <w:p w14:paraId="6F122F5D" w14:textId="15C98A8A" w:rsidR="001B3EAB" w:rsidRPr="00BF1F54" w:rsidRDefault="001B3EAB" w:rsidP="00602FD6">
            <w:pPr>
              <w:rPr>
                <w:sz w:val="20"/>
                <w:szCs w:val="20"/>
              </w:rPr>
            </w:pPr>
            <w:r w:rsidRPr="00BF1F54">
              <w:rPr>
                <w:sz w:val="20"/>
                <w:szCs w:val="20"/>
              </w:rPr>
              <w:t>rs-eliminate - regulation stages eliminate</w:t>
            </w:r>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definition  -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r w:rsidRPr="00BF1F54">
              <w:rPr>
                <w:sz w:val="20"/>
                <w:szCs w:val="20"/>
              </w:rPr>
              <w:t>micro-source - Production under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CDSDATA definition – the  element</w:t>
            </w:r>
            <w:r w:rsidR="000C7EB3" w:rsidRPr="000C7EB3">
              <w:rPr>
                <w:i/>
                <w:iCs/>
                <w:sz w:val="20"/>
                <w:szCs w:val="22"/>
              </w:rPr>
              <w:t xml:space="preserve"> Location</w:t>
            </w:r>
            <w:r w:rsidRPr="00CE3FC1">
              <w:rPr>
                <w:sz w:val="20"/>
                <w:szCs w:val="22"/>
              </w:rPr>
              <w:t xml:space="preserve">  was expanded by these optional attributes:</w:t>
            </w:r>
          </w:p>
          <w:p w14:paraId="2B43F6DF" w14:textId="77777777" w:rsidR="00CE3FC1" w:rsidRPr="00CE3FC1" w:rsidRDefault="00CE3FC1" w:rsidP="00CE3FC1">
            <w:pPr>
              <w:rPr>
                <w:sz w:val="20"/>
                <w:szCs w:val="22"/>
              </w:rPr>
            </w:pPr>
            <w:r w:rsidRPr="00CE3FC1">
              <w:rPr>
                <w:sz w:val="20"/>
                <w:szCs w:val="22"/>
              </w:rPr>
              <w:t>resolution - Interval</w:t>
            </w:r>
          </w:p>
          <w:p w14:paraId="076128B7" w14:textId="3014BAC2" w:rsidR="00CE3FC1" w:rsidRPr="00CE3FC1" w:rsidRDefault="00CE3FC1" w:rsidP="00CE3FC1">
            <w:pPr>
              <w:rPr>
                <w:sz w:val="20"/>
                <w:szCs w:val="22"/>
              </w:rPr>
            </w:pPr>
            <w:r w:rsidRPr="00CE3FC1">
              <w:rPr>
                <w:sz w:val="20"/>
                <w:szCs w:val="22"/>
              </w:rPr>
              <w:t>unit - Unit relevant for quantity</w:t>
            </w:r>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definition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CDSDATA definition</w:t>
            </w:r>
            <w:r>
              <w:rPr>
                <w:sz w:val="20"/>
                <w:szCs w:val="22"/>
              </w:rPr>
              <w:t xml:space="preserve"> – </w:t>
            </w:r>
            <w:r w:rsidR="00192AE4">
              <w:rPr>
                <w:sz w:val="20"/>
                <w:szCs w:val="22"/>
              </w:rPr>
              <w:t xml:space="preserve">enumeration of attribute </w:t>
            </w:r>
            <w:r w:rsidR="00192AE4" w:rsidRPr="00192AE4">
              <w:rPr>
                <w:i/>
                <w:iCs/>
                <w:sz w:val="20"/>
                <w:szCs w:val="22"/>
              </w:rPr>
              <w:t>profile-role</w:t>
            </w:r>
            <w:r w:rsidR="00192AE4">
              <w:rPr>
                <w:sz w:val="20"/>
                <w:szCs w:val="22"/>
              </w:rPr>
              <w:t xml:space="preserve"> element </w:t>
            </w:r>
            <w:r w:rsidR="00192AE4" w:rsidRPr="00192AE4">
              <w:rPr>
                <w:i/>
                <w:iCs/>
                <w:sz w:val="20"/>
                <w:szCs w:val="22"/>
              </w:rPr>
              <w:t>Location</w:t>
            </w:r>
            <w:r w:rsidR="00192AE4">
              <w:rPr>
                <w:sz w:val="20"/>
                <w:szCs w:val="22"/>
              </w:rPr>
              <w:t xml:space="preserve"> was changed:</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TA1 Metered temperature - temperature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TA2 Metered temperature - temperature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TA3 Metered temperature - temperature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TA4 Metered temperature - temperature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TA5 Metered temperature - temperature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TA6 Metered temperature - temperature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TA7 Metered temperature - temperature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TA8 Metered temperature - temperature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TA9 Metered temperature - temperature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TB1 Flat metered temperature - temperature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TB2 Flat metered temperature - temperature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TB3 Flat metered temperature - temperature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TB4 Flat metered temperature - temperature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TB5 Flat metered temperature - temperature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TB6 Flat metered temperature - temperature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TB7 Flat metered temperature - temperature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TB8 Flat metered temperature - temperature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TB9 Flat metered temperature - temperature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TM1 Flat normal temperature - temperature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TM2 Flat normal temperature - temperature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TM3 Flat normal temperature - temperature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TM4 Flat normal temperature - temperature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TM5 Flat normal temperature - temperature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TM6 Flat normal temperature - temperature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TM7 Flat normal temperature - temperature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TM8 Flat normal temperature - temperature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TM9 Flat normal temperature - temperature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TN1 Normal temperature - temperature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TN2 Normal temperature - temperature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TN3 Normal temperature - temperature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TN4 Normal temperature - temperature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TN5 Normal temperature - temperature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TN6 Normal temperature - temperature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TN7 Normal temperature - temperature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TN8 Normal temperature - temperature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TN9 Normal temperature - temperature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TP1 Predicted temperature - temperature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TP2 Predicted temperature - temperature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TP3 Predicted temperature - temperature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TP4 Predicted temperature - temperature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TP5 Predicted temperature - temperature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TP6 Predicted temperature - temperature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TP7 Predicted temperature - temperature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TP8 Predicted temperature - temperature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TP9 Predicted temperature - temperature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TQ1 Flat predicted temperature - temperature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TQ2 Flat predicted temperature - temperature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TQ3 Flat predicted temperature - temperature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TQ4 Flat predicted temperature - temperature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TQ5 Flat predicted temperature - temperature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TQ6 Flat predicted temperature - temperature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TQ7 Flat predicted temperature - temperature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TQ8 Flat predicted temperature - temperature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TQ9 Flat predicted temperature - temperature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There has been a redesign of sharing the XSD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.xls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The generated documentation of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r>
              <w:t>Definition</w:t>
            </w:r>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r w:rsidRPr="006C1A2A">
              <w:rPr>
                <w:rStyle w:val="rynqvb"/>
                <w:i/>
                <w:iCs/>
                <w:lang w:val="en"/>
              </w:rPr>
              <w:t>tradeType</w:t>
            </w:r>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DA+    Intraday auctions - supply</w:t>
            </w:r>
          </w:p>
          <w:p w14:paraId="76C92C08" w14:textId="0507DB82" w:rsidR="009D37A3" w:rsidRDefault="009D37A3" w:rsidP="00022C91">
            <w:r>
              <w:t>DA-     Intraday auctions - consumption</w:t>
            </w:r>
          </w:p>
          <w:p w14:paraId="1EAB2765" w14:textId="45242988" w:rsidR="009D37A3" w:rsidRDefault="009D37A3" w:rsidP="00022C91">
            <w:r>
              <w:t>SA+     Shipping on IDA - supply</w:t>
            </w:r>
          </w:p>
          <w:p w14:paraId="2713042B" w14:textId="175A1349" w:rsidR="009D37A3" w:rsidRDefault="009D37A3" w:rsidP="00022C91">
            <w:r>
              <w:t>SA-      Shipping on IDA - consumption</w:t>
            </w:r>
          </w:p>
          <w:p w14:paraId="1F939B1F" w14:textId="68AD5F7D" w:rsidR="009D37A3" w:rsidRDefault="009D37A3" w:rsidP="00022C91">
            <w:r>
              <w:t xml:space="preserve">PP9     </w:t>
            </w:r>
            <w:r w:rsidR="006C1A2A">
              <w:t xml:space="preserve"> </w:t>
            </w:r>
            <w:r>
              <w:t>Fees - IDA</w:t>
            </w:r>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r>
              <w:t>Definition</w:t>
            </w:r>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Intraday auctions - electricity</w:t>
            </w:r>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r>
              <w:t>Definition</w:t>
            </w:r>
            <w:r w:rsidR="009D37A3">
              <w:t xml:space="preserve"> </w:t>
            </w:r>
            <w:r w:rsidR="009D37A3" w:rsidRPr="00A254FF">
              <w:t>SFVOTEXCHRATE</w:t>
            </w:r>
            <w:r w:rsidR="009D37A3">
              <w:t xml:space="preserve"> –</w:t>
            </w:r>
            <w:r>
              <w:rPr>
                <w:rStyle w:val="rynqvb"/>
                <w:lang w:val="en"/>
              </w:rPr>
              <w:t xml:space="preserve">added a new </w:t>
            </w:r>
            <w:r w:rsidRPr="00133D45">
              <w:rPr>
                <w:rStyle w:val="rynqvb"/>
                <w:i/>
                <w:iCs/>
                <w:lang w:val="en"/>
              </w:rPr>
              <w:t>OteFinalIdaRate</w:t>
            </w:r>
            <w:r>
              <w:rPr>
                <w:rStyle w:val="rynqvb"/>
                <w:lang w:val="en"/>
              </w:rPr>
              <w:t xml:space="preserve"> attribute of the </w:t>
            </w:r>
            <w:r w:rsidRPr="00133D45">
              <w:rPr>
                <w:rStyle w:val="rynqvb"/>
                <w:i/>
                <w:iCs/>
                <w:lang w:val="en"/>
              </w:rPr>
              <w:t>ExchRates</w:t>
            </w:r>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r>
              <w:t>Definition</w:t>
            </w:r>
            <w:r w:rsidR="009D37A3">
              <w:t xml:space="preserve"> </w:t>
            </w:r>
            <w:r w:rsidR="009D37A3" w:rsidRPr="00B24E1F">
              <w:t>SFVOTEMGSTATE</w:t>
            </w:r>
            <w:r w:rsidR="009D37A3">
              <w:t xml:space="preserve"> – </w:t>
            </w:r>
            <w:r>
              <w:rPr>
                <w:rStyle w:val="rynqvb"/>
                <w:lang w:val="en"/>
              </w:rPr>
              <w:t xml:space="preserve">extended enumeration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Emergency state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r>
              <w:t>Definition</w:t>
            </w:r>
            <w:r w:rsidR="009D37A3">
              <w:t xml:space="preserve"> </w:t>
            </w:r>
            <w:r w:rsidR="009D37A3" w:rsidRPr="00B24E1F">
              <w:t>SFVOTEMGSTATENETT</w:t>
            </w:r>
            <w:r w:rsidR="009D37A3">
              <w:t xml:space="preserve"> – </w:t>
            </w:r>
            <w:r>
              <w:rPr>
                <w:rStyle w:val="rynqvb"/>
                <w:lang w:val="en"/>
              </w:rPr>
              <w:t xml:space="preserve">changing the enumeration value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 xml:space="preserve">EMV+EMD+EMA - I/E z DT, VDT a IDA v SN  </w:t>
            </w:r>
          </w:p>
          <w:p w14:paraId="5CD0BD54" w14:textId="3C308795" w:rsidR="009D37A3" w:rsidRDefault="0017138A" w:rsidP="00022C91">
            <w:r>
              <w:t>Old</w:t>
            </w:r>
            <w:r w:rsidR="009D37A3">
              <w:t>:</w:t>
            </w:r>
          </w:p>
          <w:p w14:paraId="4EFC2245" w14:textId="77777777" w:rsidR="009D37A3" w:rsidRDefault="009D37A3" w:rsidP="00022C91">
            <w:r w:rsidRPr="00B92760">
              <w:t>EMV+EMD - I/E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r>
              <w:t>Definition</w:t>
            </w:r>
            <w:r w:rsidR="009D37A3">
              <w:t xml:space="preserve"> SFVOTREQ –</w:t>
            </w:r>
            <w:r w:rsidRPr="00C91405">
              <w:t xml:space="preserve"> the enumeration of the attribute </w:t>
            </w:r>
            <w:r w:rsidRPr="00242C1B">
              <w:t>message-code</w:t>
            </w:r>
            <w:r w:rsidRPr="00C91405">
              <w:t xml:space="preserve"> root element  was expanded by:</w:t>
            </w:r>
          </w:p>
          <w:p w14:paraId="1DC43BFE" w14:textId="38145CB5" w:rsidR="009D37A3" w:rsidRDefault="009D37A3" w:rsidP="00022C91">
            <w:r>
              <w:t>505 -</w:t>
            </w:r>
            <w:r w:rsidR="00B86DDF" w:rsidRPr="00242C1B">
              <w:t>Request for   emergency state - intraday auctions</w:t>
            </w:r>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r>
              <w:t>Definition</w:t>
            </w:r>
            <w:r w:rsidR="009D37A3">
              <w:t xml:space="preserve"> </w:t>
            </w:r>
            <w:r w:rsidR="009D37A3" w:rsidRPr="007E7A63">
              <w:t>SFVOTEMGSTATE</w:t>
            </w:r>
            <w:r w:rsidR="009D37A3">
              <w:t xml:space="preserve"> – </w:t>
            </w:r>
            <w:r w:rsidRPr="00C91405">
              <w:t xml:space="preserve">the enumeration of the attribute </w:t>
            </w:r>
            <w:r w:rsidRPr="00242C1B">
              <w:t>message-code</w:t>
            </w:r>
            <w:r w:rsidRPr="00C91405">
              <w:t xml:space="preserve"> root element  was expanded by:</w:t>
            </w:r>
          </w:p>
          <w:p w14:paraId="6A57E0C8" w14:textId="6CD7B8EB" w:rsidR="009D37A3" w:rsidRDefault="009D37A3" w:rsidP="00022C91">
            <w:r>
              <w:t xml:space="preserve">506 - </w:t>
            </w:r>
            <w:r w:rsidR="00B86DDF" w:rsidRPr="00242C1B">
              <w:t>Emergency state - intraday auctions</w:t>
            </w:r>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r>
              <w:t>Definition</w:t>
            </w:r>
            <w:r w:rsidR="009D37A3">
              <w:t xml:space="preserve"> </w:t>
            </w:r>
            <w:r w:rsidR="009D37A3" w:rsidRPr="007E7A63">
              <w:t xml:space="preserve">RESPONSE </w:t>
            </w:r>
            <w:r w:rsidR="009D37A3">
              <w:t xml:space="preserve">– </w:t>
            </w:r>
            <w:r w:rsidRPr="00C91405">
              <w:t xml:space="preserve">the enumeration of the attribute </w:t>
            </w:r>
            <w:r w:rsidRPr="00242C1B">
              <w:t>message-code</w:t>
            </w:r>
            <w:r w:rsidRPr="00C91405">
              <w:t xml:space="preserve"> root element  was expanded by:</w:t>
            </w:r>
          </w:p>
          <w:p w14:paraId="287C12F7" w14:textId="77777777" w:rsidR="00242C1B" w:rsidRDefault="009D37A3" w:rsidP="00022C91">
            <w:r>
              <w:lastRenderedPageBreak/>
              <w:t xml:space="preserve">507       </w:t>
            </w:r>
            <w:r w:rsidR="00B86DDF" w:rsidRPr="00242C1B">
              <w:t xml:space="preserve">export/import settlement IDA - Confirmation/error </w:t>
            </w:r>
          </w:p>
          <w:p w14:paraId="3B16E33E" w14:textId="3E323DDD" w:rsidR="009D37A3" w:rsidRDefault="009D37A3" w:rsidP="00022C91">
            <w:r>
              <w:t>E52</w:t>
            </w:r>
            <w:r>
              <w:tab/>
            </w:r>
            <w:r w:rsidR="00242C1B" w:rsidRPr="00242C1B">
              <w:t>Confirmation/error message</w:t>
            </w:r>
          </w:p>
          <w:p w14:paraId="78189F55" w14:textId="09465FB4" w:rsidR="009D37A3" w:rsidRDefault="009D37A3" w:rsidP="00022C91">
            <w:r>
              <w:t>E15</w:t>
            </w:r>
            <w:r>
              <w:tab/>
            </w:r>
            <w:r w:rsidR="00242C1B" w:rsidRPr="00242C1B">
              <w:t>Confirmation/error message</w:t>
            </w:r>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r>
              <w:t>Definition</w:t>
            </w:r>
            <w:r w:rsidR="009D37A3">
              <w:t xml:space="preserve"> MASTERDATA–</w:t>
            </w:r>
            <w:r w:rsidRPr="00C91405">
              <w:t xml:space="preserve"> the enumeration of the attribute </w:t>
            </w:r>
            <w:r w:rsidRPr="00242C1B">
              <w:t>message-code</w:t>
            </w:r>
            <w:r w:rsidRPr="00C91405">
              <w:t xml:space="preserve"> root element  was expanded by:</w:t>
            </w:r>
          </w:p>
          <w:p w14:paraId="54EA4059" w14:textId="1350F01D" w:rsidR="009D37A3" w:rsidRPr="00B930C4" w:rsidRDefault="009D37A3" w:rsidP="00022C91">
            <w:r w:rsidRPr="00B930C4">
              <w:t>E01</w:t>
            </w:r>
            <w:r w:rsidRPr="00B930C4">
              <w:tab/>
            </w:r>
            <w:r w:rsidR="00242C1B" w:rsidRPr="00242C1B">
              <w:t>service provider information</w:t>
            </w:r>
          </w:p>
          <w:p w14:paraId="39B36F63" w14:textId="3D0C4652" w:rsidR="009D37A3" w:rsidRPr="00B930C4" w:rsidRDefault="009D37A3" w:rsidP="00022C91">
            <w:r w:rsidRPr="00B930C4">
              <w:t>E12</w:t>
            </w:r>
            <w:r w:rsidRPr="00B930C4">
              <w:tab/>
            </w:r>
            <w:r w:rsidR="00242C1B" w:rsidRPr="00242C1B">
              <w:t>information about masterdata</w:t>
            </w:r>
          </w:p>
          <w:p w14:paraId="33C4EB0D" w14:textId="349ECA99" w:rsidR="009D37A3" w:rsidRPr="00B930C4" w:rsidRDefault="009D37A3" w:rsidP="00022C91">
            <w:r w:rsidRPr="00B930C4">
              <w:t>E11</w:t>
            </w:r>
            <w:r w:rsidRPr="00B930C4">
              <w:tab/>
            </w:r>
            <w:r w:rsidR="00242C1B" w:rsidRPr="00242C1B">
              <w:t>registration of EAN to sharing group</w:t>
            </w:r>
          </w:p>
          <w:p w14:paraId="247A3382" w14:textId="6A81E02D" w:rsidR="009D37A3" w:rsidRPr="00B930C4" w:rsidRDefault="009D37A3" w:rsidP="00022C91">
            <w:r w:rsidRPr="00B930C4">
              <w:t>E53</w:t>
            </w:r>
            <w:r w:rsidRPr="00B930C4">
              <w:tab/>
            </w:r>
            <w:r w:rsidR="00242C1B" w:rsidRPr="00242C1B">
              <w:t>EAN masterdata information</w:t>
            </w:r>
          </w:p>
          <w:p w14:paraId="7F16B746" w14:textId="07166D1C" w:rsidR="009D37A3" w:rsidRDefault="009D37A3" w:rsidP="00022C91">
            <w:r w:rsidRPr="00B930C4">
              <w:t xml:space="preserve">383        </w:t>
            </w:r>
            <w:r w:rsidR="00242C1B" w:rsidRPr="00242C1B">
              <w:t>PDT Master data - Sharing group</w:t>
            </w:r>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r>
              <w:t>Definition</w:t>
            </w:r>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r>
              <w:t xml:space="preserve">sg-id </w:t>
            </w:r>
            <w:r>
              <w:tab/>
              <w:t>- Číslo skupiny sdílení (platné od 1.7.2024)</w:t>
            </w:r>
          </w:p>
          <w:p w14:paraId="7E85A16F" w14:textId="77777777" w:rsidR="009D37A3" w:rsidRDefault="009D37A3" w:rsidP="00022C91">
            <w:r>
              <w:t>sg-type</w:t>
            </w:r>
            <w:r>
              <w:tab/>
              <w:t>- Typ sdílení (platné od 1.7.2024)</w:t>
            </w:r>
          </w:p>
          <w:p w14:paraId="678F1376" w14:textId="77777777" w:rsidR="009D37A3" w:rsidRDefault="009D37A3" w:rsidP="00022C91">
            <w:r>
              <w:t>katm</w:t>
            </w:r>
            <w:r>
              <w:tab/>
              <w:t>- kategorie měření (platné od 1.7.2024)</w:t>
            </w:r>
          </w:p>
          <w:p w14:paraId="76EA84AF" w14:textId="77777777" w:rsidR="009D37A3" w:rsidRDefault="009D37A3" w:rsidP="00022C91">
            <w:r>
              <w:t>cert-svr</w:t>
            </w:r>
            <w:r>
              <w:tab/>
              <w:t xml:space="preserve">  - EAN je součástí agregačního bloku (platné od 1.7.2024)</w:t>
            </w:r>
          </w:p>
          <w:p w14:paraId="1DF12038" w14:textId="77777777" w:rsidR="009D37A3" w:rsidRDefault="009D37A3" w:rsidP="00022C91">
            <w:r w:rsidRPr="00375A43">
              <w:t>v-customer</w:t>
            </w:r>
            <w:r>
              <w:t xml:space="preserve"> - </w:t>
            </w:r>
            <w:r w:rsidRPr="00375A43">
              <w:t>příznak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CDSIDIS  –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r>
              <w:t>qty-ash</w:t>
            </w:r>
            <w:r>
              <w:tab/>
              <w:t>Consumption for billing  of electricity supply taking into account shared electricity (kWh) (from 1.7.2024)</w:t>
            </w:r>
          </w:p>
          <w:p w14:paraId="20EE95A0" w14:textId="3D4CD100" w:rsidR="008C640F" w:rsidRDefault="008C640F" w:rsidP="008C640F">
            <w:r>
              <w:t>qty-ashNT Consumption for billing  of electricity supply taking into account shared electricity Nt tariff (kWh) (from 1.7.2024)</w:t>
            </w:r>
          </w:p>
          <w:p w14:paraId="54004F0D" w14:textId="1BF04BB2" w:rsidR="009D37A3" w:rsidRDefault="008C640F" w:rsidP="008C640F">
            <w:r>
              <w:t>qty-ashVT Consumption for billing  of electricity supply taking into account shared electricity VT tariff (kWh) (from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New definition</w:t>
            </w:r>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r>
              <w:t>Definition</w:t>
            </w:r>
            <w:r w:rsidR="009D37A3">
              <w:t xml:space="preserve"> </w:t>
            </w:r>
            <w:r w:rsidR="009D37A3" w:rsidRPr="009D7CA0">
              <w:t>CDSREQ</w:t>
            </w:r>
            <w:r w:rsidR="009D37A3">
              <w:t xml:space="preserve">– </w:t>
            </w:r>
            <w:r>
              <w:t>–</w:t>
            </w:r>
            <w:r w:rsidRPr="00C91405">
              <w:t xml:space="preserve"> the enumeration of the attribute </w:t>
            </w:r>
            <w:r w:rsidRPr="00C91405">
              <w:rPr>
                <w:i/>
              </w:rPr>
              <w:t>message-code</w:t>
            </w:r>
            <w:r w:rsidRPr="00C91405">
              <w:t xml:space="preserve"> root element  was expanded by:</w:t>
            </w:r>
          </w:p>
          <w:p w14:paraId="1859D29E" w14:textId="65117AD1" w:rsidR="009D37A3" w:rsidRDefault="009D37A3" w:rsidP="00022C91">
            <w:r>
              <w:t xml:space="preserve">E51 </w:t>
            </w:r>
            <w:r w:rsidR="00242C1B" w:rsidRPr="00242C1B">
              <w:t>EDC request for masterdata</w:t>
            </w:r>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r>
              <w:t>Definition</w:t>
            </w:r>
            <w:r w:rsidR="009D37A3">
              <w:t xml:space="preserve"> CDSINVOICE –</w:t>
            </w:r>
            <w:r>
              <w:t xml:space="preserve"> </w:t>
            </w:r>
            <w:r w:rsidR="009D37A3">
              <w:t>enumera</w:t>
            </w:r>
            <w:r>
              <w:t>tion of</w:t>
            </w:r>
            <w:r w:rsidR="009D37A3">
              <w:t xml:space="preserve"> atribut</w:t>
            </w:r>
            <w:r>
              <w:t>te</w:t>
            </w:r>
            <w:r w:rsidR="009D37A3">
              <w:t xml:space="preserve"> </w:t>
            </w:r>
            <w:r w:rsidR="009D37A3" w:rsidRPr="00E0670F">
              <w:rPr>
                <w:i/>
                <w:iCs/>
              </w:rPr>
              <w:t>item-type</w:t>
            </w:r>
            <w:r w:rsidR="009D37A3">
              <w:t xml:space="preserve"> </w:t>
            </w:r>
            <w:r>
              <w:t xml:space="preserve">of </w:t>
            </w:r>
            <w:r w:rsidR="009D37A3">
              <w:t xml:space="preserve">element </w:t>
            </w:r>
            <w:r w:rsidR="009D37A3" w:rsidRPr="00E0670F">
              <w:rPr>
                <w:i/>
                <w:iCs/>
              </w:rPr>
              <w:t>BillingItem</w:t>
            </w:r>
            <w:r w:rsidR="009D37A3" w:rsidRPr="00B92760">
              <w:t xml:space="preserve"> </w:t>
            </w:r>
            <w:r>
              <w:t>was expanded</w:t>
            </w:r>
            <w:r w:rsidR="009D37A3">
              <w:t>:</w:t>
            </w:r>
          </w:p>
          <w:p w14:paraId="2F657BEC" w14:textId="77777777" w:rsidR="00E0670F" w:rsidRDefault="00E0670F" w:rsidP="00E0670F">
            <w:r>
              <w:t>GU034</w:t>
            </w:r>
            <w:r>
              <w:tab/>
              <w:t>non-network infrastructure fee</w:t>
            </w:r>
          </w:p>
          <w:p w14:paraId="634FCBE6" w14:textId="77777777" w:rsidR="00E0670F" w:rsidRDefault="00E0670F" w:rsidP="00E0670F">
            <w:r>
              <w:t>GU035</w:t>
            </w:r>
            <w:r>
              <w:tab/>
              <w:t>total consumption considering sharing VT</w:t>
            </w:r>
          </w:p>
          <w:p w14:paraId="074E151E" w14:textId="77777777" w:rsidR="00E0670F" w:rsidRDefault="00E0670F" w:rsidP="00E0670F">
            <w:r>
              <w:t>GU036</w:t>
            </w:r>
            <w:r>
              <w:tab/>
              <w:t>total consumption considering sharing NT</w:t>
            </w:r>
          </w:p>
          <w:p w14:paraId="03F5D1C6" w14:textId="598CDC37" w:rsidR="009D37A3" w:rsidRPr="007C66CA" w:rsidRDefault="00E0670F" w:rsidP="00E0670F">
            <w:r>
              <w:t>GU037</w:t>
            </w:r>
            <w:r>
              <w:tab/>
              <w:t>total consumption considering sharing</w:t>
            </w:r>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Definition</w:t>
            </w:r>
            <w:r>
              <w:t xml:space="preserve">   - </w:t>
            </w:r>
            <w:r w:rsidR="00E0670F">
              <w:t xml:space="preserve">enumeration of </w:t>
            </w:r>
            <w:r>
              <w:t>atribut</w:t>
            </w:r>
            <w:r w:rsidR="00E0670F">
              <w:t>te</w:t>
            </w:r>
            <w:r>
              <w:t xml:space="preserve"> </w:t>
            </w:r>
            <w:r w:rsidRPr="00E0670F">
              <w:rPr>
                <w:i/>
                <w:iCs/>
              </w:rPr>
              <w:t>profile</w:t>
            </w:r>
            <w:r w:rsidRPr="00B92760">
              <w:t>-</w:t>
            </w:r>
            <w:r w:rsidRPr="00C045D0">
              <w:rPr>
                <w:i/>
                <w:iCs/>
              </w:rPr>
              <w:t>role</w:t>
            </w:r>
            <w:r w:rsidR="00E0670F">
              <w:t xml:space="preserve"> of</w:t>
            </w:r>
            <w:r>
              <w:t xml:space="preserve"> element </w:t>
            </w:r>
            <w:r w:rsidRPr="00E0670F">
              <w:rPr>
                <w:i/>
                <w:iCs/>
              </w:rPr>
              <w:t>Location</w:t>
            </w:r>
            <w:r w:rsidR="00E0670F">
              <w:t xml:space="preserve"> was expanded</w:t>
            </w:r>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produced on a given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produced on a given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exported abroad</w:t>
                  </w:r>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exported abroad</w:t>
                  </w:r>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activation not performed</w:t>
                  </w:r>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activation not performed</w:t>
                  </w:r>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not delivered in the required quality</w:t>
                  </w:r>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not delivered in the required quality</w:t>
                  </w:r>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RE+ aFRR produced on the given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RE- aFRR produced on the given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exported abroad</w:t>
                  </w:r>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exported abroad</w:t>
                  </w:r>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activation not performed</w:t>
                  </w:r>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activation not performed</w:t>
                  </w:r>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not delivered in the required quality</w:t>
                  </w:r>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not delivered in the required quality</w:t>
                  </w:r>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RE+ mFRR activation for the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RE- mFRR activation for the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activation RE+ mFRR Abroad</w:t>
                  </w:r>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activation RE- mFRR Abroad</w:t>
                  </w:r>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following quarter hour</w:t>
                  </w:r>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following quarter hour</w:t>
                  </w:r>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previous quarter hour</w:t>
                  </w:r>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previous quarter hour</w:t>
                  </w:r>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planned activation RE+ aFRR not delivered in the required quality</w:t>
                  </w:r>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planned activation RE- aFRR not delivered in the required quality</w:t>
                  </w:r>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Price of the planned activation of RE+ mFRR for the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Price of the planned activation of RE- mFRR for the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RE+ mFRR Abroad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RE- mFRR Abroad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next quarter hour</w:t>
                  </w:r>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next quarter hour</w:t>
                  </w:r>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previous quarter hour</w:t>
                  </w:r>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previous quarter hour</w:t>
                  </w:r>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planned activation RE+ aFRR not delivered in the required quality</w:t>
                  </w:r>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planned activation RE- aFRR not delivered in the required quality</w:t>
                  </w:r>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of RE+ mFRR for the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of RE- mFRR for the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following quarter hour</w:t>
                  </w:r>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following quarter hour</w:t>
                  </w:r>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previous quarter hour</w:t>
                  </w:r>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previous quarter hour</w:t>
                  </w:r>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aFRR not delivered in the required quality</w:t>
                  </w:r>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aFRR not delivered in the required quality</w:t>
                  </w:r>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of RE+ mFRR for the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of RE- mFRR for the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RE+ mFRR Abroad</w:t>
                  </w:r>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RE- mFRR Abroad</w:t>
                  </w:r>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the following  quarter hour</w:t>
                  </w:r>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the following  quarter hour</w:t>
                  </w:r>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previous  quarter hour</w:t>
                  </w:r>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previous  quarter hour</w:t>
                  </w:r>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mFRR not delivered in the required quality</w:t>
                  </w:r>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mFRR not delivered in the required quality</w:t>
                  </w:r>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cross-border assistance</w:t>
                  </w:r>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cross-border assistance</w:t>
                  </w:r>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cross-border assistance</w:t>
                  </w:r>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cross-border assistance</w:t>
                  </w:r>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for the solution of imbalances in the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for the solution of imbalances in the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provided for the solution of imbalances in the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provided for the solution of imbalances in the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activating the RR bid for the next quarter hour</w:t>
                  </w:r>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activating the RR bid for the next quarter hour</w:t>
                  </w:r>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deactivating the RR bid from the previous quarter hour</w:t>
                  </w:r>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deactivating the RR bid from the previous quarter hour</w:t>
                  </w:r>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delivered in required quality</w:t>
                  </w:r>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delivered in required quality</w:t>
                  </w:r>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for the solution of imbalances in the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for the solution of imbalances in the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provided for the solution of imbalances in the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provided for the solution of imbalances in the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activating the RR bid for the next quarter hour</w:t>
                  </w:r>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activating the RR bid for the next quarter hour</w:t>
                  </w:r>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deactivating the RR bid from the previous quarter hour</w:t>
                  </w:r>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deactivating the RR bid from the previous quarter hour</w:t>
                  </w:r>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delivered in required quality</w:t>
                  </w:r>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delivered in required quality</w:t>
                  </w:r>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sharing-supply</w:t>
                  </w:r>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sharing-consuption</w:t>
                  </w:r>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r>
              <w:t>Definition</w:t>
            </w:r>
            <w:r w:rsidR="009D37A3">
              <w:t xml:space="preserve"> </w:t>
            </w:r>
            <w:r>
              <w:rPr>
                <w:rStyle w:val="rynqvb"/>
                <w:lang w:val="en"/>
              </w:rPr>
              <w:t>ISOTEDATA, ISOTEREQ, RESPONSE - numerous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r>
              <w:t xml:space="preserve">Definition CDSIDIS  - </w:t>
            </w:r>
            <w:r w:rsidRPr="00890B4B">
              <w:t xml:space="preserve">modification of the </w:t>
            </w:r>
            <w:r w:rsidRPr="00890B4B">
              <w:rPr>
                <w:i/>
                <w:iCs/>
              </w:rPr>
              <w:t>qty</w:t>
            </w:r>
            <w:r w:rsidRPr="00890B4B">
              <w:t xml:space="preserve"> attribute in the complex type </w:t>
            </w:r>
            <w:r w:rsidRPr="00890B4B">
              <w:rPr>
                <w:i/>
                <w:iCs/>
              </w:rPr>
              <w:t>item_type</w:t>
            </w:r>
            <w:r w:rsidRPr="00890B4B">
              <w:t xml:space="preserve">. The </w:t>
            </w:r>
            <w:r w:rsidRPr="00890B4B">
              <w:rPr>
                <w:i/>
                <w:iCs/>
              </w:rPr>
              <w:t>qty</w:t>
            </w:r>
            <w:r w:rsidRPr="00890B4B">
              <w:t xml:space="preserve"> attribute now has 5 decimal places.</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w:t>
            </w:r>
          </w:p>
          <w:p w14:paraId="2FDED37F" w14:textId="1C2F6430" w:rsidR="00E031A8" w:rsidRPr="006468FB" w:rsidRDefault="00E031A8" w:rsidP="00022C91">
            <w:r>
              <w:t xml:space="preserve"> </w:t>
            </w:r>
            <w:r w:rsidRPr="006468FB">
              <w:t>OPM-id - PDT id for which the message is relevant</w:t>
            </w:r>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r>
              <w:t xml:space="preserve">Definition </w:t>
            </w:r>
            <w:r w:rsidRPr="00E031A8">
              <w:t>CDSDATA</w:t>
            </w:r>
            <w:r>
              <w:t xml:space="preserve"> – attribute </w:t>
            </w:r>
            <w:r w:rsidRPr="00CC052A">
              <w:rPr>
                <w:i/>
                <w:iCs/>
              </w:rPr>
              <w:t>qty</w:t>
            </w:r>
            <w:r w:rsidRPr="00E031A8">
              <w:t xml:space="preserve"> </w:t>
            </w:r>
            <w:r w:rsidR="00CC052A">
              <w:t xml:space="preserve"> - anotation was changed</w:t>
            </w:r>
            <w:r w:rsidRPr="00E031A8">
              <w:t>:</w:t>
            </w:r>
          </w:p>
          <w:p w14:paraId="12A1FACA" w14:textId="77777777" w:rsidR="00E031A8" w:rsidRDefault="00E031A8" w:rsidP="00022C91">
            <w:r>
              <w:lastRenderedPageBreak/>
              <w:t xml:space="preserve">Old: </w:t>
            </w:r>
            <w:r w:rsidRPr="00E031A8">
              <w:t>Amount - max. 1 decimal number (not an exponential form)</w:t>
            </w:r>
          </w:p>
          <w:p w14:paraId="3CC01B66" w14:textId="7439168E" w:rsidR="00E031A8" w:rsidRPr="00E031A8" w:rsidRDefault="00E031A8" w:rsidP="00022C91">
            <w:pPr>
              <w:rPr>
                <w:b/>
                <w:bCs/>
              </w:rPr>
            </w:pPr>
            <w:r>
              <w:t xml:space="preserve">New: </w:t>
            </w:r>
            <w:r w:rsidRPr="00E031A8">
              <w:t>Amount to a maximum of 2 decimal places except for message 656, which is to 6 decimal places (not in exponential form)</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r>
              <w:t xml:space="preserve">Definition CDSDATA – enumeration  </w:t>
            </w:r>
            <w:r w:rsidRPr="00370A94">
              <w:rPr>
                <w:i/>
                <w:iCs/>
              </w:rPr>
              <w:t>profile-role</w:t>
            </w:r>
            <w:r>
              <w:t xml:space="preserve"> atributu of  element </w:t>
            </w:r>
            <w:r w:rsidRPr="00370A94">
              <w:rPr>
                <w:i/>
                <w:iCs/>
              </w:rPr>
              <w:t>Locatio</w:t>
            </w:r>
            <w:r>
              <w:t>n was</w:t>
            </w:r>
            <w:r w:rsidRPr="00370A94">
              <w:rPr>
                <w:lang w:val="en"/>
              </w:rPr>
              <w:t xml:space="preserve"> corrected</w:t>
            </w:r>
            <w:r>
              <w:t>:</w:t>
            </w:r>
          </w:p>
          <w:p w14:paraId="3162B070" w14:textId="7D871835" w:rsidR="00D25DC3" w:rsidRDefault="00D25DC3" w:rsidP="00022C91">
            <w:r>
              <w:t xml:space="preserve">F14 - </w:t>
            </w:r>
            <w:r w:rsidRPr="00370A94">
              <w:t>Block 34 - Metered values - RE-</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r>
              <w:t xml:space="preserve">Definition CDSIDIS – anotation of attribute </w:t>
            </w:r>
            <w:r w:rsidRPr="004C6E47">
              <w:rPr>
                <w:i/>
                <w:iCs/>
              </w:rPr>
              <w:t>am-oteservice</w:t>
            </w:r>
            <w:r>
              <w:t xml:space="preserve">  of element </w:t>
            </w:r>
            <w:r w:rsidRPr="004C6E47">
              <w:rPr>
                <w:i/>
                <w:iCs/>
              </w:rPr>
              <w:t>DataMO</w:t>
            </w:r>
            <w:r>
              <w:rPr>
                <w:i/>
                <w:iCs/>
              </w:rPr>
              <w:t xml:space="preserve"> was changed</w:t>
            </w:r>
            <w:r>
              <w:t>:</w:t>
            </w:r>
          </w:p>
          <w:p w14:paraId="74C44D6D" w14:textId="77777777" w:rsidR="00D25DC3" w:rsidRDefault="00D25DC3" w:rsidP="00022C91">
            <w:r>
              <w:t>Old description:</w:t>
            </w:r>
          </w:p>
          <w:p w14:paraId="6219810F" w14:textId="440695E2" w:rsidR="00D25DC3" w:rsidRDefault="00D25DC3" w:rsidP="00022C91">
            <w:r w:rsidRPr="008D6D7D">
              <w:t>Settlement operations payment of Electricity Market Operator</w:t>
            </w:r>
            <w:r w:rsidRPr="008D6D7D">
              <w:br/>
              <w:t>[Kč excluding VAT]</w:t>
            </w:r>
          </w:p>
          <w:p w14:paraId="0099FB19" w14:textId="6EB6D85F" w:rsidR="00D25DC3" w:rsidRDefault="00D25DC3" w:rsidP="00022C91">
            <w:r>
              <w:t>New description:</w:t>
            </w:r>
          </w:p>
          <w:p w14:paraId="1183E7A9" w14:textId="5B3D1EB0" w:rsidR="00D25DC3" w:rsidRDefault="00D25DC3" w:rsidP="00022C91">
            <w:r>
              <w:t>U</w:t>
            </w:r>
            <w:r w:rsidRPr="008D6D7D">
              <w:t>ntil 30.6.2024:Settlement operations payment of Electricity Market</w:t>
            </w:r>
            <w:r w:rsidRPr="008D6D7D">
              <w:br/>
              <w:t>Operator [Kč excluding VAT] from 1.7.2024:non-network infrastructure payment [Kč excluding</w:t>
            </w:r>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r>
              <w:t xml:space="preserve">Definition </w:t>
            </w:r>
            <w:r w:rsidRPr="00D25DC3">
              <w:t>CDSLDSREPORT</w:t>
            </w:r>
            <w:r>
              <w:t xml:space="preserve"> – simple type qty_type was changed:</w:t>
            </w:r>
          </w:p>
          <w:p w14:paraId="48CAED45" w14:textId="77777777" w:rsidR="00D25DC3" w:rsidRDefault="00D25DC3" w:rsidP="00022C91">
            <w:r>
              <w:t>Old pattern and annotation:</w:t>
            </w:r>
          </w:p>
          <w:p w14:paraId="2C76D892" w14:textId="09A6A82D" w:rsidR="00D25DC3" w:rsidRDefault="00D25DC3" w:rsidP="00022C91">
            <w:r w:rsidRPr="00D25DC3">
              <w:t>"-?\d+(\.\d{1,3})?"</w:t>
            </w:r>
          </w:p>
          <w:p w14:paraId="6AD12EB2" w14:textId="45CDD389" w:rsidR="00D25DC3" w:rsidRDefault="00D25DC3" w:rsidP="00022C91">
            <w:r w:rsidRPr="00D25DC3">
              <w:t>Decimal number - max. 3 decimal places (not an exponential form)</w:t>
            </w:r>
          </w:p>
          <w:p w14:paraId="16A98CC0" w14:textId="594458DB" w:rsidR="00D25DC3" w:rsidRDefault="00D25DC3" w:rsidP="00022C91">
            <w:r>
              <w:t>New pattern and annotation:</w:t>
            </w:r>
          </w:p>
          <w:p w14:paraId="7520D873" w14:textId="7A327230" w:rsidR="00D25DC3" w:rsidRDefault="00D25DC3" w:rsidP="00022C91">
            <w:r w:rsidRPr="00D25DC3">
              <w:t>"-?\d+(\.\d{1,5})?"</w:t>
            </w:r>
          </w:p>
          <w:p w14:paraId="071F0C26" w14:textId="2455F15A" w:rsidR="00D25DC3" w:rsidRDefault="00D25DC3" w:rsidP="00022C91">
            <w:r w:rsidRPr="00D25DC3">
              <w:t>Decimal number - max. 5 decimal places (not an exponential form)</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r>
              <w:t xml:space="preserve">Definition ISOTEDATA – attribute </w:t>
            </w:r>
            <w:r w:rsidRPr="00D942D1">
              <w:rPr>
                <w:i/>
                <w:iCs/>
              </w:rPr>
              <w:t>value</w:t>
            </w:r>
            <w:r>
              <w:t xml:space="preserve"> of element </w:t>
            </w:r>
            <w:r w:rsidRPr="00D942D1">
              <w:rPr>
                <w:i/>
                <w:iCs/>
              </w:rPr>
              <w:t>Data</w:t>
            </w:r>
            <w:r>
              <w:t xml:space="preserve"> - </w:t>
            </w:r>
            <w:r w:rsidRPr="00D942D1">
              <w:t>new pattern definition</w:t>
            </w:r>
            <w:r>
              <w:t>. N</w:t>
            </w:r>
            <w:r w:rsidRPr="00D942D1">
              <w:t>umber with 5 decimal places</w:t>
            </w:r>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Definition   - enumeration of atributte </w:t>
            </w:r>
            <w:r w:rsidRPr="00E0670F">
              <w:rPr>
                <w:i/>
                <w:iCs/>
              </w:rPr>
              <w:t>profile</w:t>
            </w:r>
            <w:r w:rsidRPr="00B92760">
              <w:t>-</w:t>
            </w:r>
            <w:r w:rsidRPr="00C045D0">
              <w:rPr>
                <w:i/>
                <w:iCs/>
              </w:rPr>
              <w:t>role</w:t>
            </w:r>
            <w:r>
              <w:t xml:space="preserve"> of element </w:t>
            </w:r>
            <w:r w:rsidRPr="00E0670F">
              <w:rPr>
                <w:i/>
                <w:iCs/>
              </w:rPr>
              <w:t>Location</w:t>
            </w:r>
            <w:r>
              <w:t xml:space="preserve"> was expanded:</w:t>
            </w:r>
          </w:p>
          <w:p w14:paraId="6DA20DC5" w14:textId="585DDCB5" w:rsidR="002D258E" w:rsidRDefault="002D258E" w:rsidP="00022C91">
            <w:r>
              <w:t xml:space="preserve">S91 </w:t>
            </w:r>
            <w:r w:rsidRPr="002D258E">
              <w:t>Substitutional values of delivery taking into acount sharing</w:t>
            </w:r>
          </w:p>
          <w:p w14:paraId="32445B5D" w14:textId="00167145" w:rsidR="002D258E" w:rsidRDefault="002D258E" w:rsidP="00022C91">
            <w:r>
              <w:t xml:space="preserve">S92 </w:t>
            </w:r>
            <w:r w:rsidRPr="002D258E">
              <w:t>Substitutional values of consuption taking into acount sharing</w:t>
            </w:r>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Start delivery day of settlement period (for mesage-code= 982 only)</w:t>
            </w:r>
          </w:p>
          <w:p w14:paraId="0C502188" w14:textId="77777777" w:rsidR="00BF338B" w:rsidRDefault="00BF338B" w:rsidP="002D258E">
            <w:r w:rsidRPr="00BF338B">
              <w:t>date-to</w:t>
            </w:r>
            <w:r>
              <w:t xml:space="preserve"> - </w:t>
            </w:r>
            <w:r w:rsidRPr="00BF338B">
              <w:t>End delivery day of settlement period (for mesage-code= 982 only)</w:t>
            </w:r>
          </w:p>
          <w:p w14:paraId="473E317C" w14:textId="641585AC" w:rsidR="00324DB6" w:rsidRDefault="00324DB6" w:rsidP="002D258E">
            <w:r w:rsidRPr="00EB0FCE">
              <w:t>data-timestamp</w:t>
            </w:r>
            <w:r>
              <w:t xml:space="preserve"> - </w:t>
            </w:r>
            <w:r w:rsidRPr="00324DB6">
              <w:t>Timestamp of the start of the metering data aggregation process (for mesage-code= 982 and version=2,3,4,5,6,15 only)</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r>
              <w:t>Definition CDSREQ –</w:t>
            </w:r>
            <w:r w:rsidR="00A10D90">
              <w:t xml:space="preserve"> </w:t>
            </w:r>
            <w:r>
              <w:t>added</w:t>
            </w:r>
            <w:r w:rsidR="00A10D90">
              <w:t xml:space="preserve"> new optional</w:t>
            </w:r>
            <w:r>
              <w:t xml:space="preserve"> </w:t>
            </w:r>
            <w:r w:rsidRPr="00A10D90">
              <w:rPr>
                <w:i/>
                <w:iCs/>
              </w:rPr>
              <w:t>Location</w:t>
            </w:r>
            <w:r>
              <w:t xml:space="preserve"> element</w:t>
            </w:r>
            <w:r w:rsidR="00A10D90">
              <w:t xml:space="preserve"> attribute</w:t>
            </w:r>
            <w:r>
              <w:t>:</w:t>
            </w:r>
          </w:p>
          <w:p w14:paraId="22F9C300" w14:textId="30C7575C" w:rsidR="00603AD2" w:rsidRDefault="00603AD2" w:rsidP="00603AD2">
            <w:r w:rsidRPr="00A10D90">
              <w:t>katm</w:t>
            </w:r>
            <w:r>
              <w:t xml:space="preserve"> - </w:t>
            </w:r>
            <w:r w:rsidR="00A10D90" w:rsidRPr="00A10D90">
              <w:t>Category of measurement</w:t>
            </w:r>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r>
              <w:t xml:space="preserve">Definition CDSREQ – added new optional </w:t>
            </w:r>
            <w:r w:rsidRPr="00A10D90">
              <w:rPr>
                <w:i/>
                <w:iCs/>
              </w:rPr>
              <w:t>Location</w:t>
            </w:r>
            <w:r>
              <w:t xml:space="preserve"> element attribute:</w:t>
            </w:r>
          </w:p>
          <w:p w14:paraId="6DB254F4" w14:textId="77777777" w:rsidR="003C69B5" w:rsidRDefault="003C69B5" w:rsidP="003C69B5">
            <w:r>
              <w:lastRenderedPageBreak/>
              <w:t xml:space="preserve">sg-id – </w:t>
            </w:r>
            <w:r w:rsidRPr="003C69B5">
              <w:t>Share group number</w:t>
            </w:r>
          </w:p>
          <w:p w14:paraId="6D71FB5D" w14:textId="77777777" w:rsidR="003C69B5" w:rsidRDefault="003C69B5" w:rsidP="003C69B5">
            <w:r>
              <w:t xml:space="preserve">sg-type – </w:t>
            </w:r>
            <w:r w:rsidRPr="003C69B5">
              <w:t>Sharing type</w:t>
            </w:r>
          </w:p>
          <w:p w14:paraId="48C52030" w14:textId="77777777" w:rsidR="003C69B5" w:rsidRDefault="003C69B5" w:rsidP="003C69B5">
            <w:r>
              <w:t xml:space="preserve">Enumerations </w:t>
            </w:r>
            <w:r w:rsidRPr="00AD4FF2">
              <w:rPr>
                <w:i/>
                <w:iCs/>
              </w:rPr>
              <w:t>sg-type</w:t>
            </w:r>
            <w:r>
              <w:t xml:space="preserve">: </w:t>
            </w:r>
          </w:p>
          <w:p w14:paraId="4D709F96" w14:textId="77777777" w:rsidR="003C69B5" w:rsidRDefault="003C69B5" w:rsidP="003C69B5">
            <w:r>
              <w:t xml:space="preserve">01 – </w:t>
            </w:r>
            <w:r w:rsidRPr="003C69B5">
              <w:t>Community</w:t>
            </w:r>
          </w:p>
          <w:p w14:paraId="74A728A3" w14:textId="77777777" w:rsidR="003C69B5" w:rsidRDefault="003C69B5" w:rsidP="003C69B5">
            <w:r>
              <w:t xml:space="preserve">02 – </w:t>
            </w:r>
            <w:r w:rsidRPr="003C69B5">
              <w:t>Customer/Producer for themselves, another customer, or within a single transfer point</w:t>
            </w:r>
          </w:p>
          <w:p w14:paraId="1AC4E0A8" w14:textId="61150D10" w:rsidR="003C69B5" w:rsidRDefault="003C69B5" w:rsidP="003C69B5">
            <w:r>
              <w:t xml:space="preserve">03 – </w:t>
            </w:r>
            <w:r w:rsidRPr="003C69B5">
              <w:t>Main Distribution Board</w:t>
            </w:r>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r>
              <w:t>D</w:t>
            </w:r>
            <w:r w:rsidRPr="003C69B5">
              <w:t xml:space="preserve">efinition MASTERDATA – added enumeration for </w:t>
            </w:r>
            <w:r w:rsidRPr="003C69B5">
              <w:rPr>
                <w:i/>
                <w:iCs/>
              </w:rPr>
              <w:t>sg-type</w:t>
            </w:r>
            <w:r w:rsidRPr="003C69B5">
              <w:t xml:space="preserve"> attribute of </w:t>
            </w:r>
            <w:r w:rsidRPr="003C69B5">
              <w:rPr>
                <w:i/>
                <w:iCs/>
              </w:rPr>
              <w:t>OPM</w:t>
            </w:r>
            <w:r w:rsidRPr="003C69B5">
              <w:t xml:space="preserve"> element:</w:t>
            </w:r>
          </w:p>
          <w:p w14:paraId="5800D63B" w14:textId="77777777" w:rsidR="003C69B5" w:rsidRDefault="003C69B5" w:rsidP="003C69B5">
            <w:r>
              <w:t>01 – Community</w:t>
            </w:r>
          </w:p>
          <w:p w14:paraId="33278813" w14:textId="77777777" w:rsidR="003C69B5" w:rsidRDefault="003C69B5" w:rsidP="003C69B5">
            <w:r>
              <w:t>02 – Customer/Producer for themselves, another customer, or within a single transfer point</w:t>
            </w:r>
          </w:p>
          <w:p w14:paraId="32BCFD99" w14:textId="028609D0" w:rsidR="003C69B5" w:rsidRDefault="003C69B5" w:rsidP="003C69B5">
            <w:r>
              <w:t>03 – Main Distribution Board</w:t>
            </w:r>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r>
              <w:t>Definition CDSREQ</w:t>
            </w:r>
            <w:r w:rsidRPr="007E7A63">
              <w:t xml:space="preserve"> </w:t>
            </w:r>
            <w:r>
              <w:t xml:space="preserve">– </w:t>
            </w:r>
            <w:r w:rsidRPr="00C91405">
              <w:t xml:space="preserve">the enumeration of the attribute </w:t>
            </w:r>
            <w:r w:rsidRPr="00242C1B">
              <w:t>m</w:t>
            </w:r>
            <w:r>
              <w:t>sg_code</w:t>
            </w:r>
            <w:r w:rsidRPr="00C91405">
              <w:t xml:space="preserve"> root element was expanded by:</w:t>
            </w:r>
          </w:p>
          <w:p w14:paraId="71378FB2" w14:textId="0265161B" w:rsidR="00C74637" w:rsidRDefault="00C74637" w:rsidP="00C74637">
            <w:r>
              <w:t xml:space="preserve">381 - </w:t>
            </w:r>
            <w:r w:rsidRPr="00C74637">
              <w:t>Request for master data of the OPM sharing group</w:t>
            </w:r>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r>
              <w:t xml:space="preserve">Definition </w:t>
            </w:r>
            <w:r w:rsidRPr="007E7A63">
              <w:t xml:space="preserve">RESPONSE </w:t>
            </w:r>
            <w:r>
              <w:t xml:space="preserve">– </w:t>
            </w:r>
            <w:r w:rsidRPr="00C91405">
              <w:t xml:space="preserve">the enumeration of the attribute </w:t>
            </w:r>
            <w:r w:rsidRPr="00242C1B">
              <w:t>m</w:t>
            </w:r>
            <w:r>
              <w:t>sg_code</w:t>
            </w:r>
            <w:r w:rsidRPr="00C91405">
              <w:t xml:space="preserve"> root element  was expanded by:</w:t>
            </w:r>
          </w:p>
          <w:p w14:paraId="25885B35" w14:textId="0C415E8F" w:rsidR="00C74637" w:rsidRDefault="00C74637" w:rsidP="00C74637">
            <w:r>
              <w:t xml:space="preserve">382 - </w:t>
            </w:r>
            <w:r w:rsidRPr="00C74637">
              <w:t>Error Message for Request for OPM Sharing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r>
              <w:t xml:space="preserve">Definition CDSCLAIM – modification of the </w:t>
            </w:r>
            <w:r w:rsidRPr="00095DEF">
              <w:rPr>
                <w:i/>
                <w:iCs/>
              </w:rPr>
              <w:t>Attachment</w:t>
            </w:r>
            <w:r>
              <w:t xml:space="preserve"> element.</w:t>
            </w:r>
          </w:p>
          <w:p w14:paraId="1B18F78E" w14:textId="77777777" w:rsidR="00095DEF" w:rsidRDefault="00095DEF" w:rsidP="00095DEF">
            <w:r>
              <w:t>Original setting:</w:t>
            </w:r>
          </w:p>
          <w:p w14:paraId="27DDC007" w14:textId="77777777" w:rsidR="00095DEF" w:rsidRDefault="00095DEF" w:rsidP="00095DEF">
            <w:r>
              <w:t>mixed true (could contain anything)</w:t>
            </w:r>
          </w:p>
          <w:p w14:paraId="011CA44A" w14:textId="77777777" w:rsidR="00095DEF" w:rsidRDefault="00095DEF" w:rsidP="00095DEF">
            <w:r>
              <w:t>New setting:</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r w:rsidRPr="00BC76FD">
              <w:t xml:space="preserve">Definition of the ISOTEREQ – modification of the annotation for the enumeration of the attribute in the root element </w:t>
            </w:r>
            <w:r w:rsidRPr="00BC76FD">
              <w:rPr>
                <w:i/>
                <w:iCs/>
              </w:rPr>
              <w:t>message_code</w:t>
            </w:r>
            <w:r w:rsidRPr="00BC76FD">
              <w:t>:</w:t>
            </w:r>
          </w:p>
          <w:p w14:paraId="1B51EE41" w14:textId="77777777" w:rsidR="00BC76FD" w:rsidRDefault="00BC76FD" w:rsidP="00095DEF">
            <w:r>
              <w:t>Original value:</w:t>
            </w:r>
          </w:p>
          <w:p w14:paraId="48EA7052" w14:textId="1AF1BAD2" w:rsidR="00BC76FD" w:rsidRDefault="00BC76FD" w:rsidP="00095DEF">
            <w:r>
              <w:t xml:space="preserve">944 - </w:t>
            </w:r>
            <w:r w:rsidRPr="00BC76FD">
              <w:t>Request for daily market marginal prices and quantity</w:t>
            </w:r>
          </w:p>
          <w:p w14:paraId="65D3088D" w14:textId="595A0296" w:rsidR="00BC76FD" w:rsidRDefault="00BC76FD" w:rsidP="00095DEF">
            <w:r>
              <w:t xml:space="preserve">947 - </w:t>
            </w:r>
            <w:r w:rsidRPr="00BC76FD">
              <w:t>IDA - Request for marginal prices</w:t>
            </w:r>
          </w:p>
          <w:p w14:paraId="12726610" w14:textId="77777777" w:rsidR="00BC76FD" w:rsidRDefault="00BC76FD" w:rsidP="00095DEF">
            <w:r>
              <w:t>New value:</w:t>
            </w:r>
          </w:p>
          <w:p w14:paraId="289FAC54" w14:textId="77777777" w:rsidR="00BC76FD" w:rsidRDefault="00BC76FD" w:rsidP="00095DEF">
            <w:r>
              <w:t xml:space="preserve">944 - </w:t>
            </w:r>
            <w:r w:rsidRPr="00BC76FD">
              <w:t>DM - Request for marginal prices and quantity</w:t>
            </w:r>
          </w:p>
          <w:p w14:paraId="19336D05" w14:textId="0744806C" w:rsidR="00BC76FD" w:rsidRDefault="00BC76FD" w:rsidP="00095DEF">
            <w:r>
              <w:t xml:space="preserve">947 - </w:t>
            </w:r>
            <w:r w:rsidRPr="00BC76FD">
              <w:t>IDA - Request for marginal prices and quantity</w:t>
            </w:r>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r w:rsidRPr="00BC76FD">
              <w:t xml:space="preserve">Definition of the </w:t>
            </w:r>
            <w:r>
              <w:t>RESPONSE</w:t>
            </w:r>
            <w:r w:rsidRPr="00BC76FD">
              <w:t xml:space="preserve"> – modification of the annotation for the enumeration of the attribute in the root element </w:t>
            </w:r>
            <w:r w:rsidRPr="00BC76FD">
              <w:rPr>
                <w:i/>
                <w:iCs/>
              </w:rPr>
              <w:t>message_code</w:t>
            </w:r>
            <w:r w:rsidRPr="00BC76FD">
              <w:t>:</w:t>
            </w:r>
          </w:p>
          <w:p w14:paraId="7A7B0642" w14:textId="77777777" w:rsidR="00BC76FD" w:rsidRDefault="00BC76FD" w:rsidP="00BC76FD">
            <w:r>
              <w:t>Original value:</w:t>
            </w:r>
          </w:p>
          <w:p w14:paraId="5CAC1327" w14:textId="7F3DBD87" w:rsidR="00BC76FD" w:rsidRDefault="00BC76FD" w:rsidP="00BC76FD">
            <w:r>
              <w:t xml:space="preserve">945 - </w:t>
            </w:r>
            <w:r w:rsidR="00741D94" w:rsidRPr="00741D94">
              <w:t>Confirmation / error in request for</w:t>
            </w:r>
            <w:r w:rsidR="00741D94">
              <w:t xml:space="preserve"> DM</w:t>
            </w:r>
            <w:r w:rsidR="00741D94" w:rsidRPr="00741D94">
              <w:t xml:space="preserve"> marginal prices</w:t>
            </w:r>
          </w:p>
          <w:p w14:paraId="50679EB3" w14:textId="23547C44" w:rsidR="00BC76FD" w:rsidRDefault="00BC76FD" w:rsidP="00BC76FD">
            <w:r>
              <w:t xml:space="preserve">948 - </w:t>
            </w:r>
            <w:r w:rsidRPr="00BC76FD">
              <w:t>IDA - Confirmation / error in request for marginal prices</w:t>
            </w:r>
          </w:p>
          <w:p w14:paraId="32402992" w14:textId="77777777" w:rsidR="00BC76FD" w:rsidRDefault="00BC76FD" w:rsidP="00BC76FD">
            <w:r>
              <w:lastRenderedPageBreak/>
              <w:t>New value:</w:t>
            </w:r>
          </w:p>
          <w:p w14:paraId="62879922" w14:textId="0A1A1DD0" w:rsidR="00BC76FD" w:rsidRDefault="00BC76FD" w:rsidP="00BC76FD">
            <w:r>
              <w:t xml:space="preserve">945 - </w:t>
            </w:r>
            <w:r w:rsidRPr="00BC76FD">
              <w:t>DM - Confirmation / error in request for marginal prices and quantity</w:t>
            </w:r>
          </w:p>
          <w:p w14:paraId="25A3DA14" w14:textId="38596035" w:rsidR="00BC76FD" w:rsidRPr="00BC76FD" w:rsidRDefault="00BC76FD" w:rsidP="00BC76FD">
            <w:r>
              <w:t xml:space="preserve">948 - </w:t>
            </w:r>
            <w:r w:rsidRPr="00BC76FD">
              <w:t>IDA - Confirmation / error in request for marginal prices and quantity</w:t>
            </w:r>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r w:rsidRPr="00BC76FD">
              <w:t>Definition of the ISOTE</w:t>
            </w:r>
            <w:r>
              <w:t>DATA</w:t>
            </w:r>
            <w:r w:rsidRPr="00BC76FD">
              <w:t xml:space="preserve"> – modification</w:t>
            </w:r>
            <w:r w:rsidR="00C351B9">
              <w:t xml:space="preserve"> </w:t>
            </w:r>
            <w:r w:rsidR="00C351B9" w:rsidRPr="00C351B9">
              <w:t>and extension</w:t>
            </w:r>
            <w:r w:rsidRPr="00BC76FD">
              <w:t xml:space="preserve"> of the annotation for the enumeration of the attribute in the root element </w:t>
            </w:r>
            <w:r w:rsidRPr="00BC76FD">
              <w:rPr>
                <w:i/>
                <w:iCs/>
              </w:rPr>
              <w:t>message_code</w:t>
            </w:r>
            <w:r w:rsidRPr="00BC76FD">
              <w:t>:</w:t>
            </w:r>
          </w:p>
          <w:p w14:paraId="3E168336" w14:textId="77777777" w:rsidR="00BC76FD" w:rsidRDefault="00BC76FD" w:rsidP="00BC76FD">
            <w:r>
              <w:t>Original value:</w:t>
            </w:r>
          </w:p>
          <w:p w14:paraId="00B47A4D" w14:textId="6BEDAE9E" w:rsidR="00BC76FD" w:rsidRDefault="00BC76FD" w:rsidP="00BC76FD">
            <w:r>
              <w:t>94</w:t>
            </w:r>
            <w:r w:rsidR="00C351B9">
              <w:t>6</w:t>
            </w:r>
            <w:r>
              <w:t xml:space="preserve"> - </w:t>
            </w:r>
            <w:r w:rsidR="00C351B9" w:rsidRPr="00C351B9">
              <w:t>Marginal prices and quantity</w:t>
            </w:r>
            <w:r w:rsidR="00C351B9">
              <w:t xml:space="preserve"> DM</w:t>
            </w:r>
          </w:p>
          <w:p w14:paraId="26C47A9F" w14:textId="42455792" w:rsidR="00BC76FD" w:rsidRDefault="00BC76FD" w:rsidP="00BC76FD">
            <w:r>
              <w:t>94</w:t>
            </w:r>
            <w:r w:rsidR="00C351B9">
              <w:t>9</w:t>
            </w:r>
            <w:r>
              <w:t xml:space="preserve"> - </w:t>
            </w:r>
            <w:r w:rsidR="00C351B9" w:rsidRPr="00C351B9">
              <w:t>Marginal prices and quantity</w:t>
            </w:r>
            <w:r w:rsidR="00C351B9">
              <w:t xml:space="preserve"> IDA</w:t>
            </w:r>
          </w:p>
          <w:p w14:paraId="5AA0E467" w14:textId="77777777" w:rsidR="00BC76FD" w:rsidRDefault="00BC76FD" w:rsidP="00BC76FD">
            <w:r>
              <w:t>New value:</w:t>
            </w:r>
          </w:p>
          <w:p w14:paraId="69672310" w14:textId="2E784867" w:rsidR="00BC76FD" w:rsidRDefault="00BC76FD" w:rsidP="00BC76FD">
            <w:r>
              <w:t>94</w:t>
            </w:r>
            <w:r w:rsidR="00C351B9">
              <w:t>6</w:t>
            </w:r>
            <w:r>
              <w:t xml:space="preserve"> - </w:t>
            </w:r>
            <w:r w:rsidR="00C351B9" w:rsidRPr="00C351B9">
              <w:t>DM - Marginal prices and quantity</w:t>
            </w:r>
          </w:p>
          <w:p w14:paraId="3DA55E5D" w14:textId="08EBA5C1" w:rsidR="00C351B9" w:rsidRPr="00BC76FD" w:rsidRDefault="00BC76FD" w:rsidP="00C351B9">
            <w:r>
              <w:t>94</w:t>
            </w:r>
            <w:r w:rsidR="00C351B9">
              <w:t>9</w:t>
            </w:r>
            <w:r>
              <w:t xml:space="preserve"> - </w:t>
            </w:r>
            <w:r w:rsidR="00C351B9" w:rsidRPr="00C351B9">
              <w:t>IDA - Marginal prices and quantity</w:t>
            </w:r>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r>
              <w:t>D</w:t>
            </w:r>
            <w:r w:rsidRPr="003C69B5">
              <w:t xml:space="preserve">efinition </w:t>
            </w:r>
            <w:r w:rsidRPr="00741D94">
              <w:t>ISOTEDATA</w:t>
            </w:r>
            <w:r w:rsidRPr="003C69B5">
              <w:t xml:space="preserve"> – added enumeration for </w:t>
            </w:r>
            <w:r w:rsidRPr="00741D94">
              <w:rPr>
                <w:i/>
                <w:iCs/>
              </w:rPr>
              <w:t xml:space="preserve">profile-role </w:t>
            </w:r>
            <w:r w:rsidRPr="003C69B5">
              <w:t xml:space="preserve">attribute of </w:t>
            </w:r>
            <w:r w:rsidRPr="00741D94">
              <w:rPr>
                <w:i/>
                <w:iCs/>
              </w:rPr>
              <w:t>ProfileData</w:t>
            </w:r>
            <w:r w:rsidRPr="003C69B5">
              <w:t xml:space="preserve"> element:</w:t>
            </w:r>
          </w:p>
          <w:p w14:paraId="51B5760A" w14:textId="77777777" w:rsidR="00741D94" w:rsidRDefault="00741D94" w:rsidP="00741D94">
            <w:r>
              <w:t xml:space="preserve">SC60 - </w:t>
            </w:r>
            <w:r w:rsidRPr="00C351B9">
              <w:t>Total traded purchase quantity in a given delivery period</w:t>
            </w:r>
          </w:p>
          <w:p w14:paraId="397E42F0" w14:textId="77777777" w:rsidR="00741D94" w:rsidRDefault="00741D94" w:rsidP="00741D94">
            <w:r>
              <w:t xml:space="preserve">SC61 – </w:t>
            </w:r>
            <w:r w:rsidRPr="00C351B9">
              <w:t>Total traded sales quantity in a given delivery period</w:t>
            </w:r>
          </w:p>
          <w:p w14:paraId="3BDABAD8" w14:textId="77777777" w:rsidR="00741D94" w:rsidRDefault="00741D94" w:rsidP="00741D94">
            <w:r>
              <w:t xml:space="preserve">SC62 – </w:t>
            </w:r>
            <w:r w:rsidRPr="00C351B9">
              <w:t>The total traded quantity of the participant's purchase in a given delivery period</w:t>
            </w:r>
          </w:p>
          <w:p w14:paraId="4430E0A2" w14:textId="513EB926" w:rsidR="00741D94" w:rsidRPr="00BC76FD" w:rsidRDefault="00741D94" w:rsidP="00741D94">
            <w:r>
              <w:t xml:space="preserve">SC63 - </w:t>
            </w:r>
            <w:r w:rsidRPr="00C351B9">
              <w:t>The total traded quantity of the participant's sales in a given delivery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r>
              <w:t xml:space="preserve">Definition MASTERDATA – added new optional </w:t>
            </w:r>
            <w:r>
              <w:rPr>
                <w:i/>
                <w:iCs/>
              </w:rPr>
              <w:t>opm</w:t>
            </w:r>
            <w:r>
              <w:t xml:space="preserve"> element attribute:</w:t>
            </w:r>
          </w:p>
          <w:p w14:paraId="562CB496" w14:textId="77777777" w:rsidR="004A0B7A" w:rsidRDefault="004A0B7A" w:rsidP="004A0B7A">
            <w:r>
              <w:t>zue – Energy storage device</w:t>
            </w:r>
          </w:p>
          <w:p w14:paraId="0C18C2D3" w14:textId="77777777" w:rsidR="004A0B7A" w:rsidRDefault="004A0B7A" w:rsidP="004A0B7A">
            <w:r>
              <w:t>zue-pwr – Installed power of the energy storage device</w:t>
            </w:r>
          </w:p>
          <w:p w14:paraId="33A56CFE" w14:textId="2CF6D472" w:rsidR="00F5717B" w:rsidRDefault="004A0B7A" w:rsidP="004A0B7A">
            <w:r>
              <w:t>zue-cap – Capacity of the electricity storage device</w:t>
            </w:r>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r>
              <w:t>Definition MASTERDATA – added enumeration for typsrc attribute of OPM element:</w:t>
            </w:r>
          </w:p>
          <w:p w14:paraId="2742EB43" w14:textId="5E22E544" w:rsidR="004A0B7A" w:rsidRDefault="00D41830" w:rsidP="00D41830">
            <w:r>
              <w:t>ZUE - Energy storage device</w:t>
            </w:r>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r>
              <w:t xml:space="preserve">Definition ISOTEDATA – added new optional </w:t>
            </w:r>
            <w:r>
              <w:rPr>
                <w:i/>
                <w:iCs/>
              </w:rPr>
              <w:t>Data</w:t>
            </w:r>
            <w:r>
              <w:t xml:space="preserve"> element attribute:</w:t>
            </w:r>
          </w:p>
          <w:p w14:paraId="55C34C42" w14:textId="276271C8" w:rsidR="00374463" w:rsidRDefault="00066ABA" w:rsidP="00374463">
            <w:r w:rsidRPr="00066ABA">
              <w:t>emergency-state</w:t>
            </w:r>
            <w:r>
              <w:t xml:space="preserve"> </w:t>
            </w:r>
            <w:r w:rsidR="00374463">
              <w:t xml:space="preserve">– </w:t>
            </w:r>
            <w:r w:rsidR="003642BF" w:rsidRPr="003642BF">
              <w:t>Emergency state flag</w:t>
            </w:r>
          </w:p>
          <w:p w14:paraId="40517577" w14:textId="3CB1C7E8" w:rsidR="00374463" w:rsidRDefault="00374463" w:rsidP="00374463">
            <w:r>
              <w:t xml:space="preserve">Enumerations </w:t>
            </w:r>
            <w:r w:rsidR="003642BF" w:rsidRPr="003642BF">
              <w:rPr>
                <w:i/>
                <w:iCs/>
              </w:rPr>
              <w:t>emergency-state</w:t>
            </w:r>
            <w:r>
              <w:t xml:space="preserve">: </w:t>
            </w:r>
          </w:p>
          <w:p w14:paraId="101428E1" w14:textId="091F72FA" w:rsidR="00374463" w:rsidRDefault="003642BF" w:rsidP="00374463">
            <w:r>
              <w:t>ES</w:t>
            </w:r>
            <w:r w:rsidR="00374463">
              <w:t xml:space="preserve"> – </w:t>
            </w:r>
            <w:r w:rsidR="001E5A2C" w:rsidRPr="001E5A2C">
              <w:t>Emergency state</w:t>
            </w:r>
          </w:p>
          <w:p w14:paraId="30F13378" w14:textId="3D30F10F" w:rsidR="00374463" w:rsidRDefault="003642BF" w:rsidP="00374463">
            <w:r>
              <w:t>PES</w:t>
            </w:r>
            <w:r w:rsidR="00374463">
              <w:t xml:space="preserve"> – </w:t>
            </w:r>
            <w:r w:rsidR="001E5A2C" w:rsidRPr="001E5A2C">
              <w:t>Partial emergency state</w:t>
            </w:r>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  the annotation of the enumeration </w:t>
            </w:r>
            <w:r w:rsidRPr="00E5742B">
              <w:rPr>
                <w:i/>
                <w:szCs w:val="22"/>
              </w:rPr>
              <w:t>ARE</w:t>
            </w:r>
            <w:r w:rsidRPr="00E5742B">
              <w:rPr>
                <w:szCs w:val="22"/>
              </w:rPr>
              <w:t xml:space="preserve"> of the </w:t>
            </w:r>
            <w:r w:rsidRPr="00E5742B">
              <w:rPr>
                <w:i/>
                <w:szCs w:val="22"/>
              </w:rPr>
              <w:t>reason</w:t>
            </w:r>
            <w:r w:rsidRPr="00E5742B">
              <w:rPr>
                <w:szCs w:val="22"/>
              </w:rPr>
              <w:t xml:space="preserve"> attribute of the </w:t>
            </w:r>
            <w:r w:rsidRPr="00E5742B">
              <w:rPr>
                <w:i/>
                <w:szCs w:val="22"/>
              </w:rPr>
              <w:t>Activity</w:t>
            </w:r>
            <w:r w:rsidRPr="00E5742B">
              <w:rPr>
                <w:szCs w:val="22"/>
              </w:rPr>
              <w:t xml:space="preserve"> element were changed:</w:t>
            </w:r>
          </w:p>
          <w:p w14:paraId="0B833C49" w14:textId="77777777" w:rsidR="00FC7D0A" w:rsidRPr="00E5742B" w:rsidRDefault="00FC7D0A" w:rsidP="00FC7D0A">
            <w:pPr>
              <w:rPr>
                <w:szCs w:val="22"/>
              </w:rPr>
            </w:pPr>
            <w:r w:rsidRPr="00E5742B">
              <w:rPr>
                <w:szCs w:val="22"/>
              </w:rPr>
              <w:t>Old annotation:</w:t>
            </w:r>
          </w:p>
          <w:p w14:paraId="04734866" w14:textId="55AD122C" w:rsidR="00FC7D0A" w:rsidRPr="00E5742B" w:rsidRDefault="00FC7D0A" w:rsidP="00FC7D0A">
            <w:pPr>
              <w:rPr>
                <w:szCs w:val="22"/>
              </w:rPr>
            </w:pPr>
            <w:r w:rsidRPr="00E5742B">
              <w:rPr>
                <w:szCs w:val="22"/>
              </w:rPr>
              <w:t>ARE –  Odstoupení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New annotation:</w:t>
            </w:r>
          </w:p>
          <w:p w14:paraId="0F781CEF" w14:textId="64F8DAB6" w:rsidR="002E5E8D" w:rsidRPr="00E5742B" w:rsidRDefault="00EC57B2" w:rsidP="00FC7D0A">
            <w:pPr>
              <w:rPr>
                <w:szCs w:val="22"/>
              </w:rPr>
            </w:pPr>
            <w:r w:rsidRPr="00E5742B">
              <w:rPr>
                <w:szCs w:val="22"/>
              </w:rPr>
              <w:lastRenderedPageBreak/>
              <w:t>Odstoupení od smlouvy dle § 11b odst. 2 nebo výpověď smlouvy dle § 11b odst. 1 nebo § 11o EZ a pokrač. dodávky stáv.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r w:rsidRPr="00853FA2">
              <w:rPr>
                <w:szCs w:val="22"/>
              </w:rPr>
              <w:t xml:space="preserve">Definition of </w:t>
            </w:r>
            <w:r w:rsidR="00465E84" w:rsidRPr="00C733EB">
              <w:rPr>
                <w:szCs w:val="22"/>
              </w:rPr>
              <w:t>SFVOTREQ</w:t>
            </w:r>
            <w:r w:rsidR="00465E84" w:rsidRPr="003A1FCC">
              <w:rPr>
                <w:szCs w:val="22"/>
              </w:rPr>
              <w:t xml:space="preserve"> </w:t>
            </w:r>
            <w:r w:rsidRPr="00853FA2">
              <w:rPr>
                <w:szCs w:val="22"/>
              </w:rPr>
              <w:t xml:space="preserve">– the description of the enumerations of the </w:t>
            </w:r>
            <w:r w:rsidRPr="00853FA2">
              <w:rPr>
                <w:i/>
                <w:iCs/>
                <w:szCs w:val="22"/>
              </w:rPr>
              <w:t>message-code</w:t>
            </w:r>
            <w:r w:rsidRPr="00853FA2">
              <w:rPr>
                <w:szCs w:val="22"/>
              </w:rPr>
              <w:t xml:space="preserve"> attribute of the </w:t>
            </w:r>
            <w:r w:rsidR="00465E84" w:rsidRPr="003F64D2">
              <w:rPr>
                <w:i/>
                <w:iCs/>
                <w:szCs w:val="22"/>
              </w:rPr>
              <w:t>SFVOTREQ</w:t>
            </w:r>
            <w:r w:rsidR="00465E84" w:rsidRPr="003A1FCC">
              <w:rPr>
                <w:szCs w:val="22"/>
              </w:rPr>
              <w:t xml:space="preserve"> </w:t>
            </w:r>
            <w:r w:rsidRPr="00853FA2">
              <w:rPr>
                <w:szCs w:val="22"/>
              </w:rPr>
              <w:t>root element has been modified.</w:t>
            </w:r>
          </w:p>
          <w:p w14:paraId="464AEE92" w14:textId="77777777" w:rsidR="00A810CD" w:rsidRPr="00853FA2" w:rsidRDefault="00A810CD" w:rsidP="00A810CD">
            <w:pPr>
              <w:rPr>
                <w:szCs w:val="22"/>
              </w:rPr>
            </w:pPr>
            <w:r w:rsidRPr="00853FA2">
              <w:rPr>
                <w:szCs w:val="22"/>
              </w:rPr>
              <w:t>Old descriptions:</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New descriptions:</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REQUEST FOR STATE OF EMERGENCY VERSION 1 - NETTING - DEBIT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REQUEST FOR STATE OF EMERGENCY VERSION 2 - NETTING - DEBIT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r w:rsidRPr="0060729E">
              <w:rPr>
                <w:szCs w:val="22"/>
              </w:rPr>
              <w:t xml:space="preserve">Definition of </w:t>
            </w:r>
            <w:r w:rsidRPr="00C733EB">
              <w:rPr>
                <w:szCs w:val="22"/>
              </w:rPr>
              <w:t>SFVOTREQ</w:t>
            </w:r>
            <w:r w:rsidRPr="003A1FCC">
              <w:rPr>
                <w:szCs w:val="22"/>
              </w:rPr>
              <w:t xml:space="preserve"> </w:t>
            </w:r>
            <w:r w:rsidRPr="0060729E">
              <w:rPr>
                <w:szCs w:val="22"/>
              </w:rPr>
              <w:t xml:space="preserve">– new enumerations of the </w:t>
            </w:r>
            <w:r w:rsidRPr="0060729E">
              <w:rPr>
                <w:i/>
                <w:iCs/>
                <w:szCs w:val="22"/>
              </w:rPr>
              <w:t>message-code</w:t>
            </w:r>
            <w:r w:rsidRPr="0060729E">
              <w:rPr>
                <w:szCs w:val="22"/>
              </w:rPr>
              <w:t xml:space="preserve"> attribute of the </w:t>
            </w:r>
            <w:r w:rsidRPr="00FB36E6">
              <w:rPr>
                <w:i/>
                <w:iCs/>
                <w:szCs w:val="22"/>
              </w:rPr>
              <w:t>SFVOTREQ</w:t>
            </w:r>
            <w:r w:rsidRPr="003A1FCC">
              <w:rPr>
                <w:szCs w:val="22"/>
              </w:rPr>
              <w:t xml:space="preserve"> </w:t>
            </w:r>
            <w:r w:rsidRPr="0060729E">
              <w:rPr>
                <w:szCs w:val="22"/>
              </w:rPr>
              <w:t>root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REQUEST FOR STATE OF EMERGENCY VERSION 1 - NETTING - CREDIT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REQUEST FOR STATE OF EMERGENCY VERSION 2 - NETTING - CREDIT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r w:rsidRPr="00853FA2">
              <w:rPr>
                <w:szCs w:val="22"/>
              </w:rPr>
              <w:t>Definition of SFVOTEMGSTATENETT – the description of the enumerations of the message-code attribute of the SFVOTEMGSTATENETT root element has been modified.</w:t>
            </w:r>
          </w:p>
          <w:p w14:paraId="7A2EB5CE" w14:textId="77777777" w:rsidR="00853FA2" w:rsidRPr="00853FA2" w:rsidRDefault="00853FA2" w:rsidP="00853FA2">
            <w:pPr>
              <w:rPr>
                <w:szCs w:val="22"/>
              </w:rPr>
            </w:pPr>
            <w:r w:rsidRPr="00853FA2">
              <w:rPr>
                <w:szCs w:val="22"/>
              </w:rPr>
              <w:t>Old descriptions:</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New descriptions:</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r w:rsidRPr="0060729E">
              <w:rPr>
                <w:szCs w:val="22"/>
              </w:rPr>
              <w:t>Definition of SFVOTEMGSTATENETT – new enumerations of the message-code attribute of the SFVOTEMGSTATENETT root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r w:rsidRPr="00E5742B">
              <w:rPr>
                <w:szCs w:val="22"/>
              </w:rPr>
              <w:t>Definition of SFVOTEMGSTATENETT – a new optional attribute has been added to the Netting element:</w:t>
            </w:r>
          </w:p>
          <w:p w14:paraId="5A7BFD40" w14:textId="74C0A04C" w:rsidR="00E5742B" w:rsidRPr="00E5742B" w:rsidRDefault="00E5742B" w:rsidP="00E5742B">
            <w:pPr>
              <w:pStyle w:val="Odstavecseseznamem"/>
              <w:numPr>
                <w:ilvl w:val="0"/>
                <w:numId w:val="27"/>
              </w:numPr>
              <w:rPr>
                <w:rFonts w:ascii="Times New Roman" w:hAnsi="Times New Roman"/>
              </w:rPr>
            </w:pPr>
            <w:r w:rsidRPr="00E5742B">
              <w:rPr>
                <w:rFonts w:ascii="Times New Roman" w:hAnsi="Times New Roman"/>
              </w:rPr>
              <w:t>paymentDate – Payment date</w:t>
            </w:r>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r w:rsidRPr="00853FA2">
              <w:rPr>
                <w:szCs w:val="22"/>
              </w:rPr>
              <w:t xml:space="preserve">Definition of </w:t>
            </w:r>
            <w:r w:rsidR="0046174E" w:rsidRPr="0046174E">
              <w:rPr>
                <w:szCs w:val="22"/>
              </w:rPr>
              <w:t>RESPONSE</w:t>
            </w:r>
            <w:r w:rsidRPr="00853FA2">
              <w:rPr>
                <w:szCs w:val="22"/>
              </w:rPr>
              <w:t xml:space="preserve">– the description of the enumerations of the </w:t>
            </w:r>
            <w:r w:rsidRPr="00853FA2">
              <w:rPr>
                <w:i/>
                <w:iCs/>
                <w:szCs w:val="22"/>
              </w:rPr>
              <w:t>message-code</w:t>
            </w:r>
            <w:r w:rsidRPr="00853FA2">
              <w:rPr>
                <w:szCs w:val="22"/>
              </w:rPr>
              <w:t xml:space="preserve"> attribute of the </w:t>
            </w:r>
            <w:r w:rsidR="0046174E" w:rsidRPr="0046174E">
              <w:rPr>
                <w:i/>
                <w:iCs/>
                <w:szCs w:val="22"/>
              </w:rPr>
              <w:t>RESPONSE</w:t>
            </w:r>
            <w:r w:rsidR="0046174E">
              <w:rPr>
                <w:i/>
                <w:iCs/>
                <w:szCs w:val="22"/>
              </w:rPr>
              <w:t xml:space="preserve"> </w:t>
            </w:r>
            <w:r w:rsidRPr="00853FA2">
              <w:rPr>
                <w:szCs w:val="22"/>
              </w:rPr>
              <w:t>root element has been modified.</w:t>
            </w:r>
          </w:p>
          <w:p w14:paraId="68D06464" w14:textId="77777777" w:rsidR="00633FAC" w:rsidRPr="00853FA2" w:rsidRDefault="00633FAC" w:rsidP="00633FAC">
            <w:pPr>
              <w:rPr>
                <w:szCs w:val="22"/>
              </w:rPr>
            </w:pPr>
            <w:r w:rsidRPr="00853FA2">
              <w:rPr>
                <w:szCs w:val="22"/>
              </w:rPr>
              <w:t>Old descriptions:</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STATE OF EMERGENCY VERSION 1 - NETTING - ERROR,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NETTING</w:t>
            </w:r>
            <w:r w:rsidR="004C2661">
              <w:rPr>
                <w:rFonts w:ascii="Times New Roman" w:hAnsi="Times New Roman"/>
              </w:rPr>
              <w:t xml:space="preserve"> - </w:t>
            </w:r>
            <w:r w:rsidR="004C2661" w:rsidRPr="004C2661">
              <w:rPr>
                <w:rFonts w:ascii="Times New Roman" w:hAnsi="Times New Roman"/>
              </w:rPr>
              <w:t>ERROR, CONFIRMATION</w:t>
            </w:r>
          </w:p>
          <w:p w14:paraId="0E6CD3C3" w14:textId="77777777" w:rsidR="00633FAC" w:rsidRPr="00853FA2" w:rsidRDefault="00633FAC" w:rsidP="00633FAC">
            <w:pPr>
              <w:rPr>
                <w:szCs w:val="22"/>
              </w:rPr>
            </w:pPr>
            <w:r w:rsidRPr="00853FA2">
              <w:rPr>
                <w:szCs w:val="22"/>
              </w:rPr>
              <w:t>New descriptions:</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STATE OF EMERGENCY VERSION 1 - NETTING - DEBIT SRBP - ERROR,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STATE OF EMERGENCY VERSION 2 - NETTING - DEBIT SRBP - ERROR,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r w:rsidRPr="0060729E">
              <w:rPr>
                <w:szCs w:val="22"/>
              </w:rPr>
              <w:t xml:space="preserve">Definition of </w:t>
            </w:r>
            <w:r w:rsidR="0046174E" w:rsidRPr="00624CC2">
              <w:rPr>
                <w:szCs w:val="22"/>
              </w:rPr>
              <w:t xml:space="preserve">RESPONSE </w:t>
            </w:r>
            <w:r w:rsidRPr="0060729E">
              <w:rPr>
                <w:szCs w:val="22"/>
              </w:rPr>
              <w:t xml:space="preserve">– new enumerations of the </w:t>
            </w:r>
            <w:r w:rsidRPr="0060729E">
              <w:rPr>
                <w:i/>
                <w:iCs/>
                <w:szCs w:val="22"/>
              </w:rPr>
              <w:t>message-code</w:t>
            </w:r>
            <w:r w:rsidRPr="0060729E">
              <w:rPr>
                <w:szCs w:val="22"/>
              </w:rPr>
              <w:t xml:space="preserve"> attribute of the </w:t>
            </w:r>
            <w:r w:rsidR="0046174E" w:rsidRPr="00624CC2">
              <w:rPr>
                <w:i/>
                <w:iCs/>
                <w:szCs w:val="22"/>
              </w:rPr>
              <w:t xml:space="preserve">RESPONSE </w:t>
            </w:r>
            <w:r w:rsidRPr="0060729E">
              <w:rPr>
                <w:szCs w:val="22"/>
              </w:rPr>
              <w:t>root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STATE OF EMERGENCY VERSION 1 - NETTING - CREDIT SRBP - ERROR,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STATE OF EMERGENCY VERSION 2 - NETTING - CREDIT SRBP - ERROR,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MASTERDATA definition – new enumerations of the chs-type attribute of the Data element.</w:t>
            </w:r>
          </w:p>
          <w:p w14:paraId="48B52C3C" w14:textId="77777777" w:rsidR="00E13275" w:rsidRDefault="00E13275" w:rsidP="00E13275">
            <w:pPr>
              <w:pStyle w:val="Odstavecseseznamem"/>
              <w:numPr>
                <w:ilvl w:val="0"/>
                <w:numId w:val="27"/>
              </w:numPr>
            </w:pPr>
            <w:r w:rsidRPr="00757153">
              <w:t>AGR – Assignment of an aggregator / flexibility provider</w:t>
            </w:r>
          </w:p>
          <w:p w14:paraId="696EC373" w14:textId="77777777" w:rsidR="00E13275" w:rsidRPr="00757153" w:rsidRDefault="00E13275" w:rsidP="00E13275">
            <w:pPr>
              <w:pStyle w:val="Odstavecseseznamem"/>
              <w:numPr>
                <w:ilvl w:val="0"/>
                <w:numId w:val="27"/>
              </w:numPr>
            </w:pPr>
            <w:r w:rsidRPr="00757153">
              <w:t>SAC – Assignment/change of the aggregator’s balance responsible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MASTERDATA definition – new enumerations of the chs-reason attribute of the Data element.</w:t>
            </w:r>
          </w:p>
          <w:p w14:paraId="01E3231F" w14:textId="77777777" w:rsidR="00E13275" w:rsidRDefault="00E13275" w:rsidP="00E13275">
            <w:pPr>
              <w:pStyle w:val="Odstavecseseznamem"/>
              <w:numPr>
                <w:ilvl w:val="0"/>
                <w:numId w:val="27"/>
              </w:numPr>
            </w:pPr>
            <w:r w:rsidRPr="003448E5">
              <w:t>A1 – Assignment/change of aggregator or flexibility provider</w:t>
            </w:r>
          </w:p>
          <w:p w14:paraId="01C701CE" w14:textId="77777777" w:rsidR="00E13275" w:rsidRDefault="00E13275" w:rsidP="00E13275">
            <w:pPr>
              <w:pStyle w:val="Odstavecseseznamem"/>
              <w:numPr>
                <w:ilvl w:val="0"/>
                <w:numId w:val="27"/>
              </w:numPr>
            </w:pPr>
            <w:r w:rsidRPr="003448E5">
              <w:t>P3 – Extension of aggregator / flexibility provider assignment to EAN PM</w:t>
            </w:r>
          </w:p>
          <w:p w14:paraId="4A9CEF63" w14:textId="77777777" w:rsidR="00E13275" w:rsidRPr="003448E5" w:rsidRDefault="00E13275" w:rsidP="00E13275">
            <w:pPr>
              <w:pStyle w:val="Odstavecseseznamem"/>
              <w:numPr>
                <w:ilvl w:val="0"/>
                <w:numId w:val="27"/>
              </w:numPr>
            </w:pPr>
            <w:r w:rsidRPr="003448E5">
              <w:t>Z3 – Shortening of aggregator / flexibility provider assignment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MASTERDATA definition – new enumerations of the role attribute of the Party element.</w:t>
            </w:r>
          </w:p>
          <w:p w14:paraId="7CBC3AF7" w14:textId="77777777" w:rsidR="00E13275" w:rsidRDefault="00E13275" w:rsidP="00E13275">
            <w:pPr>
              <w:pStyle w:val="Odstavecseseznamem"/>
              <w:numPr>
                <w:ilvl w:val="0"/>
                <w:numId w:val="27"/>
              </w:numPr>
            </w:pPr>
            <w:r w:rsidRPr="00D57FDB">
              <w:t>AGR – New aggregator / flexibility provider</w:t>
            </w:r>
          </w:p>
          <w:p w14:paraId="5C2F2032" w14:textId="77777777" w:rsidR="00E13275" w:rsidRDefault="00E13275" w:rsidP="00E13275">
            <w:pPr>
              <w:pStyle w:val="Odstavecseseznamem"/>
              <w:numPr>
                <w:ilvl w:val="0"/>
                <w:numId w:val="27"/>
              </w:numPr>
            </w:pPr>
            <w:r w:rsidRPr="00D57FDB">
              <w:t>AUX – Original / replaced aggregator / flexibility provider</w:t>
            </w:r>
          </w:p>
          <w:p w14:paraId="16F311C8" w14:textId="77777777" w:rsidR="00E13275" w:rsidRDefault="00E13275" w:rsidP="00E13275">
            <w:pPr>
              <w:pStyle w:val="Odstavecseseznamem"/>
              <w:numPr>
                <w:ilvl w:val="0"/>
                <w:numId w:val="27"/>
              </w:numPr>
            </w:pPr>
            <w:r w:rsidRPr="00D57FDB">
              <w:t>AST – New aggregator BRP</w:t>
            </w:r>
          </w:p>
          <w:p w14:paraId="05FDE38D" w14:textId="77777777" w:rsidR="00E13275" w:rsidRPr="00D57FDB" w:rsidRDefault="00E13275" w:rsidP="00E13275">
            <w:pPr>
              <w:pStyle w:val="Odstavecseseznamem"/>
              <w:numPr>
                <w:ilvl w:val="0"/>
                <w:numId w:val="27"/>
              </w:numPr>
            </w:pPr>
            <w:r w:rsidRPr="00D57FDB">
              <w:t>ASF – Original aggregator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MASTERDATA definition – new enumerations of the type attribute of the Activity element.</w:t>
            </w:r>
          </w:p>
          <w:p w14:paraId="5B782559" w14:textId="77777777" w:rsidR="00E13275" w:rsidRDefault="00E13275" w:rsidP="00E13275">
            <w:pPr>
              <w:pStyle w:val="Odstavecseseznamem"/>
              <w:numPr>
                <w:ilvl w:val="0"/>
                <w:numId w:val="27"/>
              </w:numPr>
            </w:pPr>
            <w:r w:rsidRPr="00E301F4">
              <w:t>AGR – Request for assignment of an aggregator / flexibility provider</w:t>
            </w:r>
          </w:p>
          <w:p w14:paraId="2B3D9BED" w14:textId="77777777" w:rsidR="00E13275" w:rsidRDefault="00E13275" w:rsidP="00E13275">
            <w:pPr>
              <w:pStyle w:val="Odstavecseseznamem"/>
              <w:numPr>
                <w:ilvl w:val="0"/>
                <w:numId w:val="27"/>
              </w:numPr>
            </w:pPr>
            <w:r w:rsidRPr="00E301F4">
              <w:t>CSA – Request to suspend the aggregator change process by the current aggregator</w:t>
            </w:r>
          </w:p>
          <w:p w14:paraId="7593AFB5" w14:textId="77777777" w:rsidR="00E13275" w:rsidRDefault="00E13275" w:rsidP="00E13275">
            <w:pPr>
              <w:pStyle w:val="Odstavecseseznamem"/>
              <w:numPr>
                <w:ilvl w:val="0"/>
                <w:numId w:val="27"/>
              </w:numPr>
            </w:pPr>
            <w:r w:rsidRPr="00E301F4">
              <w:t>CNA – Request to terminate the aggregator change process by the new aggregator</w:t>
            </w:r>
          </w:p>
          <w:p w14:paraId="3DC8A013" w14:textId="77777777" w:rsidR="00E13275" w:rsidRPr="00E301F4" w:rsidRDefault="00E13275" w:rsidP="00E13275">
            <w:pPr>
              <w:pStyle w:val="Odstavecseseznamem"/>
              <w:numPr>
                <w:ilvl w:val="0"/>
                <w:numId w:val="27"/>
              </w:numPr>
            </w:pPr>
            <w:r w:rsidRPr="00E301F4">
              <w:t>ARP – Proposal to change the balance responsible party of the aggregator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MASTERDATA definition – modified description of enumerations of the type attribute of the Activity element.</w:t>
            </w:r>
          </w:p>
          <w:p w14:paraId="0D1288C6" w14:textId="77777777" w:rsidR="00E13275" w:rsidRPr="00727B8A" w:rsidRDefault="00E13275" w:rsidP="00094FD0">
            <w:pPr>
              <w:rPr>
                <w:szCs w:val="22"/>
              </w:rPr>
            </w:pPr>
            <w:r w:rsidRPr="00727B8A">
              <w:rPr>
                <w:szCs w:val="22"/>
              </w:rPr>
              <w:t>Old descriptions:</w:t>
            </w:r>
          </w:p>
          <w:p w14:paraId="1B15C529" w14:textId="77777777" w:rsidR="00E13275" w:rsidRPr="00727B8A" w:rsidRDefault="00E13275" w:rsidP="00E13275">
            <w:pPr>
              <w:pStyle w:val="Odstavecseseznamem"/>
              <w:numPr>
                <w:ilvl w:val="0"/>
                <w:numId w:val="27"/>
              </w:numPr>
            </w:pPr>
            <w:r w:rsidRPr="00727B8A">
              <w:t>VAR – Request for extension/shortening of supply</w:t>
            </w:r>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New descriptions:</w:t>
            </w:r>
          </w:p>
          <w:p w14:paraId="3929FA8D" w14:textId="77777777" w:rsidR="00E13275" w:rsidRPr="00727B8A" w:rsidRDefault="00E13275" w:rsidP="00E13275">
            <w:pPr>
              <w:pStyle w:val="Odstavecseseznamem"/>
              <w:numPr>
                <w:ilvl w:val="0"/>
                <w:numId w:val="27"/>
              </w:numPr>
            </w:pPr>
            <w:r w:rsidRPr="00727B8A">
              <w:t>VAR – Request for extension/shortening of supply or request for extension/shortening of the assignment of an aggregator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MASTERDATA definition – modified descriptions of enumerations of the message-code attribute of the MASTERDATA root element.</w:t>
            </w:r>
          </w:p>
          <w:p w14:paraId="6741FEE5" w14:textId="77777777" w:rsidR="00E13275" w:rsidRPr="009444DB" w:rsidRDefault="00E13275" w:rsidP="00094FD0">
            <w:pPr>
              <w:rPr>
                <w:szCs w:val="22"/>
              </w:rPr>
            </w:pPr>
            <w:r w:rsidRPr="009444DB">
              <w:rPr>
                <w:szCs w:val="22"/>
              </w:rPr>
              <w:t>Old descriptions:</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141 – Request for supplier change</w:t>
            </w:r>
          </w:p>
          <w:p w14:paraId="5F4FD5DD" w14:textId="77777777" w:rsidR="00E13275" w:rsidRDefault="00E13275" w:rsidP="00E13275">
            <w:pPr>
              <w:pStyle w:val="Odstavecseseznamem"/>
              <w:numPr>
                <w:ilvl w:val="0"/>
                <w:numId w:val="27"/>
              </w:numPr>
            </w:pPr>
            <w:r w:rsidRPr="009444DB">
              <w:t>246 – Copy of the request for supplier change</w:t>
            </w:r>
          </w:p>
          <w:p w14:paraId="14CC5EF9" w14:textId="77777777" w:rsidR="00E13275" w:rsidRDefault="00E13275" w:rsidP="00E13275">
            <w:pPr>
              <w:pStyle w:val="Odstavecseseznamem"/>
              <w:numPr>
                <w:ilvl w:val="0"/>
                <w:numId w:val="27"/>
              </w:numPr>
            </w:pPr>
            <w:r w:rsidRPr="009444DB">
              <w:t>138 – Request to suspend/terminate the supplier change process</w:t>
            </w:r>
          </w:p>
          <w:p w14:paraId="7F642835" w14:textId="77777777" w:rsidR="00E13275" w:rsidRDefault="00E13275" w:rsidP="00E13275">
            <w:pPr>
              <w:pStyle w:val="Odstavecseseznamem"/>
              <w:numPr>
                <w:ilvl w:val="0"/>
                <w:numId w:val="27"/>
              </w:numPr>
            </w:pPr>
            <w:r w:rsidRPr="009444DB">
              <w:t>148 – Copy of the message requesting termination of the supplier change process</w:t>
            </w:r>
          </w:p>
          <w:p w14:paraId="40676A79" w14:textId="77777777" w:rsidR="00E13275" w:rsidRDefault="00E13275" w:rsidP="00E13275">
            <w:pPr>
              <w:pStyle w:val="Odstavecseseznamem"/>
              <w:numPr>
                <w:ilvl w:val="0"/>
                <w:numId w:val="27"/>
              </w:numPr>
            </w:pPr>
            <w:r w:rsidRPr="009444DB">
              <w:t>183 – Request for extension/shortening of supply at OPM</w:t>
            </w:r>
          </w:p>
          <w:p w14:paraId="5A6C691D" w14:textId="77777777" w:rsidR="00E13275" w:rsidRDefault="00E13275" w:rsidP="00E13275">
            <w:pPr>
              <w:pStyle w:val="Odstavecseseznamem"/>
              <w:numPr>
                <w:ilvl w:val="0"/>
                <w:numId w:val="27"/>
              </w:numPr>
            </w:pPr>
            <w:r w:rsidRPr="009444DB">
              <w:t>185 – Copy of supply extension/shortening</w:t>
            </w:r>
          </w:p>
          <w:p w14:paraId="0C09707B" w14:textId="77777777" w:rsidR="00E13275" w:rsidRDefault="00E13275" w:rsidP="00E13275">
            <w:pPr>
              <w:pStyle w:val="Odstavecseseznamem"/>
              <w:numPr>
                <w:ilvl w:val="0"/>
                <w:numId w:val="27"/>
              </w:numPr>
            </w:pPr>
            <w:r w:rsidRPr="009444DB">
              <w:t>186 – Confirmation of acceptance of imbalance responsibility for extension/shortening of supply at OPM</w:t>
            </w:r>
          </w:p>
          <w:p w14:paraId="612CC439" w14:textId="77777777" w:rsidR="00E13275" w:rsidRDefault="00E13275" w:rsidP="00E13275">
            <w:pPr>
              <w:pStyle w:val="Odstavecseseznamem"/>
              <w:numPr>
                <w:ilvl w:val="0"/>
                <w:numId w:val="27"/>
              </w:numPr>
            </w:pPr>
            <w:r w:rsidRPr="009444DB">
              <w:t>188 – Copy of confirmation of acceptance of imbalance responsibility for extension/shortening of supply at OPM</w:t>
            </w:r>
          </w:p>
          <w:p w14:paraId="0D7098A0" w14:textId="77777777" w:rsidR="00E13275" w:rsidRDefault="00E13275" w:rsidP="00E13275">
            <w:pPr>
              <w:pStyle w:val="Odstavecseseznamem"/>
              <w:numPr>
                <w:ilvl w:val="0"/>
                <w:numId w:val="27"/>
              </w:numPr>
            </w:pPr>
            <w:r w:rsidRPr="009444DB">
              <w:t>254 – Request to assign a balance responsible party to OPM</w:t>
            </w:r>
          </w:p>
          <w:p w14:paraId="339BE467" w14:textId="77777777" w:rsidR="00E13275" w:rsidRDefault="00E13275" w:rsidP="00E13275">
            <w:pPr>
              <w:pStyle w:val="Odstavecseseznamem"/>
              <w:numPr>
                <w:ilvl w:val="0"/>
                <w:numId w:val="27"/>
              </w:numPr>
            </w:pPr>
            <w:r w:rsidRPr="009444DB">
              <w:t>256 – Copy of the change document for assignment of the balance responsible party</w:t>
            </w:r>
          </w:p>
          <w:p w14:paraId="7E9618AF" w14:textId="77777777" w:rsidR="00E13275" w:rsidRDefault="00E13275" w:rsidP="00E13275">
            <w:pPr>
              <w:pStyle w:val="Odstavecseseznamem"/>
              <w:numPr>
                <w:ilvl w:val="0"/>
                <w:numId w:val="27"/>
              </w:numPr>
            </w:pPr>
            <w:r w:rsidRPr="009444DB">
              <w:t>274 – Confirmation/rejection of acceptance of imbalance responsibility when changing the balance responsible party at OPM</w:t>
            </w:r>
          </w:p>
          <w:p w14:paraId="5F3DE689" w14:textId="77777777" w:rsidR="00E13275" w:rsidRPr="009444DB" w:rsidRDefault="00E13275" w:rsidP="00E13275">
            <w:pPr>
              <w:pStyle w:val="Odstavecseseznamem"/>
              <w:numPr>
                <w:ilvl w:val="0"/>
                <w:numId w:val="27"/>
              </w:numPr>
            </w:pPr>
            <w:r w:rsidRPr="009444DB">
              <w:t>276 – Copy of confirmation/rejection of acceptance of imbalance responsibility when changing the balance responsible party at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New descriptions:</w:t>
            </w:r>
          </w:p>
          <w:p w14:paraId="31DAD7F7" w14:textId="77777777" w:rsidR="00E13275" w:rsidRDefault="00E13275" w:rsidP="00E13275">
            <w:pPr>
              <w:pStyle w:val="Odstavecseseznamem"/>
              <w:numPr>
                <w:ilvl w:val="0"/>
                <w:numId w:val="27"/>
              </w:numPr>
            </w:pPr>
            <w:r w:rsidRPr="009444DB">
              <w:t>141 – Request for supplier/aggregator/flexibility provider change</w:t>
            </w:r>
          </w:p>
          <w:p w14:paraId="339BE205" w14:textId="77777777" w:rsidR="00E13275" w:rsidRDefault="00E13275" w:rsidP="00E13275">
            <w:pPr>
              <w:pStyle w:val="Odstavecseseznamem"/>
              <w:numPr>
                <w:ilvl w:val="0"/>
                <w:numId w:val="27"/>
              </w:numPr>
            </w:pPr>
            <w:r w:rsidRPr="009444DB">
              <w:t>246 – Copy of the request for supplier/aggregator/flexibility provider change</w:t>
            </w:r>
          </w:p>
          <w:p w14:paraId="7E3AA8A3" w14:textId="77777777" w:rsidR="00E13275" w:rsidRDefault="00E13275" w:rsidP="00E13275">
            <w:pPr>
              <w:pStyle w:val="Odstavecseseznamem"/>
              <w:numPr>
                <w:ilvl w:val="0"/>
                <w:numId w:val="27"/>
              </w:numPr>
            </w:pPr>
            <w:r w:rsidRPr="009444DB">
              <w:t>138 – Request to suspend/terminate the supplier/aggregator/flexibility provider change process</w:t>
            </w:r>
          </w:p>
          <w:p w14:paraId="2B6478B7" w14:textId="77777777" w:rsidR="00E13275" w:rsidRDefault="00E13275" w:rsidP="00E13275">
            <w:pPr>
              <w:pStyle w:val="Odstavecseseznamem"/>
              <w:numPr>
                <w:ilvl w:val="0"/>
                <w:numId w:val="27"/>
              </w:numPr>
            </w:pPr>
            <w:r w:rsidRPr="009444DB">
              <w:t>148 – Copy of the message requesting termination of the supplier/aggregator/flexibility provider change process</w:t>
            </w:r>
          </w:p>
          <w:p w14:paraId="4877D5ED" w14:textId="77777777" w:rsidR="00E13275" w:rsidRDefault="00E13275" w:rsidP="00E13275">
            <w:pPr>
              <w:pStyle w:val="Odstavecseseznamem"/>
              <w:numPr>
                <w:ilvl w:val="0"/>
                <w:numId w:val="27"/>
              </w:numPr>
            </w:pPr>
            <w:r w:rsidRPr="009444DB">
              <w:t>183 – Request for extension/shortening of supply at OPM or request for extension/shortening of the assignment of an aggregator / flexibility provider</w:t>
            </w:r>
          </w:p>
          <w:p w14:paraId="3856CFF2" w14:textId="77777777" w:rsidR="00E13275" w:rsidRDefault="00E13275" w:rsidP="00E13275">
            <w:pPr>
              <w:pStyle w:val="Odstavecseseznamem"/>
              <w:numPr>
                <w:ilvl w:val="0"/>
                <w:numId w:val="27"/>
              </w:numPr>
            </w:pPr>
            <w:r w:rsidRPr="009444DB">
              <w:t>185 – Copy of supply extension/shortening or aggregator / flexibility provider assignment</w:t>
            </w:r>
          </w:p>
          <w:p w14:paraId="75745180" w14:textId="77777777" w:rsidR="00E13275" w:rsidRDefault="00E13275" w:rsidP="00E13275">
            <w:pPr>
              <w:pStyle w:val="Odstavecseseznamem"/>
              <w:numPr>
                <w:ilvl w:val="0"/>
                <w:numId w:val="27"/>
              </w:numPr>
            </w:pPr>
            <w:r w:rsidRPr="009444DB">
              <w:t>186 – Confirmation of acceptance of imbalance responsibility for extension/shortening of supply at OPM or assignment of an aggregator / flexibility provider</w:t>
            </w:r>
          </w:p>
          <w:p w14:paraId="0A678C7F" w14:textId="77777777" w:rsidR="00E13275" w:rsidRDefault="00E13275" w:rsidP="00E13275">
            <w:pPr>
              <w:pStyle w:val="Odstavecseseznamem"/>
              <w:numPr>
                <w:ilvl w:val="0"/>
                <w:numId w:val="27"/>
              </w:numPr>
            </w:pPr>
            <w:r w:rsidRPr="009444DB">
              <w:lastRenderedPageBreak/>
              <w:t>188 – Copy of confirmation of acceptance of imbalance responsibility for extension/shortening of supply at OPM or assignment of an aggregator / flexibility provider</w:t>
            </w:r>
          </w:p>
          <w:p w14:paraId="41859451" w14:textId="77777777" w:rsidR="00E13275" w:rsidRDefault="00E13275" w:rsidP="00E13275">
            <w:pPr>
              <w:pStyle w:val="Odstavecseseznamem"/>
              <w:numPr>
                <w:ilvl w:val="0"/>
                <w:numId w:val="27"/>
              </w:numPr>
            </w:pPr>
            <w:r w:rsidRPr="009444DB">
              <w:t>254 – Request to assign a balance responsible party to OPM or request to assign the balance responsible party of an aggregator / flexibility provider</w:t>
            </w:r>
          </w:p>
          <w:p w14:paraId="3C97B966" w14:textId="77777777" w:rsidR="00E13275" w:rsidRDefault="00E13275" w:rsidP="00E13275">
            <w:pPr>
              <w:pStyle w:val="Odstavecseseznamem"/>
              <w:numPr>
                <w:ilvl w:val="0"/>
                <w:numId w:val="27"/>
              </w:numPr>
            </w:pPr>
            <w:r w:rsidRPr="009444DB">
              <w:t>256 – Copy of the change document for assignment of the balance responsible party or aggregator / flexibility provider</w:t>
            </w:r>
          </w:p>
          <w:p w14:paraId="23B04CF5" w14:textId="77777777" w:rsidR="00E13275" w:rsidRDefault="00E13275" w:rsidP="00E13275">
            <w:pPr>
              <w:pStyle w:val="Odstavecseseznamem"/>
              <w:numPr>
                <w:ilvl w:val="0"/>
                <w:numId w:val="27"/>
              </w:numPr>
            </w:pPr>
            <w:r w:rsidRPr="009444DB">
              <w:t>274 – Confirmation/rejection of acceptance of imbalance responsibility when changing the balance responsible party at OPM or when changing the balance responsible party of an aggregator / flexibility provider</w:t>
            </w:r>
          </w:p>
          <w:p w14:paraId="3D8510BF" w14:textId="77777777" w:rsidR="00E13275" w:rsidRPr="009444DB" w:rsidRDefault="00E13275" w:rsidP="00E13275">
            <w:pPr>
              <w:pStyle w:val="Odstavecseseznamem"/>
              <w:numPr>
                <w:ilvl w:val="0"/>
                <w:numId w:val="27"/>
              </w:numPr>
            </w:pPr>
            <w:r w:rsidRPr="009444DB">
              <w:t>276 – Copy of confirmation/rejection of acceptance of imbalance responsibility when changing the balance responsible party at OPM or when changing the balance responsible party of an aggregator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MASTERDATA definition – new enumerations of the message-code attribute of the MASTERDATA root element.</w:t>
            </w:r>
          </w:p>
          <w:p w14:paraId="6399170E" w14:textId="77777777" w:rsidR="00E13275" w:rsidRDefault="00E13275" w:rsidP="00E13275">
            <w:pPr>
              <w:pStyle w:val="Odstavecseseznamem"/>
              <w:numPr>
                <w:ilvl w:val="0"/>
                <w:numId w:val="27"/>
              </w:numPr>
            </w:pPr>
            <w:r w:rsidRPr="00421FD5">
              <w:t>376 – Response with EAN OPM portfolio of the aggregator</w:t>
            </w:r>
          </w:p>
          <w:p w14:paraId="03166F6C" w14:textId="77777777" w:rsidR="00E13275" w:rsidRDefault="00E13275" w:rsidP="00E13275">
            <w:pPr>
              <w:pStyle w:val="Odstavecseseznamem"/>
              <w:numPr>
                <w:ilvl w:val="0"/>
                <w:numId w:val="27"/>
              </w:numPr>
            </w:pPr>
            <w:r w:rsidRPr="00421FD5">
              <w:t>E13 – Registration of storage activation at EAN</w:t>
            </w:r>
          </w:p>
          <w:p w14:paraId="0EBD406E" w14:textId="77777777" w:rsidR="00E13275" w:rsidRPr="00421FD5" w:rsidRDefault="00E13275" w:rsidP="00E13275">
            <w:pPr>
              <w:pStyle w:val="Odstavecseseznamem"/>
              <w:numPr>
                <w:ilvl w:val="0"/>
                <w:numId w:val="27"/>
              </w:numPr>
            </w:pPr>
            <w:r w:rsidRPr="00421FD5">
              <w:t>E18 – Registration of flexibility at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RESPONSE definition – modified descriptions of enumerations of the message-code attribute of the RESPONSE root element.</w:t>
            </w:r>
          </w:p>
          <w:p w14:paraId="134FE45F" w14:textId="77777777" w:rsidR="00E13275" w:rsidRPr="00325D8F" w:rsidRDefault="00E13275" w:rsidP="00094FD0">
            <w:pPr>
              <w:rPr>
                <w:szCs w:val="22"/>
              </w:rPr>
            </w:pPr>
            <w:r w:rsidRPr="00325D8F">
              <w:rPr>
                <w:szCs w:val="22"/>
              </w:rPr>
              <w:t>Old descriptions:</w:t>
            </w:r>
          </w:p>
          <w:p w14:paraId="7AF8C362" w14:textId="77777777" w:rsidR="00E13275" w:rsidRDefault="00E13275" w:rsidP="00E13275">
            <w:pPr>
              <w:pStyle w:val="Odstavecseseznamem"/>
              <w:numPr>
                <w:ilvl w:val="0"/>
                <w:numId w:val="27"/>
              </w:numPr>
            </w:pPr>
            <w:r w:rsidRPr="00325D8F">
              <w:t>241 – Confirmation/error when sending a request for supplier change</w:t>
            </w:r>
          </w:p>
          <w:p w14:paraId="346C939E" w14:textId="77777777" w:rsidR="00E13275" w:rsidRDefault="00E13275" w:rsidP="00E13275">
            <w:pPr>
              <w:pStyle w:val="Odstavecseseznamem"/>
              <w:numPr>
                <w:ilvl w:val="0"/>
                <w:numId w:val="27"/>
              </w:numPr>
            </w:pPr>
            <w:r w:rsidRPr="00325D8F">
              <w:t>144 – Confirmation of acceptance/rejection of the message requesting suspension/termination of the supplier change process</w:t>
            </w:r>
          </w:p>
          <w:p w14:paraId="4467E88B" w14:textId="77777777" w:rsidR="00E13275" w:rsidRDefault="00E13275" w:rsidP="00E13275">
            <w:pPr>
              <w:pStyle w:val="Odstavecseseznamem"/>
              <w:numPr>
                <w:ilvl w:val="0"/>
                <w:numId w:val="27"/>
              </w:numPr>
            </w:pPr>
            <w:r w:rsidRPr="00325D8F">
              <w:t>184 – Confirmation/error in the request for extension/shortening of supply</w:t>
            </w:r>
          </w:p>
          <w:p w14:paraId="6150F5A9" w14:textId="77777777" w:rsidR="00E13275" w:rsidRDefault="00E13275" w:rsidP="00E13275">
            <w:pPr>
              <w:pStyle w:val="Odstavecseseznamem"/>
              <w:numPr>
                <w:ilvl w:val="0"/>
                <w:numId w:val="27"/>
              </w:numPr>
            </w:pPr>
            <w:r w:rsidRPr="00325D8F">
              <w:t>187 – Confirmation/error in the confirmation of acceptance of imbalance responsibility for extension/shortening of supply at OPM</w:t>
            </w:r>
          </w:p>
          <w:p w14:paraId="79ED3413" w14:textId="77777777" w:rsidR="00E13275" w:rsidRPr="00325D8F" w:rsidRDefault="00E13275" w:rsidP="00E13275">
            <w:pPr>
              <w:pStyle w:val="Odstavecseseznamem"/>
              <w:numPr>
                <w:ilvl w:val="0"/>
                <w:numId w:val="27"/>
              </w:numPr>
            </w:pPr>
            <w:r w:rsidRPr="00325D8F">
              <w:t>275 – Confirmation/error in confirmation/rejection of acceptance of imbalance responsibility when changing the balance responsible party at OPM</w:t>
            </w:r>
          </w:p>
          <w:p w14:paraId="1BF3BB62" w14:textId="77777777" w:rsidR="00E13275" w:rsidRPr="00325D8F" w:rsidRDefault="00E13275" w:rsidP="00094FD0">
            <w:pPr>
              <w:rPr>
                <w:szCs w:val="22"/>
              </w:rPr>
            </w:pPr>
            <w:r w:rsidRPr="00325D8F">
              <w:rPr>
                <w:szCs w:val="22"/>
              </w:rPr>
              <w:t>New descriptions:</w:t>
            </w:r>
          </w:p>
          <w:p w14:paraId="70686974" w14:textId="77777777" w:rsidR="00E13275" w:rsidRDefault="00E13275" w:rsidP="00E13275">
            <w:pPr>
              <w:pStyle w:val="Odstavecseseznamem"/>
              <w:numPr>
                <w:ilvl w:val="0"/>
                <w:numId w:val="27"/>
              </w:numPr>
            </w:pPr>
            <w:r w:rsidRPr="00325D8F">
              <w:t>241 – Confirmation/error when sending a request for supplier/aggregator/flexibility provider change</w:t>
            </w:r>
          </w:p>
          <w:p w14:paraId="70A27296" w14:textId="77777777" w:rsidR="00E13275" w:rsidRDefault="00E13275" w:rsidP="00E13275">
            <w:pPr>
              <w:pStyle w:val="Odstavecseseznamem"/>
              <w:numPr>
                <w:ilvl w:val="0"/>
                <w:numId w:val="27"/>
              </w:numPr>
            </w:pPr>
            <w:r w:rsidRPr="00325D8F">
              <w:t>144 – Confirmation of acceptance/rejection of the message requesting suspension/termination of the supplier/aggregator/flexibility provider change process</w:t>
            </w:r>
          </w:p>
          <w:p w14:paraId="2312D09E" w14:textId="77777777" w:rsidR="00E13275" w:rsidRDefault="00E13275" w:rsidP="00E13275">
            <w:pPr>
              <w:pStyle w:val="Odstavecseseznamem"/>
              <w:numPr>
                <w:ilvl w:val="0"/>
                <w:numId w:val="27"/>
              </w:numPr>
            </w:pPr>
            <w:r w:rsidRPr="00325D8F">
              <w:t>184 – Confirmation/error in the request for extension/shortening of supply or assignment of an aggregator / flexibility provider</w:t>
            </w:r>
          </w:p>
          <w:p w14:paraId="23D9F512" w14:textId="77777777" w:rsidR="00E13275" w:rsidRDefault="00E13275" w:rsidP="00E13275">
            <w:pPr>
              <w:pStyle w:val="Odstavecseseznamem"/>
              <w:numPr>
                <w:ilvl w:val="0"/>
                <w:numId w:val="27"/>
              </w:numPr>
            </w:pPr>
            <w:r w:rsidRPr="00325D8F">
              <w:t>187 – Confirmation/error in the confirmation of acceptance of imbalance responsibility for extension/shortening of supply at OPM or assignment of an aggregator / flexibility provider</w:t>
            </w:r>
          </w:p>
          <w:p w14:paraId="7B9B8BCD" w14:textId="77777777" w:rsidR="00E13275" w:rsidRPr="00325D8F" w:rsidRDefault="00E13275" w:rsidP="00E13275">
            <w:pPr>
              <w:pStyle w:val="Odstavecseseznamem"/>
              <w:numPr>
                <w:ilvl w:val="0"/>
                <w:numId w:val="27"/>
              </w:numPr>
            </w:pPr>
            <w:r w:rsidRPr="00325D8F">
              <w:t xml:space="preserve">275 – Confirmation/error in confirmation/rejection of acceptance of imbalance responsibility when changing the balance responsible party at </w:t>
            </w:r>
            <w:r w:rsidRPr="00325D8F">
              <w:lastRenderedPageBreak/>
              <w:t>OPM or when changing the balance responsible party of an aggregator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RESPONSE definition – new enumerations of the message-code attribute of the RESPONSE root element.</w:t>
            </w:r>
          </w:p>
          <w:p w14:paraId="5407E6F9" w14:textId="77777777" w:rsidR="00E13275" w:rsidRDefault="00E13275" w:rsidP="00E13275">
            <w:pPr>
              <w:pStyle w:val="Odstavecseseznamem"/>
              <w:numPr>
                <w:ilvl w:val="0"/>
                <w:numId w:val="27"/>
              </w:numPr>
            </w:pPr>
            <w:r w:rsidRPr="00CE3E73">
              <w:t>375 – Error message in the aggregator portfolio query</w:t>
            </w:r>
          </w:p>
          <w:p w14:paraId="4E34BAFE" w14:textId="77777777" w:rsidR="00E13275" w:rsidRDefault="00E13275" w:rsidP="00E13275">
            <w:pPr>
              <w:pStyle w:val="Odstavecseseznamem"/>
              <w:numPr>
                <w:ilvl w:val="0"/>
                <w:numId w:val="27"/>
              </w:numPr>
            </w:pPr>
            <w:r w:rsidRPr="00CE3E73">
              <w:t>E14 – Error report / confirmation of receipt</w:t>
            </w:r>
          </w:p>
          <w:p w14:paraId="57F688A0" w14:textId="77777777" w:rsidR="00E13275" w:rsidRDefault="00E13275" w:rsidP="00E13275">
            <w:pPr>
              <w:pStyle w:val="Odstavecseseznamem"/>
              <w:numPr>
                <w:ilvl w:val="0"/>
                <w:numId w:val="27"/>
              </w:numPr>
            </w:pPr>
            <w:r w:rsidRPr="00CE3E73">
              <w:t>E17 – Error report / confirmation of receipt</w:t>
            </w:r>
          </w:p>
          <w:p w14:paraId="27E4409D" w14:textId="77777777" w:rsidR="00E13275" w:rsidRDefault="00E13275" w:rsidP="00E13275">
            <w:pPr>
              <w:pStyle w:val="Odstavecseseznamem"/>
              <w:numPr>
                <w:ilvl w:val="0"/>
                <w:numId w:val="27"/>
              </w:numPr>
            </w:pPr>
            <w:r w:rsidRPr="00CE3E73">
              <w:t>E19 – Error report / confirmation of receipt</w:t>
            </w:r>
          </w:p>
          <w:p w14:paraId="7A8F7C61" w14:textId="77777777" w:rsidR="00E13275" w:rsidRPr="00CE3E73" w:rsidRDefault="00E13275" w:rsidP="00E13275">
            <w:pPr>
              <w:pStyle w:val="Odstavecseseznamem"/>
              <w:numPr>
                <w:ilvl w:val="0"/>
                <w:numId w:val="27"/>
              </w:numPr>
            </w:pPr>
            <w:r w:rsidRPr="00CE3E73">
              <w:t>E21 – Error report / confirmation of receipt</w:t>
            </w:r>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CDSREQ definition – new enumerations of the message-code attribute of the CDSREQ root element.</w:t>
            </w:r>
          </w:p>
          <w:p w14:paraId="3DC1D709" w14:textId="77777777" w:rsidR="00E13275" w:rsidRPr="00A02D3F" w:rsidRDefault="00E13275" w:rsidP="00E13275">
            <w:pPr>
              <w:pStyle w:val="Odstavecseseznamem"/>
              <w:numPr>
                <w:ilvl w:val="0"/>
                <w:numId w:val="27"/>
              </w:numPr>
            </w:pPr>
            <w:r w:rsidRPr="00A02D3F">
              <w:t>374 – Query for the portfolio of an aggregator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CDSDATA definition – new enumerations of the message-code attribute of the CDSDATA root element.</w:t>
            </w:r>
          </w:p>
          <w:p w14:paraId="6CFF2770" w14:textId="77777777" w:rsidR="00E13275" w:rsidRDefault="00E13275" w:rsidP="00E13275">
            <w:pPr>
              <w:pStyle w:val="Odstavecseseznamem"/>
              <w:numPr>
                <w:ilvl w:val="0"/>
                <w:numId w:val="27"/>
              </w:numPr>
            </w:pPr>
            <w:r w:rsidRPr="00A02D3F">
              <w:t>E16 – Receipt of accumulation evaluation results</w:t>
            </w:r>
          </w:p>
          <w:p w14:paraId="1398F47E" w14:textId="77777777" w:rsidR="00E13275" w:rsidRPr="00A02D3F" w:rsidRDefault="00E13275" w:rsidP="00E13275">
            <w:pPr>
              <w:pStyle w:val="Odstavecseseznamem"/>
              <w:numPr>
                <w:ilvl w:val="0"/>
                <w:numId w:val="27"/>
              </w:numPr>
            </w:pPr>
            <w:r w:rsidRPr="00A02D3F">
              <w:t>E20 – Receipt of data on provided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MASTERDATA message definition – a new optional attribute has been added to the OPM element:</w:t>
            </w:r>
          </w:p>
          <w:p w14:paraId="24690891" w14:textId="77777777" w:rsidR="00E13275" w:rsidRPr="00BA121F" w:rsidRDefault="00E13275" w:rsidP="00E13275">
            <w:pPr>
              <w:pStyle w:val="Odstavecseseznamem"/>
              <w:numPr>
                <w:ilvl w:val="0"/>
                <w:numId w:val="27"/>
              </w:numPr>
            </w:pPr>
            <w:r w:rsidRPr="00BA121F">
              <w:t>zue-edc – Storage activation flag from EDC</w:t>
            </w:r>
          </w:p>
          <w:p w14:paraId="6C7A5639" w14:textId="77777777" w:rsidR="00E13275" w:rsidRDefault="00E13275" w:rsidP="00E13275">
            <w:pPr>
              <w:pStyle w:val="Odstavecseseznamem"/>
              <w:numPr>
                <w:ilvl w:val="0"/>
                <w:numId w:val="27"/>
              </w:numPr>
            </w:pPr>
            <w:r w:rsidRPr="00BA121F">
              <w:t>svr-edc – Certified device for SVR (EDC)</w:t>
            </w:r>
          </w:p>
          <w:p w14:paraId="2C4AC7B6" w14:textId="77777777" w:rsidR="00E13275" w:rsidRDefault="00E13275" w:rsidP="00E13275">
            <w:pPr>
              <w:pStyle w:val="Odstavecseseznamem"/>
              <w:numPr>
                <w:ilvl w:val="0"/>
                <w:numId w:val="27"/>
              </w:numPr>
            </w:pPr>
            <w:r>
              <w:t xml:space="preserve">ps-agr - </w:t>
            </w:r>
            <w:r w:rsidRPr="004C0928">
              <w:t>Aggregator / flexibility provider</w:t>
            </w:r>
          </w:p>
          <w:p w14:paraId="4BDC6676" w14:textId="77777777" w:rsidR="00E13275" w:rsidRPr="00BA121F" w:rsidRDefault="00E13275" w:rsidP="00E13275">
            <w:pPr>
              <w:pStyle w:val="Odstavecseseznamem"/>
              <w:numPr>
                <w:ilvl w:val="0"/>
                <w:numId w:val="27"/>
              </w:numPr>
            </w:pPr>
            <w:r>
              <w:t xml:space="preserve">ps-sz-agr - </w:t>
            </w:r>
            <w:r w:rsidRPr="004C0928">
              <w:t>Aggregator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CDSDATA definition – new enumerations of the profile-role attribute of the Location element.</w:t>
            </w:r>
          </w:p>
          <w:p w14:paraId="6685376F" w14:textId="77777777" w:rsidR="00E13275" w:rsidRPr="00A93458" w:rsidRDefault="00E13275" w:rsidP="00E13275">
            <w:pPr>
              <w:pStyle w:val="Odstavecseseznamem"/>
              <w:numPr>
                <w:ilvl w:val="0"/>
                <w:numId w:val="27"/>
              </w:numPr>
            </w:pPr>
            <w:r w:rsidRPr="00A93458">
              <w:t>FZ3 – Aggregated profile – flexibility on supply</w:t>
            </w:r>
          </w:p>
          <w:p w14:paraId="1FAC80E9" w14:textId="77777777" w:rsidR="00E13275" w:rsidRPr="00A93458" w:rsidRDefault="00E13275" w:rsidP="00E13275">
            <w:pPr>
              <w:pStyle w:val="Odstavecseseznamem"/>
              <w:numPr>
                <w:ilvl w:val="0"/>
                <w:numId w:val="27"/>
              </w:numPr>
            </w:pPr>
            <w:r w:rsidRPr="00A93458">
              <w:t>FZ4 – Aggregated profile – flexibility on consumption</w:t>
            </w:r>
          </w:p>
          <w:p w14:paraId="37DA1E1F" w14:textId="77777777" w:rsidR="00E13275" w:rsidRPr="00A93458" w:rsidRDefault="00E13275" w:rsidP="00E13275">
            <w:pPr>
              <w:pStyle w:val="Odstavecseseznamem"/>
              <w:numPr>
                <w:ilvl w:val="0"/>
                <w:numId w:val="27"/>
              </w:numPr>
            </w:pPr>
            <w:r w:rsidRPr="00A93458">
              <w:t>BL91 – Substitute values – baseline for supply</w:t>
            </w:r>
          </w:p>
          <w:p w14:paraId="45C25CEF" w14:textId="77777777" w:rsidR="00E13275" w:rsidRPr="00A93458" w:rsidRDefault="00E13275" w:rsidP="00E13275">
            <w:pPr>
              <w:pStyle w:val="Odstavecseseznamem"/>
              <w:numPr>
                <w:ilvl w:val="0"/>
                <w:numId w:val="27"/>
              </w:numPr>
            </w:pPr>
            <w:r w:rsidRPr="00A93458">
              <w:t>BL92 – Substitute values – baseline for consumption</w:t>
            </w:r>
          </w:p>
          <w:p w14:paraId="4C741637" w14:textId="77777777" w:rsidR="00E13275" w:rsidRPr="00A93458" w:rsidRDefault="00E13275" w:rsidP="00E13275">
            <w:pPr>
              <w:pStyle w:val="Odstavecseseznamem"/>
              <w:numPr>
                <w:ilvl w:val="0"/>
                <w:numId w:val="27"/>
              </w:numPr>
            </w:pPr>
            <w:r w:rsidRPr="00A93458">
              <w:t>ASA7 – Aggregated baseline of supply, metering type A, generation</w:t>
            </w:r>
          </w:p>
          <w:p w14:paraId="1C850A35" w14:textId="77777777" w:rsidR="00E13275" w:rsidRPr="00A93458" w:rsidRDefault="00E13275" w:rsidP="00E13275">
            <w:pPr>
              <w:pStyle w:val="Odstavecseseznamem"/>
              <w:numPr>
                <w:ilvl w:val="0"/>
                <w:numId w:val="27"/>
              </w:numPr>
            </w:pPr>
            <w:r w:rsidRPr="00A93458">
              <w:t>ASA8 – Aggregated baseline of consumption, metering type A, consumption</w:t>
            </w:r>
          </w:p>
          <w:p w14:paraId="36E55F02" w14:textId="77777777" w:rsidR="00E13275" w:rsidRPr="00A93458" w:rsidRDefault="00E13275" w:rsidP="00E13275">
            <w:pPr>
              <w:pStyle w:val="Odstavecseseznamem"/>
              <w:numPr>
                <w:ilvl w:val="0"/>
                <w:numId w:val="27"/>
              </w:numPr>
            </w:pPr>
            <w:r w:rsidRPr="00A93458">
              <w:t>ASB7 – Aggregated baseline of supply, metering type B, generation</w:t>
            </w:r>
          </w:p>
          <w:p w14:paraId="187A9BB5" w14:textId="77777777" w:rsidR="00E13275" w:rsidRPr="00A93458" w:rsidRDefault="00E13275" w:rsidP="00E13275">
            <w:pPr>
              <w:pStyle w:val="Odstavecseseznamem"/>
              <w:numPr>
                <w:ilvl w:val="0"/>
                <w:numId w:val="27"/>
              </w:numPr>
            </w:pPr>
            <w:r w:rsidRPr="00A93458">
              <w:t>ASB8 – Aggregated baseline of consumption, metering type B, consumption</w:t>
            </w:r>
          </w:p>
          <w:p w14:paraId="32B42946" w14:textId="77777777" w:rsidR="00E13275" w:rsidRPr="00A93458" w:rsidRDefault="00E13275" w:rsidP="00E13275">
            <w:pPr>
              <w:pStyle w:val="Odstavecseseznamem"/>
              <w:numPr>
                <w:ilvl w:val="0"/>
                <w:numId w:val="27"/>
              </w:numPr>
            </w:pPr>
            <w:r w:rsidRPr="00A93458">
              <w:t>ASC7 – Aggregated baseline of supply, metering categories C1, C2, C3, generation</w:t>
            </w:r>
          </w:p>
          <w:p w14:paraId="44A036F3" w14:textId="77777777" w:rsidR="00E13275" w:rsidRDefault="00E13275" w:rsidP="00E13275">
            <w:pPr>
              <w:pStyle w:val="Odstavecseseznamem"/>
              <w:numPr>
                <w:ilvl w:val="0"/>
                <w:numId w:val="27"/>
              </w:numPr>
            </w:pPr>
            <w:r w:rsidRPr="00A93458">
              <w:t>ASC8 – Aggregated baseline of consumption, metering categories C1, C2, C3, consumption</w:t>
            </w:r>
          </w:p>
          <w:p w14:paraId="5168DDEB" w14:textId="77777777" w:rsidR="00E13275" w:rsidRPr="00CD2485" w:rsidRDefault="00E13275" w:rsidP="00E13275">
            <w:pPr>
              <w:pStyle w:val="Odstavecseseznamem"/>
              <w:numPr>
                <w:ilvl w:val="0"/>
                <w:numId w:val="27"/>
              </w:numPr>
            </w:pPr>
            <w:r w:rsidRPr="00CD2485">
              <w:t>BL11 - Baseline on Supply</w:t>
            </w:r>
          </w:p>
          <w:p w14:paraId="3F1671D0" w14:textId="77777777" w:rsidR="00E13275" w:rsidRPr="00CD2485" w:rsidRDefault="00E13275" w:rsidP="00E13275">
            <w:pPr>
              <w:pStyle w:val="Odstavecseseznamem"/>
              <w:numPr>
                <w:ilvl w:val="0"/>
                <w:numId w:val="27"/>
              </w:numPr>
            </w:pPr>
            <w:r w:rsidRPr="00CD2485">
              <w:t>BL12 - Baseline on Consumption</w:t>
            </w:r>
          </w:p>
          <w:p w14:paraId="5B19128D" w14:textId="77777777" w:rsidR="00E13275" w:rsidRPr="00CD2485" w:rsidRDefault="00E13275" w:rsidP="00E13275">
            <w:pPr>
              <w:pStyle w:val="Odstavecseseznamem"/>
              <w:numPr>
                <w:ilvl w:val="0"/>
                <w:numId w:val="27"/>
              </w:numPr>
            </w:pPr>
            <w:r w:rsidRPr="00CD2485">
              <w:t>FL11 - Flexibility on Supply</w:t>
            </w:r>
          </w:p>
          <w:p w14:paraId="6BE98AD4" w14:textId="77777777" w:rsidR="00E13275" w:rsidRPr="00CD2485" w:rsidRDefault="00E13275" w:rsidP="00E13275">
            <w:pPr>
              <w:pStyle w:val="Odstavecseseznamem"/>
              <w:numPr>
                <w:ilvl w:val="0"/>
                <w:numId w:val="27"/>
              </w:numPr>
            </w:pPr>
            <w:r w:rsidRPr="00CD2485">
              <w:t>FL12 - Flexibility on Consumption</w:t>
            </w:r>
          </w:p>
          <w:p w14:paraId="797FDE86" w14:textId="77777777" w:rsidR="00E13275" w:rsidRPr="00A93458" w:rsidRDefault="00E13275" w:rsidP="00E13275">
            <w:pPr>
              <w:pStyle w:val="Odstavecseseznamem"/>
              <w:numPr>
                <w:ilvl w:val="0"/>
                <w:numId w:val="27"/>
              </w:numPr>
            </w:pPr>
            <w:r w:rsidRPr="00CD2485">
              <w:t>AC12 - Accumulation Value</w:t>
            </w:r>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MASTERDATA definition – new enumerations of the chs-type attribute of the Data element.</w:t>
            </w:r>
          </w:p>
          <w:p w14:paraId="6238FA45" w14:textId="77777777" w:rsidR="00E13275" w:rsidRPr="00F84FB0" w:rsidRDefault="00E13275" w:rsidP="00E13275">
            <w:pPr>
              <w:pStyle w:val="Odstavecseseznamem"/>
              <w:numPr>
                <w:ilvl w:val="0"/>
                <w:numId w:val="27"/>
              </w:numPr>
            </w:pPr>
            <w:r w:rsidRPr="00F84FB0">
              <w:t>SAA – Extension/shortening of the aggregator at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MASTERDATA definition – modified description of enumerations of the type attribute of the Activity element.</w:t>
            </w:r>
          </w:p>
          <w:p w14:paraId="64C7A65D" w14:textId="77777777" w:rsidR="00E13275" w:rsidRPr="00F84FB0" w:rsidRDefault="00E13275" w:rsidP="00094FD0">
            <w:pPr>
              <w:rPr>
                <w:szCs w:val="22"/>
              </w:rPr>
            </w:pPr>
            <w:r w:rsidRPr="00F84FB0">
              <w:rPr>
                <w:szCs w:val="22"/>
              </w:rPr>
              <w:t>Old descriptions:</w:t>
            </w:r>
          </w:p>
          <w:p w14:paraId="5A46331F" w14:textId="77777777" w:rsidR="00E13275" w:rsidRPr="00F84FB0" w:rsidRDefault="00E13275" w:rsidP="00E13275">
            <w:pPr>
              <w:pStyle w:val="Odstavecseseznamem"/>
              <w:numPr>
                <w:ilvl w:val="0"/>
                <w:numId w:val="27"/>
              </w:numPr>
            </w:pPr>
            <w:r w:rsidRPr="00F84FB0">
              <w:t>VAR – Request for extension/shortening of supply or request for extension/shortening of the assignment of an aggregator / flexibility provider</w:t>
            </w:r>
          </w:p>
          <w:p w14:paraId="52241755" w14:textId="77777777" w:rsidR="00E13275" w:rsidRPr="00F84FB0" w:rsidRDefault="00E13275" w:rsidP="00094FD0">
            <w:pPr>
              <w:rPr>
                <w:szCs w:val="22"/>
              </w:rPr>
            </w:pPr>
            <w:r w:rsidRPr="00F84FB0">
              <w:rPr>
                <w:szCs w:val="22"/>
              </w:rPr>
              <w:t>New descriptions:</w:t>
            </w:r>
          </w:p>
          <w:p w14:paraId="4DA0075F" w14:textId="77777777" w:rsidR="00E13275" w:rsidRPr="00F84FB0" w:rsidRDefault="00E13275" w:rsidP="00E13275">
            <w:pPr>
              <w:pStyle w:val="Odstavecseseznamem"/>
              <w:numPr>
                <w:ilvl w:val="0"/>
                <w:numId w:val="27"/>
              </w:numPr>
            </w:pPr>
            <w:r w:rsidRPr="00F84FB0">
              <w:t>VAR – Request for extension/shortening of supply</w:t>
            </w:r>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MASTERDATA definition – new enumerations of the type attribute of the Activity element.</w:t>
            </w:r>
          </w:p>
          <w:p w14:paraId="6E73644F" w14:textId="77777777" w:rsidR="00E13275" w:rsidRPr="000174C0" w:rsidRDefault="00E13275" w:rsidP="00E13275">
            <w:pPr>
              <w:pStyle w:val="Odstavecseseznamem"/>
              <w:numPr>
                <w:ilvl w:val="0"/>
                <w:numId w:val="27"/>
              </w:numPr>
            </w:pPr>
            <w:r w:rsidRPr="000174C0">
              <w:t>VAA – Request for extension/shortening of the assignment of an aggregator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17281E">
        <w:trPr>
          <w:trHeight w:val="255"/>
        </w:trPr>
        <w:tc>
          <w:tcPr>
            <w:tcW w:w="1139" w:type="dxa"/>
            <w:tcBorders>
              <w:top w:val="nil"/>
              <w:left w:val="single" w:sz="4" w:space="0" w:color="auto"/>
              <w:bottom w:val="single" w:sz="4" w:space="0" w:color="auto"/>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r w:rsidR="00131703" w:rsidRPr="00131703">
              <w:rPr>
                <w:szCs w:val="22"/>
              </w:rPr>
              <w:t>message definition – a new optional attribute has been added to the OPM element:</w:t>
            </w:r>
          </w:p>
          <w:p w14:paraId="72D0288D" w14:textId="111F7F83" w:rsidR="00E13275" w:rsidRDefault="00E11BDC" w:rsidP="00E13275">
            <w:pPr>
              <w:pStyle w:val="Odstavecseseznamem"/>
              <w:numPr>
                <w:ilvl w:val="0"/>
                <w:numId w:val="27"/>
              </w:numPr>
            </w:pPr>
            <w:r>
              <w:t>q</w:t>
            </w:r>
            <w:r w:rsidR="00131703">
              <w:t xml:space="preserve">ty-flex - </w:t>
            </w:r>
            <w:r w:rsidR="00131703" w:rsidRPr="00131703">
              <w:t>Total electricity consumption for billing purposes, taking into account the provided flexibility (kWh)</w:t>
            </w:r>
          </w:p>
          <w:p w14:paraId="511402CA" w14:textId="79004944" w:rsidR="00E11BDC" w:rsidRDefault="00E11BDC" w:rsidP="00E13275">
            <w:pPr>
              <w:pStyle w:val="Odstavecseseznamem"/>
              <w:numPr>
                <w:ilvl w:val="0"/>
                <w:numId w:val="27"/>
              </w:numPr>
            </w:pPr>
            <w:r>
              <w:t>q</w:t>
            </w:r>
            <w:r w:rsidRPr="00131703">
              <w:t>ty-flex</w:t>
            </w:r>
            <w:r>
              <w:t>VT</w:t>
            </w:r>
            <w:r w:rsidRPr="00131703">
              <w:t xml:space="preserve"> - Total electricity consumption for billing purposes, taking into account the provided flexibility – high tariff (kWh)</w:t>
            </w:r>
          </w:p>
          <w:p w14:paraId="5FDB6BDD" w14:textId="77777777" w:rsidR="00E11BDC" w:rsidRDefault="00E11BDC" w:rsidP="00E13275">
            <w:pPr>
              <w:pStyle w:val="Odstavecseseznamem"/>
              <w:numPr>
                <w:ilvl w:val="0"/>
                <w:numId w:val="27"/>
              </w:numPr>
            </w:pPr>
            <w:r>
              <w:t xml:space="preserve">Qty-flexNT - </w:t>
            </w:r>
            <w:r w:rsidRPr="00131703">
              <w:t>Total electricity consumption for billing purposes, taking into account the provided flexibility – low tariff (kWh)</w:t>
            </w:r>
          </w:p>
          <w:p w14:paraId="207DE335" w14:textId="77777777" w:rsidR="00565999" w:rsidRDefault="00565999" w:rsidP="00E13275">
            <w:pPr>
              <w:pStyle w:val="Odstavecseseznamem"/>
              <w:numPr>
                <w:ilvl w:val="0"/>
                <w:numId w:val="27"/>
              </w:numPr>
            </w:pPr>
            <w:r w:rsidRPr="00565999">
              <w:t>qty-flexash</w:t>
            </w:r>
            <w:r>
              <w:t xml:space="preserve"> - </w:t>
            </w:r>
            <w:r w:rsidRPr="00565999">
              <w:t>Total electricity consumption for billing purposes, taking into account shared electricity and provided flexibility (kWh)</w:t>
            </w:r>
          </w:p>
          <w:p w14:paraId="29342B66" w14:textId="77777777" w:rsidR="00565999" w:rsidRDefault="00565999" w:rsidP="00E13275">
            <w:pPr>
              <w:pStyle w:val="Odstavecseseznamem"/>
              <w:numPr>
                <w:ilvl w:val="0"/>
                <w:numId w:val="27"/>
              </w:numPr>
            </w:pPr>
            <w:r w:rsidRPr="00565999">
              <w:t>qty-flexashVT</w:t>
            </w:r>
            <w:r>
              <w:t xml:space="preserve"> - </w:t>
            </w:r>
            <w:r w:rsidRPr="00565999">
              <w:t>Total electricity consumption for billing purposes, taking into account shared electricity and provided flexibility – high tariff (kWh)</w:t>
            </w:r>
          </w:p>
          <w:p w14:paraId="63CBA26C" w14:textId="6BA951ED" w:rsidR="00565999" w:rsidRPr="000174C0" w:rsidRDefault="00565999" w:rsidP="00E13275">
            <w:pPr>
              <w:pStyle w:val="Odstavecseseznamem"/>
              <w:numPr>
                <w:ilvl w:val="0"/>
                <w:numId w:val="27"/>
              </w:numPr>
            </w:pPr>
            <w:r w:rsidRPr="00565999">
              <w:t>qty-flexashNT</w:t>
            </w:r>
            <w:r>
              <w:t xml:space="preserve"> - </w:t>
            </w:r>
            <w:r w:rsidRPr="00565999">
              <w:t>Total electricity consumption for billing purposes, taking into account shared electricity and provided flexibility – low tariff (kWh)</w:t>
            </w:r>
          </w:p>
        </w:tc>
        <w:tc>
          <w:tcPr>
            <w:tcW w:w="713" w:type="dxa"/>
            <w:tcBorders>
              <w:top w:val="nil"/>
              <w:left w:val="single" w:sz="4" w:space="0" w:color="auto"/>
              <w:bottom w:val="single" w:sz="4" w:space="0" w:color="auto"/>
              <w:right w:val="single" w:sz="4" w:space="0" w:color="auto"/>
            </w:tcBorders>
          </w:tcPr>
          <w:p w14:paraId="1622F489" w14:textId="77777777" w:rsidR="00E13275" w:rsidRDefault="00E13275" w:rsidP="00094FD0">
            <w:pPr>
              <w:pStyle w:val="TableNormal1"/>
              <w:jc w:val="center"/>
              <w:rPr>
                <w:iCs/>
              </w:rPr>
            </w:pPr>
          </w:p>
        </w:tc>
      </w:tr>
      <w:tr w:rsidR="0017281E" w14:paraId="299FD97E" w14:textId="77777777" w:rsidTr="0017281E">
        <w:trPr>
          <w:trHeight w:val="255"/>
        </w:trPr>
        <w:tc>
          <w:tcPr>
            <w:tcW w:w="1139" w:type="dxa"/>
            <w:tcBorders>
              <w:top w:val="single" w:sz="4" w:space="0" w:color="auto"/>
              <w:left w:val="single" w:sz="4" w:space="0" w:color="auto"/>
              <w:bottom w:val="nil"/>
              <w:right w:val="single" w:sz="4" w:space="0" w:color="auto"/>
            </w:tcBorders>
          </w:tcPr>
          <w:p w14:paraId="3B04DF17" w14:textId="27E7DFA6" w:rsidR="0017281E" w:rsidRDefault="0017281E" w:rsidP="00094FD0">
            <w:r>
              <w:t>12.6.2026</w:t>
            </w:r>
          </w:p>
        </w:tc>
        <w:tc>
          <w:tcPr>
            <w:tcW w:w="7220" w:type="dxa"/>
            <w:tcBorders>
              <w:top w:val="single" w:sz="4" w:space="0" w:color="auto"/>
              <w:left w:val="single" w:sz="4" w:space="0" w:color="auto"/>
              <w:bottom w:val="single" w:sz="4" w:space="0" w:color="auto"/>
              <w:right w:val="single" w:sz="4" w:space="0" w:color="auto"/>
            </w:tcBorders>
          </w:tcPr>
          <w:p w14:paraId="1CF34F3A" w14:textId="5AF7F6F5" w:rsidR="0017281E" w:rsidRPr="0017281E" w:rsidRDefault="0017281E" w:rsidP="0017281E">
            <w:pPr>
              <w:rPr>
                <w:szCs w:val="22"/>
              </w:rPr>
            </w:pPr>
            <w:r w:rsidRPr="0017281E">
              <w:rPr>
                <w:szCs w:val="22"/>
              </w:rPr>
              <w:t>MASTERDATA definition – new enumerations of the message-code attribute of the MASTERDATA root element.</w:t>
            </w:r>
          </w:p>
          <w:p w14:paraId="3D3334EB" w14:textId="23508484" w:rsidR="0017281E" w:rsidRPr="0017281E" w:rsidRDefault="0017281E" w:rsidP="0017281E">
            <w:pPr>
              <w:pStyle w:val="Odstavecseseznamem"/>
              <w:numPr>
                <w:ilvl w:val="0"/>
                <w:numId w:val="27"/>
              </w:numPr>
            </w:pPr>
            <w:r w:rsidRPr="0017281E">
              <w:t>386 - Master data for storage activation at OPM</w:t>
            </w:r>
          </w:p>
          <w:p w14:paraId="44EF5052" w14:textId="48BA22CF" w:rsidR="0017281E" w:rsidRPr="0017281E" w:rsidRDefault="0017281E" w:rsidP="0017281E">
            <w:pPr>
              <w:pStyle w:val="Odstavecseseznamem"/>
              <w:numPr>
                <w:ilvl w:val="0"/>
                <w:numId w:val="27"/>
              </w:numPr>
            </w:pPr>
            <w:r w:rsidRPr="0017281E">
              <w:t>38</w:t>
            </w:r>
            <w:r w:rsidR="00565999">
              <w:t>9</w:t>
            </w:r>
            <w:r w:rsidRPr="0017281E">
              <w:t xml:space="preserve"> - Master data for flexibility activation at OPM</w:t>
            </w:r>
          </w:p>
        </w:tc>
        <w:tc>
          <w:tcPr>
            <w:tcW w:w="713" w:type="dxa"/>
            <w:tcBorders>
              <w:top w:val="single" w:sz="4" w:space="0" w:color="auto"/>
              <w:left w:val="single" w:sz="4" w:space="0" w:color="auto"/>
              <w:bottom w:val="nil"/>
              <w:right w:val="single" w:sz="4" w:space="0" w:color="auto"/>
            </w:tcBorders>
          </w:tcPr>
          <w:p w14:paraId="2BE920E6" w14:textId="38125002" w:rsidR="0017281E" w:rsidRDefault="0017281E" w:rsidP="00094FD0">
            <w:pPr>
              <w:pStyle w:val="TableNormal1"/>
              <w:jc w:val="center"/>
              <w:rPr>
                <w:iCs/>
              </w:rPr>
            </w:pPr>
            <w:r>
              <w:rPr>
                <w:iCs/>
              </w:rPr>
              <w:t>V2.016</w:t>
            </w:r>
          </w:p>
        </w:tc>
      </w:tr>
      <w:tr w:rsidR="0017281E" w14:paraId="2A13A0F0" w14:textId="77777777" w:rsidTr="0017281E">
        <w:trPr>
          <w:trHeight w:val="255"/>
        </w:trPr>
        <w:tc>
          <w:tcPr>
            <w:tcW w:w="1139" w:type="dxa"/>
            <w:tcBorders>
              <w:top w:val="nil"/>
              <w:left w:val="single" w:sz="4" w:space="0" w:color="auto"/>
              <w:bottom w:val="nil"/>
              <w:right w:val="single" w:sz="4" w:space="0" w:color="auto"/>
            </w:tcBorders>
          </w:tcPr>
          <w:p w14:paraId="49E3C392"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8CB0102" w14:textId="68C080AE" w:rsidR="0017281E" w:rsidRPr="0017281E" w:rsidRDefault="0017281E" w:rsidP="0017281E">
            <w:pPr>
              <w:rPr>
                <w:szCs w:val="22"/>
              </w:rPr>
            </w:pPr>
            <w:r w:rsidRPr="0017281E">
              <w:rPr>
                <w:szCs w:val="22"/>
              </w:rPr>
              <w:t>CDSREQ definition – new enumerations of the message-code attribute of the CDSREQ root element.</w:t>
            </w:r>
          </w:p>
          <w:p w14:paraId="1EF290D5" w14:textId="2835BCD5" w:rsidR="0017281E" w:rsidRPr="0017281E" w:rsidRDefault="0017281E" w:rsidP="0017281E">
            <w:pPr>
              <w:pStyle w:val="Odstavecseseznamem"/>
              <w:numPr>
                <w:ilvl w:val="0"/>
                <w:numId w:val="27"/>
              </w:numPr>
            </w:pPr>
            <w:r w:rsidRPr="0017281E">
              <w:t>384 - Query for the portfolio of an aggregator / flexibility provider</w:t>
            </w:r>
          </w:p>
          <w:p w14:paraId="5AAAEC75" w14:textId="30A8C2B6" w:rsidR="0017281E" w:rsidRPr="0017281E" w:rsidRDefault="0017281E" w:rsidP="0017281E">
            <w:pPr>
              <w:pStyle w:val="Odstavecseseznamem"/>
              <w:numPr>
                <w:ilvl w:val="0"/>
                <w:numId w:val="27"/>
              </w:numPr>
            </w:pPr>
            <w:r w:rsidRPr="0017281E">
              <w:t>387 - Request for OPM flexibility activation data</w:t>
            </w:r>
          </w:p>
          <w:p w14:paraId="41D28B6F" w14:textId="2442C19D" w:rsidR="0017281E" w:rsidRPr="0017281E" w:rsidRDefault="0017281E" w:rsidP="0017281E">
            <w:pPr>
              <w:pStyle w:val="Odstavecseseznamem"/>
              <w:numPr>
                <w:ilvl w:val="0"/>
                <w:numId w:val="27"/>
              </w:numPr>
            </w:pPr>
            <w:r w:rsidRPr="0017281E">
              <w:t>137 - Request for storage value</w:t>
            </w:r>
          </w:p>
        </w:tc>
        <w:tc>
          <w:tcPr>
            <w:tcW w:w="713" w:type="dxa"/>
            <w:tcBorders>
              <w:top w:val="nil"/>
              <w:left w:val="single" w:sz="4" w:space="0" w:color="auto"/>
              <w:bottom w:val="nil"/>
              <w:right w:val="single" w:sz="4" w:space="0" w:color="auto"/>
            </w:tcBorders>
          </w:tcPr>
          <w:p w14:paraId="453C0188" w14:textId="77777777" w:rsidR="0017281E" w:rsidRDefault="0017281E" w:rsidP="00094FD0">
            <w:pPr>
              <w:pStyle w:val="TableNormal1"/>
              <w:jc w:val="center"/>
              <w:rPr>
                <w:iCs/>
              </w:rPr>
            </w:pPr>
          </w:p>
        </w:tc>
      </w:tr>
      <w:tr w:rsidR="0017281E" w14:paraId="241ECE01" w14:textId="77777777" w:rsidTr="0017281E">
        <w:trPr>
          <w:trHeight w:val="255"/>
        </w:trPr>
        <w:tc>
          <w:tcPr>
            <w:tcW w:w="1139" w:type="dxa"/>
            <w:tcBorders>
              <w:top w:val="nil"/>
              <w:left w:val="single" w:sz="4" w:space="0" w:color="auto"/>
              <w:bottom w:val="nil"/>
              <w:right w:val="single" w:sz="4" w:space="0" w:color="auto"/>
            </w:tcBorders>
          </w:tcPr>
          <w:p w14:paraId="58375D23"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A231251" w14:textId="477C46A6" w:rsidR="0017281E" w:rsidRPr="0017281E" w:rsidRDefault="0017281E" w:rsidP="0017281E">
            <w:pPr>
              <w:rPr>
                <w:szCs w:val="22"/>
              </w:rPr>
            </w:pPr>
            <w:r w:rsidRPr="0017281E">
              <w:rPr>
                <w:szCs w:val="22"/>
              </w:rPr>
              <w:t>RESPONSE definition – new enumerations of the message-code attribute of the RESPONSE root element.</w:t>
            </w:r>
          </w:p>
          <w:p w14:paraId="6E828E4F" w14:textId="43E4B6BC" w:rsidR="0017281E" w:rsidRPr="0017281E" w:rsidRDefault="0017281E" w:rsidP="0017281E">
            <w:pPr>
              <w:pStyle w:val="Odstavecseseznamem"/>
              <w:numPr>
                <w:ilvl w:val="0"/>
                <w:numId w:val="27"/>
              </w:numPr>
            </w:pPr>
            <w:r w:rsidRPr="0017281E">
              <w:t>385 - Error message for storage activation request</w:t>
            </w:r>
          </w:p>
          <w:p w14:paraId="219A5839" w14:textId="68E04EA8" w:rsidR="0017281E" w:rsidRPr="0017281E" w:rsidRDefault="0017281E" w:rsidP="0017281E">
            <w:pPr>
              <w:pStyle w:val="Odstavecseseznamem"/>
              <w:numPr>
                <w:ilvl w:val="0"/>
                <w:numId w:val="27"/>
              </w:numPr>
            </w:pPr>
            <w:r w:rsidRPr="0017281E">
              <w:t>388 - Error message for flexibility activation request</w:t>
            </w:r>
          </w:p>
          <w:p w14:paraId="5EFCDBA2" w14:textId="43A9155D" w:rsidR="0017281E" w:rsidRPr="0017281E" w:rsidRDefault="0017281E" w:rsidP="0017281E">
            <w:pPr>
              <w:pStyle w:val="Odstavecseseznamem"/>
              <w:numPr>
                <w:ilvl w:val="0"/>
                <w:numId w:val="27"/>
              </w:numPr>
            </w:pPr>
            <w:r w:rsidRPr="0017281E">
              <w:lastRenderedPageBreak/>
              <w:t>230 - Confirmation/error for storage query</w:t>
            </w:r>
          </w:p>
        </w:tc>
        <w:tc>
          <w:tcPr>
            <w:tcW w:w="713" w:type="dxa"/>
            <w:tcBorders>
              <w:top w:val="nil"/>
              <w:left w:val="single" w:sz="4" w:space="0" w:color="auto"/>
              <w:bottom w:val="nil"/>
              <w:right w:val="single" w:sz="4" w:space="0" w:color="auto"/>
            </w:tcBorders>
          </w:tcPr>
          <w:p w14:paraId="2582C07A" w14:textId="77777777" w:rsidR="0017281E" w:rsidRDefault="0017281E" w:rsidP="00094FD0">
            <w:pPr>
              <w:pStyle w:val="TableNormal1"/>
              <w:jc w:val="center"/>
              <w:rPr>
                <w:iCs/>
              </w:rPr>
            </w:pPr>
          </w:p>
        </w:tc>
      </w:tr>
      <w:tr w:rsidR="0017281E" w14:paraId="6FAD9132" w14:textId="77777777" w:rsidTr="0017281E">
        <w:trPr>
          <w:trHeight w:val="255"/>
        </w:trPr>
        <w:tc>
          <w:tcPr>
            <w:tcW w:w="1139" w:type="dxa"/>
            <w:tcBorders>
              <w:top w:val="nil"/>
              <w:left w:val="single" w:sz="4" w:space="0" w:color="auto"/>
              <w:bottom w:val="nil"/>
              <w:right w:val="single" w:sz="4" w:space="0" w:color="auto"/>
            </w:tcBorders>
          </w:tcPr>
          <w:p w14:paraId="119A1875"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758E122" w14:textId="77777777" w:rsidR="0017281E" w:rsidRPr="0017281E" w:rsidRDefault="0017281E" w:rsidP="0017281E">
            <w:pPr>
              <w:rPr>
                <w:szCs w:val="22"/>
              </w:rPr>
            </w:pPr>
            <w:r w:rsidRPr="0017281E">
              <w:rPr>
                <w:szCs w:val="22"/>
              </w:rPr>
              <w:t>CDSDATA definition – new enumerations of the message-code attribute of the CDSDATA root element.</w:t>
            </w:r>
          </w:p>
          <w:p w14:paraId="5FA8F062" w14:textId="2701E13B" w:rsidR="0017281E" w:rsidRPr="0017281E" w:rsidRDefault="0017281E" w:rsidP="0017281E">
            <w:pPr>
              <w:pStyle w:val="Odstavecseseznamem"/>
              <w:numPr>
                <w:ilvl w:val="0"/>
                <w:numId w:val="27"/>
              </w:numPr>
            </w:pPr>
            <w:r w:rsidRPr="0017281E">
              <w:t>242 - Evaluated storage value</w:t>
            </w:r>
          </w:p>
        </w:tc>
        <w:tc>
          <w:tcPr>
            <w:tcW w:w="713" w:type="dxa"/>
            <w:tcBorders>
              <w:top w:val="nil"/>
              <w:left w:val="single" w:sz="4" w:space="0" w:color="auto"/>
              <w:bottom w:val="nil"/>
              <w:right w:val="single" w:sz="4" w:space="0" w:color="auto"/>
            </w:tcBorders>
          </w:tcPr>
          <w:p w14:paraId="6F1ABC0F" w14:textId="77777777" w:rsidR="0017281E" w:rsidRDefault="0017281E" w:rsidP="00094FD0">
            <w:pPr>
              <w:pStyle w:val="TableNormal1"/>
              <w:jc w:val="center"/>
              <w:rPr>
                <w:iCs/>
              </w:rPr>
            </w:pPr>
          </w:p>
        </w:tc>
      </w:tr>
      <w:tr w:rsidR="0017281E" w14:paraId="1F1D6AD6" w14:textId="77777777" w:rsidTr="0017281E">
        <w:trPr>
          <w:trHeight w:val="255"/>
        </w:trPr>
        <w:tc>
          <w:tcPr>
            <w:tcW w:w="1139" w:type="dxa"/>
            <w:tcBorders>
              <w:top w:val="nil"/>
              <w:left w:val="single" w:sz="4" w:space="0" w:color="auto"/>
              <w:bottom w:val="nil"/>
              <w:right w:val="single" w:sz="4" w:space="0" w:color="auto"/>
            </w:tcBorders>
          </w:tcPr>
          <w:p w14:paraId="1F28649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1CAA7929" w14:textId="4F670614" w:rsidR="0017281E" w:rsidRPr="0017281E" w:rsidRDefault="0017281E" w:rsidP="0017281E">
            <w:pPr>
              <w:rPr>
                <w:szCs w:val="22"/>
              </w:rPr>
            </w:pPr>
            <w:r w:rsidRPr="0017281E">
              <w:rPr>
                <w:szCs w:val="22"/>
              </w:rPr>
              <w:t>ISOTEDATA definition – new enumerations of the profile-role attribute of the ProfileData element.</w:t>
            </w:r>
          </w:p>
          <w:p w14:paraId="52F6D0E4" w14:textId="32693E95" w:rsidR="0017281E" w:rsidRPr="0017281E" w:rsidRDefault="0017281E" w:rsidP="0017281E">
            <w:pPr>
              <w:pStyle w:val="Odstavecseseznamem"/>
              <w:numPr>
                <w:ilvl w:val="0"/>
                <w:numId w:val="27"/>
              </w:numPr>
            </w:pPr>
            <w:r w:rsidRPr="0017281E">
              <w:t>SC11 – Quantity of negative BRP imbalance from flexibility</w:t>
            </w:r>
          </w:p>
          <w:p w14:paraId="61B8A11A" w14:textId="44F24679" w:rsidR="0017281E" w:rsidRPr="0017281E" w:rsidRDefault="0017281E" w:rsidP="0017281E">
            <w:pPr>
              <w:pStyle w:val="Odstavecseseznamem"/>
              <w:numPr>
                <w:ilvl w:val="0"/>
                <w:numId w:val="27"/>
              </w:numPr>
            </w:pPr>
            <w:r w:rsidRPr="0017281E">
              <w:t>SC12 – Quantity of positive BRP imbalance from flexibility</w:t>
            </w:r>
          </w:p>
          <w:p w14:paraId="03096054" w14:textId="368DC9FB" w:rsidR="0017281E" w:rsidRPr="0017281E" w:rsidRDefault="0017281E" w:rsidP="0017281E">
            <w:pPr>
              <w:pStyle w:val="Odstavecseseznamem"/>
              <w:numPr>
                <w:ilvl w:val="0"/>
                <w:numId w:val="27"/>
              </w:numPr>
            </w:pPr>
            <w:r w:rsidRPr="0017281E">
              <w:t>SC13 – Quantity of negative BRP imbalance from electricity commodity</w:t>
            </w:r>
          </w:p>
          <w:p w14:paraId="6BA8E8F2" w14:textId="3E3F758B" w:rsidR="0017281E" w:rsidRPr="0017281E" w:rsidRDefault="0017281E" w:rsidP="0017281E">
            <w:pPr>
              <w:pStyle w:val="Odstavecseseznamem"/>
              <w:numPr>
                <w:ilvl w:val="0"/>
                <w:numId w:val="27"/>
              </w:numPr>
            </w:pPr>
            <w:r w:rsidRPr="0017281E">
              <w:t>SC14 – Quantity of positive BRP imbalance from electricity commodity</w:t>
            </w:r>
          </w:p>
        </w:tc>
        <w:tc>
          <w:tcPr>
            <w:tcW w:w="713" w:type="dxa"/>
            <w:tcBorders>
              <w:top w:val="nil"/>
              <w:left w:val="single" w:sz="4" w:space="0" w:color="auto"/>
              <w:bottom w:val="nil"/>
              <w:right w:val="single" w:sz="4" w:space="0" w:color="auto"/>
            </w:tcBorders>
          </w:tcPr>
          <w:p w14:paraId="49FD8D2A" w14:textId="77777777" w:rsidR="0017281E" w:rsidRDefault="0017281E" w:rsidP="00094FD0">
            <w:pPr>
              <w:pStyle w:val="TableNormal1"/>
              <w:jc w:val="center"/>
              <w:rPr>
                <w:iCs/>
              </w:rPr>
            </w:pPr>
          </w:p>
        </w:tc>
      </w:tr>
      <w:tr w:rsidR="0017281E" w14:paraId="6EA31658" w14:textId="77777777" w:rsidTr="0017281E">
        <w:trPr>
          <w:trHeight w:val="255"/>
        </w:trPr>
        <w:tc>
          <w:tcPr>
            <w:tcW w:w="1139" w:type="dxa"/>
            <w:tcBorders>
              <w:top w:val="nil"/>
              <w:left w:val="single" w:sz="4" w:space="0" w:color="auto"/>
              <w:bottom w:val="nil"/>
              <w:right w:val="single" w:sz="4" w:space="0" w:color="auto"/>
            </w:tcBorders>
          </w:tcPr>
          <w:p w14:paraId="0C1C8F4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2BA1FCF2" w14:textId="3AFD4ABF" w:rsidR="0017281E" w:rsidRPr="0017281E" w:rsidRDefault="0017281E" w:rsidP="0017281E">
            <w:pPr>
              <w:rPr>
                <w:szCs w:val="22"/>
              </w:rPr>
            </w:pPr>
            <w:r w:rsidRPr="0017281E">
              <w:rPr>
                <w:szCs w:val="22"/>
              </w:rPr>
              <w:t>ISOTEDATA definition – new enumerations of the category attribute of the Trade element.</w:t>
            </w:r>
          </w:p>
          <w:p w14:paraId="3EB27E73" w14:textId="51254AAF" w:rsidR="0017281E" w:rsidRPr="0017281E" w:rsidRDefault="0017281E" w:rsidP="0017281E">
            <w:pPr>
              <w:pStyle w:val="Odstavecseseznamem"/>
              <w:numPr>
                <w:ilvl w:val="0"/>
                <w:numId w:val="27"/>
              </w:numPr>
            </w:pPr>
            <w:r w:rsidRPr="0017281E">
              <w:t>CPBO – CPBN – Cyclic profile block order</w:t>
            </w:r>
          </w:p>
        </w:tc>
        <w:tc>
          <w:tcPr>
            <w:tcW w:w="713" w:type="dxa"/>
            <w:tcBorders>
              <w:top w:val="nil"/>
              <w:left w:val="single" w:sz="4" w:space="0" w:color="auto"/>
              <w:bottom w:val="nil"/>
              <w:right w:val="single" w:sz="4" w:space="0" w:color="auto"/>
            </w:tcBorders>
          </w:tcPr>
          <w:p w14:paraId="60A9D6D2" w14:textId="77777777" w:rsidR="0017281E" w:rsidRDefault="0017281E" w:rsidP="00094FD0">
            <w:pPr>
              <w:pStyle w:val="TableNormal1"/>
              <w:jc w:val="center"/>
              <w:rPr>
                <w:iCs/>
              </w:rPr>
            </w:pPr>
          </w:p>
        </w:tc>
      </w:tr>
      <w:tr w:rsidR="0017281E" w14:paraId="23C16D21" w14:textId="77777777" w:rsidTr="00576D81">
        <w:trPr>
          <w:trHeight w:val="255"/>
        </w:trPr>
        <w:tc>
          <w:tcPr>
            <w:tcW w:w="1139" w:type="dxa"/>
            <w:tcBorders>
              <w:top w:val="nil"/>
              <w:left w:val="single" w:sz="4" w:space="0" w:color="auto"/>
              <w:bottom w:val="single" w:sz="4" w:space="0" w:color="auto"/>
              <w:right w:val="single" w:sz="4" w:space="0" w:color="auto"/>
            </w:tcBorders>
          </w:tcPr>
          <w:p w14:paraId="64C08D39"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06EA99F" w14:textId="01DB8222" w:rsidR="0017281E" w:rsidRPr="0017281E" w:rsidRDefault="0017281E" w:rsidP="0017281E">
            <w:pPr>
              <w:rPr>
                <w:szCs w:val="22"/>
              </w:rPr>
            </w:pPr>
            <w:r w:rsidRPr="0017281E">
              <w:rPr>
                <w:szCs w:val="22"/>
              </w:rPr>
              <w:t>ISOTEDATA definition – new loop-group attribute of the Trade element.</w:t>
            </w:r>
          </w:p>
          <w:p w14:paraId="49F6C303" w14:textId="51949998" w:rsidR="0017281E" w:rsidRPr="0017281E" w:rsidRDefault="0017281E" w:rsidP="0017281E">
            <w:pPr>
              <w:pStyle w:val="Odstavecseseznamem"/>
              <w:numPr>
                <w:ilvl w:val="0"/>
                <w:numId w:val="27"/>
              </w:numPr>
            </w:pPr>
            <w:r w:rsidRPr="0017281E">
              <w:t>loop-group – Cyclic group</w:t>
            </w:r>
          </w:p>
        </w:tc>
        <w:tc>
          <w:tcPr>
            <w:tcW w:w="713" w:type="dxa"/>
            <w:tcBorders>
              <w:top w:val="nil"/>
              <w:left w:val="single" w:sz="4" w:space="0" w:color="auto"/>
              <w:bottom w:val="single" w:sz="4" w:space="0" w:color="auto"/>
              <w:right w:val="single" w:sz="4" w:space="0" w:color="auto"/>
            </w:tcBorders>
          </w:tcPr>
          <w:p w14:paraId="1AA414DF" w14:textId="77777777" w:rsidR="0017281E" w:rsidRDefault="0017281E" w:rsidP="00094FD0">
            <w:pPr>
              <w:pStyle w:val="TableNormal1"/>
              <w:jc w:val="center"/>
              <w:rPr>
                <w:iCs/>
              </w:rPr>
            </w:pPr>
          </w:p>
        </w:tc>
      </w:tr>
      <w:tr w:rsidR="00335A96" w14:paraId="018BA09E" w14:textId="77777777" w:rsidTr="00576D81">
        <w:trPr>
          <w:trHeight w:val="255"/>
        </w:trPr>
        <w:tc>
          <w:tcPr>
            <w:tcW w:w="1139" w:type="dxa"/>
            <w:tcBorders>
              <w:top w:val="nil"/>
              <w:left w:val="single" w:sz="4" w:space="0" w:color="auto"/>
              <w:bottom w:val="single" w:sz="4" w:space="0" w:color="auto"/>
              <w:right w:val="single" w:sz="4" w:space="0" w:color="auto"/>
            </w:tcBorders>
          </w:tcPr>
          <w:p w14:paraId="5F2A6658" w14:textId="77777777" w:rsidR="00335A96" w:rsidRDefault="00335A96" w:rsidP="00094FD0"/>
        </w:tc>
        <w:tc>
          <w:tcPr>
            <w:tcW w:w="7220" w:type="dxa"/>
            <w:tcBorders>
              <w:top w:val="single" w:sz="4" w:space="0" w:color="auto"/>
              <w:left w:val="single" w:sz="4" w:space="0" w:color="auto"/>
              <w:bottom w:val="single" w:sz="4" w:space="0" w:color="auto"/>
              <w:right w:val="single" w:sz="4" w:space="0" w:color="auto"/>
            </w:tcBorders>
          </w:tcPr>
          <w:p w14:paraId="54D596C6" w14:textId="77777777" w:rsidR="00335A96" w:rsidRDefault="00335A96" w:rsidP="0017281E">
            <w:pPr>
              <w:rPr>
                <w:szCs w:val="22"/>
              </w:rPr>
            </w:pPr>
            <w:r>
              <w:rPr>
                <w:szCs w:val="22"/>
              </w:rPr>
              <w:t>ISOTEDATA</w:t>
            </w:r>
            <w:r w:rsidRPr="00335A96">
              <w:rPr>
                <w:szCs w:val="22"/>
              </w:rPr>
              <w:t xml:space="preserve"> definition – modified description of enumerations of the </w:t>
            </w:r>
            <w:r w:rsidRPr="00335A96">
              <w:rPr>
                <w:i/>
                <w:iCs/>
                <w:szCs w:val="22"/>
              </w:rPr>
              <w:t>profile-role</w:t>
            </w:r>
            <w:r w:rsidRPr="00335A96">
              <w:rPr>
                <w:szCs w:val="22"/>
              </w:rPr>
              <w:t xml:space="preserve"> attribute of the </w:t>
            </w:r>
            <w:r w:rsidRPr="00335A96">
              <w:rPr>
                <w:i/>
                <w:iCs/>
                <w:szCs w:val="22"/>
              </w:rPr>
              <w:t>profile-data</w:t>
            </w:r>
            <w:r w:rsidRPr="00335A96">
              <w:rPr>
                <w:szCs w:val="22"/>
              </w:rPr>
              <w:t xml:space="preserve"> element.</w:t>
            </w:r>
          </w:p>
          <w:p w14:paraId="4E030191" w14:textId="77777777" w:rsidR="00335A96" w:rsidRPr="00F84FB0" w:rsidRDefault="00335A96" w:rsidP="00335A96">
            <w:pPr>
              <w:rPr>
                <w:szCs w:val="22"/>
              </w:rPr>
            </w:pPr>
            <w:r w:rsidRPr="00F84FB0">
              <w:rPr>
                <w:szCs w:val="22"/>
              </w:rPr>
              <w:t>Old descriptions:</w:t>
            </w:r>
          </w:p>
          <w:p w14:paraId="6893745B" w14:textId="77777777" w:rsidR="00335A96" w:rsidRDefault="00335A96" w:rsidP="00335A96">
            <w:pPr>
              <w:pStyle w:val="Odstavecseseznamem"/>
              <w:numPr>
                <w:ilvl w:val="0"/>
                <w:numId w:val="27"/>
              </w:numPr>
            </w:pPr>
            <w:r>
              <w:t>SC06 - Quantity of negative SS imbalance at negative settlement price</w:t>
            </w:r>
          </w:p>
          <w:p w14:paraId="7BE3C11D" w14:textId="77777777" w:rsidR="00335A96" w:rsidRDefault="00335A96" w:rsidP="00335A96">
            <w:pPr>
              <w:pStyle w:val="Odstavecseseznamem"/>
              <w:numPr>
                <w:ilvl w:val="0"/>
                <w:numId w:val="27"/>
              </w:numPr>
            </w:pPr>
            <w:r>
              <w:t>SC07 - Quantity of positive SS imbalance at positive/nonzero settlement price</w:t>
            </w:r>
          </w:p>
          <w:p w14:paraId="6B74719D" w14:textId="77777777" w:rsidR="00335A96" w:rsidRDefault="00335A96" w:rsidP="00335A96">
            <w:pPr>
              <w:pStyle w:val="Odstavecseseznamem"/>
              <w:numPr>
                <w:ilvl w:val="0"/>
                <w:numId w:val="27"/>
              </w:numPr>
            </w:pPr>
            <w:r>
              <w:t>SC56 - Quantity of negative SS imbalance at a positive/zero settlement price</w:t>
            </w:r>
          </w:p>
          <w:p w14:paraId="6D378C71" w14:textId="77777777" w:rsidR="00335A96" w:rsidRDefault="00335A96" w:rsidP="00335A96">
            <w:pPr>
              <w:pStyle w:val="Odstavecseseznamem"/>
              <w:numPr>
                <w:ilvl w:val="0"/>
                <w:numId w:val="27"/>
              </w:numPr>
            </w:pPr>
            <w:r>
              <w:t>SC57 - Quantity of positive SS imbalance at negative settlement price</w:t>
            </w:r>
          </w:p>
          <w:p w14:paraId="0713C75C" w14:textId="77777777" w:rsidR="00335A96" w:rsidRDefault="00335A96" w:rsidP="00335A96">
            <w:pPr>
              <w:pStyle w:val="Odstavecseseznamem"/>
              <w:numPr>
                <w:ilvl w:val="0"/>
                <w:numId w:val="27"/>
              </w:numPr>
            </w:pPr>
            <w:r>
              <w:t>SP06 - Price for the negative imbalance of the SS at a negative settlement price (receivable)</w:t>
            </w:r>
          </w:p>
          <w:p w14:paraId="1CD3D516" w14:textId="77777777" w:rsidR="00335A96" w:rsidRDefault="00335A96" w:rsidP="00335A96">
            <w:pPr>
              <w:pStyle w:val="Odstavecseseznamem"/>
              <w:numPr>
                <w:ilvl w:val="0"/>
                <w:numId w:val="27"/>
              </w:numPr>
            </w:pPr>
            <w:r>
              <w:t>SP07 - Price of positive SS imbalance at positive/nonzero settlement price (receivable)</w:t>
            </w:r>
          </w:p>
          <w:p w14:paraId="05A27D78" w14:textId="77777777" w:rsidR="00335A96" w:rsidRDefault="00335A96" w:rsidP="00335A96">
            <w:pPr>
              <w:pStyle w:val="Odstavecseseznamem"/>
              <w:numPr>
                <w:ilvl w:val="0"/>
                <w:numId w:val="27"/>
              </w:numPr>
            </w:pPr>
            <w:r>
              <w:t>SP56 - Price for negative imbalance of SS at positive/zero settlement price (payable)</w:t>
            </w:r>
          </w:p>
          <w:p w14:paraId="45B41B37" w14:textId="77777777" w:rsidR="00335A96" w:rsidRDefault="00335A96" w:rsidP="00335A96">
            <w:pPr>
              <w:pStyle w:val="Odstavecseseznamem"/>
              <w:numPr>
                <w:ilvl w:val="0"/>
                <w:numId w:val="27"/>
              </w:numPr>
            </w:pPr>
            <w:r>
              <w:t>SP57 - Price for a positive SS imbalance at a negative settlement price (payable)</w:t>
            </w:r>
          </w:p>
          <w:p w14:paraId="2984F6C8" w14:textId="77777777" w:rsidR="00335A96" w:rsidRDefault="00335A96" w:rsidP="00335A96">
            <w:pPr>
              <w:pStyle w:val="Odstavecseseznamem"/>
              <w:numPr>
                <w:ilvl w:val="0"/>
                <w:numId w:val="27"/>
              </w:numPr>
            </w:pPr>
            <w:r>
              <w:t>XC01 - Quantity of positive aggregated SS imbalance at positive/nonzero settlement price</w:t>
            </w:r>
          </w:p>
          <w:p w14:paraId="6CFC1C69" w14:textId="77777777" w:rsidR="00335A96" w:rsidRDefault="00335A96" w:rsidP="00335A96">
            <w:pPr>
              <w:pStyle w:val="Odstavecseseznamem"/>
              <w:numPr>
                <w:ilvl w:val="0"/>
                <w:numId w:val="27"/>
              </w:numPr>
            </w:pPr>
            <w:r>
              <w:t>XC02 - Quantity of negative aggregated SS imbalance at negative settlement price</w:t>
            </w:r>
          </w:p>
          <w:p w14:paraId="1EDAEC78" w14:textId="77777777" w:rsidR="00335A96" w:rsidRDefault="00335A96" w:rsidP="00335A96">
            <w:pPr>
              <w:pStyle w:val="Odstavecseseznamem"/>
              <w:numPr>
                <w:ilvl w:val="0"/>
                <w:numId w:val="27"/>
              </w:numPr>
            </w:pPr>
            <w:r>
              <w:t>XC51 - Quantity of positive aggregated SS imbalance at negative settlement price</w:t>
            </w:r>
          </w:p>
          <w:p w14:paraId="4FAE890A" w14:textId="77777777" w:rsidR="00335A96" w:rsidRDefault="00335A96" w:rsidP="00335A96">
            <w:pPr>
              <w:pStyle w:val="Odstavecseseznamem"/>
              <w:numPr>
                <w:ilvl w:val="0"/>
                <w:numId w:val="27"/>
              </w:numPr>
            </w:pPr>
            <w:r>
              <w:t>XC52 - Quantity of negative aggregated SS imbalance at positive/nonzero settlement price</w:t>
            </w:r>
          </w:p>
          <w:p w14:paraId="75CC2F7A" w14:textId="77777777" w:rsidR="00335A96" w:rsidRDefault="00335A96" w:rsidP="00335A96">
            <w:pPr>
              <w:pStyle w:val="Odstavecseseznamem"/>
              <w:numPr>
                <w:ilvl w:val="0"/>
                <w:numId w:val="27"/>
              </w:numPr>
            </w:pPr>
            <w:r>
              <w:t>XP01 - Price for positive aggregated SS imbalance at positive/nonzero settlement price (receivable)</w:t>
            </w:r>
          </w:p>
          <w:p w14:paraId="35465C46" w14:textId="77777777" w:rsidR="00335A96" w:rsidRDefault="00335A96" w:rsidP="00335A96">
            <w:pPr>
              <w:pStyle w:val="Odstavecseseznamem"/>
              <w:numPr>
                <w:ilvl w:val="0"/>
                <w:numId w:val="27"/>
              </w:numPr>
            </w:pPr>
            <w:r>
              <w:t>XP02 - Price for negative aggregated SS imbalance at negative settlement price (receivable)</w:t>
            </w:r>
          </w:p>
          <w:p w14:paraId="674EB422" w14:textId="77777777" w:rsidR="00335A96" w:rsidRDefault="00335A96" w:rsidP="00335A96">
            <w:pPr>
              <w:pStyle w:val="Odstavecseseznamem"/>
              <w:numPr>
                <w:ilvl w:val="0"/>
                <w:numId w:val="27"/>
              </w:numPr>
            </w:pPr>
            <w:r>
              <w:lastRenderedPageBreak/>
              <w:t>XP51 - Price for positive aggregated SS imbalance at negative settlement price (payable)</w:t>
            </w:r>
          </w:p>
          <w:p w14:paraId="7DA63B6D" w14:textId="516159DD" w:rsidR="00335A96" w:rsidRPr="00335A96" w:rsidRDefault="00335A96" w:rsidP="00335A96">
            <w:pPr>
              <w:pStyle w:val="Odstavecseseznamem"/>
              <w:numPr>
                <w:ilvl w:val="0"/>
                <w:numId w:val="27"/>
              </w:numPr>
            </w:pPr>
            <w:r>
              <w:t>XP52 - Price for negative aggregated SS imbalance at positive/nonzero settlement price (payable)</w:t>
            </w:r>
          </w:p>
          <w:p w14:paraId="7A928463" w14:textId="796EF436" w:rsidR="00335A96" w:rsidRDefault="00335A96" w:rsidP="00335A96">
            <w:pPr>
              <w:rPr>
                <w:szCs w:val="22"/>
              </w:rPr>
            </w:pPr>
            <w:r>
              <w:rPr>
                <w:szCs w:val="22"/>
              </w:rPr>
              <w:t>New</w:t>
            </w:r>
            <w:r w:rsidRPr="00335A96">
              <w:rPr>
                <w:szCs w:val="22"/>
              </w:rPr>
              <w:t xml:space="preserve"> descriptions:</w:t>
            </w:r>
          </w:p>
          <w:p w14:paraId="5605ED3B" w14:textId="77777777" w:rsidR="00335A96" w:rsidRDefault="00335A96" w:rsidP="00335A96">
            <w:pPr>
              <w:pStyle w:val="Odstavecseseznamem"/>
              <w:numPr>
                <w:ilvl w:val="0"/>
                <w:numId w:val="27"/>
              </w:numPr>
            </w:pPr>
            <w:r>
              <w:t>SC06 - Quantity of negative SS resulting imbalance at negative settlement price</w:t>
            </w:r>
          </w:p>
          <w:p w14:paraId="3C6AC913" w14:textId="77777777" w:rsidR="00335A96" w:rsidRDefault="00335A96" w:rsidP="00335A96">
            <w:pPr>
              <w:pStyle w:val="Odstavecseseznamem"/>
              <w:numPr>
                <w:ilvl w:val="0"/>
                <w:numId w:val="27"/>
              </w:numPr>
            </w:pPr>
            <w:r>
              <w:t>SC07 - Quantity of positive SS resulting imbalance at positive/nonzero settlement price</w:t>
            </w:r>
          </w:p>
          <w:p w14:paraId="67B0B32B" w14:textId="77777777" w:rsidR="00335A96" w:rsidRDefault="00335A96" w:rsidP="00335A96">
            <w:pPr>
              <w:pStyle w:val="Odstavecseseznamem"/>
              <w:numPr>
                <w:ilvl w:val="0"/>
                <w:numId w:val="27"/>
              </w:numPr>
            </w:pPr>
            <w:r>
              <w:t>SC56 - Quantity of negative SS resulting imbalance at a positive/zero settlement price</w:t>
            </w:r>
          </w:p>
          <w:p w14:paraId="00D66D97" w14:textId="77777777" w:rsidR="00335A96" w:rsidRDefault="00335A96" w:rsidP="00335A96">
            <w:pPr>
              <w:pStyle w:val="Odstavecseseznamem"/>
              <w:numPr>
                <w:ilvl w:val="0"/>
                <w:numId w:val="27"/>
              </w:numPr>
            </w:pPr>
            <w:r>
              <w:t>SC57 - Quantity of positive SS resulting imbalance at negative settlement price</w:t>
            </w:r>
          </w:p>
          <w:p w14:paraId="3D36DBB9" w14:textId="77777777" w:rsidR="00335A96" w:rsidRDefault="00335A96" w:rsidP="00335A96">
            <w:pPr>
              <w:pStyle w:val="Odstavecseseznamem"/>
              <w:numPr>
                <w:ilvl w:val="0"/>
                <w:numId w:val="27"/>
              </w:numPr>
            </w:pPr>
            <w:r>
              <w:t>SP06 - Price for the negative resulting imbalance of the SS at a negative settlement price (receivable)</w:t>
            </w:r>
          </w:p>
          <w:p w14:paraId="7C9825F1" w14:textId="77777777" w:rsidR="00335A96" w:rsidRDefault="00335A96" w:rsidP="00335A96">
            <w:pPr>
              <w:pStyle w:val="Odstavecseseznamem"/>
              <w:numPr>
                <w:ilvl w:val="0"/>
                <w:numId w:val="27"/>
              </w:numPr>
            </w:pPr>
            <w:r>
              <w:t>SP07 - Price of positive SS resulting imbalance at positive/nonzero settlement price (receivable)</w:t>
            </w:r>
          </w:p>
          <w:p w14:paraId="73F47CC4" w14:textId="77777777" w:rsidR="00335A96" w:rsidRDefault="00335A96" w:rsidP="00335A96">
            <w:pPr>
              <w:pStyle w:val="Odstavecseseznamem"/>
              <w:numPr>
                <w:ilvl w:val="0"/>
                <w:numId w:val="27"/>
              </w:numPr>
            </w:pPr>
            <w:r>
              <w:t>SP56 - Price for negative resulting imbalance of SS at positive/zero settlement price (payable)</w:t>
            </w:r>
          </w:p>
          <w:p w14:paraId="056372E7" w14:textId="77777777" w:rsidR="00335A96" w:rsidRDefault="00335A96" w:rsidP="00335A96">
            <w:pPr>
              <w:pStyle w:val="Odstavecseseznamem"/>
              <w:numPr>
                <w:ilvl w:val="0"/>
                <w:numId w:val="27"/>
              </w:numPr>
            </w:pPr>
            <w:r>
              <w:t>SP57 - Price for a positive SS resulting imbalance at a negative settlement price (payable)</w:t>
            </w:r>
          </w:p>
          <w:p w14:paraId="533BB998" w14:textId="77777777" w:rsidR="00335A96" w:rsidRDefault="00335A96" w:rsidP="00335A96">
            <w:pPr>
              <w:pStyle w:val="Odstavecseseznamem"/>
              <w:numPr>
                <w:ilvl w:val="0"/>
                <w:numId w:val="27"/>
              </w:numPr>
            </w:pPr>
            <w:r>
              <w:t>XC01 - Quantity of positive aggregated resulting SS imbalance at positive/nonzero settlement price</w:t>
            </w:r>
          </w:p>
          <w:p w14:paraId="354BE678" w14:textId="77777777" w:rsidR="00335A96" w:rsidRDefault="00335A96" w:rsidP="00335A96">
            <w:pPr>
              <w:pStyle w:val="Odstavecseseznamem"/>
              <w:numPr>
                <w:ilvl w:val="0"/>
                <w:numId w:val="27"/>
              </w:numPr>
            </w:pPr>
            <w:r>
              <w:t>XC02 - Quantity of negative aggregated resulting SS imbalance at negative settlement price</w:t>
            </w:r>
          </w:p>
          <w:p w14:paraId="3BD552CD" w14:textId="77777777" w:rsidR="00335A96" w:rsidRDefault="00335A96" w:rsidP="00335A96">
            <w:pPr>
              <w:pStyle w:val="Odstavecseseznamem"/>
              <w:numPr>
                <w:ilvl w:val="0"/>
                <w:numId w:val="27"/>
              </w:numPr>
            </w:pPr>
            <w:r>
              <w:t>XC51 - Quantity of positive aggregated resulting SS imbalance at negative settlement price</w:t>
            </w:r>
          </w:p>
          <w:p w14:paraId="01D647B6" w14:textId="77777777" w:rsidR="00335A96" w:rsidRDefault="00335A96" w:rsidP="00335A96">
            <w:pPr>
              <w:pStyle w:val="Odstavecseseznamem"/>
              <w:numPr>
                <w:ilvl w:val="0"/>
                <w:numId w:val="27"/>
              </w:numPr>
            </w:pPr>
            <w:r>
              <w:t>XC52 - Quantity of negative aggregated resulting SS imbalance at positive/nonzero settlement price</w:t>
            </w:r>
          </w:p>
          <w:p w14:paraId="1489BE4D" w14:textId="77777777" w:rsidR="00335A96" w:rsidRDefault="00335A96" w:rsidP="00335A96">
            <w:pPr>
              <w:pStyle w:val="Odstavecseseznamem"/>
              <w:numPr>
                <w:ilvl w:val="0"/>
                <w:numId w:val="27"/>
              </w:numPr>
            </w:pPr>
            <w:r>
              <w:t>XP01 - Price for positive aggregated resulting SS imbalance at positive/nonzero settlement price (receivable)</w:t>
            </w:r>
          </w:p>
          <w:p w14:paraId="035657C3" w14:textId="77777777" w:rsidR="00335A96" w:rsidRDefault="00335A96" w:rsidP="00335A96">
            <w:pPr>
              <w:pStyle w:val="Odstavecseseznamem"/>
              <w:numPr>
                <w:ilvl w:val="0"/>
                <w:numId w:val="27"/>
              </w:numPr>
            </w:pPr>
            <w:r>
              <w:t>XP02 - Price for negative aggregated resulting SS imbalance at negative settlement price (receivable)</w:t>
            </w:r>
          </w:p>
          <w:p w14:paraId="22717868" w14:textId="77777777" w:rsidR="00335A96" w:rsidRDefault="00335A96" w:rsidP="00335A96">
            <w:pPr>
              <w:pStyle w:val="Odstavecseseznamem"/>
              <w:numPr>
                <w:ilvl w:val="0"/>
                <w:numId w:val="27"/>
              </w:numPr>
            </w:pPr>
            <w:r>
              <w:t>XP51 - Price for positive aggregated resulting SS imbalance at negative settlement price (payable)</w:t>
            </w:r>
          </w:p>
          <w:p w14:paraId="78A51448" w14:textId="78FC5C45" w:rsidR="00335A96" w:rsidRPr="00335A96" w:rsidRDefault="00335A96" w:rsidP="0017281E">
            <w:pPr>
              <w:pStyle w:val="Odstavecseseznamem"/>
              <w:numPr>
                <w:ilvl w:val="0"/>
                <w:numId w:val="27"/>
              </w:numPr>
            </w:pPr>
            <w:r>
              <w:t>XP52 - Price for negative aggregated resulting SS imbalance at positive/nonzero settlement price (payable)</w:t>
            </w:r>
          </w:p>
        </w:tc>
        <w:tc>
          <w:tcPr>
            <w:tcW w:w="713" w:type="dxa"/>
            <w:tcBorders>
              <w:top w:val="nil"/>
              <w:left w:val="single" w:sz="4" w:space="0" w:color="auto"/>
              <w:bottom w:val="single" w:sz="4" w:space="0" w:color="auto"/>
              <w:right w:val="single" w:sz="4" w:space="0" w:color="auto"/>
            </w:tcBorders>
          </w:tcPr>
          <w:p w14:paraId="700817F2" w14:textId="77777777" w:rsidR="00335A96" w:rsidRDefault="00335A96" w:rsidP="00094FD0">
            <w:pPr>
              <w:pStyle w:val="TableNormal1"/>
              <w:jc w:val="center"/>
              <w:rPr>
                <w:iCs/>
              </w:rPr>
            </w:pPr>
          </w:p>
        </w:tc>
      </w:tr>
      <w:tr w:rsidR="00576D81" w14:paraId="3677FB89" w14:textId="77777777" w:rsidTr="00576D81">
        <w:trPr>
          <w:trHeight w:val="255"/>
        </w:trPr>
        <w:tc>
          <w:tcPr>
            <w:tcW w:w="1139" w:type="dxa"/>
            <w:tcBorders>
              <w:top w:val="single" w:sz="4" w:space="0" w:color="auto"/>
              <w:left w:val="single" w:sz="4" w:space="0" w:color="auto"/>
              <w:bottom w:val="single" w:sz="4" w:space="0" w:color="auto"/>
              <w:right w:val="single" w:sz="4" w:space="0" w:color="auto"/>
            </w:tcBorders>
          </w:tcPr>
          <w:p w14:paraId="6D3A166A" w14:textId="39EB7D42" w:rsidR="00576D81" w:rsidRDefault="00576D81" w:rsidP="00094FD0">
            <w:r>
              <w:t>16.7.2026</w:t>
            </w:r>
          </w:p>
        </w:tc>
        <w:tc>
          <w:tcPr>
            <w:tcW w:w="7220" w:type="dxa"/>
            <w:tcBorders>
              <w:top w:val="single" w:sz="4" w:space="0" w:color="auto"/>
              <w:left w:val="single" w:sz="4" w:space="0" w:color="auto"/>
              <w:bottom w:val="single" w:sz="4" w:space="0" w:color="auto"/>
              <w:right w:val="single" w:sz="4" w:space="0" w:color="auto"/>
            </w:tcBorders>
          </w:tcPr>
          <w:p w14:paraId="406AE406" w14:textId="0D036F7A" w:rsidR="00576D81" w:rsidRPr="00576D81" w:rsidRDefault="00576D81" w:rsidP="00576D81">
            <w:pPr>
              <w:rPr>
                <w:szCs w:val="22"/>
              </w:rPr>
            </w:pPr>
            <w:r w:rsidRPr="00576D81">
              <w:rPr>
                <w:szCs w:val="22"/>
              </w:rPr>
              <w:t xml:space="preserve">MASTERDATA definition – new enumerations of the </w:t>
            </w:r>
            <w:r w:rsidRPr="00576D81">
              <w:rPr>
                <w:i/>
                <w:iCs/>
                <w:szCs w:val="22"/>
              </w:rPr>
              <w:t>rejection-reason</w:t>
            </w:r>
            <w:r>
              <w:rPr>
                <w:szCs w:val="22"/>
              </w:rPr>
              <w:t xml:space="preserve"> </w:t>
            </w:r>
            <w:r w:rsidRPr="00576D81">
              <w:rPr>
                <w:szCs w:val="22"/>
              </w:rPr>
              <w:t>attribute of the</w:t>
            </w:r>
            <w:r>
              <w:rPr>
                <w:szCs w:val="22"/>
              </w:rPr>
              <w:t xml:space="preserve"> </w:t>
            </w:r>
            <w:r w:rsidRPr="00576D81">
              <w:rPr>
                <w:szCs w:val="22"/>
              </w:rPr>
              <w:t>DATA element.</w:t>
            </w:r>
          </w:p>
          <w:p w14:paraId="706DF75C" w14:textId="77777777" w:rsidR="00576D81" w:rsidRDefault="00576D81" w:rsidP="00576D81">
            <w:pPr>
              <w:pStyle w:val="Odstavecseseznamem"/>
              <w:numPr>
                <w:ilvl w:val="0"/>
                <w:numId w:val="27"/>
              </w:numPr>
            </w:pPr>
            <w:r w:rsidRPr="00576D81">
              <w:t>52 - Rejection of the acceptance of imbalance responsibility by the Balance Responsible Party (BRP) without continuation of supply</w:t>
            </w:r>
          </w:p>
          <w:p w14:paraId="52D80D90" w14:textId="77777777" w:rsidR="00576D81" w:rsidRDefault="00576D81" w:rsidP="00576D81">
            <w:pPr>
              <w:pStyle w:val="Odstavecseseznamem"/>
              <w:numPr>
                <w:ilvl w:val="0"/>
                <w:numId w:val="27"/>
              </w:numPr>
            </w:pPr>
            <w:r w:rsidRPr="00576D81">
              <w:t>54 - Suspended by the new supplier without continuation of supply</w:t>
            </w:r>
          </w:p>
          <w:p w14:paraId="2665640B" w14:textId="77777777" w:rsidR="00576D81" w:rsidRDefault="00576D81" w:rsidP="00576D81">
            <w:pPr>
              <w:pStyle w:val="Odstavecseseznamem"/>
              <w:numPr>
                <w:ilvl w:val="0"/>
                <w:numId w:val="27"/>
              </w:numPr>
            </w:pPr>
            <w:r w:rsidRPr="00576D81">
              <w:t>55 - Suspended by the current supplier without continuation of supply</w:t>
            </w:r>
          </w:p>
          <w:p w14:paraId="687ADB63" w14:textId="383D6556" w:rsidR="00576D81" w:rsidRPr="00576D81" w:rsidRDefault="00576D81" w:rsidP="00576D81">
            <w:pPr>
              <w:pStyle w:val="Odstavecseseznamem"/>
              <w:numPr>
                <w:ilvl w:val="0"/>
                <w:numId w:val="27"/>
              </w:numPr>
            </w:pPr>
            <w:r w:rsidRPr="00576D81">
              <w:t>56 - Conditions not fulfilled for the paired EAN</w:t>
            </w:r>
          </w:p>
        </w:tc>
        <w:tc>
          <w:tcPr>
            <w:tcW w:w="713" w:type="dxa"/>
            <w:tcBorders>
              <w:top w:val="single" w:sz="4" w:space="0" w:color="auto"/>
              <w:left w:val="single" w:sz="4" w:space="0" w:color="auto"/>
              <w:bottom w:val="single" w:sz="4" w:space="0" w:color="auto"/>
              <w:right w:val="single" w:sz="4" w:space="0" w:color="auto"/>
            </w:tcBorders>
          </w:tcPr>
          <w:p w14:paraId="4C3F60F9" w14:textId="0B252097" w:rsidR="00576D81" w:rsidRDefault="00576D81" w:rsidP="00094FD0">
            <w:pPr>
              <w:pStyle w:val="TableNormal1"/>
              <w:jc w:val="center"/>
              <w:rPr>
                <w:iCs/>
              </w:rPr>
            </w:pPr>
            <w:r>
              <w:rPr>
                <w:iCs/>
              </w:rPr>
              <w:t>V2.017</w:t>
            </w: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fileds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r w:rsidRPr="00347575">
        <w:rPr>
          <w:lang w:val="en-GB"/>
        </w:rPr>
        <w:t>of  LP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Electronic invoice forwarding beetween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Providing of trading a billing results</w:t>
      </w:r>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SAP Netweaver</w:t>
      </w:r>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Power suppliers – Electricity  traders</w:t>
      </w:r>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DM, IDA, RRD and SoI</w:t>
      </w:r>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For communictaion beetween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full-dublex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More detailed communictaion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The CDS-WAS system due to communication security uses unified infrastructure of PKI which is common for the entire CS OTE central system. Access of all users is controlled uniformly without consideration of user type (CDS user or IS OTE user). User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Message interchange among market participant will run automated according to basic princliple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contains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If everything‘s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CDS – internal SAP iDOC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iDoc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r w:rsidR="006F710C">
        <w:rPr>
          <w:lang w:val="en-GB"/>
        </w:rPr>
        <w:t>ubjekt</w:t>
      </w:r>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of  the </w:t>
      </w:r>
      <w:r w:rsidR="003C4FE6">
        <w:rPr>
          <w:lang w:val="en-US"/>
        </w:rPr>
        <w:t>CDSINVOICE</w:t>
      </w:r>
      <w:r w:rsidRPr="002E215A">
        <w:rPr>
          <w:lang w:val="en-US"/>
        </w:rPr>
        <w:t xml:space="preserve"> message follows the described steps:</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everything‘s all right, WAS delivers message to the </w:t>
      </w:r>
      <w:r>
        <w:rPr>
          <w:lang w:val="en-GB"/>
        </w:rPr>
        <w:t>CDS application server. I</w:t>
      </w:r>
      <w:r w:rsidRPr="00347575">
        <w:rPr>
          <w:lang w:val="en-GB"/>
        </w:rPr>
        <w:t>nternal SAP iDOC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as an iDoc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r>
        <w:t>If it is necessary to send corrected data again, the new message must contain all data of the original message. During data processing the original message will not be taken into consideration.</w:t>
      </w:r>
    </w:p>
    <w:p w14:paraId="17C4D9B1" w14:textId="77777777" w:rsidR="00347575" w:rsidRPr="00CB5854" w:rsidRDefault="00347575" w:rsidP="00347575">
      <w:pPr>
        <w:numPr>
          <w:ilvl w:val="0"/>
          <w:numId w:val="8"/>
        </w:numPr>
      </w:pPr>
      <w:r>
        <w:t>Single data interchange (data file with a message) must contain only one message</w:t>
      </w:r>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r>
        <w:t>Date and time is given in local time</w:t>
      </w:r>
    </w:p>
    <w:p w14:paraId="6CDB6823" w14:textId="77777777" w:rsidR="00530719" w:rsidRPr="00347575" w:rsidRDefault="00347575">
      <w:pPr>
        <w:numPr>
          <w:ilvl w:val="0"/>
          <w:numId w:val="9"/>
        </w:numPr>
        <w:rPr>
          <w:lang w:val="en-GB"/>
        </w:rPr>
      </w:pPr>
      <w:bookmarkStart w:id="11" w:name="OLE_LINK11"/>
      <w:bookmarkStart w:id="12" w:name="OLE_LINK12"/>
      <w:r>
        <w:t>Periods are presented by the combination of beginning and end of  the time</w:t>
      </w:r>
      <w:bookmarkEnd w:id="11"/>
      <w:bookmarkEnd w:id="12"/>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The time offset of values in a message (data profiles on PDT – metered, planed..)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The value is always generated for the first period stated in the XML message and is valid for all values in this particular message.</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r>
        <w:t>Date and time are given in local time</w:t>
      </w:r>
      <w:r w:rsidR="00530719" w:rsidRPr="00347575">
        <w:rPr>
          <w:lang w:val="en-GB"/>
        </w:rPr>
        <w:t>.</w:t>
      </w:r>
    </w:p>
    <w:p w14:paraId="083BCC69" w14:textId="77777777" w:rsidR="00914B5F" w:rsidRPr="00914B5F" w:rsidRDefault="00914B5F" w:rsidP="00914B5F">
      <w:pPr>
        <w:numPr>
          <w:ilvl w:val="0"/>
          <w:numId w:val="10"/>
        </w:numPr>
      </w:pPr>
      <w:r>
        <w:rPr>
          <w:lang w:val="en-GB"/>
        </w:rPr>
        <w:t>The time offset of values in a message (data profiles on PDT – metered, planed..)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The value is always generated for the first period stated in the XML message and is valid for all values in this particular message.</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r>
        <w:t>Triad separator shall not be used in interchnage, for example: 25000000</w:t>
      </w:r>
    </w:p>
    <w:p w14:paraId="19453CE8" w14:textId="77777777" w:rsidR="00914B5F" w:rsidRDefault="00914B5F" w:rsidP="00914B5F">
      <w:pPr>
        <w:numPr>
          <w:ilvl w:val="0"/>
          <w:numId w:val="9"/>
        </w:numPr>
      </w:pPr>
      <w:r>
        <w:t>Decimal mark is a point on the line (.), for example: 3.14</w:t>
      </w:r>
    </w:p>
    <w:p w14:paraId="103E542B" w14:textId="77777777" w:rsidR="00914B5F" w:rsidRPr="00CB5854" w:rsidRDefault="00914B5F" w:rsidP="00914B5F">
      <w:pPr>
        <w:numPr>
          <w:ilvl w:val="0"/>
          <w:numId w:val="9"/>
        </w:numPr>
      </w:pPr>
      <w:r>
        <w:t>Incomplete notation is not allowed, for example: .5 or 2.</w:t>
      </w:r>
    </w:p>
    <w:p w14:paraId="422FBED4" w14:textId="77777777" w:rsidR="00914B5F" w:rsidRPr="00CB5854" w:rsidRDefault="00914B5F" w:rsidP="00914B5F">
      <w:pPr>
        <w:numPr>
          <w:ilvl w:val="0"/>
          <w:numId w:val="9"/>
        </w:numPr>
      </w:pPr>
      <w:r>
        <w:t>Zero prefix is not allowed, for example: 02</w:t>
      </w:r>
    </w:p>
    <w:p w14:paraId="3CB89040" w14:textId="77777777" w:rsidR="00914B5F" w:rsidRPr="00CB5854" w:rsidRDefault="00914B5F" w:rsidP="00914B5F">
      <w:pPr>
        <w:numPr>
          <w:ilvl w:val="0"/>
          <w:numId w:val="9"/>
        </w:numPr>
      </w:pPr>
      <w:r>
        <w:t>Positive value is without positive sign, for example: 112</w:t>
      </w:r>
    </w:p>
    <w:p w14:paraId="0F82BACC" w14:textId="77777777" w:rsidR="00914B5F" w:rsidRPr="00CB5854" w:rsidRDefault="00914B5F" w:rsidP="00914B5F">
      <w:pPr>
        <w:numPr>
          <w:ilvl w:val="0"/>
          <w:numId w:val="9"/>
        </w:numPr>
      </w:pPr>
      <w:r>
        <w:t>Negative value is with negative sign (-) immediately before first number, for example: -112</w:t>
      </w:r>
    </w:p>
    <w:p w14:paraId="2544EBE5" w14:textId="77777777" w:rsidR="00914B5F" w:rsidRPr="00CB5854" w:rsidRDefault="00914B5F" w:rsidP="00914B5F">
      <w:pPr>
        <w:numPr>
          <w:ilvl w:val="0"/>
          <w:numId w:val="9"/>
        </w:numPr>
      </w:pPr>
      <w:r>
        <w:t>Zero value is without sign, for example: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msg_code,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msg_code,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r>
              <w:rPr>
                <w:b/>
                <w:bCs/>
                <w:sz w:val="20"/>
                <w:szCs w:val="20"/>
                <w:lang w:eastAsia="cs-CZ"/>
              </w:rPr>
              <w:t>Message format</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Syntax error in incoming message - error on communication channel level (from CDS to message sender)</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r w:rsidRPr="005711CB">
              <w:rPr>
                <w:sz w:val="20"/>
                <w:szCs w:val="20"/>
              </w:rPr>
              <w:t>Service providers</w:t>
            </w:r>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Syntax error in incoming message - error on communication channel level (from message receiver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r w:rsidRPr="005711CB">
              <w:rPr>
                <w:sz w:val="20"/>
                <w:szCs w:val="20"/>
              </w:rPr>
              <w:t>Service providers</w:t>
            </w:r>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Syntax error - invalid message format (from CDS to message sender)</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r w:rsidRPr="005711CB">
              <w:rPr>
                <w:sz w:val="20"/>
                <w:szCs w:val="20"/>
              </w:rPr>
              <w:t>External subject</w:t>
            </w:r>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Syntax error - invalid message format (from message receiver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r w:rsidRPr="005409D6">
              <w:rPr>
                <w:sz w:val="20"/>
                <w:szCs w:val="20"/>
              </w:rPr>
              <w:t>Request for historical maximum monthly consumption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PDT code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r w:rsidRPr="005711CB">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r w:rsidRPr="005711CB">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r w:rsidRPr="005711CB">
              <w:rPr>
                <w:sz w:val="20"/>
                <w:szCs w:val="20"/>
              </w:rPr>
              <w:t>Service providers</w:t>
            </w:r>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r w:rsidRPr="005711CB">
              <w:rPr>
                <w:sz w:val="20"/>
                <w:szCs w:val="20"/>
              </w:rPr>
              <w:t>Information about PDT disconnection</w:t>
            </w:r>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r w:rsidRPr="005711CB">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r w:rsidRPr="005711CB">
              <w:rPr>
                <w:sz w:val="20"/>
                <w:szCs w:val="20"/>
              </w:rPr>
              <w:t>Service providers</w:t>
            </w:r>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Copy of message of PDT disconnection</w:t>
            </w:r>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r w:rsidRPr="005711CB">
              <w:rPr>
                <w:sz w:val="20"/>
                <w:szCs w:val="20"/>
              </w:rPr>
              <w:t>Request for data of PDT disconnection</w:t>
            </w:r>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r w:rsidRPr="005711CB">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r w:rsidRPr="005711CB">
              <w:rPr>
                <w:sz w:val="20"/>
                <w:szCs w:val="20"/>
              </w:rPr>
              <w:t>Service providers</w:t>
            </w:r>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PDT disconnection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Interval metered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Non-interval metered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of  </w:t>
            </w:r>
            <w:r w:rsidR="009F5ED9">
              <w:rPr>
                <w:sz w:val="20"/>
                <w:szCs w:val="20"/>
              </w:rPr>
              <w:t>DGI ICS - input</w:t>
            </w:r>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r w:rsidRPr="005711CB">
              <w:rPr>
                <w:sz w:val="20"/>
                <w:szCs w:val="20"/>
              </w:rPr>
              <w:t>Annual consumption estimation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of  </w:t>
            </w:r>
            <w:r w:rsidR="005711CB" w:rsidRPr="005711CB">
              <w:rPr>
                <w:sz w:val="20"/>
                <w:szCs w:val="20"/>
              </w:rPr>
              <w:t>DGI RCS</w:t>
            </w:r>
            <w:r w:rsidR="009F5ED9">
              <w:rPr>
                <w:sz w:val="20"/>
                <w:szCs w:val="20"/>
              </w:rPr>
              <w:t xml:space="preserve"> - input</w:t>
            </w:r>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r w:rsidRPr="005711CB">
              <w:rPr>
                <w:sz w:val="20"/>
                <w:szCs w:val="20"/>
              </w:rPr>
              <w:t xml:space="preserve">Electronic invoice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r w:rsidRPr="005711CB">
              <w:rPr>
                <w:sz w:val="20"/>
                <w:szCs w:val="20"/>
              </w:rPr>
              <w:t>Supplier;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r w:rsidRPr="005711CB">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r w:rsidRPr="005711CB">
              <w:rPr>
                <w:sz w:val="20"/>
                <w:szCs w:val="20"/>
              </w:rPr>
              <w:t>External subject</w:t>
            </w:r>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r w:rsidRPr="005711CB">
              <w:rPr>
                <w:sz w:val="20"/>
                <w:szCs w:val="20"/>
              </w:rPr>
              <w:t>Request for electronic invoice</w:t>
            </w:r>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r w:rsidRPr="005711CB">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r w:rsidRPr="005711CB">
              <w:rPr>
                <w:sz w:val="20"/>
                <w:szCs w:val="20"/>
              </w:rPr>
              <w:t>External subject</w:t>
            </w:r>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r w:rsidRPr="005711CB">
              <w:rPr>
                <w:sz w:val="20"/>
                <w:szCs w:val="20"/>
              </w:rPr>
              <w:t>Request for invoicing data sending</w:t>
            </w:r>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r w:rsidRPr="005711CB">
              <w:rPr>
                <w:sz w:val="20"/>
                <w:szCs w:val="20"/>
              </w:rPr>
              <w:t>Request for distribution invoicing data sending</w:t>
            </w:r>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r w:rsidRPr="005711CB">
              <w:rPr>
                <w:sz w:val="20"/>
                <w:szCs w:val="20"/>
              </w:rPr>
              <w:t>Request for provided AC sending</w:t>
            </w:r>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r w:rsidRPr="005711CB">
              <w:rPr>
                <w:sz w:val="20"/>
                <w:szCs w:val="20"/>
              </w:rPr>
              <w:t>Request for annual consumption estimation</w:t>
            </w:r>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r w:rsidRPr="005711CB">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r w:rsidRPr="005711CB">
              <w:rPr>
                <w:sz w:val="20"/>
                <w:szCs w:val="20"/>
              </w:rPr>
              <w:t xml:space="preserve">Request for </w:t>
            </w:r>
            <w:r w:rsidR="00620048">
              <w:rPr>
                <w:sz w:val="20"/>
                <w:szCs w:val="20"/>
              </w:rPr>
              <w:t xml:space="preserve">base data of  </w:t>
            </w:r>
            <w:r w:rsidRPr="005711CB">
              <w:rPr>
                <w:sz w:val="20"/>
                <w:szCs w:val="20"/>
              </w:rPr>
              <w:t>DGI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DF628F" w:rsidRPr="007F474B" w14:paraId="75F48C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97CC62" w14:textId="670C2ACB" w:rsidR="00DF628F" w:rsidRPr="005711CB" w:rsidRDefault="00DF628F" w:rsidP="00DF628F">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4688A6B7" w14:textId="58D29CB7" w:rsidR="00DF628F" w:rsidRPr="005711CB" w:rsidRDefault="00DF628F" w:rsidP="00DF628F">
            <w:pPr>
              <w:rPr>
                <w:sz w:val="20"/>
                <w:szCs w:val="20"/>
              </w:rPr>
            </w:pPr>
            <w:r w:rsidRPr="000D0738">
              <w:rPr>
                <w:sz w:val="20"/>
                <w:szCs w:val="20"/>
              </w:rPr>
              <w:t>Request for storage value</w:t>
            </w:r>
          </w:p>
        </w:tc>
        <w:tc>
          <w:tcPr>
            <w:tcW w:w="1620" w:type="dxa"/>
            <w:tcBorders>
              <w:top w:val="nil"/>
              <w:left w:val="nil"/>
              <w:bottom w:val="single" w:sz="4" w:space="0" w:color="auto"/>
              <w:right w:val="single" w:sz="4" w:space="0" w:color="auto"/>
            </w:tcBorders>
            <w:noWrap/>
            <w:vAlign w:val="center"/>
          </w:tcPr>
          <w:p w14:paraId="03708F87" w14:textId="44F1B806" w:rsidR="00DF628F"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03EE7BE" w14:textId="082D8E48"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4D1241" w14:textId="56B81A4D"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FC2243A" w14:textId="6FD5D403" w:rsidR="00DF628F" w:rsidRPr="005711CB" w:rsidRDefault="00DF628F" w:rsidP="00DF628F">
            <w:pPr>
              <w:jc w:val="center"/>
              <w:rPr>
                <w:sz w:val="20"/>
                <w:szCs w:val="20"/>
              </w:rPr>
            </w:pPr>
            <w:r w:rsidRPr="005711CB">
              <w:rPr>
                <w:sz w:val="20"/>
                <w:szCs w:val="20"/>
              </w:rPr>
              <w:t>CDS</w:t>
            </w:r>
          </w:p>
        </w:tc>
      </w:tr>
      <w:tr w:rsidR="00DF628F"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DF628F" w:rsidRPr="007F474B" w:rsidRDefault="00DF628F" w:rsidP="00DF628F">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DF628F" w:rsidRPr="007F474B" w:rsidRDefault="00DF628F" w:rsidP="00DF628F">
            <w:pPr>
              <w:spacing w:after="0"/>
              <w:rPr>
                <w:sz w:val="20"/>
                <w:szCs w:val="20"/>
                <w:lang w:eastAsia="cs-CZ"/>
              </w:rPr>
            </w:pPr>
            <w:r w:rsidRPr="00E21E3C">
              <w:rPr>
                <w:sz w:val="20"/>
                <w:szCs w:val="20"/>
                <w:lang w:eastAsia="cs-CZ"/>
              </w:rPr>
              <w:t>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2E07579" w14:textId="77777777" w:rsidR="00DF628F"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62770C5" w14:textId="77777777" w:rsidR="00DF628F" w:rsidRPr="005711CB" w:rsidRDefault="00DF628F" w:rsidP="00DF628F">
            <w:pPr>
              <w:jc w:val="center"/>
              <w:rPr>
                <w:sz w:val="20"/>
                <w:szCs w:val="20"/>
              </w:rPr>
            </w:pPr>
            <w:r w:rsidRPr="005711CB">
              <w:rPr>
                <w:sz w:val="20"/>
                <w:szCs w:val="20"/>
              </w:rPr>
              <w:t>CDS</w:t>
            </w:r>
          </w:p>
        </w:tc>
      </w:tr>
      <w:tr w:rsidR="00DF628F"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DF628F" w:rsidRPr="005711CB" w:rsidRDefault="00DF628F" w:rsidP="00DF628F">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DF628F" w:rsidRPr="005711CB" w:rsidRDefault="00DF628F" w:rsidP="00DF628F">
            <w:pPr>
              <w:rPr>
                <w:sz w:val="20"/>
                <w:szCs w:val="20"/>
              </w:rPr>
            </w:pPr>
            <w:r w:rsidRPr="005711CB">
              <w:rPr>
                <w:sz w:val="20"/>
                <w:szCs w:val="20"/>
              </w:rPr>
              <w:t>Request for Change of supplier</w:t>
            </w:r>
          </w:p>
        </w:tc>
        <w:tc>
          <w:tcPr>
            <w:tcW w:w="1620" w:type="dxa"/>
            <w:tcBorders>
              <w:top w:val="nil"/>
              <w:left w:val="nil"/>
              <w:bottom w:val="single" w:sz="4" w:space="0" w:color="auto"/>
              <w:right w:val="single" w:sz="4" w:space="0" w:color="auto"/>
            </w:tcBorders>
            <w:noWrap/>
            <w:vAlign w:val="center"/>
          </w:tcPr>
          <w:p w14:paraId="20F902F5"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DF628F" w:rsidRPr="005711CB" w:rsidRDefault="00DF628F" w:rsidP="00DF628F">
            <w:pPr>
              <w:jc w:val="center"/>
              <w:rPr>
                <w:sz w:val="20"/>
                <w:szCs w:val="20"/>
              </w:rPr>
            </w:pPr>
            <w:r w:rsidRPr="005711CB">
              <w:rPr>
                <w:sz w:val="20"/>
                <w:szCs w:val="20"/>
              </w:rPr>
              <w:t>RMP trader - supplier</w:t>
            </w:r>
          </w:p>
        </w:tc>
        <w:tc>
          <w:tcPr>
            <w:tcW w:w="1260" w:type="dxa"/>
            <w:tcBorders>
              <w:top w:val="nil"/>
              <w:left w:val="nil"/>
              <w:bottom w:val="single" w:sz="4" w:space="0" w:color="auto"/>
              <w:right w:val="single" w:sz="4" w:space="0" w:color="auto"/>
            </w:tcBorders>
            <w:vAlign w:val="center"/>
          </w:tcPr>
          <w:p w14:paraId="6DB92478" w14:textId="77777777" w:rsidR="00DF628F" w:rsidRPr="005711CB" w:rsidRDefault="00DF628F" w:rsidP="00DF628F">
            <w:pPr>
              <w:jc w:val="center"/>
              <w:rPr>
                <w:sz w:val="20"/>
                <w:szCs w:val="20"/>
              </w:rPr>
            </w:pPr>
            <w:r w:rsidRPr="005711CB">
              <w:rPr>
                <w:sz w:val="20"/>
                <w:szCs w:val="20"/>
              </w:rPr>
              <w:t>CDS</w:t>
            </w:r>
          </w:p>
        </w:tc>
      </w:tr>
      <w:tr w:rsidR="00DF628F"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DF628F" w:rsidRPr="005711CB" w:rsidRDefault="00DF628F" w:rsidP="00DF628F">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DF628F" w:rsidRPr="009B14DC" w:rsidRDefault="00DF628F" w:rsidP="00DF628F">
            <w:pPr>
              <w:rPr>
                <w:sz w:val="20"/>
                <w:szCs w:val="20"/>
              </w:rPr>
            </w:pPr>
            <w:r w:rsidRPr="005711CB">
              <w:rPr>
                <w:sz w:val="20"/>
                <w:szCs w:val="20"/>
              </w:rPr>
              <w:t>Registration of negotiated diagram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DB0B11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DF628F" w:rsidRPr="005711CB" w:rsidRDefault="00DF628F" w:rsidP="00DF628F">
            <w:pPr>
              <w:jc w:val="center"/>
              <w:rPr>
                <w:sz w:val="20"/>
                <w:szCs w:val="20"/>
              </w:rPr>
            </w:pPr>
            <w:r w:rsidRPr="005711CB">
              <w:rPr>
                <w:sz w:val="20"/>
                <w:szCs w:val="20"/>
              </w:rPr>
              <w:t>Trader</w:t>
            </w:r>
          </w:p>
        </w:tc>
        <w:tc>
          <w:tcPr>
            <w:tcW w:w="1260" w:type="dxa"/>
            <w:tcBorders>
              <w:top w:val="nil"/>
              <w:left w:val="nil"/>
              <w:bottom w:val="single" w:sz="4" w:space="0" w:color="auto"/>
              <w:right w:val="single" w:sz="4" w:space="0" w:color="auto"/>
            </w:tcBorders>
            <w:vAlign w:val="center"/>
          </w:tcPr>
          <w:p w14:paraId="28A6B271" w14:textId="77777777" w:rsidR="00DF628F" w:rsidRPr="005711CB" w:rsidRDefault="00DF628F" w:rsidP="00DF628F">
            <w:pPr>
              <w:jc w:val="center"/>
              <w:rPr>
                <w:sz w:val="20"/>
                <w:szCs w:val="20"/>
              </w:rPr>
            </w:pPr>
            <w:r w:rsidRPr="005711CB">
              <w:rPr>
                <w:sz w:val="20"/>
                <w:szCs w:val="20"/>
              </w:rPr>
              <w:t>CDS</w:t>
            </w:r>
          </w:p>
        </w:tc>
      </w:tr>
      <w:tr w:rsidR="00DF628F"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DF628F" w:rsidRPr="005711CB" w:rsidRDefault="00DF628F" w:rsidP="00DF628F">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DF628F" w:rsidRPr="009B14DC" w:rsidRDefault="00DF628F" w:rsidP="00DF628F">
            <w:pPr>
              <w:rPr>
                <w:sz w:val="20"/>
                <w:szCs w:val="20"/>
              </w:rPr>
            </w:pPr>
            <w:r w:rsidRPr="005711CB">
              <w:rPr>
                <w:sz w:val="20"/>
                <w:szCs w:val="20"/>
              </w:rPr>
              <w:t>Request for sending of negotiated diagrams for managing of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2961DF9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BDCBB9F" w14:textId="77777777" w:rsidR="00DF628F" w:rsidRPr="005711CB" w:rsidRDefault="00DF628F" w:rsidP="00DF628F">
            <w:pPr>
              <w:jc w:val="center"/>
              <w:rPr>
                <w:sz w:val="20"/>
                <w:szCs w:val="20"/>
              </w:rPr>
            </w:pPr>
            <w:r w:rsidRPr="005711CB">
              <w:rPr>
                <w:sz w:val="20"/>
                <w:szCs w:val="20"/>
              </w:rPr>
              <w:t>CDS</w:t>
            </w:r>
          </w:p>
        </w:tc>
      </w:tr>
      <w:tr w:rsidR="00DF628F"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DF628F" w:rsidRPr="007F474B" w:rsidRDefault="00DF628F" w:rsidP="00DF628F">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DF628F" w:rsidRPr="007F474B" w:rsidRDefault="00DF628F" w:rsidP="00DF628F">
            <w:pPr>
              <w:spacing w:after="0"/>
              <w:rPr>
                <w:sz w:val="20"/>
                <w:szCs w:val="20"/>
                <w:lang w:eastAsia="cs-CZ"/>
              </w:rPr>
            </w:pPr>
            <w:r w:rsidRPr="00E21E3C">
              <w:rPr>
                <w:sz w:val="20"/>
                <w:szCs w:val="20"/>
                <w:lang w:eastAsia="cs-CZ"/>
              </w:rPr>
              <w:t>Confirmation of acceptance/rejection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E309965" w14:textId="77777777" w:rsidR="00DF628F" w:rsidRPr="007F474B"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DF628F" w:rsidRDefault="00DF628F" w:rsidP="00DF628F">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DF628F" w:rsidRPr="005711CB" w:rsidRDefault="00DF628F" w:rsidP="00DF628F">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DF628F" w:rsidRPr="005711CB" w:rsidRDefault="00DF628F" w:rsidP="00DF628F">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15BE3A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DF628F" w:rsidRPr="005711CB" w:rsidRDefault="00DF628F" w:rsidP="00DF628F">
            <w:pPr>
              <w:jc w:val="center"/>
              <w:rPr>
                <w:sz w:val="20"/>
                <w:szCs w:val="20"/>
              </w:rPr>
            </w:pPr>
            <w:r>
              <w:rPr>
                <w:sz w:val="20"/>
                <w:szCs w:val="20"/>
              </w:rPr>
              <w:t>RMP</w:t>
            </w:r>
          </w:p>
        </w:tc>
      </w:tr>
      <w:tr w:rsidR="00DF628F"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DF628F" w:rsidRPr="005711CB" w:rsidRDefault="00DF628F" w:rsidP="00DF628F">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DF628F" w:rsidRPr="005711CB" w:rsidRDefault="00DF628F" w:rsidP="00DF628F">
            <w:pPr>
              <w:rPr>
                <w:sz w:val="20"/>
                <w:szCs w:val="20"/>
              </w:rPr>
            </w:pPr>
            <w:r w:rsidRPr="005711CB">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center"/>
          </w:tcPr>
          <w:p w14:paraId="7C2DB23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DF628F" w:rsidRPr="005711CB" w:rsidRDefault="00DF628F" w:rsidP="00DF628F">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DF628F" w:rsidRPr="005711CB" w:rsidRDefault="00DF628F" w:rsidP="00DF628F">
            <w:pPr>
              <w:jc w:val="center"/>
              <w:rPr>
                <w:sz w:val="20"/>
                <w:szCs w:val="20"/>
              </w:rPr>
            </w:pPr>
            <w:r w:rsidRPr="005711CB">
              <w:rPr>
                <w:sz w:val="20"/>
                <w:szCs w:val="20"/>
              </w:rPr>
              <w:t>CDS</w:t>
            </w:r>
          </w:p>
        </w:tc>
      </w:tr>
      <w:tr w:rsidR="00DF628F"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DF628F" w:rsidRPr="005711CB" w:rsidRDefault="00DF628F" w:rsidP="00DF628F">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DF628F" w:rsidRPr="005711CB" w:rsidRDefault="00DF628F" w:rsidP="00DF628F">
            <w:pPr>
              <w:rPr>
                <w:sz w:val="20"/>
                <w:szCs w:val="20"/>
              </w:rPr>
            </w:pPr>
            <w:r w:rsidRPr="005711CB">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center"/>
          </w:tcPr>
          <w:p w14:paraId="41041667"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8D61472" w14:textId="77777777" w:rsidR="00DF628F" w:rsidRPr="005711CB" w:rsidRDefault="00DF628F" w:rsidP="00DF628F">
            <w:pPr>
              <w:jc w:val="center"/>
              <w:rPr>
                <w:sz w:val="20"/>
                <w:szCs w:val="20"/>
              </w:rPr>
            </w:pPr>
            <w:r w:rsidRPr="005711CB">
              <w:rPr>
                <w:sz w:val="20"/>
                <w:szCs w:val="20"/>
              </w:rPr>
              <w:t>CDS</w:t>
            </w:r>
          </w:p>
        </w:tc>
      </w:tr>
      <w:tr w:rsidR="00DF628F"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DF628F" w:rsidRDefault="00DF628F" w:rsidP="00DF628F">
            <w:pPr>
              <w:spacing w:after="0"/>
              <w:jc w:val="center"/>
              <w:rPr>
                <w:sz w:val="20"/>
                <w:szCs w:val="20"/>
                <w:lang w:eastAsia="cs-CZ"/>
              </w:rPr>
            </w:pPr>
            <w:r w:rsidRPr="00933675">
              <w:rPr>
                <w:sz w:val="20"/>
                <w:szCs w:val="20"/>
                <w:lang w:eastAsia="cs-CZ"/>
              </w:rPr>
              <w:lastRenderedPageBreak/>
              <w:t>148</w:t>
            </w:r>
          </w:p>
        </w:tc>
        <w:tc>
          <w:tcPr>
            <w:tcW w:w="3795" w:type="dxa"/>
            <w:tcBorders>
              <w:top w:val="nil"/>
              <w:left w:val="nil"/>
              <w:bottom w:val="single" w:sz="4" w:space="0" w:color="auto"/>
              <w:right w:val="single" w:sz="4" w:space="0" w:color="auto"/>
            </w:tcBorders>
            <w:noWrap/>
            <w:vAlign w:val="bottom"/>
          </w:tcPr>
          <w:p w14:paraId="75A6F09D" w14:textId="77777777" w:rsidR="00DF628F" w:rsidRPr="00FD2340" w:rsidRDefault="00DF628F" w:rsidP="00DF628F">
            <w:pPr>
              <w:spacing w:after="0"/>
              <w:rPr>
                <w:sz w:val="20"/>
                <w:szCs w:val="20"/>
                <w:lang w:eastAsia="cs-CZ"/>
              </w:rPr>
            </w:pPr>
            <w:r w:rsidRPr="00E21E3C">
              <w:rPr>
                <w:sz w:val="20"/>
                <w:szCs w:val="20"/>
                <w:lang w:eastAsia="cs-CZ"/>
              </w:rPr>
              <w:t>Copy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069A51C"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DF628F" w:rsidRPr="005711CB" w:rsidRDefault="00DF628F" w:rsidP="00DF628F">
            <w:pPr>
              <w:jc w:val="center"/>
              <w:rPr>
                <w:sz w:val="20"/>
                <w:szCs w:val="20"/>
              </w:rPr>
            </w:pPr>
            <w:r>
              <w:rPr>
                <w:sz w:val="20"/>
                <w:szCs w:val="20"/>
              </w:rPr>
              <w:t>RMP</w:t>
            </w:r>
          </w:p>
        </w:tc>
      </w:tr>
      <w:tr w:rsidR="00DF628F"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DF628F" w:rsidRDefault="00DF628F" w:rsidP="00DF628F">
            <w:pPr>
              <w:spacing w:after="0"/>
              <w:jc w:val="center"/>
              <w:rPr>
                <w:sz w:val="20"/>
                <w:szCs w:val="20"/>
                <w:lang w:eastAsia="cs-CZ"/>
              </w:rPr>
            </w:pPr>
            <w:r w:rsidRPr="00933675">
              <w:rPr>
                <w:sz w:val="20"/>
                <w:szCs w:val="20"/>
                <w:lang w:eastAsia="cs-CZ"/>
              </w:rPr>
              <w:t>150</w:t>
            </w:r>
          </w:p>
        </w:tc>
        <w:tc>
          <w:tcPr>
            <w:tcW w:w="3795" w:type="dxa"/>
            <w:tcBorders>
              <w:top w:val="nil"/>
              <w:left w:val="nil"/>
              <w:bottom w:val="single" w:sz="4" w:space="0" w:color="auto"/>
              <w:right w:val="single" w:sz="4" w:space="0" w:color="auto"/>
            </w:tcBorders>
            <w:noWrap/>
            <w:vAlign w:val="bottom"/>
          </w:tcPr>
          <w:p w14:paraId="475B2FF0" w14:textId="77777777" w:rsidR="00DF628F" w:rsidRPr="00FD2340" w:rsidRDefault="00DF628F" w:rsidP="00DF628F">
            <w:pPr>
              <w:spacing w:after="0"/>
              <w:rPr>
                <w:sz w:val="20"/>
                <w:szCs w:val="20"/>
                <w:lang w:eastAsia="cs-CZ"/>
              </w:rPr>
            </w:pPr>
            <w:r w:rsidRPr="00E21E3C">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104AD9D7"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DF628F" w:rsidRDefault="00DF628F" w:rsidP="00DF628F">
            <w:pPr>
              <w:jc w:val="center"/>
              <w:rPr>
                <w:sz w:val="20"/>
                <w:szCs w:val="20"/>
                <w:lang w:eastAsia="cs-CZ"/>
              </w:rPr>
            </w:pPr>
            <w:r>
              <w:rPr>
                <w:sz w:val="20"/>
                <w:szCs w:val="20"/>
                <w:lang w:eastAsia="cs-CZ"/>
              </w:rPr>
              <w:t>CDS</w:t>
            </w:r>
          </w:p>
        </w:tc>
      </w:tr>
      <w:tr w:rsidR="00DF628F"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DF628F" w:rsidRPr="00F56B6A" w:rsidRDefault="00DF628F" w:rsidP="00DF628F">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DF628F" w:rsidRPr="00F56B6A" w:rsidRDefault="00DF628F" w:rsidP="00DF628F">
            <w:pPr>
              <w:spacing w:after="0"/>
              <w:rPr>
                <w:sz w:val="20"/>
                <w:szCs w:val="20"/>
                <w:lang w:eastAsia="cs-CZ"/>
              </w:rPr>
            </w:pPr>
            <w:r w:rsidRPr="00E21E3C">
              <w:rPr>
                <w:sz w:val="20"/>
                <w:szCs w:val="20"/>
                <w:lang w:eastAsia="cs-CZ"/>
              </w:rPr>
              <w:t>Confirmation of acceptance/rejection of a message with confirmation of customer’s consent with change of supplier</w:t>
            </w:r>
            <w:r w:rsidRPr="00FD2340">
              <w:rPr>
                <w:sz w:val="20"/>
                <w:szCs w:val="20"/>
                <w:lang w:eastAsia="cs-CZ"/>
              </w:rPr>
              <w:t>dodavatele</w:t>
            </w:r>
          </w:p>
        </w:tc>
        <w:tc>
          <w:tcPr>
            <w:tcW w:w="1620" w:type="dxa"/>
            <w:tcBorders>
              <w:top w:val="nil"/>
              <w:left w:val="nil"/>
              <w:bottom w:val="single" w:sz="4" w:space="0" w:color="auto"/>
              <w:right w:val="single" w:sz="4" w:space="0" w:color="auto"/>
            </w:tcBorders>
            <w:noWrap/>
            <w:vAlign w:val="center"/>
          </w:tcPr>
          <w:p w14:paraId="0E9F2D71" w14:textId="77777777" w:rsidR="00DF628F" w:rsidRPr="00F56B6A"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DF628F" w:rsidRPr="005711CB" w:rsidRDefault="00DF628F" w:rsidP="00DF628F">
            <w:pPr>
              <w:jc w:val="center"/>
              <w:rPr>
                <w:sz w:val="20"/>
                <w:szCs w:val="20"/>
              </w:rPr>
            </w:pPr>
            <w:r>
              <w:rPr>
                <w:sz w:val="20"/>
                <w:szCs w:val="20"/>
              </w:rPr>
              <w:t>RMP</w:t>
            </w:r>
          </w:p>
        </w:tc>
      </w:tr>
      <w:tr w:rsidR="00DF628F"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DF628F" w:rsidRPr="00F56B6A" w:rsidRDefault="00DF628F" w:rsidP="00DF628F">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DF628F" w:rsidRPr="00F56B6A" w:rsidRDefault="00DF628F" w:rsidP="00DF628F">
            <w:pPr>
              <w:spacing w:after="0"/>
              <w:rPr>
                <w:sz w:val="20"/>
                <w:szCs w:val="20"/>
                <w:lang w:eastAsia="cs-CZ"/>
              </w:rPr>
            </w:pPr>
            <w:r w:rsidRPr="00E21E3C">
              <w:rPr>
                <w:sz w:val="20"/>
                <w:szCs w:val="20"/>
                <w:lang w:eastAsia="cs-CZ"/>
              </w:rPr>
              <w:t>Copy of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0456A285" w14:textId="77777777" w:rsidR="00DF628F" w:rsidRPr="00F56B6A"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DF628F" w:rsidRPr="005711CB" w:rsidRDefault="00DF628F" w:rsidP="00DF628F">
            <w:pPr>
              <w:jc w:val="center"/>
              <w:rPr>
                <w:sz w:val="20"/>
                <w:szCs w:val="20"/>
              </w:rPr>
            </w:pPr>
            <w:r>
              <w:rPr>
                <w:sz w:val="20"/>
                <w:szCs w:val="20"/>
              </w:rPr>
              <w:t>RMP</w:t>
            </w:r>
          </w:p>
        </w:tc>
      </w:tr>
      <w:tr w:rsidR="00DF628F"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DF628F" w:rsidRPr="005711CB" w:rsidRDefault="00DF628F" w:rsidP="00DF628F">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DF628F" w:rsidRPr="008641BD" w:rsidRDefault="00DF628F" w:rsidP="00DF628F">
            <w:pPr>
              <w:rPr>
                <w:sz w:val="20"/>
                <w:szCs w:val="20"/>
              </w:rPr>
            </w:pPr>
            <w:r w:rsidRPr="008641BD">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5D6A8E24"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DF628F" w:rsidRDefault="00DF628F" w:rsidP="00DF628F">
            <w:pPr>
              <w:jc w:val="center"/>
              <w:rPr>
                <w:rFonts w:ascii="Arial" w:hAnsi="Arial" w:cs="Arial"/>
                <w:sz w:val="20"/>
                <w:szCs w:val="20"/>
              </w:rPr>
            </w:pPr>
            <w:r>
              <w:rPr>
                <w:rFonts w:ascii="Arial" w:hAnsi="Arial" w:cs="Arial"/>
                <w:sz w:val="20"/>
                <w:szCs w:val="20"/>
              </w:rPr>
              <w:t>CDS</w:t>
            </w:r>
          </w:p>
        </w:tc>
      </w:tr>
      <w:tr w:rsidR="00DF628F"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DF628F" w:rsidRPr="005711CB" w:rsidRDefault="00DF628F" w:rsidP="00DF628F">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DF628F" w:rsidRPr="008641BD" w:rsidRDefault="00DF628F" w:rsidP="00DF628F">
            <w:pPr>
              <w:rPr>
                <w:sz w:val="20"/>
                <w:szCs w:val="20"/>
              </w:rPr>
            </w:pPr>
            <w:r w:rsidRPr="008641BD">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40FFC649"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DF628F" w:rsidRPr="005711CB" w:rsidRDefault="00DF628F" w:rsidP="00DF628F">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DF628F" w:rsidRPr="008641BD" w:rsidRDefault="00DF628F" w:rsidP="00DF628F">
            <w:pPr>
              <w:rPr>
                <w:sz w:val="20"/>
                <w:szCs w:val="20"/>
              </w:rPr>
            </w:pPr>
            <w:r w:rsidRPr="008641BD">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7C3B700D"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DF628F" w:rsidRPr="005711CB" w:rsidRDefault="00DF628F" w:rsidP="00DF628F">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DF628F" w:rsidRPr="008641BD" w:rsidRDefault="00DF628F" w:rsidP="00DF628F">
            <w:pPr>
              <w:rPr>
                <w:sz w:val="20"/>
                <w:szCs w:val="20"/>
              </w:rPr>
            </w:pPr>
            <w:r w:rsidRPr="008641BD">
              <w:rPr>
                <w:sz w:val="20"/>
                <w:szCs w:val="20"/>
              </w:rPr>
              <w:t xml:space="preserve">Request for assigned </w:t>
            </w:r>
            <w:r>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DF628F" w:rsidRPr="008641BD" w:rsidRDefault="00DF628F" w:rsidP="00DF628F">
            <w:pPr>
              <w:jc w:val="center"/>
              <w:rPr>
                <w:sz w:val="20"/>
                <w:szCs w:val="20"/>
              </w:rPr>
            </w:pPr>
            <w:r w:rsidRPr="008641BD">
              <w:rPr>
                <w:sz w:val="20"/>
                <w:szCs w:val="20"/>
              </w:rPr>
              <w:t>CDS</w:t>
            </w:r>
          </w:p>
        </w:tc>
      </w:tr>
      <w:tr w:rsidR="00DF628F"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DF628F" w:rsidRPr="005711CB" w:rsidRDefault="00DF628F" w:rsidP="00DF628F">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DF628F" w:rsidRPr="008641BD" w:rsidRDefault="00DF628F" w:rsidP="00DF628F">
            <w:pPr>
              <w:rPr>
                <w:sz w:val="20"/>
                <w:szCs w:val="20"/>
              </w:rPr>
            </w:pPr>
            <w:r w:rsidRPr="008641BD">
              <w:rPr>
                <w:sz w:val="20"/>
                <w:szCs w:val="20"/>
              </w:rPr>
              <w:t xml:space="preserve">Error in / confirmation of assigned </w:t>
            </w:r>
            <w:r>
              <w:rPr>
                <w:sz w:val="20"/>
                <w:szCs w:val="20"/>
              </w:rPr>
              <w:t>BRP</w:t>
            </w:r>
            <w:r w:rsidRPr="008641BD">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4E92C8F2"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DF628F" w:rsidRPr="008641BD" w:rsidRDefault="00DF628F" w:rsidP="00DF628F">
            <w:pPr>
              <w:jc w:val="center"/>
              <w:rPr>
                <w:sz w:val="20"/>
                <w:szCs w:val="20"/>
              </w:rPr>
            </w:pPr>
            <w:r w:rsidRPr="008641BD">
              <w:rPr>
                <w:sz w:val="20"/>
                <w:szCs w:val="20"/>
              </w:rPr>
              <w:t>CDS</w:t>
            </w:r>
          </w:p>
        </w:tc>
      </w:tr>
      <w:tr w:rsidR="00DF628F"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DF628F" w:rsidRPr="005711CB" w:rsidRDefault="00DF628F" w:rsidP="00DF628F">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DF628F" w:rsidRDefault="00DF628F" w:rsidP="00DF628F">
            <w:pPr>
              <w:rPr>
                <w:rFonts w:ascii="Arial" w:hAnsi="Arial" w:cs="Arial"/>
                <w:sz w:val="20"/>
                <w:szCs w:val="20"/>
              </w:rPr>
            </w:pPr>
            <w:r>
              <w:rPr>
                <w:rFonts w:ascii="Arial" w:hAnsi="Arial" w:cs="Arial"/>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0BAB708B"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DF628F" w:rsidRDefault="00DF628F" w:rsidP="00DF628F">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DF628F" w:rsidRPr="005711CB" w:rsidRDefault="00DF628F" w:rsidP="00DF628F">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DF628F" w:rsidRPr="005711CB" w:rsidRDefault="00DF628F" w:rsidP="00DF628F">
            <w:pPr>
              <w:rPr>
                <w:sz w:val="20"/>
                <w:szCs w:val="20"/>
              </w:rPr>
            </w:pPr>
            <w:r w:rsidRPr="005711CB">
              <w:rPr>
                <w:sz w:val="20"/>
                <w:szCs w:val="20"/>
              </w:rPr>
              <w:t>Planned concumption diagrams (PDT type B)</w:t>
            </w:r>
          </w:p>
        </w:tc>
        <w:tc>
          <w:tcPr>
            <w:tcW w:w="1620" w:type="dxa"/>
            <w:tcBorders>
              <w:top w:val="nil"/>
              <w:left w:val="nil"/>
              <w:bottom w:val="single" w:sz="4" w:space="0" w:color="auto"/>
              <w:right w:val="single" w:sz="4" w:space="0" w:color="auto"/>
            </w:tcBorders>
            <w:noWrap/>
            <w:vAlign w:val="center"/>
          </w:tcPr>
          <w:p w14:paraId="33FF19E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DF628F" w:rsidRPr="005711CB" w:rsidRDefault="00DF628F" w:rsidP="00DF628F">
            <w:pPr>
              <w:jc w:val="center"/>
              <w:rPr>
                <w:sz w:val="20"/>
                <w:szCs w:val="20"/>
              </w:rPr>
            </w:pPr>
            <w:r w:rsidRPr="005711CB">
              <w:rPr>
                <w:sz w:val="20"/>
                <w:szCs w:val="20"/>
              </w:rPr>
              <w:t>CDS</w:t>
            </w:r>
          </w:p>
        </w:tc>
      </w:tr>
      <w:tr w:rsidR="00DF628F"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DF628F" w:rsidRPr="005711CB" w:rsidRDefault="00DF628F" w:rsidP="00DF628F">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DF628F" w:rsidRPr="005711CB" w:rsidRDefault="00DF628F" w:rsidP="00DF628F">
            <w:pPr>
              <w:rPr>
                <w:sz w:val="20"/>
                <w:szCs w:val="20"/>
              </w:rPr>
            </w:pPr>
            <w:r w:rsidRPr="005711CB">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center"/>
          </w:tcPr>
          <w:p w14:paraId="7273DA37"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DF628F" w:rsidRPr="005711CB" w:rsidRDefault="00DF628F" w:rsidP="00DF628F">
            <w:pPr>
              <w:jc w:val="center"/>
              <w:rPr>
                <w:sz w:val="20"/>
                <w:szCs w:val="20"/>
              </w:rPr>
            </w:pPr>
            <w:r w:rsidRPr="005711CB">
              <w:rPr>
                <w:sz w:val="20"/>
                <w:szCs w:val="20"/>
              </w:rPr>
              <w:t>CDS</w:t>
            </w:r>
          </w:p>
        </w:tc>
      </w:tr>
      <w:tr w:rsidR="00DF628F"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DF628F" w:rsidRPr="005711CB" w:rsidRDefault="00DF628F" w:rsidP="00DF628F">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DF628F" w:rsidRPr="005711CB" w:rsidRDefault="00DF628F" w:rsidP="00DF628F">
            <w:pPr>
              <w:rPr>
                <w:sz w:val="20"/>
                <w:szCs w:val="20"/>
              </w:rPr>
            </w:pPr>
            <w:r w:rsidRPr="005711CB">
              <w:rPr>
                <w:sz w:val="20"/>
                <w:szCs w:val="20"/>
              </w:rPr>
              <w:t>Planned values of generation</w:t>
            </w:r>
          </w:p>
        </w:tc>
        <w:tc>
          <w:tcPr>
            <w:tcW w:w="1620" w:type="dxa"/>
            <w:tcBorders>
              <w:top w:val="nil"/>
              <w:left w:val="nil"/>
              <w:bottom w:val="single" w:sz="4" w:space="0" w:color="auto"/>
              <w:right w:val="single" w:sz="4" w:space="0" w:color="auto"/>
            </w:tcBorders>
            <w:noWrap/>
            <w:vAlign w:val="center"/>
          </w:tcPr>
          <w:p w14:paraId="7C81D9CE"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DF628F" w:rsidRPr="005711CB" w:rsidRDefault="00DF628F" w:rsidP="00DF628F">
            <w:pPr>
              <w:jc w:val="center"/>
              <w:rPr>
                <w:sz w:val="20"/>
                <w:szCs w:val="20"/>
              </w:rPr>
            </w:pPr>
            <w:r w:rsidRPr="005711CB">
              <w:rPr>
                <w:sz w:val="20"/>
                <w:szCs w:val="20"/>
              </w:rPr>
              <w:t>CDS</w:t>
            </w:r>
          </w:p>
        </w:tc>
      </w:tr>
      <w:tr w:rsidR="00DF628F"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DF628F" w:rsidRPr="005711CB" w:rsidRDefault="00DF628F" w:rsidP="00DF628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DF628F" w:rsidRPr="004749AF" w:rsidRDefault="00DF628F" w:rsidP="00DF628F">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center"/>
          </w:tcPr>
          <w:p w14:paraId="091B06EE"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DF628F" w:rsidRPr="005711CB" w:rsidRDefault="00DF628F" w:rsidP="00DF628F">
            <w:pPr>
              <w:jc w:val="center"/>
              <w:rPr>
                <w:sz w:val="20"/>
                <w:szCs w:val="20"/>
              </w:rPr>
            </w:pPr>
            <w:r>
              <w:rPr>
                <w:sz w:val="20"/>
                <w:szCs w:val="20"/>
              </w:rPr>
              <w:t>TSO/DSO /BRP</w:t>
            </w:r>
          </w:p>
        </w:tc>
        <w:tc>
          <w:tcPr>
            <w:tcW w:w="1260" w:type="dxa"/>
            <w:tcBorders>
              <w:top w:val="nil"/>
              <w:left w:val="nil"/>
              <w:bottom w:val="single" w:sz="4" w:space="0" w:color="auto"/>
              <w:right w:val="single" w:sz="4" w:space="0" w:color="auto"/>
            </w:tcBorders>
            <w:vAlign w:val="center"/>
          </w:tcPr>
          <w:p w14:paraId="02473847" w14:textId="77777777" w:rsidR="00DF628F" w:rsidRPr="005711CB" w:rsidRDefault="00DF628F" w:rsidP="00DF628F">
            <w:pPr>
              <w:jc w:val="center"/>
              <w:rPr>
                <w:sz w:val="20"/>
                <w:szCs w:val="20"/>
              </w:rPr>
            </w:pPr>
            <w:r>
              <w:rPr>
                <w:sz w:val="20"/>
                <w:szCs w:val="20"/>
              </w:rPr>
              <w:t>CDS</w:t>
            </w:r>
          </w:p>
        </w:tc>
      </w:tr>
      <w:tr w:rsidR="00DF628F"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DF628F" w:rsidRPr="005711CB" w:rsidRDefault="00DF628F" w:rsidP="00DF628F">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DF628F" w:rsidRPr="005711CB" w:rsidRDefault="00DF628F" w:rsidP="00DF628F">
            <w:pPr>
              <w:rPr>
                <w:sz w:val="20"/>
                <w:szCs w:val="20"/>
              </w:rPr>
            </w:pPr>
            <w:r w:rsidRPr="005711CB">
              <w:rPr>
                <w:sz w:val="20"/>
                <w:szCs w:val="20"/>
              </w:rPr>
              <w:t>Entry / actualisattion of the claim</w:t>
            </w:r>
          </w:p>
        </w:tc>
        <w:tc>
          <w:tcPr>
            <w:tcW w:w="1620" w:type="dxa"/>
            <w:tcBorders>
              <w:top w:val="nil"/>
              <w:left w:val="nil"/>
              <w:bottom w:val="single" w:sz="4" w:space="0" w:color="auto"/>
              <w:right w:val="single" w:sz="4" w:space="0" w:color="auto"/>
            </w:tcBorders>
            <w:noWrap/>
            <w:vAlign w:val="center"/>
          </w:tcPr>
          <w:p w14:paraId="153D5AF2"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9AA722F" w14:textId="77777777" w:rsidR="00DF628F" w:rsidRPr="005711CB" w:rsidRDefault="00DF628F" w:rsidP="00DF628F">
            <w:pPr>
              <w:jc w:val="center"/>
              <w:rPr>
                <w:sz w:val="20"/>
                <w:szCs w:val="20"/>
              </w:rPr>
            </w:pPr>
            <w:r w:rsidRPr="005711CB">
              <w:rPr>
                <w:sz w:val="20"/>
                <w:szCs w:val="20"/>
              </w:rPr>
              <w:t>CS OTE</w:t>
            </w:r>
          </w:p>
        </w:tc>
      </w:tr>
      <w:tr w:rsidR="00DF628F"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DF628F" w:rsidRPr="005711CB" w:rsidRDefault="00DF628F" w:rsidP="00DF628F">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DF628F" w:rsidRPr="005711CB" w:rsidRDefault="00DF628F" w:rsidP="00DF628F">
            <w:pPr>
              <w:rPr>
                <w:sz w:val="20"/>
                <w:szCs w:val="20"/>
              </w:rPr>
            </w:pPr>
            <w:r w:rsidRPr="005711CB">
              <w:rPr>
                <w:sz w:val="20"/>
                <w:szCs w:val="20"/>
              </w:rPr>
              <w:t>Confirmation / error in the claim message</w:t>
            </w:r>
          </w:p>
        </w:tc>
        <w:tc>
          <w:tcPr>
            <w:tcW w:w="1620" w:type="dxa"/>
            <w:tcBorders>
              <w:top w:val="nil"/>
              <w:left w:val="nil"/>
              <w:bottom w:val="single" w:sz="4" w:space="0" w:color="auto"/>
              <w:right w:val="single" w:sz="4" w:space="0" w:color="auto"/>
            </w:tcBorders>
            <w:noWrap/>
            <w:vAlign w:val="center"/>
          </w:tcPr>
          <w:p w14:paraId="4A30A76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DF628F" w:rsidRPr="005711CB" w:rsidRDefault="00DF628F" w:rsidP="00DF628F">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DF628F" w:rsidRPr="005711CB" w:rsidRDefault="00DF628F" w:rsidP="00DF628F">
            <w:pPr>
              <w:rPr>
                <w:sz w:val="20"/>
                <w:szCs w:val="20"/>
              </w:rPr>
            </w:pPr>
            <w:r w:rsidRPr="005711CB">
              <w:rPr>
                <w:sz w:val="20"/>
                <w:szCs w:val="20"/>
              </w:rPr>
              <w:t>Claim copy</w:t>
            </w:r>
          </w:p>
        </w:tc>
        <w:tc>
          <w:tcPr>
            <w:tcW w:w="1620" w:type="dxa"/>
            <w:tcBorders>
              <w:top w:val="nil"/>
              <w:left w:val="nil"/>
              <w:bottom w:val="single" w:sz="4" w:space="0" w:color="auto"/>
              <w:right w:val="single" w:sz="4" w:space="0" w:color="auto"/>
            </w:tcBorders>
            <w:noWrap/>
            <w:vAlign w:val="center"/>
          </w:tcPr>
          <w:p w14:paraId="7B613DB6"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DF628F" w:rsidRPr="005711CB" w:rsidRDefault="00DF628F" w:rsidP="00DF628F">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DF628F" w:rsidRPr="005711CB" w:rsidRDefault="00DF628F" w:rsidP="00DF628F">
            <w:pPr>
              <w:rPr>
                <w:sz w:val="20"/>
                <w:szCs w:val="20"/>
              </w:rPr>
            </w:pPr>
            <w:r w:rsidRPr="005711CB">
              <w:rPr>
                <w:sz w:val="20"/>
                <w:szCs w:val="20"/>
              </w:rPr>
              <w:t>Request for the claim data</w:t>
            </w:r>
          </w:p>
        </w:tc>
        <w:tc>
          <w:tcPr>
            <w:tcW w:w="1620" w:type="dxa"/>
            <w:tcBorders>
              <w:top w:val="nil"/>
              <w:left w:val="nil"/>
              <w:bottom w:val="single" w:sz="4" w:space="0" w:color="auto"/>
              <w:right w:val="single" w:sz="4" w:space="0" w:color="auto"/>
            </w:tcBorders>
            <w:noWrap/>
            <w:vAlign w:val="center"/>
          </w:tcPr>
          <w:p w14:paraId="563824E2"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62D91E7" w14:textId="77777777" w:rsidR="00DF628F" w:rsidRPr="005711CB" w:rsidRDefault="00DF628F" w:rsidP="00DF628F">
            <w:pPr>
              <w:jc w:val="center"/>
              <w:rPr>
                <w:sz w:val="20"/>
                <w:szCs w:val="20"/>
              </w:rPr>
            </w:pPr>
            <w:r w:rsidRPr="005711CB">
              <w:rPr>
                <w:sz w:val="20"/>
                <w:szCs w:val="20"/>
              </w:rPr>
              <w:t>CS OTE</w:t>
            </w:r>
          </w:p>
        </w:tc>
      </w:tr>
      <w:tr w:rsidR="00DF628F"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DF628F" w:rsidRPr="005711CB" w:rsidRDefault="00DF628F" w:rsidP="00DF628F">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DF628F" w:rsidRPr="005711CB" w:rsidRDefault="00DF628F" w:rsidP="00DF628F">
            <w:pPr>
              <w:rPr>
                <w:sz w:val="20"/>
                <w:szCs w:val="20"/>
              </w:rPr>
            </w:pPr>
            <w:r w:rsidRPr="005711CB">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center"/>
          </w:tcPr>
          <w:p w14:paraId="6437223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DF628F" w:rsidRPr="005711CB" w:rsidRDefault="00DF628F" w:rsidP="00DF628F">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DF628F" w:rsidRPr="005711CB" w:rsidRDefault="00DF628F" w:rsidP="00DF628F">
            <w:pPr>
              <w:rPr>
                <w:sz w:val="20"/>
                <w:szCs w:val="20"/>
              </w:rPr>
            </w:pPr>
            <w:r w:rsidRPr="005711CB">
              <w:rPr>
                <w:sz w:val="20"/>
                <w:szCs w:val="20"/>
              </w:rPr>
              <w:t>Claim copy (on participant’s request)</w:t>
            </w:r>
          </w:p>
        </w:tc>
        <w:tc>
          <w:tcPr>
            <w:tcW w:w="1620" w:type="dxa"/>
            <w:tcBorders>
              <w:top w:val="nil"/>
              <w:left w:val="nil"/>
              <w:bottom w:val="single" w:sz="4" w:space="0" w:color="auto"/>
              <w:right w:val="single" w:sz="4" w:space="0" w:color="auto"/>
            </w:tcBorders>
            <w:noWrap/>
            <w:vAlign w:val="center"/>
          </w:tcPr>
          <w:p w14:paraId="086C2C54"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DF628F" w:rsidRPr="005711CB" w:rsidRDefault="00DF628F" w:rsidP="00DF628F">
            <w:pPr>
              <w:jc w:val="center"/>
              <w:rPr>
                <w:sz w:val="20"/>
                <w:szCs w:val="20"/>
              </w:rPr>
            </w:pPr>
            <w:r w:rsidRPr="005711CB">
              <w:rPr>
                <w:sz w:val="20"/>
                <w:szCs w:val="20"/>
              </w:rPr>
              <w:t>RMP</w:t>
            </w:r>
          </w:p>
        </w:tc>
      </w:tr>
      <w:tr w:rsidR="00DF628F"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DF628F" w:rsidRPr="005711CB" w:rsidRDefault="00DF628F" w:rsidP="00DF628F">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DF628F" w:rsidRPr="005711CB" w:rsidRDefault="00DF628F" w:rsidP="00DF628F">
            <w:pPr>
              <w:rPr>
                <w:sz w:val="20"/>
                <w:szCs w:val="20"/>
              </w:rPr>
            </w:pPr>
            <w:r w:rsidRPr="005711CB">
              <w:rPr>
                <w:sz w:val="20"/>
                <w:szCs w:val="20"/>
              </w:rPr>
              <w:t>OTE message (notice board)</w:t>
            </w:r>
          </w:p>
        </w:tc>
        <w:tc>
          <w:tcPr>
            <w:tcW w:w="1620" w:type="dxa"/>
            <w:tcBorders>
              <w:top w:val="nil"/>
              <w:left w:val="nil"/>
              <w:bottom w:val="single" w:sz="4" w:space="0" w:color="auto"/>
              <w:right w:val="single" w:sz="4" w:space="0" w:color="auto"/>
            </w:tcBorders>
            <w:noWrap/>
            <w:vAlign w:val="center"/>
          </w:tcPr>
          <w:p w14:paraId="7E82D9DE"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DF628F" w:rsidRPr="005711CB" w:rsidRDefault="00DF628F" w:rsidP="00DF628F">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DF628F" w:rsidRPr="005711CB" w:rsidRDefault="00DF628F" w:rsidP="00DF628F">
            <w:pPr>
              <w:rPr>
                <w:sz w:val="20"/>
                <w:szCs w:val="20"/>
              </w:rPr>
            </w:pPr>
            <w:r w:rsidRPr="005711CB">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center"/>
          </w:tcPr>
          <w:p w14:paraId="4FE337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9B3A169" w14:textId="77777777" w:rsidR="00DF628F" w:rsidRPr="005711CB" w:rsidRDefault="00DF628F" w:rsidP="00DF628F">
            <w:pPr>
              <w:jc w:val="center"/>
              <w:rPr>
                <w:sz w:val="20"/>
                <w:szCs w:val="20"/>
              </w:rPr>
            </w:pPr>
            <w:r w:rsidRPr="005711CB">
              <w:rPr>
                <w:sz w:val="20"/>
                <w:szCs w:val="20"/>
              </w:rPr>
              <w:t>CS OTE</w:t>
            </w:r>
          </w:p>
        </w:tc>
      </w:tr>
      <w:tr w:rsidR="00DF628F"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DF628F" w:rsidRPr="005711CB" w:rsidRDefault="00DF628F" w:rsidP="00DF628F">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DF628F" w:rsidRPr="005711CB" w:rsidRDefault="00DF628F" w:rsidP="00DF628F">
            <w:pPr>
              <w:rPr>
                <w:sz w:val="20"/>
                <w:szCs w:val="20"/>
              </w:rPr>
            </w:pPr>
            <w:r w:rsidRPr="005711CB">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center"/>
          </w:tcPr>
          <w:p w14:paraId="77CF7DC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DF628F" w:rsidRPr="005711CB" w:rsidRDefault="00DF628F" w:rsidP="00DF628F">
            <w:pPr>
              <w:jc w:val="center"/>
              <w:rPr>
                <w:sz w:val="20"/>
                <w:szCs w:val="20"/>
              </w:rPr>
            </w:pPr>
            <w:r w:rsidRPr="005711CB">
              <w:rPr>
                <w:sz w:val="20"/>
                <w:szCs w:val="20"/>
              </w:rPr>
              <w:t>External subject</w:t>
            </w:r>
          </w:p>
        </w:tc>
      </w:tr>
      <w:tr w:rsidR="00DF628F"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DF628F" w:rsidRPr="005711CB" w:rsidRDefault="00DF628F" w:rsidP="00DF628F">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DF628F" w:rsidRPr="005711CB" w:rsidRDefault="00DF628F" w:rsidP="00DF628F">
            <w:pPr>
              <w:rPr>
                <w:sz w:val="20"/>
                <w:szCs w:val="20"/>
              </w:rPr>
            </w:pPr>
            <w:r w:rsidRPr="005711CB">
              <w:rPr>
                <w:sz w:val="20"/>
                <w:szCs w:val="20"/>
              </w:rPr>
              <w:t>OTE message (on request)</w:t>
            </w:r>
          </w:p>
        </w:tc>
        <w:tc>
          <w:tcPr>
            <w:tcW w:w="1620" w:type="dxa"/>
            <w:tcBorders>
              <w:top w:val="nil"/>
              <w:left w:val="nil"/>
              <w:bottom w:val="single" w:sz="4" w:space="0" w:color="auto"/>
              <w:right w:val="single" w:sz="4" w:space="0" w:color="auto"/>
            </w:tcBorders>
            <w:noWrap/>
            <w:vAlign w:val="center"/>
          </w:tcPr>
          <w:p w14:paraId="1570F293"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F628F" w:rsidRPr="005711CB" w:rsidRDefault="00DF628F" w:rsidP="00DF628F">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F628F" w:rsidRPr="005711CB" w:rsidRDefault="00DF628F" w:rsidP="00DF628F">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center"/>
          </w:tcPr>
          <w:p w14:paraId="535B23DA" w14:textId="77777777" w:rsidR="00DF628F"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F628F" w:rsidRPr="005711CB" w:rsidRDefault="00DF628F" w:rsidP="00DF628F">
            <w:pPr>
              <w:jc w:val="center"/>
              <w:rPr>
                <w:sz w:val="20"/>
                <w:szCs w:val="20"/>
              </w:rPr>
            </w:pPr>
            <w:r>
              <w:rPr>
                <w:sz w:val="20"/>
                <w:szCs w:val="20"/>
              </w:rPr>
              <w:t>External subject</w:t>
            </w:r>
          </w:p>
        </w:tc>
      </w:tr>
      <w:tr w:rsidR="00DF628F"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DF628F" w:rsidRPr="00FD2340" w:rsidRDefault="00DF628F" w:rsidP="00DF628F">
            <w:pPr>
              <w:spacing w:after="0"/>
              <w:jc w:val="center"/>
              <w:rPr>
                <w:sz w:val="20"/>
                <w:szCs w:val="20"/>
                <w:lang w:eastAsia="cs-CZ"/>
              </w:rPr>
            </w:pPr>
            <w:r w:rsidRPr="00933675">
              <w:rPr>
                <w:sz w:val="20"/>
                <w:szCs w:val="20"/>
                <w:lang w:eastAsia="cs-CZ"/>
              </w:rPr>
              <w:lastRenderedPageBreak/>
              <w:t>178</w:t>
            </w:r>
          </w:p>
        </w:tc>
        <w:tc>
          <w:tcPr>
            <w:tcW w:w="3795" w:type="dxa"/>
            <w:tcBorders>
              <w:top w:val="nil"/>
              <w:left w:val="nil"/>
              <w:bottom w:val="single" w:sz="4" w:space="0" w:color="auto"/>
              <w:right w:val="single" w:sz="4" w:space="0" w:color="auto"/>
            </w:tcBorders>
            <w:noWrap/>
            <w:vAlign w:val="bottom"/>
          </w:tcPr>
          <w:p w14:paraId="38805EA4" w14:textId="77777777" w:rsidR="00DF628F" w:rsidRDefault="00DF628F" w:rsidP="00DF628F">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2FBB9C7C" w14:textId="77777777" w:rsidR="00DF628F" w:rsidRPr="00FD2340"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DF628F" w:rsidRPr="00BF4E75" w:rsidRDefault="00DF628F" w:rsidP="00DF628F">
            <w:pPr>
              <w:spacing w:after="0"/>
              <w:jc w:val="center"/>
              <w:rPr>
                <w:sz w:val="20"/>
                <w:szCs w:val="20"/>
                <w:lang w:eastAsia="cs-CZ"/>
              </w:rPr>
            </w:pPr>
            <w:r w:rsidRPr="00933675">
              <w:rPr>
                <w:sz w:val="20"/>
                <w:szCs w:val="20"/>
                <w:lang w:eastAsia="cs-CZ"/>
              </w:rPr>
              <w:t>179</w:t>
            </w:r>
          </w:p>
        </w:tc>
        <w:tc>
          <w:tcPr>
            <w:tcW w:w="3795" w:type="dxa"/>
            <w:tcBorders>
              <w:top w:val="nil"/>
              <w:left w:val="nil"/>
              <w:bottom w:val="single" w:sz="4" w:space="0" w:color="auto"/>
              <w:right w:val="single" w:sz="4" w:space="0" w:color="auto"/>
            </w:tcBorders>
            <w:noWrap/>
            <w:vAlign w:val="bottom"/>
          </w:tcPr>
          <w:p w14:paraId="32979A47" w14:textId="77777777" w:rsidR="00DF628F" w:rsidRDefault="00DF628F" w:rsidP="00DF628F">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DF628F" w:rsidRPr="00BF4E75" w:rsidRDefault="00DF628F" w:rsidP="00DF628F">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DF628F" w:rsidRDefault="00DF628F" w:rsidP="00DF628F">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DF628F" w:rsidRPr="00BF4E75" w:rsidRDefault="00DF628F" w:rsidP="00DF628F">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DF628F" w:rsidRDefault="00DF628F" w:rsidP="00DF628F">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DF628F"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DF628F" w:rsidRPr="00BF4E75" w:rsidRDefault="00DF628F" w:rsidP="00DF628F">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DF628F" w:rsidRDefault="00DF628F" w:rsidP="00DF628F">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DF628F" w:rsidRPr="00BF4E75" w:rsidRDefault="00DF628F" w:rsidP="00DF628F">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DF628F" w:rsidRDefault="00DF628F" w:rsidP="00DF628F">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DF628F" w:rsidRPr="00BF4E75" w:rsidRDefault="00DF628F" w:rsidP="00DF628F">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DF628F" w:rsidRDefault="00DF628F" w:rsidP="00DF628F">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DF628F" w:rsidRPr="00BF4E75" w:rsidRDefault="00DF628F" w:rsidP="00DF628F">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DF628F" w:rsidRDefault="00DF628F" w:rsidP="00DF628F">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DF628F" w:rsidRPr="00BF4E75" w:rsidRDefault="00DF628F" w:rsidP="00DF628F">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DF628F" w:rsidRDefault="00DF628F" w:rsidP="00DF628F">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DF628F" w:rsidRPr="00BF4E75" w:rsidRDefault="00DF628F" w:rsidP="00DF628F">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DF628F" w:rsidRDefault="00DF628F" w:rsidP="00DF628F">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DF628F" w:rsidRPr="00BF4E75" w:rsidRDefault="00DF628F" w:rsidP="00DF628F">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DF628F" w:rsidRDefault="00DF628F" w:rsidP="00DF628F">
            <w:pPr>
              <w:rPr>
                <w:sz w:val="20"/>
                <w:szCs w:val="20"/>
              </w:rPr>
            </w:pPr>
            <w:r>
              <w:rPr>
                <w:sz w:val="20"/>
                <w:szCs w:val="20"/>
                <w:lang w:val="en-GB"/>
              </w:rPr>
              <w:t>Copy of the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DF628F" w:rsidRPr="00BF4E75" w:rsidRDefault="00DF628F" w:rsidP="00DF628F">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DF628F" w:rsidRDefault="00DF628F" w:rsidP="00DF628F">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DF628F" w:rsidRPr="00BF4E75" w:rsidRDefault="00DF628F" w:rsidP="00DF628F">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DF628F" w:rsidRDefault="00DF628F" w:rsidP="00DF628F">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DF628F" w:rsidRPr="00BF4E75" w:rsidRDefault="00DF628F" w:rsidP="00DF628F">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DF628F" w:rsidRDefault="00DF628F" w:rsidP="00DF628F">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DF628F" w:rsidRPr="005711CB" w:rsidRDefault="00DF628F" w:rsidP="00DF628F">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DF628F" w:rsidRPr="004D7446" w:rsidRDefault="00DF628F" w:rsidP="00DF628F">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center"/>
          </w:tcPr>
          <w:p w14:paraId="302B457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DF628F" w:rsidRPr="005711CB" w:rsidRDefault="00DF628F" w:rsidP="00DF628F">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DF628F" w:rsidRPr="004D7446" w:rsidRDefault="00DF628F" w:rsidP="00DF628F">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center"/>
          </w:tcPr>
          <w:p w14:paraId="688927B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DF628F" w:rsidRDefault="00DF628F" w:rsidP="00DF628F">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DF628F" w:rsidRPr="004D7446" w:rsidRDefault="00DF628F" w:rsidP="00DF628F">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center"/>
          </w:tcPr>
          <w:p w14:paraId="10818C50"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DF628F" w:rsidRDefault="00DF628F" w:rsidP="00DF628F">
            <w:pPr>
              <w:spacing w:after="0"/>
              <w:jc w:val="center"/>
              <w:rPr>
                <w:sz w:val="20"/>
                <w:szCs w:val="20"/>
              </w:rPr>
            </w:pPr>
            <w:r w:rsidRPr="00857576">
              <w:rPr>
                <w:sz w:val="20"/>
                <w:szCs w:val="20"/>
              </w:rPr>
              <w:t>CDS</w:t>
            </w:r>
          </w:p>
        </w:tc>
      </w:tr>
      <w:tr w:rsidR="00DF628F"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DF628F" w:rsidRDefault="00DF628F" w:rsidP="00DF628F">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DF628F" w:rsidRPr="004D7446" w:rsidRDefault="00DF628F" w:rsidP="00DF628F">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4D08B28F"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DF628F" w:rsidRDefault="00DF628F" w:rsidP="00DF628F">
            <w:pPr>
              <w:spacing w:after="0"/>
              <w:jc w:val="center"/>
              <w:rPr>
                <w:sz w:val="20"/>
                <w:szCs w:val="20"/>
              </w:rPr>
            </w:pPr>
            <w:r w:rsidRPr="00857576">
              <w:rPr>
                <w:sz w:val="20"/>
                <w:szCs w:val="20"/>
              </w:rPr>
              <w:t>PDS</w:t>
            </w:r>
          </w:p>
        </w:tc>
      </w:tr>
      <w:tr w:rsidR="00DF628F"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DF628F" w:rsidRDefault="00DF628F" w:rsidP="00DF628F">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DF628F" w:rsidRPr="004D7446" w:rsidRDefault="00DF628F" w:rsidP="00DF628F">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74AB0B78"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DF628F" w:rsidRDefault="00DF628F" w:rsidP="00DF628F">
            <w:pPr>
              <w:spacing w:after="0"/>
              <w:jc w:val="center"/>
              <w:rPr>
                <w:sz w:val="20"/>
                <w:szCs w:val="20"/>
              </w:rPr>
            </w:pPr>
            <w:r w:rsidRPr="00857576">
              <w:rPr>
                <w:sz w:val="20"/>
                <w:szCs w:val="20"/>
              </w:rPr>
              <w:t>PDS</w:t>
            </w:r>
          </w:p>
        </w:tc>
      </w:tr>
      <w:tr w:rsidR="00DF628F"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DF628F" w:rsidRDefault="00DF628F" w:rsidP="00DF628F">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DF628F" w:rsidRPr="004D7446" w:rsidRDefault="00DF628F" w:rsidP="00DF628F">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center"/>
          </w:tcPr>
          <w:p w14:paraId="597ED61A" w14:textId="77777777" w:rsidR="00DF628F" w:rsidRPr="00933675" w:rsidRDefault="00DF628F" w:rsidP="00DF628F">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DF628F" w:rsidRDefault="00DF628F" w:rsidP="00DF628F">
            <w:pPr>
              <w:spacing w:after="0"/>
              <w:jc w:val="center"/>
              <w:rPr>
                <w:sz w:val="20"/>
                <w:szCs w:val="20"/>
              </w:rPr>
            </w:pPr>
            <w:r w:rsidRPr="00857576">
              <w:rPr>
                <w:sz w:val="20"/>
                <w:szCs w:val="20"/>
              </w:rPr>
              <w:t>CDS</w:t>
            </w:r>
          </w:p>
        </w:tc>
      </w:tr>
      <w:tr w:rsidR="00DF628F"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DF628F" w:rsidRDefault="00DF628F" w:rsidP="00DF628F">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DF628F" w:rsidRPr="004D7446" w:rsidRDefault="00DF628F" w:rsidP="00DF628F">
            <w:pPr>
              <w:rPr>
                <w:sz w:val="20"/>
                <w:szCs w:val="20"/>
              </w:rPr>
            </w:pPr>
            <w:r>
              <w:rPr>
                <w:sz w:val="20"/>
                <w:szCs w:val="20"/>
              </w:rPr>
              <w:t>Response to request for PDT state</w:t>
            </w:r>
          </w:p>
        </w:tc>
        <w:tc>
          <w:tcPr>
            <w:tcW w:w="1620" w:type="dxa"/>
            <w:tcBorders>
              <w:top w:val="nil"/>
              <w:left w:val="nil"/>
              <w:bottom w:val="single" w:sz="4" w:space="0" w:color="auto"/>
              <w:right w:val="single" w:sz="4" w:space="0" w:color="auto"/>
            </w:tcBorders>
            <w:noWrap/>
            <w:vAlign w:val="center"/>
          </w:tcPr>
          <w:p w14:paraId="69665E53"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DF628F" w:rsidRDefault="00DF628F" w:rsidP="00DF628F">
            <w:pPr>
              <w:spacing w:after="0"/>
              <w:jc w:val="center"/>
              <w:rPr>
                <w:sz w:val="20"/>
                <w:szCs w:val="20"/>
              </w:rPr>
            </w:pPr>
            <w:r w:rsidRPr="00857576">
              <w:rPr>
                <w:sz w:val="20"/>
                <w:szCs w:val="20"/>
              </w:rPr>
              <w:t>PDS</w:t>
            </w:r>
          </w:p>
        </w:tc>
      </w:tr>
      <w:tr w:rsidR="00DF628F"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DF628F" w:rsidRDefault="00DF628F" w:rsidP="00DF628F">
            <w:pPr>
              <w:jc w:val="center"/>
              <w:rPr>
                <w:sz w:val="20"/>
                <w:szCs w:val="20"/>
              </w:rPr>
            </w:pPr>
            <w:r>
              <w:rPr>
                <w:sz w:val="20"/>
                <w:szCs w:val="20"/>
              </w:rPr>
              <w:lastRenderedPageBreak/>
              <w:t>199</w:t>
            </w:r>
          </w:p>
        </w:tc>
        <w:tc>
          <w:tcPr>
            <w:tcW w:w="3795" w:type="dxa"/>
            <w:tcBorders>
              <w:top w:val="nil"/>
              <w:left w:val="nil"/>
              <w:bottom w:val="single" w:sz="4" w:space="0" w:color="auto"/>
              <w:right w:val="single" w:sz="4" w:space="0" w:color="auto"/>
            </w:tcBorders>
            <w:noWrap/>
            <w:vAlign w:val="bottom"/>
          </w:tcPr>
          <w:p w14:paraId="579392FC" w14:textId="77777777" w:rsidR="00DF628F" w:rsidRPr="004D7446" w:rsidRDefault="00DF628F" w:rsidP="00DF628F">
            <w:pPr>
              <w:rPr>
                <w:sz w:val="20"/>
                <w:szCs w:val="20"/>
              </w:rPr>
            </w:pPr>
            <w:r>
              <w:rPr>
                <w:sz w:val="20"/>
                <w:szCs w:val="20"/>
              </w:rPr>
              <w:t>PDT state</w:t>
            </w:r>
          </w:p>
        </w:tc>
        <w:tc>
          <w:tcPr>
            <w:tcW w:w="1620" w:type="dxa"/>
            <w:tcBorders>
              <w:top w:val="nil"/>
              <w:left w:val="nil"/>
              <w:bottom w:val="single" w:sz="4" w:space="0" w:color="auto"/>
              <w:right w:val="single" w:sz="4" w:space="0" w:color="auto"/>
            </w:tcBorders>
            <w:noWrap/>
            <w:vAlign w:val="center"/>
          </w:tcPr>
          <w:p w14:paraId="537AAE94"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DF628F" w:rsidRDefault="00DF628F" w:rsidP="00DF628F">
            <w:pPr>
              <w:spacing w:after="0"/>
              <w:jc w:val="center"/>
              <w:rPr>
                <w:sz w:val="20"/>
                <w:szCs w:val="20"/>
              </w:rPr>
            </w:pPr>
            <w:r w:rsidRPr="00857576">
              <w:rPr>
                <w:sz w:val="20"/>
                <w:szCs w:val="20"/>
              </w:rPr>
              <w:t>PDS</w:t>
            </w:r>
          </w:p>
        </w:tc>
      </w:tr>
      <w:tr w:rsidR="00DF628F"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DF628F" w:rsidRPr="005409D6" w:rsidRDefault="00DF628F" w:rsidP="00DF628F">
            <w:pPr>
              <w:jc w:val="center"/>
              <w:rPr>
                <w:sz w:val="20"/>
                <w:szCs w:val="20"/>
              </w:rPr>
            </w:pPr>
            <w:r w:rsidRPr="005409D6">
              <w:rPr>
                <w:sz w:val="20"/>
                <w:szCs w:val="20"/>
              </w:rPr>
              <w:t>210</w:t>
            </w:r>
          </w:p>
        </w:tc>
        <w:tc>
          <w:tcPr>
            <w:tcW w:w="3795" w:type="dxa"/>
            <w:tcBorders>
              <w:top w:val="nil"/>
              <w:left w:val="nil"/>
              <w:bottom w:val="single" w:sz="4" w:space="0" w:color="auto"/>
              <w:right w:val="single" w:sz="4" w:space="0" w:color="auto"/>
            </w:tcBorders>
            <w:noWrap/>
            <w:vAlign w:val="bottom"/>
          </w:tcPr>
          <w:p w14:paraId="7D04DFBE" w14:textId="77777777" w:rsidR="00DF628F" w:rsidRPr="005409D6" w:rsidRDefault="00DF628F" w:rsidP="00DF628F">
            <w:pPr>
              <w:rPr>
                <w:sz w:val="20"/>
                <w:szCs w:val="20"/>
              </w:rPr>
            </w:pPr>
            <w:r w:rsidRPr="005409D6">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F086526" w14:textId="77777777" w:rsidR="00DF628F" w:rsidRPr="005409D6" w:rsidRDefault="00DF628F" w:rsidP="00DF628F">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DF628F" w:rsidRPr="00BF4E75"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DF628F" w:rsidRPr="00BF4E75"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DF628F" w:rsidRPr="00BF4E75" w:rsidRDefault="00DF628F" w:rsidP="00DF628F">
            <w:pPr>
              <w:jc w:val="center"/>
              <w:rPr>
                <w:sz w:val="20"/>
                <w:szCs w:val="20"/>
              </w:rPr>
            </w:pPr>
            <w:r>
              <w:rPr>
                <w:sz w:val="20"/>
                <w:szCs w:val="20"/>
              </w:rPr>
              <w:t>RMP</w:t>
            </w:r>
          </w:p>
        </w:tc>
      </w:tr>
      <w:tr w:rsidR="00DF628F"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DF628F" w:rsidRPr="005409D6" w:rsidRDefault="00DF628F" w:rsidP="00DF628F">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DF628F" w:rsidRPr="005409D6" w:rsidRDefault="00DF628F" w:rsidP="00DF628F">
            <w:pPr>
              <w:rPr>
                <w:sz w:val="20"/>
                <w:szCs w:val="20"/>
              </w:rPr>
            </w:pPr>
            <w:r w:rsidRPr="005409D6">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3730F801" w14:textId="77777777" w:rsidR="00DF628F" w:rsidRPr="005409D6" w:rsidRDefault="00DF628F" w:rsidP="00DF628F">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DF628F" w:rsidRPr="00BF4E75"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DF628F" w:rsidRPr="00BF4E75" w:rsidRDefault="00DF628F" w:rsidP="00DF628F">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DF628F" w:rsidRPr="00BF4E75" w:rsidRDefault="00DF628F" w:rsidP="00DF628F">
            <w:pPr>
              <w:spacing w:after="0"/>
              <w:jc w:val="center"/>
              <w:rPr>
                <w:sz w:val="20"/>
                <w:szCs w:val="20"/>
              </w:rPr>
            </w:pPr>
            <w:r>
              <w:rPr>
                <w:sz w:val="20"/>
                <w:szCs w:val="20"/>
              </w:rPr>
              <w:t>RMP</w:t>
            </w:r>
          </w:p>
        </w:tc>
      </w:tr>
      <w:tr w:rsidR="00DF628F"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DF628F" w:rsidRPr="005711CB" w:rsidRDefault="00DF628F" w:rsidP="00DF628F">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DF628F" w:rsidRPr="005711CB" w:rsidRDefault="00DF628F" w:rsidP="00DF628F">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1392EF6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DF628F" w:rsidRPr="005711CB" w:rsidRDefault="00DF628F" w:rsidP="00DF628F">
            <w:pPr>
              <w:jc w:val="center"/>
              <w:rPr>
                <w:sz w:val="20"/>
                <w:szCs w:val="20"/>
              </w:rPr>
            </w:pPr>
            <w:r w:rsidRPr="005711CB">
              <w:rPr>
                <w:sz w:val="20"/>
                <w:szCs w:val="20"/>
              </w:rPr>
              <w:t>Service provider</w:t>
            </w:r>
          </w:p>
        </w:tc>
      </w:tr>
      <w:tr w:rsidR="00DF628F"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DF628F" w:rsidRPr="005711CB" w:rsidRDefault="00DF628F" w:rsidP="00DF628F">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DF628F" w:rsidRPr="005711CB" w:rsidRDefault="00DF628F" w:rsidP="00DF628F">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7F1D20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DF628F" w:rsidRPr="005711CB" w:rsidRDefault="00DF628F" w:rsidP="00DF628F">
            <w:pPr>
              <w:jc w:val="center"/>
              <w:rPr>
                <w:sz w:val="20"/>
                <w:szCs w:val="20"/>
              </w:rPr>
            </w:pPr>
            <w:r w:rsidRPr="005711CB">
              <w:rPr>
                <w:sz w:val="20"/>
                <w:szCs w:val="20"/>
              </w:rPr>
              <w:t>TSO/DSO</w:t>
            </w:r>
          </w:p>
        </w:tc>
      </w:tr>
      <w:tr w:rsidR="00DF628F"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DF628F" w:rsidRPr="005711CB" w:rsidRDefault="00DF628F" w:rsidP="00DF628F">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DF628F" w:rsidRPr="005711CB" w:rsidRDefault="00DF628F" w:rsidP="00DF628F">
            <w:pPr>
              <w:rPr>
                <w:sz w:val="20"/>
                <w:szCs w:val="20"/>
              </w:rPr>
            </w:pPr>
            <w:r w:rsidRPr="005711CB">
              <w:rPr>
                <w:sz w:val="20"/>
                <w:szCs w:val="20"/>
              </w:rPr>
              <w:t>Confirmation of interval metered data receiving</w:t>
            </w:r>
          </w:p>
        </w:tc>
        <w:tc>
          <w:tcPr>
            <w:tcW w:w="1620" w:type="dxa"/>
            <w:tcBorders>
              <w:top w:val="nil"/>
              <w:left w:val="nil"/>
              <w:bottom w:val="single" w:sz="4" w:space="0" w:color="auto"/>
              <w:right w:val="single" w:sz="4" w:space="0" w:color="auto"/>
            </w:tcBorders>
            <w:noWrap/>
            <w:vAlign w:val="center"/>
          </w:tcPr>
          <w:p w14:paraId="15E6207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DF628F" w:rsidRPr="005711CB" w:rsidRDefault="00DF628F" w:rsidP="00DF628F">
            <w:pPr>
              <w:jc w:val="center"/>
              <w:rPr>
                <w:sz w:val="20"/>
                <w:szCs w:val="20"/>
              </w:rPr>
            </w:pPr>
            <w:r w:rsidRPr="005711CB">
              <w:rPr>
                <w:sz w:val="20"/>
                <w:szCs w:val="20"/>
              </w:rPr>
              <w:t>TSO/DSO</w:t>
            </w:r>
          </w:p>
        </w:tc>
      </w:tr>
      <w:tr w:rsidR="00DF628F"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DF628F" w:rsidRPr="005711CB" w:rsidRDefault="00DF628F" w:rsidP="00DF628F">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DF628F" w:rsidRPr="005711CB" w:rsidRDefault="00DF628F" w:rsidP="00DF628F">
            <w:pPr>
              <w:rPr>
                <w:sz w:val="20"/>
                <w:szCs w:val="20"/>
              </w:rPr>
            </w:pPr>
            <w:r w:rsidRPr="005711CB">
              <w:rPr>
                <w:sz w:val="20"/>
                <w:szCs w:val="20"/>
              </w:rPr>
              <w:t>Confirmation of non-interval metered data receiving</w:t>
            </w:r>
          </w:p>
        </w:tc>
        <w:tc>
          <w:tcPr>
            <w:tcW w:w="1620" w:type="dxa"/>
            <w:tcBorders>
              <w:top w:val="nil"/>
              <w:left w:val="nil"/>
              <w:bottom w:val="single" w:sz="4" w:space="0" w:color="auto"/>
              <w:right w:val="single" w:sz="4" w:space="0" w:color="auto"/>
            </w:tcBorders>
            <w:noWrap/>
            <w:vAlign w:val="center"/>
          </w:tcPr>
          <w:p w14:paraId="1695606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DF628F" w:rsidRPr="005711CB" w:rsidRDefault="00DF628F" w:rsidP="00DF628F">
            <w:pPr>
              <w:jc w:val="center"/>
              <w:rPr>
                <w:sz w:val="20"/>
                <w:szCs w:val="20"/>
              </w:rPr>
            </w:pPr>
            <w:r w:rsidRPr="005711CB">
              <w:rPr>
                <w:sz w:val="20"/>
                <w:szCs w:val="20"/>
              </w:rPr>
              <w:t>TSO/DSO</w:t>
            </w:r>
          </w:p>
        </w:tc>
      </w:tr>
      <w:tr w:rsidR="00DF628F"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DF628F" w:rsidRPr="005711CB" w:rsidRDefault="00DF628F" w:rsidP="00DF628F">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DF628F" w:rsidRPr="005711CB" w:rsidRDefault="00DF628F" w:rsidP="00DF628F">
            <w:pPr>
              <w:rPr>
                <w:sz w:val="20"/>
                <w:szCs w:val="20"/>
              </w:rPr>
            </w:pPr>
            <w:r w:rsidRPr="005711CB">
              <w:rPr>
                <w:sz w:val="20"/>
                <w:szCs w:val="20"/>
              </w:rPr>
              <w:t>Confirmation of distribution invoicing data receiving</w:t>
            </w:r>
          </w:p>
        </w:tc>
        <w:tc>
          <w:tcPr>
            <w:tcW w:w="1620" w:type="dxa"/>
            <w:tcBorders>
              <w:top w:val="nil"/>
              <w:left w:val="nil"/>
              <w:bottom w:val="single" w:sz="4" w:space="0" w:color="auto"/>
              <w:right w:val="single" w:sz="4" w:space="0" w:color="auto"/>
            </w:tcBorders>
            <w:noWrap/>
            <w:vAlign w:val="center"/>
          </w:tcPr>
          <w:p w14:paraId="7D212BA8"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DF628F" w:rsidRPr="005711CB" w:rsidRDefault="00DF628F" w:rsidP="00DF628F">
            <w:pPr>
              <w:jc w:val="center"/>
              <w:rPr>
                <w:sz w:val="20"/>
                <w:szCs w:val="20"/>
              </w:rPr>
            </w:pPr>
            <w:r w:rsidRPr="005711CB">
              <w:rPr>
                <w:sz w:val="20"/>
                <w:szCs w:val="20"/>
              </w:rPr>
              <w:t>TSO/DSO</w:t>
            </w:r>
          </w:p>
        </w:tc>
      </w:tr>
      <w:tr w:rsidR="00DF628F"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DF628F" w:rsidRPr="005711CB" w:rsidRDefault="00DF628F" w:rsidP="00DF628F">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DF628F" w:rsidRPr="005711CB" w:rsidRDefault="00DF628F" w:rsidP="00DF628F">
            <w:pPr>
              <w:rPr>
                <w:sz w:val="20"/>
                <w:szCs w:val="20"/>
              </w:rPr>
            </w:pPr>
            <w:r w:rsidRPr="005711CB">
              <w:rPr>
                <w:sz w:val="20"/>
                <w:szCs w:val="20"/>
              </w:rPr>
              <w:t>TSO data receiving - receiving confirmation</w:t>
            </w:r>
          </w:p>
        </w:tc>
        <w:tc>
          <w:tcPr>
            <w:tcW w:w="1620" w:type="dxa"/>
            <w:tcBorders>
              <w:top w:val="nil"/>
              <w:left w:val="nil"/>
              <w:bottom w:val="single" w:sz="4" w:space="0" w:color="auto"/>
              <w:right w:val="single" w:sz="4" w:space="0" w:color="auto"/>
            </w:tcBorders>
            <w:noWrap/>
            <w:vAlign w:val="center"/>
          </w:tcPr>
          <w:p w14:paraId="6547C4D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DF628F" w:rsidRPr="005711CB" w:rsidRDefault="00DF628F" w:rsidP="00DF628F">
            <w:pPr>
              <w:jc w:val="center"/>
              <w:rPr>
                <w:sz w:val="20"/>
                <w:szCs w:val="20"/>
              </w:rPr>
            </w:pPr>
            <w:r w:rsidRPr="005711CB">
              <w:rPr>
                <w:sz w:val="20"/>
                <w:szCs w:val="20"/>
              </w:rPr>
              <w:t>PPS</w:t>
            </w:r>
          </w:p>
        </w:tc>
      </w:tr>
      <w:tr w:rsidR="00DF628F"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DF628F" w:rsidRPr="005711CB" w:rsidRDefault="00DF628F" w:rsidP="00DF628F">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DF628F" w:rsidRPr="005711CB" w:rsidRDefault="00DF628F" w:rsidP="00DF628F">
            <w:pPr>
              <w:rPr>
                <w:sz w:val="20"/>
                <w:szCs w:val="20"/>
              </w:rPr>
            </w:pPr>
            <w:r w:rsidRPr="005711CB">
              <w:rPr>
                <w:sz w:val="20"/>
                <w:szCs w:val="20"/>
              </w:rPr>
              <w:t xml:space="preserve">Confirmation of </w:t>
            </w:r>
            <w:r>
              <w:rPr>
                <w:sz w:val="20"/>
                <w:szCs w:val="20"/>
              </w:rPr>
              <w:t>/ Error in base data of  DGI</w:t>
            </w:r>
            <w:r w:rsidRPr="005711CB">
              <w:rPr>
                <w:sz w:val="20"/>
                <w:szCs w:val="20"/>
              </w:rPr>
              <w:t xml:space="preserve"> RCS data receiving</w:t>
            </w:r>
          </w:p>
        </w:tc>
        <w:tc>
          <w:tcPr>
            <w:tcW w:w="1620" w:type="dxa"/>
            <w:tcBorders>
              <w:top w:val="nil"/>
              <w:left w:val="nil"/>
              <w:bottom w:val="single" w:sz="4" w:space="0" w:color="auto"/>
              <w:right w:val="single" w:sz="4" w:space="0" w:color="auto"/>
            </w:tcBorders>
            <w:noWrap/>
            <w:vAlign w:val="center"/>
          </w:tcPr>
          <w:p w14:paraId="0D6A0A9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DF628F" w:rsidRPr="005711CB" w:rsidRDefault="00DF628F" w:rsidP="00DF628F">
            <w:pPr>
              <w:jc w:val="center"/>
              <w:rPr>
                <w:sz w:val="20"/>
                <w:szCs w:val="20"/>
              </w:rPr>
            </w:pPr>
            <w:r w:rsidRPr="005711CB">
              <w:rPr>
                <w:sz w:val="20"/>
                <w:szCs w:val="20"/>
              </w:rPr>
              <w:t>TSO</w:t>
            </w:r>
          </w:p>
        </w:tc>
      </w:tr>
      <w:tr w:rsidR="00DF628F" w:rsidRPr="007F474B" w14:paraId="04463E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A5D92" w14:textId="7EAA539A" w:rsidR="00DF628F" w:rsidRPr="005711CB" w:rsidRDefault="00DF628F" w:rsidP="00DF628F">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4147A4A" w14:textId="2CE6E620" w:rsidR="00DF628F" w:rsidRPr="005711CB" w:rsidRDefault="00DF628F" w:rsidP="00DF628F">
            <w:pPr>
              <w:rPr>
                <w:sz w:val="20"/>
                <w:szCs w:val="20"/>
              </w:rPr>
            </w:pPr>
            <w:r w:rsidRPr="000D0738">
              <w:rPr>
                <w:sz w:val="20"/>
                <w:szCs w:val="20"/>
              </w:rPr>
              <w:t>Confirmation/error for storage query</w:t>
            </w:r>
          </w:p>
        </w:tc>
        <w:tc>
          <w:tcPr>
            <w:tcW w:w="1620" w:type="dxa"/>
            <w:tcBorders>
              <w:top w:val="nil"/>
              <w:left w:val="nil"/>
              <w:bottom w:val="single" w:sz="4" w:space="0" w:color="auto"/>
              <w:right w:val="single" w:sz="4" w:space="0" w:color="auto"/>
            </w:tcBorders>
            <w:noWrap/>
            <w:vAlign w:val="center"/>
          </w:tcPr>
          <w:p w14:paraId="70A430F6" w14:textId="1AE30AB0"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F74387" w14:textId="131DBAD0"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E67D1D" w14:textId="76946BDD"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5AB106" w14:textId="36FB073B" w:rsidR="00DF628F" w:rsidRPr="005711CB" w:rsidRDefault="00DF628F" w:rsidP="00DF628F">
            <w:pPr>
              <w:jc w:val="center"/>
              <w:rPr>
                <w:sz w:val="20"/>
                <w:szCs w:val="20"/>
              </w:rPr>
            </w:pPr>
            <w:r w:rsidRPr="005711CB">
              <w:rPr>
                <w:sz w:val="20"/>
                <w:szCs w:val="20"/>
              </w:rPr>
              <w:t>Service provider</w:t>
            </w:r>
          </w:p>
        </w:tc>
      </w:tr>
      <w:tr w:rsidR="00DF628F"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DF628F" w:rsidRPr="005711CB" w:rsidRDefault="00DF628F" w:rsidP="00DF628F">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DF628F" w:rsidRPr="005711CB" w:rsidRDefault="00DF628F" w:rsidP="00DF628F">
            <w:pPr>
              <w:rPr>
                <w:sz w:val="20"/>
                <w:szCs w:val="20"/>
              </w:rPr>
            </w:pPr>
            <w:r w:rsidRPr="005711CB">
              <w:rPr>
                <w:sz w:val="20"/>
                <w:szCs w:val="20"/>
              </w:rPr>
              <w:t>Error in request sending</w:t>
            </w:r>
          </w:p>
        </w:tc>
        <w:tc>
          <w:tcPr>
            <w:tcW w:w="1620" w:type="dxa"/>
            <w:tcBorders>
              <w:top w:val="nil"/>
              <w:left w:val="nil"/>
              <w:bottom w:val="single" w:sz="4" w:space="0" w:color="auto"/>
              <w:right w:val="single" w:sz="4" w:space="0" w:color="auto"/>
            </w:tcBorders>
            <w:noWrap/>
            <w:vAlign w:val="center"/>
          </w:tcPr>
          <w:p w14:paraId="1FBDEE4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DF628F" w:rsidRPr="005711CB" w:rsidRDefault="00DF628F" w:rsidP="00DF628F">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DF628F" w:rsidRPr="005711CB" w:rsidRDefault="00DF628F" w:rsidP="00DF628F">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29E944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DF628F" w:rsidRPr="005711CB" w:rsidRDefault="00DF628F" w:rsidP="00DF628F">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DF628F" w:rsidRPr="005711CB" w:rsidRDefault="00DF628F" w:rsidP="00DF628F">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DF628F" w:rsidRPr="005711CB" w:rsidRDefault="00DF628F" w:rsidP="00DF628F">
            <w:pPr>
              <w:rPr>
                <w:sz w:val="20"/>
                <w:szCs w:val="20"/>
              </w:rPr>
            </w:pPr>
            <w:r>
              <w:rPr>
                <w:sz w:val="20"/>
                <w:szCs w:val="20"/>
              </w:rPr>
              <w:t xml:space="preserve">Base data of  </w:t>
            </w:r>
            <w:r w:rsidRPr="005711CB">
              <w:rPr>
                <w:sz w:val="20"/>
                <w:szCs w:val="20"/>
              </w:rPr>
              <w:t>DGI ICS data request - Receiving / rejection of request</w:t>
            </w:r>
          </w:p>
        </w:tc>
        <w:tc>
          <w:tcPr>
            <w:tcW w:w="1620" w:type="dxa"/>
            <w:tcBorders>
              <w:top w:val="nil"/>
              <w:left w:val="nil"/>
              <w:bottom w:val="single" w:sz="4" w:space="0" w:color="auto"/>
              <w:right w:val="single" w:sz="4" w:space="0" w:color="auto"/>
            </w:tcBorders>
            <w:noWrap/>
            <w:vAlign w:val="center"/>
          </w:tcPr>
          <w:p w14:paraId="3370BF1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DF628F" w:rsidRPr="005711CB" w:rsidRDefault="00DF628F" w:rsidP="00DF628F">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DF628F" w:rsidRPr="005711CB" w:rsidRDefault="00DF628F" w:rsidP="00DF628F">
            <w:pPr>
              <w:rPr>
                <w:sz w:val="20"/>
                <w:szCs w:val="20"/>
              </w:rPr>
            </w:pPr>
            <w:r>
              <w:rPr>
                <w:sz w:val="20"/>
                <w:szCs w:val="20"/>
              </w:rPr>
              <w:t>Base data of  DGI ICS - output</w:t>
            </w:r>
          </w:p>
        </w:tc>
        <w:tc>
          <w:tcPr>
            <w:tcW w:w="1620" w:type="dxa"/>
            <w:tcBorders>
              <w:top w:val="nil"/>
              <w:left w:val="nil"/>
              <w:bottom w:val="single" w:sz="4" w:space="0" w:color="auto"/>
              <w:right w:val="single" w:sz="4" w:space="0" w:color="auto"/>
            </w:tcBorders>
            <w:noWrap/>
            <w:vAlign w:val="center"/>
          </w:tcPr>
          <w:p w14:paraId="10F5E0F3"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DF628F" w:rsidRPr="005711CB" w:rsidRDefault="00DF628F" w:rsidP="00DF628F">
            <w:pPr>
              <w:jc w:val="center"/>
              <w:rPr>
                <w:sz w:val="20"/>
                <w:szCs w:val="20"/>
              </w:rPr>
            </w:pPr>
            <w:r w:rsidRPr="005711CB">
              <w:rPr>
                <w:sz w:val="20"/>
                <w:szCs w:val="20"/>
              </w:rPr>
              <w:t>Service provider</w:t>
            </w:r>
          </w:p>
        </w:tc>
      </w:tr>
      <w:tr w:rsidR="00DF628F"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DF628F" w:rsidRPr="005711CB" w:rsidRDefault="00DF628F" w:rsidP="00DF628F">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DF628F" w:rsidRPr="005711CB" w:rsidRDefault="00DF628F" w:rsidP="00DF628F">
            <w:pPr>
              <w:rPr>
                <w:sz w:val="20"/>
                <w:szCs w:val="20"/>
              </w:rPr>
            </w:pPr>
            <w:r w:rsidRPr="005711CB">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center"/>
          </w:tcPr>
          <w:p w14:paraId="5324711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DF628F" w:rsidRPr="005711CB" w:rsidRDefault="00DF628F" w:rsidP="00DF628F">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DF628F" w:rsidRPr="005711CB" w:rsidRDefault="00DF628F" w:rsidP="00DF628F">
            <w:pPr>
              <w:rPr>
                <w:sz w:val="20"/>
                <w:szCs w:val="20"/>
              </w:rPr>
            </w:pPr>
            <w:r w:rsidRPr="005711CB">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DF628F" w:rsidRPr="005711CB" w:rsidRDefault="00DF628F" w:rsidP="00DF628F">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DF628F" w:rsidRPr="005711CB" w:rsidRDefault="00DF628F" w:rsidP="00DF628F">
            <w:pPr>
              <w:rPr>
                <w:sz w:val="20"/>
                <w:szCs w:val="20"/>
              </w:rPr>
            </w:pPr>
            <w:r w:rsidRPr="005711CB">
              <w:rPr>
                <w:sz w:val="20"/>
                <w:szCs w:val="20"/>
              </w:rPr>
              <w:t>Error message for request 134 (annual consumption estimation)</w:t>
            </w:r>
          </w:p>
        </w:tc>
        <w:tc>
          <w:tcPr>
            <w:tcW w:w="1620" w:type="dxa"/>
            <w:tcBorders>
              <w:top w:val="nil"/>
              <w:left w:val="nil"/>
              <w:bottom w:val="single" w:sz="4" w:space="0" w:color="auto"/>
              <w:right w:val="single" w:sz="4" w:space="0" w:color="auto"/>
            </w:tcBorders>
            <w:noWrap/>
            <w:vAlign w:val="center"/>
          </w:tcPr>
          <w:p w14:paraId="4E344C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DF628F" w:rsidRPr="005711CB" w:rsidRDefault="00DF628F" w:rsidP="00DF628F">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DF628F" w:rsidRPr="005711CB" w:rsidRDefault="00DF628F" w:rsidP="00DF628F">
            <w:pPr>
              <w:rPr>
                <w:sz w:val="20"/>
                <w:szCs w:val="20"/>
              </w:rPr>
            </w:pPr>
            <w:r w:rsidRPr="005711C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center"/>
          </w:tcPr>
          <w:p w14:paraId="7009F3A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DF628F" w:rsidRPr="005711CB" w:rsidRDefault="00DF628F" w:rsidP="00DF628F">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DF628F" w:rsidRPr="005711CB" w:rsidRDefault="00DF628F" w:rsidP="00DF628F">
            <w:pPr>
              <w:rPr>
                <w:sz w:val="20"/>
                <w:szCs w:val="20"/>
              </w:rPr>
            </w:pPr>
            <w:r>
              <w:rPr>
                <w:sz w:val="20"/>
                <w:szCs w:val="20"/>
              </w:rPr>
              <w:t xml:space="preserve">Base data of  </w:t>
            </w:r>
            <w:r w:rsidRPr="005711CB">
              <w:rPr>
                <w:sz w:val="20"/>
                <w:szCs w:val="20"/>
              </w:rPr>
              <w:t>DGI RCS data request - Receiving / rejection of request</w:t>
            </w:r>
          </w:p>
        </w:tc>
        <w:tc>
          <w:tcPr>
            <w:tcW w:w="1620" w:type="dxa"/>
            <w:tcBorders>
              <w:top w:val="nil"/>
              <w:left w:val="nil"/>
              <w:bottom w:val="single" w:sz="4" w:space="0" w:color="auto"/>
              <w:right w:val="single" w:sz="4" w:space="0" w:color="auto"/>
            </w:tcBorders>
            <w:noWrap/>
            <w:vAlign w:val="center"/>
          </w:tcPr>
          <w:p w14:paraId="17F314E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DF628F" w:rsidRPr="005711CB" w:rsidRDefault="00DF628F" w:rsidP="00DF628F">
            <w:pPr>
              <w:jc w:val="center"/>
              <w:rPr>
                <w:sz w:val="20"/>
                <w:szCs w:val="20"/>
              </w:rPr>
            </w:pPr>
            <w:r w:rsidRPr="005711CB">
              <w:rPr>
                <w:sz w:val="20"/>
                <w:szCs w:val="20"/>
              </w:rPr>
              <w:t>TSO/DSO</w:t>
            </w:r>
          </w:p>
        </w:tc>
      </w:tr>
      <w:tr w:rsidR="00DF628F"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DF628F" w:rsidRPr="005711CB" w:rsidRDefault="00DF628F" w:rsidP="00DF628F">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DF628F" w:rsidRPr="005711CB" w:rsidRDefault="00DF628F" w:rsidP="00DF628F">
            <w:pPr>
              <w:rPr>
                <w:sz w:val="20"/>
                <w:szCs w:val="20"/>
              </w:rPr>
            </w:pPr>
            <w:r>
              <w:rPr>
                <w:sz w:val="20"/>
                <w:szCs w:val="20"/>
              </w:rPr>
              <w:t xml:space="preserve">Base data of  </w:t>
            </w:r>
            <w:r w:rsidRPr="005711CB">
              <w:rPr>
                <w:sz w:val="20"/>
                <w:szCs w:val="20"/>
              </w:rPr>
              <w:t xml:space="preserve">DGI RCS - </w:t>
            </w:r>
            <w:r>
              <w:rPr>
                <w:sz w:val="20"/>
                <w:szCs w:val="20"/>
              </w:rPr>
              <w:t>output</w:t>
            </w:r>
          </w:p>
        </w:tc>
        <w:tc>
          <w:tcPr>
            <w:tcW w:w="1620" w:type="dxa"/>
            <w:tcBorders>
              <w:top w:val="nil"/>
              <w:left w:val="nil"/>
              <w:bottom w:val="single" w:sz="4" w:space="0" w:color="auto"/>
              <w:right w:val="single" w:sz="4" w:space="0" w:color="auto"/>
            </w:tcBorders>
            <w:noWrap/>
            <w:vAlign w:val="center"/>
          </w:tcPr>
          <w:p w14:paraId="6A2BFE2B"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DF628F" w:rsidRPr="005711CB" w:rsidRDefault="00DF628F" w:rsidP="00DF628F">
            <w:pPr>
              <w:jc w:val="center"/>
              <w:rPr>
                <w:sz w:val="20"/>
                <w:szCs w:val="20"/>
              </w:rPr>
            </w:pPr>
            <w:r w:rsidRPr="005711CB">
              <w:rPr>
                <w:sz w:val="20"/>
                <w:szCs w:val="20"/>
              </w:rPr>
              <w:t>TSO/DSO</w:t>
            </w:r>
          </w:p>
        </w:tc>
      </w:tr>
      <w:tr w:rsidR="00DF628F"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DF628F" w:rsidRPr="005711CB" w:rsidRDefault="00DF628F" w:rsidP="00DF628F">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DF628F" w:rsidRPr="005711CB" w:rsidRDefault="00DF628F" w:rsidP="00DF628F">
            <w:pPr>
              <w:rPr>
                <w:sz w:val="20"/>
                <w:szCs w:val="20"/>
              </w:rPr>
            </w:pPr>
            <w:r w:rsidRPr="005711CB">
              <w:rPr>
                <w:sz w:val="20"/>
                <w:szCs w:val="20"/>
              </w:rPr>
              <w:t>Error in request for change of supplier sending</w:t>
            </w:r>
          </w:p>
        </w:tc>
        <w:tc>
          <w:tcPr>
            <w:tcW w:w="1620" w:type="dxa"/>
            <w:tcBorders>
              <w:top w:val="nil"/>
              <w:left w:val="nil"/>
              <w:bottom w:val="single" w:sz="4" w:space="0" w:color="auto"/>
              <w:right w:val="single" w:sz="4" w:space="0" w:color="auto"/>
            </w:tcBorders>
            <w:noWrap/>
            <w:vAlign w:val="center"/>
          </w:tcPr>
          <w:p w14:paraId="50E107F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DB295E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4C091C2" w14:textId="03C73535" w:rsidR="00DF628F" w:rsidRPr="005711CB" w:rsidRDefault="00DF628F" w:rsidP="00DF628F">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2AA48A2F" w14:textId="34F574A8" w:rsidR="00DF628F" w:rsidRPr="005711CB" w:rsidRDefault="00DF628F" w:rsidP="00DF628F">
            <w:pPr>
              <w:rPr>
                <w:sz w:val="20"/>
                <w:szCs w:val="20"/>
              </w:rPr>
            </w:pPr>
            <w:r w:rsidRPr="00DF628F">
              <w:rPr>
                <w:sz w:val="20"/>
                <w:szCs w:val="20"/>
              </w:rPr>
              <w:t>Evaluated storage value</w:t>
            </w:r>
          </w:p>
        </w:tc>
        <w:tc>
          <w:tcPr>
            <w:tcW w:w="1620" w:type="dxa"/>
            <w:tcBorders>
              <w:top w:val="nil"/>
              <w:left w:val="nil"/>
              <w:bottom w:val="single" w:sz="4" w:space="0" w:color="auto"/>
              <w:right w:val="single" w:sz="4" w:space="0" w:color="auto"/>
            </w:tcBorders>
            <w:noWrap/>
            <w:vAlign w:val="center"/>
          </w:tcPr>
          <w:p w14:paraId="0555E43A" w14:textId="2D362A21"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B212C8F" w14:textId="11FAF015"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B73939" w14:textId="62D9230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1B204A" w14:textId="3F21B5BC" w:rsidR="00DF628F" w:rsidRPr="005711CB" w:rsidRDefault="00DF628F" w:rsidP="00DF628F">
            <w:pPr>
              <w:jc w:val="center"/>
              <w:rPr>
                <w:sz w:val="20"/>
                <w:szCs w:val="20"/>
              </w:rPr>
            </w:pPr>
            <w:r w:rsidRPr="005711CB">
              <w:rPr>
                <w:sz w:val="20"/>
                <w:szCs w:val="20"/>
              </w:rPr>
              <w:t>External subject</w:t>
            </w:r>
          </w:p>
        </w:tc>
      </w:tr>
      <w:tr w:rsidR="00DF628F"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DF628F" w:rsidRPr="005711CB" w:rsidRDefault="00DF628F" w:rsidP="00DF628F">
            <w:pPr>
              <w:jc w:val="center"/>
              <w:rPr>
                <w:sz w:val="20"/>
                <w:szCs w:val="20"/>
              </w:rPr>
            </w:pPr>
            <w:r w:rsidRPr="005711CB">
              <w:rPr>
                <w:sz w:val="20"/>
                <w:szCs w:val="20"/>
              </w:rPr>
              <w:lastRenderedPageBreak/>
              <w:t>243</w:t>
            </w:r>
          </w:p>
        </w:tc>
        <w:tc>
          <w:tcPr>
            <w:tcW w:w="3795" w:type="dxa"/>
            <w:tcBorders>
              <w:top w:val="nil"/>
              <w:left w:val="nil"/>
              <w:bottom w:val="single" w:sz="4" w:space="0" w:color="auto"/>
              <w:right w:val="single" w:sz="4" w:space="0" w:color="auto"/>
            </w:tcBorders>
            <w:vAlign w:val="center"/>
          </w:tcPr>
          <w:p w14:paraId="02BEF11D" w14:textId="77777777" w:rsidR="00DF628F" w:rsidRPr="009B14DC" w:rsidRDefault="00DF628F" w:rsidP="00DF628F">
            <w:pPr>
              <w:rPr>
                <w:sz w:val="20"/>
                <w:szCs w:val="20"/>
              </w:rPr>
            </w:pPr>
            <w:r w:rsidRPr="005711CB">
              <w:rPr>
                <w:sz w:val="20"/>
                <w:szCs w:val="20"/>
              </w:rPr>
              <w:t>Negotiated diagram sending error</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7234A1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DF628F" w:rsidRPr="005711CB" w:rsidRDefault="00DF628F" w:rsidP="00DF628F">
            <w:pPr>
              <w:jc w:val="center"/>
              <w:rPr>
                <w:sz w:val="20"/>
                <w:szCs w:val="20"/>
              </w:rPr>
            </w:pPr>
            <w:r w:rsidRPr="005711CB">
              <w:rPr>
                <w:sz w:val="20"/>
                <w:szCs w:val="20"/>
              </w:rPr>
              <w:t>Supplier</w:t>
            </w:r>
          </w:p>
        </w:tc>
      </w:tr>
      <w:tr w:rsidR="00DF628F"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DF628F" w:rsidRPr="005711CB" w:rsidRDefault="00DF628F" w:rsidP="00DF628F">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DF628F" w:rsidRPr="009B14DC" w:rsidRDefault="00DF628F" w:rsidP="00DF628F">
            <w:pPr>
              <w:rPr>
                <w:sz w:val="20"/>
                <w:szCs w:val="20"/>
              </w:rPr>
            </w:pPr>
            <w:r w:rsidRPr="005711CB">
              <w:rPr>
                <w:sz w:val="20"/>
                <w:szCs w:val="20"/>
              </w:rPr>
              <w:t>Confirmation of sent negotiated diagram receiving</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486383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DF628F" w:rsidRPr="005711CB" w:rsidRDefault="00DF628F" w:rsidP="00DF628F">
            <w:pPr>
              <w:jc w:val="center"/>
              <w:rPr>
                <w:sz w:val="20"/>
                <w:szCs w:val="20"/>
              </w:rPr>
            </w:pPr>
            <w:r w:rsidRPr="005711CB">
              <w:rPr>
                <w:sz w:val="20"/>
                <w:szCs w:val="20"/>
              </w:rPr>
              <w:t>Supplier</w:t>
            </w:r>
          </w:p>
        </w:tc>
      </w:tr>
      <w:tr w:rsidR="00DF628F"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DF628F" w:rsidRPr="005711CB" w:rsidRDefault="00DF628F" w:rsidP="00DF628F">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DF628F" w:rsidRPr="005711CB" w:rsidRDefault="00DF628F" w:rsidP="00DF628F">
            <w:pPr>
              <w:rPr>
                <w:sz w:val="20"/>
                <w:szCs w:val="20"/>
              </w:rPr>
            </w:pPr>
            <w:r w:rsidRPr="005711CB">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center"/>
          </w:tcPr>
          <w:p w14:paraId="3CD28E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DF628F" w:rsidRPr="005711CB" w:rsidRDefault="00DF628F" w:rsidP="00DF628F">
            <w:pPr>
              <w:jc w:val="center"/>
              <w:rPr>
                <w:sz w:val="20"/>
                <w:szCs w:val="20"/>
              </w:rPr>
            </w:pPr>
            <w:r w:rsidRPr="005711CB">
              <w:rPr>
                <w:sz w:val="20"/>
                <w:szCs w:val="20"/>
              </w:rPr>
              <w:t>PPS/ PDS</w:t>
            </w:r>
          </w:p>
        </w:tc>
      </w:tr>
      <w:tr w:rsidR="00DF628F"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DF628F" w:rsidRPr="005711CB" w:rsidRDefault="00DF628F" w:rsidP="00DF628F">
            <w:pPr>
              <w:jc w:val="center"/>
              <w:rPr>
                <w:sz w:val="20"/>
                <w:szCs w:val="20"/>
              </w:rPr>
            </w:pPr>
            <w:r w:rsidRPr="005711CB">
              <w:rPr>
                <w:sz w:val="20"/>
                <w:szCs w:val="20"/>
              </w:rPr>
              <w:t>246</w:t>
            </w:r>
          </w:p>
        </w:tc>
        <w:tc>
          <w:tcPr>
            <w:tcW w:w="3795" w:type="dxa"/>
            <w:tcBorders>
              <w:top w:val="nil"/>
              <w:left w:val="nil"/>
              <w:bottom w:val="single" w:sz="4" w:space="0" w:color="auto"/>
              <w:right w:val="single" w:sz="4" w:space="0" w:color="auto"/>
            </w:tcBorders>
            <w:vAlign w:val="center"/>
          </w:tcPr>
          <w:p w14:paraId="06B6980A" w14:textId="77777777" w:rsidR="00DF628F" w:rsidRPr="005711CB" w:rsidRDefault="00DF628F" w:rsidP="00DF628F">
            <w:pPr>
              <w:rPr>
                <w:sz w:val="20"/>
                <w:szCs w:val="20"/>
              </w:rPr>
            </w:pPr>
            <w:r w:rsidRPr="005711CB">
              <w:rPr>
                <w:sz w:val="20"/>
                <w:szCs w:val="20"/>
              </w:rPr>
              <w:t>Proposal of change of supplier - for approving</w:t>
            </w:r>
          </w:p>
        </w:tc>
        <w:tc>
          <w:tcPr>
            <w:tcW w:w="1620" w:type="dxa"/>
            <w:tcBorders>
              <w:top w:val="nil"/>
              <w:left w:val="nil"/>
              <w:bottom w:val="single" w:sz="4" w:space="0" w:color="auto"/>
              <w:right w:val="single" w:sz="4" w:space="0" w:color="auto"/>
            </w:tcBorders>
            <w:noWrap/>
            <w:vAlign w:val="center"/>
          </w:tcPr>
          <w:p w14:paraId="25F3632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DF628F" w:rsidRPr="005711CB" w:rsidRDefault="00DF628F" w:rsidP="00DF628F">
            <w:pPr>
              <w:jc w:val="center"/>
              <w:rPr>
                <w:sz w:val="20"/>
                <w:szCs w:val="20"/>
              </w:rPr>
            </w:pPr>
            <w:r w:rsidRPr="005711CB">
              <w:rPr>
                <w:sz w:val="20"/>
                <w:szCs w:val="20"/>
              </w:rPr>
              <w:t>Service providers</w:t>
            </w:r>
          </w:p>
        </w:tc>
      </w:tr>
      <w:tr w:rsidR="00DF628F"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DF628F" w:rsidRPr="005711CB" w:rsidRDefault="00DF628F" w:rsidP="00DF628F">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DF628F" w:rsidRPr="005711CB" w:rsidRDefault="00DF628F" w:rsidP="00DF628F">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8BE6AB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DF628F" w:rsidRPr="005711CB" w:rsidRDefault="00DF628F" w:rsidP="00DF628F">
            <w:pPr>
              <w:jc w:val="center"/>
              <w:rPr>
                <w:sz w:val="20"/>
                <w:szCs w:val="20"/>
              </w:rPr>
            </w:pPr>
            <w:r w:rsidRPr="005711CB">
              <w:rPr>
                <w:sz w:val="20"/>
                <w:szCs w:val="20"/>
              </w:rPr>
              <w:t>DSO/TSO</w:t>
            </w:r>
          </w:p>
        </w:tc>
      </w:tr>
      <w:tr w:rsidR="00DF628F"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DF628F" w:rsidRPr="005711CB" w:rsidRDefault="00DF628F" w:rsidP="00DF628F">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DF628F" w:rsidRPr="005711CB" w:rsidRDefault="00DF628F" w:rsidP="00DF628F">
            <w:pPr>
              <w:rPr>
                <w:sz w:val="20"/>
                <w:szCs w:val="20"/>
              </w:rPr>
            </w:pPr>
            <w:r w:rsidRPr="005711CB">
              <w:rPr>
                <w:sz w:val="20"/>
                <w:szCs w:val="20"/>
              </w:rPr>
              <w:t>Change of supplier message</w:t>
            </w:r>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DF628F" w:rsidRPr="005711CB" w:rsidRDefault="00DF628F" w:rsidP="00DF628F">
            <w:pPr>
              <w:jc w:val="center"/>
              <w:rPr>
                <w:sz w:val="20"/>
                <w:szCs w:val="20"/>
              </w:rPr>
            </w:pPr>
            <w:r w:rsidRPr="005711CB">
              <w:rPr>
                <w:sz w:val="20"/>
                <w:szCs w:val="20"/>
              </w:rPr>
              <w:t>Service providers</w:t>
            </w:r>
          </w:p>
        </w:tc>
      </w:tr>
      <w:tr w:rsidR="00DF628F"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DF628F" w:rsidRPr="005711CB" w:rsidRDefault="00DF628F" w:rsidP="00DF628F">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DF628F" w:rsidRPr="005711CB" w:rsidRDefault="00DF628F" w:rsidP="00DF628F">
            <w:pPr>
              <w:rPr>
                <w:sz w:val="20"/>
                <w:szCs w:val="20"/>
              </w:rPr>
            </w:pPr>
            <w:r w:rsidRPr="005711CB">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center"/>
          </w:tcPr>
          <w:p w14:paraId="3C5ED7BF"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DF628F" w:rsidRPr="005711CB" w:rsidRDefault="00DF628F" w:rsidP="00DF628F">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DF628F" w:rsidRPr="005711CB" w:rsidRDefault="00DF628F" w:rsidP="00DF628F">
            <w:pPr>
              <w:rPr>
                <w:sz w:val="20"/>
                <w:szCs w:val="20"/>
              </w:rPr>
            </w:pPr>
            <w:r w:rsidRPr="005711CB">
              <w:rPr>
                <w:sz w:val="20"/>
                <w:szCs w:val="20"/>
              </w:rPr>
              <w:t>Extract of the state of change of supplier</w:t>
            </w:r>
          </w:p>
        </w:tc>
        <w:tc>
          <w:tcPr>
            <w:tcW w:w="1620" w:type="dxa"/>
            <w:tcBorders>
              <w:top w:val="nil"/>
              <w:left w:val="nil"/>
              <w:bottom w:val="single" w:sz="4" w:space="0" w:color="auto"/>
              <w:right w:val="single" w:sz="4" w:space="0" w:color="auto"/>
            </w:tcBorders>
            <w:noWrap/>
            <w:vAlign w:val="center"/>
          </w:tcPr>
          <w:p w14:paraId="7FB5ED7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DF628F" w:rsidRPr="005711CB" w:rsidRDefault="00DF628F" w:rsidP="00DF628F">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DF628F" w:rsidRPr="009B14DC" w:rsidRDefault="00DF628F" w:rsidP="00DF628F">
            <w:pPr>
              <w:rPr>
                <w:sz w:val="20"/>
                <w:szCs w:val="20"/>
              </w:rPr>
            </w:pPr>
            <w:r w:rsidRPr="005711CB">
              <w:rPr>
                <w:sz w:val="20"/>
                <w:szCs w:val="20"/>
              </w:rPr>
              <w:t>Error in request for negotiated data</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01CCD84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DF628F" w:rsidRPr="005711CB" w:rsidRDefault="00DF628F" w:rsidP="00DF628F">
            <w:pPr>
              <w:jc w:val="center"/>
              <w:rPr>
                <w:sz w:val="20"/>
                <w:szCs w:val="20"/>
              </w:rPr>
            </w:pPr>
            <w:r w:rsidRPr="005711CB">
              <w:rPr>
                <w:sz w:val="20"/>
                <w:szCs w:val="20"/>
              </w:rPr>
              <w:t>Supplier</w:t>
            </w:r>
          </w:p>
        </w:tc>
      </w:tr>
      <w:tr w:rsidR="00DF628F"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DF628F" w:rsidRPr="005711CB" w:rsidRDefault="00DF628F" w:rsidP="00DF628F">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DF628F" w:rsidRPr="009B14DC" w:rsidRDefault="00DF628F" w:rsidP="00DF628F">
            <w:pPr>
              <w:rPr>
                <w:sz w:val="20"/>
                <w:szCs w:val="20"/>
              </w:rPr>
            </w:pPr>
            <w:r w:rsidRPr="005711CB">
              <w:rPr>
                <w:sz w:val="20"/>
                <w:szCs w:val="20"/>
              </w:rPr>
              <w:t>Negotiated diagrams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3CFED2E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DF628F" w:rsidRPr="005711CB" w:rsidRDefault="00DF628F" w:rsidP="00DF628F">
            <w:pPr>
              <w:jc w:val="center"/>
              <w:rPr>
                <w:sz w:val="20"/>
                <w:szCs w:val="20"/>
              </w:rPr>
            </w:pPr>
            <w:r w:rsidRPr="005711CB">
              <w:rPr>
                <w:sz w:val="20"/>
                <w:szCs w:val="20"/>
              </w:rPr>
              <w:t>Supplier</w:t>
            </w:r>
          </w:p>
        </w:tc>
      </w:tr>
      <w:tr w:rsidR="00DF628F"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DF628F" w:rsidRPr="005711CB" w:rsidRDefault="00DF628F" w:rsidP="00DF628F">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DF628F" w:rsidRPr="005711CB" w:rsidRDefault="00DF628F" w:rsidP="00DF628F">
            <w:pPr>
              <w:rPr>
                <w:sz w:val="20"/>
                <w:szCs w:val="20"/>
              </w:rPr>
            </w:pPr>
            <w:r w:rsidRPr="005711CB">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center"/>
          </w:tcPr>
          <w:p w14:paraId="6FD2A47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DF628F" w:rsidRPr="0040617E" w:rsidRDefault="00DF628F" w:rsidP="00DF628F">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DF628F" w:rsidRPr="0040617E" w:rsidRDefault="00DF628F" w:rsidP="00DF628F">
            <w:pPr>
              <w:rPr>
                <w:sz w:val="20"/>
                <w:szCs w:val="20"/>
              </w:rPr>
            </w:pPr>
            <w:r w:rsidRPr="0040617E">
              <w:rPr>
                <w:sz w:val="20"/>
                <w:szCs w:val="20"/>
              </w:rPr>
              <w:t>Request for assigning a subject of settlement to OPM</w:t>
            </w:r>
          </w:p>
        </w:tc>
        <w:tc>
          <w:tcPr>
            <w:tcW w:w="1620" w:type="dxa"/>
            <w:tcBorders>
              <w:top w:val="nil"/>
              <w:left w:val="nil"/>
              <w:bottom w:val="single" w:sz="4" w:space="0" w:color="auto"/>
              <w:right w:val="single" w:sz="4" w:space="0" w:color="auto"/>
            </w:tcBorders>
            <w:noWrap/>
            <w:vAlign w:val="bottom"/>
          </w:tcPr>
          <w:p w14:paraId="55733211"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DF628F" w:rsidRPr="0040617E" w:rsidRDefault="00DF628F" w:rsidP="00DF628F">
            <w:pPr>
              <w:jc w:val="center"/>
              <w:rPr>
                <w:sz w:val="20"/>
                <w:szCs w:val="20"/>
              </w:rPr>
            </w:pPr>
            <w:r w:rsidRPr="0040617E">
              <w:rPr>
                <w:sz w:val="20"/>
                <w:szCs w:val="20"/>
              </w:rPr>
              <w:t>CDS</w:t>
            </w:r>
          </w:p>
        </w:tc>
      </w:tr>
      <w:tr w:rsidR="00DF628F"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DF628F" w:rsidRPr="0040617E" w:rsidRDefault="00DF628F" w:rsidP="00DF628F">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DF628F" w:rsidRPr="0040617E" w:rsidRDefault="00DF628F" w:rsidP="00DF628F">
            <w:pPr>
              <w:rPr>
                <w:sz w:val="20"/>
                <w:szCs w:val="20"/>
              </w:rPr>
            </w:pPr>
            <w:r w:rsidRPr="0040617E">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3F32335C"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DF628F" w:rsidRPr="0040617E" w:rsidRDefault="00DF628F" w:rsidP="00DF628F">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DF628F" w:rsidRPr="0040617E" w:rsidRDefault="00DF628F" w:rsidP="00DF628F">
            <w:pPr>
              <w:rPr>
                <w:sz w:val="20"/>
                <w:szCs w:val="20"/>
              </w:rPr>
            </w:pPr>
            <w:r w:rsidRPr="0040617E">
              <w:rPr>
                <w:sz w:val="20"/>
                <w:szCs w:val="20"/>
              </w:rPr>
              <w:t>Information about subject of settlement´s assignement to PDT</w:t>
            </w:r>
          </w:p>
        </w:tc>
        <w:tc>
          <w:tcPr>
            <w:tcW w:w="1620" w:type="dxa"/>
            <w:tcBorders>
              <w:top w:val="nil"/>
              <w:left w:val="nil"/>
              <w:bottom w:val="single" w:sz="4" w:space="0" w:color="auto"/>
              <w:right w:val="single" w:sz="4" w:space="0" w:color="auto"/>
            </w:tcBorders>
            <w:noWrap/>
            <w:vAlign w:val="bottom"/>
          </w:tcPr>
          <w:p w14:paraId="26614E08"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DF628F" w:rsidRPr="0040617E" w:rsidRDefault="00DF628F" w:rsidP="00DF628F">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DF628F" w:rsidRPr="0040617E" w:rsidRDefault="00DF628F" w:rsidP="00DF628F">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4D54301B"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DF628F" w:rsidRPr="0040617E" w:rsidRDefault="00DF628F" w:rsidP="00DF628F">
            <w:pPr>
              <w:jc w:val="center"/>
              <w:rPr>
                <w:sz w:val="20"/>
                <w:szCs w:val="20"/>
              </w:rPr>
            </w:pPr>
            <w:r w:rsidRPr="0040617E">
              <w:rPr>
                <w:sz w:val="20"/>
                <w:szCs w:val="20"/>
              </w:rPr>
              <w:t>CDS</w:t>
            </w:r>
          </w:p>
        </w:tc>
      </w:tr>
      <w:tr w:rsidR="00DF628F"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DF628F" w:rsidRPr="0040617E" w:rsidRDefault="00DF628F" w:rsidP="00DF628F">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DF628F" w:rsidRPr="0040617E" w:rsidRDefault="00DF628F" w:rsidP="00DF628F">
            <w:pPr>
              <w:rPr>
                <w:sz w:val="20"/>
                <w:szCs w:val="20"/>
              </w:rPr>
            </w:pPr>
            <w:r w:rsidRPr="0040617E">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48A582D5"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DF628F" w:rsidRPr="0040617E" w:rsidRDefault="00DF628F" w:rsidP="00DF628F">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DF628F" w:rsidRPr="0040617E" w:rsidRDefault="00DF628F" w:rsidP="00DF628F">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204B3A05"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DF628F" w:rsidRPr="005711CB" w:rsidRDefault="00DF628F" w:rsidP="00DF628F">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DF628F" w:rsidRPr="005711CB" w:rsidRDefault="00DF628F" w:rsidP="00DF628F">
            <w:pPr>
              <w:rPr>
                <w:sz w:val="20"/>
                <w:szCs w:val="20"/>
              </w:rPr>
            </w:pPr>
            <w:r w:rsidRPr="007726A8">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66FC960B"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DF628F" w:rsidRPr="005711CB" w:rsidRDefault="00DF628F" w:rsidP="00DF628F">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DF628F" w:rsidRPr="005711CB" w:rsidRDefault="00DF628F" w:rsidP="00DF628F">
            <w:pPr>
              <w:rPr>
                <w:sz w:val="20"/>
                <w:szCs w:val="20"/>
              </w:rPr>
            </w:pPr>
            <w:r w:rsidRPr="007726A8">
              <w:rPr>
                <w:sz w:val="20"/>
                <w:szCs w:val="20"/>
              </w:rPr>
              <w:t>Error / Confirmation of receiving planned production values (A,B)</w:t>
            </w:r>
          </w:p>
        </w:tc>
        <w:tc>
          <w:tcPr>
            <w:tcW w:w="1620" w:type="dxa"/>
            <w:tcBorders>
              <w:top w:val="nil"/>
              <w:left w:val="nil"/>
              <w:bottom w:val="single" w:sz="4" w:space="0" w:color="auto"/>
              <w:right w:val="single" w:sz="4" w:space="0" w:color="auto"/>
            </w:tcBorders>
            <w:noWrap/>
            <w:vAlign w:val="bottom"/>
          </w:tcPr>
          <w:p w14:paraId="6E9E043A"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DF628F" w:rsidRPr="005711CB" w:rsidRDefault="00DF628F" w:rsidP="00DF628F">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DF628F" w:rsidRPr="005711CB" w:rsidRDefault="00DF628F" w:rsidP="00DF628F">
            <w:pPr>
              <w:rPr>
                <w:sz w:val="20"/>
                <w:szCs w:val="20"/>
              </w:rPr>
            </w:pPr>
            <w:r w:rsidRPr="005711CB">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center"/>
          </w:tcPr>
          <w:p w14:paraId="5B8B8F5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DF628F" w:rsidRPr="005711CB" w:rsidRDefault="00DF628F" w:rsidP="00DF628F">
            <w:pPr>
              <w:jc w:val="center"/>
              <w:rPr>
                <w:sz w:val="20"/>
                <w:szCs w:val="20"/>
              </w:rPr>
            </w:pPr>
            <w:r>
              <w:rPr>
                <w:sz w:val="20"/>
                <w:szCs w:val="20"/>
              </w:rPr>
              <w:t>Balance responsible party</w:t>
            </w:r>
          </w:p>
        </w:tc>
      </w:tr>
      <w:tr w:rsidR="00DF628F"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DF628F" w:rsidRPr="005711CB" w:rsidRDefault="00DF628F" w:rsidP="00DF628F">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DF628F" w:rsidRPr="004749AF" w:rsidRDefault="00DF628F" w:rsidP="00DF628F">
            <w:pPr>
              <w:rPr>
                <w:sz w:val="20"/>
                <w:szCs w:val="20"/>
              </w:rPr>
            </w:pPr>
            <w:r w:rsidRPr="004749AF">
              <w:rPr>
                <w:sz w:val="20"/>
                <w:szCs w:val="20"/>
              </w:rPr>
              <w:t>Error in request for CTBS values sending</w:t>
            </w:r>
          </w:p>
        </w:tc>
        <w:tc>
          <w:tcPr>
            <w:tcW w:w="1620" w:type="dxa"/>
            <w:tcBorders>
              <w:top w:val="nil"/>
              <w:left w:val="nil"/>
              <w:bottom w:val="single" w:sz="4" w:space="0" w:color="auto"/>
              <w:right w:val="single" w:sz="4" w:space="0" w:color="auto"/>
            </w:tcBorders>
            <w:noWrap/>
            <w:vAlign w:val="center"/>
          </w:tcPr>
          <w:p w14:paraId="523E57C1" w14:textId="77777777" w:rsidR="00DF628F" w:rsidRPr="005711CB"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DF628F" w:rsidRPr="005711CB" w:rsidRDefault="00DF628F" w:rsidP="00DF628F">
            <w:pPr>
              <w:jc w:val="center"/>
              <w:rPr>
                <w:sz w:val="20"/>
                <w:szCs w:val="20"/>
              </w:rPr>
            </w:pPr>
            <w:r>
              <w:rPr>
                <w:sz w:val="20"/>
                <w:szCs w:val="20"/>
              </w:rPr>
              <w:t>TSO/DSO /BRP</w:t>
            </w:r>
          </w:p>
        </w:tc>
      </w:tr>
      <w:tr w:rsidR="00DF628F"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DF628F" w:rsidRPr="005711CB" w:rsidRDefault="00DF628F" w:rsidP="00DF628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DF628F" w:rsidRPr="004749AF" w:rsidRDefault="00DF628F" w:rsidP="00DF628F">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center"/>
          </w:tcPr>
          <w:p w14:paraId="601DC175" w14:textId="77777777" w:rsidR="00DF628F" w:rsidRPr="005711CB" w:rsidRDefault="00DF628F" w:rsidP="00DF628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DF628F" w:rsidRPr="005711CB" w:rsidRDefault="00DF628F" w:rsidP="00DF628F">
            <w:pPr>
              <w:jc w:val="center"/>
              <w:rPr>
                <w:sz w:val="20"/>
                <w:szCs w:val="20"/>
              </w:rPr>
            </w:pPr>
            <w:r>
              <w:rPr>
                <w:sz w:val="20"/>
                <w:szCs w:val="20"/>
              </w:rPr>
              <w:t>TSO/DSO /BRP</w:t>
            </w:r>
          </w:p>
        </w:tc>
      </w:tr>
      <w:tr w:rsidR="00DF628F"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DF628F" w:rsidRPr="005711CB" w:rsidRDefault="00DF628F" w:rsidP="00DF628F">
            <w:pPr>
              <w:jc w:val="center"/>
              <w:rPr>
                <w:sz w:val="20"/>
                <w:szCs w:val="20"/>
              </w:rPr>
            </w:pPr>
            <w:r w:rsidRPr="005711CB">
              <w:rPr>
                <w:sz w:val="20"/>
                <w:szCs w:val="20"/>
              </w:rPr>
              <w:lastRenderedPageBreak/>
              <w:t>271</w:t>
            </w:r>
          </w:p>
        </w:tc>
        <w:tc>
          <w:tcPr>
            <w:tcW w:w="3795" w:type="dxa"/>
            <w:tcBorders>
              <w:top w:val="nil"/>
              <w:left w:val="nil"/>
              <w:bottom w:val="single" w:sz="4" w:space="0" w:color="auto"/>
              <w:right w:val="single" w:sz="4" w:space="0" w:color="auto"/>
            </w:tcBorders>
            <w:vAlign w:val="center"/>
          </w:tcPr>
          <w:p w14:paraId="5995C046" w14:textId="77777777" w:rsidR="00DF628F" w:rsidRPr="005711CB" w:rsidRDefault="00DF628F" w:rsidP="00DF628F">
            <w:pPr>
              <w:rPr>
                <w:sz w:val="20"/>
                <w:szCs w:val="20"/>
              </w:rPr>
            </w:pPr>
            <w:r w:rsidRPr="005711CB">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center"/>
          </w:tcPr>
          <w:p w14:paraId="60FE1AD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DF628F" w:rsidRPr="005711CB" w:rsidRDefault="00DF628F" w:rsidP="00DF628F">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DF628F" w:rsidRPr="005711CB" w:rsidRDefault="00DF628F" w:rsidP="00DF628F">
            <w:pPr>
              <w:rPr>
                <w:sz w:val="20"/>
                <w:szCs w:val="20"/>
              </w:rPr>
            </w:pPr>
            <w:r w:rsidRPr="005711CB">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7A66CD5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DF628F" w:rsidRPr="007F474B" w:rsidRDefault="00DF628F" w:rsidP="00DF628F">
            <w:pPr>
              <w:spacing w:after="0"/>
              <w:jc w:val="center"/>
              <w:rPr>
                <w:sz w:val="20"/>
                <w:szCs w:val="20"/>
                <w:lang w:eastAsia="cs-CZ"/>
              </w:rPr>
            </w:pPr>
            <w:r w:rsidRPr="00933675">
              <w:rPr>
                <w:sz w:val="20"/>
                <w:szCs w:val="20"/>
                <w:lang w:eastAsia="cs-CZ"/>
              </w:rPr>
              <w:t>274</w:t>
            </w:r>
          </w:p>
        </w:tc>
        <w:tc>
          <w:tcPr>
            <w:tcW w:w="3795" w:type="dxa"/>
            <w:tcBorders>
              <w:top w:val="nil"/>
              <w:left w:val="nil"/>
              <w:bottom w:val="single" w:sz="4" w:space="0" w:color="auto"/>
              <w:right w:val="single" w:sz="4" w:space="0" w:color="auto"/>
            </w:tcBorders>
            <w:vAlign w:val="bottom"/>
          </w:tcPr>
          <w:p w14:paraId="4D212753" w14:textId="77777777" w:rsidR="00DF628F" w:rsidRDefault="00DF628F" w:rsidP="00DF628F">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DF628F" w:rsidRPr="007F474B"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DF628F" w:rsidRPr="007F474B" w:rsidRDefault="00DF628F" w:rsidP="00DF628F">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DF628F" w:rsidRDefault="00DF628F" w:rsidP="00DF628F">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DF628F" w:rsidRPr="007F474B" w:rsidRDefault="00DF628F" w:rsidP="00DF628F">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DF628F" w:rsidRDefault="00DF628F" w:rsidP="00DF628F">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DF628F" w:rsidRDefault="00DF628F" w:rsidP="00DF628F">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DF628F" w:rsidRDefault="00DF628F" w:rsidP="00DF628F">
            <w:pPr>
              <w:rPr>
                <w:sz w:val="20"/>
                <w:szCs w:val="20"/>
              </w:rPr>
            </w:pPr>
            <w:r>
              <w:rPr>
                <w:sz w:val="20"/>
                <w:szCs w:val="20"/>
              </w:rPr>
              <w:t>Monthly LDS statement</w:t>
            </w:r>
          </w:p>
        </w:tc>
        <w:tc>
          <w:tcPr>
            <w:tcW w:w="1620" w:type="dxa"/>
            <w:tcBorders>
              <w:top w:val="nil"/>
              <w:left w:val="nil"/>
              <w:bottom w:val="single" w:sz="4" w:space="0" w:color="auto"/>
              <w:right w:val="single" w:sz="4" w:space="0" w:color="auto"/>
            </w:tcBorders>
            <w:noWrap/>
            <w:vAlign w:val="center"/>
          </w:tcPr>
          <w:p w14:paraId="497FC90E"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DF628F" w:rsidRDefault="00DF628F" w:rsidP="00DF628F">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DF628F" w:rsidRDefault="00DF628F" w:rsidP="00DF628F">
            <w:pPr>
              <w:rPr>
                <w:sz w:val="20"/>
                <w:szCs w:val="20"/>
              </w:rPr>
            </w:pPr>
            <w:r>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center"/>
          </w:tcPr>
          <w:p w14:paraId="35E58A0B"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DF628F" w:rsidRDefault="00DF628F" w:rsidP="00DF628F">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DF628F" w:rsidRDefault="00DF628F" w:rsidP="00DF628F">
            <w:pPr>
              <w:rPr>
                <w:sz w:val="20"/>
                <w:szCs w:val="20"/>
              </w:rPr>
            </w:pPr>
            <w:r>
              <w:rPr>
                <w:sz w:val="20"/>
                <w:szCs w:val="20"/>
              </w:rPr>
              <w:t>Monthly LDS statement - copy of data</w:t>
            </w:r>
          </w:p>
        </w:tc>
        <w:tc>
          <w:tcPr>
            <w:tcW w:w="1620" w:type="dxa"/>
            <w:tcBorders>
              <w:top w:val="nil"/>
              <w:left w:val="nil"/>
              <w:bottom w:val="single" w:sz="4" w:space="0" w:color="auto"/>
              <w:right w:val="single" w:sz="4" w:space="0" w:color="auto"/>
            </w:tcBorders>
            <w:noWrap/>
            <w:vAlign w:val="center"/>
          </w:tcPr>
          <w:p w14:paraId="6E597D2B"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DF628F" w:rsidRDefault="00DF628F" w:rsidP="00DF628F">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DF628F" w:rsidRDefault="00DF628F" w:rsidP="00DF628F">
            <w:pPr>
              <w:rPr>
                <w:sz w:val="20"/>
                <w:szCs w:val="20"/>
              </w:rPr>
            </w:pPr>
            <w:r>
              <w:rPr>
                <w:sz w:val="20"/>
                <w:szCs w:val="20"/>
              </w:rPr>
              <w:t>Request for monthly LDS statement</w:t>
            </w:r>
          </w:p>
        </w:tc>
        <w:tc>
          <w:tcPr>
            <w:tcW w:w="1620" w:type="dxa"/>
            <w:tcBorders>
              <w:top w:val="nil"/>
              <w:left w:val="nil"/>
              <w:bottom w:val="single" w:sz="4" w:space="0" w:color="auto"/>
              <w:right w:val="single" w:sz="4" w:space="0" w:color="auto"/>
            </w:tcBorders>
            <w:noWrap/>
            <w:vAlign w:val="center"/>
          </w:tcPr>
          <w:p w14:paraId="5C7AC0EF" w14:textId="77777777"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DF628F" w:rsidRDefault="00DF628F" w:rsidP="00DF628F">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DF628F" w:rsidRDefault="00DF628F" w:rsidP="00DF628F">
            <w:pPr>
              <w:rPr>
                <w:sz w:val="20"/>
                <w:szCs w:val="20"/>
              </w:rPr>
            </w:pPr>
            <w:r>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center"/>
          </w:tcPr>
          <w:p w14:paraId="536BD7C8"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DF628F" w:rsidRDefault="00DF628F" w:rsidP="00DF628F">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DF628F" w:rsidRDefault="00DF628F" w:rsidP="00DF628F">
            <w:pPr>
              <w:rPr>
                <w:sz w:val="20"/>
                <w:szCs w:val="20"/>
              </w:rPr>
            </w:pPr>
            <w:r>
              <w:rPr>
                <w:sz w:val="20"/>
                <w:szCs w:val="20"/>
              </w:rPr>
              <w:t>Monthly LDS statement - copy of data</w:t>
            </w:r>
          </w:p>
        </w:tc>
        <w:tc>
          <w:tcPr>
            <w:tcW w:w="1620" w:type="dxa"/>
            <w:tcBorders>
              <w:top w:val="nil"/>
              <w:left w:val="nil"/>
              <w:bottom w:val="single" w:sz="4" w:space="0" w:color="auto"/>
              <w:right w:val="single" w:sz="4" w:space="0" w:color="auto"/>
            </w:tcBorders>
            <w:noWrap/>
            <w:vAlign w:val="center"/>
          </w:tcPr>
          <w:p w14:paraId="13ACFAFF"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DF628F" w:rsidRPr="001C75B1" w:rsidRDefault="00DF628F" w:rsidP="00DF628F">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DF628F" w:rsidRPr="001C75B1" w:rsidRDefault="00DF628F" w:rsidP="00DF628F">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3E5E205C"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DF628F" w:rsidRPr="001C75B1" w:rsidRDefault="00DF628F" w:rsidP="00DF628F">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DF628F" w:rsidRPr="001C75B1" w:rsidRDefault="00DF628F" w:rsidP="00DF628F">
            <w:pPr>
              <w:rPr>
                <w:sz w:val="20"/>
                <w:szCs w:val="20"/>
              </w:rPr>
            </w:pPr>
            <w:r w:rsidRPr="001C75B1">
              <w:rPr>
                <w:sz w:val="20"/>
                <w:szCs w:val="20"/>
              </w:rPr>
              <w:t>System services settlement report - confirmation / error</w:t>
            </w:r>
          </w:p>
        </w:tc>
        <w:tc>
          <w:tcPr>
            <w:tcW w:w="1620" w:type="dxa"/>
            <w:tcBorders>
              <w:top w:val="nil"/>
              <w:left w:val="nil"/>
              <w:bottom w:val="single" w:sz="4" w:space="0" w:color="auto"/>
              <w:right w:val="single" w:sz="4" w:space="0" w:color="auto"/>
            </w:tcBorders>
            <w:noWrap/>
            <w:vAlign w:val="center"/>
          </w:tcPr>
          <w:p w14:paraId="34C8AC1D"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DF628F" w:rsidRPr="001C75B1" w:rsidRDefault="00DF628F" w:rsidP="00DF628F">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DF628F" w:rsidRPr="001C75B1" w:rsidRDefault="00DF628F" w:rsidP="00DF628F">
            <w:pPr>
              <w:rPr>
                <w:sz w:val="20"/>
                <w:szCs w:val="20"/>
              </w:rPr>
            </w:pPr>
            <w:r w:rsidRPr="001C75B1">
              <w:rPr>
                <w:sz w:val="20"/>
                <w:szCs w:val="20"/>
              </w:rPr>
              <w:t>System services settlement report - copy of data</w:t>
            </w:r>
          </w:p>
        </w:tc>
        <w:tc>
          <w:tcPr>
            <w:tcW w:w="1620" w:type="dxa"/>
            <w:tcBorders>
              <w:top w:val="nil"/>
              <w:left w:val="nil"/>
              <w:bottom w:val="single" w:sz="4" w:space="0" w:color="auto"/>
              <w:right w:val="single" w:sz="4" w:space="0" w:color="auto"/>
            </w:tcBorders>
            <w:noWrap/>
            <w:vAlign w:val="center"/>
          </w:tcPr>
          <w:p w14:paraId="6DA0E6DF"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DF628F" w:rsidRPr="001C75B1" w:rsidRDefault="00DF628F" w:rsidP="00DF628F">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DF628F" w:rsidRPr="001C75B1" w:rsidRDefault="00DF628F" w:rsidP="00DF628F">
            <w:pPr>
              <w:rPr>
                <w:sz w:val="20"/>
                <w:szCs w:val="20"/>
              </w:rPr>
            </w:pPr>
            <w:r w:rsidRPr="001C75B1">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center"/>
          </w:tcPr>
          <w:p w14:paraId="757545C8" w14:textId="77777777" w:rsidR="00DF628F" w:rsidRPr="001C75B1" w:rsidRDefault="00DF628F" w:rsidP="00DF628F">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DF628F" w:rsidRPr="001C75B1" w:rsidRDefault="00DF628F" w:rsidP="00DF628F">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DF628F" w:rsidRPr="001C75B1" w:rsidRDefault="00DF628F" w:rsidP="00DF628F">
            <w:pPr>
              <w:rPr>
                <w:sz w:val="20"/>
                <w:szCs w:val="20"/>
              </w:rPr>
            </w:pPr>
            <w:r w:rsidRPr="001C75B1">
              <w:rPr>
                <w:sz w:val="20"/>
                <w:szCs w:val="20"/>
              </w:rPr>
              <w:t>Request for system services settlement report - confirmation / error</w:t>
            </w:r>
          </w:p>
        </w:tc>
        <w:tc>
          <w:tcPr>
            <w:tcW w:w="1620" w:type="dxa"/>
            <w:tcBorders>
              <w:top w:val="nil"/>
              <w:left w:val="nil"/>
              <w:bottom w:val="single" w:sz="4" w:space="0" w:color="auto"/>
              <w:right w:val="single" w:sz="4" w:space="0" w:color="auto"/>
            </w:tcBorders>
            <w:noWrap/>
            <w:vAlign w:val="center"/>
          </w:tcPr>
          <w:p w14:paraId="6A82DB27"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DF628F" w:rsidRPr="001C75B1" w:rsidRDefault="00DF628F" w:rsidP="00DF628F">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DF628F" w:rsidRPr="001C75B1" w:rsidRDefault="00DF628F" w:rsidP="00DF628F">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1162EEB3"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DF628F" w:rsidRPr="005711CB" w:rsidRDefault="00DF628F" w:rsidP="00DF628F">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DF628F" w:rsidRPr="005711CB" w:rsidRDefault="00DF628F" w:rsidP="00DF628F">
            <w:pPr>
              <w:rPr>
                <w:sz w:val="20"/>
                <w:szCs w:val="20"/>
              </w:rPr>
            </w:pPr>
            <w:r w:rsidRPr="005711CB">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center"/>
          </w:tcPr>
          <w:p w14:paraId="57461EC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FA12BE5" w14:textId="77777777" w:rsidR="00DF628F" w:rsidRPr="005711CB" w:rsidRDefault="00DF628F" w:rsidP="00DF628F">
            <w:pPr>
              <w:jc w:val="center"/>
              <w:rPr>
                <w:sz w:val="20"/>
                <w:szCs w:val="20"/>
              </w:rPr>
            </w:pPr>
            <w:r w:rsidRPr="005711CB">
              <w:rPr>
                <w:sz w:val="20"/>
                <w:szCs w:val="20"/>
              </w:rPr>
              <w:t>CDS</w:t>
            </w:r>
          </w:p>
        </w:tc>
      </w:tr>
      <w:tr w:rsidR="00DF628F"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DF628F" w:rsidRPr="005711CB" w:rsidRDefault="00DF628F" w:rsidP="00DF628F">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DF628F" w:rsidRPr="005711CB" w:rsidRDefault="00DF628F" w:rsidP="00DF628F">
            <w:pPr>
              <w:rPr>
                <w:sz w:val="20"/>
                <w:szCs w:val="20"/>
              </w:rPr>
            </w:pPr>
            <w:r w:rsidRPr="005711CB">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center"/>
          </w:tcPr>
          <w:p w14:paraId="66045799"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DF628F" w:rsidRPr="005711CB" w:rsidRDefault="00DF628F" w:rsidP="00DF628F">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DF628F" w:rsidRPr="005711CB" w:rsidRDefault="00DF628F" w:rsidP="00DF628F">
            <w:pPr>
              <w:rPr>
                <w:sz w:val="20"/>
                <w:szCs w:val="20"/>
              </w:rPr>
            </w:pPr>
            <w:r w:rsidRPr="005711CB">
              <w:rPr>
                <w:sz w:val="20"/>
                <w:szCs w:val="20"/>
              </w:rPr>
              <w:t>Data - consumption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center"/>
          </w:tcPr>
          <w:p w14:paraId="03BD4F42"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DF628F" w:rsidRPr="005711CB" w:rsidRDefault="00DF628F" w:rsidP="00DF628F">
            <w:pPr>
              <w:jc w:val="center"/>
              <w:rPr>
                <w:sz w:val="20"/>
                <w:szCs w:val="20"/>
              </w:rPr>
            </w:pPr>
            <w:r w:rsidRPr="005711CB">
              <w:rPr>
                <w:sz w:val="20"/>
                <w:szCs w:val="20"/>
              </w:rPr>
              <w:lastRenderedPageBreak/>
              <w:t>311</w:t>
            </w:r>
          </w:p>
        </w:tc>
        <w:tc>
          <w:tcPr>
            <w:tcW w:w="3795" w:type="dxa"/>
            <w:tcBorders>
              <w:top w:val="nil"/>
              <w:left w:val="nil"/>
              <w:bottom w:val="single" w:sz="4" w:space="0" w:color="auto"/>
              <w:right w:val="single" w:sz="4" w:space="0" w:color="auto"/>
            </w:tcBorders>
            <w:vAlign w:val="center"/>
          </w:tcPr>
          <w:p w14:paraId="3F8FFCA3" w14:textId="77777777" w:rsidR="00DF628F" w:rsidRPr="005711CB" w:rsidRDefault="00DF628F" w:rsidP="00DF628F">
            <w:pPr>
              <w:rPr>
                <w:sz w:val="20"/>
                <w:szCs w:val="20"/>
              </w:rPr>
            </w:pPr>
            <w:r w:rsidRPr="005711CB">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1DBC964"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70E0B7" w14:textId="77777777" w:rsidR="00DF628F" w:rsidRPr="005711CB" w:rsidRDefault="00DF628F" w:rsidP="00DF628F">
            <w:pPr>
              <w:jc w:val="center"/>
              <w:rPr>
                <w:sz w:val="20"/>
                <w:szCs w:val="20"/>
              </w:rPr>
            </w:pPr>
            <w:r w:rsidRPr="005711CB">
              <w:rPr>
                <w:sz w:val="20"/>
                <w:szCs w:val="20"/>
              </w:rPr>
              <w:t>CDS</w:t>
            </w:r>
          </w:p>
        </w:tc>
      </w:tr>
      <w:tr w:rsidR="00DF628F"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DF628F" w:rsidRPr="005711CB" w:rsidRDefault="00DF628F" w:rsidP="00DF628F">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DF628F" w:rsidRPr="005711CB" w:rsidRDefault="00DF628F" w:rsidP="00DF628F">
            <w:pPr>
              <w:rPr>
                <w:sz w:val="20"/>
                <w:szCs w:val="20"/>
              </w:rPr>
            </w:pPr>
            <w:r w:rsidRPr="005711CB">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933AC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DF628F" w:rsidRPr="005711CB" w:rsidRDefault="00DF628F" w:rsidP="00DF628F">
            <w:pPr>
              <w:jc w:val="center"/>
              <w:rPr>
                <w:sz w:val="20"/>
                <w:szCs w:val="20"/>
              </w:rPr>
            </w:pPr>
            <w:r w:rsidRPr="005711CB">
              <w:rPr>
                <w:sz w:val="20"/>
                <w:szCs w:val="20"/>
              </w:rPr>
              <w:t>313</w:t>
            </w:r>
          </w:p>
        </w:tc>
        <w:tc>
          <w:tcPr>
            <w:tcW w:w="3795" w:type="dxa"/>
            <w:tcBorders>
              <w:top w:val="nil"/>
              <w:left w:val="nil"/>
              <w:bottom w:val="single" w:sz="4" w:space="0" w:color="auto"/>
              <w:right w:val="single" w:sz="4" w:space="0" w:color="auto"/>
            </w:tcBorders>
            <w:vAlign w:val="center"/>
          </w:tcPr>
          <w:p w14:paraId="366AA271" w14:textId="77777777" w:rsidR="00DF628F" w:rsidRPr="005711CB" w:rsidRDefault="00DF628F" w:rsidP="00DF628F">
            <w:pPr>
              <w:rPr>
                <w:sz w:val="20"/>
                <w:szCs w:val="20"/>
              </w:rPr>
            </w:pPr>
            <w:r w:rsidRPr="005711CB">
              <w:rPr>
                <w:sz w:val="20"/>
                <w:szCs w:val="20"/>
              </w:rPr>
              <w:t>Data - Imbalances per PDT of type C consumption calculated within the Clearing process</w:t>
            </w:r>
          </w:p>
        </w:tc>
        <w:tc>
          <w:tcPr>
            <w:tcW w:w="1620" w:type="dxa"/>
            <w:tcBorders>
              <w:top w:val="nil"/>
              <w:left w:val="nil"/>
              <w:bottom w:val="single" w:sz="4" w:space="0" w:color="auto"/>
              <w:right w:val="single" w:sz="4" w:space="0" w:color="auto"/>
            </w:tcBorders>
            <w:noWrap/>
            <w:vAlign w:val="center"/>
          </w:tcPr>
          <w:p w14:paraId="33E6AC55"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DF628F" w:rsidRDefault="00DF628F" w:rsidP="00DF628F">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DF628F" w:rsidRDefault="00DF628F" w:rsidP="00DF628F">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center"/>
          </w:tcPr>
          <w:p w14:paraId="2FD7026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DF628F" w:rsidRDefault="00DF628F" w:rsidP="00DF628F">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DF628F" w:rsidRDefault="00DF628F" w:rsidP="00DF628F">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11805521" w14:textId="77777777" w:rsidR="00DF628F" w:rsidRDefault="00DF628F" w:rsidP="00DF628F">
            <w:pPr>
              <w:jc w:val="center"/>
              <w:rPr>
                <w:sz w:val="20"/>
                <w:szCs w:val="20"/>
              </w:rPr>
            </w:pPr>
            <w:r>
              <w:rPr>
                <w:sz w:val="20"/>
                <w:szCs w:val="20"/>
              </w:rPr>
              <w:t>CDS</w:t>
            </w:r>
          </w:p>
        </w:tc>
      </w:tr>
      <w:tr w:rsidR="00DF628F"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DF628F" w:rsidRDefault="00DF628F" w:rsidP="00DF628F">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DF628F" w:rsidRDefault="00DF628F" w:rsidP="00DF628F">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center"/>
          </w:tcPr>
          <w:p w14:paraId="57E4F5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DF628F" w:rsidRDefault="00DF628F" w:rsidP="00DF628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DF628F"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DF628F" w:rsidRDefault="00DF628F" w:rsidP="00DF628F">
            <w:pPr>
              <w:jc w:val="center"/>
              <w:rPr>
                <w:sz w:val="20"/>
                <w:szCs w:val="20"/>
              </w:rPr>
            </w:pPr>
            <w:r w:rsidRPr="009200CD">
              <w:rPr>
                <w:sz w:val="20"/>
                <w:szCs w:val="20"/>
              </w:rPr>
              <w:t>External subject</w:t>
            </w:r>
          </w:p>
        </w:tc>
      </w:tr>
      <w:tr w:rsidR="00DF628F"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DF628F" w:rsidRPr="0086755C" w:rsidRDefault="00DF628F" w:rsidP="00DF628F">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DF628F" w:rsidRPr="0086755C" w:rsidRDefault="00DF628F" w:rsidP="00DF628F">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5A70F2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DF628F" w:rsidRPr="0086755C" w:rsidRDefault="00DF628F" w:rsidP="00DF628F">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DF628F" w:rsidRPr="0086755C" w:rsidRDefault="00DF628F" w:rsidP="00DF628F">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DF628F" w:rsidRPr="0086755C" w:rsidRDefault="00DF628F" w:rsidP="00DF628F">
            <w:pPr>
              <w:spacing w:after="0"/>
              <w:jc w:val="center"/>
              <w:rPr>
                <w:sz w:val="20"/>
                <w:szCs w:val="20"/>
                <w:lang w:eastAsia="cs-CZ"/>
              </w:rPr>
            </w:pPr>
            <w:r w:rsidRPr="00A72083">
              <w:rPr>
                <w:sz w:val="20"/>
                <w:szCs w:val="20"/>
              </w:rPr>
              <w:t>External subject</w:t>
            </w:r>
          </w:p>
        </w:tc>
      </w:tr>
      <w:tr w:rsidR="00DF628F"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DF628F" w:rsidRPr="005711CB" w:rsidRDefault="00DF628F" w:rsidP="00DF628F">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DF628F" w:rsidRPr="005711CB" w:rsidRDefault="00DF628F" w:rsidP="00DF628F">
            <w:pPr>
              <w:rPr>
                <w:sz w:val="20"/>
                <w:szCs w:val="20"/>
              </w:rPr>
            </w:pPr>
            <w:r w:rsidRPr="005711CB">
              <w:rPr>
                <w:sz w:val="20"/>
                <w:szCs w:val="20"/>
              </w:rPr>
              <w:t>Request for metered values - non-interval</w:t>
            </w:r>
          </w:p>
        </w:tc>
        <w:tc>
          <w:tcPr>
            <w:tcW w:w="1620" w:type="dxa"/>
            <w:tcBorders>
              <w:top w:val="nil"/>
              <w:left w:val="nil"/>
              <w:bottom w:val="single" w:sz="4" w:space="0" w:color="auto"/>
              <w:right w:val="single" w:sz="4" w:space="0" w:color="auto"/>
            </w:tcBorders>
            <w:noWrap/>
            <w:vAlign w:val="center"/>
          </w:tcPr>
          <w:p w14:paraId="60AA48D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798BB26" w14:textId="77777777" w:rsidR="00DF628F" w:rsidRPr="005711CB" w:rsidRDefault="00DF628F" w:rsidP="00DF628F">
            <w:pPr>
              <w:jc w:val="center"/>
              <w:rPr>
                <w:sz w:val="20"/>
                <w:szCs w:val="20"/>
              </w:rPr>
            </w:pPr>
            <w:r w:rsidRPr="005711CB">
              <w:rPr>
                <w:sz w:val="20"/>
                <w:szCs w:val="20"/>
              </w:rPr>
              <w:t>CDS</w:t>
            </w:r>
          </w:p>
        </w:tc>
      </w:tr>
      <w:tr w:rsidR="00DF628F"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DF628F" w:rsidRPr="005711CB" w:rsidRDefault="00DF628F" w:rsidP="00DF628F">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DF628F" w:rsidRPr="005711CB" w:rsidRDefault="00DF628F" w:rsidP="00DF628F">
            <w:pPr>
              <w:rPr>
                <w:sz w:val="20"/>
                <w:szCs w:val="20"/>
              </w:rPr>
            </w:pPr>
            <w:r w:rsidRPr="005711CB">
              <w:rPr>
                <w:sz w:val="20"/>
                <w:szCs w:val="20"/>
              </w:rPr>
              <w:t>Confirmation/error message for sending of Request for metered values - non-interval</w:t>
            </w:r>
          </w:p>
        </w:tc>
        <w:tc>
          <w:tcPr>
            <w:tcW w:w="1620" w:type="dxa"/>
            <w:tcBorders>
              <w:top w:val="nil"/>
              <w:left w:val="nil"/>
              <w:bottom w:val="single" w:sz="4" w:space="0" w:color="auto"/>
              <w:right w:val="single" w:sz="4" w:space="0" w:color="auto"/>
            </w:tcBorders>
            <w:noWrap/>
            <w:vAlign w:val="center"/>
          </w:tcPr>
          <w:p w14:paraId="333BEDC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DF628F" w:rsidRPr="005711CB" w:rsidRDefault="00DF628F" w:rsidP="00DF628F">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DF628F" w:rsidRPr="005711CB" w:rsidRDefault="00DF628F" w:rsidP="00DF628F">
            <w:pPr>
              <w:rPr>
                <w:sz w:val="20"/>
                <w:szCs w:val="20"/>
              </w:rPr>
            </w:pPr>
            <w:r w:rsidRPr="005711CB">
              <w:rPr>
                <w:sz w:val="20"/>
                <w:szCs w:val="20"/>
              </w:rPr>
              <w:t>Data - metered values - non-interval</w:t>
            </w:r>
          </w:p>
        </w:tc>
        <w:tc>
          <w:tcPr>
            <w:tcW w:w="1620" w:type="dxa"/>
            <w:tcBorders>
              <w:top w:val="nil"/>
              <w:left w:val="nil"/>
              <w:bottom w:val="single" w:sz="4" w:space="0" w:color="auto"/>
              <w:right w:val="single" w:sz="4" w:space="0" w:color="auto"/>
            </w:tcBorders>
            <w:noWrap/>
            <w:vAlign w:val="center"/>
          </w:tcPr>
          <w:p w14:paraId="42481E4C"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DF628F" w:rsidRPr="005711CB" w:rsidRDefault="00DF628F" w:rsidP="00DF628F">
            <w:pPr>
              <w:jc w:val="center"/>
              <w:rPr>
                <w:sz w:val="20"/>
                <w:szCs w:val="20"/>
              </w:rPr>
            </w:pPr>
            <w:r>
              <w:rPr>
                <w:sz w:val="20"/>
                <w:szCs w:val="20"/>
              </w:rPr>
              <w:t>BRP</w:t>
            </w:r>
          </w:p>
        </w:tc>
      </w:tr>
      <w:tr w:rsidR="00DF628F"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DF628F" w:rsidRPr="005711CB" w:rsidRDefault="00DF628F" w:rsidP="00DF628F">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DF628F" w:rsidRPr="005711CB" w:rsidRDefault="00DF628F" w:rsidP="00DF628F">
            <w:pPr>
              <w:rPr>
                <w:sz w:val="20"/>
                <w:szCs w:val="20"/>
              </w:rPr>
            </w:pPr>
            <w:r w:rsidRPr="005711CB">
              <w:rPr>
                <w:sz w:val="20"/>
                <w:szCs w:val="20"/>
              </w:rPr>
              <w:t>Data request - calculation per primary supplier of PDT</w:t>
            </w:r>
          </w:p>
        </w:tc>
        <w:tc>
          <w:tcPr>
            <w:tcW w:w="1620" w:type="dxa"/>
            <w:tcBorders>
              <w:top w:val="nil"/>
              <w:left w:val="nil"/>
              <w:bottom w:val="single" w:sz="4" w:space="0" w:color="auto"/>
              <w:right w:val="single" w:sz="4" w:space="0" w:color="auto"/>
            </w:tcBorders>
            <w:noWrap/>
            <w:vAlign w:val="center"/>
          </w:tcPr>
          <w:p w14:paraId="3872A03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3DFEAFC" w14:textId="77777777" w:rsidR="00DF628F" w:rsidRPr="005711CB" w:rsidRDefault="00DF628F" w:rsidP="00DF628F">
            <w:pPr>
              <w:jc w:val="center"/>
              <w:rPr>
                <w:sz w:val="20"/>
                <w:szCs w:val="20"/>
              </w:rPr>
            </w:pPr>
            <w:r w:rsidRPr="005711CB">
              <w:rPr>
                <w:sz w:val="20"/>
                <w:szCs w:val="20"/>
              </w:rPr>
              <w:t>CDS</w:t>
            </w:r>
          </w:p>
        </w:tc>
      </w:tr>
      <w:tr w:rsidR="00DF628F"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DF628F" w:rsidRPr="005711CB" w:rsidRDefault="00DF628F" w:rsidP="00DF628F">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DF628F" w:rsidRPr="005711CB" w:rsidRDefault="00DF628F" w:rsidP="00DF628F">
            <w:pPr>
              <w:rPr>
                <w:sz w:val="20"/>
                <w:szCs w:val="20"/>
              </w:rPr>
            </w:pPr>
            <w:r w:rsidRPr="005711CB">
              <w:rPr>
                <w:sz w:val="20"/>
                <w:szCs w:val="20"/>
              </w:rPr>
              <w:t>Confirmation/error message for sending of Data request - calculation per primary supplier of PDT</w:t>
            </w:r>
          </w:p>
        </w:tc>
        <w:tc>
          <w:tcPr>
            <w:tcW w:w="1620" w:type="dxa"/>
            <w:tcBorders>
              <w:top w:val="nil"/>
              <w:left w:val="nil"/>
              <w:bottom w:val="single" w:sz="4" w:space="0" w:color="auto"/>
              <w:right w:val="single" w:sz="4" w:space="0" w:color="auto"/>
            </w:tcBorders>
            <w:noWrap/>
            <w:vAlign w:val="center"/>
          </w:tcPr>
          <w:p w14:paraId="41D629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DF628F" w:rsidRPr="005711CB" w:rsidRDefault="00DF628F" w:rsidP="00DF628F">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DF628F" w:rsidRPr="005711CB" w:rsidRDefault="00DF628F" w:rsidP="00DF628F">
            <w:pPr>
              <w:rPr>
                <w:sz w:val="20"/>
                <w:szCs w:val="20"/>
              </w:rPr>
            </w:pPr>
            <w:r w:rsidRPr="005711CB">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center"/>
          </w:tcPr>
          <w:p w14:paraId="2F2FB65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DF628F" w:rsidRPr="005711CB" w:rsidRDefault="00DF628F" w:rsidP="00DF628F">
            <w:pPr>
              <w:jc w:val="center"/>
              <w:rPr>
                <w:sz w:val="20"/>
                <w:szCs w:val="20"/>
              </w:rPr>
            </w:pPr>
            <w:r>
              <w:rPr>
                <w:sz w:val="20"/>
                <w:szCs w:val="20"/>
              </w:rPr>
              <w:t>BRP</w:t>
            </w:r>
          </w:p>
        </w:tc>
      </w:tr>
      <w:tr w:rsidR="00DF628F"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DF628F" w:rsidRPr="005711CB" w:rsidRDefault="00DF628F" w:rsidP="00DF628F">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DF628F" w:rsidRPr="005711CB" w:rsidRDefault="00DF628F" w:rsidP="00DF628F">
            <w:pPr>
              <w:rPr>
                <w:sz w:val="20"/>
                <w:szCs w:val="20"/>
              </w:rPr>
            </w:pPr>
            <w:r w:rsidRPr="005711CB">
              <w:rPr>
                <w:sz w:val="20"/>
                <w:szCs w:val="20"/>
              </w:rPr>
              <w:t>Data request - aggregated values per supplier/customer</w:t>
            </w:r>
          </w:p>
        </w:tc>
        <w:tc>
          <w:tcPr>
            <w:tcW w:w="1620" w:type="dxa"/>
            <w:tcBorders>
              <w:top w:val="nil"/>
              <w:left w:val="nil"/>
              <w:bottom w:val="single" w:sz="4" w:space="0" w:color="auto"/>
              <w:right w:val="single" w:sz="4" w:space="0" w:color="auto"/>
            </w:tcBorders>
            <w:noWrap/>
            <w:vAlign w:val="center"/>
          </w:tcPr>
          <w:p w14:paraId="62B09C6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D0DA4AB" w14:textId="77777777" w:rsidR="00DF628F" w:rsidRPr="005711CB" w:rsidRDefault="00DF628F" w:rsidP="00DF628F">
            <w:pPr>
              <w:jc w:val="center"/>
              <w:rPr>
                <w:sz w:val="20"/>
                <w:szCs w:val="20"/>
              </w:rPr>
            </w:pPr>
            <w:r w:rsidRPr="005711CB">
              <w:rPr>
                <w:sz w:val="20"/>
                <w:szCs w:val="20"/>
              </w:rPr>
              <w:t>CDS</w:t>
            </w:r>
          </w:p>
        </w:tc>
      </w:tr>
      <w:tr w:rsidR="00DF628F"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DF628F" w:rsidRPr="005711CB" w:rsidRDefault="00DF628F" w:rsidP="00DF628F">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DF628F" w:rsidRPr="005711CB" w:rsidRDefault="00DF628F" w:rsidP="00DF628F">
            <w:pPr>
              <w:rPr>
                <w:sz w:val="20"/>
                <w:szCs w:val="20"/>
              </w:rPr>
            </w:pPr>
            <w:r w:rsidRPr="005711CB">
              <w:rPr>
                <w:sz w:val="20"/>
                <w:szCs w:val="20"/>
              </w:rPr>
              <w:t>Confirmation/error message for sending of Data request - aggregated values per supplier</w:t>
            </w:r>
          </w:p>
        </w:tc>
        <w:tc>
          <w:tcPr>
            <w:tcW w:w="1620" w:type="dxa"/>
            <w:tcBorders>
              <w:top w:val="nil"/>
              <w:left w:val="nil"/>
              <w:bottom w:val="single" w:sz="4" w:space="0" w:color="auto"/>
              <w:right w:val="single" w:sz="4" w:space="0" w:color="auto"/>
            </w:tcBorders>
            <w:noWrap/>
            <w:vAlign w:val="center"/>
          </w:tcPr>
          <w:p w14:paraId="13F90EE7"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DF628F" w:rsidRPr="005711CB" w:rsidRDefault="00DF628F" w:rsidP="00DF628F">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DF628F" w:rsidRPr="005711CB" w:rsidRDefault="00DF628F" w:rsidP="00DF628F">
            <w:pPr>
              <w:rPr>
                <w:sz w:val="20"/>
                <w:szCs w:val="20"/>
              </w:rPr>
            </w:pPr>
            <w:r w:rsidRPr="005711CB">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center"/>
          </w:tcPr>
          <w:p w14:paraId="1087842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DF628F" w:rsidRPr="005711CB" w:rsidRDefault="00DF628F" w:rsidP="00DF628F">
            <w:pPr>
              <w:jc w:val="center"/>
              <w:rPr>
                <w:sz w:val="20"/>
                <w:szCs w:val="20"/>
              </w:rPr>
            </w:pPr>
            <w:r>
              <w:rPr>
                <w:sz w:val="20"/>
                <w:szCs w:val="20"/>
              </w:rPr>
              <w:t>BRP</w:t>
            </w:r>
          </w:p>
        </w:tc>
      </w:tr>
      <w:tr w:rsidR="00DF628F"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DF628F" w:rsidRPr="005711CB" w:rsidRDefault="00DF628F" w:rsidP="00DF628F">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DF628F" w:rsidRPr="005711CB" w:rsidRDefault="00DF628F" w:rsidP="00DF628F">
            <w:pPr>
              <w:rPr>
                <w:sz w:val="20"/>
                <w:szCs w:val="20"/>
              </w:rPr>
            </w:pPr>
            <w:r w:rsidRPr="005711CB">
              <w:rPr>
                <w:sz w:val="20"/>
                <w:szCs w:val="20"/>
              </w:rPr>
              <w:t>Data request - master data of PDT</w:t>
            </w:r>
          </w:p>
        </w:tc>
        <w:tc>
          <w:tcPr>
            <w:tcW w:w="1620" w:type="dxa"/>
            <w:tcBorders>
              <w:top w:val="nil"/>
              <w:left w:val="nil"/>
              <w:bottom w:val="single" w:sz="4" w:space="0" w:color="auto"/>
              <w:right w:val="single" w:sz="4" w:space="0" w:color="auto"/>
            </w:tcBorders>
            <w:noWrap/>
            <w:vAlign w:val="center"/>
          </w:tcPr>
          <w:p w14:paraId="7BA12F2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5D82ED" w14:textId="77777777" w:rsidR="00DF628F" w:rsidRPr="005711CB" w:rsidRDefault="00DF628F" w:rsidP="00DF628F">
            <w:pPr>
              <w:jc w:val="center"/>
              <w:rPr>
                <w:sz w:val="20"/>
                <w:szCs w:val="20"/>
              </w:rPr>
            </w:pPr>
            <w:r w:rsidRPr="005711CB">
              <w:rPr>
                <w:sz w:val="20"/>
                <w:szCs w:val="20"/>
              </w:rPr>
              <w:t>CDS</w:t>
            </w:r>
          </w:p>
        </w:tc>
      </w:tr>
      <w:tr w:rsidR="00DF628F"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DF628F" w:rsidRPr="005711CB" w:rsidRDefault="00DF628F" w:rsidP="00DF628F">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DF628F" w:rsidRPr="005711CB" w:rsidRDefault="00DF628F" w:rsidP="00DF628F">
            <w:pPr>
              <w:rPr>
                <w:sz w:val="20"/>
                <w:szCs w:val="20"/>
              </w:rPr>
            </w:pPr>
            <w:r w:rsidRPr="005711CB">
              <w:rPr>
                <w:sz w:val="20"/>
                <w:szCs w:val="20"/>
              </w:rPr>
              <w:t>Confirmation/error message for sending of Data request - master data of PDT</w:t>
            </w:r>
          </w:p>
        </w:tc>
        <w:tc>
          <w:tcPr>
            <w:tcW w:w="1620" w:type="dxa"/>
            <w:tcBorders>
              <w:top w:val="nil"/>
              <w:left w:val="nil"/>
              <w:bottom w:val="single" w:sz="4" w:space="0" w:color="auto"/>
              <w:right w:val="single" w:sz="4" w:space="0" w:color="auto"/>
            </w:tcBorders>
            <w:noWrap/>
            <w:vAlign w:val="center"/>
          </w:tcPr>
          <w:p w14:paraId="7D859D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DF628F" w:rsidRPr="005711CB" w:rsidRDefault="00DF628F" w:rsidP="00DF628F">
            <w:pPr>
              <w:jc w:val="center"/>
              <w:rPr>
                <w:sz w:val="20"/>
                <w:szCs w:val="20"/>
              </w:rPr>
            </w:pPr>
            <w:r w:rsidRPr="005711CB">
              <w:rPr>
                <w:sz w:val="20"/>
                <w:szCs w:val="20"/>
              </w:rPr>
              <w:t>External subject</w:t>
            </w:r>
          </w:p>
        </w:tc>
      </w:tr>
      <w:tr w:rsidR="00DF628F"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DF628F" w:rsidRPr="005711CB" w:rsidRDefault="00DF628F" w:rsidP="00DF628F">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DF628F" w:rsidRPr="005711CB" w:rsidRDefault="00DF628F" w:rsidP="00DF628F">
            <w:pPr>
              <w:rPr>
                <w:sz w:val="20"/>
                <w:szCs w:val="20"/>
              </w:rPr>
            </w:pPr>
            <w:r w:rsidRPr="005711CB">
              <w:rPr>
                <w:sz w:val="20"/>
                <w:szCs w:val="20"/>
              </w:rPr>
              <w:t>PDT Master data - copy of data</w:t>
            </w:r>
          </w:p>
        </w:tc>
        <w:tc>
          <w:tcPr>
            <w:tcW w:w="1620" w:type="dxa"/>
            <w:tcBorders>
              <w:top w:val="nil"/>
              <w:left w:val="nil"/>
              <w:bottom w:val="single" w:sz="4" w:space="0" w:color="auto"/>
              <w:right w:val="single" w:sz="4" w:space="0" w:color="auto"/>
            </w:tcBorders>
            <w:noWrap/>
            <w:vAlign w:val="center"/>
          </w:tcPr>
          <w:p w14:paraId="7E2A1A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DF628F" w:rsidRPr="005711CB" w:rsidRDefault="00DF628F" w:rsidP="00DF628F">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DF628F" w:rsidRPr="005711CB" w:rsidRDefault="00DF628F" w:rsidP="00DF628F">
            <w:pPr>
              <w:rPr>
                <w:sz w:val="20"/>
                <w:szCs w:val="20"/>
              </w:rPr>
            </w:pPr>
            <w:r w:rsidRPr="005711CB">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562FB0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2621E10" w14:textId="77777777" w:rsidR="00DF628F" w:rsidRPr="005711CB" w:rsidRDefault="00DF628F" w:rsidP="00DF628F">
            <w:pPr>
              <w:jc w:val="center"/>
              <w:rPr>
                <w:sz w:val="20"/>
                <w:szCs w:val="20"/>
              </w:rPr>
            </w:pPr>
            <w:r w:rsidRPr="005711CB">
              <w:rPr>
                <w:sz w:val="20"/>
                <w:szCs w:val="20"/>
              </w:rPr>
              <w:t>CDS</w:t>
            </w:r>
          </w:p>
        </w:tc>
      </w:tr>
      <w:tr w:rsidR="00DF628F"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DF628F" w:rsidRPr="005711CB" w:rsidRDefault="00DF628F" w:rsidP="00DF628F">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DF628F" w:rsidRPr="005711CB" w:rsidRDefault="00DF628F" w:rsidP="00DF628F">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7851A0F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DF628F" w:rsidRPr="005711CB" w:rsidRDefault="00DF628F" w:rsidP="00DF628F">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DF628F" w:rsidRPr="005711CB" w:rsidRDefault="00DF628F" w:rsidP="00DF628F">
            <w:pPr>
              <w:rPr>
                <w:sz w:val="20"/>
                <w:szCs w:val="20"/>
              </w:rPr>
            </w:pPr>
            <w:r w:rsidRPr="005711CB">
              <w:rPr>
                <w:sz w:val="20"/>
                <w:szCs w:val="20"/>
              </w:rPr>
              <w:t>Simplified list of PDT</w:t>
            </w:r>
          </w:p>
        </w:tc>
        <w:tc>
          <w:tcPr>
            <w:tcW w:w="1620" w:type="dxa"/>
            <w:tcBorders>
              <w:top w:val="nil"/>
              <w:left w:val="nil"/>
              <w:bottom w:val="single" w:sz="4" w:space="0" w:color="auto"/>
              <w:right w:val="single" w:sz="4" w:space="0" w:color="auto"/>
            </w:tcBorders>
            <w:noWrap/>
            <w:vAlign w:val="center"/>
          </w:tcPr>
          <w:p w14:paraId="3E86E0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DF628F" w:rsidRPr="008728BF" w:rsidRDefault="00DF628F" w:rsidP="00DF628F">
            <w:pPr>
              <w:jc w:val="center"/>
              <w:rPr>
                <w:sz w:val="20"/>
                <w:szCs w:val="20"/>
              </w:rPr>
            </w:pPr>
            <w:r w:rsidRPr="008728BF">
              <w:rPr>
                <w:sz w:val="20"/>
                <w:szCs w:val="20"/>
              </w:rPr>
              <w:lastRenderedPageBreak/>
              <w:t>357</w:t>
            </w:r>
          </w:p>
        </w:tc>
        <w:tc>
          <w:tcPr>
            <w:tcW w:w="3795" w:type="dxa"/>
            <w:tcBorders>
              <w:top w:val="nil"/>
              <w:left w:val="nil"/>
              <w:bottom w:val="single" w:sz="4" w:space="0" w:color="auto"/>
              <w:right w:val="single" w:sz="4" w:space="0" w:color="auto"/>
            </w:tcBorders>
            <w:vAlign w:val="bottom"/>
          </w:tcPr>
          <w:p w14:paraId="4F828897" w14:textId="77777777" w:rsidR="00DF628F" w:rsidRPr="008728BF" w:rsidRDefault="00DF628F" w:rsidP="00DF628F">
            <w:pPr>
              <w:rPr>
                <w:sz w:val="20"/>
                <w:szCs w:val="20"/>
              </w:rPr>
            </w:pPr>
            <w:r w:rsidRPr="008728BF">
              <w:rPr>
                <w:sz w:val="20"/>
                <w:szCs w:val="20"/>
              </w:rPr>
              <w:t>Request  for the list of delivery points of PDT</w:t>
            </w:r>
          </w:p>
        </w:tc>
        <w:tc>
          <w:tcPr>
            <w:tcW w:w="1620" w:type="dxa"/>
            <w:tcBorders>
              <w:top w:val="nil"/>
              <w:left w:val="nil"/>
              <w:bottom w:val="single" w:sz="4" w:space="0" w:color="auto"/>
              <w:right w:val="single" w:sz="4" w:space="0" w:color="auto"/>
            </w:tcBorders>
            <w:noWrap/>
            <w:vAlign w:val="center"/>
          </w:tcPr>
          <w:p w14:paraId="5DBEF65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CD2CE34" w14:textId="77777777" w:rsidR="00DF628F" w:rsidRPr="005711CB" w:rsidRDefault="00DF628F" w:rsidP="00DF628F">
            <w:pPr>
              <w:jc w:val="center"/>
              <w:rPr>
                <w:sz w:val="20"/>
                <w:szCs w:val="20"/>
              </w:rPr>
            </w:pPr>
            <w:r w:rsidRPr="005711CB">
              <w:rPr>
                <w:sz w:val="20"/>
                <w:szCs w:val="20"/>
              </w:rPr>
              <w:t>CDS</w:t>
            </w:r>
          </w:p>
        </w:tc>
      </w:tr>
      <w:tr w:rsidR="00DF628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DF628F" w:rsidRPr="008728BF" w:rsidRDefault="00DF628F" w:rsidP="00DF628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DF628F" w:rsidRPr="008728BF" w:rsidRDefault="00DF628F" w:rsidP="00DF628F">
            <w:pPr>
              <w:rPr>
                <w:sz w:val="20"/>
                <w:szCs w:val="20"/>
              </w:rPr>
            </w:pPr>
            <w:r w:rsidRPr="008728BF">
              <w:rPr>
                <w:sz w:val="20"/>
                <w:szCs w:val="20"/>
              </w:rPr>
              <w:t>Acknowledgment / error in the request for list of handover points PDT</w:t>
            </w:r>
          </w:p>
        </w:tc>
        <w:tc>
          <w:tcPr>
            <w:tcW w:w="1620" w:type="dxa"/>
            <w:tcBorders>
              <w:top w:val="nil"/>
              <w:left w:val="nil"/>
              <w:bottom w:val="single" w:sz="4" w:space="0" w:color="auto"/>
              <w:right w:val="single" w:sz="4" w:space="0" w:color="auto"/>
            </w:tcBorders>
            <w:noWrap/>
            <w:vAlign w:val="bottom"/>
          </w:tcPr>
          <w:p w14:paraId="141CDC1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DF628F" w:rsidRPr="008728BF" w:rsidRDefault="00DF628F" w:rsidP="00DF628F">
            <w:pPr>
              <w:jc w:val="center"/>
              <w:rPr>
                <w:sz w:val="20"/>
                <w:szCs w:val="20"/>
              </w:rPr>
            </w:pPr>
            <w:r w:rsidRPr="008728BF">
              <w:rPr>
                <w:sz w:val="20"/>
                <w:szCs w:val="20"/>
              </w:rPr>
              <w:t>359</w:t>
            </w:r>
          </w:p>
        </w:tc>
        <w:tc>
          <w:tcPr>
            <w:tcW w:w="3795" w:type="dxa"/>
            <w:tcBorders>
              <w:top w:val="nil"/>
              <w:left w:val="nil"/>
              <w:bottom w:val="single" w:sz="4" w:space="0" w:color="auto"/>
              <w:right w:val="single" w:sz="4" w:space="0" w:color="auto"/>
            </w:tcBorders>
            <w:vAlign w:val="bottom"/>
          </w:tcPr>
          <w:p w14:paraId="6F249232" w14:textId="77777777" w:rsidR="00DF628F" w:rsidRPr="008728BF" w:rsidRDefault="00DF628F" w:rsidP="00DF628F">
            <w:pPr>
              <w:rPr>
                <w:sz w:val="20"/>
                <w:szCs w:val="20"/>
              </w:rPr>
            </w:pPr>
            <w:r w:rsidRPr="008728BF">
              <w:rPr>
                <w:sz w:val="20"/>
                <w:szCs w:val="20"/>
              </w:rPr>
              <w:t>List of handover points PDT</w:t>
            </w:r>
          </w:p>
        </w:tc>
        <w:tc>
          <w:tcPr>
            <w:tcW w:w="1620" w:type="dxa"/>
            <w:tcBorders>
              <w:top w:val="nil"/>
              <w:left w:val="nil"/>
              <w:bottom w:val="single" w:sz="4" w:space="0" w:color="auto"/>
              <w:right w:val="single" w:sz="4" w:space="0" w:color="auto"/>
            </w:tcBorders>
            <w:noWrap/>
            <w:vAlign w:val="center"/>
          </w:tcPr>
          <w:p w14:paraId="6909782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DF628F" w:rsidRPr="005711CB" w:rsidRDefault="00DF628F" w:rsidP="00DF628F">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DF628F" w:rsidRPr="005711CB" w:rsidRDefault="00DF628F" w:rsidP="00DF628F">
            <w:pPr>
              <w:rPr>
                <w:sz w:val="20"/>
                <w:szCs w:val="20"/>
              </w:rPr>
            </w:pPr>
            <w:r w:rsidRPr="005711CB">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center"/>
          </w:tcPr>
          <w:p w14:paraId="4BA837E1"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DF628F" w:rsidRPr="005711CB" w:rsidRDefault="00DF628F" w:rsidP="00DF628F">
            <w:pPr>
              <w:jc w:val="center"/>
              <w:rPr>
                <w:sz w:val="20"/>
                <w:szCs w:val="20"/>
              </w:rPr>
            </w:pPr>
            <w:r w:rsidRPr="005711CB">
              <w:rPr>
                <w:sz w:val="20"/>
                <w:szCs w:val="20"/>
              </w:rPr>
              <w:t>External subject</w:t>
            </w:r>
          </w:p>
        </w:tc>
      </w:tr>
      <w:tr w:rsidR="00DF628F"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DF628F" w:rsidRPr="005711CB" w:rsidRDefault="00DF628F" w:rsidP="00DF628F">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5578EB0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DF628F" w:rsidRPr="008C76BE" w:rsidRDefault="00DF628F" w:rsidP="00DF628F">
            <w:r w:rsidRPr="008C76BE">
              <w:t>Input</w:t>
            </w:r>
          </w:p>
        </w:tc>
        <w:tc>
          <w:tcPr>
            <w:tcW w:w="1245" w:type="dxa"/>
            <w:tcBorders>
              <w:top w:val="nil"/>
              <w:left w:val="nil"/>
              <w:bottom w:val="single" w:sz="4" w:space="0" w:color="auto"/>
              <w:right w:val="single" w:sz="4" w:space="0" w:color="auto"/>
            </w:tcBorders>
          </w:tcPr>
          <w:p w14:paraId="1F1E56BD" w14:textId="77777777" w:rsidR="00DF628F" w:rsidRPr="008C76BE" w:rsidRDefault="00DF628F" w:rsidP="00DF628F">
            <w:r w:rsidRPr="008C76BE">
              <w:t>Service provider</w:t>
            </w:r>
          </w:p>
        </w:tc>
        <w:tc>
          <w:tcPr>
            <w:tcW w:w="1260" w:type="dxa"/>
            <w:tcBorders>
              <w:top w:val="nil"/>
              <w:left w:val="nil"/>
              <w:bottom w:val="single" w:sz="4" w:space="0" w:color="auto"/>
              <w:right w:val="single" w:sz="4" w:space="0" w:color="auto"/>
            </w:tcBorders>
          </w:tcPr>
          <w:p w14:paraId="69F25105" w14:textId="77777777" w:rsidR="00DF628F" w:rsidRPr="008C76BE" w:rsidRDefault="00DF628F" w:rsidP="00DF628F">
            <w:r w:rsidRPr="008C76BE">
              <w:t>CDS</w:t>
            </w:r>
          </w:p>
        </w:tc>
      </w:tr>
      <w:tr w:rsidR="00DF628F"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DF628F" w:rsidRPr="005711CB" w:rsidRDefault="00DF628F" w:rsidP="00DF628F">
            <w:pPr>
              <w:rPr>
                <w:sz w:val="20"/>
                <w:szCs w:val="20"/>
              </w:rPr>
            </w:pPr>
            <w:r w:rsidRPr="005C7745">
              <w:rPr>
                <w:sz w:val="20"/>
                <w:szCs w:val="20"/>
              </w:rPr>
              <w:t>Confirmation/error in the request to enumerate  PDTs in the community</w:t>
            </w:r>
          </w:p>
        </w:tc>
        <w:tc>
          <w:tcPr>
            <w:tcW w:w="1620" w:type="dxa"/>
            <w:tcBorders>
              <w:top w:val="nil"/>
              <w:left w:val="nil"/>
              <w:bottom w:val="single" w:sz="4" w:space="0" w:color="auto"/>
              <w:right w:val="single" w:sz="4" w:space="0" w:color="auto"/>
            </w:tcBorders>
            <w:noWrap/>
            <w:vAlign w:val="bottom"/>
          </w:tcPr>
          <w:p w14:paraId="6A78B7B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57F83A3B"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8DEC00C" w14:textId="77777777" w:rsidR="00DF628F" w:rsidRPr="008C76BE" w:rsidRDefault="00DF628F" w:rsidP="00DF628F">
            <w:r w:rsidRPr="008C76BE">
              <w:t>Service provider</w:t>
            </w:r>
          </w:p>
        </w:tc>
      </w:tr>
      <w:tr w:rsidR="00DF628F"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DF628F" w:rsidRPr="005711CB" w:rsidRDefault="00DF628F" w:rsidP="00DF628F">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DF628F" w:rsidRPr="005711CB" w:rsidRDefault="00DF628F" w:rsidP="00DF628F">
            <w:pPr>
              <w:rPr>
                <w:sz w:val="20"/>
                <w:szCs w:val="20"/>
              </w:rPr>
            </w:pPr>
            <w:r w:rsidRPr="005C7745">
              <w:rPr>
                <w:sz w:val="20"/>
                <w:szCs w:val="20"/>
              </w:rPr>
              <w:t>List of PDTs in the community</w:t>
            </w:r>
          </w:p>
        </w:tc>
        <w:tc>
          <w:tcPr>
            <w:tcW w:w="1620" w:type="dxa"/>
            <w:tcBorders>
              <w:top w:val="nil"/>
              <w:left w:val="nil"/>
              <w:bottom w:val="single" w:sz="4" w:space="0" w:color="auto"/>
              <w:right w:val="single" w:sz="4" w:space="0" w:color="auto"/>
            </w:tcBorders>
            <w:noWrap/>
            <w:vAlign w:val="center"/>
          </w:tcPr>
          <w:p w14:paraId="5D7EB7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771EB370"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FD6C074" w14:textId="77777777" w:rsidR="00DF628F" w:rsidRDefault="00DF628F" w:rsidP="00DF628F">
            <w:r w:rsidRPr="008C76BE">
              <w:t>Service provider</w:t>
            </w:r>
          </w:p>
        </w:tc>
      </w:tr>
      <w:tr w:rsidR="00DF628F"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DF628F" w:rsidRPr="007F474B" w:rsidRDefault="00DF628F" w:rsidP="00DF628F">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DF628F" w:rsidRPr="00986946" w:rsidRDefault="00DF628F" w:rsidP="00DF628F">
            <w:pPr>
              <w:rPr>
                <w:sz w:val="20"/>
                <w:szCs w:val="20"/>
              </w:rPr>
            </w:pPr>
            <w:r w:rsidRPr="00986946">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46FE2FEB"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3947403" w14:textId="77777777" w:rsidR="00DF628F" w:rsidRPr="005711CB" w:rsidRDefault="00DF628F" w:rsidP="00DF628F">
            <w:pPr>
              <w:jc w:val="center"/>
              <w:rPr>
                <w:sz w:val="20"/>
                <w:szCs w:val="20"/>
              </w:rPr>
            </w:pPr>
            <w:r w:rsidRPr="005711CB">
              <w:rPr>
                <w:sz w:val="20"/>
                <w:szCs w:val="20"/>
              </w:rPr>
              <w:t>CDS</w:t>
            </w:r>
          </w:p>
        </w:tc>
      </w:tr>
      <w:tr w:rsidR="00DF628F"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DF628F" w:rsidRPr="007F474B" w:rsidRDefault="00DF628F" w:rsidP="00DF628F">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DF628F" w:rsidRPr="00986946" w:rsidRDefault="00DF628F" w:rsidP="00DF628F">
            <w:pPr>
              <w:rPr>
                <w:sz w:val="20"/>
                <w:szCs w:val="20"/>
              </w:rPr>
            </w:pPr>
            <w:r w:rsidRPr="00986946">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center"/>
          </w:tcPr>
          <w:p w14:paraId="2342C181" w14:textId="77777777" w:rsidR="00DF628F" w:rsidRPr="007F474B" w:rsidRDefault="00DF628F" w:rsidP="00DF628F">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DF628F" w:rsidRPr="007F474B" w:rsidRDefault="00DF628F" w:rsidP="00DF628F">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DF628F" w:rsidRPr="00986946" w:rsidRDefault="00DF628F" w:rsidP="00DF628F">
            <w:pPr>
              <w:rPr>
                <w:sz w:val="20"/>
                <w:szCs w:val="20"/>
              </w:rPr>
            </w:pPr>
            <w:r w:rsidRPr="00986946">
              <w:rPr>
                <w:sz w:val="20"/>
                <w:szCs w:val="20"/>
              </w:rPr>
              <w:t>Service restricted list of PDT</w:t>
            </w:r>
          </w:p>
        </w:tc>
        <w:tc>
          <w:tcPr>
            <w:tcW w:w="1620" w:type="dxa"/>
            <w:tcBorders>
              <w:top w:val="nil"/>
              <w:left w:val="nil"/>
              <w:bottom w:val="single" w:sz="4" w:space="0" w:color="auto"/>
              <w:right w:val="single" w:sz="4" w:space="0" w:color="auto"/>
            </w:tcBorders>
            <w:noWrap/>
            <w:vAlign w:val="center"/>
          </w:tcPr>
          <w:p w14:paraId="72D15A71"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DF628F" w:rsidRDefault="00DF628F" w:rsidP="00DF628F">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DF628F" w:rsidRPr="00986946" w:rsidRDefault="00DF628F" w:rsidP="00DF628F">
            <w:pPr>
              <w:rPr>
                <w:sz w:val="20"/>
                <w:szCs w:val="20"/>
              </w:rPr>
            </w:pPr>
            <w:r w:rsidRPr="003573FB">
              <w:rPr>
                <w:sz w:val="20"/>
                <w:szCs w:val="20"/>
              </w:rPr>
              <w:t>Request for master data of the OPM sharing group</w:t>
            </w:r>
          </w:p>
        </w:tc>
        <w:tc>
          <w:tcPr>
            <w:tcW w:w="1620" w:type="dxa"/>
            <w:tcBorders>
              <w:top w:val="nil"/>
              <w:left w:val="nil"/>
              <w:bottom w:val="single" w:sz="4" w:space="0" w:color="auto"/>
              <w:right w:val="single" w:sz="4" w:space="0" w:color="auto"/>
            </w:tcBorders>
            <w:noWrap/>
            <w:vAlign w:val="center"/>
          </w:tcPr>
          <w:p w14:paraId="3E76F3DD" w14:textId="48DDC6E3" w:rsidR="00DF628F" w:rsidRPr="00CF7CCA"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BBDF063" w14:textId="103612AF" w:rsidR="00DF628F" w:rsidRPr="005711CB" w:rsidRDefault="00DF628F" w:rsidP="00DF628F">
            <w:pPr>
              <w:jc w:val="center"/>
              <w:rPr>
                <w:sz w:val="20"/>
                <w:szCs w:val="20"/>
              </w:rPr>
            </w:pPr>
            <w:r>
              <w:rPr>
                <w:sz w:val="20"/>
                <w:szCs w:val="20"/>
              </w:rPr>
              <w:t>CDS</w:t>
            </w:r>
          </w:p>
        </w:tc>
      </w:tr>
      <w:tr w:rsidR="00DF628F"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DF628F" w:rsidRPr="00DF628F" w:rsidRDefault="00DF628F" w:rsidP="00DF628F">
            <w:pPr>
              <w:spacing w:after="0"/>
              <w:jc w:val="center"/>
              <w:rPr>
                <w:sz w:val="20"/>
                <w:szCs w:val="20"/>
                <w:lang w:eastAsia="cs-CZ"/>
              </w:rPr>
            </w:pPr>
            <w:r w:rsidRPr="00DF628F">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DF628F" w:rsidRPr="00DF628F" w:rsidRDefault="00DF628F" w:rsidP="00DF628F">
            <w:pPr>
              <w:rPr>
                <w:sz w:val="20"/>
                <w:szCs w:val="20"/>
              </w:rPr>
            </w:pPr>
            <w:r w:rsidRPr="00DF628F">
              <w:rPr>
                <w:sz w:val="20"/>
                <w:szCs w:val="20"/>
              </w:rPr>
              <w:t>Error Message for Request for OPM Sharing Master Data</w:t>
            </w:r>
          </w:p>
        </w:tc>
        <w:tc>
          <w:tcPr>
            <w:tcW w:w="1620" w:type="dxa"/>
            <w:tcBorders>
              <w:top w:val="nil"/>
              <w:left w:val="nil"/>
              <w:bottom w:val="single" w:sz="4" w:space="0" w:color="auto"/>
              <w:right w:val="single" w:sz="4" w:space="0" w:color="auto"/>
            </w:tcBorders>
            <w:noWrap/>
            <w:vAlign w:val="center"/>
          </w:tcPr>
          <w:p w14:paraId="24295925" w14:textId="02F48075" w:rsidR="00DF628F" w:rsidRP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DF628F" w:rsidRP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DF628F" w:rsidRPr="00DF628F"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DF628F" w:rsidRPr="00DF628F" w:rsidRDefault="00DF628F" w:rsidP="00DF628F">
            <w:pPr>
              <w:jc w:val="center"/>
              <w:rPr>
                <w:sz w:val="20"/>
                <w:szCs w:val="20"/>
              </w:rPr>
            </w:pPr>
            <w:r w:rsidRPr="00DF628F">
              <w:rPr>
                <w:sz w:val="20"/>
                <w:szCs w:val="20"/>
              </w:rPr>
              <w:t>Service provider</w:t>
            </w:r>
          </w:p>
        </w:tc>
      </w:tr>
      <w:tr w:rsidR="00DF628F"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DF628F" w:rsidRPr="00DF628F" w:rsidRDefault="00DF628F" w:rsidP="00DF628F">
            <w:pPr>
              <w:spacing w:after="0"/>
              <w:jc w:val="center"/>
              <w:rPr>
                <w:sz w:val="20"/>
                <w:szCs w:val="20"/>
                <w:lang w:eastAsia="cs-CZ"/>
              </w:rPr>
            </w:pPr>
            <w:r w:rsidRPr="00DF628F">
              <w:rPr>
                <w:sz w:val="20"/>
                <w:szCs w:val="20"/>
                <w:lang w:eastAsia="cs-CZ"/>
              </w:rPr>
              <w:t>383</w:t>
            </w:r>
          </w:p>
        </w:tc>
        <w:tc>
          <w:tcPr>
            <w:tcW w:w="3795" w:type="dxa"/>
            <w:tcBorders>
              <w:top w:val="nil"/>
              <w:left w:val="nil"/>
              <w:bottom w:val="single" w:sz="4" w:space="0" w:color="auto"/>
              <w:right w:val="single" w:sz="4" w:space="0" w:color="auto"/>
            </w:tcBorders>
            <w:vAlign w:val="bottom"/>
          </w:tcPr>
          <w:p w14:paraId="7CD7EE27" w14:textId="0CA2D7F3" w:rsidR="00DF628F" w:rsidRPr="00DF628F" w:rsidRDefault="00DF628F" w:rsidP="00DF628F">
            <w:pPr>
              <w:spacing w:after="0"/>
              <w:rPr>
                <w:color w:val="000000"/>
                <w:sz w:val="20"/>
                <w:szCs w:val="20"/>
                <w:lang w:eastAsia="cs-CZ"/>
              </w:rPr>
            </w:pPr>
            <w:r w:rsidRPr="00DF628F">
              <w:rPr>
                <w:color w:val="000000"/>
                <w:sz w:val="20"/>
                <w:szCs w:val="20"/>
              </w:rPr>
              <w:t>PDT Master data - Sharing group</w:t>
            </w:r>
          </w:p>
        </w:tc>
        <w:tc>
          <w:tcPr>
            <w:tcW w:w="1620" w:type="dxa"/>
            <w:tcBorders>
              <w:top w:val="nil"/>
              <w:left w:val="nil"/>
              <w:bottom w:val="single" w:sz="4" w:space="0" w:color="auto"/>
              <w:right w:val="single" w:sz="4" w:space="0" w:color="auto"/>
            </w:tcBorders>
            <w:noWrap/>
            <w:vAlign w:val="center"/>
          </w:tcPr>
          <w:p w14:paraId="74440639" w14:textId="77777777" w:rsidR="00DF628F" w:rsidRPr="00DF628F" w:rsidRDefault="00DF628F" w:rsidP="00DF628F">
            <w:pPr>
              <w:spacing w:after="0"/>
              <w:rPr>
                <w:color w:val="000000"/>
                <w:sz w:val="20"/>
                <w:szCs w:val="20"/>
                <w:lang w:eastAsia="cs-CZ"/>
              </w:rPr>
            </w:pPr>
            <w:r w:rsidRPr="00DF628F">
              <w:rPr>
                <w:color w:val="000000"/>
                <w:sz w:val="20"/>
                <w:szCs w:val="20"/>
              </w:rPr>
              <w:t>MASTERDATA</w:t>
            </w:r>
          </w:p>
          <w:p w14:paraId="02D83F64" w14:textId="77777777" w:rsidR="00DF628F" w:rsidRPr="00DF628F" w:rsidRDefault="00DF628F" w:rsidP="00DF628F">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DF628F" w:rsidRPr="00DF628F" w:rsidRDefault="00DF628F" w:rsidP="00DF628F">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DF628F" w:rsidRPr="00DF628F" w:rsidRDefault="00DF628F" w:rsidP="00DF628F">
            <w:pPr>
              <w:jc w:val="center"/>
              <w:rPr>
                <w:sz w:val="20"/>
                <w:szCs w:val="20"/>
              </w:rPr>
            </w:pPr>
            <w:r w:rsidRPr="00DF628F">
              <w:rPr>
                <w:sz w:val="20"/>
                <w:szCs w:val="20"/>
              </w:rPr>
              <w:t>Service provider</w:t>
            </w:r>
          </w:p>
        </w:tc>
        <w:tc>
          <w:tcPr>
            <w:tcW w:w="1260" w:type="dxa"/>
            <w:tcBorders>
              <w:top w:val="nil"/>
              <w:left w:val="nil"/>
              <w:bottom w:val="single" w:sz="4" w:space="0" w:color="auto"/>
              <w:right w:val="single" w:sz="4" w:space="0" w:color="auto"/>
            </w:tcBorders>
            <w:vAlign w:val="center"/>
          </w:tcPr>
          <w:p w14:paraId="4895D3CC" w14:textId="41445894" w:rsidR="00DF628F" w:rsidRPr="00DF628F" w:rsidRDefault="00DF628F" w:rsidP="00DF628F">
            <w:pPr>
              <w:jc w:val="center"/>
              <w:rPr>
                <w:sz w:val="20"/>
                <w:szCs w:val="20"/>
              </w:rPr>
            </w:pPr>
            <w:r w:rsidRPr="00DF628F">
              <w:rPr>
                <w:sz w:val="20"/>
                <w:szCs w:val="20"/>
              </w:rPr>
              <w:t>CDS</w:t>
            </w:r>
          </w:p>
        </w:tc>
      </w:tr>
      <w:tr w:rsidR="00DF628F" w:rsidRPr="00CF7CCA" w14:paraId="4C3E59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18FABAB9" w14:textId="451BB90D" w:rsidR="00DF628F" w:rsidRPr="00DF628F" w:rsidRDefault="00DF628F" w:rsidP="00DF628F">
            <w:pPr>
              <w:spacing w:after="0"/>
              <w:jc w:val="center"/>
              <w:rPr>
                <w:sz w:val="20"/>
                <w:szCs w:val="20"/>
                <w:lang w:eastAsia="cs-CZ"/>
              </w:rPr>
            </w:pPr>
            <w:r>
              <w:rPr>
                <w:sz w:val="20"/>
                <w:szCs w:val="20"/>
                <w:lang w:eastAsia="cs-CZ"/>
              </w:rPr>
              <w:t>384</w:t>
            </w:r>
          </w:p>
        </w:tc>
        <w:tc>
          <w:tcPr>
            <w:tcW w:w="3795" w:type="dxa"/>
            <w:tcBorders>
              <w:top w:val="nil"/>
              <w:left w:val="nil"/>
              <w:bottom w:val="single" w:sz="4" w:space="0" w:color="auto"/>
              <w:right w:val="single" w:sz="4" w:space="0" w:color="auto"/>
            </w:tcBorders>
            <w:vAlign w:val="bottom"/>
          </w:tcPr>
          <w:p w14:paraId="65D9FC95" w14:textId="670EE899" w:rsidR="00DF628F" w:rsidRPr="00DF628F" w:rsidRDefault="00DF628F" w:rsidP="00DF628F">
            <w:pPr>
              <w:spacing w:after="0"/>
              <w:rPr>
                <w:color w:val="000000"/>
                <w:sz w:val="20"/>
                <w:szCs w:val="20"/>
              </w:rPr>
            </w:pPr>
            <w:r w:rsidRPr="00DF628F">
              <w:rPr>
                <w:color w:val="000000"/>
                <w:sz w:val="20"/>
                <w:szCs w:val="20"/>
              </w:rPr>
              <w:t>Query for the portfolio of an aggregator / flexibility provider</w:t>
            </w:r>
          </w:p>
        </w:tc>
        <w:tc>
          <w:tcPr>
            <w:tcW w:w="1620" w:type="dxa"/>
            <w:tcBorders>
              <w:top w:val="nil"/>
              <w:left w:val="nil"/>
              <w:bottom w:val="single" w:sz="4" w:space="0" w:color="auto"/>
              <w:right w:val="single" w:sz="4" w:space="0" w:color="auto"/>
            </w:tcBorders>
            <w:noWrap/>
            <w:vAlign w:val="center"/>
          </w:tcPr>
          <w:p w14:paraId="76BBD4DD" w14:textId="46880156" w:rsidR="00DF628F" w:rsidRPr="00DF628F" w:rsidRDefault="00DF628F" w:rsidP="00DF628F">
            <w:pPr>
              <w:spacing w:after="0"/>
              <w:rPr>
                <w:color w:val="000000"/>
                <w:sz w:val="20"/>
                <w:szCs w:val="20"/>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1EE22257" w14:textId="6AA80D91" w:rsidR="00DF628F" w:rsidRP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4C276A" w14:textId="4C1D5EE6" w:rsidR="00DF628F" w:rsidRPr="00DF628F"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890F61B" w14:textId="1DCE74A0" w:rsidR="00DF628F" w:rsidRPr="00DF628F" w:rsidRDefault="00DF628F" w:rsidP="00DF628F">
            <w:pPr>
              <w:jc w:val="center"/>
              <w:rPr>
                <w:sz w:val="20"/>
                <w:szCs w:val="20"/>
              </w:rPr>
            </w:pPr>
            <w:r>
              <w:rPr>
                <w:sz w:val="20"/>
                <w:szCs w:val="20"/>
              </w:rPr>
              <w:t>CDS</w:t>
            </w:r>
          </w:p>
        </w:tc>
      </w:tr>
      <w:tr w:rsidR="00DF628F" w:rsidRPr="00CF7CCA" w14:paraId="1C849E50"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A7D70E7" w14:textId="6A7079A9" w:rsidR="00DF628F" w:rsidRDefault="00DF628F" w:rsidP="00DF628F">
            <w:pPr>
              <w:spacing w:after="0"/>
              <w:jc w:val="center"/>
              <w:rPr>
                <w:sz w:val="20"/>
                <w:szCs w:val="20"/>
                <w:lang w:eastAsia="cs-CZ"/>
              </w:rPr>
            </w:pPr>
            <w:r>
              <w:rPr>
                <w:sz w:val="20"/>
                <w:szCs w:val="20"/>
                <w:lang w:eastAsia="cs-CZ"/>
              </w:rPr>
              <w:t>385</w:t>
            </w:r>
          </w:p>
        </w:tc>
        <w:tc>
          <w:tcPr>
            <w:tcW w:w="3795" w:type="dxa"/>
            <w:tcBorders>
              <w:top w:val="nil"/>
              <w:left w:val="nil"/>
              <w:bottom w:val="single" w:sz="4" w:space="0" w:color="auto"/>
              <w:right w:val="single" w:sz="4" w:space="0" w:color="auto"/>
            </w:tcBorders>
            <w:vAlign w:val="bottom"/>
          </w:tcPr>
          <w:p w14:paraId="69612D99" w14:textId="31732536" w:rsidR="00DF628F" w:rsidRPr="00DF628F" w:rsidRDefault="00DF628F" w:rsidP="00DF628F">
            <w:pPr>
              <w:spacing w:after="0"/>
              <w:rPr>
                <w:color w:val="000000"/>
                <w:sz w:val="20"/>
                <w:szCs w:val="20"/>
              </w:rPr>
            </w:pPr>
            <w:r w:rsidRPr="00DF628F">
              <w:rPr>
                <w:color w:val="000000"/>
                <w:sz w:val="20"/>
                <w:szCs w:val="20"/>
              </w:rPr>
              <w:t>Error message for storage activation request</w:t>
            </w:r>
          </w:p>
        </w:tc>
        <w:tc>
          <w:tcPr>
            <w:tcW w:w="1620" w:type="dxa"/>
            <w:tcBorders>
              <w:top w:val="nil"/>
              <w:left w:val="nil"/>
              <w:bottom w:val="single" w:sz="4" w:space="0" w:color="auto"/>
              <w:right w:val="single" w:sz="4" w:space="0" w:color="auto"/>
            </w:tcBorders>
            <w:noWrap/>
            <w:vAlign w:val="center"/>
          </w:tcPr>
          <w:p w14:paraId="501F450F" w14:textId="5530AC82"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5AA941AA" w14:textId="4756D70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2A490235" w14:textId="69854080"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4DE670DD" w14:textId="3808577A" w:rsidR="00DF628F" w:rsidRDefault="00DF628F" w:rsidP="00DF628F">
            <w:pPr>
              <w:jc w:val="center"/>
              <w:rPr>
                <w:sz w:val="20"/>
                <w:szCs w:val="20"/>
              </w:rPr>
            </w:pPr>
            <w:r w:rsidRPr="00DF628F">
              <w:rPr>
                <w:sz w:val="20"/>
                <w:szCs w:val="20"/>
              </w:rPr>
              <w:t>Service provider</w:t>
            </w:r>
          </w:p>
        </w:tc>
      </w:tr>
      <w:tr w:rsidR="00DF628F" w:rsidRPr="00CF7CCA" w14:paraId="5ECEDFE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0ED904B" w14:textId="77C62A8F" w:rsidR="00DF628F" w:rsidRDefault="00DF628F" w:rsidP="00DF628F">
            <w:pPr>
              <w:spacing w:after="0"/>
              <w:jc w:val="center"/>
              <w:rPr>
                <w:sz w:val="20"/>
                <w:szCs w:val="20"/>
                <w:lang w:eastAsia="cs-CZ"/>
              </w:rPr>
            </w:pPr>
            <w:r>
              <w:rPr>
                <w:sz w:val="20"/>
                <w:szCs w:val="20"/>
                <w:lang w:eastAsia="cs-CZ"/>
              </w:rPr>
              <w:t>387</w:t>
            </w:r>
          </w:p>
        </w:tc>
        <w:tc>
          <w:tcPr>
            <w:tcW w:w="3795" w:type="dxa"/>
            <w:tcBorders>
              <w:top w:val="nil"/>
              <w:left w:val="nil"/>
              <w:bottom w:val="single" w:sz="4" w:space="0" w:color="auto"/>
              <w:right w:val="single" w:sz="4" w:space="0" w:color="auto"/>
            </w:tcBorders>
            <w:vAlign w:val="bottom"/>
          </w:tcPr>
          <w:p w14:paraId="34C54EA9" w14:textId="77D82140" w:rsidR="00DF628F" w:rsidRPr="00DF628F" w:rsidRDefault="00DF628F" w:rsidP="00DF628F">
            <w:pPr>
              <w:spacing w:after="0"/>
              <w:rPr>
                <w:color w:val="000000"/>
                <w:sz w:val="20"/>
                <w:szCs w:val="20"/>
              </w:rPr>
            </w:pPr>
            <w:r w:rsidRPr="00DF628F">
              <w:rPr>
                <w:color w:val="000000"/>
                <w:sz w:val="20"/>
                <w:szCs w:val="20"/>
              </w:rPr>
              <w:t>Request for OPM flexibility activation data137</w:t>
            </w:r>
          </w:p>
        </w:tc>
        <w:tc>
          <w:tcPr>
            <w:tcW w:w="1620" w:type="dxa"/>
            <w:tcBorders>
              <w:top w:val="nil"/>
              <w:left w:val="nil"/>
              <w:bottom w:val="single" w:sz="4" w:space="0" w:color="auto"/>
              <w:right w:val="single" w:sz="4" w:space="0" w:color="auto"/>
            </w:tcBorders>
            <w:noWrap/>
            <w:vAlign w:val="center"/>
          </w:tcPr>
          <w:p w14:paraId="106772D4" w14:textId="3CF36455"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6BACEE4A" w14:textId="605CE865" w:rsid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3E8913" w14:textId="674C4A86"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E1D8D9F" w14:textId="74D3DCBB" w:rsidR="00DF628F" w:rsidRDefault="00DF628F" w:rsidP="00DF628F">
            <w:pPr>
              <w:jc w:val="center"/>
              <w:rPr>
                <w:sz w:val="20"/>
                <w:szCs w:val="20"/>
              </w:rPr>
            </w:pPr>
            <w:r>
              <w:rPr>
                <w:sz w:val="20"/>
                <w:szCs w:val="20"/>
              </w:rPr>
              <w:t>CDS</w:t>
            </w:r>
          </w:p>
        </w:tc>
      </w:tr>
      <w:tr w:rsidR="00DF628F" w:rsidRPr="00CF7CCA" w14:paraId="774D8DEF"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831ED27" w14:textId="628CE566" w:rsidR="00DF628F" w:rsidRDefault="00DF628F" w:rsidP="00DF628F">
            <w:pPr>
              <w:spacing w:after="0"/>
              <w:jc w:val="center"/>
              <w:rPr>
                <w:sz w:val="20"/>
                <w:szCs w:val="20"/>
                <w:lang w:eastAsia="cs-CZ"/>
              </w:rPr>
            </w:pPr>
            <w:r>
              <w:rPr>
                <w:sz w:val="20"/>
                <w:szCs w:val="20"/>
                <w:lang w:eastAsia="cs-CZ"/>
              </w:rPr>
              <w:t>388</w:t>
            </w:r>
          </w:p>
        </w:tc>
        <w:tc>
          <w:tcPr>
            <w:tcW w:w="3795" w:type="dxa"/>
            <w:tcBorders>
              <w:top w:val="nil"/>
              <w:left w:val="nil"/>
              <w:bottom w:val="single" w:sz="4" w:space="0" w:color="auto"/>
              <w:right w:val="single" w:sz="4" w:space="0" w:color="auto"/>
            </w:tcBorders>
            <w:vAlign w:val="bottom"/>
          </w:tcPr>
          <w:p w14:paraId="6E63AFE1" w14:textId="373DD57F" w:rsidR="00DF628F" w:rsidRPr="00DF628F" w:rsidRDefault="00DF628F" w:rsidP="00DF628F">
            <w:pPr>
              <w:spacing w:after="0"/>
              <w:rPr>
                <w:color w:val="000000"/>
                <w:sz w:val="20"/>
                <w:szCs w:val="20"/>
              </w:rPr>
            </w:pPr>
            <w:r w:rsidRPr="00DF628F">
              <w:rPr>
                <w:color w:val="000000"/>
                <w:sz w:val="20"/>
                <w:szCs w:val="20"/>
              </w:rPr>
              <w:t>Error message for flexibility activation request</w:t>
            </w:r>
          </w:p>
        </w:tc>
        <w:tc>
          <w:tcPr>
            <w:tcW w:w="1620" w:type="dxa"/>
            <w:tcBorders>
              <w:top w:val="nil"/>
              <w:left w:val="nil"/>
              <w:bottom w:val="single" w:sz="4" w:space="0" w:color="auto"/>
              <w:right w:val="single" w:sz="4" w:space="0" w:color="auto"/>
            </w:tcBorders>
            <w:noWrap/>
            <w:vAlign w:val="center"/>
          </w:tcPr>
          <w:p w14:paraId="015F4C38" w14:textId="7861CD4C"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3FFBAF06" w14:textId="5B0DDD2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3576593D" w14:textId="3DEB4897"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184A5939" w14:textId="064C8DA5" w:rsidR="00DF628F" w:rsidRDefault="00DF628F" w:rsidP="00DF628F">
            <w:pPr>
              <w:jc w:val="center"/>
              <w:rPr>
                <w:sz w:val="20"/>
                <w:szCs w:val="20"/>
              </w:rPr>
            </w:pPr>
            <w:r w:rsidRPr="00DF628F">
              <w:rPr>
                <w:sz w:val="20"/>
                <w:szCs w:val="20"/>
              </w:rPr>
              <w:t>Service provider</w:t>
            </w:r>
          </w:p>
        </w:tc>
      </w:tr>
      <w:tr w:rsidR="004D7A9E" w:rsidRPr="00CF7CCA" w14:paraId="03E8313C"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204C73B4" w14:textId="4AC4019E" w:rsidR="004D7A9E" w:rsidRDefault="004D7A9E" w:rsidP="004D7A9E">
            <w:pPr>
              <w:spacing w:after="0"/>
              <w:jc w:val="center"/>
              <w:rPr>
                <w:sz w:val="20"/>
                <w:szCs w:val="20"/>
                <w:lang w:eastAsia="cs-CZ"/>
              </w:rPr>
            </w:pPr>
            <w:r>
              <w:rPr>
                <w:sz w:val="20"/>
                <w:szCs w:val="20"/>
                <w:lang w:eastAsia="cs-CZ"/>
              </w:rPr>
              <w:t>389</w:t>
            </w:r>
          </w:p>
        </w:tc>
        <w:tc>
          <w:tcPr>
            <w:tcW w:w="3795" w:type="dxa"/>
            <w:tcBorders>
              <w:top w:val="nil"/>
              <w:left w:val="nil"/>
              <w:bottom w:val="single" w:sz="4" w:space="0" w:color="auto"/>
              <w:right w:val="single" w:sz="4" w:space="0" w:color="auto"/>
            </w:tcBorders>
            <w:vAlign w:val="bottom"/>
          </w:tcPr>
          <w:p w14:paraId="2FFF7404" w14:textId="68A8CC21" w:rsidR="004D7A9E" w:rsidRPr="00DF628F" w:rsidRDefault="004D7A9E" w:rsidP="004D7A9E">
            <w:pPr>
              <w:spacing w:after="0"/>
              <w:rPr>
                <w:color w:val="000000"/>
                <w:sz w:val="20"/>
                <w:szCs w:val="20"/>
              </w:rPr>
            </w:pPr>
            <w:r w:rsidRPr="004D7A9E">
              <w:rPr>
                <w:color w:val="000000"/>
                <w:sz w:val="20"/>
                <w:szCs w:val="20"/>
              </w:rPr>
              <w:t>Master data for flexibility activation at OPM</w:t>
            </w:r>
          </w:p>
        </w:tc>
        <w:tc>
          <w:tcPr>
            <w:tcW w:w="1620" w:type="dxa"/>
            <w:tcBorders>
              <w:top w:val="nil"/>
              <w:left w:val="nil"/>
              <w:bottom w:val="single" w:sz="4" w:space="0" w:color="auto"/>
              <w:right w:val="single" w:sz="4" w:space="0" w:color="auto"/>
            </w:tcBorders>
            <w:noWrap/>
            <w:vAlign w:val="center"/>
          </w:tcPr>
          <w:p w14:paraId="76129D0F" w14:textId="65FB9C1F" w:rsidR="004D7A9E" w:rsidRPr="00DF628F" w:rsidRDefault="004D7A9E" w:rsidP="004D7A9E">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43203FF6" w14:textId="00A148ED"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428F6B" w14:textId="467762A5"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F84C78C" w14:textId="6D1036C5" w:rsidR="004D7A9E" w:rsidRPr="00DF628F" w:rsidRDefault="004D7A9E" w:rsidP="004D7A9E">
            <w:pPr>
              <w:jc w:val="center"/>
              <w:rPr>
                <w:sz w:val="20"/>
                <w:szCs w:val="20"/>
              </w:rPr>
            </w:pPr>
            <w:r w:rsidRPr="005711CB">
              <w:rPr>
                <w:sz w:val="20"/>
                <w:szCs w:val="20"/>
              </w:rPr>
              <w:t>Service provider</w:t>
            </w:r>
          </w:p>
        </w:tc>
      </w:tr>
      <w:tr w:rsidR="004D7A9E" w:rsidRPr="00CF7CCA" w14:paraId="428FE3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4B5340DA" w14:textId="2422CDF9" w:rsidR="004D7A9E" w:rsidRPr="00DF628F" w:rsidRDefault="004D7A9E" w:rsidP="004D7A9E">
            <w:pPr>
              <w:spacing w:after="0"/>
              <w:jc w:val="center"/>
              <w:rPr>
                <w:sz w:val="20"/>
                <w:szCs w:val="20"/>
                <w:lang w:eastAsia="cs-CZ"/>
              </w:rPr>
            </w:pPr>
            <w:r w:rsidRPr="00DF628F">
              <w:rPr>
                <w:sz w:val="20"/>
                <w:szCs w:val="20"/>
                <w:lang w:eastAsia="cs-CZ"/>
              </w:rPr>
              <w:t>386</w:t>
            </w:r>
          </w:p>
        </w:tc>
        <w:tc>
          <w:tcPr>
            <w:tcW w:w="3795" w:type="dxa"/>
            <w:tcBorders>
              <w:top w:val="nil"/>
              <w:left w:val="nil"/>
              <w:bottom w:val="single" w:sz="4" w:space="0" w:color="auto"/>
              <w:right w:val="single" w:sz="4" w:space="0" w:color="auto"/>
            </w:tcBorders>
            <w:vAlign w:val="bottom"/>
          </w:tcPr>
          <w:p w14:paraId="53EBB66C" w14:textId="14CD504F" w:rsidR="004D7A9E" w:rsidRPr="00DF628F" w:rsidRDefault="004D7A9E" w:rsidP="004D7A9E">
            <w:pPr>
              <w:spacing w:after="0"/>
              <w:rPr>
                <w:color w:val="000000"/>
                <w:sz w:val="20"/>
                <w:szCs w:val="20"/>
              </w:rPr>
            </w:pPr>
            <w:r w:rsidRPr="00DF628F">
              <w:rPr>
                <w:color w:val="000000"/>
                <w:sz w:val="20"/>
                <w:szCs w:val="20"/>
              </w:rPr>
              <w:t>Master data for storage activation at OPM</w:t>
            </w:r>
          </w:p>
        </w:tc>
        <w:tc>
          <w:tcPr>
            <w:tcW w:w="1620" w:type="dxa"/>
            <w:tcBorders>
              <w:top w:val="nil"/>
              <w:left w:val="nil"/>
              <w:bottom w:val="single" w:sz="4" w:space="0" w:color="auto"/>
              <w:right w:val="single" w:sz="4" w:space="0" w:color="auto"/>
            </w:tcBorders>
            <w:noWrap/>
            <w:vAlign w:val="center"/>
          </w:tcPr>
          <w:p w14:paraId="14C2352A" w14:textId="0295CC99" w:rsidR="004D7A9E" w:rsidRPr="00DF628F" w:rsidRDefault="004D7A9E" w:rsidP="004D7A9E">
            <w:pPr>
              <w:spacing w:after="0"/>
              <w:rPr>
                <w:color w:val="000000"/>
                <w:sz w:val="20"/>
                <w:szCs w:val="20"/>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797E3D42" w14:textId="47D6AA07"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01053C" w14:textId="11459AFA"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32BD2A" w14:textId="3657176D" w:rsidR="004D7A9E" w:rsidRPr="00DF628F" w:rsidRDefault="004D7A9E" w:rsidP="004D7A9E">
            <w:pPr>
              <w:jc w:val="center"/>
              <w:rPr>
                <w:sz w:val="20"/>
                <w:szCs w:val="20"/>
              </w:rPr>
            </w:pPr>
            <w:r w:rsidRPr="005711CB">
              <w:rPr>
                <w:sz w:val="20"/>
                <w:szCs w:val="20"/>
              </w:rPr>
              <w:t>Service provider</w:t>
            </w:r>
          </w:p>
        </w:tc>
      </w:tr>
      <w:tr w:rsidR="004D7A9E"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4D7A9E" w:rsidRPr="00DF628F" w:rsidRDefault="004D7A9E" w:rsidP="004D7A9E">
            <w:pPr>
              <w:jc w:val="center"/>
              <w:rPr>
                <w:sz w:val="20"/>
                <w:szCs w:val="20"/>
              </w:rPr>
            </w:pPr>
            <w:r w:rsidRPr="00DF628F">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4D7A9E" w:rsidRPr="00DF628F" w:rsidRDefault="004D7A9E" w:rsidP="004D7A9E">
            <w:pPr>
              <w:rPr>
                <w:sz w:val="20"/>
                <w:szCs w:val="20"/>
              </w:rPr>
            </w:pPr>
            <w:r w:rsidRPr="00DF628F">
              <w:rPr>
                <w:sz w:val="20"/>
                <w:szCs w:val="20"/>
              </w:rPr>
              <w:t>Invoicing base data</w:t>
            </w:r>
          </w:p>
        </w:tc>
        <w:tc>
          <w:tcPr>
            <w:tcW w:w="1620" w:type="dxa"/>
            <w:tcBorders>
              <w:top w:val="nil"/>
              <w:left w:val="nil"/>
              <w:bottom w:val="single" w:sz="4" w:space="0" w:color="auto"/>
              <w:right w:val="single" w:sz="4" w:space="0" w:color="auto"/>
            </w:tcBorders>
            <w:noWrap/>
            <w:vAlign w:val="center"/>
          </w:tcPr>
          <w:p w14:paraId="27B2316A" w14:textId="77777777" w:rsidR="004D7A9E" w:rsidRPr="00DF628F" w:rsidRDefault="004D7A9E" w:rsidP="004D7A9E">
            <w:pPr>
              <w:rPr>
                <w:sz w:val="20"/>
                <w:szCs w:val="20"/>
              </w:rPr>
            </w:pPr>
            <w:r w:rsidRPr="00DF628F">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4D7A9E" w:rsidRPr="00DF628F" w:rsidRDefault="004D7A9E" w:rsidP="004D7A9E">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4D7A9E" w:rsidRPr="00DF628F" w:rsidRDefault="004D7A9E" w:rsidP="004D7A9E">
            <w:pPr>
              <w:jc w:val="center"/>
              <w:rPr>
                <w:sz w:val="20"/>
                <w:szCs w:val="20"/>
              </w:rPr>
            </w:pPr>
            <w:r w:rsidRPr="00DF628F">
              <w:rPr>
                <w:sz w:val="20"/>
                <w:szCs w:val="20"/>
              </w:rPr>
              <w:t>External subject</w:t>
            </w:r>
          </w:p>
        </w:tc>
        <w:tc>
          <w:tcPr>
            <w:tcW w:w="1260" w:type="dxa"/>
            <w:tcBorders>
              <w:top w:val="nil"/>
              <w:left w:val="nil"/>
              <w:bottom w:val="single" w:sz="4" w:space="0" w:color="auto"/>
              <w:right w:val="single" w:sz="4" w:space="0" w:color="auto"/>
            </w:tcBorders>
            <w:vAlign w:val="center"/>
          </w:tcPr>
          <w:p w14:paraId="799C18E6" w14:textId="77777777" w:rsidR="004D7A9E" w:rsidRPr="00DF628F" w:rsidRDefault="004D7A9E" w:rsidP="004D7A9E">
            <w:pPr>
              <w:jc w:val="center"/>
              <w:rPr>
                <w:sz w:val="20"/>
                <w:szCs w:val="20"/>
              </w:rPr>
            </w:pPr>
            <w:r w:rsidRPr="00DF628F">
              <w:rPr>
                <w:sz w:val="20"/>
                <w:szCs w:val="20"/>
              </w:rPr>
              <w:t>CDS</w:t>
            </w:r>
          </w:p>
        </w:tc>
      </w:tr>
      <w:tr w:rsidR="004D7A9E"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4D7A9E" w:rsidRPr="00DF628F" w:rsidRDefault="004D7A9E" w:rsidP="004D7A9E">
            <w:pPr>
              <w:jc w:val="center"/>
              <w:rPr>
                <w:sz w:val="20"/>
                <w:szCs w:val="20"/>
              </w:rPr>
            </w:pPr>
            <w:r w:rsidRPr="00DF628F">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4D7A9E" w:rsidRPr="00DF628F" w:rsidRDefault="004D7A9E" w:rsidP="004D7A9E">
            <w:pPr>
              <w:rPr>
                <w:sz w:val="20"/>
                <w:szCs w:val="20"/>
              </w:rPr>
            </w:pPr>
            <w:r w:rsidRPr="00DF628F">
              <w:rPr>
                <w:sz w:val="20"/>
                <w:szCs w:val="20"/>
              </w:rPr>
              <w:t>Invoicing base data</w:t>
            </w:r>
          </w:p>
        </w:tc>
        <w:tc>
          <w:tcPr>
            <w:tcW w:w="1620" w:type="dxa"/>
            <w:tcBorders>
              <w:top w:val="nil"/>
              <w:left w:val="nil"/>
              <w:bottom w:val="single" w:sz="4" w:space="0" w:color="auto"/>
              <w:right w:val="single" w:sz="4" w:space="0" w:color="auto"/>
            </w:tcBorders>
            <w:noWrap/>
            <w:vAlign w:val="center"/>
          </w:tcPr>
          <w:p w14:paraId="134403B6" w14:textId="77777777" w:rsidR="004D7A9E" w:rsidRPr="00DF628F" w:rsidRDefault="004D7A9E" w:rsidP="004D7A9E">
            <w:pPr>
              <w:rPr>
                <w:sz w:val="20"/>
                <w:szCs w:val="20"/>
              </w:rPr>
            </w:pPr>
            <w:r w:rsidRPr="00DF628F">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4D7A9E" w:rsidRPr="00DF628F" w:rsidRDefault="004D7A9E" w:rsidP="004D7A9E">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4D7A9E" w:rsidRPr="00DF628F" w:rsidRDefault="004D7A9E" w:rsidP="004D7A9E">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4D7A9E" w:rsidRPr="00DF628F" w:rsidRDefault="004D7A9E" w:rsidP="004D7A9E">
            <w:pPr>
              <w:jc w:val="center"/>
              <w:rPr>
                <w:sz w:val="20"/>
                <w:szCs w:val="20"/>
              </w:rPr>
            </w:pPr>
            <w:r w:rsidRPr="00DF628F">
              <w:rPr>
                <w:sz w:val="20"/>
                <w:szCs w:val="20"/>
              </w:rPr>
              <w:t>External subject</w:t>
            </w:r>
          </w:p>
        </w:tc>
      </w:tr>
      <w:tr w:rsidR="004D7A9E"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4D7A9E" w:rsidRPr="005711CB" w:rsidRDefault="004D7A9E" w:rsidP="004D7A9E">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4D7A9E" w:rsidRPr="005711CB" w:rsidRDefault="004D7A9E" w:rsidP="004D7A9E">
            <w:pPr>
              <w:rPr>
                <w:sz w:val="20"/>
                <w:szCs w:val="20"/>
              </w:rPr>
            </w:pPr>
            <w:r w:rsidRPr="005711CB">
              <w:rPr>
                <w:sz w:val="20"/>
                <w:szCs w:val="20"/>
              </w:rPr>
              <w:t>Invoicing base data - error/confirmation</w:t>
            </w:r>
          </w:p>
        </w:tc>
        <w:tc>
          <w:tcPr>
            <w:tcW w:w="1620" w:type="dxa"/>
            <w:tcBorders>
              <w:top w:val="nil"/>
              <w:left w:val="nil"/>
              <w:bottom w:val="single" w:sz="4" w:space="0" w:color="auto"/>
              <w:right w:val="single" w:sz="4" w:space="0" w:color="auto"/>
            </w:tcBorders>
            <w:noWrap/>
            <w:vAlign w:val="center"/>
          </w:tcPr>
          <w:p w14:paraId="5FEA05C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4D7A9E" w:rsidRPr="005711CB" w:rsidRDefault="004D7A9E" w:rsidP="004D7A9E">
            <w:pPr>
              <w:jc w:val="center"/>
              <w:rPr>
                <w:sz w:val="20"/>
                <w:szCs w:val="20"/>
              </w:rPr>
            </w:pPr>
            <w:r w:rsidRPr="005711CB">
              <w:rPr>
                <w:sz w:val="20"/>
                <w:szCs w:val="20"/>
              </w:rPr>
              <w:lastRenderedPageBreak/>
              <w:t>403</w:t>
            </w:r>
          </w:p>
        </w:tc>
        <w:tc>
          <w:tcPr>
            <w:tcW w:w="3795" w:type="dxa"/>
            <w:tcBorders>
              <w:top w:val="nil"/>
              <w:left w:val="nil"/>
              <w:bottom w:val="single" w:sz="4" w:space="0" w:color="auto"/>
              <w:right w:val="single" w:sz="4" w:space="0" w:color="auto"/>
            </w:tcBorders>
            <w:vAlign w:val="center"/>
          </w:tcPr>
          <w:p w14:paraId="7A4EE852" w14:textId="77777777" w:rsidR="004D7A9E" w:rsidRPr="005711CB" w:rsidRDefault="004D7A9E" w:rsidP="004D7A9E">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40338AA6"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8A73B95" w14:textId="77777777" w:rsidR="004D7A9E" w:rsidRPr="005711CB" w:rsidRDefault="004D7A9E" w:rsidP="004D7A9E">
            <w:pPr>
              <w:jc w:val="center"/>
              <w:rPr>
                <w:sz w:val="20"/>
                <w:szCs w:val="20"/>
              </w:rPr>
            </w:pPr>
            <w:r w:rsidRPr="005711CB">
              <w:rPr>
                <w:sz w:val="20"/>
                <w:szCs w:val="20"/>
              </w:rPr>
              <w:t>CDS</w:t>
            </w:r>
          </w:p>
        </w:tc>
      </w:tr>
      <w:tr w:rsidR="004D7A9E"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4D7A9E" w:rsidRPr="005711CB" w:rsidRDefault="004D7A9E" w:rsidP="004D7A9E">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4D7A9E" w:rsidRPr="005711CB" w:rsidRDefault="004D7A9E" w:rsidP="004D7A9E">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77996722" w14:textId="77777777" w:rsidR="004D7A9E" w:rsidRPr="005711CB" w:rsidRDefault="004D7A9E" w:rsidP="004D7A9E">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4D7A9E" w:rsidRPr="005711CB" w:rsidRDefault="004D7A9E" w:rsidP="004D7A9E">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4D7A9E" w:rsidRPr="005711CB" w:rsidRDefault="004D7A9E" w:rsidP="004D7A9E">
            <w:pPr>
              <w:rPr>
                <w:sz w:val="20"/>
                <w:szCs w:val="20"/>
              </w:rPr>
            </w:pPr>
            <w:r w:rsidRPr="005711CB">
              <w:rPr>
                <w:sz w:val="20"/>
                <w:szCs w:val="20"/>
              </w:rPr>
              <w:t>OTE invoicing base data - error/confirmation</w:t>
            </w:r>
          </w:p>
        </w:tc>
        <w:tc>
          <w:tcPr>
            <w:tcW w:w="1620" w:type="dxa"/>
            <w:tcBorders>
              <w:top w:val="nil"/>
              <w:left w:val="nil"/>
              <w:bottom w:val="single" w:sz="4" w:space="0" w:color="auto"/>
              <w:right w:val="single" w:sz="4" w:space="0" w:color="auto"/>
            </w:tcBorders>
            <w:noWrap/>
            <w:vAlign w:val="center"/>
          </w:tcPr>
          <w:p w14:paraId="0D4E5E5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4D7A9E" w:rsidRPr="005711CB" w:rsidRDefault="004D7A9E" w:rsidP="004D7A9E">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4D7A9E" w:rsidRPr="005711CB" w:rsidRDefault="004D7A9E" w:rsidP="004D7A9E">
            <w:pPr>
              <w:rPr>
                <w:sz w:val="20"/>
                <w:szCs w:val="20"/>
              </w:rPr>
            </w:pPr>
            <w:r w:rsidRPr="005711CB">
              <w:rPr>
                <w:sz w:val="20"/>
                <w:szCs w:val="20"/>
              </w:rPr>
              <w:t>Payments and refunds overview</w:t>
            </w:r>
          </w:p>
        </w:tc>
        <w:tc>
          <w:tcPr>
            <w:tcW w:w="1620" w:type="dxa"/>
            <w:tcBorders>
              <w:top w:val="nil"/>
              <w:left w:val="nil"/>
              <w:bottom w:val="single" w:sz="4" w:space="0" w:color="auto"/>
              <w:right w:val="single" w:sz="4" w:space="0" w:color="auto"/>
            </w:tcBorders>
            <w:noWrap/>
            <w:vAlign w:val="center"/>
          </w:tcPr>
          <w:p w14:paraId="224F426D"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5D7F0F7" w14:textId="77777777" w:rsidR="004D7A9E" w:rsidRPr="005711CB" w:rsidRDefault="004D7A9E" w:rsidP="004D7A9E">
            <w:pPr>
              <w:jc w:val="center"/>
              <w:rPr>
                <w:sz w:val="20"/>
                <w:szCs w:val="20"/>
              </w:rPr>
            </w:pPr>
            <w:r w:rsidRPr="005711CB">
              <w:rPr>
                <w:sz w:val="20"/>
                <w:szCs w:val="20"/>
              </w:rPr>
              <w:t>CDS</w:t>
            </w:r>
          </w:p>
        </w:tc>
      </w:tr>
      <w:tr w:rsidR="004D7A9E"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4D7A9E" w:rsidRPr="005711CB" w:rsidRDefault="004D7A9E" w:rsidP="004D7A9E">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4D7A9E" w:rsidRPr="005711CB" w:rsidRDefault="004D7A9E" w:rsidP="004D7A9E">
            <w:pPr>
              <w:rPr>
                <w:sz w:val="20"/>
                <w:szCs w:val="20"/>
              </w:rPr>
            </w:pPr>
            <w:r w:rsidRPr="005711CB">
              <w:rPr>
                <w:sz w:val="20"/>
                <w:szCs w:val="20"/>
              </w:rPr>
              <w:t>Overview of payments and complaints</w:t>
            </w:r>
          </w:p>
        </w:tc>
        <w:tc>
          <w:tcPr>
            <w:tcW w:w="1620" w:type="dxa"/>
            <w:tcBorders>
              <w:top w:val="nil"/>
              <w:left w:val="nil"/>
              <w:bottom w:val="single" w:sz="4" w:space="0" w:color="auto"/>
              <w:right w:val="single" w:sz="4" w:space="0" w:color="auto"/>
            </w:tcBorders>
            <w:noWrap/>
            <w:vAlign w:val="center"/>
          </w:tcPr>
          <w:p w14:paraId="22CC1465"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4D7A9E" w:rsidRPr="005711CB" w:rsidRDefault="004D7A9E" w:rsidP="004D7A9E">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4D7A9E" w:rsidRPr="005711CB" w:rsidRDefault="004D7A9E" w:rsidP="004D7A9E">
            <w:pPr>
              <w:rPr>
                <w:sz w:val="20"/>
                <w:szCs w:val="20"/>
              </w:rPr>
            </w:pPr>
            <w:r w:rsidRPr="005711CB">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center"/>
          </w:tcPr>
          <w:p w14:paraId="7CAF3AD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4D7A9E" w:rsidRPr="005711CB" w:rsidRDefault="004D7A9E" w:rsidP="004D7A9E">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4D7A9E" w:rsidRPr="005711CB" w:rsidRDefault="004D7A9E" w:rsidP="004D7A9E">
            <w:pPr>
              <w:rPr>
                <w:sz w:val="20"/>
                <w:szCs w:val="20"/>
              </w:rPr>
            </w:pPr>
            <w:r w:rsidRPr="005711CB">
              <w:rPr>
                <w:sz w:val="20"/>
                <w:szCs w:val="20"/>
              </w:rPr>
              <w:t>OTE Payments and refunds overview</w:t>
            </w:r>
          </w:p>
        </w:tc>
        <w:tc>
          <w:tcPr>
            <w:tcW w:w="1620" w:type="dxa"/>
            <w:tcBorders>
              <w:top w:val="nil"/>
              <w:left w:val="nil"/>
              <w:bottom w:val="single" w:sz="4" w:space="0" w:color="auto"/>
              <w:right w:val="single" w:sz="4" w:space="0" w:color="auto"/>
            </w:tcBorders>
            <w:noWrap/>
            <w:vAlign w:val="center"/>
          </w:tcPr>
          <w:p w14:paraId="0B117721"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C0E1E42" w14:textId="77777777" w:rsidR="004D7A9E" w:rsidRPr="005711CB" w:rsidRDefault="004D7A9E" w:rsidP="004D7A9E">
            <w:pPr>
              <w:jc w:val="center"/>
              <w:rPr>
                <w:sz w:val="20"/>
                <w:szCs w:val="20"/>
              </w:rPr>
            </w:pPr>
            <w:r w:rsidRPr="005711CB">
              <w:rPr>
                <w:sz w:val="20"/>
                <w:szCs w:val="20"/>
              </w:rPr>
              <w:t>CDS</w:t>
            </w:r>
          </w:p>
        </w:tc>
      </w:tr>
      <w:tr w:rsidR="004D7A9E"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4D7A9E" w:rsidRPr="005711CB" w:rsidRDefault="004D7A9E" w:rsidP="004D7A9E">
            <w:pPr>
              <w:jc w:val="center"/>
              <w:rPr>
                <w:sz w:val="20"/>
                <w:szCs w:val="20"/>
              </w:rPr>
            </w:pPr>
            <w:r w:rsidRPr="005711CB">
              <w:rPr>
                <w:sz w:val="20"/>
                <w:szCs w:val="20"/>
              </w:rPr>
              <w:t>410</w:t>
            </w:r>
          </w:p>
        </w:tc>
        <w:tc>
          <w:tcPr>
            <w:tcW w:w="3795" w:type="dxa"/>
            <w:tcBorders>
              <w:top w:val="nil"/>
              <w:left w:val="nil"/>
              <w:bottom w:val="single" w:sz="4" w:space="0" w:color="auto"/>
              <w:right w:val="single" w:sz="4" w:space="0" w:color="auto"/>
            </w:tcBorders>
            <w:vAlign w:val="center"/>
          </w:tcPr>
          <w:p w14:paraId="6834CA7E" w14:textId="77777777" w:rsidR="004D7A9E" w:rsidRPr="005711CB" w:rsidRDefault="004D7A9E" w:rsidP="004D7A9E">
            <w:pPr>
              <w:rPr>
                <w:sz w:val="20"/>
                <w:szCs w:val="20"/>
              </w:rPr>
            </w:pPr>
            <w:r w:rsidRPr="005711CB">
              <w:rPr>
                <w:sz w:val="20"/>
                <w:szCs w:val="20"/>
              </w:rPr>
              <w:t>OTE Overview of payments and complaints</w:t>
            </w:r>
          </w:p>
        </w:tc>
        <w:tc>
          <w:tcPr>
            <w:tcW w:w="1620" w:type="dxa"/>
            <w:tcBorders>
              <w:top w:val="nil"/>
              <w:left w:val="nil"/>
              <w:bottom w:val="single" w:sz="4" w:space="0" w:color="auto"/>
              <w:right w:val="single" w:sz="4" w:space="0" w:color="auto"/>
            </w:tcBorders>
            <w:noWrap/>
            <w:vAlign w:val="center"/>
          </w:tcPr>
          <w:p w14:paraId="4C491FEF"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4D7A9E" w:rsidRPr="005711CB" w:rsidRDefault="004D7A9E" w:rsidP="004D7A9E">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4D7A9E" w:rsidRPr="005711CB" w:rsidRDefault="004D7A9E" w:rsidP="004D7A9E">
            <w:pPr>
              <w:rPr>
                <w:sz w:val="20"/>
                <w:szCs w:val="20"/>
              </w:rPr>
            </w:pPr>
            <w:r w:rsidRPr="005711CB">
              <w:rPr>
                <w:sz w:val="20"/>
                <w:szCs w:val="20"/>
              </w:rPr>
              <w:t>OTE payments and refunds overview - error/confirmation</w:t>
            </w:r>
          </w:p>
        </w:tc>
        <w:tc>
          <w:tcPr>
            <w:tcW w:w="1620" w:type="dxa"/>
            <w:tcBorders>
              <w:top w:val="nil"/>
              <w:left w:val="nil"/>
              <w:bottom w:val="single" w:sz="4" w:space="0" w:color="auto"/>
              <w:right w:val="single" w:sz="4" w:space="0" w:color="auto"/>
            </w:tcBorders>
            <w:noWrap/>
            <w:vAlign w:val="center"/>
          </w:tcPr>
          <w:p w14:paraId="3678FEE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4D7A9E" w:rsidRPr="005711CB" w:rsidRDefault="004D7A9E" w:rsidP="004D7A9E">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4D7A9E" w:rsidRPr="005711CB" w:rsidRDefault="004D7A9E" w:rsidP="004D7A9E">
            <w:pPr>
              <w:rPr>
                <w:sz w:val="20"/>
                <w:szCs w:val="20"/>
              </w:rPr>
            </w:pPr>
            <w:r w:rsidRPr="005711CB">
              <w:rPr>
                <w:sz w:val="20"/>
                <w:szCs w:val="20"/>
              </w:rPr>
              <w:t>LP differences settlement</w:t>
            </w:r>
          </w:p>
        </w:tc>
        <w:tc>
          <w:tcPr>
            <w:tcW w:w="1620" w:type="dxa"/>
            <w:tcBorders>
              <w:top w:val="nil"/>
              <w:left w:val="nil"/>
              <w:bottom w:val="single" w:sz="4" w:space="0" w:color="auto"/>
              <w:right w:val="single" w:sz="4" w:space="0" w:color="auto"/>
            </w:tcBorders>
            <w:noWrap/>
            <w:vAlign w:val="center"/>
          </w:tcPr>
          <w:p w14:paraId="0BF213C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4D7A9E" w:rsidRPr="005711CB" w:rsidRDefault="004D7A9E" w:rsidP="004D7A9E">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4D7A9E" w:rsidRPr="005711CB" w:rsidRDefault="004D7A9E" w:rsidP="004D7A9E">
            <w:pPr>
              <w:rPr>
                <w:sz w:val="20"/>
                <w:szCs w:val="20"/>
              </w:rPr>
            </w:pPr>
            <w:r w:rsidRPr="005711CB">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center"/>
          </w:tcPr>
          <w:p w14:paraId="4848414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4D7A9E" w:rsidRPr="005711CB" w:rsidRDefault="004D7A9E" w:rsidP="004D7A9E">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4D7A9E" w:rsidRPr="005711CB" w:rsidRDefault="004D7A9E" w:rsidP="004D7A9E">
            <w:pPr>
              <w:rPr>
                <w:sz w:val="20"/>
                <w:szCs w:val="20"/>
              </w:rPr>
            </w:pPr>
            <w:r w:rsidRPr="005711CB">
              <w:rPr>
                <w:sz w:val="20"/>
                <w:szCs w:val="20"/>
              </w:rPr>
              <w:t>OTE LP differences settlement</w:t>
            </w:r>
          </w:p>
        </w:tc>
        <w:tc>
          <w:tcPr>
            <w:tcW w:w="1620" w:type="dxa"/>
            <w:tcBorders>
              <w:top w:val="nil"/>
              <w:left w:val="nil"/>
              <w:bottom w:val="single" w:sz="4" w:space="0" w:color="auto"/>
              <w:right w:val="single" w:sz="4" w:space="0" w:color="auto"/>
            </w:tcBorders>
            <w:noWrap/>
            <w:vAlign w:val="center"/>
          </w:tcPr>
          <w:p w14:paraId="7574DB3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4D7A9E" w:rsidRPr="005711CB" w:rsidRDefault="004D7A9E" w:rsidP="004D7A9E">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4D7A9E" w:rsidRPr="005711CB" w:rsidRDefault="004D7A9E" w:rsidP="004D7A9E">
            <w:pPr>
              <w:rPr>
                <w:sz w:val="20"/>
                <w:szCs w:val="20"/>
              </w:rPr>
            </w:pPr>
            <w:r w:rsidRPr="005711CB">
              <w:rPr>
                <w:sz w:val="20"/>
                <w:szCs w:val="20"/>
              </w:rPr>
              <w:t>OTE LP differences settlement - error/confirmation</w:t>
            </w:r>
          </w:p>
        </w:tc>
        <w:tc>
          <w:tcPr>
            <w:tcW w:w="1620" w:type="dxa"/>
            <w:tcBorders>
              <w:top w:val="nil"/>
              <w:left w:val="nil"/>
              <w:bottom w:val="single" w:sz="4" w:space="0" w:color="auto"/>
              <w:right w:val="single" w:sz="4" w:space="0" w:color="auto"/>
            </w:tcBorders>
            <w:noWrap/>
            <w:vAlign w:val="center"/>
          </w:tcPr>
          <w:p w14:paraId="3AB0B9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4D7A9E" w:rsidRPr="005711CB" w:rsidRDefault="004D7A9E" w:rsidP="004D7A9E">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4D7A9E" w:rsidRPr="005711CB" w:rsidRDefault="004D7A9E" w:rsidP="004D7A9E">
            <w:pPr>
              <w:rPr>
                <w:sz w:val="20"/>
                <w:szCs w:val="20"/>
              </w:rPr>
            </w:pPr>
            <w:r w:rsidRPr="005711CB">
              <w:rPr>
                <w:sz w:val="20"/>
                <w:szCs w:val="20"/>
              </w:rPr>
              <w:t>Request for the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4D7A9E" w:rsidRPr="005711CB" w:rsidRDefault="004D7A9E" w:rsidP="004D7A9E">
            <w:pPr>
              <w:jc w:val="center"/>
              <w:rPr>
                <w:sz w:val="20"/>
                <w:szCs w:val="20"/>
              </w:rPr>
            </w:pPr>
            <w:r w:rsidRPr="005711CB">
              <w:rPr>
                <w:sz w:val="20"/>
                <w:szCs w:val="20"/>
              </w:rPr>
              <w:t>CS OTE</w:t>
            </w:r>
          </w:p>
        </w:tc>
      </w:tr>
      <w:tr w:rsidR="004D7A9E"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4D7A9E" w:rsidRPr="005711CB" w:rsidRDefault="004D7A9E" w:rsidP="004D7A9E">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4D7A9E" w:rsidRPr="005711CB" w:rsidRDefault="004D7A9E" w:rsidP="004D7A9E">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4D7A9E" w:rsidRPr="005711CB" w:rsidRDefault="004D7A9E" w:rsidP="004D7A9E">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4D7A9E" w:rsidRPr="005711CB" w:rsidRDefault="004D7A9E" w:rsidP="004D7A9E">
            <w:pPr>
              <w:rPr>
                <w:sz w:val="20"/>
                <w:szCs w:val="20"/>
              </w:rPr>
            </w:pPr>
            <w:r w:rsidRPr="005711CB">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4D7A9E" w:rsidRPr="005711CB" w:rsidRDefault="004D7A9E" w:rsidP="004D7A9E">
            <w:pPr>
              <w:jc w:val="center"/>
              <w:rPr>
                <w:sz w:val="20"/>
                <w:szCs w:val="20"/>
              </w:rPr>
            </w:pPr>
            <w:r w:rsidRPr="005711CB">
              <w:rPr>
                <w:sz w:val="20"/>
                <w:szCs w:val="20"/>
              </w:rPr>
              <w:t>PXE</w:t>
            </w:r>
          </w:p>
        </w:tc>
      </w:tr>
      <w:tr w:rsidR="004D7A9E"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4D7A9E" w:rsidRPr="005711CB" w:rsidRDefault="004D7A9E" w:rsidP="004D7A9E">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4D7A9E" w:rsidRPr="005711CB" w:rsidRDefault="004D7A9E" w:rsidP="004D7A9E">
            <w:pPr>
              <w:rPr>
                <w:sz w:val="20"/>
                <w:szCs w:val="20"/>
              </w:rPr>
            </w:pPr>
            <w:r w:rsidRPr="005711CB">
              <w:rPr>
                <w:sz w:val="20"/>
                <w:szCs w:val="20"/>
              </w:rPr>
              <w:t>Request for the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4D7A9E" w:rsidRPr="005711CB" w:rsidRDefault="004D7A9E" w:rsidP="004D7A9E">
            <w:pPr>
              <w:jc w:val="center"/>
              <w:rPr>
                <w:sz w:val="20"/>
                <w:szCs w:val="20"/>
              </w:rPr>
            </w:pPr>
            <w:r w:rsidRPr="005711CB">
              <w:rPr>
                <w:sz w:val="20"/>
                <w:szCs w:val="20"/>
              </w:rPr>
              <w:t>CS OTE</w:t>
            </w:r>
          </w:p>
        </w:tc>
      </w:tr>
      <w:tr w:rsidR="004D7A9E"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4D7A9E" w:rsidRPr="005711CB" w:rsidRDefault="004D7A9E" w:rsidP="004D7A9E">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4D7A9E" w:rsidRPr="005711CB" w:rsidRDefault="004D7A9E" w:rsidP="004D7A9E">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4D7A9E" w:rsidRPr="005711CB" w:rsidRDefault="004D7A9E" w:rsidP="004D7A9E">
            <w:pPr>
              <w:jc w:val="center"/>
              <w:rPr>
                <w:sz w:val="20"/>
                <w:szCs w:val="20"/>
              </w:rPr>
            </w:pPr>
            <w:r w:rsidRPr="005711CB">
              <w:rPr>
                <w:sz w:val="20"/>
                <w:szCs w:val="20"/>
              </w:rPr>
              <w:t>EOT</w:t>
            </w:r>
          </w:p>
        </w:tc>
      </w:tr>
      <w:tr w:rsidR="004D7A9E"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4D7A9E" w:rsidRPr="005711CB" w:rsidRDefault="004D7A9E" w:rsidP="004D7A9E">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4D7A9E" w:rsidRPr="005711CB" w:rsidRDefault="004D7A9E" w:rsidP="004D7A9E">
            <w:pPr>
              <w:rPr>
                <w:sz w:val="20"/>
                <w:szCs w:val="20"/>
              </w:rPr>
            </w:pPr>
            <w:r w:rsidRPr="005711CB">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4D7A9E" w:rsidRPr="005711CB" w:rsidRDefault="004D7A9E" w:rsidP="004D7A9E">
            <w:pPr>
              <w:jc w:val="center"/>
              <w:rPr>
                <w:sz w:val="20"/>
                <w:szCs w:val="20"/>
              </w:rPr>
            </w:pPr>
            <w:r w:rsidRPr="005711CB">
              <w:rPr>
                <w:sz w:val="20"/>
                <w:szCs w:val="20"/>
              </w:rPr>
              <w:t>PXE</w:t>
            </w:r>
          </w:p>
        </w:tc>
      </w:tr>
      <w:tr w:rsidR="004D7A9E"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4D7A9E" w:rsidRPr="005711CB" w:rsidRDefault="004D7A9E" w:rsidP="004D7A9E">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4D7A9E" w:rsidRPr="005711CB" w:rsidRDefault="004D7A9E" w:rsidP="004D7A9E">
            <w:pPr>
              <w:rPr>
                <w:sz w:val="20"/>
                <w:szCs w:val="20"/>
              </w:rPr>
            </w:pPr>
            <w:r w:rsidRPr="005711CB">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center"/>
          </w:tcPr>
          <w:p w14:paraId="2451BE5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4D7A9E" w:rsidRPr="005711CB" w:rsidRDefault="004D7A9E" w:rsidP="004D7A9E">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4D7A9E" w:rsidRPr="005711CB" w:rsidRDefault="004D7A9E" w:rsidP="004D7A9E">
            <w:pPr>
              <w:rPr>
                <w:sz w:val="20"/>
                <w:szCs w:val="20"/>
              </w:rPr>
            </w:pPr>
            <w:r w:rsidRPr="005711CB">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47A73972"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717D5E9" w14:textId="77777777" w:rsidR="004D7A9E" w:rsidRPr="005711CB" w:rsidRDefault="004D7A9E" w:rsidP="004D7A9E">
            <w:pPr>
              <w:jc w:val="center"/>
              <w:rPr>
                <w:sz w:val="20"/>
                <w:szCs w:val="20"/>
              </w:rPr>
            </w:pPr>
            <w:r w:rsidRPr="005711CB">
              <w:rPr>
                <w:sz w:val="20"/>
                <w:szCs w:val="20"/>
              </w:rPr>
              <w:t>CS OTE</w:t>
            </w:r>
          </w:p>
        </w:tc>
      </w:tr>
      <w:tr w:rsidR="004D7A9E"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4D7A9E" w:rsidRPr="005711CB" w:rsidRDefault="004D7A9E" w:rsidP="004D7A9E">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4D7A9E" w:rsidRPr="005711CB" w:rsidRDefault="004D7A9E" w:rsidP="004D7A9E">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2695E6A8" w14:textId="77777777" w:rsidR="004D7A9E" w:rsidRPr="005711CB" w:rsidRDefault="004D7A9E" w:rsidP="004D7A9E">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4D7A9E" w:rsidRPr="005711CB" w:rsidRDefault="004D7A9E" w:rsidP="004D7A9E">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4D7A9E" w:rsidRPr="005711CB" w:rsidRDefault="004D7A9E" w:rsidP="004D7A9E">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4D7A9E" w:rsidRPr="005711CB" w:rsidRDefault="004D7A9E" w:rsidP="004D7A9E">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0FC8DC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4D7A9E" w:rsidRPr="0040617E" w:rsidRDefault="004D7A9E" w:rsidP="004D7A9E">
            <w:pPr>
              <w:jc w:val="center"/>
              <w:rPr>
                <w:sz w:val="20"/>
                <w:szCs w:val="20"/>
              </w:rPr>
            </w:pPr>
            <w:r>
              <w:rPr>
                <w:sz w:val="20"/>
                <w:szCs w:val="20"/>
              </w:rPr>
              <w:lastRenderedPageBreak/>
              <w:t>428</w:t>
            </w:r>
          </w:p>
        </w:tc>
        <w:tc>
          <w:tcPr>
            <w:tcW w:w="3795" w:type="dxa"/>
            <w:tcBorders>
              <w:top w:val="nil"/>
              <w:left w:val="nil"/>
              <w:bottom w:val="single" w:sz="4" w:space="0" w:color="auto"/>
              <w:right w:val="single" w:sz="4" w:space="0" w:color="auto"/>
            </w:tcBorders>
            <w:vAlign w:val="bottom"/>
          </w:tcPr>
          <w:p w14:paraId="4DC68C95" w14:textId="77777777" w:rsidR="004D7A9E" w:rsidRPr="004F1C8D" w:rsidRDefault="004D7A9E" w:rsidP="004D7A9E">
            <w:pPr>
              <w:rPr>
                <w:sz w:val="20"/>
                <w:szCs w:val="20"/>
              </w:rPr>
            </w:pPr>
            <w:r w:rsidRPr="004F1C8D">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550BFD14"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7554A92" w14:textId="77777777" w:rsidR="004D7A9E" w:rsidRPr="005711CB" w:rsidRDefault="004D7A9E" w:rsidP="004D7A9E">
            <w:pPr>
              <w:jc w:val="center"/>
              <w:rPr>
                <w:sz w:val="20"/>
                <w:szCs w:val="20"/>
              </w:rPr>
            </w:pPr>
            <w:r w:rsidRPr="005711CB">
              <w:rPr>
                <w:sz w:val="20"/>
                <w:szCs w:val="20"/>
              </w:rPr>
              <w:t>CS OTE</w:t>
            </w:r>
          </w:p>
        </w:tc>
      </w:tr>
      <w:tr w:rsidR="004D7A9E"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4D7A9E" w:rsidRPr="0040617E" w:rsidRDefault="004D7A9E" w:rsidP="004D7A9E">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4D7A9E" w:rsidRPr="004F1C8D" w:rsidRDefault="004D7A9E" w:rsidP="004D7A9E">
            <w:pPr>
              <w:rPr>
                <w:sz w:val="20"/>
                <w:szCs w:val="20"/>
              </w:rPr>
            </w:pPr>
            <w:r w:rsidRPr="004F1C8D">
              <w:rPr>
                <w:sz w:val="20"/>
                <w:szCs w:val="20"/>
              </w:rPr>
              <w:t>Report of figured receivables and liabilities</w:t>
            </w:r>
          </w:p>
        </w:tc>
        <w:tc>
          <w:tcPr>
            <w:tcW w:w="1620" w:type="dxa"/>
            <w:tcBorders>
              <w:top w:val="nil"/>
              <w:left w:val="nil"/>
              <w:bottom w:val="single" w:sz="4" w:space="0" w:color="auto"/>
              <w:right w:val="single" w:sz="4" w:space="0" w:color="auto"/>
            </w:tcBorders>
            <w:noWrap/>
            <w:vAlign w:val="bottom"/>
          </w:tcPr>
          <w:p w14:paraId="507E17B7" w14:textId="77777777" w:rsidR="004D7A9E" w:rsidRDefault="004D7A9E" w:rsidP="004D7A9E">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4D7A9E" w:rsidRPr="0040617E" w:rsidRDefault="004D7A9E" w:rsidP="004D7A9E">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4D7A9E" w:rsidRPr="004F1C8D" w:rsidRDefault="004D7A9E" w:rsidP="004D7A9E">
            <w:pPr>
              <w:rPr>
                <w:sz w:val="20"/>
                <w:szCs w:val="20"/>
              </w:rPr>
            </w:pPr>
            <w:r w:rsidRPr="004F1C8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226A17E7"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4D7A9E" w:rsidRPr="0040617E" w:rsidRDefault="004D7A9E" w:rsidP="004D7A9E">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4D7A9E" w:rsidRPr="004F1C8D" w:rsidRDefault="004D7A9E" w:rsidP="004D7A9E">
            <w:pPr>
              <w:rPr>
                <w:sz w:val="20"/>
                <w:szCs w:val="20"/>
              </w:rPr>
            </w:pPr>
            <w:r w:rsidRPr="004F1C8D">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2A2B0178"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548991B" w14:textId="77777777" w:rsidR="004D7A9E" w:rsidRPr="005711CB" w:rsidRDefault="004D7A9E" w:rsidP="004D7A9E">
            <w:pPr>
              <w:jc w:val="center"/>
              <w:rPr>
                <w:sz w:val="20"/>
                <w:szCs w:val="20"/>
              </w:rPr>
            </w:pPr>
            <w:r w:rsidRPr="005711CB">
              <w:rPr>
                <w:sz w:val="20"/>
                <w:szCs w:val="20"/>
              </w:rPr>
              <w:t>CS OTE</w:t>
            </w:r>
          </w:p>
        </w:tc>
      </w:tr>
      <w:tr w:rsidR="004D7A9E"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4D7A9E" w:rsidRPr="0040617E" w:rsidRDefault="004D7A9E" w:rsidP="004D7A9E">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4D7A9E" w:rsidRPr="004F1C8D" w:rsidRDefault="004D7A9E" w:rsidP="004D7A9E">
            <w:pPr>
              <w:rPr>
                <w:sz w:val="20"/>
                <w:szCs w:val="20"/>
              </w:rPr>
            </w:pPr>
            <w:r w:rsidRPr="004F1C8D">
              <w:rPr>
                <w:sz w:val="20"/>
                <w:szCs w:val="20"/>
              </w:rPr>
              <w:t>Report of daily payments confirmation</w:t>
            </w:r>
          </w:p>
        </w:tc>
        <w:tc>
          <w:tcPr>
            <w:tcW w:w="1620" w:type="dxa"/>
            <w:tcBorders>
              <w:top w:val="nil"/>
              <w:left w:val="nil"/>
              <w:bottom w:val="single" w:sz="4" w:space="0" w:color="auto"/>
              <w:right w:val="single" w:sz="4" w:space="0" w:color="auto"/>
            </w:tcBorders>
            <w:noWrap/>
            <w:vAlign w:val="bottom"/>
          </w:tcPr>
          <w:p w14:paraId="4801721D" w14:textId="77777777" w:rsidR="004D7A9E" w:rsidRDefault="004D7A9E" w:rsidP="004D7A9E">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4D7A9E" w:rsidRPr="0040617E" w:rsidRDefault="004D7A9E" w:rsidP="004D7A9E">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4D7A9E" w:rsidRPr="004F1C8D" w:rsidRDefault="004D7A9E" w:rsidP="004D7A9E">
            <w:pPr>
              <w:rPr>
                <w:sz w:val="20"/>
                <w:szCs w:val="20"/>
              </w:rPr>
            </w:pPr>
            <w:r w:rsidRPr="004F1C8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20C57EC9"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4D7A9E" w:rsidRPr="0051400D" w:rsidRDefault="004D7A9E" w:rsidP="004D7A9E">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4D7A9E" w:rsidRPr="003810D4" w:rsidRDefault="004D7A9E" w:rsidP="004D7A9E">
            <w:pPr>
              <w:rPr>
                <w:sz w:val="20"/>
                <w:szCs w:val="20"/>
              </w:rPr>
            </w:pPr>
            <w:r w:rsidRPr="003810D4">
              <w:rPr>
                <w:sz w:val="20"/>
                <w:szCs w:val="20"/>
              </w:rPr>
              <w:t>Invoicing base data - summary - request</w:t>
            </w:r>
          </w:p>
        </w:tc>
        <w:tc>
          <w:tcPr>
            <w:tcW w:w="1620" w:type="dxa"/>
            <w:tcBorders>
              <w:top w:val="nil"/>
              <w:left w:val="nil"/>
              <w:bottom w:val="single" w:sz="4" w:space="0" w:color="auto"/>
              <w:right w:val="single" w:sz="4" w:space="0" w:color="auto"/>
            </w:tcBorders>
            <w:noWrap/>
            <w:vAlign w:val="center"/>
          </w:tcPr>
          <w:p w14:paraId="2F10120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D1B7CCD" w14:textId="77777777" w:rsidR="004D7A9E" w:rsidRPr="005711CB" w:rsidRDefault="004D7A9E" w:rsidP="004D7A9E">
            <w:pPr>
              <w:jc w:val="center"/>
              <w:rPr>
                <w:sz w:val="20"/>
                <w:szCs w:val="20"/>
              </w:rPr>
            </w:pPr>
            <w:r w:rsidRPr="005711CB">
              <w:rPr>
                <w:sz w:val="20"/>
                <w:szCs w:val="20"/>
              </w:rPr>
              <w:t>CS OTE</w:t>
            </w:r>
          </w:p>
        </w:tc>
      </w:tr>
      <w:tr w:rsidR="004D7A9E"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4D7A9E" w:rsidRPr="0051400D" w:rsidRDefault="004D7A9E" w:rsidP="004D7A9E">
            <w:pPr>
              <w:spacing w:after="0"/>
              <w:jc w:val="center"/>
              <w:rPr>
                <w:sz w:val="20"/>
                <w:szCs w:val="20"/>
                <w:lang w:eastAsia="cs-CZ"/>
              </w:rPr>
            </w:pPr>
            <w:r>
              <w:rPr>
                <w:sz w:val="20"/>
                <w:szCs w:val="20"/>
                <w:lang w:eastAsia="cs-CZ"/>
              </w:rPr>
              <w:t>435</w:t>
            </w:r>
          </w:p>
        </w:tc>
        <w:tc>
          <w:tcPr>
            <w:tcW w:w="3795" w:type="dxa"/>
            <w:tcBorders>
              <w:top w:val="nil"/>
              <w:left w:val="nil"/>
              <w:bottom w:val="single" w:sz="4" w:space="0" w:color="auto"/>
              <w:right w:val="single" w:sz="4" w:space="0" w:color="auto"/>
            </w:tcBorders>
            <w:vAlign w:val="bottom"/>
          </w:tcPr>
          <w:p w14:paraId="47CFF203" w14:textId="77777777" w:rsidR="004D7A9E" w:rsidRPr="003810D4" w:rsidRDefault="004D7A9E" w:rsidP="004D7A9E">
            <w:pPr>
              <w:rPr>
                <w:sz w:val="20"/>
                <w:szCs w:val="20"/>
              </w:rPr>
            </w:pPr>
            <w:r w:rsidRPr="003810D4">
              <w:rPr>
                <w:sz w:val="20"/>
                <w:szCs w:val="20"/>
              </w:rPr>
              <w:t>Invoicing base data - summary</w:t>
            </w:r>
          </w:p>
        </w:tc>
        <w:tc>
          <w:tcPr>
            <w:tcW w:w="1620" w:type="dxa"/>
            <w:tcBorders>
              <w:top w:val="nil"/>
              <w:left w:val="nil"/>
              <w:bottom w:val="single" w:sz="4" w:space="0" w:color="auto"/>
              <w:right w:val="single" w:sz="4" w:space="0" w:color="auto"/>
            </w:tcBorders>
            <w:noWrap/>
            <w:vAlign w:val="center"/>
          </w:tcPr>
          <w:p w14:paraId="0F842D44"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4D7A9E" w:rsidRPr="0051400D" w:rsidRDefault="004D7A9E" w:rsidP="004D7A9E">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4D7A9E" w:rsidRPr="003810D4" w:rsidRDefault="004D7A9E" w:rsidP="004D7A9E">
            <w:pPr>
              <w:rPr>
                <w:sz w:val="20"/>
                <w:szCs w:val="20"/>
              </w:rPr>
            </w:pPr>
            <w:r w:rsidRPr="003810D4">
              <w:rPr>
                <w:sz w:val="20"/>
                <w:szCs w:val="20"/>
              </w:rPr>
              <w:t>Invoicing base data - summary - confirmation / error</w:t>
            </w:r>
          </w:p>
        </w:tc>
        <w:tc>
          <w:tcPr>
            <w:tcW w:w="1620" w:type="dxa"/>
            <w:tcBorders>
              <w:top w:val="nil"/>
              <w:left w:val="nil"/>
              <w:bottom w:val="single" w:sz="4" w:space="0" w:color="auto"/>
              <w:right w:val="single" w:sz="4" w:space="0" w:color="auto"/>
            </w:tcBorders>
            <w:noWrap/>
            <w:vAlign w:val="center"/>
          </w:tcPr>
          <w:p w14:paraId="2ED5FDDA"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4D7A9E" w:rsidRPr="0051400D" w:rsidRDefault="004D7A9E" w:rsidP="004D7A9E">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4D7A9E" w:rsidRPr="003810D4" w:rsidRDefault="004D7A9E" w:rsidP="004D7A9E">
            <w:pPr>
              <w:rPr>
                <w:sz w:val="20"/>
                <w:szCs w:val="20"/>
              </w:rPr>
            </w:pPr>
            <w:r w:rsidRPr="003810D4">
              <w:rPr>
                <w:sz w:val="20"/>
                <w:szCs w:val="20"/>
              </w:rPr>
              <w:t>OTE invoicing base data - summary - request</w:t>
            </w:r>
          </w:p>
        </w:tc>
        <w:tc>
          <w:tcPr>
            <w:tcW w:w="1620" w:type="dxa"/>
            <w:tcBorders>
              <w:top w:val="nil"/>
              <w:left w:val="nil"/>
              <w:bottom w:val="single" w:sz="4" w:space="0" w:color="auto"/>
              <w:right w:val="single" w:sz="4" w:space="0" w:color="auto"/>
            </w:tcBorders>
            <w:noWrap/>
            <w:vAlign w:val="center"/>
          </w:tcPr>
          <w:p w14:paraId="1AB321D7"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32DD70E" w14:textId="77777777" w:rsidR="004D7A9E" w:rsidRPr="005711CB" w:rsidRDefault="004D7A9E" w:rsidP="004D7A9E">
            <w:pPr>
              <w:jc w:val="center"/>
              <w:rPr>
                <w:sz w:val="20"/>
                <w:szCs w:val="20"/>
              </w:rPr>
            </w:pPr>
            <w:r w:rsidRPr="005711CB">
              <w:rPr>
                <w:sz w:val="20"/>
                <w:szCs w:val="20"/>
              </w:rPr>
              <w:t>CS OTE</w:t>
            </w:r>
          </w:p>
        </w:tc>
      </w:tr>
      <w:tr w:rsidR="004D7A9E"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4D7A9E" w:rsidRPr="0051400D" w:rsidRDefault="004D7A9E" w:rsidP="004D7A9E">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4D7A9E" w:rsidRPr="003810D4" w:rsidRDefault="004D7A9E" w:rsidP="004D7A9E">
            <w:pPr>
              <w:rPr>
                <w:sz w:val="20"/>
                <w:szCs w:val="20"/>
              </w:rPr>
            </w:pPr>
            <w:r w:rsidRPr="003810D4">
              <w:rPr>
                <w:sz w:val="20"/>
                <w:szCs w:val="20"/>
              </w:rPr>
              <w:t>OTE invoicing base data - summary</w:t>
            </w:r>
          </w:p>
        </w:tc>
        <w:tc>
          <w:tcPr>
            <w:tcW w:w="1620" w:type="dxa"/>
            <w:tcBorders>
              <w:top w:val="nil"/>
              <w:left w:val="nil"/>
              <w:bottom w:val="single" w:sz="4" w:space="0" w:color="auto"/>
              <w:right w:val="single" w:sz="4" w:space="0" w:color="auto"/>
            </w:tcBorders>
            <w:noWrap/>
            <w:vAlign w:val="center"/>
          </w:tcPr>
          <w:p w14:paraId="5AF63B2E"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4D7A9E" w:rsidRPr="0051400D" w:rsidRDefault="004D7A9E" w:rsidP="004D7A9E">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4D7A9E" w:rsidRPr="003810D4" w:rsidRDefault="004D7A9E" w:rsidP="004D7A9E">
            <w:pPr>
              <w:rPr>
                <w:sz w:val="20"/>
                <w:szCs w:val="20"/>
              </w:rPr>
            </w:pPr>
            <w:r w:rsidRPr="003810D4">
              <w:rPr>
                <w:sz w:val="20"/>
                <w:szCs w:val="20"/>
              </w:rPr>
              <w:t>OTE invoicing base data - summary - confirmation / error</w:t>
            </w:r>
          </w:p>
        </w:tc>
        <w:tc>
          <w:tcPr>
            <w:tcW w:w="1620" w:type="dxa"/>
            <w:tcBorders>
              <w:top w:val="nil"/>
              <w:left w:val="nil"/>
              <w:bottom w:val="single" w:sz="4" w:space="0" w:color="auto"/>
              <w:right w:val="single" w:sz="4" w:space="0" w:color="auto"/>
            </w:tcBorders>
            <w:noWrap/>
            <w:vAlign w:val="center"/>
          </w:tcPr>
          <w:p w14:paraId="744EF8E3"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4D7A9E" w:rsidRPr="0051400D" w:rsidRDefault="004D7A9E" w:rsidP="004D7A9E">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4D7A9E" w:rsidRPr="003810D4" w:rsidRDefault="004D7A9E" w:rsidP="004D7A9E">
            <w:pPr>
              <w:rPr>
                <w:sz w:val="20"/>
                <w:szCs w:val="20"/>
              </w:rPr>
            </w:pPr>
            <w:r w:rsidRPr="003810D4">
              <w:rPr>
                <w:sz w:val="20"/>
                <w:szCs w:val="20"/>
              </w:rPr>
              <w:t>Claim overview - summary - request</w:t>
            </w:r>
          </w:p>
        </w:tc>
        <w:tc>
          <w:tcPr>
            <w:tcW w:w="1620" w:type="dxa"/>
            <w:tcBorders>
              <w:top w:val="nil"/>
              <w:left w:val="nil"/>
              <w:bottom w:val="single" w:sz="4" w:space="0" w:color="auto"/>
              <w:right w:val="single" w:sz="4" w:space="0" w:color="auto"/>
            </w:tcBorders>
            <w:noWrap/>
            <w:vAlign w:val="center"/>
          </w:tcPr>
          <w:p w14:paraId="687D63B5"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0B1DAB9" w14:textId="77777777" w:rsidR="004D7A9E" w:rsidRPr="005711CB" w:rsidRDefault="004D7A9E" w:rsidP="004D7A9E">
            <w:pPr>
              <w:jc w:val="center"/>
              <w:rPr>
                <w:sz w:val="20"/>
                <w:szCs w:val="20"/>
              </w:rPr>
            </w:pPr>
            <w:r w:rsidRPr="005711CB">
              <w:rPr>
                <w:sz w:val="20"/>
                <w:szCs w:val="20"/>
              </w:rPr>
              <w:t>CS OTE</w:t>
            </w:r>
          </w:p>
        </w:tc>
      </w:tr>
      <w:tr w:rsidR="004D7A9E"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4D7A9E" w:rsidRPr="0051400D" w:rsidRDefault="004D7A9E" w:rsidP="004D7A9E">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4D7A9E" w:rsidRPr="003810D4" w:rsidRDefault="004D7A9E" w:rsidP="004D7A9E">
            <w:pPr>
              <w:rPr>
                <w:sz w:val="20"/>
                <w:szCs w:val="20"/>
              </w:rPr>
            </w:pPr>
            <w:r w:rsidRPr="003810D4">
              <w:rPr>
                <w:sz w:val="20"/>
                <w:szCs w:val="20"/>
              </w:rPr>
              <w:t>Claim overview - summary</w:t>
            </w:r>
          </w:p>
        </w:tc>
        <w:tc>
          <w:tcPr>
            <w:tcW w:w="1620" w:type="dxa"/>
            <w:tcBorders>
              <w:top w:val="nil"/>
              <w:left w:val="nil"/>
              <w:bottom w:val="single" w:sz="4" w:space="0" w:color="auto"/>
              <w:right w:val="single" w:sz="4" w:space="0" w:color="auto"/>
            </w:tcBorders>
            <w:noWrap/>
            <w:vAlign w:val="center"/>
          </w:tcPr>
          <w:p w14:paraId="4A4C1FCD"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4D7A9E" w:rsidRPr="0051400D" w:rsidRDefault="004D7A9E" w:rsidP="004D7A9E">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4D7A9E" w:rsidRPr="003810D4" w:rsidRDefault="004D7A9E" w:rsidP="004D7A9E">
            <w:pPr>
              <w:rPr>
                <w:sz w:val="20"/>
                <w:szCs w:val="20"/>
              </w:rPr>
            </w:pPr>
            <w:r w:rsidRPr="003810D4">
              <w:rPr>
                <w:sz w:val="20"/>
                <w:szCs w:val="20"/>
              </w:rPr>
              <w:t>Claim overview - summary - confirmation / error</w:t>
            </w:r>
          </w:p>
        </w:tc>
        <w:tc>
          <w:tcPr>
            <w:tcW w:w="1620" w:type="dxa"/>
            <w:tcBorders>
              <w:top w:val="nil"/>
              <w:left w:val="nil"/>
              <w:bottom w:val="single" w:sz="4" w:space="0" w:color="auto"/>
              <w:right w:val="single" w:sz="4" w:space="0" w:color="auto"/>
            </w:tcBorders>
            <w:noWrap/>
            <w:vAlign w:val="center"/>
          </w:tcPr>
          <w:p w14:paraId="6B5E36DF"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4D7A9E" w:rsidRPr="0051400D" w:rsidRDefault="004D7A9E" w:rsidP="004D7A9E">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4D7A9E" w:rsidRPr="003810D4" w:rsidRDefault="004D7A9E" w:rsidP="004D7A9E">
            <w:pPr>
              <w:rPr>
                <w:sz w:val="20"/>
                <w:szCs w:val="20"/>
              </w:rPr>
            </w:pPr>
            <w:r w:rsidRPr="003810D4">
              <w:rPr>
                <w:sz w:val="20"/>
                <w:szCs w:val="20"/>
              </w:rPr>
              <w:t>OTE Claim overview - summary - request</w:t>
            </w:r>
          </w:p>
        </w:tc>
        <w:tc>
          <w:tcPr>
            <w:tcW w:w="1620" w:type="dxa"/>
            <w:tcBorders>
              <w:top w:val="nil"/>
              <w:left w:val="nil"/>
              <w:bottom w:val="single" w:sz="4" w:space="0" w:color="auto"/>
              <w:right w:val="single" w:sz="4" w:space="0" w:color="auto"/>
            </w:tcBorders>
            <w:noWrap/>
            <w:vAlign w:val="center"/>
          </w:tcPr>
          <w:p w14:paraId="0748C66A"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F502A91" w14:textId="77777777" w:rsidR="004D7A9E" w:rsidRPr="005711CB" w:rsidRDefault="004D7A9E" w:rsidP="004D7A9E">
            <w:pPr>
              <w:jc w:val="center"/>
              <w:rPr>
                <w:sz w:val="20"/>
                <w:szCs w:val="20"/>
              </w:rPr>
            </w:pPr>
            <w:r w:rsidRPr="005711CB">
              <w:rPr>
                <w:sz w:val="20"/>
                <w:szCs w:val="20"/>
              </w:rPr>
              <w:t>CS OTE</w:t>
            </w:r>
          </w:p>
        </w:tc>
      </w:tr>
      <w:tr w:rsidR="004D7A9E"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4D7A9E" w:rsidRPr="0051400D" w:rsidRDefault="004D7A9E" w:rsidP="004D7A9E">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4D7A9E" w:rsidRPr="003810D4" w:rsidRDefault="004D7A9E" w:rsidP="004D7A9E">
            <w:pPr>
              <w:rPr>
                <w:sz w:val="20"/>
                <w:szCs w:val="20"/>
              </w:rPr>
            </w:pPr>
            <w:r w:rsidRPr="003810D4">
              <w:rPr>
                <w:sz w:val="20"/>
                <w:szCs w:val="20"/>
              </w:rPr>
              <w:t>OTE Claim overview - summary</w:t>
            </w:r>
          </w:p>
        </w:tc>
        <w:tc>
          <w:tcPr>
            <w:tcW w:w="1620" w:type="dxa"/>
            <w:tcBorders>
              <w:top w:val="nil"/>
              <w:left w:val="nil"/>
              <w:bottom w:val="single" w:sz="4" w:space="0" w:color="auto"/>
              <w:right w:val="single" w:sz="4" w:space="0" w:color="auto"/>
            </w:tcBorders>
            <w:noWrap/>
            <w:vAlign w:val="center"/>
          </w:tcPr>
          <w:p w14:paraId="5132842E"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4D7A9E" w:rsidRPr="0051400D" w:rsidRDefault="004D7A9E" w:rsidP="004D7A9E">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4D7A9E" w:rsidRPr="003810D4" w:rsidRDefault="004D7A9E" w:rsidP="004D7A9E">
            <w:pPr>
              <w:rPr>
                <w:sz w:val="20"/>
                <w:szCs w:val="20"/>
              </w:rPr>
            </w:pPr>
            <w:r w:rsidRPr="003810D4">
              <w:rPr>
                <w:sz w:val="20"/>
                <w:szCs w:val="20"/>
              </w:rPr>
              <w:t>OTE Claim overview - summary - confirmation / error</w:t>
            </w:r>
          </w:p>
        </w:tc>
        <w:tc>
          <w:tcPr>
            <w:tcW w:w="1620" w:type="dxa"/>
            <w:tcBorders>
              <w:top w:val="nil"/>
              <w:left w:val="nil"/>
              <w:bottom w:val="single" w:sz="4" w:space="0" w:color="auto"/>
              <w:right w:val="single" w:sz="4" w:space="0" w:color="auto"/>
            </w:tcBorders>
            <w:noWrap/>
            <w:vAlign w:val="center"/>
          </w:tcPr>
          <w:p w14:paraId="1E11E6A7"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4D7A9E" w:rsidRPr="0040617E" w:rsidRDefault="004D7A9E" w:rsidP="004D7A9E">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4D7A9E" w:rsidRPr="0040617E" w:rsidRDefault="004D7A9E" w:rsidP="004D7A9E">
            <w:pPr>
              <w:rPr>
                <w:sz w:val="20"/>
                <w:szCs w:val="20"/>
              </w:rPr>
            </w:pPr>
            <w:r w:rsidRPr="0040617E">
              <w:rPr>
                <w:sz w:val="20"/>
                <w:szCs w:val="20"/>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1750B3AF"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4D7A9E" w:rsidRPr="0040617E" w:rsidRDefault="004D7A9E" w:rsidP="004D7A9E">
            <w:pPr>
              <w:jc w:val="center"/>
              <w:rPr>
                <w:sz w:val="20"/>
                <w:szCs w:val="20"/>
              </w:rPr>
            </w:pPr>
            <w:r w:rsidRPr="0040617E">
              <w:rPr>
                <w:sz w:val="20"/>
                <w:szCs w:val="20"/>
              </w:rPr>
              <w:t>CDS (Prodis)</w:t>
            </w:r>
          </w:p>
        </w:tc>
      </w:tr>
      <w:tr w:rsidR="004D7A9E"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4D7A9E" w:rsidRPr="0040617E" w:rsidRDefault="004D7A9E" w:rsidP="004D7A9E">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4D7A9E" w:rsidRPr="0040617E" w:rsidRDefault="004D7A9E" w:rsidP="004D7A9E">
            <w:pPr>
              <w:rPr>
                <w:sz w:val="20"/>
                <w:szCs w:val="20"/>
              </w:rPr>
            </w:pPr>
            <w:r w:rsidRPr="0040617E">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6BE2E8AB"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0B010E"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4D7A9E" w:rsidRPr="0040617E" w:rsidRDefault="004D7A9E" w:rsidP="004D7A9E">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4D7A9E" w:rsidRPr="0040617E" w:rsidRDefault="004D7A9E" w:rsidP="004D7A9E">
            <w:pPr>
              <w:rPr>
                <w:sz w:val="20"/>
                <w:szCs w:val="20"/>
              </w:rPr>
            </w:pPr>
            <w:r w:rsidRPr="0040617E">
              <w:rPr>
                <w:sz w:val="20"/>
                <w:szCs w:val="20"/>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494C07C"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3F7DA752"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4D7A9E" w:rsidRPr="0040617E" w:rsidRDefault="004D7A9E" w:rsidP="004D7A9E">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4D7A9E" w:rsidRPr="0040617E" w:rsidRDefault="004D7A9E" w:rsidP="004D7A9E">
            <w:pPr>
              <w:rPr>
                <w:sz w:val="20"/>
                <w:szCs w:val="20"/>
              </w:rPr>
            </w:pPr>
            <w:r w:rsidRPr="0040617E">
              <w:rPr>
                <w:sz w:val="20"/>
                <w:szCs w:val="20"/>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08068239"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E74A38"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4D7A9E" w:rsidRPr="0040617E" w:rsidRDefault="004D7A9E" w:rsidP="004D7A9E">
            <w:pPr>
              <w:jc w:val="center"/>
              <w:rPr>
                <w:sz w:val="20"/>
                <w:szCs w:val="20"/>
              </w:rPr>
            </w:pPr>
            <w:r w:rsidRPr="0040617E">
              <w:rPr>
                <w:sz w:val="20"/>
                <w:szCs w:val="20"/>
              </w:rPr>
              <w:lastRenderedPageBreak/>
              <w:t>454</w:t>
            </w:r>
          </w:p>
        </w:tc>
        <w:tc>
          <w:tcPr>
            <w:tcW w:w="3795" w:type="dxa"/>
            <w:tcBorders>
              <w:top w:val="nil"/>
              <w:left w:val="nil"/>
              <w:bottom w:val="single" w:sz="4" w:space="0" w:color="auto"/>
              <w:right w:val="single" w:sz="4" w:space="0" w:color="auto"/>
            </w:tcBorders>
            <w:vAlign w:val="bottom"/>
          </w:tcPr>
          <w:p w14:paraId="33C0B254" w14:textId="77777777" w:rsidR="004D7A9E" w:rsidRPr="0040617E" w:rsidRDefault="004D7A9E" w:rsidP="004D7A9E">
            <w:pPr>
              <w:rPr>
                <w:sz w:val="20"/>
                <w:szCs w:val="20"/>
              </w:rPr>
            </w:pPr>
            <w:r w:rsidRPr="0040617E">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02861869"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4D7A9E" w:rsidRPr="0040617E" w:rsidRDefault="004D7A9E" w:rsidP="004D7A9E">
            <w:pPr>
              <w:jc w:val="center"/>
              <w:rPr>
                <w:sz w:val="20"/>
                <w:szCs w:val="20"/>
              </w:rPr>
            </w:pPr>
            <w:r w:rsidRPr="0040617E">
              <w:rPr>
                <w:sz w:val="20"/>
                <w:szCs w:val="20"/>
              </w:rPr>
              <w:t>CDS (Prodis)</w:t>
            </w:r>
          </w:p>
        </w:tc>
      </w:tr>
      <w:tr w:rsidR="004D7A9E"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4D7A9E" w:rsidRPr="0040617E" w:rsidRDefault="004D7A9E" w:rsidP="004D7A9E">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4D7A9E" w:rsidRPr="0040617E" w:rsidRDefault="004D7A9E" w:rsidP="004D7A9E">
            <w:pPr>
              <w:rPr>
                <w:sz w:val="20"/>
                <w:szCs w:val="20"/>
              </w:rPr>
            </w:pPr>
            <w:r w:rsidRPr="0040617E">
              <w:rPr>
                <w:sz w:val="20"/>
                <w:szCs w:val="20"/>
              </w:rPr>
              <w:t>Request for imbalance responsibility transfer</w:t>
            </w:r>
          </w:p>
        </w:tc>
        <w:tc>
          <w:tcPr>
            <w:tcW w:w="1620" w:type="dxa"/>
            <w:tcBorders>
              <w:top w:val="nil"/>
              <w:left w:val="nil"/>
              <w:bottom w:val="single" w:sz="4" w:space="0" w:color="auto"/>
              <w:right w:val="single" w:sz="4" w:space="0" w:color="auto"/>
            </w:tcBorders>
            <w:noWrap/>
            <w:vAlign w:val="bottom"/>
          </w:tcPr>
          <w:p w14:paraId="04E00207"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4D7A9E" w:rsidRPr="0040617E" w:rsidRDefault="004D7A9E" w:rsidP="004D7A9E">
            <w:pPr>
              <w:jc w:val="center"/>
              <w:rPr>
                <w:sz w:val="20"/>
                <w:szCs w:val="20"/>
              </w:rPr>
            </w:pPr>
            <w:r w:rsidRPr="0040617E">
              <w:rPr>
                <w:sz w:val="20"/>
                <w:szCs w:val="20"/>
              </w:rPr>
              <w:t>CDS (Prodis)</w:t>
            </w:r>
          </w:p>
        </w:tc>
      </w:tr>
      <w:tr w:rsidR="004D7A9E"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4D7A9E" w:rsidRPr="0040617E" w:rsidRDefault="004D7A9E" w:rsidP="004D7A9E">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4D7A9E" w:rsidRPr="0040617E" w:rsidRDefault="004D7A9E" w:rsidP="004D7A9E">
            <w:pPr>
              <w:rPr>
                <w:sz w:val="20"/>
                <w:szCs w:val="20"/>
              </w:rPr>
            </w:pPr>
            <w:r w:rsidRPr="0040617E">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6C7D3FF6"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E07C985"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4D7A9E" w:rsidRPr="0040617E" w:rsidRDefault="004D7A9E" w:rsidP="004D7A9E">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4D7A9E" w:rsidRPr="00DC47C3" w:rsidRDefault="004D7A9E" w:rsidP="004D7A9E">
            <w:pPr>
              <w:rPr>
                <w:sz w:val="20"/>
                <w:szCs w:val="20"/>
              </w:rPr>
            </w:pPr>
            <w:r w:rsidRPr="00C42133">
              <w:rPr>
                <w:sz w:val="20"/>
                <w:szCs w:val="20"/>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67D42E02"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BBF1DD1"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4D7A9E" w:rsidRPr="005711CB" w:rsidRDefault="004D7A9E" w:rsidP="004D7A9E">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4D7A9E" w:rsidRPr="005711CB" w:rsidRDefault="004D7A9E" w:rsidP="004D7A9E">
            <w:pPr>
              <w:rPr>
                <w:sz w:val="20"/>
                <w:szCs w:val="20"/>
              </w:rPr>
            </w:pPr>
            <w:r w:rsidRPr="00C42133">
              <w:rPr>
                <w:sz w:val="20"/>
                <w:szCs w:val="20"/>
              </w:rPr>
              <w:t>LP netting - request</w:t>
            </w:r>
          </w:p>
        </w:tc>
        <w:tc>
          <w:tcPr>
            <w:tcW w:w="1620" w:type="dxa"/>
            <w:tcBorders>
              <w:top w:val="nil"/>
              <w:left w:val="nil"/>
              <w:bottom w:val="single" w:sz="4" w:space="0" w:color="auto"/>
              <w:right w:val="single" w:sz="4" w:space="0" w:color="auto"/>
            </w:tcBorders>
            <w:noWrap/>
            <w:vAlign w:val="center"/>
          </w:tcPr>
          <w:p w14:paraId="09C0EAC0" w14:textId="77777777" w:rsidR="004D7A9E" w:rsidRDefault="004D7A9E" w:rsidP="004D7A9E">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794125" w14:textId="77777777" w:rsidR="004D7A9E" w:rsidRPr="005711CB" w:rsidRDefault="004D7A9E" w:rsidP="004D7A9E">
            <w:pPr>
              <w:jc w:val="center"/>
              <w:rPr>
                <w:sz w:val="20"/>
                <w:szCs w:val="20"/>
              </w:rPr>
            </w:pPr>
            <w:r w:rsidRPr="005711CB">
              <w:rPr>
                <w:sz w:val="20"/>
                <w:szCs w:val="20"/>
              </w:rPr>
              <w:t>CS OTE</w:t>
            </w:r>
          </w:p>
        </w:tc>
      </w:tr>
      <w:tr w:rsidR="004D7A9E"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4D7A9E" w:rsidRPr="005711CB" w:rsidRDefault="004D7A9E" w:rsidP="004D7A9E">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4D7A9E" w:rsidRPr="005711CB" w:rsidRDefault="004D7A9E" w:rsidP="004D7A9E">
            <w:pPr>
              <w:rPr>
                <w:sz w:val="20"/>
                <w:szCs w:val="20"/>
              </w:rPr>
            </w:pPr>
            <w:r w:rsidRPr="00C42133">
              <w:rPr>
                <w:sz w:val="20"/>
                <w:szCs w:val="20"/>
              </w:rPr>
              <w:t>LP netting</w:t>
            </w:r>
          </w:p>
        </w:tc>
        <w:tc>
          <w:tcPr>
            <w:tcW w:w="1620" w:type="dxa"/>
            <w:tcBorders>
              <w:top w:val="nil"/>
              <w:left w:val="nil"/>
              <w:bottom w:val="single" w:sz="4" w:space="0" w:color="auto"/>
              <w:right w:val="single" w:sz="4" w:space="0" w:color="auto"/>
            </w:tcBorders>
            <w:noWrap/>
            <w:vAlign w:val="center"/>
          </w:tcPr>
          <w:p w14:paraId="3BF9E0F9" w14:textId="77777777" w:rsidR="004D7A9E" w:rsidRDefault="004D7A9E" w:rsidP="004D7A9E">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4D7A9E" w:rsidRPr="005711CB" w:rsidRDefault="004D7A9E" w:rsidP="004D7A9E">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4D7A9E" w:rsidRPr="005711CB" w:rsidRDefault="004D7A9E" w:rsidP="004D7A9E">
            <w:pPr>
              <w:rPr>
                <w:sz w:val="20"/>
                <w:szCs w:val="20"/>
              </w:rPr>
            </w:pPr>
            <w:r w:rsidRPr="00C42133">
              <w:rPr>
                <w:sz w:val="20"/>
                <w:szCs w:val="20"/>
              </w:rPr>
              <w:t>LP netting - error/confirmation</w:t>
            </w:r>
          </w:p>
        </w:tc>
        <w:tc>
          <w:tcPr>
            <w:tcW w:w="1620" w:type="dxa"/>
            <w:tcBorders>
              <w:top w:val="nil"/>
              <w:left w:val="nil"/>
              <w:bottom w:val="single" w:sz="4" w:space="0" w:color="auto"/>
              <w:right w:val="single" w:sz="4" w:space="0" w:color="auto"/>
            </w:tcBorders>
            <w:noWrap/>
            <w:vAlign w:val="center"/>
          </w:tcPr>
          <w:p w14:paraId="64AF7B72" w14:textId="77777777" w:rsidR="004D7A9E" w:rsidRDefault="004D7A9E" w:rsidP="004D7A9E">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4D7A9E" w:rsidRPr="005711CB" w:rsidRDefault="004D7A9E" w:rsidP="004D7A9E">
            <w:pPr>
              <w:jc w:val="center"/>
              <w:rPr>
                <w:sz w:val="20"/>
                <w:szCs w:val="20"/>
              </w:rPr>
            </w:pPr>
            <w:r w:rsidRPr="00C42133">
              <w:rPr>
                <w:sz w:val="20"/>
                <w:szCs w:val="20"/>
              </w:rPr>
              <w:t>463</w:t>
            </w:r>
          </w:p>
        </w:tc>
        <w:tc>
          <w:tcPr>
            <w:tcW w:w="3795" w:type="dxa"/>
            <w:tcBorders>
              <w:top w:val="nil"/>
              <w:left w:val="nil"/>
              <w:bottom w:val="single" w:sz="4" w:space="0" w:color="auto"/>
              <w:right w:val="single" w:sz="4" w:space="0" w:color="auto"/>
            </w:tcBorders>
            <w:vAlign w:val="center"/>
          </w:tcPr>
          <w:p w14:paraId="3665520B" w14:textId="77777777" w:rsidR="004D7A9E" w:rsidRPr="00F14A2D" w:rsidRDefault="004D7A9E" w:rsidP="004D7A9E">
            <w:pPr>
              <w:spacing w:after="0"/>
              <w:rPr>
                <w:sz w:val="20"/>
                <w:szCs w:val="20"/>
                <w:lang w:eastAsia="cs-CZ"/>
              </w:rPr>
            </w:pPr>
            <w:r>
              <w:rPr>
                <w:sz w:val="20"/>
                <w:szCs w:val="20"/>
                <w:lang w:eastAsia="cs-CZ"/>
              </w:rPr>
              <w:t>Financial status limit - request</w:t>
            </w:r>
          </w:p>
        </w:tc>
        <w:tc>
          <w:tcPr>
            <w:tcW w:w="1620" w:type="dxa"/>
            <w:tcBorders>
              <w:top w:val="nil"/>
              <w:left w:val="nil"/>
              <w:bottom w:val="single" w:sz="4" w:space="0" w:color="auto"/>
              <w:right w:val="single" w:sz="4" w:space="0" w:color="auto"/>
            </w:tcBorders>
            <w:noWrap/>
            <w:vAlign w:val="center"/>
          </w:tcPr>
          <w:p w14:paraId="68094EDA" w14:textId="77777777" w:rsidR="004D7A9E" w:rsidRPr="00EF5D49" w:rsidRDefault="004D7A9E" w:rsidP="004D7A9E">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6065DA5D"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4D7A9E" w:rsidRPr="005711CB" w:rsidRDefault="004D7A9E" w:rsidP="004D7A9E">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4D7A9E" w:rsidRPr="00F14A2D" w:rsidRDefault="004D7A9E" w:rsidP="004D7A9E">
            <w:pPr>
              <w:spacing w:after="0"/>
              <w:rPr>
                <w:sz w:val="20"/>
                <w:szCs w:val="20"/>
                <w:lang w:eastAsia="cs-CZ"/>
              </w:rPr>
            </w:pPr>
            <w:r>
              <w:rPr>
                <w:sz w:val="20"/>
                <w:szCs w:val="20"/>
                <w:lang w:eastAsia="cs-CZ"/>
              </w:rPr>
              <w:t>Financial status limit</w:t>
            </w:r>
          </w:p>
        </w:tc>
        <w:tc>
          <w:tcPr>
            <w:tcW w:w="1620" w:type="dxa"/>
            <w:tcBorders>
              <w:top w:val="nil"/>
              <w:left w:val="nil"/>
              <w:bottom w:val="single" w:sz="4" w:space="0" w:color="auto"/>
              <w:right w:val="single" w:sz="4" w:space="0" w:color="auto"/>
            </w:tcBorders>
            <w:noWrap/>
            <w:vAlign w:val="center"/>
          </w:tcPr>
          <w:p w14:paraId="55078451" w14:textId="77777777" w:rsidR="004D7A9E" w:rsidRPr="00EF5D49" w:rsidRDefault="004D7A9E" w:rsidP="004D7A9E">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4D7A9E" w:rsidRPr="005711CB" w:rsidRDefault="004D7A9E" w:rsidP="004D7A9E">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4D7A9E" w:rsidRPr="00F14A2D" w:rsidRDefault="004D7A9E" w:rsidP="004D7A9E">
            <w:pPr>
              <w:spacing w:after="0"/>
              <w:rPr>
                <w:sz w:val="20"/>
                <w:szCs w:val="20"/>
                <w:lang w:eastAsia="cs-CZ"/>
              </w:rPr>
            </w:pPr>
            <w:r>
              <w:rPr>
                <w:sz w:val="20"/>
                <w:szCs w:val="20"/>
                <w:lang w:eastAsia="cs-CZ"/>
              </w:rPr>
              <w:t>Financial status limit - error/confirmation</w:t>
            </w:r>
          </w:p>
        </w:tc>
        <w:tc>
          <w:tcPr>
            <w:tcW w:w="1620" w:type="dxa"/>
            <w:tcBorders>
              <w:top w:val="nil"/>
              <w:left w:val="nil"/>
              <w:bottom w:val="single" w:sz="4" w:space="0" w:color="auto"/>
              <w:right w:val="single" w:sz="4" w:space="0" w:color="auto"/>
            </w:tcBorders>
            <w:noWrap/>
            <w:vAlign w:val="center"/>
          </w:tcPr>
          <w:p w14:paraId="4FDB3336" w14:textId="77777777" w:rsidR="004D7A9E" w:rsidRPr="00EF5D49" w:rsidRDefault="004D7A9E" w:rsidP="004D7A9E">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4D7A9E" w:rsidRDefault="004D7A9E" w:rsidP="004D7A9E">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4D7A9E" w:rsidRPr="0082208B" w:rsidRDefault="004D7A9E" w:rsidP="004D7A9E">
            <w:pPr>
              <w:spacing w:after="0"/>
              <w:rPr>
                <w:sz w:val="20"/>
                <w:szCs w:val="20"/>
                <w:lang w:eastAsia="cs-CZ"/>
              </w:rPr>
            </w:pPr>
            <w:r w:rsidRPr="00991DBA">
              <w:rPr>
                <w:sz w:val="20"/>
                <w:szCs w:val="20"/>
                <w:lang w:eastAsia="cs-CZ"/>
              </w:rPr>
              <w:t>LP netting - request</w:t>
            </w:r>
          </w:p>
        </w:tc>
        <w:tc>
          <w:tcPr>
            <w:tcW w:w="1620" w:type="dxa"/>
            <w:tcBorders>
              <w:top w:val="nil"/>
              <w:left w:val="nil"/>
              <w:bottom w:val="single" w:sz="4" w:space="0" w:color="auto"/>
              <w:right w:val="single" w:sz="4" w:space="0" w:color="auto"/>
            </w:tcBorders>
            <w:noWrap/>
            <w:vAlign w:val="center"/>
          </w:tcPr>
          <w:p w14:paraId="6535C632"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4E78D58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4D7A9E" w:rsidRDefault="004D7A9E" w:rsidP="004D7A9E">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4D7A9E" w:rsidRPr="0082208B" w:rsidRDefault="004D7A9E" w:rsidP="004D7A9E">
            <w:pPr>
              <w:spacing w:after="0"/>
              <w:rPr>
                <w:sz w:val="20"/>
                <w:szCs w:val="20"/>
                <w:lang w:eastAsia="cs-CZ"/>
              </w:rPr>
            </w:pPr>
            <w:r w:rsidRPr="00991DBA">
              <w:rPr>
                <w:sz w:val="20"/>
                <w:szCs w:val="20"/>
                <w:lang w:eastAsia="cs-CZ"/>
              </w:rPr>
              <w:t>LP netting - final settlement</w:t>
            </w:r>
          </w:p>
        </w:tc>
        <w:tc>
          <w:tcPr>
            <w:tcW w:w="1620" w:type="dxa"/>
            <w:tcBorders>
              <w:top w:val="nil"/>
              <w:left w:val="nil"/>
              <w:bottom w:val="single" w:sz="4" w:space="0" w:color="auto"/>
              <w:right w:val="single" w:sz="4" w:space="0" w:color="auto"/>
            </w:tcBorders>
            <w:noWrap/>
            <w:vAlign w:val="center"/>
          </w:tcPr>
          <w:p w14:paraId="7E72D4A5" w14:textId="77777777" w:rsidR="004D7A9E" w:rsidRDefault="004D7A9E" w:rsidP="004D7A9E">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4D7A9E" w:rsidRDefault="004D7A9E" w:rsidP="004D7A9E">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4D7A9E" w:rsidRPr="0082208B" w:rsidRDefault="004D7A9E" w:rsidP="004D7A9E">
            <w:pPr>
              <w:spacing w:after="0"/>
              <w:rPr>
                <w:sz w:val="20"/>
                <w:szCs w:val="20"/>
                <w:lang w:eastAsia="cs-CZ"/>
              </w:rPr>
            </w:pPr>
            <w:r w:rsidRPr="00991DBA">
              <w:rPr>
                <w:sz w:val="20"/>
                <w:szCs w:val="20"/>
                <w:lang w:eastAsia="cs-CZ"/>
              </w:rPr>
              <w:t>LP netting - final settlement - error/confirmation</w:t>
            </w:r>
          </w:p>
        </w:tc>
        <w:tc>
          <w:tcPr>
            <w:tcW w:w="1620" w:type="dxa"/>
            <w:tcBorders>
              <w:top w:val="nil"/>
              <w:left w:val="nil"/>
              <w:bottom w:val="single" w:sz="4" w:space="0" w:color="auto"/>
              <w:right w:val="single" w:sz="4" w:space="0" w:color="auto"/>
            </w:tcBorders>
            <w:noWrap/>
            <w:vAlign w:val="center"/>
          </w:tcPr>
          <w:p w14:paraId="26316C7D"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4D7A9E" w:rsidRDefault="004D7A9E" w:rsidP="004D7A9E">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4D7A9E" w:rsidRPr="0082208B" w:rsidRDefault="004D7A9E" w:rsidP="004D7A9E">
            <w:pPr>
              <w:spacing w:after="0"/>
              <w:rPr>
                <w:sz w:val="20"/>
                <w:szCs w:val="20"/>
                <w:lang w:eastAsia="cs-CZ"/>
              </w:rPr>
            </w:pPr>
            <w:r w:rsidRPr="00A91E5C">
              <w:rPr>
                <w:sz w:val="20"/>
                <w:szCs w:val="20"/>
                <w:lang w:eastAsia="cs-CZ"/>
              </w:rPr>
              <w:t>Final Settlement of Clearing Differences - request. It replaces code 412.</w:t>
            </w:r>
          </w:p>
        </w:tc>
        <w:tc>
          <w:tcPr>
            <w:tcW w:w="1620" w:type="dxa"/>
            <w:tcBorders>
              <w:top w:val="nil"/>
              <w:left w:val="nil"/>
              <w:bottom w:val="single" w:sz="4" w:space="0" w:color="auto"/>
              <w:right w:val="single" w:sz="4" w:space="0" w:color="auto"/>
            </w:tcBorders>
            <w:noWrap/>
            <w:vAlign w:val="center"/>
          </w:tcPr>
          <w:p w14:paraId="2ABCAD0D"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76DA83C6"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4D7A9E" w:rsidRDefault="004D7A9E" w:rsidP="004D7A9E">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w:t>
            </w:r>
          </w:p>
        </w:tc>
        <w:tc>
          <w:tcPr>
            <w:tcW w:w="1620" w:type="dxa"/>
            <w:tcBorders>
              <w:top w:val="nil"/>
              <w:left w:val="nil"/>
              <w:bottom w:val="single" w:sz="4" w:space="0" w:color="auto"/>
              <w:right w:val="single" w:sz="4" w:space="0" w:color="auto"/>
            </w:tcBorders>
            <w:noWrap/>
            <w:vAlign w:val="center"/>
          </w:tcPr>
          <w:p w14:paraId="75BC9560"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4D7A9E" w:rsidRDefault="004D7A9E" w:rsidP="004D7A9E">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 error/confirmation</w:t>
            </w:r>
          </w:p>
        </w:tc>
        <w:tc>
          <w:tcPr>
            <w:tcW w:w="1620" w:type="dxa"/>
            <w:tcBorders>
              <w:top w:val="nil"/>
              <w:left w:val="nil"/>
              <w:bottom w:val="single" w:sz="4" w:space="0" w:color="auto"/>
              <w:right w:val="single" w:sz="4" w:space="0" w:color="auto"/>
            </w:tcBorders>
            <w:noWrap/>
            <w:vAlign w:val="center"/>
          </w:tcPr>
          <w:p w14:paraId="2A0420A4"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4D7A9E" w:rsidRDefault="004D7A9E" w:rsidP="004D7A9E">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4D7A9E" w:rsidRPr="0082208B" w:rsidRDefault="004D7A9E" w:rsidP="004D7A9E">
            <w:pPr>
              <w:spacing w:after="0"/>
              <w:rPr>
                <w:sz w:val="20"/>
                <w:szCs w:val="20"/>
                <w:lang w:eastAsia="cs-CZ"/>
              </w:rPr>
            </w:pPr>
            <w:r w:rsidRPr="00A91E5C">
              <w:rPr>
                <w:sz w:val="20"/>
                <w:szCs w:val="20"/>
                <w:lang w:eastAsia="cs-CZ"/>
              </w:rPr>
              <w:t>Final Settlement of Clearing Differences - request. It replaces code 415.</w:t>
            </w:r>
          </w:p>
        </w:tc>
        <w:tc>
          <w:tcPr>
            <w:tcW w:w="1620" w:type="dxa"/>
            <w:tcBorders>
              <w:top w:val="nil"/>
              <w:left w:val="nil"/>
              <w:bottom w:val="single" w:sz="4" w:space="0" w:color="auto"/>
              <w:right w:val="single" w:sz="4" w:space="0" w:color="auto"/>
            </w:tcBorders>
            <w:noWrap/>
            <w:vAlign w:val="center"/>
          </w:tcPr>
          <w:p w14:paraId="02B9DD1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200A763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4D7A9E" w:rsidRDefault="004D7A9E" w:rsidP="004D7A9E">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 OTE</w:t>
            </w:r>
          </w:p>
        </w:tc>
        <w:tc>
          <w:tcPr>
            <w:tcW w:w="1620" w:type="dxa"/>
            <w:tcBorders>
              <w:top w:val="nil"/>
              <w:left w:val="nil"/>
              <w:bottom w:val="single" w:sz="4" w:space="0" w:color="auto"/>
              <w:right w:val="single" w:sz="4" w:space="0" w:color="auto"/>
            </w:tcBorders>
            <w:noWrap/>
            <w:vAlign w:val="center"/>
          </w:tcPr>
          <w:p w14:paraId="20E105AF"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4D7A9E" w:rsidRDefault="004D7A9E" w:rsidP="004D7A9E">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OTE - error/confirmation</w:t>
            </w:r>
          </w:p>
        </w:tc>
        <w:tc>
          <w:tcPr>
            <w:tcW w:w="1620" w:type="dxa"/>
            <w:tcBorders>
              <w:top w:val="nil"/>
              <w:left w:val="nil"/>
              <w:bottom w:val="single" w:sz="4" w:space="0" w:color="auto"/>
              <w:right w:val="single" w:sz="4" w:space="0" w:color="auto"/>
            </w:tcBorders>
            <w:noWrap/>
            <w:vAlign w:val="center"/>
          </w:tcPr>
          <w:p w14:paraId="2D59AFDB"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4D7A9E" w:rsidRPr="007F474B" w:rsidRDefault="004D7A9E" w:rsidP="004D7A9E">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4D7A9E" w:rsidRPr="00911FC3" w:rsidRDefault="004D7A9E" w:rsidP="004D7A9E">
            <w:pPr>
              <w:spacing w:after="0"/>
              <w:rPr>
                <w:sz w:val="20"/>
                <w:szCs w:val="20"/>
                <w:lang w:eastAsia="cs-CZ"/>
              </w:rPr>
            </w:pPr>
            <w:r w:rsidRPr="00911FC3">
              <w:rPr>
                <w:sz w:val="20"/>
                <w:szCs w:val="20"/>
                <w:lang w:eastAsia="cs-CZ"/>
              </w:rPr>
              <w:t>Billing report ČEPS - PSK - request</w:t>
            </w:r>
          </w:p>
        </w:tc>
        <w:tc>
          <w:tcPr>
            <w:tcW w:w="1620" w:type="dxa"/>
            <w:tcBorders>
              <w:top w:val="nil"/>
              <w:left w:val="nil"/>
              <w:bottom w:val="single" w:sz="4" w:space="0" w:color="auto"/>
              <w:right w:val="single" w:sz="4" w:space="0" w:color="auto"/>
            </w:tcBorders>
            <w:noWrap/>
            <w:vAlign w:val="center"/>
          </w:tcPr>
          <w:p w14:paraId="71E5C5EB"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2BEC9F2"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4D7A9E" w:rsidRPr="007F474B" w:rsidRDefault="004D7A9E" w:rsidP="004D7A9E">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4D7A9E" w:rsidRPr="00911FC3" w:rsidRDefault="004D7A9E" w:rsidP="004D7A9E">
            <w:pPr>
              <w:spacing w:after="0"/>
              <w:rPr>
                <w:sz w:val="20"/>
                <w:szCs w:val="20"/>
                <w:lang w:eastAsia="cs-CZ"/>
              </w:rPr>
            </w:pPr>
            <w:r w:rsidRPr="00911FC3">
              <w:rPr>
                <w:sz w:val="20"/>
                <w:szCs w:val="20"/>
                <w:lang w:eastAsia="cs-CZ"/>
              </w:rPr>
              <w:t>Billing report ČEPS - PSK</w:t>
            </w:r>
          </w:p>
        </w:tc>
        <w:tc>
          <w:tcPr>
            <w:tcW w:w="1620" w:type="dxa"/>
            <w:tcBorders>
              <w:top w:val="nil"/>
              <w:left w:val="nil"/>
              <w:bottom w:val="single" w:sz="4" w:space="0" w:color="auto"/>
              <w:right w:val="single" w:sz="4" w:space="0" w:color="auto"/>
            </w:tcBorders>
            <w:noWrap/>
            <w:vAlign w:val="center"/>
          </w:tcPr>
          <w:p w14:paraId="40882019"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4D7A9E" w:rsidRPr="007F474B" w:rsidRDefault="004D7A9E" w:rsidP="004D7A9E">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4D7A9E" w:rsidRPr="00911FC3" w:rsidRDefault="004D7A9E" w:rsidP="004D7A9E">
            <w:pPr>
              <w:spacing w:after="0"/>
              <w:rPr>
                <w:sz w:val="20"/>
                <w:szCs w:val="20"/>
                <w:lang w:eastAsia="cs-CZ"/>
              </w:rPr>
            </w:pPr>
            <w:r w:rsidRPr="00911FC3">
              <w:rPr>
                <w:sz w:val="20"/>
                <w:szCs w:val="20"/>
                <w:lang w:eastAsia="cs-CZ"/>
              </w:rPr>
              <w:t>Billing report ČEPS - PSK - error/confirmation</w:t>
            </w:r>
          </w:p>
        </w:tc>
        <w:tc>
          <w:tcPr>
            <w:tcW w:w="1620" w:type="dxa"/>
            <w:tcBorders>
              <w:top w:val="nil"/>
              <w:left w:val="nil"/>
              <w:bottom w:val="single" w:sz="4" w:space="0" w:color="auto"/>
              <w:right w:val="single" w:sz="4" w:space="0" w:color="auto"/>
            </w:tcBorders>
            <w:noWrap/>
            <w:vAlign w:val="center"/>
          </w:tcPr>
          <w:p w14:paraId="5B50BDBC"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4D7A9E" w:rsidRPr="007F474B" w:rsidRDefault="004D7A9E" w:rsidP="004D7A9E">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4D7A9E" w:rsidRPr="00911FC3" w:rsidRDefault="004D7A9E" w:rsidP="004D7A9E">
            <w:pPr>
              <w:spacing w:after="0"/>
              <w:rPr>
                <w:sz w:val="20"/>
                <w:szCs w:val="20"/>
                <w:lang w:eastAsia="cs-CZ"/>
              </w:rPr>
            </w:pPr>
            <w:r w:rsidRPr="00911FC3">
              <w:rPr>
                <w:sz w:val="20"/>
                <w:szCs w:val="20"/>
                <w:lang w:eastAsia="cs-CZ"/>
              </w:rPr>
              <w:t>Přehled plateb a reklamací RE – ČEPS - request</w:t>
            </w:r>
          </w:p>
        </w:tc>
        <w:tc>
          <w:tcPr>
            <w:tcW w:w="1620" w:type="dxa"/>
            <w:tcBorders>
              <w:top w:val="nil"/>
              <w:left w:val="nil"/>
              <w:bottom w:val="single" w:sz="4" w:space="0" w:color="auto"/>
              <w:right w:val="single" w:sz="4" w:space="0" w:color="auto"/>
            </w:tcBorders>
            <w:noWrap/>
            <w:vAlign w:val="center"/>
          </w:tcPr>
          <w:p w14:paraId="7DFE481A"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3C28BD00"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4D7A9E" w:rsidRPr="007F474B" w:rsidRDefault="004D7A9E" w:rsidP="004D7A9E">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4D7A9E" w:rsidRPr="00911FC3" w:rsidRDefault="004D7A9E" w:rsidP="004D7A9E">
            <w:pPr>
              <w:spacing w:after="0"/>
              <w:rPr>
                <w:sz w:val="20"/>
                <w:szCs w:val="20"/>
                <w:lang w:eastAsia="cs-CZ"/>
              </w:rPr>
            </w:pPr>
            <w:r w:rsidRPr="00911FC3">
              <w:rPr>
                <w:sz w:val="20"/>
                <w:szCs w:val="20"/>
                <w:lang w:eastAsia="cs-CZ"/>
              </w:rPr>
              <w:t>Claim report ČEPS – PSK</w:t>
            </w:r>
          </w:p>
        </w:tc>
        <w:tc>
          <w:tcPr>
            <w:tcW w:w="1620" w:type="dxa"/>
            <w:tcBorders>
              <w:top w:val="nil"/>
              <w:left w:val="nil"/>
              <w:bottom w:val="single" w:sz="4" w:space="0" w:color="auto"/>
              <w:right w:val="single" w:sz="4" w:space="0" w:color="auto"/>
            </w:tcBorders>
            <w:noWrap/>
            <w:vAlign w:val="center"/>
          </w:tcPr>
          <w:p w14:paraId="7C5F1E70"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4D7A9E" w:rsidRPr="007F474B" w:rsidRDefault="004D7A9E" w:rsidP="004D7A9E">
            <w:pPr>
              <w:spacing w:after="0"/>
              <w:jc w:val="center"/>
              <w:rPr>
                <w:sz w:val="20"/>
                <w:szCs w:val="20"/>
                <w:lang w:eastAsia="cs-CZ"/>
              </w:rPr>
            </w:pPr>
            <w:r w:rsidRPr="007E39F7">
              <w:rPr>
                <w:sz w:val="20"/>
                <w:szCs w:val="20"/>
                <w:lang w:eastAsia="cs-CZ"/>
              </w:rPr>
              <w:lastRenderedPageBreak/>
              <w:t>480</w:t>
            </w:r>
          </w:p>
        </w:tc>
        <w:tc>
          <w:tcPr>
            <w:tcW w:w="3795" w:type="dxa"/>
            <w:tcBorders>
              <w:top w:val="nil"/>
              <w:left w:val="nil"/>
              <w:bottom w:val="single" w:sz="4" w:space="0" w:color="auto"/>
              <w:right w:val="single" w:sz="4" w:space="0" w:color="auto"/>
            </w:tcBorders>
            <w:vAlign w:val="bottom"/>
          </w:tcPr>
          <w:p w14:paraId="159A7946" w14:textId="77777777" w:rsidR="004D7A9E" w:rsidRPr="00911FC3" w:rsidRDefault="004D7A9E" w:rsidP="004D7A9E">
            <w:pPr>
              <w:spacing w:after="0"/>
              <w:rPr>
                <w:sz w:val="20"/>
                <w:szCs w:val="20"/>
                <w:lang w:eastAsia="cs-CZ"/>
              </w:rPr>
            </w:pPr>
            <w:r w:rsidRPr="00911FC3">
              <w:rPr>
                <w:sz w:val="20"/>
                <w:szCs w:val="20"/>
                <w:lang w:eastAsia="cs-CZ"/>
              </w:rPr>
              <w:t>Claim report ČEPS – PSK - error/confirmation</w:t>
            </w:r>
          </w:p>
        </w:tc>
        <w:tc>
          <w:tcPr>
            <w:tcW w:w="1620" w:type="dxa"/>
            <w:tcBorders>
              <w:top w:val="nil"/>
              <w:left w:val="nil"/>
              <w:bottom w:val="single" w:sz="4" w:space="0" w:color="auto"/>
              <w:right w:val="single" w:sz="4" w:space="0" w:color="auto"/>
            </w:tcBorders>
            <w:noWrap/>
            <w:vAlign w:val="center"/>
          </w:tcPr>
          <w:p w14:paraId="622B36B0"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4D7A9E" w:rsidRPr="007E39F7" w:rsidRDefault="004D7A9E" w:rsidP="004D7A9E">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4D7A9E" w:rsidRPr="00911FC3" w:rsidRDefault="004D7A9E" w:rsidP="004D7A9E">
            <w:pPr>
              <w:spacing w:after="0"/>
              <w:rPr>
                <w:sz w:val="20"/>
                <w:szCs w:val="20"/>
                <w:lang w:eastAsia="cs-CZ"/>
              </w:rPr>
            </w:pPr>
            <w:r w:rsidRPr="00715EAB">
              <w:rPr>
                <w:sz w:val="20"/>
                <w:szCs w:val="20"/>
                <w:lang w:eastAsia="cs-CZ"/>
              </w:rPr>
              <w:t>Setting limit VDT/VT</w:t>
            </w:r>
          </w:p>
        </w:tc>
        <w:tc>
          <w:tcPr>
            <w:tcW w:w="1620" w:type="dxa"/>
            <w:tcBorders>
              <w:top w:val="nil"/>
              <w:left w:val="nil"/>
              <w:bottom w:val="single" w:sz="4" w:space="0" w:color="auto"/>
              <w:right w:val="single" w:sz="4" w:space="0" w:color="auto"/>
            </w:tcBorders>
            <w:noWrap/>
          </w:tcPr>
          <w:p w14:paraId="702A9A40" w14:textId="77777777" w:rsidR="004D7A9E" w:rsidRPr="007E39F7" w:rsidRDefault="004D7A9E" w:rsidP="004D7A9E">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4D7A9E"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B03936D" w14:textId="77777777" w:rsidR="004D7A9E" w:rsidRPr="005711CB" w:rsidRDefault="004D7A9E" w:rsidP="004D7A9E">
            <w:pPr>
              <w:spacing w:after="0"/>
              <w:jc w:val="center"/>
              <w:rPr>
                <w:sz w:val="20"/>
                <w:szCs w:val="20"/>
              </w:rPr>
            </w:pPr>
            <w:r>
              <w:rPr>
                <w:sz w:val="20"/>
                <w:szCs w:val="20"/>
                <w:lang w:eastAsia="cs-CZ"/>
              </w:rPr>
              <w:t>IS OTE</w:t>
            </w:r>
          </w:p>
        </w:tc>
      </w:tr>
      <w:tr w:rsidR="004D7A9E"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4D7A9E" w:rsidRPr="007E39F7" w:rsidRDefault="004D7A9E" w:rsidP="004D7A9E">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4D7A9E" w:rsidRPr="00911FC3" w:rsidRDefault="004D7A9E" w:rsidP="004D7A9E">
            <w:pPr>
              <w:spacing w:after="0"/>
              <w:rPr>
                <w:sz w:val="20"/>
                <w:szCs w:val="20"/>
                <w:lang w:eastAsia="cs-CZ"/>
              </w:rPr>
            </w:pPr>
            <w:r w:rsidRPr="00715EAB">
              <w:rPr>
                <w:sz w:val="20"/>
                <w:szCs w:val="20"/>
                <w:lang w:eastAsia="cs-CZ"/>
              </w:rPr>
              <w:t>Current value of limit VDT/VT</w:t>
            </w:r>
          </w:p>
        </w:tc>
        <w:tc>
          <w:tcPr>
            <w:tcW w:w="1620" w:type="dxa"/>
            <w:tcBorders>
              <w:top w:val="nil"/>
              <w:left w:val="nil"/>
              <w:bottom w:val="single" w:sz="4" w:space="0" w:color="auto"/>
              <w:right w:val="single" w:sz="4" w:space="0" w:color="auto"/>
            </w:tcBorders>
            <w:noWrap/>
          </w:tcPr>
          <w:p w14:paraId="25C462C2" w14:textId="77777777" w:rsidR="004D7A9E" w:rsidRPr="007E39F7" w:rsidRDefault="004D7A9E" w:rsidP="004D7A9E">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4D7A9E" w:rsidRPr="007E39F7" w:rsidRDefault="004D7A9E" w:rsidP="004D7A9E">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4D7A9E" w:rsidRPr="00911FC3" w:rsidRDefault="004D7A9E" w:rsidP="004D7A9E">
            <w:pPr>
              <w:spacing w:after="0"/>
              <w:rPr>
                <w:sz w:val="20"/>
                <w:szCs w:val="20"/>
                <w:lang w:eastAsia="cs-CZ"/>
              </w:rPr>
            </w:pPr>
            <w:r w:rsidRPr="00715EAB">
              <w:rPr>
                <w:sz w:val="20"/>
                <w:szCs w:val="20"/>
                <w:lang w:eastAsia="cs-CZ"/>
              </w:rPr>
              <w:t>Error / confirmation set the limit at VDT / VT</w:t>
            </w:r>
          </w:p>
        </w:tc>
        <w:tc>
          <w:tcPr>
            <w:tcW w:w="1620" w:type="dxa"/>
            <w:tcBorders>
              <w:top w:val="nil"/>
              <w:left w:val="nil"/>
              <w:bottom w:val="single" w:sz="4" w:space="0" w:color="auto"/>
              <w:right w:val="single" w:sz="4" w:space="0" w:color="auto"/>
            </w:tcBorders>
            <w:noWrap/>
          </w:tcPr>
          <w:p w14:paraId="73C685D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4D7A9E" w:rsidRPr="007E39F7" w:rsidRDefault="004D7A9E" w:rsidP="004D7A9E">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4D7A9E" w:rsidRPr="00911FC3" w:rsidRDefault="004D7A9E" w:rsidP="004D7A9E">
            <w:pPr>
              <w:spacing w:after="0"/>
              <w:rPr>
                <w:sz w:val="20"/>
                <w:szCs w:val="20"/>
                <w:lang w:eastAsia="cs-CZ"/>
              </w:rPr>
            </w:pPr>
            <w:r w:rsidRPr="00715EAB">
              <w:rPr>
                <w:sz w:val="20"/>
                <w:szCs w:val="20"/>
                <w:lang w:eastAsia="cs-CZ"/>
              </w:rPr>
              <w:t>Automatic change limit VDT/VT</w:t>
            </w:r>
          </w:p>
        </w:tc>
        <w:tc>
          <w:tcPr>
            <w:tcW w:w="1620" w:type="dxa"/>
            <w:tcBorders>
              <w:top w:val="nil"/>
              <w:left w:val="nil"/>
              <w:bottom w:val="single" w:sz="4" w:space="0" w:color="auto"/>
              <w:right w:val="single" w:sz="4" w:space="0" w:color="auto"/>
            </w:tcBorders>
            <w:noWrap/>
          </w:tcPr>
          <w:p w14:paraId="11D87B3F" w14:textId="77777777" w:rsidR="004D7A9E" w:rsidRPr="007E39F7" w:rsidRDefault="004D7A9E" w:rsidP="004D7A9E">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4D7A9E" w:rsidRPr="007E39F7" w:rsidRDefault="004D7A9E" w:rsidP="004D7A9E">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4D7A9E" w:rsidRPr="00911FC3" w:rsidRDefault="004D7A9E" w:rsidP="004D7A9E">
            <w:pPr>
              <w:spacing w:after="0"/>
              <w:rPr>
                <w:sz w:val="20"/>
                <w:szCs w:val="20"/>
                <w:lang w:eastAsia="cs-CZ"/>
              </w:rPr>
            </w:pPr>
            <w:r w:rsidRPr="00715EAB">
              <w:rPr>
                <w:sz w:val="20"/>
                <w:szCs w:val="20"/>
                <w:lang w:eastAsia="cs-CZ"/>
              </w:rPr>
              <w:t>Error / confirmation by sending an automatic limit change VDT / VT</w:t>
            </w:r>
          </w:p>
        </w:tc>
        <w:tc>
          <w:tcPr>
            <w:tcW w:w="1620" w:type="dxa"/>
            <w:tcBorders>
              <w:top w:val="nil"/>
              <w:left w:val="nil"/>
              <w:bottom w:val="single" w:sz="4" w:space="0" w:color="auto"/>
              <w:right w:val="single" w:sz="4" w:space="0" w:color="auto"/>
            </w:tcBorders>
            <w:noWrap/>
          </w:tcPr>
          <w:p w14:paraId="1E0BD41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4D7A9E" w:rsidRPr="005711CB" w:rsidRDefault="004D7A9E" w:rsidP="004D7A9E">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4D7A9E" w:rsidRPr="005711CB" w:rsidRDefault="004D7A9E" w:rsidP="004D7A9E">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54CB71E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4D7A9E" w:rsidRDefault="004D7A9E" w:rsidP="004D7A9E">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7289C1" w14:textId="77777777" w:rsidR="004D7A9E" w:rsidRPr="005711CB" w:rsidRDefault="004D7A9E" w:rsidP="004D7A9E">
            <w:pPr>
              <w:jc w:val="center"/>
              <w:rPr>
                <w:sz w:val="20"/>
                <w:szCs w:val="20"/>
              </w:rPr>
            </w:pPr>
            <w:r>
              <w:rPr>
                <w:sz w:val="20"/>
                <w:szCs w:val="20"/>
                <w:lang w:eastAsia="cs-CZ"/>
              </w:rPr>
              <w:t>IS OTE</w:t>
            </w:r>
          </w:p>
        </w:tc>
      </w:tr>
      <w:tr w:rsidR="004D7A9E"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4D7A9E" w:rsidRDefault="004D7A9E" w:rsidP="004D7A9E">
            <w:pPr>
              <w:jc w:val="center"/>
              <w:rPr>
                <w:rFonts w:ascii="Calibri" w:hAnsi="Calibri" w:cs="Calibri"/>
                <w:color w:val="000000"/>
                <w:szCs w:val="22"/>
              </w:rPr>
            </w:pPr>
            <w:r>
              <w:rPr>
                <w:rFonts w:ascii="Calibri" w:hAnsi="Calibri" w:cs="Calibri"/>
                <w:color w:val="000000"/>
                <w:szCs w:val="22"/>
              </w:rPr>
              <w:t>488</w:t>
            </w:r>
          </w:p>
        </w:tc>
        <w:tc>
          <w:tcPr>
            <w:tcW w:w="3795" w:type="dxa"/>
            <w:tcBorders>
              <w:top w:val="nil"/>
              <w:left w:val="nil"/>
              <w:bottom w:val="single" w:sz="4" w:space="0" w:color="auto"/>
              <w:right w:val="single" w:sz="4" w:space="0" w:color="auto"/>
            </w:tcBorders>
            <w:vAlign w:val="center"/>
          </w:tcPr>
          <w:p w14:paraId="3F7B38EB" w14:textId="77777777" w:rsidR="004D7A9E" w:rsidRDefault="004D7A9E" w:rsidP="004D7A9E">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4D7A9E" w:rsidRDefault="004D7A9E" w:rsidP="004D7A9E">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4D7A9E" w:rsidRDefault="004D7A9E" w:rsidP="004D7A9E">
            <w:pPr>
              <w:rPr>
                <w:rFonts w:ascii="Calibri" w:hAnsi="Calibri" w:cs="Calibri"/>
                <w:color w:val="000000"/>
                <w:szCs w:val="22"/>
              </w:rPr>
            </w:pPr>
            <w:r>
              <w:rPr>
                <w:rFonts w:ascii="Calibri" w:hAnsi="Calibri" w:cs="Calibri"/>
                <w:color w:val="000000"/>
                <w:szCs w:val="22"/>
              </w:rPr>
              <w:t>EMERGENCY STATE CZ - ERROR, CONFIRMATION</w:t>
            </w:r>
          </w:p>
        </w:tc>
        <w:tc>
          <w:tcPr>
            <w:tcW w:w="1620" w:type="dxa"/>
            <w:tcBorders>
              <w:top w:val="nil"/>
              <w:left w:val="nil"/>
              <w:bottom w:val="single" w:sz="4" w:space="0" w:color="auto"/>
              <w:right w:val="single" w:sz="4" w:space="0" w:color="auto"/>
            </w:tcBorders>
            <w:noWrap/>
          </w:tcPr>
          <w:p w14:paraId="2CE4E3FD"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 DAY-AHEAD MARKET</w:t>
            </w:r>
          </w:p>
        </w:tc>
        <w:tc>
          <w:tcPr>
            <w:tcW w:w="1620" w:type="dxa"/>
            <w:tcBorders>
              <w:top w:val="nil"/>
              <w:left w:val="nil"/>
              <w:bottom w:val="single" w:sz="4" w:space="0" w:color="auto"/>
              <w:right w:val="single" w:sz="4" w:space="0" w:color="auto"/>
            </w:tcBorders>
            <w:noWrap/>
          </w:tcPr>
          <w:p w14:paraId="396718D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D32A60E" w14:textId="77777777" w:rsidR="004D7A9E" w:rsidRPr="005711CB" w:rsidRDefault="004D7A9E" w:rsidP="004D7A9E">
            <w:pPr>
              <w:jc w:val="center"/>
              <w:rPr>
                <w:sz w:val="20"/>
                <w:szCs w:val="20"/>
              </w:rPr>
            </w:pPr>
            <w:r>
              <w:rPr>
                <w:sz w:val="20"/>
                <w:szCs w:val="20"/>
                <w:lang w:eastAsia="cs-CZ"/>
              </w:rPr>
              <w:t>IS OTE</w:t>
            </w:r>
          </w:p>
        </w:tc>
      </w:tr>
      <w:tr w:rsidR="004D7A9E"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4D7A9E" w:rsidRDefault="004D7A9E" w:rsidP="004D7A9E">
            <w:pPr>
              <w:rPr>
                <w:rFonts w:ascii="Calibri" w:hAnsi="Calibri" w:cs="Calibri"/>
                <w:color w:val="000000"/>
                <w:szCs w:val="22"/>
              </w:rPr>
            </w:pPr>
            <w:r>
              <w:rPr>
                <w:rFonts w:ascii="Calibri" w:hAnsi="Calibri" w:cs="Calibri"/>
                <w:color w:val="000000"/>
                <w:szCs w:val="22"/>
              </w:rPr>
              <w:t>EMERGENCY STATE - DAY-AHEAD MARKET</w:t>
            </w:r>
          </w:p>
        </w:tc>
        <w:tc>
          <w:tcPr>
            <w:tcW w:w="1620" w:type="dxa"/>
            <w:tcBorders>
              <w:top w:val="nil"/>
              <w:left w:val="nil"/>
              <w:bottom w:val="single" w:sz="4" w:space="0" w:color="auto"/>
              <w:right w:val="single" w:sz="4" w:space="0" w:color="auto"/>
            </w:tcBorders>
            <w:noWrap/>
          </w:tcPr>
          <w:p w14:paraId="2E37617C"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4D7A9E" w:rsidRDefault="004D7A9E" w:rsidP="004D7A9E">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4D7A9E" w:rsidRDefault="004D7A9E" w:rsidP="004D7A9E">
            <w:pPr>
              <w:rPr>
                <w:rFonts w:ascii="Calibri" w:hAnsi="Calibri" w:cs="Calibri"/>
                <w:color w:val="000000"/>
                <w:szCs w:val="22"/>
              </w:rPr>
            </w:pPr>
            <w:r>
              <w:rPr>
                <w:rFonts w:ascii="Calibri" w:hAnsi="Calibri" w:cs="Calibri"/>
                <w:color w:val="000000"/>
                <w:szCs w:val="22"/>
              </w:rPr>
              <w:t>EMERGENCY STATE - DAY-AHEAD MARKET - ERROR, CONFIRMATION</w:t>
            </w:r>
          </w:p>
        </w:tc>
        <w:tc>
          <w:tcPr>
            <w:tcW w:w="1620" w:type="dxa"/>
            <w:tcBorders>
              <w:top w:val="nil"/>
              <w:left w:val="nil"/>
              <w:bottom w:val="single" w:sz="4" w:space="0" w:color="auto"/>
              <w:right w:val="single" w:sz="4" w:space="0" w:color="auto"/>
            </w:tcBorders>
            <w:noWrap/>
          </w:tcPr>
          <w:p w14:paraId="71336239"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4D7A9E" w:rsidRDefault="004D7A9E" w:rsidP="004D7A9E">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1591F2F" w14:textId="77777777" w:rsidR="004D7A9E" w:rsidRPr="005711CB" w:rsidRDefault="004D7A9E" w:rsidP="004D7A9E">
            <w:pPr>
              <w:jc w:val="center"/>
              <w:rPr>
                <w:sz w:val="20"/>
                <w:szCs w:val="20"/>
              </w:rPr>
            </w:pPr>
            <w:r>
              <w:rPr>
                <w:sz w:val="20"/>
                <w:szCs w:val="20"/>
                <w:lang w:eastAsia="cs-CZ"/>
              </w:rPr>
              <w:t>IS OTE</w:t>
            </w:r>
          </w:p>
        </w:tc>
      </w:tr>
      <w:tr w:rsidR="004D7A9E"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4D7A9E" w:rsidRDefault="004D7A9E" w:rsidP="004D7A9E">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4D7A9E" w:rsidRDefault="004D7A9E" w:rsidP="004D7A9E">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4D7A9E" w:rsidRDefault="004D7A9E" w:rsidP="004D7A9E">
            <w:pPr>
              <w:rPr>
                <w:rFonts w:ascii="Calibri" w:hAnsi="Calibri" w:cs="Calibri"/>
                <w:color w:val="000000"/>
                <w:szCs w:val="22"/>
              </w:rPr>
            </w:pPr>
            <w:r>
              <w:rPr>
                <w:rFonts w:ascii="Calibri" w:hAnsi="Calibri" w:cs="Calibri"/>
                <w:color w:val="000000"/>
                <w:szCs w:val="22"/>
              </w:rPr>
              <w:t>EMERGENCY STATE INTRADAY MARKET - ERROR, CONFIRMATION</w:t>
            </w:r>
          </w:p>
        </w:tc>
        <w:tc>
          <w:tcPr>
            <w:tcW w:w="1620" w:type="dxa"/>
            <w:tcBorders>
              <w:top w:val="nil"/>
              <w:left w:val="nil"/>
              <w:bottom w:val="single" w:sz="4" w:space="0" w:color="auto"/>
              <w:right w:val="single" w:sz="4" w:space="0" w:color="auto"/>
            </w:tcBorders>
            <w:noWrap/>
          </w:tcPr>
          <w:p w14:paraId="4F02AA31"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4D7A9E" w:rsidRDefault="004D7A9E" w:rsidP="004D7A9E">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4D7A9E" w:rsidRDefault="004D7A9E" w:rsidP="004D7A9E">
            <w:pPr>
              <w:rPr>
                <w:rFonts w:ascii="Calibri" w:hAnsi="Calibri" w:cs="Calibri"/>
                <w:color w:val="000000"/>
                <w:szCs w:val="22"/>
              </w:rPr>
            </w:pPr>
            <w:r w:rsidRPr="008006F4">
              <w:rPr>
                <w:rFonts w:ascii="Calibri" w:hAnsi="Calibri" w:cs="Calibri"/>
                <w:color w:val="000000"/>
                <w:szCs w:val="22"/>
              </w:rPr>
              <w:t>REQUEST FOR STATE OF EMERGENCY VERSION 1 - NETTING - DEBIT SRBP</w:t>
            </w:r>
          </w:p>
        </w:tc>
        <w:tc>
          <w:tcPr>
            <w:tcW w:w="1620" w:type="dxa"/>
            <w:tcBorders>
              <w:top w:val="nil"/>
              <w:left w:val="nil"/>
              <w:bottom w:val="single" w:sz="4" w:space="0" w:color="auto"/>
              <w:right w:val="single" w:sz="4" w:space="0" w:color="auto"/>
            </w:tcBorders>
            <w:noWrap/>
          </w:tcPr>
          <w:p w14:paraId="0B9A2F11"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B817154" w14:textId="77777777" w:rsidR="004D7A9E" w:rsidRPr="005711CB" w:rsidRDefault="004D7A9E" w:rsidP="004D7A9E">
            <w:pPr>
              <w:jc w:val="center"/>
              <w:rPr>
                <w:sz w:val="20"/>
                <w:szCs w:val="20"/>
              </w:rPr>
            </w:pPr>
            <w:r>
              <w:rPr>
                <w:sz w:val="20"/>
                <w:szCs w:val="20"/>
                <w:lang w:eastAsia="cs-CZ"/>
              </w:rPr>
              <w:t>IS OTE</w:t>
            </w:r>
          </w:p>
        </w:tc>
      </w:tr>
      <w:tr w:rsidR="004D7A9E"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4D7A9E" w:rsidRDefault="004D7A9E" w:rsidP="004D7A9E">
            <w:pPr>
              <w:rPr>
                <w:rFonts w:ascii="Calibri" w:hAnsi="Calibri" w:cs="Calibri"/>
                <w:color w:val="000000"/>
                <w:szCs w:val="22"/>
              </w:rPr>
            </w:pPr>
            <w:r w:rsidRPr="00DC6F03">
              <w:rPr>
                <w:rFonts w:ascii="Calibri" w:hAnsi="Calibri" w:cs="Calibri"/>
                <w:color w:val="000000"/>
                <w:szCs w:val="22"/>
              </w:rPr>
              <w:t>STATE OF EMERGENCY VERSION 1 - NETTING - DEBIT - SRBP</w:t>
            </w:r>
          </w:p>
        </w:tc>
        <w:tc>
          <w:tcPr>
            <w:tcW w:w="1620" w:type="dxa"/>
            <w:tcBorders>
              <w:top w:val="nil"/>
              <w:left w:val="nil"/>
              <w:bottom w:val="single" w:sz="4" w:space="0" w:color="auto"/>
              <w:right w:val="single" w:sz="4" w:space="0" w:color="auto"/>
            </w:tcBorders>
            <w:noWrap/>
          </w:tcPr>
          <w:p w14:paraId="7B139DEF"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4D7A9E" w:rsidRDefault="004D7A9E" w:rsidP="004D7A9E">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4D7A9E" w:rsidRDefault="004D7A9E" w:rsidP="004D7A9E">
            <w:pPr>
              <w:rPr>
                <w:rFonts w:ascii="Calibri" w:hAnsi="Calibri" w:cs="Calibri"/>
                <w:color w:val="000000"/>
                <w:szCs w:val="22"/>
              </w:rPr>
            </w:pPr>
            <w:r w:rsidRPr="00DC6F03">
              <w:rPr>
                <w:rFonts w:ascii="Calibri" w:hAnsi="Calibri" w:cs="Calibri"/>
                <w:color w:val="000000"/>
                <w:szCs w:val="22"/>
              </w:rPr>
              <w:t>STATE OF EMERGENCY VERSION 1 - NETTING - DEBIT SRBP - ERROR, CONFIRMATION</w:t>
            </w:r>
          </w:p>
        </w:tc>
        <w:tc>
          <w:tcPr>
            <w:tcW w:w="1620" w:type="dxa"/>
            <w:tcBorders>
              <w:top w:val="nil"/>
              <w:left w:val="nil"/>
              <w:bottom w:val="single" w:sz="4" w:space="0" w:color="auto"/>
              <w:right w:val="single" w:sz="4" w:space="0" w:color="auto"/>
            </w:tcBorders>
            <w:noWrap/>
          </w:tcPr>
          <w:p w14:paraId="597FCC5E"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4D7A9E" w:rsidRDefault="004D7A9E" w:rsidP="004D7A9E">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4D7A9E" w:rsidRDefault="004D7A9E" w:rsidP="004D7A9E">
            <w:pPr>
              <w:rPr>
                <w:rFonts w:ascii="Calibri" w:hAnsi="Calibri" w:cs="Calibri"/>
                <w:color w:val="000000"/>
                <w:szCs w:val="22"/>
              </w:rPr>
            </w:pPr>
            <w:r w:rsidRPr="00921566">
              <w:rPr>
                <w:rFonts w:ascii="Calibri" w:hAnsi="Calibri" w:cs="Calibri"/>
                <w:color w:val="000000"/>
                <w:szCs w:val="22"/>
              </w:rPr>
              <w:t>REQUEST FOR STATE OF EMERGENCY VERSION 2 - NETTING - DEBIT SRBP</w:t>
            </w:r>
          </w:p>
        </w:tc>
        <w:tc>
          <w:tcPr>
            <w:tcW w:w="1620" w:type="dxa"/>
            <w:tcBorders>
              <w:top w:val="nil"/>
              <w:left w:val="nil"/>
              <w:bottom w:val="single" w:sz="4" w:space="0" w:color="auto"/>
              <w:right w:val="single" w:sz="4" w:space="0" w:color="auto"/>
            </w:tcBorders>
            <w:noWrap/>
          </w:tcPr>
          <w:p w14:paraId="1A0D8558"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22B977D" w14:textId="77777777" w:rsidR="004D7A9E" w:rsidRPr="005711CB" w:rsidRDefault="004D7A9E" w:rsidP="004D7A9E">
            <w:pPr>
              <w:jc w:val="center"/>
              <w:rPr>
                <w:sz w:val="20"/>
                <w:szCs w:val="20"/>
              </w:rPr>
            </w:pPr>
            <w:r>
              <w:rPr>
                <w:sz w:val="20"/>
                <w:szCs w:val="20"/>
                <w:lang w:eastAsia="cs-CZ"/>
              </w:rPr>
              <w:t>IS OTE</w:t>
            </w:r>
          </w:p>
        </w:tc>
      </w:tr>
      <w:tr w:rsidR="004D7A9E"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4D7A9E" w:rsidRDefault="004D7A9E" w:rsidP="004D7A9E">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4D7A9E" w:rsidRDefault="004D7A9E" w:rsidP="004D7A9E">
            <w:pPr>
              <w:rPr>
                <w:rFonts w:ascii="Calibri" w:hAnsi="Calibri" w:cs="Calibri"/>
                <w:color w:val="000000"/>
                <w:szCs w:val="22"/>
              </w:rPr>
            </w:pPr>
            <w:r w:rsidRPr="00921566">
              <w:rPr>
                <w:rFonts w:ascii="Calibri" w:hAnsi="Calibri" w:cs="Calibri"/>
                <w:color w:val="000000"/>
                <w:szCs w:val="22"/>
              </w:rPr>
              <w:t>STATE OF EMERGENCY VERSION 2 - NETTING - DEBIT SRBP</w:t>
            </w:r>
          </w:p>
        </w:tc>
        <w:tc>
          <w:tcPr>
            <w:tcW w:w="1620" w:type="dxa"/>
            <w:tcBorders>
              <w:top w:val="nil"/>
              <w:left w:val="nil"/>
              <w:bottom w:val="single" w:sz="4" w:space="0" w:color="auto"/>
              <w:right w:val="single" w:sz="4" w:space="0" w:color="auto"/>
            </w:tcBorders>
            <w:noWrap/>
          </w:tcPr>
          <w:p w14:paraId="6D6B3B3C"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4D7A9E" w:rsidRDefault="004D7A9E" w:rsidP="004D7A9E">
            <w:pPr>
              <w:jc w:val="center"/>
              <w:rPr>
                <w:rFonts w:ascii="Calibri" w:hAnsi="Calibri" w:cs="Calibri"/>
                <w:color w:val="000000"/>
                <w:szCs w:val="22"/>
              </w:rPr>
            </w:pPr>
            <w:r>
              <w:rPr>
                <w:rFonts w:ascii="Calibri" w:hAnsi="Calibri" w:cs="Calibri"/>
                <w:color w:val="000000"/>
                <w:szCs w:val="22"/>
              </w:rPr>
              <w:lastRenderedPageBreak/>
              <w:t>501</w:t>
            </w:r>
          </w:p>
        </w:tc>
        <w:tc>
          <w:tcPr>
            <w:tcW w:w="3795" w:type="dxa"/>
            <w:tcBorders>
              <w:top w:val="nil"/>
              <w:left w:val="nil"/>
              <w:bottom w:val="single" w:sz="4" w:space="0" w:color="auto"/>
              <w:right w:val="single" w:sz="4" w:space="0" w:color="auto"/>
            </w:tcBorders>
            <w:vAlign w:val="center"/>
          </w:tcPr>
          <w:p w14:paraId="7206CF4B" w14:textId="6C2137B1" w:rsidR="004D7A9E" w:rsidRDefault="004D7A9E" w:rsidP="004D7A9E">
            <w:pPr>
              <w:rPr>
                <w:rFonts w:ascii="Calibri" w:hAnsi="Calibri" w:cs="Calibri"/>
                <w:color w:val="000000"/>
                <w:szCs w:val="22"/>
              </w:rPr>
            </w:pPr>
            <w:r w:rsidRPr="00921566">
              <w:rPr>
                <w:rFonts w:ascii="Calibri" w:hAnsi="Calibri" w:cs="Calibri"/>
                <w:color w:val="000000"/>
                <w:szCs w:val="22"/>
              </w:rPr>
              <w:t>STATE OF EMERGENCY VERSION 2 - NETTING - DEBIT SRBP - ERROR, CONFIRMATION</w:t>
            </w:r>
          </w:p>
        </w:tc>
        <w:tc>
          <w:tcPr>
            <w:tcW w:w="1620" w:type="dxa"/>
            <w:tcBorders>
              <w:top w:val="nil"/>
              <w:left w:val="nil"/>
              <w:bottom w:val="single" w:sz="4" w:space="0" w:color="auto"/>
              <w:right w:val="single" w:sz="4" w:space="0" w:color="auto"/>
            </w:tcBorders>
            <w:noWrap/>
          </w:tcPr>
          <w:p w14:paraId="0A4B76AC"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4D7A9E" w:rsidRDefault="004D7A9E" w:rsidP="004D7A9E">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4D7A9E" w:rsidRDefault="004D7A9E" w:rsidP="004D7A9E">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998270E" w14:textId="77777777" w:rsidR="004D7A9E" w:rsidRPr="005711CB" w:rsidRDefault="004D7A9E" w:rsidP="004D7A9E">
            <w:pPr>
              <w:jc w:val="center"/>
              <w:rPr>
                <w:sz w:val="20"/>
                <w:szCs w:val="20"/>
              </w:rPr>
            </w:pPr>
            <w:r>
              <w:rPr>
                <w:sz w:val="20"/>
                <w:szCs w:val="20"/>
                <w:lang w:eastAsia="cs-CZ"/>
              </w:rPr>
              <w:t>IS OTE</w:t>
            </w:r>
          </w:p>
        </w:tc>
      </w:tr>
      <w:tr w:rsidR="004D7A9E"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4D7A9E" w:rsidRDefault="004D7A9E" w:rsidP="004D7A9E">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4D7A9E" w:rsidRDefault="004D7A9E" w:rsidP="004D7A9E">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4D7A9E" w:rsidRPr="00940734" w:rsidRDefault="004D7A9E" w:rsidP="004D7A9E">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4D7A9E" w:rsidRDefault="004D7A9E" w:rsidP="004D7A9E">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4D7A9E" w:rsidRDefault="004D7A9E" w:rsidP="004D7A9E">
            <w:pPr>
              <w:rPr>
                <w:rFonts w:ascii="Calibri" w:hAnsi="Calibri" w:cs="Calibri"/>
                <w:color w:val="000000"/>
                <w:szCs w:val="22"/>
              </w:rPr>
            </w:pPr>
            <w:r>
              <w:rPr>
                <w:rFonts w:ascii="Calibri" w:hAnsi="Calibri" w:cs="Calibri"/>
                <w:color w:val="000000"/>
                <w:szCs w:val="22"/>
              </w:rPr>
              <w:t>STATE OF EMERGENCY – PAID PAYMENTS OTE - ERROR, CONFIRMATION</w:t>
            </w:r>
          </w:p>
        </w:tc>
        <w:tc>
          <w:tcPr>
            <w:tcW w:w="1620" w:type="dxa"/>
            <w:tcBorders>
              <w:top w:val="nil"/>
              <w:left w:val="nil"/>
              <w:bottom w:val="single" w:sz="4" w:space="0" w:color="auto"/>
              <w:right w:val="single" w:sz="4" w:space="0" w:color="auto"/>
            </w:tcBorders>
            <w:noWrap/>
          </w:tcPr>
          <w:p w14:paraId="09FCCA97" w14:textId="77777777" w:rsidR="004D7A9E"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4D7A9E" w:rsidRDefault="004D7A9E" w:rsidP="004D7A9E">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4D7A9E" w:rsidRDefault="004D7A9E" w:rsidP="004D7A9E">
            <w:pPr>
              <w:rPr>
                <w:rFonts w:ascii="Calibri" w:hAnsi="Calibri" w:cs="Calibri"/>
                <w:color w:val="000000"/>
                <w:szCs w:val="22"/>
              </w:rPr>
            </w:pPr>
            <w:r>
              <w:rPr>
                <w:rFonts w:ascii="Aptos Narrow" w:hAnsi="Aptos Narrow"/>
                <w:color w:val="000000"/>
                <w:szCs w:val="22"/>
              </w:rPr>
              <w:t>PDT Master data - Sharing group</w:t>
            </w:r>
          </w:p>
        </w:tc>
        <w:tc>
          <w:tcPr>
            <w:tcW w:w="1620" w:type="dxa"/>
            <w:tcBorders>
              <w:top w:val="nil"/>
              <w:left w:val="nil"/>
              <w:bottom w:val="single" w:sz="4" w:space="0" w:color="auto"/>
              <w:right w:val="single" w:sz="4" w:space="0" w:color="auto"/>
            </w:tcBorders>
            <w:noWrap/>
            <w:vAlign w:val="bottom"/>
          </w:tcPr>
          <w:p w14:paraId="78A575A9" w14:textId="7BF4418D" w:rsidR="004D7A9E" w:rsidRPr="00940734" w:rsidRDefault="004D7A9E" w:rsidP="004D7A9E">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4D7A9E" w:rsidRDefault="004D7A9E" w:rsidP="004D7A9E">
            <w:pPr>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1AF2100" w14:textId="76BFA050" w:rsidR="004D7A9E" w:rsidRPr="005711CB" w:rsidRDefault="004D7A9E" w:rsidP="004D7A9E">
            <w:pPr>
              <w:jc w:val="center"/>
              <w:rPr>
                <w:sz w:val="20"/>
                <w:szCs w:val="20"/>
              </w:rPr>
            </w:pPr>
            <w:r>
              <w:rPr>
                <w:sz w:val="20"/>
                <w:szCs w:val="20"/>
                <w:lang w:eastAsia="cs-CZ"/>
              </w:rPr>
              <w:t>IS OTE</w:t>
            </w:r>
          </w:p>
        </w:tc>
      </w:tr>
      <w:tr w:rsidR="004D7A9E"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4D7A9E" w:rsidRDefault="004D7A9E" w:rsidP="004D7A9E">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4D7A9E" w:rsidRDefault="004D7A9E" w:rsidP="004D7A9E">
            <w:pPr>
              <w:rPr>
                <w:rFonts w:ascii="Calibri" w:hAnsi="Calibri" w:cs="Calibri"/>
                <w:color w:val="000000"/>
                <w:szCs w:val="22"/>
              </w:rPr>
            </w:pPr>
            <w:r>
              <w:rPr>
                <w:rFonts w:ascii="Calibri" w:hAnsi="Calibri" w:cs="Calibri"/>
                <w:color w:val="000000"/>
                <w:szCs w:val="22"/>
              </w:rPr>
              <w:t>Request for   emergency state - intraday auctions</w:t>
            </w:r>
          </w:p>
        </w:tc>
        <w:tc>
          <w:tcPr>
            <w:tcW w:w="1620" w:type="dxa"/>
            <w:tcBorders>
              <w:top w:val="nil"/>
              <w:left w:val="nil"/>
              <w:bottom w:val="single" w:sz="4" w:space="0" w:color="auto"/>
              <w:right w:val="single" w:sz="4" w:space="0" w:color="auto"/>
            </w:tcBorders>
            <w:noWrap/>
            <w:vAlign w:val="bottom"/>
          </w:tcPr>
          <w:p w14:paraId="7FEF3127" w14:textId="6483BA27" w:rsidR="004D7A9E" w:rsidRPr="00940734" w:rsidRDefault="004D7A9E" w:rsidP="004D7A9E">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4D7A9E" w:rsidRPr="005711CB" w:rsidRDefault="004D7A9E" w:rsidP="004D7A9E">
            <w:pPr>
              <w:jc w:val="center"/>
              <w:rPr>
                <w:sz w:val="20"/>
                <w:szCs w:val="20"/>
              </w:rPr>
            </w:pPr>
            <w:r w:rsidRPr="005711CB">
              <w:rPr>
                <w:sz w:val="20"/>
                <w:szCs w:val="20"/>
              </w:rPr>
              <w:t>External subject</w:t>
            </w:r>
          </w:p>
        </w:tc>
      </w:tr>
      <w:tr w:rsidR="004D7A9E"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4D7A9E" w:rsidRDefault="004D7A9E" w:rsidP="004D7A9E">
            <w:pPr>
              <w:jc w:val="center"/>
              <w:rPr>
                <w:rFonts w:ascii="Calibri" w:hAnsi="Calibri" w:cs="Calibri"/>
                <w:color w:val="000000"/>
                <w:szCs w:val="22"/>
              </w:rPr>
            </w:pPr>
            <w:r>
              <w:rPr>
                <w:rFonts w:ascii="Calibri" w:hAnsi="Calibri" w:cs="Calibri"/>
                <w:color w:val="000000"/>
                <w:szCs w:val="22"/>
              </w:rPr>
              <w:t>507</w:t>
            </w:r>
          </w:p>
        </w:tc>
        <w:tc>
          <w:tcPr>
            <w:tcW w:w="3795" w:type="dxa"/>
            <w:tcBorders>
              <w:top w:val="nil"/>
              <w:left w:val="nil"/>
              <w:bottom w:val="single" w:sz="4" w:space="0" w:color="auto"/>
              <w:right w:val="single" w:sz="4" w:space="0" w:color="auto"/>
            </w:tcBorders>
            <w:vAlign w:val="bottom"/>
          </w:tcPr>
          <w:p w14:paraId="7725564E" w14:textId="034CFF89" w:rsidR="004D7A9E" w:rsidRDefault="004D7A9E" w:rsidP="004D7A9E">
            <w:pPr>
              <w:rPr>
                <w:rFonts w:ascii="Calibri" w:hAnsi="Calibri" w:cs="Calibri"/>
                <w:color w:val="000000"/>
                <w:szCs w:val="22"/>
              </w:rPr>
            </w:pPr>
            <w:r>
              <w:rPr>
                <w:rFonts w:ascii="Calibri" w:hAnsi="Calibri" w:cs="Calibri"/>
                <w:color w:val="000000"/>
              </w:rPr>
              <w:t>Emergency state - intraday auctions</w:t>
            </w:r>
          </w:p>
        </w:tc>
        <w:tc>
          <w:tcPr>
            <w:tcW w:w="1620" w:type="dxa"/>
            <w:tcBorders>
              <w:top w:val="nil"/>
              <w:left w:val="nil"/>
              <w:bottom w:val="single" w:sz="4" w:space="0" w:color="auto"/>
              <w:right w:val="single" w:sz="4" w:space="0" w:color="auto"/>
            </w:tcBorders>
            <w:noWrap/>
            <w:vAlign w:val="bottom"/>
          </w:tcPr>
          <w:p w14:paraId="6E6CDF53" w14:textId="2C8954CB" w:rsidR="004D7A9E" w:rsidRPr="00940734" w:rsidRDefault="004D7A9E" w:rsidP="004D7A9E">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4D7A9E" w:rsidRPr="005711CB" w:rsidRDefault="004D7A9E" w:rsidP="004D7A9E">
            <w:pPr>
              <w:jc w:val="center"/>
              <w:rPr>
                <w:sz w:val="20"/>
                <w:szCs w:val="20"/>
              </w:rPr>
            </w:pPr>
            <w:r w:rsidRPr="005711CB">
              <w:rPr>
                <w:sz w:val="20"/>
                <w:szCs w:val="20"/>
              </w:rPr>
              <w:t>External subject</w:t>
            </w:r>
          </w:p>
        </w:tc>
      </w:tr>
      <w:tr w:rsidR="004D7A9E"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4D7A9E" w:rsidRPr="005711CB" w:rsidRDefault="004D7A9E" w:rsidP="004D7A9E">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4D7A9E" w:rsidRPr="005711CB" w:rsidRDefault="004D7A9E" w:rsidP="004D7A9E">
            <w:pPr>
              <w:rPr>
                <w:sz w:val="20"/>
                <w:szCs w:val="20"/>
              </w:rPr>
            </w:pPr>
            <w:r w:rsidRPr="005711CB">
              <w:rPr>
                <w:sz w:val="20"/>
                <w:szCs w:val="20"/>
              </w:rPr>
              <w:t>Message for sending of normal and metered average daily temperatures</w:t>
            </w:r>
          </w:p>
        </w:tc>
        <w:tc>
          <w:tcPr>
            <w:tcW w:w="1620" w:type="dxa"/>
            <w:tcBorders>
              <w:top w:val="nil"/>
              <w:left w:val="nil"/>
              <w:bottom w:val="single" w:sz="4" w:space="0" w:color="auto"/>
              <w:right w:val="single" w:sz="4" w:space="0" w:color="auto"/>
            </w:tcBorders>
            <w:noWrap/>
            <w:vAlign w:val="center"/>
          </w:tcPr>
          <w:p w14:paraId="662AC691"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4D7A9E" w:rsidRPr="005711CB" w:rsidRDefault="004D7A9E" w:rsidP="004D7A9E">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4D7A9E" w:rsidRPr="005711CB" w:rsidRDefault="004D7A9E" w:rsidP="004D7A9E">
            <w:pPr>
              <w:jc w:val="center"/>
              <w:rPr>
                <w:sz w:val="20"/>
                <w:szCs w:val="20"/>
              </w:rPr>
            </w:pPr>
            <w:r w:rsidRPr="005711CB">
              <w:rPr>
                <w:sz w:val="20"/>
                <w:szCs w:val="20"/>
              </w:rPr>
              <w:t>CDS</w:t>
            </w:r>
          </w:p>
        </w:tc>
      </w:tr>
      <w:tr w:rsidR="004D7A9E"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4D7A9E" w:rsidRPr="005711CB" w:rsidRDefault="004D7A9E" w:rsidP="004D7A9E">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4D7A9E" w:rsidRPr="005711CB" w:rsidRDefault="004D7A9E" w:rsidP="004D7A9E">
            <w:pPr>
              <w:rPr>
                <w:sz w:val="20"/>
                <w:szCs w:val="20"/>
              </w:rPr>
            </w:pPr>
            <w:r w:rsidRPr="005711CB">
              <w:rPr>
                <w:sz w:val="20"/>
                <w:szCs w:val="20"/>
              </w:rPr>
              <w:t>Error in / Confirmation of normal and metered average daily temperatures data receival</w:t>
            </w:r>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4D7A9E" w:rsidRPr="005711CB" w:rsidRDefault="004D7A9E" w:rsidP="004D7A9E">
            <w:pPr>
              <w:jc w:val="center"/>
              <w:rPr>
                <w:sz w:val="20"/>
                <w:szCs w:val="20"/>
              </w:rPr>
            </w:pPr>
            <w:r>
              <w:rPr>
                <w:sz w:val="20"/>
                <w:szCs w:val="20"/>
              </w:rPr>
              <w:t>C</w:t>
            </w:r>
            <w:r w:rsidRPr="005711CB">
              <w:rPr>
                <w:sz w:val="20"/>
                <w:szCs w:val="20"/>
              </w:rPr>
              <w:t>HM</w:t>
            </w:r>
            <w:r>
              <w:rPr>
                <w:sz w:val="20"/>
                <w:szCs w:val="20"/>
              </w:rPr>
              <w:t>I</w:t>
            </w:r>
          </w:p>
        </w:tc>
      </w:tr>
      <w:tr w:rsidR="004D7A9E"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4D7A9E" w:rsidRPr="005711CB" w:rsidRDefault="004D7A9E" w:rsidP="004D7A9E">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4D7A9E" w:rsidRPr="005711CB" w:rsidRDefault="004D7A9E" w:rsidP="004D7A9E">
            <w:pPr>
              <w:rPr>
                <w:sz w:val="20"/>
                <w:szCs w:val="20"/>
              </w:rPr>
            </w:pPr>
            <w:r w:rsidRPr="003C7008">
              <w:rPr>
                <w:sz w:val="20"/>
                <w:szCs w:val="20"/>
              </w:rPr>
              <w:t>REQUEST FOR STATE OF EMERGENCY VERSION 1 - NETTING - CREDIT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51E183C" w14:textId="1EA8A333" w:rsidR="004D7A9E" w:rsidRDefault="004D7A9E" w:rsidP="004D7A9E">
            <w:pPr>
              <w:jc w:val="center"/>
              <w:rPr>
                <w:sz w:val="20"/>
                <w:szCs w:val="20"/>
              </w:rPr>
            </w:pPr>
            <w:r w:rsidRPr="00FB3F80">
              <w:rPr>
                <w:sz w:val="20"/>
                <w:szCs w:val="20"/>
              </w:rPr>
              <w:t>IS OTE</w:t>
            </w:r>
          </w:p>
        </w:tc>
      </w:tr>
      <w:tr w:rsidR="004D7A9E"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4D7A9E" w:rsidRPr="005711CB" w:rsidRDefault="004D7A9E" w:rsidP="004D7A9E">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4D7A9E" w:rsidRPr="005711CB" w:rsidRDefault="004D7A9E" w:rsidP="004D7A9E">
            <w:pPr>
              <w:rPr>
                <w:sz w:val="20"/>
                <w:szCs w:val="20"/>
              </w:rPr>
            </w:pPr>
            <w:r w:rsidRPr="003C7008">
              <w:rPr>
                <w:sz w:val="20"/>
                <w:szCs w:val="20"/>
              </w:rPr>
              <w:t>STATE OF EMERGENCY VERSION 1 - NETTING - CREDIT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4D7A9E" w:rsidRDefault="004D7A9E" w:rsidP="004D7A9E">
            <w:pPr>
              <w:jc w:val="center"/>
              <w:rPr>
                <w:sz w:val="20"/>
                <w:szCs w:val="20"/>
              </w:rPr>
            </w:pPr>
            <w:r w:rsidRPr="00CE4F9C">
              <w:rPr>
                <w:sz w:val="20"/>
                <w:szCs w:val="20"/>
              </w:rPr>
              <w:t>External subject</w:t>
            </w:r>
          </w:p>
        </w:tc>
      </w:tr>
      <w:tr w:rsidR="004D7A9E"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4D7A9E" w:rsidRPr="005711CB" w:rsidRDefault="004D7A9E" w:rsidP="004D7A9E">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4D7A9E" w:rsidRPr="005711CB" w:rsidRDefault="004D7A9E" w:rsidP="004D7A9E">
            <w:pPr>
              <w:rPr>
                <w:sz w:val="20"/>
                <w:szCs w:val="20"/>
              </w:rPr>
            </w:pPr>
            <w:r w:rsidRPr="003C7008">
              <w:rPr>
                <w:sz w:val="20"/>
                <w:szCs w:val="20"/>
              </w:rPr>
              <w:t>STATE OF EMERGENCY VERSION 1 - NETTING - CREDIT SRBP - ERROR,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4D7A9E" w:rsidRDefault="004D7A9E" w:rsidP="004D7A9E">
            <w:pPr>
              <w:jc w:val="center"/>
              <w:rPr>
                <w:sz w:val="20"/>
                <w:szCs w:val="20"/>
              </w:rPr>
            </w:pPr>
            <w:r w:rsidRPr="005711CB">
              <w:rPr>
                <w:sz w:val="20"/>
                <w:szCs w:val="20"/>
              </w:rPr>
              <w:t>External subject</w:t>
            </w:r>
          </w:p>
        </w:tc>
      </w:tr>
      <w:tr w:rsidR="004D7A9E"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4D7A9E" w:rsidRPr="005711CB" w:rsidRDefault="004D7A9E" w:rsidP="004D7A9E">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4D7A9E" w:rsidRPr="005711CB" w:rsidRDefault="004D7A9E" w:rsidP="004D7A9E">
            <w:pPr>
              <w:rPr>
                <w:sz w:val="20"/>
                <w:szCs w:val="20"/>
              </w:rPr>
            </w:pPr>
            <w:r w:rsidRPr="003C7008">
              <w:rPr>
                <w:sz w:val="20"/>
                <w:szCs w:val="20"/>
              </w:rPr>
              <w:t>REQUEST FOR STATE OF EMERGENCY VERSION 2 - NETTING - CREDIT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4BAB756" w14:textId="150B2FDA" w:rsidR="004D7A9E" w:rsidRDefault="004D7A9E" w:rsidP="004D7A9E">
            <w:pPr>
              <w:jc w:val="center"/>
              <w:rPr>
                <w:sz w:val="20"/>
                <w:szCs w:val="20"/>
              </w:rPr>
            </w:pPr>
            <w:r w:rsidRPr="00FB3F80">
              <w:rPr>
                <w:sz w:val="20"/>
                <w:szCs w:val="20"/>
              </w:rPr>
              <w:t>IS OTE</w:t>
            </w:r>
          </w:p>
        </w:tc>
      </w:tr>
      <w:tr w:rsidR="004D7A9E"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4D7A9E" w:rsidRPr="005711CB" w:rsidRDefault="004D7A9E" w:rsidP="004D7A9E">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4D7A9E" w:rsidRPr="005711CB" w:rsidRDefault="004D7A9E" w:rsidP="004D7A9E">
            <w:pPr>
              <w:rPr>
                <w:sz w:val="20"/>
                <w:szCs w:val="20"/>
              </w:rPr>
            </w:pPr>
            <w:r w:rsidRPr="00CB6928">
              <w:rPr>
                <w:sz w:val="20"/>
                <w:szCs w:val="20"/>
              </w:rPr>
              <w:t>STATE OF EMERGENCY VERSION 2 - NETTING - CREDIT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4D7A9E" w:rsidRDefault="004D7A9E" w:rsidP="004D7A9E">
            <w:pPr>
              <w:jc w:val="center"/>
              <w:rPr>
                <w:sz w:val="20"/>
                <w:szCs w:val="20"/>
              </w:rPr>
            </w:pPr>
            <w:r w:rsidRPr="00CE4F9C">
              <w:rPr>
                <w:sz w:val="20"/>
                <w:szCs w:val="20"/>
              </w:rPr>
              <w:t>External subject</w:t>
            </w:r>
          </w:p>
        </w:tc>
      </w:tr>
      <w:tr w:rsidR="004D7A9E"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4D7A9E" w:rsidRPr="005711CB" w:rsidRDefault="004D7A9E" w:rsidP="004D7A9E">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4D7A9E" w:rsidRPr="005711CB" w:rsidRDefault="004D7A9E" w:rsidP="004D7A9E">
            <w:pPr>
              <w:rPr>
                <w:sz w:val="20"/>
                <w:szCs w:val="20"/>
              </w:rPr>
            </w:pPr>
            <w:r w:rsidRPr="00CB6928">
              <w:rPr>
                <w:sz w:val="20"/>
                <w:szCs w:val="20"/>
              </w:rPr>
              <w:t>STATE OF EMERGENCY VERSION 2 - NETTING - CREDIT SRBP - ERROR,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4D7A9E" w:rsidRDefault="004D7A9E" w:rsidP="004D7A9E">
            <w:pPr>
              <w:jc w:val="center"/>
              <w:rPr>
                <w:sz w:val="20"/>
                <w:szCs w:val="20"/>
              </w:rPr>
            </w:pPr>
            <w:r w:rsidRPr="005711CB">
              <w:rPr>
                <w:sz w:val="20"/>
                <w:szCs w:val="20"/>
              </w:rPr>
              <w:t>External subject</w:t>
            </w:r>
          </w:p>
        </w:tc>
      </w:tr>
      <w:tr w:rsidR="004D7A9E"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4D7A9E" w:rsidRPr="005711CB" w:rsidRDefault="004D7A9E" w:rsidP="004D7A9E">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4D7A9E" w:rsidRPr="005711CB" w:rsidRDefault="004D7A9E" w:rsidP="004D7A9E">
            <w:pPr>
              <w:rPr>
                <w:sz w:val="20"/>
                <w:szCs w:val="20"/>
              </w:rPr>
            </w:pPr>
            <w:r w:rsidRPr="005711CB">
              <w:rPr>
                <w:sz w:val="20"/>
                <w:szCs w:val="20"/>
              </w:rPr>
              <w:t>Message for sending of normal load profiles of supplies</w:t>
            </w:r>
          </w:p>
        </w:tc>
        <w:tc>
          <w:tcPr>
            <w:tcW w:w="1620" w:type="dxa"/>
            <w:tcBorders>
              <w:top w:val="nil"/>
              <w:left w:val="nil"/>
              <w:bottom w:val="single" w:sz="4" w:space="0" w:color="auto"/>
              <w:right w:val="single" w:sz="4" w:space="0" w:color="auto"/>
            </w:tcBorders>
            <w:noWrap/>
            <w:vAlign w:val="center"/>
          </w:tcPr>
          <w:p w14:paraId="243174C9" w14:textId="77777777" w:rsidR="004D7A9E" w:rsidRPr="005711CB" w:rsidRDefault="004D7A9E" w:rsidP="004D7A9E">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4D7A9E" w:rsidRPr="005711CB" w:rsidRDefault="004D7A9E" w:rsidP="004D7A9E">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4D7A9E" w:rsidRPr="005711CB" w:rsidRDefault="004D7A9E" w:rsidP="004D7A9E">
            <w:pPr>
              <w:jc w:val="center"/>
              <w:rPr>
                <w:sz w:val="20"/>
                <w:szCs w:val="20"/>
              </w:rPr>
            </w:pPr>
            <w:r w:rsidRPr="005711CB">
              <w:rPr>
                <w:sz w:val="20"/>
                <w:szCs w:val="20"/>
              </w:rPr>
              <w:t>CDS</w:t>
            </w:r>
          </w:p>
        </w:tc>
      </w:tr>
      <w:tr w:rsidR="004D7A9E"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4D7A9E" w:rsidRPr="005711CB" w:rsidRDefault="004D7A9E" w:rsidP="004D7A9E">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4D7A9E" w:rsidRPr="005711CB" w:rsidRDefault="004D7A9E" w:rsidP="004D7A9E">
            <w:pPr>
              <w:rPr>
                <w:sz w:val="20"/>
                <w:szCs w:val="20"/>
              </w:rPr>
            </w:pPr>
            <w:r w:rsidRPr="005711CB">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center"/>
          </w:tcPr>
          <w:p w14:paraId="2C60AE2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4D7A9E" w:rsidRPr="005711CB" w:rsidRDefault="004D7A9E" w:rsidP="004D7A9E">
            <w:pPr>
              <w:jc w:val="center"/>
              <w:rPr>
                <w:sz w:val="20"/>
                <w:szCs w:val="20"/>
              </w:rPr>
            </w:pPr>
            <w:r w:rsidRPr="005711CB">
              <w:rPr>
                <w:sz w:val="20"/>
                <w:szCs w:val="20"/>
              </w:rPr>
              <w:t>LP Administarator</w:t>
            </w:r>
          </w:p>
        </w:tc>
      </w:tr>
      <w:tr w:rsidR="004D7A9E"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4D7A9E" w:rsidRPr="005711CB" w:rsidRDefault="004D7A9E" w:rsidP="004D7A9E">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4D7A9E" w:rsidRPr="005711CB" w:rsidRDefault="004D7A9E" w:rsidP="004D7A9E">
            <w:pPr>
              <w:rPr>
                <w:sz w:val="20"/>
                <w:szCs w:val="20"/>
              </w:rPr>
            </w:pPr>
            <w:r w:rsidRPr="005711CB">
              <w:rPr>
                <w:sz w:val="20"/>
                <w:szCs w:val="20"/>
              </w:rPr>
              <w:t xml:space="preserve">Message for sending of </w:t>
            </w:r>
            <w:r>
              <w:rPr>
                <w:sz w:val="20"/>
                <w:szCs w:val="20"/>
              </w:rPr>
              <w:t xml:space="preserve">predicted </w:t>
            </w:r>
            <w:r w:rsidRPr="005711CB">
              <w:rPr>
                <w:sz w:val="20"/>
                <w:szCs w:val="20"/>
              </w:rPr>
              <w:t>temperatures</w:t>
            </w:r>
          </w:p>
        </w:tc>
        <w:tc>
          <w:tcPr>
            <w:tcW w:w="1620" w:type="dxa"/>
            <w:tcBorders>
              <w:top w:val="nil"/>
              <w:left w:val="nil"/>
              <w:bottom w:val="single" w:sz="4" w:space="0" w:color="auto"/>
              <w:right w:val="single" w:sz="4" w:space="0" w:color="auto"/>
            </w:tcBorders>
            <w:noWrap/>
            <w:vAlign w:val="center"/>
          </w:tcPr>
          <w:p w14:paraId="4D453614"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4D7A9E" w:rsidRPr="005711CB" w:rsidRDefault="004D7A9E" w:rsidP="004D7A9E">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4D7A9E" w:rsidRPr="005711CB" w:rsidRDefault="004D7A9E" w:rsidP="004D7A9E">
            <w:pPr>
              <w:jc w:val="center"/>
              <w:rPr>
                <w:sz w:val="20"/>
                <w:szCs w:val="20"/>
              </w:rPr>
            </w:pPr>
            <w:r w:rsidRPr="005711CB">
              <w:rPr>
                <w:sz w:val="20"/>
                <w:szCs w:val="20"/>
              </w:rPr>
              <w:t>CDS</w:t>
            </w:r>
          </w:p>
        </w:tc>
      </w:tr>
      <w:tr w:rsidR="004D7A9E"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4D7A9E" w:rsidRPr="005711CB" w:rsidRDefault="004D7A9E" w:rsidP="004D7A9E">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4D7A9E" w:rsidRPr="005711CB" w:rsidRDefault="004D7A9E" w:rsidP="004D7A9E">
            <w:pPr>
              <w:rPr>
                <w:sz w:val="20"/>
                <w:szCs w:val="20"/>
              </w:rPr>
            </w:pPr>
            <w:r w:rsidRPr="005711CB">
              <w:rPr>
                <w:sz w:val="20"/>
                <w:szCs w:val="20"/>
              </w:rPr>
              <w:t xml:space="preserve">Error in / Confirmation of </w:t>
            </w:r>
            <w:r>
              <w:rPr>
                <w:sz w:val="20"/>
                <w:szCs w:val="20"/>
              </w:rPr>
              <w:t>predicted</w:t>
            </w:r>
            <w:r w:rsidRPr="005711CB">
              <w:rPr>
                <w:sz w:val="20"/>
                <w:szCs w:val="20"/>
              </w:rPr>
              <w:t xml:space="preserve"> temperatures data receival</w:t>
            </w:r>
          </w:p>
        </w:tc>
        <w:tc>
          <w:tcPr>
            <w:tcW w:w="1620" w:type="dxa"/>
            <w:tcBorders>
              <w:top w:val="nil"/>
              <w:left w:val="nil"/>
              <w:bottom w:val="single" w:sz="4" w:space="0" w:color="auto"/>
              <w:right w:val="single" w:sz="4" w:space="0" w:color="auto"/>
            </w:tcBorders>
            <w:noWrap/>
            <w:vAlign w:val="center"/>
          </w:tcPr>
          <w:p w14:paraId="150E2AE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4D7A9E" w:rsidRPr="005711CB" w:rsidRDefault="004D7A9E" w:rsidP="004D7A9E">
            <w:pPr>
              <w:jc w:val="center"/>
              <w:rPr>
                <w:sz w:val="20"/>
                <w:szCs w:val="20"/>
              </w:rPr>
            </w:pPr>
            <w:r>
              <w:rPr>
                <w:sz w:val="20"/>
                <w:szCs w:val="20"/>
              </w:rPr>
              <w:t>CHMI</w:t>
            </w:r>
          </w:p>
        </w:tc>
      </w:tr>
      <w:tr w:rsidR="004D7A9E"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4D7A9E" w:rsidRPr="005711CB" w:rsidRDefault="004D7A9E" w:rsidP="004D7A9E">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4D7A9E" w:rsidRPr="005711CB" w:rsidRDefault="004D7A9E" w:rsidP="004D7A9E">
            <w:pPr>
              <w:rPr>
                <w:sz w:val="20"/>
                <w:szCs w:val="20"/>
              </w:rPr>
            </w:pPr>
            <w:r w:rsidRPr="005711CB">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center"/>
          </w:tcPr>
          <w:p w14:paraId="513A7131"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8FBF866" w14:textId="77777777" w:rsidR="004D7A9E" w:rsidRPr="005711CB" w:rsidRDefault="004D7A9E" w:rsidP="004D7A9E">
            <w:pPr>
              <w:jc w:val="center"/>
              <w:rPr>
                <w:sz w:val="20"/>
                <w:szCs w:val="20"/>
              </w:rPr>
            </w:pPr>
            <w:r w:rsidRPr="005711CB">
              <w:rPr>
                <w:sz w:val="20"/>
                <w:szCs w:val="20"/>
              </w:rPr>
              <w:t>CDS</w:t>
            </w:r>
          </w:p>
        </w:tc>
      </w:tr>
      <w:tr w:rsidR="004D7A9E"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4D7A9E" w:rsidRPr="005711CB" w:rsidRDefault="004D7A9E" w:rsidP="004D7A9E">
            <w:pPr>
              <w:jc w:val="center"/>
              <w:rPr>
                <w:sz w:val="20"/>
                <w:szCs w:val="20"/>
              </w:rPr>
            </w:pPr>
            <w:r w:rsidRPr="005711CB">
              <w:rPr>
                <w:sz w:val="20"/>
                <w:szCs w:val="20"/>
              </w:rPr>
              <w:lastRenderedPageBreak/>
              <w:t>562</w:t>
            </w:r>
          </w:p>
        </w:tc>
        <w:tc>
          <w:tcPr>
            <w:tcW w:w="3795" w:type="dxa"/>
            <w:tcBorders>
              <w:top w:val="nil"/>
              <w:left w:val="nil"/>
              <w:bottom w:val="single" w:sz="4" w:space="0" w:color="auto"/>
              <w:right w:val="single" w:sz="4" w:space="0" w:color="auto"/>
            </w:tcBorders>
            <w:vAlign w:val="center"/>
          </w:tcPr>
          <w:p w14:paraId="1694FA69" w14:textId="77777777" w:rsidR="004D7A9E" w:rsidRPr="005711CB" w:rsidRDefault="004D7A9E" w:rsidP="004D7A9E">
            <w:pPr>
              <w:rPr>
                <w:sz w:val="20"/>
                <w:szCs w:val="20"/>
              </w:rPr>
            </w:pPr>
            <w:r w:rsidRPr="005711CB">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center"/>
          </w:tcPr>
          <w:p w14:paraId="6C575B2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4D7A9E" w:rsidRPr="005711CB" w:rsidRDefault="004D7A9E" w:rsidP="004D7A9E">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4D7A9E" w:rsidRPr="005711CB" w:rsidRDefault="004D7A9E" w:rsidP="004D7A9E">
            <w:pPr>
              <w:rPr>
                <w:sz w:val="20"/>
                <w:szCs w:val="20"/>
              </w:rPr>
            </w:pPr>
            <w:r w:rsidRPr="005711CB">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center"/>
          </w:tcPr>
          <w:p w14:paraId="3BC1118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4D7A9E" w:rsidRPr="005711CB" w:rsidRDefault="004D7A9E" w:rsidP="004D7A9E">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4D7A9E" w:rsidRPr="005711CB" w:rsidRDefault="004D7A9E" w:rsidP="004D7A9E">
            <w:pPr>
              <w:rPr>
                <w:sz w:val="20"/>
                <w:szCs w:val="20"/>
              </w:rPr>
            </w:pPr>
            <w:r w:rsidRPr="005711CB">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center"/>
          </w:tcPr>
          <w:p w14:paraId="5087CE86"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19A95ED" w14:textId="77777777" w:rsidR="004D7A9E" w:rsidRPr="005711CB" w:rsidRDefault="004D7A9E" w:rsidP="004D7A9E">
            <w:pPr>
              <w:jc w:val="center"/>
              <w:rPr>
                <w:sz w:val="20"/>
                <w:szCs w:val="20"/>
              </w:rPr>
            </w:pPr>
            <w:r w:rsidRPr="005711CB">
              <w:rPr>
                <w:sz w:val="20"/>
                <w:szCs w:val="20"/>
              </w:rPr>
              <w:t>CDS</w:t>
            </w:r>
          </w:p>
        </w:tc>
      </w:tr>
      <w:tr w:rsidR="004D7A9E"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4D7A9E" w:rsidRPr="005711CB" w:rsidRDefault="004D7A9E" w:rsidP="004D7A9E">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4D7A9E" w:rsidRPr="005711CB" w:rsidRDefault="004D7A9E" w:rsidP="004D7A9E">
            <w:pPr>
              <w:rPr>
                <w:sz w:val="20"/>
                <w:szCs w:val="20"/>
              </w:rPr>
            </w:pPr>
            <w:r w:rsidRPr="005711CB">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center"/>
          </w:tcPr>
          <w:p w14:paraId="39E34F6A"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4D7A9E" w:rsidRPr="005711CB" w:rsidRDefault="004D7A9E" w:rsidP="004D7A9E">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4D7A9E" w:rsidRPr="005711CB" w:rsidRDefault="004D7A9E" w:rsidP="004D7A9E">
            <w:pPr>
              <w:rPr>
                <w:sz w:val="20"/>
                <w:szCs w:val="20"/>
              </w:rPr>
            </w:pPr>
            <w:r w:rsidRPr="005711CB">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center"/>
          </w:tcPr>
          <w:p w14:paraId="42DA7108"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4D7A9E" w:rsidRPr="005711CB" w:rsidRDefault="004D7A9E" w:rsidP="004D7A9E">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4D7A9E" w:rsidRPr="005711CB" w:rsidRDefault="004D7A9E" w:rsidP="004D7A9E">
            <w:pPr>
              <w:rPr>
                <w:sz w:val="20"/>
                <w:szCs w:val="20"/>
              </w:rPr>
            </w:pPr>
            <w:r w:rsidRPr="005711CB">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center"/>
          </w:tcPr>
          <w:p w14:paraId="6D70740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6157291" w14:textId="77777777" w:rsidR="004D7A9E" w:rsidRPr="005711CB" w:rsidRDefault="004D7A9E" w:rsidP="004D7A9E">
            <w:pPr>
              <w:jc w:val="center"/>
              <w:rPr>
                <w:sz w:val="20"/>
                <w:szCs w:val="20"/>
              </w:rPr>
            </w:pPr>
            <w:r w:rsidRPr="005711CB">
              <w:rPr>
                <w:sz w:val="20"/>
                <w:szCs w:val="20"/>
              </w:rPr>
              <w:t>CDS</w:t>
            </w:r>
          </w:p>
        </w:tc>
      </w:tr>
      <w:tr w:rsidR="004D7A9E"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4D7A9E" w:rsidRPr="005711CB" w:rsidRDefault="004D7A9E" w:rsidP="004D7A9E">
            <w:pPr>
              <w:jc w:val="center"/>
              <w:rPr>
                <w:sz w:val="20"/>
                <w:szCs w:val="20"/>
              </w:rPr>
            </w:pPr>
            <w:r w:rsidRPr="005711CB">
              <w:rPr>
                <w:sz w:val="20"/>
                <w:szCs w:val="20"/>
              </w:rPr>
              <w:t>612</w:t>
            </w:r>
          </w:p>
        </w:tc>
        <w:tc>
          <w:tcPr>
            <w:tcW w:w="3795" w:type="dxa"/>
            <w:tcBorders>
              <w:top w:val="nil"/>
              <w:left w:val="nil"/>
              <w:bottom w:val="single" w:sz="4" w:space="0" w:color="auto"/>
              <w:right w:val="single" w:sz="4" w:space="0" w:color="auto"/>
            </w:tcBorders>
            <w:vAlign w:val="center"/>
          </w:tcPr>
          <w:p w14:paraId="5DF6D1FE" w14:textId="77777777" w:rsidR="004D7A9E" w:rsidRPr="005711CB" w:rsidRDefault="004D7A9E" w:rsidP="004D7A9E">
            <w:pPr>
              <w:rPr>
                <w:sz w:val="20"/>
                <w:szCs w:val="20"/>
              </w:rPr>
            </w:pPr>
            <w:r w:rsidRPr="005711CB">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center"/>
          </w:tcPr>
          <w:p w14:paraId="60E2E5D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4D7A9E" w:rsidRPr="005711CB" w:rsidRDefault="004D7A9E" w:rsidP="004D7A9E">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4D7A9E" w:rsidRPr="005711CB" w:rsidRDefault="004D7A9E" w:rsidP="004D7A9E">
            <w:pPr>
              <w:rPr>
                <w:sz w:val="20"/>
                <w:szCs w:val="20"/>
              </w:rPr>
            </w:pPr>
            <w:r w:rsidRPr="005711CB">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center"/>
          </w:tcPr>
          <w:p w14:paraId="50BF8660"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4D7A9E" w:rsidRPr="005711CB" w:rsidRDefault="004D7A9E" w:rsidP="004D7A9E">
            <w:pPr>
              <w:jc w:val="center"/>
              <w:rPr>
                <w:sz w:val="20"/>
                <w:szCs w:val="20"/>
              </w:rPr>
            </w:pPr>
            <w:r w:rsidRPr="005711CB">
              <w:rPr>
                <w:sz w:val="20"/>
                <w:szCs w:val="20"/>
              </w:rPr>
              <w:t>Extenal subject</w:t>
            </w:r>
          </w:p>
        </w:tc>
      </w:tr>
      <w:tr w:rsidR="004D7A9E"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4D7A9E" w:rsidRPr="005711CB" w:rsidRDefault="004D7A9E" w:rsidP="004D7A9E">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4D7A9E" w:rsidRPr="005711CB" w:rsidRDefault="004D7A9E" w:rsidP="004D7A9E">
            <w:pPr>
              <w:rPr>
                <w:sz w:val="20"/>
                <w:szCs w:val="20"/>
              </w:rPr>
            </w:pPr>
            <w:r w:rsidRPr="005711CB">
              <w:rPr>
                <w:sz w:val="20"/>
                <w:szCs w:val="20"/>
              </w:rPr>
              <w:t>Request for DS aggregated data</w:t>
            </w:r>
          </w:p>
        </w:tc>
        <w:tc>
          <w:tcPr>
            <w:tcW w:w="1620" w:type="dxa"/>
            <w:tcBorders>
              <w:top w:val="nil"/>
              <w:left w:val="nil"/>
              <w:bottom w:val="single" w:sz="4" w:space="0" w:color="auto"/>
              <w:right w:val="single" w:sz="4" w:space="0" w:color="auto"/>
            </w:tcBorders>
            <w:noWrap/>
            <w:vAlign w:val="center"/>
          </w:tcPr>
          <w:p w14:paraId="5F2A912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FB2A13F" w14:textId="77777777" w:rsidR="004D7A9E" w:rsidRPr="005711CB" w:rsidRDefault="004D7A9E" w:rsidP="004D7A9E">
            <w:pPr>
              <w:jc w:val="center"/>
              <w:rPr>
                <w:sz w:val="20"/>
                <w:szCs w:val="20"/>
              </w:rPr>
            </w:pPr>
            <w:r w:rsidRPr="005711CB">
              <w:rPr>
                <w:sz w:val="20"/>
                <w:szCs w:val="20"/>
              </w:rPr>
              <w:t>CDS</w:t>
            </w:r>
          </w:p>
        </w:tc>
      </w:tr>
      <w:tr w:rsidR="004D7A9E"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4D7A9E" w:rsidRPr="005711CB" w:rsidRDefault="004D7A9E" w:rsidP="004D7A9E">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4D7A9E" w:rsidRPr="005711CB" w:rsidRDefault="004D7A9E" w:rsidP="004D7A9E">
            <w:pPr>
              <w:rPr>
                <w:sz w:val="20"/>
                <w:szCs w:val="20"/>
              </w:rPr>
            </w:pPr>
            <w:r w:rsidRPr="005711CB">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center"/>
          </w:tcPr>
          <w:p w14:paraId="5D2EBA49"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4D7A9E" w:rsidRPr="005711CB" w:rsidRDefault="004D7A9E" w:rsidP="004D7A9E">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4D7A9E" w:rsidRPr="005711CB" w:rsidRDefault="004D7A9E" w:rsidP="004D7A9E">
            <w:pPr>
              <w:rPr>
                <w:sz w:val="20"/>
                <w:szCs w:val="20"/>
              </w:rPr>
            </w:pPr>
            <w:r w:rsidRPr="005711CB">
              <w:rPr>
                <w:sz w:val="20"/>
                <w:szCs w:val="20"/>
              </w:rPr>
              <w:t>Metered data per DS - structured by A, B, C</w:t>
            </w:r>
          </w:p>
        </w:tc>
        <w:tc>
          <w:tcPr>
            <w:tcW w:w="1620" w:type="dxa"/>
            <w:tcBorders>
              <w:top w:val="nil"/>
              <w:left w:val="nil"/>
              <w:bottom w:val="single" w:sz="4" w:space="0" w:color="auto"/>
              <w:right w:val="single" w:sz="4" w:space="0" w:color="auto"/>
            </w:tcBorders>
            <w:noWrap/>
            <w:vAlign w:val="center"/>
          </w:tcPr>
          <w:p w14:paraId="1A5745FE"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4D7A9E" w:rsidRPr="005711CB" w:rsidRDefault="004D7A9E" w:rsidP="004D7A9E">
            <w:pPr>
              <w:jc w:val="center"/>
              <w:rPr>
                <w:sz w:val="20"/>
                <w:szCs w:val="20"/>
              </w:rPr>
            </w:pPr>
            <w:r w:rsidRPr="005711CB">
              <w:rPr>
                <w:sz w:val="20"/>
                <w:szCs w:val="20"/>
              </w:rPr>
              <w:t>TSO/DSO</w:t>
            </w:r>
          </w:p>
        </w:tc>
      </w:tr>
      <w:tr w:rsidR="004D7A9E"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4D7A9E" w:rsidRPr="005711CB" w:rsidRDefault="004D7A9E" w:rsidP="004D7A9E">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4D7A9E" w:rsidRPr="005711CB" w:rsidRDefault="004D7A9E" w:rsidP="004D7A9E">
            <w:pPr>
              <w:rPr>
                <w:sz w:val="20"/>
                <w:szCs w:val="20"/>
              </w:rPr>
            </w:pPr>
            <w:r w:rsidRPr="005711CB">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00C0BE1C"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88ADEF6" w14:textId="77777777" w:rsidR="004D7A9E" w:rsidRPr="005711CB" w:rsidRDefault="004D7A9E" w:rsidP="004D7A9E">
            <w:pPr>
              <w:jc w:val="center"/>
              <w:rPr>
                <w:sz w:val="20"/>
                <w:szCs w:val="20"/>
              </w:rPr>
            </w:pPr>
            <w:r w:rsidRPr="005711CB">
              <w:rPr>
                <w:sz w:val="20"/>
                <w:szCs w:val="20"/>
              </w:rPr>
              <w:t>CDS</w:t>
            </w:r>
          </w:p>
        </w:tc>
      </w:tr>
      <w:tr w:rsidR="004D7A9E"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4D7A9E" w:rsidRPr="005711CB" w:rsidRDefault="004D7A9E" w:rsidP="004D7A9E">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4D7A9E" w:rsidRPr="005711CB" w:rsidRDefault="004D7A9E" w:rsidP="004D7A9E">
            <w:pPr>
              <w:rPr>
                <w:sz w:val="20"/>
                <w:szCs w:val="20"/>
              </w:rPr>
            </w:pPr>
            <w:r w:rsidRPr="005711CB">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6E27F01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4D7A9E" w:rsidRPr="005711CB" w:rsidRDefault="004D7A9E" w:rsidP="004D7A9E">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4D7A9E" w:rsidRPr="005711CB" w:rsidRDefault="004D7A9E" w:rsidP="004D7A9E">
            <w:pPr>
              <w:rPr>
                <w:sz w:val="20"/>
                <w:szCs w:val="20"/>
              </w:rPr>
            </w:pPr>
            <w:r w:rsidRPr="005711CB">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center"/>
          </w:tcPr>
          <w:p w14:paraId="4AA6C6B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4D7A9E" w:rsidRPr="005711CB" w:rsidRDefault="004D7A9E" w:rsidP="004D7A9E">
            <w:pPr>
              <w:jc w:val="center"/>
              <w:rPr>
                <w:sz w:val="20"/>
                <w:szCs w:val="20"/>
              </w:rPr>
            </w:pPr>
            <w:r>
              <w:rPr>
                <w:sz w:val="20"/>
                <w:szCs w:val="20"/>
              </w:rPr>
              <w:t>BRP</w:t>
            </w:r>
          </w:p>
        </w:tc>
      </w:tr>
      <w:tr w:rsidR="004D7A9E"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4D7A9E" w:rsidRPr="005711CB" w:rsidRDefault="004D7A9E" w:rsidP="004D7A9E">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4D7A9E" w:rsidRPr="005711CB" w:rsidRDefault="004D7A9E" w:rsidP="004D7A9E">
            <w:pPr>
              <w:rPr>
                <w:sz w:val="20"/>
                <w:szCs w:val="20"/>
              </w:rPr>
            </w:pPr>
            <w:r w:rsidRPr="005711CB">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0147E17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5FD72F" w14:textId="77777777" w:rsidR="004D7A9E" w:rsidRPr="005711CB" w:rsidRDefault="004D7A9E" w:rsidP="004D7A9E">
            <w:pPr>
              <w:jc w:val="center"/>
              <w:rPr>
                <w:sz w:val="20"/>
                <w:szCs w:val="20"/>
              </w:rPr>
            </w:pPr>
            <w:r w:rsidRPr="005711CB">
              <w:rPr>
                <w:sz w:val="20"/>
                <w:szCs w:val="20"/>
              </w:rPr>
              <w:t>CDS</w:t>
            </w:r>
          </w:p>
        </w:tc>
      </w:tr>
      <w:tr w:rsidR="004D7A9E"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4D7A9E" w:rsidRPr="005711CB" w:rsidRDefault="004D7A9E" w:rsidP="004D7A9E">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4D7A9E" w:rsidRPr="005711CB" w:rsidRDefault="004D7A9E" w:rsidP="004D7A9E">
            <w:pPr>
              <w:rPr>
                <w:sz w:val="20"/>
                <w:szCs w:val="20"/>
              </w:rPr>
            </w:pPr>
            <w:r w:rsidRPr="005711CB">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37701E9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4D7A9E" w:rsidRPr="005711CB" w:rsidRDefault="004D7A9E" w:rsidP="004D7A9E">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4D7A9E" w:rsidRPr="005711CB" w:rsidRDefault="004D7A9E" w:rsidP="004D7A9E">
            <w:pPr>
              <w:rPr>
                <w:sz w:val="20"/>
                <w:szCs w:val="20"/>
              </w:rPr>
            </w:pPr>
            <w:r w:rsidRPr="005711CB">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center"/>
          </w:tcPr>
          <w:p w14:paraId="7044E2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4D7A9E" w:rsidRPr="005711CB" w:rsidRDefault="004D7A9E" w:rsidP="004D7A9E">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4D7A9E" w:rsidRPr="005711CB" w:rsidRDefault="004D7A9E" w:rsidP="004D7A9E">
            <w:pPr>
              <w:rPr>
                <w:sz w:val="20"/>
                <w:szCs w:val="20"/>
              </w:rPr>
            </w:pPr>
            <w:r w:rsidRPr="005711CB">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center"/>
          </w:tcPr>
          <w:p w14:paraId="5FC3CFE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58E98A8" w14:textId="77777777" w:rsidR="004D7A9E" w:rsidRPr="005711CB" w:rsidRDefault="004D7A9E" w:rsidP="004D7A9E">
            <w:pPr>
              <w:jc w:val="center"/>
              <w:rPr>
                <w:sz w:val="20"/>
                <w:szCs w:val="20"/>
              </w:rPr>
            </w:pPr>
            <w:r w:rsidRPr="005711CB">
              <w:rPr>
                <w:sz w:val="20"/>
                <w:szCs w:val="20"/>
              </w:rPr>
              <w:t>CDS</w:t>
            </w:r>
          </w:p>
        </w:tc>
      </w:tr>
      <w:tr w:rsidR="004D7A9E"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4D7A9E" w:rsidRPr="005711CB" w:rsidRDefault="004D7A9E" w:rsidP="004D7A9E">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4D7A9E" w:rsidRPr="005711CB" w:rsidRDefault="004D7A9E" w:rsidP="004D7A9E">
            <w:pPr>
              <w:rPr>
                <w:sz w:val="20"/>
                <w:szCs w:val="20"/>
              </w:rPr>
            </w:pPr>
            <w:r w:rsidRPr="005711CB">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center"/>
          </w:tcPr>
          <w:p w14:paraId="74BFCAB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4D7A9E" w:rsidRPr="005711CB" w:rsidRDefault="004D7A9E" w:rsidP="004D7A9E">
            <w:pPr>
              <w:jc w:val="center"/>
              <w:rPr>
                <w:sz w:val="20"/>
                <w:szCs w:val="20"/>
              </w:rPr>
            </w:pPr>
            <w:r w:rsidRPr="005711CB">
              <w:rPr>
                <w:sz w:val="20"/>
                <w:szCs w:val="20"/>
              </w:rPr>
              <w:lastRenderedPageBreak/>
              <w:t>653</w:t>
            </w:r>
          </w:p>
        </w:tc>
        <w:tc>
          <w:tcPr>
            <w:tcW w:w="3795" w:type="dxa"/>
            <w:tcBorders>
              <w:top w:val="nil"/>
              <w:left w:val="nil"/>
              <w:bottom w:val="single" w:sz="4" w:space="0" w:color="auto"/>
              <w:right w:val="single" w:sz="4" w:space="0" w:color="auto"/>
            </w:tcBorders>
            <w:vAlign w:val="center"/>
          </w:tcPr>
          <w:p w14:paraId="792BBE2D" w14:textId="77777777" w:rsidR="004D7A9E" w:rsidRPr="005711CB" w:rsidRDefault="004D7A9E" w:rsidP="004D7A9E">
            <w:pPr>
              <w:rPr>
                <w:sz w:val="20"/>
                <w:szCs w:val="20"/>
              </w:rPr>
            </w:pPr>
            <w:r w:rsidRPr="005711CB">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center"/>
          </w:tcPr>
          <w:p w14:paraId="1E2BB544"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4D7A9E" w:rsidRPr="005711CB" w:rsidRDefault="004D7A9E" w:rsidP="004D7A9E">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4D7A9E" w:rsidRPr="005711CB" w:rsidRDefault="004D7A9E" w:rsidP="004D7A9E">
            <w:pPr>
              <w:rPr>
                <w:sz w:val="20"/>
                <w:szCs w:val="20"/>
              </w:rPr>
            </w:pPr>
            <w:r w:rsidRPr="005711CB">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5B45C3D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DD19EE4" w14:textId="77777777" w:rsidR="004D7A9E" w:rsidRPr="005711CB" w:rsidRDefault="004D7A9E" w:rsidP="004D7A9E">
            <w:pPr>
              <w:jc w:val="center"/>
              <w:rPr>
                <w:sz w:val="20"/>
                <w:szCs w:val="20"/>
              </w:rPr>
            </w:pPr>
            <w:r w:rsidRPr="005711CB">
              <w:rPr>
                <w:sz w:val="20"/>
                <w:szCs w:val="20"/>
              </w:rPr>
              <w:t>CDS</w:t>
            </w:r>
          </w:p>
        </w:tc>
      </w:tr>
      <w:tr w:rsidR="004D7A9E"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4D7A9E" w:rsidRPr="005711CB" w:rsidRDefault="004D7A9E" w:rsidP="004D7A9E">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4D7A9E" w:rsidRPr="005711CB" w:rsidRDefault="004D7A9E" w:rsidP="004D7A9E">
            <w:pPr>
              <w:rPr>
                <w:sz w:val="20"/>
                <w:szCs w:val="20"/>
              </w:rPr>
            </w:pPr>
            <w:r w:rsidRPr="005711CB">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34AD14B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4D7A9E" w:rsidRPr="005711CB" w:rsidRDefault="004D7A9E" w:rsidP="004D7A9E">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4D7A9E" w:rsidRPr="005711CB" w:rsidRDefault="004D7A9E" w:rsidP="004D7A9E">
            <w:pPr>
              <w:rPr>
                <w:sz w:val="20"/>
                <w:szCs w:val="20"/>
              </w:rPr>
            </w:pPr>
            <w:r w:rsidRPr="005711CB">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center"/>
          </w:tcPr>
          <w:p w14:paraId="7BFC9645"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4D7A9E" w:rsidRPr="005711CB" w:rsidRDefault="004D7A9E" w:rsidP="004D7A9E">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4D7A9E" w:rsidRPr="005711CB" w:rsidRDefault="004D7A9E" w:rsidP="004D7A9E">
            <w:pPr>
              <w:rPr>
                <w:sz w:val="20"/>
                <w:szCs w:val="20"/>
              </w:rPr>
            </w:pPr>
            <w:r w:rsidRPr="005711CB">
              <w:rPr>
                <w:sz w:val="20"/>
                <w:szCs w:val="20"/>
              </w:rPr>
              <w:t>Request for LP data</w:t>
            </w:r>
          </w:p>
        </w:tc>
        <w:tc>
          <w:tcPr>
            <w:tcW w:w="1620" w:type="dxa"/>
            <w:tcBorders>
              <w:top w:val="nil"/>
              <w:left w:val="nil"/>
              <w:bottom w:val="single" w:sz="4" w:space="0" w:color="auto"/>
              <w:right w:val="single" w:sz="4" w:space="0" w:color="auto"/>
            </w:tcBorders>
            <w:noWrap/>
            <w:vAlign w:val="center"/>
          </w:tcPr>
          <w:p w14:paraId="17001B9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83EF8B4" w14:textId="77777777" w:rsidR="004D7A9E" w:rsidRPr="005711CB" w:rsidRDefault="004D7A9E" w:rsidP="004D7A9E">
            <w:pPr>
              <w:jc w:val="center"/>
              <w:rPr>
                <w:sz w:val="20"/>
                <w:szCs w:val="20"/>
              </w:rPr>
            </w:pPr>
            <w:r w:rsidRPr="005711CB">
              <w:rPr>
                <w:sz w:val="20"/>
                <w:szCs w:val="20"/>
              </w:rPr>
              <w:t>CDS</w:t>
            </w:r>
          </w:p>
        </w:tc>
      </w:tr>
      <w:tr w:rsidR="004D7A9E"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4D7A9E" w:rsidRPr="005711CB" w:rsidRDefault="004D7A9E" w:rsidP="004D7A9E">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4D7A9E" w:rsidRPr="005711CB" w:rsidRDefault="004D7A9E" w:rsidP="004D7A9E">
            <w:pPr>
              <w:rPr>
                <w:sz w:val="20"/>
                <w:szCs w:val="20"/>
              </w:rPr>
            </w:pPr>
            <w:r w:rsidRPr="005711CB">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center"/>
          </w:tcPr>
          <w:p w14:paraId="68BB2D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4D7A9E" w:rsidRPr="005711CB" w:rsidRDefault="004D7A9E" w:rsidP="004D7A9E">
            <w:pPr>
              <w:jc w:val="center"/>
              <w:rPr>
                <w:sz w:val="20"/>
                <w:szCs w:val="20"/>
              </w:rPr>
            </w:pPr>
            <w:r w:rsidRPr="005711CB">
              <w:rPr>
                <w:sz w:val="20"/>
                <w:szCs w:val="20"/>
              </w:rPr>
              <w:t>666</w:t>
            </w:r>
          </w:p>
        </w:tc>
        <w:tc>
          <w:tcPr>
            <w:tcW w:w="3795" w:type="dxa"/>
            <w:tcBorders>
              <w:top w:val="nil"/>
              <w:left w:val="nil"/>
              <w:bottom w:val="single" w:sz="4" w:space="0" w:color="auto"/>
              <w:right w:val="single" w:sz="4" w:space="0" w:color="auto"/>
            </w:tcBorders>
            <w:vAlign w:val="center"/>
          </w:tcPr>
          <w:p w14:paraId="7EB19927" w14:textId="77777777" w:rsidR="004D7A9E" w:rsidRPr="005711CB" w:rsidRDefault="004D7A9E" w:rsidP="004D7A9E">
            <w:pPr>
              <w:rPr>
                <w:sz w:val="20"/>
                <w:szCs w:val="20"/>
              </w:rPr>
            </w:pPr>
            <w:r w:rsidRPr="005711CB">
              <w:rPr>
                <w:sz w:val="20"/>
                <w:szCs w:val="20"/>
              </w:rPr>
              <w:t>Data od LP diagrams - output data</w:t>
            </w:r>
          </w:p>
        </w:tc>
        <w:tc>
          <w:tcPr>
            <w:tcW w:w="1620" w:type="dxa"/>
            <w:tcBorders>
              <w:top w:val="nil"/>
              <w:left w:val="nil"/>
              <w:bottom w:val="single" w:sz="4" w:space="0" w:color="auto"/>
              <w:right w:val="single" w:sz="4" w:space="0" w:color="auto"/>
            </w:tcBorders>
            <w:noWrap/>
            <w:vAlign w:val="center"/>
          </w:tcPr>
          <w:p w14:paraId="7E4D75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4D7A9E" w:rsidRPr="005711CB" w:rsidRDefault="004D7A9E" w:rsidP="004D7A9E">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4D7A9E" w:rsidRPr="005711CB" w:rsidRDefault="004D7A9E" w:rsidP="004D7A9E">
            <w:pPr>
              <w:rPr>
                <w:sz w:val="20"/>
                <w:szCs w:val="20"/>
              </w:rPr>
            </w:pPr>
            <w:r w:rsidRPr="005711CB">
              <w:rPr>
                <w:sz w:val="20"/>
                <w:szCs w:val="20"/>
              </w:rPr>
              <w:t>Request for temperature correction coefficient data</w:t>
            </w:r>
          </w:p>
        </w:tc>
        <w:tc>
          <w:tcPr>
            <w:tcW w:w="1620" w:type="dxa"/>
            <w:tcBorders>
              <w:top w:val="nil"/>
              <w:left w:val="nil"/>
              <w:bottom w:val="single" w:sz="4" w:space="0" w:color="auto"/>
              <w:right w:val="single" w:sz="4" w:space="0" w:color="auto"/>
            </w:tcBorders>
            <w:noWrap/>
            <w:vAlign w:val="center"/>
          </w:tcPr>
          <w:p w14:paraId="76434552"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395FF68" w14:textId="77777777" w:rsidR="004D7A9E" w:rsidRPr="005711CB" w:rsidRDefault="004D7A9E" w:rsidP="004D7A9E">
            <w:pPr>
              <w:jc w:val="center"/>
              <w:rPr>
                <w:sz w:val="20"/>
                <w:szCs w:val="20"/>
              </w:rPr>
            </w:pPr>
            <w:r w:rsidRPr="005711CB">
              <w:rPr>
                <w:sz w:val="20"/>
                <w:szCs w:val="20"/>
              </w:rPr>
              <w:t>CDS</w:t>
            </w:r>
          </w:p>
        </w:tc>
      </w:tr>
      <w:tr w:rsidR="004D7A9E"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4D7A9E" w:rsidRPr="005711CB" w:rsidRDefault="004D7A9E" w:rsidP="004D7A9E">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4D7A9E" w:rsidRPr="005711CB" w:rsidRDefault="004D7A9E" w:rsidP="004D7A9E">
            <w:pPr>
              <w:rPr>
                <w:sz w:val="20"/>
                <w:szCs w:val="20"/>
              </w:rPr>
            </w:pPr>
            <w:r w:rsidRPr="005711CB">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center"/>
          </w:tcPr>
          <w:p w14:paraId="2E03094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4D7A9E" w:rsidRPr="005711CB" w:rsidRDefault="004D7A9E" w:rsidP="004D7A9E">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4D7A9E" w:rsidRPr="005711CB" w:rsidRDefault="004D7A9E" w:rsidP="004D7A9E">
            <w:pPr>
              <w:rPr>
                <w:sz w:val="20"/>
                <w:szCs w:val="20"/>
              </w:rPr>
            </w:pPr>
            <w:r w:rsidRPr="005711CB">
              <w:rPr>
                <w:sz w:val="20"/>
                <w:szCs w:val="20"/>
              </w:rPr>
              <w:t>Temperature correction coefficient - output data</w:t>
            </w:r>
          </w:p>
        </w:tc>
        <w:tc>
          <w:tcPr>
            <w:tcW w:w="1620" w:type="dxa"/>
            <w:tcBorders>
              <w:top w:val="nil"/>
              <w:left w:val="nil"/>
              <w:bottom w:val="single" w:sz="4" w:space="0" w:color="auto"/>
              <w:right w:val="single" w:sz="4" w:space="0" w:color="auto"/>
            </w:tcBorders>
            <w:noWrap/>
            <w:vAlign w:val="center"/>
          </w:tcPr>
          <w:p w14:paraId="350889EC"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4D7A9E" w:rsidRPr="005711CB" w:rsidRDefault="004D7A9E" w:rsidP="004D7A9E">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4D7A9E" w:rsidRPr="00F85BCD" w:rsidRDefault="004D7A9E" w:rsidP="004D7A9E">
            <w:pPr>
              <w:rPr>
                <w:sz w:val="20"/>
                <w:szCs w:val="20"/>
              </w:rPr>
            </w:pPr>
            <w:r w:rsidRPr="00F85BCD">
              <w:rPr>
                <w:sz w:val="20"/>
                <w:szCs w:val="20"/>
              </w:rPr>
              <w:t xml:space="preserve">Request for predicted consumption/production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1162784" w14:textId="77777777" w:rsidR="004D7A9E" w:rsidRPr="005711CB" w:rsidRDefault="004D7A9E" w:rsidP="004D7A9E">
            <w:pPr>
              <w:jc w:val="center"/>
              <w:rPr>
                <w:sz w:val="20"/>
                <w:szCs w:val="20"/>
              </w:rPr>
            </w:pPr>
            <w:r w:rsidRPr="005711CB">
              <w:rPr>
                <w:sz w:val="20"/>
                <w:szCs w:val="20"/>
              </w:rPr>
              <w:t>CDS</w:t>
            </w:r>
          </w:p>
        </w:tc>
      </w:tr>
      <w:tr w:rsidR="004D7A9E"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4D7A9E" w:rsidRPr="005711CB" w:rsidRDefault="004D7A9E" w:rsidP="004D7A9E">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4D7A9E" w:rsidRPr="00F85BCD" w:rsidRDefault="004D7A9E" w:rsidP="004D7A9E">
            <w:pPr>
              <w:rPr>
                <w:sz w:val="20"/>
                <w:szCs w:val="20"/>
              </w:rPr>
            </w:pPr>
            <w:r w:rsidRPr="00F85BCD">
              <w:rPr>
                <w:sz w:val="20"/>
                <w:szCs w:val="20"/>
              </w:rPr>
              <w:t xml:space="preserve">Confirmation/error message of Request for predicted production/consumption data for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4D7A9E" w:rsidRPr="005711CB" w:rsidRDefault="004D7A9E" w:rsidP="004D7A9E">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4D7A9E" w:rsidRPr="00F85BCD" w:rsidRDefault="004D7A9E" w:rsidP="004D7A9E">
            <w:pPr>
              <w:rPr>
                <w:sz w:val="20"/>
                <w:szCs w:val="20"/>
              </w:rPr>
            </w:pPr>
            <w:r w:rsidRPr="00F85BCD">
              <w:rPr>
                <w:sz w:val="20"/>
                <w:szCs w:val="20"/>
              </w:rPr>
              <w:t xml:space="preserve">Data of predicted production/consumption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4D7A9E" w:rsidRPr="005711CB" w:rsidRDefault="004D7A9E" w:rsidP="004D7A9E">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4D7A9E" w:rsidRPr="001A2F4A" w:rsidRDefault="004D7A9E" w:rsidP="004D7A9E">
            <w:pPr>
              <w:rPr>
                <w:sz w:val="20"/>
                <w:szCs w:val="20"/>
              </w:rPr>
            </w:pPr>
            <w:r w:rsidRPr="001A2F4A">
              <w:rPr>
                <w:sz w:val="20"/>
                <w:szCs w:val="20"/>
              </w:rPr>
              <w:t>Request for corr. LP</w:t>
            </w:r>
          </w:p>
        </w:tc>
        <w:tc>
          <w:tcPr>
            <w:tcW w:w="1620" w:type="dxa"/>
            <w:tcBorders>
              <w:top w:val="nil"/>
              <w:left w:val="nil"/>
              <w:bottom w:val="single" w:sz="4" w:space="0" w:color="auto"/>
              <w:right w:val="single" w:sz="4" w:space="0" w:color="auto"/>
            </w:tcBorders>
            <w:noWrap/>
            <w:vAlign w:val="center"/>
          </w:tcPr>
          <w:p w14:paraId="3121477A"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CDE5514" w14:textId="77777777" w:rsidR="004D7A9E" w:rsidRPr="005711CB" w:rsidRDefault="004D7A9E" w:rsidP="004D7A9E">
            <w:pPr>
              <w:jc w:val="center"/>
              <w:rPr>
                <w:sz w:val="20"/>
                <w:szCs w:val="20"/>
              </w:rPr>
            </w:pPr>
            <w:r w:rsidRPr="005711CB">
              <w:rPr>
                <w:sz w:val="20"/>
                <w:szCs w:val="20"/>
              </w:rPr>
              <w:t>CDS</w:t>
            </w:r>
          </w:p>
        </w:tc>
      </w:tr>
      <w:tr w:rsidR="004D7A9E"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4D7A9E" w:rsidRPr="005711CB" w:rsidRDefault="004D7A9E" w:rsidP="004D7A9E">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4D7A9E" w:rsidRPr="001A2F4A" w:rsidRDefault="004D7A9E" w:rsidP="004D7A9E">
            <w:pPr>
              <w:rPr>
                <w:sz w:val="20"/>
                <w:szCs w:val="20"/>
              </w:rPr>
            </w:pPr>
            <w:r w:rsidRPr="001A2F4A">
              <w:rPr>
                <w:sz w:val="20"/>
                <w:szCs w:val="20"/>
              </w:rPr>
              <w:t>Error, conf. of req. for corr. LP</w:t>
            </w:r>
          </w:p>
        </w:tc>
        <w:tc>
          <w:tcPr>
            <w:tcW w:w="1620" w:type="dxa"/>
            <w:tcBorders>
              <w:top w:val="nil"/>
              <w:left w:val="nil"/>
              <w:bottom w:val="single" w:sz="4" w:space="0" w:color="auto"/>
              <w:right w:val="single" w:sz="4" w:space="0" w:color="auto"/>
            </w:tcBorders>
            <w:noWrap/>
            <w:vAlign w:val="center"/>
          </w:tcPr>
          <w:p w14:paraId="59BA25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4D7A9E" w:rsidRPr="005711CB" w:rsidRDefault="004D7A9E" w:rsidP="004D7A9E">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4D7A9E" w:rsidRPr="001A2F4A" w:rsidRDefault="004D7A9E" w:rsidP="004D7A9E">
            <w:pPr>
              <w:rPr>
                <w:sz w:val="20"/>
                <w:szCs w:val="20"/>
              </w:rPr>
            </w:pPr>
            <w:r w:rsidRPr="001A2F4A">
              <w:rPr>
                <w:sz w:val="20"/>
                <w:szCs w:val="20"/>
              </w:rPr>
              <w:t>LP corr. to temperature and rest bil.</w:t>
            </w:r>
          </w:p>
        </w:tc>
        <w:tc>
          <w:tcPr>
            <w:tcW w:w="1620" w:type="dxa"/>
            <w:tcBorders>
              <w:top w:val="nil"/>
              <w:left w:val="nil"/>
              <w:bottom w:val="single" w:sz="4" w:space="0" w:color="auto"/>
              <w:right w:val="single" w:sz="4" w:space="0" w:color="auto"/>
            </w:tcBorders>
            <w:noWrap/>
            <w:vAlign w:val="center"/>
          </w:tcPr>
          <w:p w14:paraId="1B99B81A"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4D7A9E" w:rsidRPr="00AE63A2" w:rsidRDefault="004D7A9E" w:rsidP="004D7A9E">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4D7A9E" w:rsidRPr="00AE63A2" w:rsidRDefault="004D7A9E" w:rsidP="004D7A9E">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28DD82C" w14:textId="77777777" w:rsidR="004D7A9E" w:rsidRPr="005711CB" w:rsidRDefault="004D7A9E" w:rsidP="004D7A9E">
            <w:pPr>
              <w:jc w:val="center"/>
              <w:rPr>
                <w:sz w:val="20"/>
                <w:szCs w:val="20"/>
              </w:rPr>
            </w:pPr>
            <w:r w:rsidRPr="005711CB">
              <w:rPr>
                <w:sz w:val="20"/>
                <w:szCs w:val="20"/>
              </w:rPr>
              <w:t>CDS</w:t>
            </w:r>
          </w:p>
        </w:tc>
      </w:tr>
      <w:tr w:rsidR="004D7A9E"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4D7A9E" w:rsidRPr="00AE63A2" w:rsidRDefault="004D7A9E" w:rsidP="004D7A9E">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4D7A9E" w:rsidRPr="00AE63A2" w:rsidRDefault="004D7A9E" w:rsidP="004D7A9E">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4D7A9E" w:rsidRPr="00AE63A2" w:rsidRDefault="004D7A9E" w:rsidP="004D7A9E">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4D7A9E" w:rsidRPr="00AE63A2" w:rsidRDefault="004D7A9E" w:rsidP="004D7A9E">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4D7A9E" w:rsidRPr="005711CB" w:rsidRDefault="004D7A9E" w:rsidP="004D7A9E">
            <w:pPr>
              <w:jc w:val="center"/>
              <w:rPr>
                <w:sz w:val="20"/>
                <w:szCs w:val="20"/>
              </w:rPr>
            </w:pPr>
            <w:r w:rsidRPr="005711CB">
              <w:rPr>
                <w:sz w:val="20"/>
                <w:szCs w:val="20"/>
              </w:rPr>
              <w:t>Extrenal subject</w:t>
            </w:r>
          </w:p>
        </w:tc>
      </w:tr>
      <w:tr w:rsidR="004D7A9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4D7A9E" w:rsidRPr="001449DE" w:rsidDel="00ED30DA" w:rsidRDefault="004D7A9E" w:rsidP="004D7A9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4D7A9E" w:rsidRPr="001449DE" w:rsidDel="00ED30DA" w:rsidRDefault="004D7A9E" w:rsidP="004D7A9E">
            <w:pPr>
              <w:rPr>
                <w:sz w:val="20"/>
                <w:szCs w:val="20"/>
              </w:rPr>
            </w:pPr>
            <w:r w:rsidRPr="00CE7271">
              <w:rPr>
                <w:sz w:val="20"/>
                <w:szCs w:val="20"/>
              </w:rPr>
              <w:t>Postponement of closing date for the opening of receipt of IDA orders</w:t>
            </w:r>
          </w:p>
        </w:tc>
        <w:tc>
          <w:tcPr>
            <w:tcW w:w="1620" w:type="dxa"/>
            <w:tcBorders>
              <w:top w:val="nil"/>
              <w:left w:val="nil"/>
              <w:bottom w:val="single" w:sz="4" w:space="0" w:color="auto"/>
              <w:right w:val="single" w:sz="4" w:space="0" w:color="auto"/>
            </w:tcBorders>
            <w:noWrap/>
          </w:tcPr>
          <w:p w14:paraId="14C21D1F" w14:textId="0211630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4D7A9E" w:rsidRPr="001449DE" w:rsidDel="00ED30DA"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4D7A9E" w:rsidRPr="001449DE" w:rsidDel="00ED30DA" w:rsidRDefault="004D7A9E" w:rsidP="004D7A9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4D7A9E" w:rsidRPr="001449DE" w:rsidDel="00ED30DA" w:rsidRDefault="004D7A9E" w:rsidP="004D7A9E">
            <w:pPr>
              <w:rPr>
                <w:sz w:val="20"/>
                <w:szCs w:val="20"/>
              </w:rPr>
            </w:pPr>
            <w:r w:rsidRPr="00CE7271">
              <w:rPr>
                <w:sz w:val="20"/>
                <w:szCs w:val="20"/>
              </w:rPr>
              <w:t>Postponement of deadline for the end of receiving IDA orders</w:t>
            </w:r>
          </w:p>
        </w:tc>
        <w:tc>
          <w:tcPr>
            <w:tcW w:w="1620" w:type="dxa"/>
            <w:tcBorders>
              <w:top w:val="nil"/>
              <w:left w:val="nil"/>
              <w:bottom w:val="single" w:sz="4" w:space="0" w:color="auto"/>
              <w:right w:val="single" w:sz="4" w:space="0" w:color="auto"/>
            </w:tcBorders>
            <w:noWrap/>
          </w:tcPr>
          <w:p w14:paraId="4FF80F60" w14:textId="49A2BC8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4D7A9E" w:rsidRPr="001449DE" w:rsidDel="00ED30DA" w:rsidRDefault="004D7A9E" w:rsidP="004D7A9E">
            <w:pPr>
              <w:jc w:val="center"/>
              <w:rPr>
                <w:sz w:val="20"/>
                <w:szCs w:val="20"/>
              </w:rPr>
            </w:pPr>
            <w:r w:rsidRPr="00CE7271">
              <w:rPr>
                <w:sz w:val="20"/>
                <w:szCs w:val="20"/>
              </w:rPr>
              <w:lastRenderedPageBreak/>
              <w:t>806</w:t>
            </w:r>
          </w:p>
        </w:tc>
        <w:tc>
          <w:tcPr>
            <w:tcW w:w="3795" w:type="dxa"/>
            <w:tcBorders>
              <w:top w:val="nil"/>
              <w:left w:val="nil"/>
              <w:bottom w:val="single" w:sz="4" w:space="0" w:color="auto"/>
              <w:right w:val="single" w:sz="4" w:space="0" w:color="auto"/>
            </w:tcBorders>
          </w:tcPr>
          <w:p w14:paraId="46A12DFE" w14:textId="1EFC2B80" w:rsidR="004D7A9E" w:rsidRPr="001449DE" w:rsidDel="00ED30DA" w:rsidRDefault="004D7A9E" w:rsidP="004D7A9E">
            <w:pPr>
              <w:rPr>
                <w:sz w:val="20"/>
                <w:szCs w:val="20"/>
              </w:rPr>
            </w:pPr>
            <w:r w:rsidRPr="00CE7271">
              <w:rPr>
                <w:sz w:val="20"/>
                <w:szCs w:val="20"/>
              </w:rPr>
              <w:t>Delay in publication of IDA results</w:t>
            </w:r>
          </w:p>
        </w:tc>
        <w:tc>
          <w:tcPr>
            <w:tcW w:w="1620" w:type="dxa"/>
            <w:tcBorders>
              <w:top w:val="nil"/>
              <w:left w:val="nil"/>
              <w:bottom w:val="single" w:sz="4" w:space="0" w:color="auto"/>
              <w:right w:val="single" w:sz="4" w:space="0" w:color="auto"/>
            </w:tcBorders>
            <w:noWrap/>
          </w:tcPr>
          <w:p w14:paraId="306E40F1" w14:textId="44D12846"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4D7A9E" w:rsidRPr="001449DE" w:rsidDel="00ED30DA" w:rsidRDefault="004D7A9E" w:rsidP="004D7A9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4D7A9E" w:rsidRPr="001449DE" w:rsidDel="00ED30DA" w:rsidRDefault="004D7A9E" w:rsidP="004D7A9E">
            <w:pPr>
              <w:rPr>
                <w:sz w:val="20"/>
                <w:szCs w:val="20"/>
              </w:rPr>
            </w:pPr>
            <w:r w:rsidRPr="00CE7271">
              <w:rPr>
                <w:sz w:val="20"/>
                <w:szCs w:val="20"/>
              </w:rPr>
              <w:t>Deletion of auction</w:t>
            </w:r>
          </w:p>
        </w:tc>
        <w:tc>
          <w:tcPr>
            <w:tcW w:w="1620" w:type="dxa"/>
            <w:tcBorders>
              <w:top w:val="nil"/>
              <w:left w:val="nil"/>
              <w:bottom w:val="single" w:sz="4" w:space="0" w:color="auto"/>
              <w:right w:val="single" w:sz="4" w:space="0" w:color="auto"/>
            </w:tcBorders>
            <w:noWrap/>
          </w:tcPr>
          <w:p w14:paraId="7654807D" w14:textId="26EBB9E7"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4D7A9E" w:rsidRPr="001449DE" w:rsidDel="00ED30DA" w:rsidRDefault="004D7A9E" w:rsidP="004D7A9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4D7A9E" w:rsidRPr="001449DE" w:rsidDel="00ED30DA" w:rsidRDefault="004D7A9E" w:rsidP="004D7A9E">
            <w:pPr>
              <w:rPr>
                <w:sz w:val="20"/>
                <w:szCs w:val="20"/>
              </w:rPr>
            </w:pPr>
            <w:r w:rsidRPr="00CE7271">
              <w:rPr>
                <w:sz w:val="20"/>
                <w:szCs w:val="20"/>
              </w:rPr>
              <w:t>Capacity data for IDA</w:t>
            </w:r>
          </w:p>
        </w:tc>
        <w:tc>
          <w:tcPr>
            <w:tcW w:w="1620" w:type="dxa"/>
            <w:tcBorders>
              <w:top w:val="nil"/>
              <w:left w:val="nil"/>
              <w:bottom w:val="single" w:sz="4" w:space="0" w:color="auto"/>
              <w:right w:val="single" w:sz="4" w:space="0" w:color="auto"/>
            </w:tcBorders>
            <w:noWrap/>
          </w:tcPr>
          <w:p w14:paraId="2BE75493" w14:textId="591EA16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4D7A9E" w:rsidRPr="001449DE" w:rsidDel="00ED30DA" w:rsidRDefault="004D7A9E" w:rsidP="004D7A9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4D7A9E" w:rsidRPr="001449DE" w:rsidDel="00ED30DA" w:rsidRDefault="004D7A9E" w:rsidP="004D7A9E">
            <w:pPr>
              <w:rPr>
                <w:sz w:val="20"/>
                <w:szCs w:val="20"/>
              </w:rPr>
            </w:pPr>
            <w:r w:rsidRPr="00CE7271">
              <w:rPr>
                <w:sz w:val="20"/>
                <w:szCs w:val="20"/>
              </w:rPr>
              <w:t>Modification of capacity data for IDA</w:t>
            </w:r>
          </w:p>
        </w:tc>
        <w:tc>
          <w:tcPr>
            <w:tcW w:w="1620" w:type="dxa"/>
            <w:tcBorders>
              <w:top w:val="nil"/>
              <w:left w:val="nil"/>
              <w:bottom w:val="single" w:sz="4" w:space="0" w:color="auto"/>
              <w:right w:val="single" w:sz="4" w:space="0" w:color="auto"/>
            </w:tcBorders>
            <w:noWrap/>
          </w:tcPr>
          <w:p w14:paraId="2C76C98C" w14:textId="6D3BFBB4"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4D7A9E" w:rsidRPr="001449DE" w:rsidDel="00ED30DA" w:rsidRDefault="004D7A9E" w:rsidP="004D7A9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4D7A9E" w:rsidRPr="001449DE" w:rsidDel="00ED30DA" w:rsidRDefault="004D7A9E" w:rsidP="004D7A9E">
            <w:pPr>
              <w:rPr>
                <w:sz w:val="20"/>
                <w:szCs w:val="20"/>
              </w:rPr>
            </w:pPr>
            <w:r w:rsidRPr="00CE7271">
              <w:rPr>
                <w:sz w:val="20"/>
                <w:szCs w:val="20"/>
              </w:rPr>
              <w:t>Notice of change/postponement of deadline</w:t>
            </w:r>
          </w:p>
        </w:tc>
        <w:tc>
          <w:tcPr>
            <w:tcW w:w="1620" w:type="dxa"/>
            <w:tcBorders>
              <w:top w:val="nil"/>
              <w:left w:val="nil"/>
              <w:bottom w:val="single" w:sz="4" w:space="0" w:color="auto"/>
              <w:right w:val="single" w:sz="4" w:space="0" w:color="auto"/>
            </w:tcBorders>
            <w:noWrap/>
          </w:tcPr>
          <w:p w14:paraId="62BCE4DB" w14:textId="351AB5D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4D7A9E" w:rsidRPr="001449DE" w:rsidDel="00ED30DA" w:rsidRDefault="004D7A9E" w:rsidP="004D7A9E">
            <w:pPr>
              <w:jc w:val="center"/>
              <w:rPr>
                <w:sz w:val="20"/>
                <w:szCs w:val="20"/>
              </w:rPr>
            </w:pPr>
            <w:r w:rsidRPr="00450618">
              <w:rPr>
                <w:sz w:val="20"/>
                <w:szCs w:val="20"/>
              </w:rPr>
              <w:t>Extrenal subject</w:t>
            </w:r>
          </w:p>
        </w:tc>
      </w:tr>
      <w:tr w:rsidR="004D7A9E"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4D7A9E" w:rsidRPr="005711CB" w:rsidRDefault="004D7A9E" w:rsidP="004D7A9E">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4D7A9E" w:rsidRPr="005711CB" w:rsidRDefault="004D7A9E" w:rsidP="004D7A9E">
            <w:pPr>
              <w:rPr>
                <w:sz w:val="20"/>
                <w:szCs w:val="20"/>
              </w:rPr>
            </w:pPr>
            <w:r w:rsidRPr="005711CB">
              <w:rPr>
                <w:sz w:val="20"/>
                <w:szCs w:val="20"/>
              </w:rPr>
              <w:t>DM - Bid entering/replacement</w:t>
            </w:r>
          </w:p>
        </w:tc>
        <w:tc>
          <w:tcPr>
            <w:tcW w:w="1620" w:type="dxa"/>
            <w:tcBorders>
              <w:top w:val="nil"/>
              <w:left w:val="nil"/>
              <w:bottom w:val="single" w:sz="4" w:space="0" w:color="auto"/>
              <w:right w:val="single" w:sz="4" w:space="0" w:color="auto"/>
            </w:tcBorders>
            <w:noWrap/>
            <w:vAlign w:val="center"/>
          </w:tcPr>
          <w:p w14:paraId="1FC6BCE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363377" w14:textId="77777777" w:rsidR="004D7A9E" w:rsidRPr="005711CB" w:rsidRDefault="004D7A9E" w:rsidP="004D7A9E">
            <w:pPr>
              <w:jc w:val="center"/>
              <w:rPr>
                <w:sz w:val="20"/>
                <w:szCs w:val="20"/>
              </w:rPr>
            </w:pPr>
            <w:r w:rsidRPr="005711CB">
              <w:rPr>
                <w:sz w:val="20"/>
                <w:szCs w:val="20"/>
              </w:rPr>
              <w:t>IS OTE</w:t>
            </w:r>
          </w:p>
        </w:tc>
      </w:tr>
      <w:tr w:rsidR="004D7A9E"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4D7A9E" w:rsidRPr="005711CB" w:rsidRDefault="004D7A9E" w:rsidP="004D7A9E">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4D7A9E" w:rsidRPr="005711CB" w:rsidRDefault="004D7A9E" w:rsidP="004D7A9E">
            <w:pPr>
              <w:rPr>
                <w:sz w:val="20"/>
                <w:szCs w:val="20"/>
              </w:rPr>
            </w:pPr>
            <w:r w:rsidRPr="005711CB">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center"/>
          </w:tcPr>
          <w:p w14:paraId="296704E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4D7A9E" w:rsidRPr="005711CB" w:rsidRDefault="004D7A9E" w:rsidP="004D7A9E">
            <w:pPr>
              <w:jc w:val="center"/>
              <w:rPr>
                <w:sz w:val="20"/>
                <w:szCs w:val="20"/>
              </w:rPr>
            </w:pPr>
            <w:r w:rsidRPr="005711CB">
              <w:rPr>
                <w:sz w:val="20"/>
                <w:szCs w:val="20"/>
              </w:rPr>
              <w:t>813</w:t>
            </w:r>
          </w:p>
        </w:tc>
        <w:tc>
          <w:tcPr>
            <w:tcW w:w="3795" w:type="dxa"/>
            <w:tcBorders>
              <w:top w:val="nil"/>
              <w:left w:val="nil"/>
              <w:bottom w:val="single" w:sz="4" w:space="0" w:color="auto"/>
              <w:right w:val="single" w:sz="4" w:space="0" w:color="auto"/>
            </w:tcBorders>
            <w:vAlign w:val="center"/>
          </w:tcPr>
          <w:p w14:paraId="4FFCAABF" w14:textId="77777777" w:rsidR="004D7A9E" w:rsidRPr="005711CB" w:rsidRDefault="004D7A9E" w:rsidP="004D7A9E">
            <w:pPr>
              <w:rPr>
                <w:sz w:val="20"/>
                <w:szCs w:val="20"/>
              </w:rPr>
            </w:pPr>
            <w:r w:rsidRPr="005711CB">
              <w:rPr>
                <w:sz w:val="20"/>
                <w:szCs w:val="20"/>
              </w:rPr>
              <w:t>DM - Copy of bid data (response to 811- entering)</w:t>
            </w:r>
          </w:p>
        </w:tc>
        <w:tc>
          <w:tcPr>
            <w:tcW w:w="1620" w:type="dxa"/>
            <w:tcBorders>
              <w:top w:val="nil"/>
              <w:left w:val="nil"/>
              <w:bottom w:val="single" w:sz="4" w:space="0" w:color="auto"/>
              <w:right w:val="single" w:sz="4" w:space="0" w:color="auto"/>
            </w:tcBorders>
            <w:noWrap/>
            <w:vAlign w:val="center"/>
          </w:tcPr>
          <w:p w14:paraId="2B2F415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4D7A9E" w:rsidRPr="005711CB" w:rsidRDefault="004D7A9E" w:rsidP="004D7A9E">
            <w:pPr>
              <w:jc w:val="center"/>
              <w:rPr>
                <w:sz w:val="20"/>
                <w:szCs w:val="20"/>
              </w:rPr>
            </w:pPr>
            <w:r w:rsidRPr="005711CB">
              <w:rPr>
                <w:sz w:val="20"/>
                <w:szCs w:val="20"/>
              </w:rPr>
              <w:t>External subject</w:t>
            </w:r>
          </w:p>
        </w:tc>
      </w:tr>
      <w:tr w:rsidR="004D7A9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4D7A9E" w:rsidRPr="007F474B" w:rsidRDefault="004D7A9E" w:rsidP="004D7A9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4D7A9E" w:rsidRPr="001E1CF6" w:rsidRDefault="004D7A9E" w:rsidP="004D7A9E">
            <w:pPr>
              <w:spacing w:after="0"/>
              <w:rPr>
                <w:sz w:val="20"/>
                <w:szCs w:val="20"/>
                <w:lang w:eastAsia="cs-CZ"/>
              </w:rPr>
            </w:pPr>
            <w:r>
              <w:rPr>
                <w:sz w:val="20"/>
                <w:szCs w:val="20"/>
              </w:rPr>
              <w:t>IDA</w:t>
            </w:r>
            <w:r w:rsidRPr="005711CB">
              <w:rPr>
                <w:sz w:val="20"/>
                <w:szCs w:val="20"/>
              </w:rPr>
              <w:t xml:space="preserve"> - Bid entering/replacement</w:t>
            </w:r>
          </w:p>
        </w:tc>
        <w:tc>
          <w:tcPr>
            <w:tcW w:w="1620" w:type="dxa"/>
            <w:tcBorders>
              <w:top w:val="nil"/>
              <w:left w:val="nil"/>
              <w:bottom w:val="single" w:sz="4" w:space="0" w:color="auto"/>
              <w:right w:val="single" w:sz="4" w:space="0" w:color="auto"/>
            </w:tcBorders>
            <w:noWrap/>
            <w:vAlign w:val="center"/>
          </w:tcPr>
          <w:p w14:paraId="5DDF2C54" w14:textId="39F1DE39" w:rsidR="004D7A9E" w:rsidRPr="001E1CF6"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4D7A9E" w:rsidRPr="001E1CF6"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4D7A9E" w:rsidRPr="001E1CF6"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EEA44CF" w14:textId="32809FA2" w:rsidR="004D7A9E" w:rsidRPr="001E1CF6" w:rsidRDefault="004D7A9E" w:rsidP="004D7A9E">
            <w:pPr>
              <w:spacing w:after="0"/>
              <w:jc w:val="center"/>
              <w:rPr>
                <w:sz w:val="20"/>
                <w:szCs w:val="20"/>
                <w:lang w:eastAsia="cs-CZ"/>
              </w:rPr>
            </w:pPr>
            <w:r w:rsidRPr="005711CB">
              <w:rPr>
                <w:sz w:val="20"/>
                <w:szCs w:val="20"/>
              </w:rPr>
              <w:t>IS OTE</w:t>
            </w:r>
          </w:p>
        </w:tc>
      </w:tr>
      <w:tr w:rsidR="004D7A9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4D7A9E" w:rsidRDefault="004D7A9E" w:rsidP="004D7A9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4D7A9E" w:rsidRPr="00651B4B" w:rsidRDefault="004D7A9E" w:rsidP="004D7A9E">
            <w:pPr>
              <w:spacing w:after="0"/>
              <w:rPr>
                <w:sz w:val="20"/>
                <w:szCs w:val="20"/>
                <w:lang w:eastAsia="cs-CZ"/>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79492E37" w14:textId="370BD740" w:rsidR="004D7A9E"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4D7A9E" w:rsidRDefault="004D7A9E" w:rsidP="004D7A9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81</w:t>
            </w:r>
            <w:r>
              <w:rPr>
                <w:sz w:val="20"/>
                <w:szCs w:val="20"/>
              </w:rPr>
              <w:t xml:space="preserve">4 </w:t>
            </w:r>
            <w:r w:rsidRPr="005711CB">
              <w:rPr>
                <w:sz w:val="20"/>
                <w:szCs w:val="20"/>
              </w:rPr>
              <w:t>- entering)</w:t>
            </w:r>
          </w:p>
        </w:tc>
        <w:tc>
          <w:tcPr>
            <w:tcW w:w="1620" w:type="dxa"/>
            <w:tcBorders>
              <w:top w:val="nil"/>
              <w:left w:val="nil"/>
              <w:bottom w:val="single" w:sz="4" w:space="0" w:color="auto"/>
              <w:right w:val="single" w:sz="4" w:space="0" w:color="auto"/>
            </w:tcBorders>
            <w:noWrap/>
            <w:vAlign w:val="center"/>
          </w:tcPr>
          <w:p w14:paraId="7DED688A" w14:textId="0EBE7BA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4D7A9E" w:rsidRDefault="004D7A9E" w:rsidP="004D7A9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4D7A9E" w:rsidRPr="005711CB" w:rsidRDefault="004D7A9E" w:rsidP="004D7A9E">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4D7A9E" w:rsidRPr="005711CB" w:rsidRDefault="004D7A9E" w:rsidP="004D7A9E">
            <w:pPr>
              <w:rPr>
                <w:sz w:val="20"/>
                <w:szCs w:val="20"/>
              </w:rPr>
            </w:pPr>
            <w:r w:rsidRPr="005711CB">
              <w:rPr>
                <w:sz w:val="20"/>
                <w:szCs w:val="20"/>
              </w:rPr>
              <w:t>DM - Bid cancellation</w:t>
            </w:r>
          </w:p>
        </w:tc>
        <w:tc>
          <w:tcPr>
            <w:tcW w:w="1620" w:type="dxa"/>
            <w:tcBorders>
              <w:top w:val="nil"/>
              <w:left w:val="nil"/>
              <w:bottom w:val="single" w:sz="4" w:space="0" w:color="auto"/>
              <w:right w:val="single" w:sz="4" w:space="0" w:color="auto"/>
            </w:tcBorders>
            <w:noWrap/>
            <w:vAlign w:val="center"/>
          </w:tcPr>
          <w:p w14:paraId="6A1C52D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71D2622" w14:textId="77777777" w:rsidR="004D7A9E" w:rsidRPr="005711CB" w:rsidRDefault="004D7A9E" w:rsidP="004D7A9E">
            <w:pPr>
              <w:jc w:val="center"/>
              <w:rPr>
                <w:sz w:val="20"/>
                <w:szCs w:val="20"/>
              </w:rPr>
            </w:pPr>
            <w:r w:rsidRPr="005711CB">
              <w:rPr>
                <w:sz w:val="20"/>
                <w:szCs w:val="20"/>
              </w:rPr>
              <w:t>IS OTE</w:t>
            </w:r>
          </w:p>
        </w:tc>
      </w:tr>
      <w:tr w:rsidR="004D7A9E"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4D7A9E" w:rsidRPr="005711CB" w:rsidRDefault="004D7A9E" w:rsidP="004D7A9E">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4D7A9E" w:rsidRPr="005711CB" w:rsidRDefault="004D7A9E" w:rsidP="004D7A9E">
            <w:pPr>
              <w:rPr>
                <w:sz w:val="20"/>
                <w:szCs w:val="20"/>
              </w:rPr>
            </w:pPr>
            <w:r w:rsidRPr="005711CB">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center"/>
          </w:tcPr>
          <w:p w14:paraId="0E3614A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4D7A9E" w:rsidRPr="005711CB" w:rsidRDefault="004D7A9E" w:rsidP="004D7A9E">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4D7A9E" w:rsidRPr="005711CB" w:rsidRDefault="004D7A9E" w:rsidP="004D7A9E">
            <w:pPr>
              <w:rPr>
                <w:sz w:val="20"/>
                <w:szCs w:val="20"/>
              </w:rPr>
            </w:pPr>
            <w:r w:rsidRPr="005711CB">
              <w:rPr>
                <w:sz w:val="20"/>
                <w:szCs w:val="20"/>
              </w:rPr>
              <w:t>DM - Copy of bid data (response to 821- cancelation)</w:t>
            </w:r>
          </w:p>
        </w:tc>
        <w:tc>
          <w:tcPr>
            <w:tcW w:w="1620" w:type="dxa"/>
            <w:tcBorders>
              <w:top w:val="nil"/>
              <w:left w:val="nil"/>
              <w:bottom w:val="single" w:sz="4" w:space="0" w:color="auto"/>
              <w:right w:val="single" w:sz="4" w:space="0" w:color="auto"/>
            </w:tcBorders>
            <w:noWrap/>
            <w:vAlign w:val="center"/>
          </w:tcPr>
          <w:p w14:paraId="00C52E1C"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4D7A9E" w:rsidRPr="007F474B" w:rsidRDefault="004D7A9E" w:rsidP="004D7A9E">
            <w:pPr>
              <w:spacing w:after="0"/>
              <w:rPr>
                <w:sz w:val="20"/>
                <w:szCs w:val="20"/>
                <w:lang w:eastAsia="cs-CZ"/>
              </w:rPr>
            </w:pPr>
            <w:r>
              <w:rPr>
                <w:sz w:val="20"/>
                <w:szCs w:val="20"/>
              </w:rPr>
              <w:t>IDA</w:t>
            </w:r>
            <w:r w:rsidRPr="005711CB">
              <w:rPr>
                <w:sz w:val="20"/>
                <w:szCs w:val="20"/>
              </w:rPr>
              <w:t xml:space="preserve"> - Bid cancellation</w:t>
            </w:r>
          </w:p>
        </w:tc>
        <w:tc>
          <w:tcPr>
            <w:tcW w:w="1620" w:type="dxa"/>
            <w:tcBorders>
              <w:top w:val="nil"/>
              <w:left w:val="nil"/>
              <w:bottom w:val="single" w:sz="4" w:space="0" w:color="auto"/>
              <w:right w:val="single" w:sz="4" w:space="0" w:color="auto"/>
            </w:tcBorders>
            <w:noWrap/>
            <w:vAlign w:val="center"/>
          </w:tcPr>
          <w:p w14:paraId="657FEDFC" w14:textId="3AF892F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4D7A9E" w:rsidRPr="007F474B"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292D97" w14:textId="4A29C1B1"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4D7A9E" w:rsidRPr="007F474B" w:rsidRDefault="004D7A9E" w:rsidP="004D7A9E">
            <w:pPr>
              <w:spacing w:after="0"/>
              <w:rPr>
                <w:sz w:val="20"/>
                <w:szCs w:val="20"/>
                <w:lang w:eastAsia="cs-CZ"/>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5D52CE4F" w14:textId="6BE690D3"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w:t>
            </w:r>
            <w:r>
              <w:rPr>
                <w:sz w:val="20"/>
                <w:szCs w:val="20"/>
              </w:rPr>
              <w:t>24</w:t>
            </w:r>
            <w:r w:rsidRPr="005711CB">
              <w:rPr>
                <w:sz w:val="20"/>
                <w:szCs w:val="20"/>
              </w:rPr>
              <w:t>- cancelation)</w:t>
            </w:r>
          </w:p>
        </w:tc>
        <w:tc>
          <w:tcPr>
            <w:tcW w:w="1620" w:type="dxa"/>
            <w:tcBorders>
              <w:top w:val="nil"/>
              <w:left w:val="nil"/>
              <w:bottom w:val="single" w:sz="4" w:space="0" w:color="auto"/>
              <w:right w:val="single" w:sz="4" w:space="0" w:color="auto"/>
            </w:tcBorders>
            <w:noWrap/>
            <w:vAlign w:val="center"/>
          </w:tcPr>
          <w:p w14:paraId="5983CF1E" w14:textId="5ACEF8C7"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4D7A9E" w:rsidRPr="005711CB" w:rsidRDefault="004D7A9E" w:rsidP="004D7A9E">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4D7A9E" w:rsidRPr="005711CB" w:rsidRDefault="004D7A9E" w:rsidP="004D7A9E">
            <w:pPr>
              <w:rPr>
                <w:sz w:val="20"/>
                <w:szCs w:val="20"/>
              </w:rPr>
            </w:pPr>
            <w:r w:rsidRPr="005711CB">
              <w:rPr>
                <w:sz w:val="20"/>
                <w:szCs w:val="20"/>
              </w:rPr>
              <w:t>Request for DM bid data providing</w:t>
            </w:r>
          </w:p>
        </w:tc>
        <w:tc>
          <w:tcPr>
            <w:tcW w:w="1620" w:type="dxa"/>
            <w:tcBorders>
              <w:top w:val="nil"/>
              <w:left w:val="nil"/>
              <w:bottom w:val="single" w:sz="4" w:space="0" w:color="auto"/>
              <w:right w:val="single" w:sz="4" w:space="0" w:color="auto"/>
            </w:tcBorders>
            <w:noWrap/>
            <w:vAlign w:val="center"/>
          </w:tcPr>
          <w:p w14:paraId="23E9854D"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DFC4AF2" w14:textId="77777777" w:rsidR="004D7A9E" w:rsidRPr="005711CB" w:rsidRDefault="004D7A9E" w:rsidP="004D7A9E">
            <w:pPr>
              <w:jc w:val="center"/>
              <w:rPr>
                <w:sz w:val="20"/>
                <w:szCs w:val="20"/>
              </w:rPr>
            </w:pPr>
            <w:r w:rsidRPr="005711CB">
              <w:rPr>
                <w:sz w:val="20"/>
                <w:szCs w:val="20"/>
              </w:rPr>
              <w:t>IS OTE</w:t>
            </w:r>
          </w:p>
        </w:tc>
      </w:tr>
      <w:tr w:rsidR="004D7A9E"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4D7A9E" w:rsidRPr="005711CB" w:rsidRDefault="004D7A9E" w:rsidP="004D7A9E">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4D7A9E" w:rsidRPr="005711CB" w:rsidRDefault="004D7A9E" w:rsidP="004D7A9E">
            <w:pPr>
              <w:rPr>
                <w:sz w:val="20"/>
                <w:szCs w:val="20"/>
              </w:rPr>
            </w:pPr>
            <w:r w:rsidRPr="005711CB">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center"/>
          </w:tcPr>
          <w:p w14:paraId="4D3F47E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4D7A9E" w:rsidRPr="005711CB" w:rsidRDefault="004D7A9E" w:rsidP="004D7A9E">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4D7A9E" w:rsidRPr="005711CB" w:rsidRDefault="004D7A9E" w:rsidP="004D7A9E">
            <w:pPr>
              <w:rPr>
                <w:sz w:val="20"/>
                <w:szCs w:val="20"/>
              </w:rPr>
            </w:pPr>
            <w:r w:rsidRPr="005711CB">
              <w:rPr>
                <w:sz w:val="20"/>
                <w:szCs w:val="20"/>
              </w:rPr>
              <w:t>DM - Copy of bid data (response to 831- actual status)</w:t>
            </w:r>
          </w:p>
        </w:tc>
        <w:tc>
          <w:tcPr>
            <w:tcW w:w="1620" w:type="dxa"/>
            <w:tcBorders>
              <w:top w:val="nil"/>
              <w:left w:val="nil"/>
              <w:bottom w:val="single" w:sz="4" w:space="0" w:color="auto"/>
              <w:right w:val="single" w:sz="4" w:space="0" w:color="auto"/>
            </w:tcBorders>
            <w:noWrap/>
            <w:vAlign w:val="center"/>
          </w:tcPr>
          <w:p w14:paraId="2DA7D391"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4D7A9E" w:rsidRPr="007F474B" w:rsidRDefault="004D7A9E" w:rsidP="004D7A9E">
            <w:pPr>
              <w:spacing w:after="0"/>
              <w:rPr>
                <w:sz w:val="20"/>
                <w:szCs w:val="20"/>
                <w:lang w:eastAsia="cs-CZ"/>
              </w:rPr>
            </w:pPr>
            <w:r w:rsidRPr="005711CB">
              <w:rPr>
                <w:sz w:val="20"/>
                <w:szCs w:val="20"/>
              </w:rPr>
              <w:t xml:space="preserve">Request for </w:t>
            </w:r>
            <w:r>
              <w:rPr>
                <w:sz w:val="20"/>
                <w:szCs w:val="20"/>
              </w:rPr>
              <w:t>IDA</w:t>
            </w:r>
            <w:r w:rsidRPr="005711CB">
              <w:rPr>
                <w:sz w:val="20"/>
                <w:szCs w:val="20"/>
              </w:rPr>
              <w:t xml:space="preserve"> bid data providing</w:t>
            </w:r>
          </w:p>
        </w:tc>
        <w:tc>
          <w:tcPr>
            <w:tcW w:w="1620" w:type="dxa"/>
            <w:tcBorders>
              <w:top w:val="nil"/>
              <w:left w:val="nil"/>
              <w:bottom w:val="single" w:sz="4" w:space="0" w:color="auto"/>
              <w:right w:val="single" w:sz="4" w:space="0" w:color="auto"/>
            </w:tcBorders>
            <w:noWrap/>
            <w:vAlign w:val="center"/>
          </w:tcPr>
          <w:p w14:paraId="5EE08524" w14:textId="350C54AD" w:rsidR="004D7A9E" w:rsidRPr="009C0C25" w:rsidRDefault="004D7A9E" w:rsidP="004D7A9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4D7A9E" w:rsidRPr="007F474B"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66EE624" w14:textId="37777673"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4D7A9E" w:rsidRPr="007F474B" w:rsidRDefault="004D7A9E" w:rsidP="004D7A9E">
            <w:pPr>
              <w:spacing w:after="0"/>
              <w:rPr>
                <w:sz w:val="20"/>
                <w:szCs w:val="20"/>
                <w:lang w:eastAsia="cs-CZ"/>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620" w:type="dxa"/>
            <w:tcBorders>
              <w:top w:val="nil"/>
              <w:left w:val="nil"/>
              <w:bottom w:val="single" w:sz="4" w:space="0" w:color="auto"/>
              <w:right w:val="single" w:sz="4" w:space="0" w:color="auto"/>
            </w:tcBorders>
            <w:noWrap/>
            <w:vAlign w:val="center"/>
          </w:tcPr>
          <w:p w14:paraId="3D2B0D9C" w14:textId="5B9602A7"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83</w:t>
            </w:r>
            <w:r>
              <w:rPr>
                <w:sz w:val="20"/>
                <w:szCs w:val="20"/>
              </w:rPr>
              <w:t xml:space="preserve">4 </w:t>
            </w:r>
            <w:r w:rsidRPr="005711CB">
              <w:rPr>
                <w:sz w:val="20"/>
                <w:szCs w:val="20"/>
              </w:rPr>
              <w:t>- actual status)</w:t>
            </w:r>
          </w:p>
        </w:tc>
        <w:tc>
          <w:tcPr>
            <w:tcW w:w="1620" w:type="dxa"/>
            <w:tcBorders>
              <w:top w:val="nil"/>
              <w:left w:val="nil"/>
              <w:bottom w:val="single" w:sz="4" w:space="0" w:color="auto"/>
              <w:right w:val="single" w:sz="4" w:space="0" w:color="auto"/>
            </w:tcBorders>
            <w:noWrap/>
            <w:vAlign w:val="center"/>
          </w:tcPr>
          <w:p w14:paraId="0573F29B" w14:textId="4A3902C1"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4D7A9E" w:rsidRPr="00986946" w:rsidRDefault="004D7A9E" w:rsidP="004D7A9E">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lastRenderedPageBreak/>
              <w:t>905</w:t>
            </w:r>
          </w:p>
        </w:tc>
        <w:tc>
          <w:tcPr>
            <w:tcW w:w="3795" w:type="dxa"/>
            <w:tcBorders>
              <w:top w:val="nil"/>
              <w:left w:val="nil"/>
              <w:bottom w:val="single" w:sz="4" w:space="0" w:color="auto"/>
              <w:right w:val="single" w:sz="4" w:space="0" w:color="auto"/>
            </w:tcBorders>
            <w:vAlign w:val="bottom"/>
          </w:tcPr>
          <w:p w14:paraId="7F49C030" w14:textId="4BA903AC" w:rsidR="004D7A9E" w:rsidRPr="00986946" w:rsidRDefault="004D7A9E" w:rsidP="004D7A9E">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4D7A9E" w:rsidRPr="00986946" w:rsidRDefault="004D7A9E" w:rsidP="004D7A9E">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4D7A9E" w:rsidRPr="00986946" w:rsidRDefault="004D7A9E" w:rsidP="004D7A9E">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4D7A9E"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4D7A9E" w:rsidRPr="00986946" w:rsidRDefault="004D7A9E" w:rsidP="004D7A9E">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4D7A9E" w:rsidRPr="005711CB" w:rsidRDefault="004D7A9E" w:rsidP="004D7A9E">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4D7A9E" w:rsidRPr="005711CB" w:rsidRDefault="004D7A9E" w:rsidP="004D7A9E">
            <w:pPr>
              <w:rPr>
                <w:sz w:val="20"/>
                <w:szCs w:val="20"/>
              </w:rPr>
            </w:pPr>
            <w:r>
              <w:rPr>
                <w:sz w:val="20"/>
                <w:szCs w:val="20"/>
              </w:rPr>
              <w:t>Network data</w:t>
            </w:r>
            <w:r w:rsidRPr="00422896">
              <w:rPr>
                <w:sz w:val="20"/>
                <w:szCs w:val="20"/>
              </w:rPr>
              <w:t xml:space="preserve"> publication delay, decoupling possibility</w:t>
            </w:r>
          </w:p>
        </w:tc>
        <w:tc>
          <w:tcPr>
            <w:tcW w:w="1620" w:type="dxa"/>
            <w:tcBorders>
              <w:top w:val="nil"/>
              <w:left w:val="nil"/>
              <w:bottom w:val="single" w:sz="4" w:space="0" w:color="auto"/>
              <w:right w:val="single" w:sz="4" w:space="0" w:color="auto"/>
            </w:tcBorders>
            <w:noWrap/>
          </w:tcPr>
          <w:p w14:paraId="427FE705"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4D7A9E" w:rsidRPr="005711CB" w:rsidRDefault="004D7A9E" w:rsidP="004D7A9E">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4D7A9E" w:rsidRPr="005711CB" w:rsidRDefault="004D7A9E" w:rsidP="004D7A9E">
            <w:pPr>
              <w:rPr>
                <w:sz w:val="20"/>
                <w:szCs w:val="20"/>
              </w:rPr>
            </w:pPr>
            <w:r w:rsidRPr="005711CB">
              <w:rPr>
                <w:sz w:val="20"/>
                <w:szCs w:val="20"/>
              </w:rPr>
              <w:t>Request for IS OTE data handover</w:t>
            </w:r>
          </w:p>
        </w:tc>
        <w:tc>
          <w:tcPr>
            <w:tcW w:w="1620" w:type="dxa"/>
            <w:tcBorders>
              <w:top w:val="nil"/>
              <w:left w:val="nil"/>
              <w:bottom w:val="single" w:sz="4" w:space="0" w:color="auto"/>
              <w:right w:val="single" w:sz="4" w:space="0" w:color="auto"/>
            </w:tcBorders>
            <w:noWrap/>
            <w:vAlign w:val="center"/>
          </w:tcPr>
          <w:p w14:paraId="3859E24C" w14:textId="77777777" w:rsidR="004D7A9E" w:rsidRPr="005711CB"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48E0F52" w14:textId="22253B5C" w:rsidR="004D7A9E" w:rsidRPr="005711CB" w:rsidRDefault="004D7A9E" w:rsidP="004D7A9E">
            <w:pPr>
              <w:jc w:val="center"/>
              <w:rPr>
                <w:sz w:val="20"/>
                <w:szCs w:val="20"/>
              </w:rPr>
            </w:pPr>
            <w:r w:rsidRPr="005711CB">
              <w:rPr>
                <w:sz w:val="20"/>
                <w:szCs w:val="20"/>
              </w:rPr>
              <w:t>WAS (</w:t>
            </w:r>
            <w:r>
              <w:rPr>
                <w:sz w:val="20"/>
                <w:szCs w:val="20"/>
              </w:rPr>
              <w:t>EMTAS</w:t>
            </w:r>
            <w:r w:rsidRPr="005711CB">
              <w:rPr>
                <w:sz w:val="20"/>
                <w:szCs w:val="20"/>
              </w:rPr>
              <w:t>)</w:t>
            </w:r>
          </w:p>
        </w:tc>
      </w:tr>
      <w:tr w:rsidR="004D7A9E"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4D7A9E" w:rsidRPr="005711CB" w:rsidRDefault="004D7A9E" w:rsidP="004D7A9E">
            <w:pPr>
              <w:jc w:val="center"/>
              <w:rPr>
                <w:sz w:val="20"/>
                <w:szCs w:val="20"/>
              </w:rPr>
            </w:pPr>
            <w:r w:rsidRPr="005711CB">
              <w:rPr>
                <w:sz w:val="20"/>
                <w:szCs w:val="20"/>
              </w:rPr>
              <w:t>922</w:t>
            </w:r>
          </w:p>
        </w:tc>
        <w:tc>
          <w:tcPr>
            <w:tcW w:w="3795" w:type="dxa"/>
            <w:tcBorders>
              <w:top w:val="nil"/>
              <w:left w:val="nil"/>
              <w:bottom w:val="single" w:sz="4" w:space="0" w:color="auto"/>
              <w:right w:val="single" w:sz="4" w:space="0" w:color="auto"/>
            </w:tcBorders>
            <w:vAlign w:val="center"/>
          </w:tcPr>
          <w:p w14:paraId="633872E6" w14:textId="77777777" w:rsidR="004D7A9E" w:rsidRPr="005711CB" w:rsidRDefault="004D7A9E" w:rsidP="004D7A9E">
            <w:pPr>
              <w:rPr>
                <w:sz w:val="20"/>
                <w:szCs w:val="20"/>
              </w:rPr>
            </w:pPr>
            <w:r w:rsidRPr="005711CB">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center"/>
          </w:tcPr>
          <w:p w14:paraId="079CC4F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4D7A9E" w:rsidRPr="005711CB" w:rsidRDefault="004D7A9E" w:rsidP="004D7A9E">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4D7A9E" w:rsidRPr="005711CB" w:rsidRDefault="004D7A9E" w:rsidP="004D7A9E">
            <w:pPr>
              <w:rPr>
                <w:sz w:val="20"/>
                <w:szCs w:val="20"/>
              </w:rPr>
            </w:pPr>
            <w:r w:rsidRPr="00520368">
              <w:rPr>
                <w:sz w:val="20"/>
                <w:szCs w:val="20"/>
              </w:rPr>
              <w:t>Request for IS OTE data handover - MarketService</w:t>
            </w:r>
          </w:p>
        </w:tc>
        <w:tc>
          <w:tcPr>
            <w:tcW w:w="1620" w:type="dxa"/>
            <w:tcBorders>
              <w:top w:val="nil"/>
              <w:left w:val="nil"/>
              <w:bottom w:val="single" w:sz="4" w:space="0" w:color="auto"/>
              <w:right w:val="single" w:sz="4" w:space="0" w:color="auto"/>
            </w:tcBorders>
            <w:noWrap/>
            <w:vAlign w:val="center"/>
          </w:tcPr>
          <w:p w14:paraId="3EF62DD9" w14:textId="77777777" w:rsidR="004D7A9E" w:rsidRPr="005711CB"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71870C" w14:textId="4A44A9C1" w:rsidR="004D7A9E" w:rsidRPr="005711CB" w:rsidRDefault="004D7A9E" w:rsidP="004D7A9E">
            <w:pPr>
              <w:jc w:val="center"/>
              <w:rPr>
                <w:sz w:val="20"/>
                <w:szCs w:val="20"/>
              </w:rPr>
            </w:pPr>
            <w:r w:rsidRPr="005711CB">
              <w:rPr>
                <w:sz w:val="20"/>
                <w:szCs w:val="20"/>
              </w:rPr>
              <w:t xml:space="preserve">WAS </w:t>
            </w:r>
            <w:r w:rsidRPr="005711CB" w:rsidDel="00BD6645">
              <w:rPr>
                <w:sz w:val="20"/>
                <w:szCs w:val="20"/>
              </w:rPr>
              <w:t xml:space="preserve"> </w:t>
            </w:r>
            <w:r>
              <w:rPr>
                <w:sz w:val="20"/>
                <w:szCs w:val="20"/>
              </w:rPr>
              <w:t>(EMTAS)</w:t>
            </w:r>
          </w:p>
        </w:tc>
      </w:tr>
      <w:tr w:rsidR="004D7A9E"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4D7A9E" w:rsidRPr="005711CB" w:rsidRDefault="004D7A9E" w:rsidP="004D7A9E">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4D7A9E" w:rsidRPr="005711CB" w:rsidRDefault="004D7A9E" w:rsidP="004D7A9E">
            <w:pPr>
              <w:rPr>
                <w:sz w:val="20"/>
                <w:szCs w:val="20"/>
              </w:rPr>
            </w:pPr>
            <w:r w:rsidRPr="00520368">
              <w:rPr>
                <w:sz w:val="20"/>
                <w:szCs w:val="20"/>
              </w:rPr>
              <w:t>Confirmation/error message for sending of request for output data handover - MarketService</w:t>
            </w:r>
          </w:p>
        </w:tc>
        <w:tc>
          <w:tcPr>
            <w:tcW w:w="1620" w:type="dxa"/>
            <w:tcBorders>
              <w:top w:val="nil"/>
              <w:left w:val="nil"/>
              <w:bottom w:val="single" w:sz="4" w:space="0" w:color="auto"/>
              <w:right w:val="single" w:sz="4" w:space="0" w:color="auto"/>
            </w:tcBorders>
            <w:noWrap/>
            <w:vAlign w:val="center"/>
          </w:tcPr>
          <w:p w14:paraId="32C0135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4D7A9E" w:rsidRPr="004F1C8D" w:rsidRDefault="004D7A9E" w:rsidP="004D7A9E">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4D7A9E" w:rsidRPr="003426E9" w:rsidRDefault="004D7A9E" w:rsidP="004D7A9E">
            <w:pPr>
              <w:rPr>
                <w:sz w:val="20"/>
                <w:szCs w:val="20"/>
              </w:rPr>
            </w:pPr>
            <w:r w:rsidRPr="003426E9">
              <w:rPr>
                <w:sz w:val="20"/>
                <w:szCs w:val="20"/>
              </w:rPr>
              <w:t>Request for DM results for market area</w:t>
            </w:r>
          </w:p>
        </w:tc>
        <w:tc>
          <w:tcPr>
            <w:tcW w:w="1620" w:type="dxa"/>
            <w:tcBorders>
              <w:top w:val="nil"/>
              <w:left w:val="nil"/>
              <w:bottom w:val="single" w:sz="4" w:space="0" w:color="auto"/>
              <w:right w:val="single" w:sz="4" w:space="0" w:color="auto"/>
            </w:tcBorders>
            <w:noWrap/>
            <w:vAlign w:val="center"/>
          </w:tcPr>
          <w:p w14:paraId="76ECA043"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4D7A9E" w:rsidRPr="003426E9" w:rsidRDefault="004D7A9E" w:rsidP="004D7A9E">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79DCA7DB" w14:textId="77777777" w:rsidR="004D7A9E" w:rsidRPr="003426E9" w:rsidRDefault="004D7A9E" w:rsidP="004D7A9E">
            <w:pPr>
              <w:jc w:val="center"/>
              <w:rPr>
                <w:sz w:val="20"/>
                <w:szCs w:val="20"/>
              </w:rPr>
            </w:pPr>
            <w:r w:rsidRPr="003426E9">
              <w:rPr>
                <w:sz w:val="20"/>
                <w:szCs w:val="20"/>
              </w:rPr>
              <w:t>WAS (DM)</w:t>
            </w:r>
          </w:p>
        </w:tc>
      </w:tr>
      <w:tr w:rsidR="004D7A9E"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4D7A9E" w:rsidRPr="004F1C8D" w:rsidRDefault="004D7A9E" w:rsidP="004D7A9E">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4D7A9E" w:rsidRPr="003426E9" w:rsidRDefault="004D7A9E" w:rsidP="004D7A9E">
            <w:pPr>
              <w:rPr>
                <w:sz w:val="20"/>
                <w:szCs w:val="20"/>
              </w:rPr>
            </w:pPr>
            <w:r w:rsidRPr="003426E9">
              <w:rPr>
                <w:sz w:val="20"/>
                <w:szCs w:val="20"/>
              </w:rPr>
              <w:t>Confirmation / Error message for request for DM results for market area</w:t>
            </w:r>
          </w:p>
        </w:tc>
        <w:tc>
          <w:tcPr>
            <w:tcW w:w="1620" w:type="dxa"/>
            <w:tcBorders>
              <w:top w:val="nil"/>
              <w:left w:val="nil"/>
              <w:bottom w:val="single" w:sz="4" w:space="0" w:color="auto"/>
              <w:right w:val="single" w:sz="4" w:space="0" w:color="auto"/>
            </w:tcBorders>
            <w:noWrap/>
            <w:vAlign w:val="center"/>
          </w:tcPr>
          <w:p w14:paraId="5EAE59CA"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4D7A9E" w:rsidRPr="004F1C8D" w:rsidRDefault="004D7A9E" w:rsidP="004D7A9E">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4D7A9E" w:rsidRPr="003426E9" w:rsidRDefault="004D7A9E" w:rsidP="004D7A9E">
            <w:pPr>
              <w:rPr>
                <w:sz w:val="20"/>
                <w:szCs w:val="20"/>
              </w:rPr>
            </w:pPr>
            <w:r w:rsidRPr="003426E9">
              <w:rPr>
                <w:sz w:val="20"/>
                <w:szCs w:val="20"/>
              </w:rPr>
              <w:t>DM results for the market area (form primary market coordinator)</w:t>
            </w:r>
          </w:p>
        </w:tc>
        <w:tc>
          <w:tcPr>
            <w:tcW w:w="1620" w:type="dxa"/>
            <w:tcBorders>
              <w:top w:val="nil"/>
              <w:left w:val="nil"/>
              <w:bottom w:val="single" w:sz="4" w:space="0" w:color="auto"/>
              <w:right w:val="single" w:sz="4" w:space="0" w:color="auto"/>
            </w:tcBorders>
            <w:noWrap/>
            <w:vAlign w:val="center"/>
          </w:tcPr>
          <w:p w14:paraId="0A57E655"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4D7A9E" w:rsidRPr="004F1C8D" w:rsidRDefault="004D7A9E" w:rsidP="004D7A9E">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4D7A9E" w:rsidRPr="003426E9" w:rsidRDefault="004D7A9E" w:rsidP="004D7A9E">
            <w:pPr>
              <w:rPr>
                <w:sz w:val="20"/>
                <w:szCs w:val="20"/>
              </w:rPr>
            </w:pPr>
            <w:r w:rsidRPr="003426E9">
              <w:rPr>
                <w:sz w:val="20"/>
                <w:szCs w:val="20"/>
              </w:rPr>
              <w:t>Request for results of market coordination per balancing subject</w:t>
            </w:r>
          </w:p>
        </w:tc>
        <w:tc>
          <w:tcPr>
            <w:tcW w:w="1620" w:type="dxa"/>
            <w:tcBorders>
              <w:top w:val="nil"/>
              <w:left w:val="nil"/>
              <w:bottom w:val="single" w:sz="4" w:space="0" w:color="auto"/>
              <w:right w:val="single" w:sz="4" w:space="0" w:color="auto"/>
            </w:tcBorders>
            <w:noWrap/>
            <w:vAlign w:val="center"/>
          </w:tcPr>
          <w:p w14:paraId="115169B7"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4D7A9E" w:rsidRPr="003426E9" w:rsidRDefault="004D7A9E" w:rsidP="004D7A9E">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19C28EDB" w14:textId="77777777" w:rsidR="004D7A9E" w:rsidRPr="003426E9" w:rsidRDefault="004D7A9E" w:rsidP="004D7A9E">
            <w:pPr>
              <w:jc w:val="center"/>
              <w:rPr>
                <w:sz w:val="20"/>
                <w:szCs w:val="20"/>
              </w:rPr>
            </w:pPr>
            <w:r w:rsidRPr="003426E9">
              <w:rPr>
                <w:sz w:val="20"/>
                <w:szCs w:val="20"/>
              </w:rPr>
              <w:t>WAS (DM)</w:t>
            </w:r>
          </w:p>
        </w:tc>
      </w:tr>
      <w:tr w:rsidR="004D7A9E"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4D7A9E" w:rsidRPr="004F1C8D" w:rsidRDefault="004D7A9E" w:rsidP="004D7A9E">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4D7A9E" w:rsidRPr="003426E9" w:rsidRDefault="004D7A9E" w:rsidP="004D7A9E">
            <w:pPr>
              <w:rPr>
                <w:sz w:val="20"/>
                <w:szCs w:val="20"/>
              </w:rPr>
            </w:pPr>
            <w:r w:rsidRPr="003426E9">
              <w:rPr>
                <w:sz w:val="20"/>
                <w:szCs w:val="20"/>
              </w:rPr>
              <w:t xml:space="preserve">Confirmation / Error message for request for results of market coordination per balancing subject </w:t>
            </w:r>
          </w:p>
        </w:tc>
        <w:tc>
          <w:tcPr>
            <w:tcW w:w="1620" w:type="dxa"/>
            <w:tcBorders>
              <w:top w:val="nil"/>
              <w:left w:val="nil"/>
              <w:bottom w:val="single" w:sz="4" w:space="0" w:color="auto"/>
              <w:right w:val="single" w:sz="4" w:space="0" w:color="auto"/>
            </w:tcBorders>
            <w:noWrap/>
            <w:vAlign w:val="center"/>
          </w:tcPr>
          <w:p w14:paraId="66382733"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4D7A9E" w:rsidRPr="004F1C8D" w:rsidRDefault="004D7A9E" w:rsidP="004D7A9E">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4D7A9E" w:rsidRPr="003426E9" w:rsidRDefault="004D7A9E" w:rsidP="004D7A9E">
            <w:pPr>
              <w:rPr>
                <w:sz w:val="20"/>
                <w:szCs w:val="20"/>
              </w:rPr>
            </w:pPr>
            <w:r w:rsidRPr="003426E9">
              <w:rPr>
                <w:sz w:val="20"/>
                <w:szCs w:val="20"/>
              </w:rPr>
              <w:t>Results of market coordination per balancing subject</w:t>
            </w:r>
          </w:p>
        </w:tc>
        <w:tc>
          <w:tcPr>
            <w:tcW w:w="1620" w:type="dxa"/>
            <w:tcBorders>
              <w:top w:val="nil"/>
              <w:left w:val="nil"/>
              <w:bottom w:val="single" w:sz="4" w:space="0" w:color="auto"/>
              <w:right w:val="single" w:sz="4" w:space="0" w:color="auto"/>
            </w:tcBorders>
            <w:noWrap/>
            <w:vAlign w:val="center"/>
          </w:tcPr>
          <w:p w14:paraId="027C885D"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4D7A9E" w:rsidRPr="005711CB" w:rsidRDefault="004D7A9E" w:rsidP="004D7A9E">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4D7A9E" w:rsidRPr="005711CB" w:rsidRDefault="004D7A9E" w:rsidP="004D7A9E">
            <w:pPr>
              <w:rPr>
                <w:sz w:val="20"/>
                <w:szCs w:val="20"/>
              </w:rPr>
            </w:pPr>
            <w:r w:rsidRPr="005711CB">
              <w:rPr>
                <w:sz w:val="20"/>
                <w:szCs w:val="20"/>
              </w:rPr>
              <w:t>Data request - Complete plan of negotiated values</w:t>
            </w:r>
          </w:p>
        </w:tc>
        <w:tc>
          <w:tcPr>
            <w:tcW w:w="1620" w:type="dxa"/>
            <w:tcBorders>
              <w:top w:val="nil"/>
              <w:left w:val="nil"/>
              <w:bottom w:val="single" w:sz="4" w:space="0" w:color="auto"/>
              <w:right w:val="single" w:sz="4" w:space="0" w:color="auto"/>
            </w:tcBorders>
            <w:noWrap/>
            <w:vAlign w:val="center"/>
          </w:tcPr>
          <w:p w14:paraId="3576B2D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682A798" w14:textId="16081250"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4D7A9E" w:rsidRPr="005711CB" w:rsidRDefault="004D7A9E" w:rsidP="004D7A9E">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4D7A9E" w:rsidRPr="005711CB" w:rsidRDefault="004D7A9E" w:rsidP="004D7A9E">
            <w:pPr>
              <w:rPr>
                <w:sz w:val="20"/>
                <w:szCs w:val="20"/>
              </w:rPr>
            </w:pPr>
            <w:r w:rsidRPr="005711CB">
              <w:rPr>
                <w:sz w:val="20"/>
                <w:szCs w:val="20"/>
              </w:rPr>
              <w:t>Confirmation/error message for sending of Data request - Complete plan of negotiated values</w:t>
            </w:r>
          </w:p>
        </w:tc>
        <w:tc>
          <w:tcPr>
            <w:tcW w:w="1620" w:type="dxa"/>
            <w:tcBorders>
              <w:top w:val="nil"/>
              <w:left w:val="nil"/>
              <w:bottom w:val="single" w:sz="4" w:space="0" w:color="auto"/>
              <w:right w:val="single" w:sz="4" w:space="0" w:color="auto"/>
            </w:tcBorders>
            <w:noWrap/>
            <w:vAlign w:val="center"/>
          </w:tcPr>
          <w:p w14:paraId="43ABBB8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4D7A9E" w:rsidRPr="005711CB" w:rsidRDefault="004D7A9E" w:rsidP="004D7A9E">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4D7A9E" w:rsidRPr="005711CB" w:rsidRDefault="004D7A9E" w:rsidP="004D7A9E">
            <w:pPr>
              <w:rPr>
                <w:sz w:val="20"/>
                <w:szCs w:val="20"/>
              </w:rPr>
            </w:pPr>
            <w:r w:rsidRPr="005711CB">
              <w:rPr>
                <w:sz w:val="20"/>
                <w:szCs w:val="20"/>
              </w:rPr>
              <w:t>Final plan of negotiated values - copy of data</w:t>
            </w:r>
          </w:p>
        </w:tc>
        <w:tc>
          <w:tcPr>
            <w:tcW w:w="1620" w:type="dxa"/>
            <w:tcBorders>
              <w:top w:val="nil"/>
              <w:left w:val="nil"/>
              <w:bottom w:val="single" w:sz="4" w:space="0" w:color="auto"/>
              <w:right w:val="single" w:sz="4" w:space="0" w:color="auto"/>
            </w:tcBorders>
            <w:noWrap/>
            <w:vAlign w:val="center"/>
          </w:tcPr>
          <w:p w14:paraId="420752A8"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4D7A9E" w:rsidRPr="005711CB" w:rsidRDefault="004D7A9E" w:rsidP="004D7A9E">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4D7A9E" w:rsidRPr="005711CB" w:rsidRDefault="004D7A9E" w:rsidP="004D7A9E">
            <w:pPr>
              <w:rPr>
                <w:sz w:val="20"/>
                <w:szCs w:val="20"/>
              </w:rPr>
            </w:pPr>
            <w:r w:rsidRPr="00741D94">
              <w:rPr>
                <w:sz w:val="20"/>
                <w:szCs w:val="20"/>
              </w:rPr>
              <w:t>DM - Request for marginal prices and quantity</w:t>
            </w:r>
          </w:p>
        </w:tc>
        <w:tc>
          <w:tcPr>
            <w:tcW w:w="1620" w:type="dxa"/>
            <w:tcBorders>
              <w:top w:val="nil"/>
              <w:left w:val="nil"/>
              <w:bottom w:val="single" w:sz="4" w:space="0" w:color="auto"/>
              <w:right w:val="single" w:sz="4" w:space="0" w:color="auto"/>
            </w:tcBorders>
            <w:noWrap/>
            <w:vAlign w:val="center"/>
          </w:tcPr>
          <w:p w14:paraId="709B3BFC"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2066D8A" w14:textId="3977A9AF"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4D7A9E" w:rsidRPr="005711CB" w:rsidRDefault="004D7A9E" w:rsidP="004D7A9E">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4D7A9E" w:rsidRPr="005711CB" w:rsidRDefault="004D7A9E" w:rsidP="004D7A9E">
            <w:pPr>
              <w:rPr>
                <w:sz w:val="20"/>
                <w:szCs w:val="20"/>
              </w:rPr>
            </w:pPr>
            <w:r w:rsidRPr="00741D94">
              <w:rPr>
                <w:sz w:val="20"/>
                <w:szCs w:val="20"/>
              </w:rPr>
              <w:t>DM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473A2CB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4D7A9E" w:rsidRPr="005711CB" w:rsidRDefault="004D7A9E" w:rsidP="004D7A9E">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4D7A9E" w:rsidRPr="005711CB" w:rsidRDefault="004D7A9E" w:rsidP="004D7A9E">
            <w:pPr>
              <w:rPr>
                <w:sz w:val="20"/>
                <w:szCs w:val="20"/>
              </w:rPr>
            </w:pPr>
            <w:r w:rsidRPr="00741D94">
              <w:rPr>
                <w:sz w:val="20"/>
                <w:szCs w:val="20"/>
              </w:rPr>
              <w:t>DM - Marginal prices and quantity</w:t>
            </w:r>
          </w:p>
        </w:tc>
        <w:tc>
          <w:tcPr>
            <w:tcW w:w="1620" w:type="dxa"/>
            <w:tcBorders>
              <w:top w:val="nil"/>
              <w:left w:val="nil"/>
              <w:bottom w:val="single" w:sz="4" w:space="0" w:color="auto"/>
              <w:right w:val="single" w:sz="4" w:space="0" w:color="auto"/>
            </w:tcBorders>
            <w:noWrap/>
            <w:vAlign w:val="center"/>
          </w:tcPr>
          <w:p w14:paraId="237DF16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4D7A9E" w:rsidRPr="005711CB" w:rsidRDefault="004D7A9E" w:rsidP="004D7A9E">
            <w:pPr>
              <w:jc w:val="center"/>
              <w:rPr>
                <w:sz w:val="20"/>
                <w:szCs w:val="20"/>
              </w:rPr>
            </w:pPr>
            <w:r w:rsidRPr="005711CB">
              <w:rPr>
                <w:sz w:val="20"/>
                <w:szCs w:val="20"/>
              </w:rPr>
              <w:lastRenderedPageBreak/>
              <w:t>94</w:t>
            </w:r>
            <w:r>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4D7A9E" w:rsidRPr="005711CB" w:rsidRDefault="004D7A9E" w:rsidP="004D7A9E">
            <w:pPr>
              <w:rPr>
                <w:sz w:val="20"/>
                <w:szCs w:val="20"/>
              </w:rPr>
            </w:pPr>
            <w:r w:rsidRPr="00741D94">
              <w:rPr>
                <w:sz w:val="20"/>
                <w:szCs w:val="20"/>
              </w:rPr>
              <w:t>IDA - Request for marginal prices and quantity</w:t>
            </w:r>
          </w:p>
        </w:tc>
        <w:tc>
          <w:tcPr>
            <w:tcW w:w="1620" w:type="dxa"/>
            <w:tcBorders>
              <w:top w:val="nil"/>
              <w:left w:val="nil"/>
              <w:bottom w:val="single" w:sz="4" w:space="0" w:color="auto"/>
              <w:right w:val="single" w:sz="4" w:space="0" w:color="auto"/>
            </w:tcBorders>
            <w:noWrap/>
            <w:vAlign w:val="center"/>
          </w:tcPr>
          <w:p w14:paraId="61A4E9A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A1CB6F"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4D7A9E" w:rsidRPr="005711CB" w:rsidRDefault="004D7A9E" w:rsidP="004D7A9E">
            <w:pPr>
              <w:jc w:val="center"/>
              <w:rPr>
                <w:sz w:val="20"/>
                <w:szCs w:val="20"/>
              </w:rPr>
            </w:pPr>
            <w:r w:rsidRPr="005711CB">
              <w:rPr>
                <w:sz w:val="20"/>
                <w:szCs w:val="20"/>
              </w:rPr>
              <w:t>94</w:t>
            </w:r>
            <w:r>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4D7A9E" w:rsidRPr="005711CB" w:rsidRDefault="004D7A9E" w:rsidP="004D7A9E">
            <w:pPr>
              <w:rPr>
                <w:sz w:val="20"/>
                <w:szCs w:val="20"/>
              </w:rPr>
            </w:pPr>
            <w:r w:rsidRPr="00741D94">
              <w:rPr>
                <w:sz w:val="20"/>
                <w:szCs w:val="20"/>
              </w:rPr>
              <w:t>IDA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1FFCD8B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4D7A9E" w:rsidRPr="005711CB" w:rsidRDefault="004D7A9E" w:rsidP="004D7A9E">
            <w:pPr>
              <w:jc w:val="center"/>
              <w:rPr>
                <w:sz w:val="20"/>
                <w:szCs w:val="20"/>
              </w:rPr>
            </w:pPr>
            <w:r w:rsidRPr="005711CB">
              <w:rPr>
                <w:sz w:val="20"/>
                <w:szCs w:val="20"/>
              </w:rPr>
              <w:t>94</w:t>
            </w:r>
            <w:r>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4D7A9E" w:rsidRPr="005711CB" w:rsidRDefault="004D7A9E" w:rsidP="004D7A9E">
            <w:pPr>
              <w:rPr>
                <w:sz w:val="20"/>
                <w:szCs w:val="20"/>
              </w:rPr>
            </w:pPr>
            <w:r w:rsidRPr="00741D94">
              <w:rPr>
                <w:sz w:val="20"/>
                <w:szCs w:val="20"/>
              </w:rPr>
              <w:t>IDA - Marginal prices and quantity</w:t>
            </w:r>
          </w:p>
        </w:tc>
        <w:tc>
          <w:tcPr>
            <w:tcW w:w="1620" w:type="dxa"/>
            <w:tcBorders>
              <w:top w:val="nil"/>
              <w:left w:val="nil"/>
              <w:bottom w:val="single" w:sz="4" w:space="0" w:color="auto"/>
              <w:right w:val="single" w:sz="4" w:space="0" w:color="auto"/>
            </w:tcBorders>
            <w:noWrap/>
            <w:vAlign w:val="center"/>
          </w:tcPr>
          <w:p w14:paraId="33C5204A"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4D7A9E" w:rsidRPr="005711CB" w:rsidRDefault="004D7A9E" w:rsidP="004D7A9E">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4D7A9E" w:rsidRPr="005711CB" w:rsidRDefault="004D7A9E" w:rsidP="004D7A9E">
            <w:pPr>
              <w:rPr>
                <w:sz w:val="20"/>
                <w:szCs w:val="20"/>
              </w:rPr>
            </w:pPr>
            <w:r w:rsidRPr="005711CB">
              <w:rPr>
                <w:sz w:val="20"/>
                <w:szCs w:val="20"/>
              </w:rPr>
              <w:t>Data request - Hourly settlement</w:t>
            </w:r>
          </w:p>
        </w:tc>
        <w:tc>
          <w:tcPr>
            <w:tcW w:w="1620" w:type="dxa"/>
            <w:tcBorders>
              <w:top w:val="nil"/>
              <w:left w:val="nil"/>
              <w:bottom w:val="single" w:sz="4" w:space="0" w:color="auto"/>
              <w:right w:val="single" w:sz="4" w:space="0" w:color="auto"/>
            </w:tcBorders>
            <w:noWrap/>
            <w:vAlign w:val="center"/>
          </w:tcPr>
          <w:p w14:paraId="221C7608"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8CFA806" w14:textId="1C91BF89"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4D7A9E" w:rsidRPr="005711CB" w:rsidRDefault="004D7A9E" w:rsidP="004D7A9E">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4D7A9E" w:rsidRPr="005711CB" w:rsidRDefault="004D7A9E" w:rsidP="004D7A9E">
            <w:pPr>
              <w:rPr>
                <w:sz w:val="20"/>
                <w:szCs w:val="20"/>
              </w:rPr>
            </w:pPr>
            <w:r w:rsidRPr="005711CB">
              <w:rPr>
                <w:sz w:val="20"/>
                <w:szCs w:val="20"/>
              </w:rPr>
              <w:t>Confirmation/error message for sending of Data request - Hourly settlement</w:t>
            </w:r>
          </w:p>
        </w:tc>
        <w:tc>
          <w:tcPr>
            <w:tcW w:w="1620" w:type="dxa"/>
            <w:tcBorders>
              <w:top w:val="nil"/>
              <w:left w:val="nil"/>
              <w:bottom w:val="single" w:sz="4" w:space="0" w:color="auto"/>
              <w:right w:val="single" w:sz="4" w:space="0" w:color="auto"/>
            </w:tcBorders>
            <w:noWrap/>
            <w:vAlign w:val="center"/>
          </w:tcPr>
          <w:p w14:paraId="7A8BEDE8"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4D7A9E" w:rsidRPr="005711CB" w:rsidRDefault="004D7A9E" w:rsidP="004D7A9E">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4D7A9E" w:rsidRPr="005711CB" w:rsidRDefault="004D7A9E" w:rsidP="004D7A9E">
            <w:pPr>
              <w:rPr>
                <w:sz w:val="20"/>
                <w:szCs w:val="20"/>
              </w:rPr>
            </w:pPr>
            <w:r w:rsidRPr="005711CB">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2870133E"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4D7A9E" w:rsidRPr="009200CD" w:rsidRDefault="004D7A9E" w:rsidP="004D7A9E">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1993E16E" w14:textId="77777777" w:rsidR="004D7A9E" w:rsidRPr="009200CD" w:rsidRDefault="004D7A9E" w:rsidP="004D7A9E">
            <w:pPr>
              <w:rPr>
                <w:sz w:val="20"/>
                <w:szCs w:val="20"/>
              </w:rPr>
            </w:pPr>
            <w:r w:rsidRPr="00C67A13">
              <w:rPr>
                <w:sz w:val="20"/>
                <w:szCs w:val="20"/>
              </w:rPr>
              <w:t>(UMM_01a) Delay in final Market Coupling Results publication</w:t>
            </w:r>
          </w:p>
        </w:tc>
        <w:tc>
          <w:tcPr>
            <w:tcW w:w="1620" w:type="dxa"/>
            <w:tcBorders>
              <w:top w:val="nil"/>
              <w:left w:val="nil"/>
              <w:bottom w:val="single" w:sz="4" w:space="0" w:color="auto"/>
              <w:right w:val="single" w:sz="4" w:space="0" w:color="auto"/>
            </w:tcBorders>
            <w:noWrap/>
            <w:vAlign w:val="bottom"/>
          </w:tcPr>
          <w:p w14:paraId="593BFCC5"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4D7A9E" w:rsidRPr="009200CD" w:rsidRDefault="004D7A9E" w:rsidP="004D7A9E">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4D7A9E" w:rsidRPr="009200CD" w:rsidRDefault="004D7A9E" w:rsidP="004D7A9E">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3CB46B3"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4D7A9E" w:rsidRPr="009200CD" w:rsidRDefault="004D7A9E" w:rsidP="004D7A9E">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4D7A9E" w:rsidRPr="009200CD" w:rsidRDefault="004D7A9E" w:rsidP="004D7A9E">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38C31EC9"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4D7A9E" w:rsidRPr="009200CD" w:rsidRDefault="004D7A9E" w:rsidP="004D7A9E">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4D7A9E" w:rsidRPr="009200CD" w:rsidRDefault="004D7A9E" w:rsidP="004D7A9E">
            <w:pPr>
              <w:rPr>
                <w:sz w:val="20"/>
                <w:szCs w:val="20"/>
              </w:rPr>
            </w:pPr>
            <w:r w:rsidRPr="00C67A13">
              <w:rPr>
                <w:sz w:val="20"/>
                <w:szCs w:val="20"/>
              </w:rPr>
              <w:t>Full decoupling known in adcance - detail info</w:t>
            </w:r>
          </w:p>
        </w:tc>
        <w:tc>
          <w:tcPr>
            <w:tcW w:w="1620" w:type="dxa"/>
            <w:tcBorders>
              <w:top w:val="nil"/>
              <w:left w:val="nil"/>
              <w:bottom w:val="single" w:sz="4" w:space="0" w:color="auto"/>
              <w:right w:val="single" w:sz="4" w:space="0" w:color="auto"/>
            </w:tcBorders>
            <w:noWrap/>
            <w:vAlign w:val="bottom"/>
          </w:tcPr>
          <w:p w14:paraId="3493829A"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4D7A9E" w:rsidRPr="009200CD" w:rsidRDefault="004D7A9E" w:rsidP="004D7A9E">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4D7A9E" w:rsidRPr="009200CD" w:rsidRDefault="004D7A9E" w:rsidP="004D7A9E">
            <w:pPr>
              <w:rPr>
                <w:sz w:val="20"/>
                <w:szCs w:val="20"/>
              </w:rPr>
            </w:pPr>
            <w:r w:rsidRPr="00C67A13">
              <w:rPr>
                <w:sz w:val="20"/>
                <w:szCs w:val="20"/>
              </w:rPr>
              <w:t>Decoupling CZ area - detail info</w:t>
            </w:r>
          </w:p>
        </w:tc>
        <w:tc>
          <w:tcPr>
            <w:tcW w:w="1620" w:type="dxa"/>
            <w:tcBorders>
              <w:top w:val="nil"/>
              <w:left w:val="nil"/>
              <w:bottom w:val="single" w:sz="4" w:space="0" w:color="auto"/>
              <w:right w:val="single" w:sz="4" w:space="0" w:color="auto"/>
            </w:tcBorders>
            <w:noWrap/>
            <w:vAlign w:val="bottom"/>
          </w:tcPr>
          <w:p w14:paraId="684994B6"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4D7A9E" w:rsidRPr="009200CD" w:rsidRDefault="004D7A9E" w:rsidP="004D7A9E">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4D7A9E" w:rsidRPr="009200CD" w:rsidRDefault="004D7A9E" w:rsidP="004D7A9E">
            <w:pPr>
              <w:rPr>
                <w:sz w:val="20"/>
                <w:szCs w:val="20"/>
              </w:rPr>
            </w:pPr>
            <w:r w:rsidRPr="00C67A13">
              <w:rPr>
                <w:sz w:val="20"/>
                <w:szCs w:val="20"/>
              </w:rPr>
              <w:t>Full decoupling - detail info</w:t>
            </w:r>
          </w:p>
        </w:tc>
        <w:tc>
          <w:tcPr>
            <w:tcW w:w="1620" w:type="dxa"/>
            <w:tcBorders>
              <w:top w:val="nil"/>
              <w:left w:val="nil"/>
              <w:bottom w:val="single" w:sz="4" w:space="0" w:color="auto"/>
              <w:right w:val="single" w:sz="4" w:space="0" w:color="auto"/>
            </w:tcBorders>
            <w:noWrap/>
            <w:vAlign w:val="bottom"/>
          </w:tcPr>
          <w:p w14:paraId="296C4A5B"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4D7A9E" w:rsidRPr="005711CB" w:rsidRDefault="004D7A9E" w:rsidP="004D7A9E">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4D7A9E" w:rsidRPr="005711CB" w:rsidRDefault="004D7A9E" w:rsidP="004D7A9E">
            <w:pPr>
              <w:rPr>
                <w:sz w:val="20"/>
                <w:szCs w:val="20"/>
              </w:rPr>
            </w:pPr>
            <w:r w:rsidRPr="005711CB">
              <w:rPr>
                <w:sz w:val="20"/>
                <w:szCs w:val="20"/>
              </w:rPr>
              <w:t>Data request - Daily settlement</w:t>
            </w:r>
          </w:p>
        </w:tc>
        <w:tc>
          <w:tcPr>
            <w:tcW w:w="1620" w:type="dxa"/>
            <w:tcBorders>
              <w:top w:val="nil"/>
              <w:left w:val="nil"/>
              <w:bottom w:val="single" w:sz="4" w:space="0" w:color="auto"/>
              <w:right w:val="single" w:sz="4" w:space="0" w:color="auto"/>
            </w:tcBorders>
            <w:noWrap/>
            <w:vAlign w:val="center"/>
          </w:tcPr>
          <w:p w14:paraId="4E4A70E0"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46ECBD1" w14:textId="6F315EF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4D7A9E" w:rsidRPr="005711CB" w:rsidRDefault="004D7A9E" w:rsidP="004D7A9E">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4D7A9E" w:rsidRPr="005711CB" w:rsidRDefault="004D7A9E" w:rsidP="004D7A9E">
            <w:pPr>
              <w:rPr>
                <w:sz w:val="20"/>
                <w:szCs w:val="20"/>
              </w:rPr>
            </w:pPr>
            <w:r w:rsidRPr="005711CB">
              <w:rPr>
                <w:sz w:val="20"/>
                <w:szCs w:val="20"/>
              </w:rPr>
              <w:t>Confirmation/error message for sending of Data request - Daily settlement</w:t>
            </w:r>
          </w:p>
        </w:tc>
        <w:tc>
          <w:tcPr>
            <w:tcW w:w="1620" w:type="dxa"/>
            <w:tcBorders>
              <w:top w:val="nil"/>
              <w:left w:val="nil"/>
              <w:bottom w:val="single" w:sz="4" w:space="0" w:color="auto"/>
              <w:right w:val="single" w:sz="4" w:space="0" w:color="auto"/>
            </w:tcBorders>
            <w:noWrap/>
            <w:vAlign w:val="center"/>
          </w:tcPr>
          <w:p w14:paraId="5A2A85A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4D7A9E" w:rsidRPr="005711CB" w:rsidRDefault="004D7A9E" w:rsidP="004D7A9E">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4D7A9E" w:rsidRPr="005711CB" w:rsidRDefault="004D7A9E" w:rsidP="004D7A9E">
            <w:pPr>
              <w:rPr>
                <w:sz w:val="20"/>
                <w:szCs w:val="20"/>
              </w:rPr>
            </w:pPr>
            <w:r w:rsidRPr="005711CB">
              <w:rPr>
                <w:sz w:val="20"/>
                <w:szCs w:val="20"/>
              </w:rPr>
              <w:t>Settlement per day - copy of data</w:t>
            </w:r>
          </w:p>
        </w:tc>
        <w:tc>
          <w:tcPr>
            <w:tcW w:w="1620" w:type="dxa"/>
            <w:tcBorders>
              <w:top w:val="nil"/>
              <w:left w:val="nil"/>
              <w:bottom w:val="single" w:sz="4" w:space="0" w:color="auto"/>
              <w:right w:val="single" w:sz="4" w:space="0" w:color="auto"/>
            </w:tcBorders>
            <w:noWrap/>
            <w:vAlign w:val="center"/>
          </w:tcPr>
          <w:p w14:paraId="3546EE5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4D7A9E" w:rsidRPr="009056C2" w:rsidRDefault="004D7A9E" w:rsidP="004D7A9E">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4D7A9E" w:rsidRPr="009056C2" w:rsidRDefault="004D7A9E" w:rsidP="004D7A9E">
            <w:pPr>
              <w:rPr>
                <w:sz w:val="20"/>
                <w:szCs w:val="20"/>
              </w:rPr>
            </w:pPr>
            <w:r w:rsidRPr="009056C2">
              <w:rPr>
                <w:sz w:val="20"/>
                <w:szCs w:val="20"/>
              </w:rPr>
              <w:t>Data request - Statistic data of imbalances settlement</w:t>
            </w:r>
          </w:p>
        </w:tc>
        <w:tc>
          <w:tcPr>
            <w:tcW w:w="1620" w:type="dxa"/>
            <w:tcBorders>
              <w:top w:val="nil"/>
              <w:left w:val="nil"/>
              <w:bottom w:val="single" w:sz="4" w:space="0" w:color="auto"/>
              <w:right w:val="single" w:sz="4" w:space="0" w:color="auto"/>
            </w:tcBorders>
            <w:noWrap/>
            <w:vAlign w:val="bottom"/>
          </w:tcPr>
          <w:p w14:paraId="1D9E2DFE" w14:textId="77777777" w:rsidR="004D7A9E"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4D7A9E" w:rsidRDefault="004D7A9E" w:rsidP="004D7A9E">
            <w:pPr>
              <w:jc w:val="center"/>
              <w:rPr>
                <w:sz w:val="20"/>
                <w:szCs w:val="20"/>
              </w:rPr>
            </w:pPr>
            <w:r>
              <w:rPr>
                <w:sz w:val="20"/>
                <w:szCs w:val="20"/>
              </w:rPr>
              <w:t>Service provider</w:t>
            </w:r>
          </w:p>
        </w:tc>
        <w:tc>
          <w:tcPr>
            <w:tcW w:w="1260" w:type="dxa"/>
            <w:tcBorders>
              <w:top w:val="nil"/>
              <w:left w:val="nil"/>
              <w:bottom w:val="single" w:sz="4" w:space="0" w:color="auto"/>
              <w:right w:val="single" w:sz="4" w:space="0" w:color="auto"/>
            </w:tcBorders>
            <w:vAlign w:val="bottom"/>
          </w:tcPr>
          <w:p w14:paraId="70296C0D" w14:textId="77777777" w:rsidR="004D7A9E" w:rsidRDefault="004D7A9E" w:rsidP="004D7A9E">
            <w:pPr>
              <w:jc w:val="center"/>
              <w:rPr>
                <w:sz w:val="20"/>
                <w:szCs w:val="20"/>
              </w:rPr>
            </w:pPr>
            <w:r>
              <w:rPr>
                <w:sz w:val="20"/>
                <w:szCs w:val="20"/>
              </w:rPr>
              <w:t>WAS (DT)</w:t>
            </w:r>
          </w:p>
        </w:tc>
      </w:tr>
      <w:tr w:rsidR="004D7A9E"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4D7A9E" w:rsidRPr="009056C2" w:rsidRDefault="004D7A9E" w:rsidP="004D7A9E">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4D7A9E" w:rsidRPr="009056C2" w:rsidRDefault="004D7A9E" w:rsidP="004D7A9E">
            <w:pPr>
              <w:rPr>
                <w:sz w:val="20"/>
                <w:szCs w:val="20"/>
              </w:rPr>
            </w:pPr>
            <w:r w:rsidRPr="009056C2">
              <w:rPr>
                <w:sz w:val="20"/>
                <w:szCs w:val="20"/>
              </w:rPr>
              <w:t>Request for imbalance settlement statistic data - error / confirmation</w:t>
            </w:r>
          </w:p>
        </w:tc>
        <w:tc>
          <w:tcPr>
            <w:tcW w:w="1620" w:type="dxa"/>
            <w:tcBorders>
              <w:top w:val="nil"/>
              <w:left w:val="nil"/>
              <w:bottom w:val="single" w:sz="4" w:space="0" w:color="auto"/>
              <w:right w:val="single" w:sz="4" w:space="0" w:color="auto"/>
            </w:tcBorders>
            <w:noWrap/>
            <w:vAlign w:val="bottom"/>
          </w:tcPr>
          <w:p w14:paraId="0B7A37D6"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4D7A9E" w:rsidRPr="009056C2" w:rsidRDefault="004D7A9E" w:rsidP="004D7A9E">
            <w:pPr>
              <w:jc w:val="center"/>
              <w:rPr>
                <w:sz w:val="20"/>
                <w:szCs w:val="20"/>
              </w:rPr>
            </w:pPr>
            <w:r w:rsidRPr="009056C2">
              <w:rPr>
                <w:sz w:val="20"/>
                <w:szCs w:val="20"/>
              </w:rPr>
              <w:t>External subject</w:t>
            </w:r>
          </w:p>
        </w:tc>
      </w:tr>
      <w:tr w:rsidR="004D7A9E"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4D7A9E" w:rsidRPr="009056C2" w:rsidRDefault="004D7A9E" w:rsidP="004D7A9E">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4D7A9E" w:rsidRPr="009056C2" w:rsidRDefault="004D7A9E" w:rsidP="004D7A9E">
            <w:pPr>
              <w:rPr>
                <w:sz w:val="20"/>
                <w:szCs w:val="20"/>
              </w:rPr>
            </w:pPr>
            <w:r w:rsidRPr="009056C2">
              <w:rPr>
                <w:sz w:val="20"/>
                <w:szCs w:val="20"/>
              </w:rPr>
              <w:t>Request for imbalance settlement statistic data - copy of data</w:t>
            </w:r>
          </w:p>
        </w:tc>
        <w:tc>
          <w:tcPr>
            <w:tcW w:w="1620" w:type="dxa"/>
            <w:tcBorders>
              <w:top w:val="nil"/>
              <w:left w:val="nil"/>
              <w:bottom w:val="single" w:sz="4" w:space="0" w:color="auto"/>
              <w:right w:val="single" w:sz="4" w:space="0" w:color="auto"/>
            </w:tcBorders>
            <w:noWrap/>
            <w:vAlign w:val="bottom"/>
          </w:tcPr>
          <w:p w14:paraId="1933D887" w14:textId="77777777" w:rsidR="004D7A9E"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4D7A9E" w:rsidRDefault="004D7A9E" w:rsidP="004D7A9E">
            <w:pPr>
              <w:jc w:val="center"/>
              <w:rPr>
                <w:sz w:val="20"/>
                <w:szCs w:val="20"/>
              </w:rPr>
            </w:pPr>
            <w:r>
              <w:rPr>
                <w:sz w:val="20"/>
                <w:szCs w:val="20"/>
              </w:rPr>
              <w:t>WAS (EMTAS)</w:t>
            </w:r>
          </w:p>
        </w:tc>
        <w:tc>
          <w:tcPr>
            <w:tcW w:w="1260" w:type="dxa"/>
            <w:tcBorders>
              <w:top w:val="nil"/>
              <w:left w:val="nil"/>
              <w:bottom w:val="single" w:sz="4" w:space="0" w:color="auto"/>
              <w:right w:val="single" w:sz="4" w:space="0" w:color="auto"/>
            </w:tcBorders>
            <w:vAlign w:val="center"/>
          </w:tcPr>
          <w:p w14:paraId="7F31C356" w14:textId="77777777" w:rsidR="004D7A9E" w:rsidRPr="009056C2" w:rsidRDefault="004D7A9E" w:rsidP="004D7A9E">
            <w:pPr>
              <w:jc w:val="center"/>
              <w:rPr>
                <w:sz w:val="20"/>
                <w:szCs w:val="20"/>
              </w:rPr>
            </w:pPr>
            <w:r w:rsidRPr="009056C2">
              <w:rPr>
                <w:sz w:val="20"/>
                <w:szCs w:val="20"/>
              </w:rPr>
              <w:t>External subject</w:t>
            </w:r>
          </w:p>
        </w:tc>
      </w:tr>
      <w:tr w:rsidR="004D7A9E"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4D7A9E" w:rsidRPr="00576038" w:rsidRDefault="004D7A9E" w:rsidP="004D7A9E">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4D7A9E" w:rsidRPr="00576038" w:rsidRDefault="004D7A9E" w:rsidP="004D7A9E">
            <w:pPr>
              <w:rPr>
                <w:sz w:val="20"/>
                <w:szCs w:val="20"/>
              </w:rPr>
            </w:pPr>
            <w:r w:rsidRPr="00576038">
              <w:rPr>
                <w:sz w:val="20"/>
                <w:szCs w:val="20"/>
              </w:rPr>
              <w:t>Response to IM accepted proposals request</w:t>
            </w:r>
          </w:p>
        </w:tc>
        <w:tc>
          <w:tcPr>
            <w:tcW w:w="1620" w:type="dxa"/>
            <w:tcBorders>
              <w:top w:val="nil"/>
              <w:left w:val="nil"/>
              <w:bottom w:val="single" w:sz="4" w:space="0" w:color="auto"/>
              <w:right w:val="single" w:sz="4" w:space="0" w:color="auto"/>
            </w:tcBorders>
            <w:noWrap/>
            <w:vAlign w:val="center"/>
          </w:tcPr>
          <w:p w14:paraId="3C20D7D4" w14:textId="77777777" w:rsidR="004D7A9E" w:rsidRPr="00576038"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4D7A9E" w:rsidRPr="009200CD" w:rsidRDefault="004D7A9E" w:rsidP="004D7A9E">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4D7A9E" w:rsidRPr="009200CD" w:rsidRDefault="004D7A9E" w:rsidP="004D7A9E">
            <w:pPr>
              <w:rPr>
                <w:sz w:val="20"/>
                <w:szCs w:val="20"/>
              </w:rPr>
            </w:pPr>
            <w:r w:rsidRPr="00C67A13">
              <w:rPr>
                <w:sz w:val="20"/>
                <w:szCs w:val="20"/>
              </w:rPr>
              <w:t>(ExC_03a) Risk of Partial Decoupling</w:t>
            </w:r>
          </w:p>
        </w:tc>
        <w:tc>
          <w:tcPr>
            <w:tcW w:w="1620" w:type="dxa"/>
            <w:tcBorders>
              <w:top w:val="nil"/>
              <w:left w:val="nil"/>
              <w:bottom w:val="single" w:sz="4" w:space="0" w:color="auto"/>
              <w:right w:val="single" w:sz="4" w:space="0" w:color="auto"/>
            </w:tcBorders>
            <w:noWrap/>
            <w:vAlign w:val="bottom"/>
          </w:tcPr>
          <w:p w14:paraId="1776E17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4D7A9E" w:rsidRPr="009200CD" w:rsidRDefault="004D7A9E" w:rsidP="004D7A9E">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4D7A9E" w:rsidRPr="009200CD" w:rsidRDefault="004D7A9E" w:rsidP="004D7A9E">
            <w:pPr>
              <w:rPr>
                <w:sz w:val="20"/>
                <w:szCs w:val="20"/>
              </w:rPr>
            </w:pPr>
            <w:r w:rsidRPr="00C67A13">
              <w:rPr>
                <w:sz w:val="20"/>
                <w:szCs w:val="20"/>
              </w:rPr>
              <w:t>(ExC_04a) Partial Decoupling – Reopening of the order books</w:t>
            </w:r>
          </w:p>
        </w:tc>
        <w:tc>
          <w:tcPr>
            <w:tcW w:w="1620" w:type="dxa"/>
            <w:tcBorders>
              <w:top w:val="nil"/>
              <w:left w:val="nil"/>
              <w:bottom w:val="single" w:sz="4" w:space="0" w:color="auto"/>
              <w:right w:val="single" w:sz="4" w:space="0" w:color="auto"/>
            </w:tcBorders>
            <w:noWrap/>
            <w:vAlign w:val="bottom"/>
          </w:tcPr>
          <w:p w14:paraId="462AA6D9"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4D7A9E" w:rsidRPr="009200CD" w:rsidRDefault="004D7A9E" w:rsidP="004D7A9E">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4D7A9E" w:rsidRPr="009200CD" w:rsidRDefault="004D7A9E" w:rsidP="004D7A9E">
            <w:pPr>
              <w:rPr>
                <w:sz w:val="20"/>
                <w:szCs w:val="20"/>
              </w:rPr>
            </w:pPr>
            <w:r w:rsidRPr="00C67A13">
              <w:rPr>
                <w:sz w:val="20"/>
                <w:szCs w:val="20"/>
              </w:rPr>
              <w:t>(ExC_05a) Partial Decoupling known in advance</w:t>
            </w:r>
          </w:p>
        </w:tc>
        <w:tc>
          <w:tcPr>
            <w:tcW w:w="1620" w:type="dxa"/>
            <w:tcBorders>
              <w:top w:val="nil"/>
              <w:left w:val="nil"/>
              <w:bottom w:val="single" w:sz="4" w:space="0" w:color="auto"/>
              <w:right w:val="single" w:sz="4" w:space="0" w:color="auto"/>
            </w:tcBorders>
            <w:noWrap/>
            <w:vAlign w:val="bottom"/>
          </w:tcPr>
          <w:p w14:paraId="773C1ABE"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4D7A9E" w:rsidRPr="009200CD" w:rsidRDefault="004D7A9E" w:rsidP="004D7A9E">
            <w:pPr>
              <w:jc w:val="center"/>
              <w:rPr>
                <w:sz w:val="20"/>
                <w:szCs w:val="20"/>
              </w:rPr>
            </w:pPr>
            <w:r>
              <w:rPr>
                <w:sz w:val="20"/>
                <w:szCs w:val="20"/>
              </w:rPr>
              <w:lastRenderedPageBreak/>
              <w:t>977</w:t>
            </w:r>
          </w:p>
        </w:tc>
        <w:tc>
          <w:tcPr>
            <w:tcW w:w="3795" w:type="dxa"/>
            <w:tcBorders>
              <w:top w:val="nil"/>
              <w:left w:val="nil"/>
              <w:bottom w:val="single" w:sz="4" w:space="0" w:color="auto"/>
              <w:right w:val="single" w:sz="4" w:space="0" w:color="auto"/>
            </w:tcBorders>
            <w:vAlign w:val="center"/>
          </w:tcPr>
          <w:p w14:paraId="285E8856" w14:textId="77777777" w:rsidR="004D7A9E" w:rsidRPr="009200CD" w:rsidRDefault="004D7A9E" w:rsidP="004D7A9E">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4DA1126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4D7A9E" w:rsidRPr="005711CB" w:rsidRDefault="004D7A9E" w:rsidP="004D7A9E">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4D7A9E" w:rsidRPr="005711CB" w:rsidRDefault="004D7A9E" w:rsidP="004D7A9E">
            <w:pPr>
              <w:rPr>
                <w:sz w:val="20"/>
                <w:szCs w:val="20"/>
              </w:rPr>
            </w:pPr>
            <w:r w:rsidRPr="00C42133">
              <w:rPr>
                <w:sz w:val="20"/>
                <w:szCs w:val="20"/>
              </w:rPr>
              <w:t>Notification</w:t>
            </w:r>
            <w:r>
              <w:rPr>
                <w:sz w:val="20"/>
                <w:szCs w:val="20"/>
              </w:rPr>
              <w:t xml:space="preserve"> of R</w:t>
            </w:r>
            <w:r w:rsidRPr="00BD6645">
              <w:rPr>
                <w:sz w:val="20"/>
                <w:szCs w:val="20"/>
              </w:rPr>
              <w:t>RD deadline</w:t>
            </w:r>
            <w:r>
              <w:rPr>
                <w:sz w:val="20"/>
                <w:szCs w:val="20"/>
              </w:rPr>
              <w:t xml:space="preserve"> p</w:t>
            </w:r>
            <w:r w:rsidRPr="00BD6645">
              <w:rPr>
                <w:sz w:val="20"/>
                <w:szCs w:val="20"/>
              </w:rPr>
              <w:t>ostponement</w:t>
            </w:r>
          </w:p>
        </w:tc>
        <w:tc>
          <w:tcPr>
            <w:tcW w:w="1620" w:type="dxa"/>
            <w:tcBorders>
              <w:top w:val="nil"/>
              <w:left w:val="nil"/>
              <w:bottom w:val="single" w:sz="4" w:space="0" w:color="auto"/>
              <w:right w:val="single" w:sz="4" w:space="0" w:color="auto"/>
            </w:tcBorders>
            <w:noWrap/>
            <w:vAlign w:val="center"/>
          </w:tcPr>
          <w:p w14:paraId="57DA8146" w14:textId="77777777" w:rsidR="004D7A9E" w:rsidRPr="005711CB"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4D7A9E" w:rsidRPr="005711CB" w:rsidRDefault="004D7A9E" w:rsidP="004D7A9E">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4D7A9E" w:rsidRPr="005711CB" w:rsidRDefault="004D7A9E" w:rsidP="004D7A9E">
            <w:pPr>
              <w:rPr>
                <w:sz w:val="20"/>
                <w:szCs w:val="20"/>
              </w:rPr>
            </w:pPr>
            <w:r w:rsidRPr="005711CB">
              <w:rPr>
                <w:sz w:val="20"/>
                <w:szCs w:val="20"/>
              </w:rPr>
              <w:t>Settlement accomplishment notification</w:t>
            </w:r>
          </w:p>
        </w:tc>
        <w:tc>
          <w:tcPr>
            <w:tcW w:w="1620" w:type="dxa"/>
            <w:tcBorders>
              <w:top w:val="nil"/>
              <w:left w:val="nil"/>
              <w:bottom w:val="single" w:sz="4" w:space="0" w:color="auto"/>
              <w:right w:val="single" w:sz="4" w:space="0" w:color="auto"/>
            </w:tcBorders>
            <w:noWrap/>
            <w:vAlign w:val="center"/>
          </w:tcPr>
          <w:p w14:paraId="6512AAA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4D7A9E" w:rsidRPr="00576038" w:rsidRDefault="004D7A9E" w:rsidP="004D7A9E">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4D7A9E" w:rsidRPr="00576038" w:rsidRDefault="004D7A9E" w:rsidP="004D7A9E">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21C8906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4D7A9E" w:rsidRPr="005711CB" w:rsidRDefault="004D7A9E" w:rsidP="004D7A9E">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4D7A9E" w:rsidRPr="005711CB" w:rsidRDefault="004D7A9E" w:rsidP="004D7A9E">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63CD518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4D7A9E" w:rsidRPr="005711CB" w:rsidRDefault="004D7A9E" w:rsidP="004D7A9E">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4D7A9E" w:rsidRPr="005711CB" w:rsidRDefault="004D7A9E" w:rsidP="004D7A9E">
            <w:pPr>
              <w:rPr>
                <w:sz w:val="20"/>
                <w:szCs w:val="20"/>
              </w:rPr>
            </w:pPr>
            <w:r w:rsidRPr="005711CB">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center"/>
          </w:tcPr>
          <w:p w14:paraId="21B38674" w14:textId="77777777" w:rsidR="004D7A9E"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125916" w14:textId="02D3B395"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4D7A9E" w:rsidRPr="005711CB" w:rsidRDefault="004D7A9E" w:rsidP="004D7A9E">
            <w:pPr>
              <w:jc w:val="center"/>
              <w:rPr>
                <w:sz w:val="20"/>
                <w:szCs w:val="20"/>
              </w:rPr>
            </w:pPr>
            <w:r w:rsidRPr="005711CB">
              <w:rPr>
                <w:sz w:val="20"/>
                <w:szCs w:val="20"/>
              </w:rPr>
              <w:t>992</w:t>
            </w:r>
          </w:p>
        </w:tc>
        <w:tc>
          <w:tcPr>
            <w:tcW w:w="3795" w:type="dxa"/>
            <w:tcBorders>
              <w:top w:val="nil"/>
              <w:left w:val="nil"/>
              <w:bottom w:val="single" w:sz="4" w:space="0" w:color="auto"/>
              <w:right w:val="single" w:sz="4" w:space="0" w:color="auto"/>
            </w:tcBorders>
            <w:vAlign w:val="center"/>
          </w:tcPr>
          <w:p w14:paraId="154F5D0A" w14:textId="77777777" w:rsidR="004D7A9E" w:rsidRPr="005711CB" w:rsidRDefault="004D7A9E" w:rsidP="004D7A9E">
            <w:pPr>
              <w:rPr>
                <w:sz w:val="20"/>
                <w:szCs w:val="20"/>
              </w:rPr>
            </w:pPr>
            <w:r w:rsidRPr="005711CB">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center"/>
          </w:tcPr>
          <w:p w14:paraId="20B1088D" w14:textId="77777777" w:rsidR="004D7A9E"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4D7A9E" w:rsidRPr="007F474B" w:rsidRDefault="004D7A9E" w:rsidP="004D7A9E">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4D7A9E" w:rsidRPr="00637575" w:rsidRDefault="004D7A9E" w:rsidP="004D7A9E">
            <w:pPr>
              <w:rPr>
                <w:sz w:val="20"/>
                <w:szCs w:val="20"/>
              </w:rPr>
            </w:pPr>
            <w:r w:rsidRPr="00520368">
              <w:rPr>
                <w:sz w:val="20"/>
                <w:szCs w:val="20"/>
              </w:rPr>
              <w:t>Request for server-server connection control and for delivery of non-sent IS OTE messages - MarketService</w:t>
            </w:r>
          </w:p>
        </w:tc>
        <w:tc>
          <w:tcPr>
            <w:tcW w:w="1620" w:type="dxa"/>
            <w:tcBorders>
              <w:top w:val="nil"/>
              <w:left w:val="nil"/>
              <w:bottom w:val="single" w:sz="4" w:space="0" w:color="auto"/>
              <w:right w:val="single" w:sz="4" w:space="0" w:color="auto"/>
            </w:tcBorders>
            <w:noWrap/>
            <w:vAlign w:val="center"/>
          </w:tcPr>
          <w:p w14:paraId="36E05540" w14:textId="77777777" w:rsidR="004D7A9E"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CFF4660" w14:textId="77A3054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4D7A9E" w:rsidRPr="005711CB" w:rsidDel="00637575" w:rsidRDefault="004D7A9E" w:rsidP="004D7A9E">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4D7A9E" w:rsidRPr="005711CB" w:rsidDel="00637575" w:rsidRDefault="004D7A9E" w:rsidP="004D7A9E">
            <w:pPr>
              <w:rPr>
                <w:sz w:val="20"/>
                <w:szCs w:val="20"/>
              </w:rPr>
            </w:pPr>
            <w:r w:rsidRPr="00637575">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center"/>
          </w:tcPr>
          <w:p w14:paraId="7A8BAF83"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4D7A9E" w:rsidRPr="005711CB" w:rsidDel="00637575" w:rsidRDefault="004D7A9E" w:rsidP="004D7A9E">
            <w:pPr>
              <w:jc w:val="center"/>
              <w:rPr>
                <w:sz w:val="20"/>
                <w:szCs w:val="20"/>
              </w:rPr>
            </w:pPr>
            <w:r>
              <w:rPr>
                <w:sz w:val="20"/>
                <w:szCs w:val="20"/>
                <w:lang w:eastAsia="cs-CZ"/>
              </w:rPr>
              <w:t>External subject</w:t>
            </w:r>
          </w:p>
        </w:tc>
      </w:tr>
      <w:tr w:rsidR="004D7A9E"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4D7A9E" w:rsidRPr="007F474B" w:rsidRDefault="004D7A9E" w:rsidP="004D7A9E">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4D7A9E" w:rsidRPr="00637575" w:rsidRDefault="004D7A9E" w:rsidP="004D7A9E">
            <w:pPr>
              <w:rPr>
                <w:sz w:val="20"/>
                <w:szCs w:val="20"/>
              </w:rPr>
            </w:pPr>
            <w:r w:rsidRPr="00520368">
              <w:rPr>
                <w:sz w:val="20"/>
                <w:szCs w:val="20"/>
              </w:rPr>
              <w:t>Confirmation of server-server connection control and sending of non-sent messages - MarketService</w:t>
            </w:r>
          </w:p>
        </w:tc>
        <w:tc>
          <w:tcPr>
            <w:tcW w:w="1620" w:type="dxa"/>
            <w:tcBorders>
              <w:top w:val="nil"/>
              <w:left w:val="nil"/>
              <w:bottom w:val="single" w:sz="4" w:space="0" w:color="auto"/>
              <w:right w:val="single" w:sz="4" w:space="0" w:color="auto"/>
            </w:tcBorders>
            <w:noWrap/>
            <w:vAlign w:val="center"/>
          </w:tcPr>
          <w:p w14:paraId="224F56B2"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4D7A9E" w:rsidRPr="005711CB" w:rsidDel="00637575" w:rsidRDefault="004D7A9E" w:rsidP="004D7A9E">
            <w:pPr>
              <w:jc w:val="center"/>
              <w:rPr>
                <w:sz w:val="20"/>
                <w:szCs w:val="20"/>
              </w:rPr>
            </w:pPr>
            <w:r>
              <w:rPr>
                <w:sz w:val="20"/>
                <w:szCs w:val="20"/>
                <w:lang w:eastAsia="cs-CZ"/>
              </w:rPr>
              <w:t>External subject</w:t>
            </w:r>
          </w:p>
        </w:tc>
      </w:tr>
      <w:tr w:rsidR="004D7A9E"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4D7A9E" w:rsidRPr="005711CB" w:rsidRDefault="004D7A9E" w:rsidP="004D7A9E">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4D7A9E" w:rsidRPr="005711CB" w:rsidRDefault="004D7A9E" w:rsidP="004D7A9E">
            <w:pPr>
              <w:rPr>
                <w:sz w:val="20"/>
                <w:szCs w:val="20"/>
              </w:rPr>
            </w:pPr>
            <w:r w:rsidRPr="00637575">
              <w:rPr>
                <w:sz w:val="20"/>
                <w:szCs w:val="20"/>
              </w:rPr>
              <w:t>Notice about reconciliation of DM offers</w:t>
            </w:r>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4D7A9E" w:rsidRPr="005711CB" w:rsidRDefault="004D7A9E" w:rsidP="004D7A9E">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4D7A9E" w:rsidRPr="005711CB"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4D7A9E" w:rsidRPr="005711CB" w:rsidRDefault="004D7A9E" w:rsidP="004D7A9E">
            <w:pPr>
              <w:jc w:val="center"/>
              <w:rPr>
                <w:sz w:val="20"/>
                <w:szCs w:val="20"/>
              </w:rPr>
            </w:pPr>
            <w:r>
              <w:rPr>
                <w:sz w:val="20"/>
                <w:szCs w:val="20"/>
                <w:lang w:eastAsia="cs-CZ"/>
              </w:rPr>
              <w:t>External subject</w:t>
            </w:r>
            <w:r w:rsidRPr="005711CB" w:rsidDel="00637575">
              <w:rPr>
                <w:sz w:val="20"/>
                <w:szCs w:val="20"/>
              </w:rPr>
              <w:t xml:space="preserve"> </w:t>
            </w:r>
          </w:p>
        </w:tc>
      </w:tr>
      <w:tr w:rsidR="004D7A9E"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4D7A9E" w:rsidRPr="007F474B" w:rsidRDefault="004D7A9E" w:rsidP="004D7A9E">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4D7A9E" w:rsidRPr="00637575" w:rsidRDefault="004D7A9E" w:rsidP="004D7A9E">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4D7A9E" w:rsidRPr="007F474B" w:rsidRDefault="004D7A9E" w:rsidP="004D7A9E">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4D7A9E" w:rsidRDefault="004D7A9E" w:rsidP="004D7A9E">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4D7A9E" w:rsidRDefault="004D7A9E" w:rsidP="004D7A9E">
            <w:pPr>
              <w:jc w:val="center"/>
              <w:rPr>
                <w:sz w:val="20"/>
                <w:szCs w:val="20"/>
              </w:rPr>
            </w:pPr>
            <w:r w:rsidRPr="005711CB">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4D7A9E" w:rsidRDefault="004D7A9E" w:rsidP="004D7A9E">
            <w:pPr>
              <w:jc w:val="center"/>
              <w:rPr>
                <w:sz w:val="20"/>
                <w:szCs w:val="20"/>
                <w:lang w:eastAsia="cs-CZ"/>
              </w:rPr>
            </w:pPr>
            <w:r w:rsidRPr="005711CB">
              <w:rPr>
                <w:sz w:val="20"/>
                <w:szCs w:val="20"/>
              </w:rPr>
              <w:t xml:space="preserve">WAS </w:t>
            </w:r>
            <w:r>
              <w:rPr>
                <w:sz w:val="20"/>
                <w:szCs w:val="20"/>
              </w:rPr>
              <w:t>(EMTAS)</w:t>
            </w:r>
          </w:p>
        </w:tc>
      </w:tr>
      <w:tr w:rsidR="004D7A9E"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4D7A9E" w:rsidRPr="007F474B" w:rsidRDefault="004D7A9E" w:rsidP="004D7A9E">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4D7A9E" w:rsidRPr="00637575" w:rsidRDefault="004D7A9E" w:rsidP="004D7A9E">
            <w:pPr>
              <w:rPr>
                <w:sz w:val="20"/>
                <w:szCs w:val="20"/>
              </w:rPr>
            </w:pPr>
            <w:r w:rsidRPr="005711CB">
              <w:rPr>
                <w:sz w:val="20"/>
                <w:szCs w:val="20"/>
              </w:rPr>
              <w:t xml:space="preserve">Confirmation/error message for sending of Data request - </w:t>
            </w:r>
            <w:r>
              <w:rPr>
                <w:sz w:val="20"/>
                <w:szCs w:val="20"/>
              </w:rPr>
              <w:t xml:space="preserve">Gas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4D7A9E" w:rsidRPr="007F474B" w:rsidRDefault="004D7A9E" w:rsidP="004D7A9E">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4D7A9E"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4D7A9E" w:rsidRDefault="004D7A9E" w:rsidP="004D7A9E">
            <w:pPr>
              <w:jc w:val="center"/>
              <w:rPr>
                <w:sz w:val="20"/>
                <w:szCs w:val="20"/>
                <w:lang w:eastAsia="cs-CZ"/>
              </w:rPr>
            </w:pPr>
            <w:r w:rsidRPr="005711CB">
              <w:rPr>
                <w:sz w:val="20"/>
                <w:szCs w:val="20"/>
              </w:rPr>
              <w:t>External subject</w:t>
            </w:r>
          </w:p>
        </w:tc>
      </w:tr>
      <w:tr w:rsidR="004D7A9E"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4D7A9E" w:rsidRPr="007F474B" w:rsidRDefault="004D7A9E" w:rsidP="004D7A9E">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4D7A9E" w:rsidRPr="00637575" w:rsidRDefault="004D7A9E" w:rsidP="004D7A9E">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4D7A9E" w:rsidRPr="007F474B" w:rsidRDefault="004D7A9E" w:rsidP="004D7A9E">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4D7A9E"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4D7A9E" w:rsidRDefault="004D7A9E" w:rsidP="004D7A9E">
            <w:pPr>
              <w:jc w:val="center"/>
              <w:rPr>
                <w:sz w:val="20"/>
                <w:szCs w:val="20"/>
                <w:lang w:eastAsia="cs-CZ"/>
              </w:rPr>
            </w:pPr>
            <w:r w:rsidRPr="005711CB">
              <w:rPr>
                <w:sz w:val="20"/>
                <w:szCs w:val="20"/>
              </w:rPr>
              <w:t>External subject</w:t>
            </w:r>
          </w:p>
        </w:tc>
      </w:tr>
      <w:tr w:rsidR="004D7A9E"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4D7A9E" w:rsidRDefault="004D7A9E" w:rsidP="004D7A9E">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4D7A9E" w:rsidRPr="00CC63B4" w:rsidRDefault="004D7A9E" w:rsidP="004D7A9E">
            <w:pPr>
              <w:rPr>
                <w:sz w:val="20"/>
                <w:szCs w:val="22"/>
              </w:rPr>
            </w:pPr>
            <w:r w:rsidRPr="00CC63B4">
              <w:rPr>
                <w:sz w:val="20"/>
                <w:szCs w:val="22"/>
              </w:rPr>
              <w:t>service provider information</w:t>
            </w:r>
          </w:p>
        </w:tc>
        <w:tc>
          <w:tcPr>
            <w:tcW w:w="1620" w:type="dxa"/>
            <w:tcBorders>
              <w:top w:val="single" w:sz="4" w:space="0" w:color="auto"/>
              <w:left w:val="nil"/>
              <w:bottom w:val="single" w:sz="4" w:space="0" w:color="auto"/>
              <w:right w:val="single" w:sz="4" w:space="0" w:color="auto"/>
            </w:tcBorders>
            <w:noWrap/>
          </w:tcPr>
          <w:p w14:paraId="5A955A45" w14:textId="27DB9145"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4D7A9E" w:rsidRPr="005711CB" w:rsidRDefault="004D7A9E" w:rsidP="004D7A9E">
            <w:pPr>
              <w:jc w:val="center"/>
              <w:rPr>
                <w:sz w:val="20"/>
                <w:szCs w:val="20"/>
              </w:rPr>
            </w:pPr>
            <w:r>
              <w:rPr>
                <w:sz w:val="20"/>
                <w:szCs w:val="20"/>
                <w:lang w:eastAsia="cs-CZ"/>
              </w:rPr>
              <w:t>External subject</w:t>
            </w:r>
          </w:p>
        </w:tc>
      </w:tr>
      <w:tr w:rsidR="004D7A9E"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4D7A9E" w:rsidRDefault="004D7A9E" w:rsidP="004D7A9E">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4D7A9E" w:rsidRPr="00CC63B4" w:rsidRDefault="004D7A9E" w:rsidP="004D7A9E">
            <w:pPr>
              <w:rPr>
                <w:sz w:val="20"/>
                <w:szCs w:val="22"/>
              </w:rPr>
            </w:pPr>
            <w:r w:rsidRPr="00CC63B4">
              <w:rPr>
                <w:sz w:val="20"/>
                <w:szCs w:val="22"/>
              </w:rPr>
              <w:t>information about masterdata</w:t>
            </w:r>
          </w:p>
        </w:tc>
        <w:tc>
          <w:tcPr>
            <w:tcW w:w="1620" w:type="dxa"/>
            <w:tcBorders>
              <w:top w:val="single" w:sz="4" w:space="0" w:color="auto"/>
              <w:left w:val="nil"/>
              <w:bottom w:val="single" w:sz="4" w:space="0" w:color="auto"/>
              <w:right w:val="single" w:sz="4" w:space="0" w:color="auto"/>
            </w:tcBorders>
            <w:noWrap/>
          </w:tcPr>
          <w:p w14:paraId="471FBD85" w14:textId="2D60D6F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4D7A9E" w:rsidRPr="005711CB" w:rsidRDefault="004D7A9E" w:rsidP="004D7A9E">
            <w:pPr>
              <w:jc w:val="center"/>
              <w:rPr>
                <w:sz w:val="20"/>
                <w:szCs w:val="20"/>
              </w:rPr>
            </w:pPr>
            <w:r>
              <w:rPr>
                <w:sz w:val="20"/>
                <w:szCs w:val="20"/>
                <w:lang w:eastAsia="cs-CZ"/>
              </w:rPr>
              <w:t>External subject</w:t>
            </w:r>
          </w:p>
        </w:tc>
      </w:tr>
      <w:tr w:rsidR="004D7A9E"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4D7A9E" w:rsidRDefault="004D7A9E" w:rsidP="004D7A9E">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4D7A9E" w:rsidRPr="00CC63B4" w:rsidRDefault="004D7A9E" w:rsidP="004D7A9E">
            <w:pPr>
              <w:rPr>
                <w:sz w:val="20"/>
                <w:szCs w:val="22"/>
              </w:rPr>
            </w:pPr>
            <w:r w:rsidRPr="00CC63B4">
              <w:rPr>
                <w:sz w:val="20"/>
                <w:szCs w:val="22"/>
              </w:rPr>
              <w:t>registration of EAN to sharing group</w:t>
            </w:r>
          </w:p>
        </w:tc>
        <w:tc>
          <w:tcPr>
            <w:tcW w:w="1620" w:type="dxa"/>
            <w:tcBorders>
              <w:top w:val="single" w:sz="4" w:space="0" w:color="auto"/>
              <w:left w:val="nil"/>
              <w:bottom w:val="single" w:sz="4" w:space="0" w:color="auto"/>
              <w:right w:val="single" w:sz="4" w:space="0" w:color="auto"/>
            </w:tcBorders>
            <w:noWrap/>
          </w:tcPr>
          <w:p w14:paraId="4F7FC62B" w14:textId="77228AFA"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4D7A9E" w:rsidRPr="005711CB" w:rsidRDefault="004D7A9E" w:rsidP="004D7A9E">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71D2DB3D" w14:textId="6D265F27" w:rsidR="004D7A9E" w:rsidRPr="005711CB" w:rsidRDefault="004D7A9E" w:rsidP="004D7A9E">
            <w:pPr>
              <w:jc w:val="center"/>
              <w:rPr>
                <w:sz w:val="20"/>
                <w:szCs w:val="20"/>
              </w:rPr>
            </w:pPr>
            <w:r w:rsidRPr="007F474B">
              <w:rPr>
                <w:sz w:val="20"/>
                <w:szCs w:val="20"/>
                <w:lang w:eastAsia="cs-CZ"/>
              </w:rPr>
              <w:t>CDS</w:t>
            </w:r>
          </w:p>
        </w:tc>
      </w:tr>
      <w:tr w:rsidR="004D7A9E"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4D7A9E" w:rsidRDefault="004D7A9E" w:rsidP="004D7A9E">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4D7A9E" w:rsidRPr="00CC63B4" w:rsidRDefault="004D7A9E" w:rsidP="004D7A9E">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539A2590" w14:textId="033A9834"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4D7A9E" w:rsidRPr="005711CB" w:rsidRDefault="004D7A9E" w:rsidP="004D7A9E">
            <w:pPr>
              <w:jc w:val="center"/>
              <w:rPr>
                <w:sz w:val="20"/>
                <w:szCs w:val="20"/>
              </w:rPr>
            </w:pPr>
            <w:r>
              <w:rPr>
                <w:sz w:val="20"/>
                <w:szCs w:val="20"/>
                <w:lang w:eastAsia="cs-CZ"/>
              </w:rPr>
              <w:t>External subject</w:t>
            </w:r>
          </w:p>
        </w:tc>
      </w:tr>
      <w:tr w:rsidR="004D7A9E"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4D7A9E" w:rsidRDefault="004D7A9E" w:rsidP="004D7A9E">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4D7A9E" w:rsidRPr="00CC63B4" w:rsidRDefault="004D7A9E" w:rsidP="004D7A9E">
            <w:pPr>
              <w:rPr>
                <w:sz w:val="20"/>
                <w:szCs w:val="22"/>
              </w:rPr>
            </w:pPr>
            <w:r w:rsidRPr="00CC63B4">
              <w:rPr>
                <w:sz w:val="20"/>
                <w:szCs w:val="22"/>
              </w:rPr>
              <w:t>EDC request for masterdata</w:t>
            </w:r>
          </w:p>
        </w:tc>
        <w:tc>
          <w:tcPr>
            <w:tcW w:w="1620" w:type="dxa"/>
            <w:tcBorders>
              <w:top w:val="single" w:sz="4" w:space="0" w:color="auto"/>
              <w:left w:val="nil"/>
              <w:bottom w:val="single" w:sz="4" w:space="0" w:color="auto"/>
              <w:right w:val="single" w:sz="4" w:space="0" w:color="auto"/>
            </w:tcBorders>
            <w:noWrap/>
          </w:tcPr>
          <w:p w14:paraId="0B9B36DB" w14:textId="79EDAE45" w:rsidR="004D7A9E" w:rsidRPr="00CC63B4" w:rsidRDefault="004D7A9E" w:rsidP="004D7A9E">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4D7A9E" w:rsidRPr="005711CB" w:rsidRDefault="004D7A9E" w:rsidP="004D7A9E">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69C65929" w14:textId="291F88B2" w:rsidR="004D7A9E" w:rsidRPr="005711CB" w:rsidRDefault="004D7A9E" w:rsidP="004D7A9E">
            <w:pPr>
              <w:jc w:val="center"/>
              <w:rPr>
                <w:sz w:val="20"/>
                <w:szCs w:val="20"/>
              </w:rPr>
            </w:pPr>
            <w:r w:rsidRPr="007F474B">
              <w:rPr>
                <w:sz w:val="20"/>
                <w:szCs w:val="20"/>
                <w:lang w:eastAsia="cs-CZ"/>
              </w:rPr>
              <w:t>CDS</w:t>
            </w:r>
          </w:p>
        </w:tc>
      </w:tr>
      <w:tr w:rsidR="004D7A9E"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4D7A9E" w:rsidRDefault="004D7A9E" w:rsidP="004D7A9E">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4D7A9E" w:rsidRPr="00CC63B4" w:rsidRDefault="004D7A9E" w:rsidP="004D7A9E">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41782D92" w14:textId="2E4393CB"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4D7A9E" w:rsidRPr="005711CB" w:rsidRDefault="004D7A9E" w:rsidP="004D7A9E">
            <w:pPr>
              <w:jc w:val="center"/>
              <w:rPr>
                <w:sz w:val="20"/>
                <w:szCs w:val="20"/>
              </w:rPr>
            </w:pPr>
            <w:r>
              <w:rPr>
                <w:sz w:val="20"/>
                <w:szCs w:val="20"/>
                <w:lang w:eastAsia="cs-CZ"/>
              </w:rPr>
              <w:t>External subject</w:t>
            </w:r>
          </w:p>
        </w:tc>
      </w:tr>
      <w:tr w:rsidR="004D7A9E"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4D7A9E" w:rsidRDefault="004D7A9E" w:rsidP="004D7A9E">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4D7A9E" w:rsidRPr="00CC63B4" w:rsidRDefault="004D7A9E" w:rsidP="004D7A9E">
            <w:pPr>
              <w:rPr>
                <w:sz w:val="20"/>
                <w:szCs w:val="22"/>
              </w:rPr>
            </w:pPr>
            <w:r w:rsidRPr="00CC63B4">
              <w:rPr>
                <w:sz w:val="20"/>
                <w:szCs w:val="22"/>
              </w:rPr>
              <w:t>EAN masterdata information</w:t>
            </w:r>
          </w:p>
        </w:tc>
        <w:tc>
          <w:tcPr>
            <w:tcW w:w="1620" w:type="dxa"/>
            <w:tcBorders>
              <w:top w:val="single" w:sz="4" w:space="0" w:color="auto"/>
              <w:left w:val="nil"/>
              <w:bottom w:val="single" w:sz="4" w:space="0" w:color="auto"/>
              <w:right w:val="single" w:sz="4" w:space="0" w:color="auto"/>
            </w:tcBorders>
            <w:noWrap/>
          </w:tcPr>
          <w:p w14:paraId="7606C090" w14:textId="71898D9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4D7A9E" w:rsidRPr="005711CB" w:rsidRDefault="004D7A9E" w:rsidP="004D7A9E">
            <w:pPr>
              <w:jc w:val="center"/>
              <w:rPr>
                <w:sz w:val="20"/>
                <w:szCs w:val="20"/>
              </w:rPr>
            </w:pPr>
            <w:r>
              <w:rPr>
                <w:sz w:val="20"/>
                <w:szCs w:val="20"/>
                <w:lang w:eastAsia="cs-CZ"/>
              </w:rPr>
              <w:t>External subject</w:t>
            </w:r>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r>
        <w:t>There is determined, for each message, which are acceptable message format for entering or leaving CS OTE system. The overview is stated bellow.</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r w:rsidRPr="007F474B">
              <w:rPr>
                <w:b/>
                <w:bCs/>
                <w:sz w:val="20"/>
                <w:szCs w:val="20"/>
                <w:lang w:eastAsia="cs-CZ"/>
              </w:rPr>
              <w:t>Msg_code</w:t>
            </w:r>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Syntax error in incoming message - error on communication channel level (from CDS to message sender)</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Syntax error in incoming message - error on communication channel level (from message receiver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Syntax error - invalid message format (from CDS to message sender)</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Syntax error - invalid message format (from message receiver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r w:rsidRPr="005409D6">
              <w:rPr>
                <w:sz w:val="20"/>
                <w:szCs w:val="20"/>
              </w:rPr>
              <w:t>Request for historical maximum monthly consumption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PDT code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r w:rsidRPr="005711CB">
              <w:rPr>
                <w:sz w:val="20"/>
                <w:szCs w:val="20"/>
              </w:rPr>
              <w:t>Information about planned disconnection of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r w:rsidRPr="005711CB">
              <w:rPr>
                <w:sz w:val="20"/>
                <w:szCs w:val="20"/>
              </w:rPr>
              <w:t>Receiving/error in message of planned disconnection of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Copy of message of planned disconnection of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r w:rsidRPr="005711CB">
              <w:rPr>
                <w:sz w:val="20"/>
                <w:szCs w:val="20"/>
              </w:rPr>
              <w:t>Information about PDT disconnection</w:t>
            </w:r>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r w:rsidRPr="005711CB">
              <w:rPr>
                <w:sz w:val="20"/>
                <w:szCs w:val="20"/>
              </w:rPr>
              <w:t>Receiving/error in message of PDT disconnection</w:t>
            </w:r>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Copy of message of PDT disconnection</w:t>
            </w:r>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r w:rsidRPr="005711CB">
              <w:rPr>
                <w:sz w:val="20"/>
                <w:szCs w:val="20"/>
              </w:rPr>
              <w:t>Request for data of PDT disconnection</w:t>
            </w:r>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r w:rsidRPr="005711CB">
              <w:rPr>
                <w:sz w:val="20"/>
                <w:szCs w:val="20"/>
              </w:rPr>
              <w:t>Receiving/error in request for data of PDT disconnection</w:t>
            </w:r>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lastRenderedPageBreak/>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PDT disconnection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Interval metered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Non-interval metered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Base data of  DGI ICS - input</w:t>
            </w:r>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r w:rsidRPr="005711CB">
              <w:rPr>
                <w:sz w:val="20"/>
                <w:szCs w:val="20"/>
              </w:rPr>
              <w:t>Annual consumption estimation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of  </w:t>
            </w:r>
            <w:r w:rsidRPr="005711CB">
              <w:rPr>
                <w:sz w:val="20"/>
                <w:szCs w:val="20"/>
              </w:rPr>
              <w:t>DGI RCS</w:t>
            </w:r>
            <w:r>
              <w:rPr>
                <w:sz w:val="20"/>
                <w:szCs w:val="20"/>
              </w:rPr>
              <w:t xml:space="preserve"> - input</w:t>
            </w:r>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r w:rsidRPr="005711CB">
              <w:rPr>
                <w:sz w:val="20"/>
                <w:szCs w:val="20"/>
              </w:rPr>
              <w:t xml:space="preserve">Electronic invoice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r w:rsidRPr="005711CB">
              <w:rPr>
                <w:sz w:val="20"/>
                <w:szCs w:val="20"/>
              </w:rPr>
              <w:t>Receiving/error in message of electronic invoice</w:t>
            </w:r>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r w:rsidRPr="005711CB">
              <w:rPr>
                <w:sz w:val="20"/>
                <w:szCs w:val="20"/>
              </w:rPr>
              <w:t>Request for electronic invoice</w:t>
            </w:r>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r w:rsidRPr="005711CB">
              <w:rPr>
                <w:sz w:val="20"/>
                <w:szCs w:val="20"/>
              </w:rPr>
              <w:t>Receiving / error in request for electronic invoice</w:t>
            </w:r>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r w:rsidRPr="005711CB">
              <w:rPr>
                <w:sz w:val="20"/>
                <w:szCs w:val="20"/>
              </w:rPr>
              <w:t>Request for invoicing data sending</w:t>
            </w:r>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r w:rsidRPr="005711CB">
              <w:rPr>
                <w:sz w:val="20"/>
                <w:szCs w:val="20"/>
              </w:rPr>
              <w:t>Request for distribution invoicing data sending</w:t>
            </w:r>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r w:rsidRPr="005711CB">
              <w:rPr>
                <w:sz w:val="20"/>
                <w:szCs w:val="20"/>
              </w:rPr>
              <w:t>Request for provided AC sending</w:t>
            </w:r>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r w:rsidRPr="005711CB">
              <w:rPr>
                <w:sz w:val="20"/>
                <w:szCs w:val="20"/>
              </w:rPr>
              <w:t>Request for annual consumption estimation</w:t>
            </w:r>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r w:rsidRPr="005711CB">
              <w:rPr>
                <w:sz w:val="20"/>
                <w:szCs w:val="20"/>
              </w:rPr>
              <w:t>Request for substitutional (computed) values per PDT with metering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r w:rsidRPr="005711CB">
              <w:rPr>
                <w:sz w:val="20"/>
                <w:szCs w:val="20"/>
              </w:rPr>
              <w:t xml:space="preserve">Request for </w:t>
            </w:r>
            <w:r>
              <w:rPr>
                <w:sz w:val="20"/>
                <w:szCs w:val="20"/>
              </w:rPr>
              <w:t xml:space="preserve">base data of  </w:t>
            </w:r>
            <w:r w:rsidRPr="005711CB">
              <w:rPr>
                <w:sz w:val="20"/>
                <w:szCs w:val="20"/>
              </w:rPr>
              <w:t>DGI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r w:rsidRPr="00953DC1">
              <w:rPr>
                <w:sz w:val="20"/>
                <w:szCs w:val="20"/>
              </w:rPr>
              <w:t>Request for suspension of the change of supplier process</w:t>
            </w:r>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r w:rsidRPr="005711CB">
              <w:rPr>
                <w:sz w:val="20"/>
                <w:szCs w:val="20"/>
              </w:rPr>
              <w:t>Request for Change of supplier</w:t>
            </w:r>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r w:rsidRPr="005711CB">
              <w:rPr>
                <w:sz w:val="20"/>
                <w:szCs w:val="20"/>
              </w:rPr>
              <w:t>Registration of negotiated diagram for controlling the imbalance responsibility</w:t>
            </w:r>
            <w:r>
              <w:rPr>
                <w:sz w:val="20"/>
                <w:szCs w:val="20"/>
              </w:rPr>
              <w:t xml:space="preserve"> </w:t>
            </w:r>
            <w:r w:rsidRPr="009B14DC">
              <w:rPr>
                <w:sz w:val="20"/>
                <w:szCs w:val="20"/>
              </w:rPr>
              <w:t>(for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r w:rsidRPr="005711CB">
              <w:rPr>
                <w:sz w:val="20"/>
                <w:szCs w:val="20"/>
              </w:rPr>
              <w:t xml:space="preserve">Request for sending of negotiated diagrams for managing of imbalance </w:t>
            </w:r>
            <w:r w:rsidRPr="005711CB">
              <w:rPr>
                <w:sz w:val="20"/>
                <w:szCs w:val="20"/>
              </w:rPr>
              <w:lastRenderedPageBreak/>
              <w:t>responsibility</w:t>
            </w:r>
            <w:r>
              <w:rPr>
                <w:sz w:val="20"/>
                <w:szCs w:val="20"/>
              </w:rPr>
              <w:t xml:space="preserve"> </w:t>
            </w:r>
            <w:r w:rsidRPr="009B14DC">
              <w:rPr>
                <w:sz w:val="20"/>
                <w:szCs w:val="20"/>
              </w:rPr>
              <w:t>(for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lastRenderedPageBreak/>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r w:rsidRPr="00953DC1">
              <w:rPr>
                <w:sz w:val="20"/>
                <w:szCs w:val="20"/>
              </w:rPr>
              <w:t>Confirmation of acceptance/rejection of a message with a request for suspension of the change of supplier process</w:t>
            </w:r>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r w:rsidRPr="005711CB">
              <w:rPr>
                <w:sz w:val="20"/>
                <w:szCs w:val="20"/>
              </w:rPr>
              <w:t>Error in change of supplier proposal</w:t>
            </w:r>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r w:rsidRPr="005711CB">
              <w:rPr>
                <w:sz w:val="20"/>
                <w:szCs w:val="20"/>
              </w:rPr>
              <w:t>Approving/rejection of change of supplier and extra meter reading</w:t>
            </w:r>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t>147</w:t>
            </w:r>
          </w:p>
        </w:tc>
        <w:tc>
          <w:tcPr>
            <w:tcW w:w="2430" w:type="dxa"/>
            <w:vAlign w:val="center"/>
          </w:tcPr>
          <w:p w14:paraId="6A5CE159" w14:textId="77777777" w:rsidR="00DB028C" w:rsidRPr="005711CB" w:rsidRDefault="00DB028C" w:rsidP="00CC4D9E">
            <w:pPr>
              <w:rPr>
                <w:sz w:val="20"/>
                <w:szCs w:val="20"/>
              </w:rPr>
            </w:pPr>
            <w:r w:rsidRPr="005711CB">
              <w:rPr>
                <w:sz w:val="20"/>
                <w:szCs w:val="20"/>
              </w:rPr>
              <w:t>Request for sending an extract of state of change of supplier processing</w:t>
            </w:r>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Copy of a message with a request for suspension of the change of supplier process</w:t>
            </w:r>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r>
              <w:rPr>
                <w:sz w:val="20"/>
                <w:szCs w:val="20"/>
              </w:rPr>
              <w:t>Confirmation of customer’s consent with change of supplier</w:t>
            </w:r>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r>
              <w:rPr>
                <w:sz w:val="20"/>
                <w:szCs w:val="20"/>
              </w:rPr>
              <w:t>Confirmation of acceptance/rejection of a message with confirmation of customer’s consent with change of supplier</w:t>
            </w:r>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r w:rsidRPr="008641BD">
              <w:rPr>
                <w:sz w:val="20"/>
                <w:szCs w:val="20"/>
              </w:rPr>
              <w:t>Request for assigned observers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r w:rsidRPr="008641BD">
              <w:rPr>
                <w:sz w:val="20"/>
                <w:szCs w:val="20"/>
              </w:rPr>
              <w:t>Error in / confirmation of assigned observers request receiving</w:t>
            </w:r>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r w:rsidRPr="008641BD">
              <w:rPr>
                <w:sz w:val="20"/>
                <w:szCs w:val="20"/>
              </w:rPr>
              <w:t>Assigned observers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r w:rsidRPr="008641BD">
              <w:rPr>
                <w:sz w:val="20"/>
                <w:szCs w:val="20"/>
              </w:rPr>
              <w:t xml:space="preserve">Request for assigned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r w:rsidRPr="008641BD">
              <w:rPr>
                <w:sz w:val="20"/>
                <w:szCs w:val="20"/>
              </w:rPr>
              <w:t xml:space="preserve">Error in / confirmation of assigned </w:t>
            </w:r>
            <w:r w:rsidR="000513C4">
              <w:rPr>
                <w:sz w:val="20"/>
                <w:szCs w:val="20"/>
              </w:rPr>
              <w:t>BRP</w:t>
            </w:r>
            <w:r w:rsidRPr="008641BD">
              <w:rPr>
                <w:sz w:val="20"/>
                <w:szCs w:val="20"/>
              </w:rPr>
              <w:t xml:space="preserve"> request receiving</w:t>
            </w:r>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r>
              <w:rPr>
                <w:rFonts w:ascii="Arial" w:hAnsi="Arial" w:cs="Arial"/>
                <w:sz w:val="20"/>
                <w:szCs w:val="20"/>
              </w:rPr>
              <w:t>Assigned subjects of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r w:rsidRPr="005711CB">
              <w:rPr>
                <w:sz w:val="20"/>
                <w:szCs w:val="20"/>
              </w:rPr>
              <w:t>Planned concumption diagrams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r w:rsidRPr="005711CB">
              <w:rPr>
                <w:sz w:val="20"/>
                <w:szCs w:val="20"/>
              </w:rPr>
              <w:t xml:space="preserve">Planned generation or consumption diagrams </w:t>
            </w:r>
            <w:r w:rsidRPr="005711CB">
              <w:rPr>
                <w:sz w:val="20"/>
                <w:szCs w:val="20"/>
              </w:rPr>
              <w:lastRenderedPageBreak/>
              <w:t>(PDT type A) or generation diagrams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lastRenderedPageBreak/>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r w:rsidRPr="005711CB">
              <w:rPr>
                <w:sz w:val="20"/>
                <w:szCs w:val="20"/>
              </w:rPr>
              <w:t>Planned values of generation</w:t>
            </w:r>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Single-shot request for complete trade balance statement data sending</w:t>
            </w:r>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r w:rsidRPr="005711CB">
              <w:rPr>
                <w:sz w:val="20"/>
                <w:szCs w:val="20"/>
              </w:rPr>
              <w:t>Entry / actualisattion of the claim</w:t>
            </w:r>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r w:rsidRPr="005711CB">
              <w:rPr>
                <w:sz w:val="20"/>
                <w:szCs w:val="20"/>
              </w:rPr>
              <w:t>Confirmation / error in the claim message</w:t>
            </w:r>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r w:rsidRPr="005711CB">
              <w:rPr>
                <w:sz w:val="20"/>
                <w:szCs w:val="20"/>
              </w:rPr>
              <w:t>Claim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r w:rsidRPr="005711CB">
              <w:rPr>
                <w:sz w:val="20"/>
                <w:szCs w:val="20"/>
              </w:rPr>
              <w:t>Request for the claim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t>169</w:t>
            </w:r>
          </w:p>
        </w:tc>
        <w:tc>
          <w:tcPr>
            <w:tcW w:w="2430" w:type="dxa"/>
            <w:vAlign w:val="center"/>
          </w:tcPr>
          <w:p w14:paraId="6735A36B" w14:textId="77777777" w:rsidR="00DB028C" w:rsidRPr="005711CB" w:rsidRDefault="00DB028C" w:rsidP="00CC4D9E">
            <w:pPr>
              <w:rPr>
                <w:sz w:val="20"/>
                <w:szCs w:val="20"/>
              </w:rPr>
            </w:pPr>
            <w:r w:rsidRPr="005711CB">
              <w:rPr>
                <w:sz w:val="20"/>
                <w:szCs w:val="20"/>
              </w:rPr>
              <w:t>Confimation / error in the request for the claim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r w:rsidRPr="005711CB">
              <w:rPr>
                <w:sz w:val="20"/>
                <w:szCs w:val="20"/>
              </w:rPr>
              <w:t>Claim copy (on participant’s request)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OTE message (notice board)</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r w:rsidRPr="005711CB">
              <w:rPr>
                <w:sz w:val="20"/>
                <w:szCs w:val="20"/>
              </w:rPr>
              <w:t xml:space="preserve">Request for the OTE messages (data from the message board)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r w:rsidRPr="005711CB">
              <w:rPr>
                <w:sz w:val="20"/>
                <w:szCs w:val="20"/>
              </w:rPr>
              <w:t>Confirmation / error in the request for the OTE messages</w:t>
            </w:r>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OTE message (on request)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r w:rsidRPr="00D45602">
              <w:rPr>
                <w:sz w:val="20"/>
                <w:szCs w:val="20"/>
              </w:rPr>
              <w:t>Notification about expiration of periodic request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r>
              <w:rPr>
                <w:sz w:val="20"/>
                <w:szCs w:val="20"/>
              </w:rPr>
              <w:t>Results of evaluation of request for change of supplier</w:t>
            </w:r>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 xml:space="preserve">Copy of confirmation/rejection of assignment of responsibility </w:t>
            </w:r>
            <w:r>
              <w:rPr>
                <w:sz w:val="20"/>
                <w:szCs w:val="20"/>
                <w:lang w:val="en-GB" w:eastAsia="cs-CZ"/>
              </w:rPr>
              <w:lastRenderedPageBreak/>
              <w:t>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lastRenderedPageBreak/>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Approbation with imb.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Confirmation of / Error in approbation with imb.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Copy of the approbation with imb.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r w:rsidRPr="004D7446">
              <w:rPr>
                <w:sz w:val="20"/>
                <w:szCs w:val="20"/>
              </w:rPr>
              <w:t>Request for supplier/subject of settlement mass change</w:t>
            </w:r>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r w:rsidRPr="004D7446">
              <w:rPr>
                <w:sz w:val="20"/>
                <w:szCs w:val="20"/>
              </w:rPr>
              <w:t>Supplier/subject of settlement mass change</w:t>
            </w:r>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r w:rsidRPr="00186A60">
              <w:t>Error in request for historical maximum monthly consumption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r w:rsidRPr="00186A60">
              <w:t>Historical max. monthly consumption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lastRenderedPageBreak/>
              <w:t>215</w:t>
            </w:r>
          </w:p>
        </w:tc>
        <w:tc>
          <w:tcPr>
            <w:tcW w:w="2430" w:type="dxa"/>
            <w:noWrap/>
            <w:vAlign w:val="center"/>
          </w:tcPr>
          <w:p w14:paraId="391020EB"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r w:rsidRPr="005711CB">
              <w:rPr>
                <w:sz w:val="20"/>
                <w:szCs w:val="20"/>
              </w:rPr>
              <w:t>Confirmation of interval metered data receiving</w:t>
            </w:r>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r w:rsidRPr="005711CB">
              <w:rPr>
                <w:sz w:val="20"/>
                <w:szCs w:val="20"/>
              </w:rPr>
              <w:t>Confirmation of non-interval metered data receiving</w:t>
            </w:r>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r w:rsidRPr="005711CB">
              <w:rPr>
                <w:sz w:val="20"/>
                <w:szCs w:val="20"/>
              </w:rPr>
              <w:t>Confirmation of distribution invoicing data receiving</w:t>
            </w:r>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TSO data receiving - receiving confirmation</w:t>
            </w:r>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t>229</w:t>
            </w:r>
          </w:p>
        </w:tc>
        <w:tc>
          <w:tcPr>
            <w:tcW w:w="2430" w:type="dxa"/>
            <w:vAlign w:val="center"/>
          </w:tcPr>
          <w:p w14:paraId="09F6C414" w14:textId="77777777" w:rsidR="00953DC1" w:rsidRPr="005711CB" w:rsidRDefault="00953DC1" w:rsidP="00CC4D9E">
            <w:pPr>
              <w:rPr>
                <w:sz w:val="20"/>
                <w:szCs w:val="20"/>
              </w:rPr>
            </w:pPr>
            <w:r w:rsidRPr="005711CB">
              <w:rPr>
                <w:sz w:val="20"/>
                <w:szCs w:val="20"/>
              </w:rPr>
              <w:t xml:space="preserve">Confirmation of </w:t>
            </w:r>
            <w:r>
              <w:rPr>
                <w:sz w:val="20"/>
                <w:szCs w:val="20"/>
              </w:rPr>
              <w:t>/ Error in base data of  DGI</w:t>
            </w:r>
            <w:r w:rsidRPr="005711CB">
              <w:rPr>
                <w:sz w:val="20"/>
                <w:szCs w:val="20"/>
              </w:rPr>
              <w:t xml:space="preserve"> RCS data receiving</w:t>
            </w:r>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r w:rsidRPr="005711CB">
              <w:rPr>
                <w:sz w:val="20"/>
                <w:szCs w:val="20"/>
              </w:rPr>
              <w:t>Error in request sending</w:t>
            </w:r>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of  </w:t>
            </w:r>
            <w:r w:rsidRPr="005711CB">
              <w:rPr>
                <w:sz w:val="20"/>
                <w:szCs w:val="20"/>
              </w:rPr>
              <w:t>DGI ICS data request - Receiving / rejection of request</w:t>
            </w:r>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Base data of  DGI ICS - output</w:t>
            </w:r>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r w:rsidRPr="005711CB">
              <w:rPr>
                <w:sz w:val="20"/>
                <w:szCs w:val="20"/>
              </w:rPr>
              <w:t>Error message to request for data of provided regulation energy</w:t>
            </w:r>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r w:rsidRPr="005711CB">
              <w:rPr>
                <w:sz w:val="20"/>
                <w:szCs w:val="20"/>
              </w:rPr>
              <w:t>Provided regulating energy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r w:rsidRPr="005711CB">
              <w:rPr>
                <w:sz w:val="20"/>
                <w:szCs w:val="20"/>
              </w:rPr>
              <w:t>Error message for request 134 (annual consumption estimation)</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r w:rsidRPr="005711CB">
              <w:rPr>
                <w:sz w:val="20"/>
                <w:szCs w:val="20"/>
              </w:rPr>
              <w:t>Annual consumption estimation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of  </w:t>
            </w:r>
            <w:r w:rsidRPr="005711CB">
              <w:rPr>
                <w:sz w:val="20"/>
                <w:szCs w:val="20"/>
              </w:rPr>
              <w:t>DGI RCS data request - Receiving / rejection of request</w:t>
            </w:r>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of  </w:t>
            </w:r>
            <w:r w:rsidRPr="005711CB">
              <w:rPr>
                <w:sz w:val="20"/>
                <w:szCs w:val="20"/>
              </w:rPr>
              <w:t xml:space="preserve">DGI RCS - </w:t>
            </w:r>
            <w:r>
              <w:rPr>
                <w:sz w:val="20"/>
                <w:szCs w:val="20"/>
              </w:rPr>
              <w:t>output</w:t>
            </w:r>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r w:rsidRPr="005711CB">
              <w:rPr>
                <w:sz w:val="20"/>
                <w:szCs w:val="20"/>
              </w:rPr>
              <w:t>Error in request for change of supplier sending</w:t>
            </w:r>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r w:rsidRPr="005711CB">
              <w:rPr>
                <w:sz w:val="20"/>
                <w:szCs w:val="20"/>
              </w:rPr>
              <w:t>Negotiated diagram sending error</w:t>
            </w:r>
            <w:r>
              <w:rPr>
                <w:sz w:val="20"/>
                <w:szCs w:val="20"/>
              </w:rPr>
              <w:t xml:space="preserve"> </w:t>
            </w:r>
            <w:r w:rsidRPr="009B14DC">
              <w:rPr>
                <w:sz w:val="20"/>
                <w:szCs w:val="20"/>
              </w:rPr>
              <w:t>(for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r w:rsidRPr="005711CB">
              <w:rPr>
                <w:sz w:val="20"/>
                <w:szCs w:val="20"/>
              </w:rPr>
              <w:t xml:space="preserve">Confirmation of sent negotiated diagram </w:t>
            </w:r>
            <w:r w:rsidRPr="005711CB">
              <w:rPr>
                <w:sz w:val="20"/>
                <w:szCs w:val="20"/>
              </w:rPr>
              <w:lastRenderedPageBreak/>
              <w:t>receiving</w:t>
            </w:r>
            <w:r>
              <w:rPr>
                <w:sz w:val="20"/>
                <w:szCs w:val="20"/>
              </w:rPr>
              <w:t xml:space="preserve"> </w:t>
            </w:r>
            <w:r w:rsidRPr="009B14DC">
              <w:rPr>
                <w:sz w:val="20"/>
                <w:szCs w:val="20"/>
              </w:rPr>
              <w:t>(for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lastRenderedPageBreak/>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r w:rsidRPr="005711CB">
              <w:rPr>
                <w:sz w:val="20"/>
                <w:szCs w:val="20"/>
              </w:rPr>
              <w:t>Message of Supplier of last resort activation on position of primary supplier (SLR active)</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r w:rsidRPr="005711CB">
              <w:rPr>
                <w:sz w:val="20"/>
                <w:szCs w:val="20"/>
              </w:rPr>
              <w:t>Proposal of change of supplier - for approving</w:t>
            </w:r>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r w:rsidRPr="005711CB">
              <w:rPr>
                <w:sz w:val="20"/>
                <w:szCs w:val="20"/>
              </w:rPr>
              <w:t>Error in change of supplier proposal</w:t>
            </w:r>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r w:rsidRPr="005711CB">
              <w:rPr>
                <w:sz w:val="20"/>
                <w:szCs w:val="20"/>
              </w:rPr>
              <w:t>Change of supplier message</w:t>
            </w:r>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t>249</w:t>
            </w:r>
          </w:p>
        </w:tc>
        <w:tc>
          <w:tcPr>
            <w:tcW w:w="2430" w:type="dxa"/>
            <w:vAlign w:val="center"/>
          </w:tcPr>
          <w:p w14:paraId="5ED3EF6C" w14:textId="77777777" w:rsidR="00953DC1" w:rsidRPr="005711CB" w:rsidRDefault="00953DC1" w:rsidP="00CC4D9E">
            <w:pPr>
              <w:rPr>
                <w:sz w:val="20"/>
                <w:szCs w:val="20"/>
              </w:rPr>
            </w:pPr>
            <w:r w:rsidRPr="005711CB">
              <w:rPr>
                <w:sz w:val="20"/>
                <w:szCs w:val="20"/>
              </w:rPr>
              <w:t>Notification to primary supplier about future contract of delivery</w:t>
            </w:r>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r w:rsidRPr="005711CB">
              <w:rPr>
                <w:sz w:val="20"/>
                <w:szCs w:val="20"/>
              </w:rPr>
              <w:t>Extract of the state of change of supplier</w:t>
            </w:r>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r w:rsidRPr="005711CB">
              <w:rPr>
                <w:sz w:val="20"/>
                <w:szCs w:val="20"/>
              </w:rPr>
              <w:t>Error in request for negotiated data</w:t>
            </w:r>
            <w:r>
              <w:rPr>
                <w:sz w:val="20"/>
                <w:szCs w:val="20"/>
              </w:rPr>
              <w:t xml:space="preserve"> </w:t>
            </w:r>
            <w:r w:rsidRPr="009B14DC">
              <w:rPr>
                <w:sz w:val="20"/>
                <w:szCs w:val="20"/>
              </w:rPr>
              <w:t>(for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r w:rsidRPr="005711CB">
              <w:rPr>
                <w:sz w:val="20"/>
                <w:szCs w:val="20"/>
              </w:rPr>
              <w:t>Negotiated diagrams for controlling the imbalance responsibility</w:t>
            </w:r>
            <w:r>
              <w:rPr>
                <w:sz w:val="20"/>
                <w:szCs w:val="20"/>
              </w:rPr>
              <w:t xml:space="preserve"> </w:t>
            </w:r>
            <w:r w:rsidRPr="009B14DC">
              <w:rPr>
                <w:sz w:val="20"/>
                <w:szCs w:val="20"/>
              </w:rPr>
              <w:t>(for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r w:rsidRPr="005711CB">
              <w:rPr>
                <w:sz w:val="20"/>
                <w:szCs w:val="20"/>
              </w:rPr>
              <w:t>Error in request for listing of change of supplier logbook</w:t>
            </w:r>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r w:rsidRPr="0040617E">
              <w:rPr>
                <w:sz w:val="20"/>
                <w:szCs w:val="20"/>
              </w:rPr>
              <w:t>Request for assigning a subject of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r w:rsidRPr="0040617E">
              <w:rPr>
                <w:sz w:val="20"/>
                <w:szCs w:val="20"/>
              </w:rPr>
              <w:t>Error in / Confirmation of request receiving to assign subject of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r w:rsidRPr="0040617E">
              <w:rPr>
                <w:sz w:val="20"/>
                <w:szCs w:val="20"/>
              </w:rPr>
              <w:t>Information about subject of settlement´s assignement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r w:rsidRPr="0040617E">
              <w:rPr>
                <w:sz w:val="20"/>
                <w:szCs w:val="20"/>
              </w:rPr>
              <w:t>Request for assigning an observer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r w:rsidRPr="0040617E">
              <w:rPr>
                <w:sz w:val="20"/>
                <w:szCs w:val="20"/>
              </w:rPr>
              <w:t>Error in / Confirmation of request receiving to assign an observer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r w:rsidRPr="0040617E">
              <w:rPr>
                <w:sz w:val="20"/>
                <w:szCs w:val="20"/>
              </w:rPr>
              <w:t>Information about observer´s assignement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r w:rsidRPr="007726A8">
              <w:rPr>
                <w:sz w:val="20"/>
                <w:szCs w:val="20"/>
              </w:rPr>
              <w:t>Error / Confirmation of receiving planned consumption values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lastRenderedPageBreak/>
              <w:t>262</w:t>
            </w:r>
          </w:p>
        </w:tc>
        <w:tc>
          <w:tcPr>
            <w:tcW w:w="2430" w:type="dxa"/>
            <w:vAlign w:val="center"/>
          </w:tcPr>
          <w:p w14:paraId="1E66118F" w14:textId="77777777" w:rsidR="00953DC1" w:rsidRPr="005711CB" w:rsidRDefault="00953DC1" w:rsidP="00CC4D9E">
            <w:pPr>
              <w:rPr>
                <w:sz w:val="20"/>
                <w:szCs w:val="20"/>
              </w:rPr>
            </w:pPr>
            <w:r w:rsidRPr="007726A8">
              <w:rPr>
                <w:sz w:val="20"/>
                <w:szCs w:val="20"/>
              </w:rPr>
              <w:t>Error / Confirmation of receiving planned production values (A,B)</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r w:rsidRPr="005711CB">
              <w:rPr>
                <w:sz w:val="20"/>
                <w:szCs w:val="20"/>
              </w:rPr>
              <w:t>Confirmation of receiving / Error in sending of negotiated CTBS values</w:t>
            </w:r>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r w:rsidRPr="004749AF">
              <w:rPr>
                <w:sz w:val="20"/>
                <w:szCs w:val="20"/>
              </w:rPr>
              <w:t>Error in request for CTBS values sending</w:t>
            </w:r>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r w:rsidRPr="004749AF">
              <w:rPr>
                <w:sz w:val="20"/>
                <w:szCs w:val="20"/>
              </w:rPr>
              <w:t>Planned values of generation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r w:rsidRPr="005711CB">
              <w:rPr>
                <w:sz w:val="20"/>
                <w:szCs w:val="20"/>
              </w:rPr>
              <w:t>Confirmation/rejection of message for sending of request for substitutional (computed) values of PDT with type B metering</w:t>
            </w:r>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Output data – substitutional (computed) values per PDT with metering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r w:rsidRPr="0038241B">
              <w:rPr>
                <w:sz w:val="20"/>
                <w:szCs w:val="20"/>
              </w:rPr>
              <w:t>Approval/rejection of request for change of subject of settlement by the subject of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r w:rsidRPr="0038241B">
              <w:rPr>
                <w:sz w:val="20"/>
                <w:szCs w:val="20"/>
              </w:rPr>
              <w:t>Sending of confirmation of acceptance/rejection of a message with request for change of subject of settlement by the subject of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Copy of approval/rejection of request for change of subject of settlement by the subject of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r w:rsidRPr="001B39EA">
              <w:rPr>
                <w:sz w:val="20"/>
                <w:szCs w:val="20"/>
              </w:rPr>
              <w:t>Monthly LDS statement</w:t>
            </w:r>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r w:rsidRPr="001B39EA">
              <w:rPr>
                <w:sz w:val="20"/>
                <w:szCs w:val="20"/>
              </w:rPr>
              <w:t>Confirmation of/Error in monthly LDS statement</w:t>
            </w:r>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r w:rsidRPr="001B39EA">
              <w:rPr>
                <w:sz w:val="20"/>
                <w:szCs w:val="20"/>
              </w:rPr>
              <w:t>Monthly LDS statement - copy of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r w:rsidRPr="001B39EA">
              <w:rPr>
                <w:sz w:val="20"/>
                <w:szCs w:val="20"/>
              </w:rPr>
              <w:t>Request for monthly LDS statement</w:t>
            </w:r>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r w:rsidRPr="001B39EA">
              <w:rPr>
                <w:sz w:val="20"/>
                <w:szCs w:val="20"/>
              </w:rPr>
              <w:t>Confirmation of/Error in request for monthly LDS statement</w:t>
            </w:r>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r w:rsidRPr="001B39EA">
              <w:rPr>
                <w:sz w:val="20"/>
                <w:szCs w:val="20"/>
              </w:rPr>
              <w:t>Monthly LDS statement - copy of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lastRenderedPageBreak/>
              <w:t>284</w:t>
            </w:r>
          </w:p>
        </w:tc>
        <w:tc>
          <w:tcPr>
            <w:tcW w:w="2430" w:type="dxa"/>
            <w:vAlign w:val="bottom"/>
          </w:tcPr>
          <w:p w14:paraId="0ED285F0" w14:textId="77777777" w:rsidR="001C75B1" w:rsidRPr="001C75B1" w:rsidRDefault="001C75B1">
            <w:pPr>
              <w:rPr>
                <w:sz w:val="20"/>
                <w:szCs w:val="20"/>
              </w:rPr>
            </w:pPr>
            <w:r w:rsidRPr="001C75B1">
              <w:rPr>
                <w:sz w:val="20"/>
                <w:szCs w:val="20"/>
              </w:rPr>
              <w:t>System services settlement report - confirmation / error</w:t>
            </w:r>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r w:rsidRPr="001C75B1">
              <w:rPr>
                <w:sz w:val="20"/>
                <w:szCs w:val="20"/>
              </w:rPr>
              <w:t>System services settlement report - copy of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r w:rsidRPr="001C75B1">
              <w:rPr>
                <w:sz w:val="20"/>
                <w:szCs w:val="20"/>
              </w:rPr>
              <w:t>Request for system services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r w:rsidRPr="001C75B1">
              <w:rPr>
                <w:sz w:val="20"/>
                <w:szCs w:val="20"/>
              </w:rPr>
              <w:t>Request for system services settlement report - confirmation / error</w:t>
            </w:r>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t>288</w:t>
            </w:r>
          </w:p>
        </w:tc>
        <w:tc>
          <w:tcPr>
            <w:tcW w:w="2430" w:type="dxa"/>
            <w:vAlign w:val="bottom"/>
          </w:tcPr>
          <w:p w14:paraId="0C3E0EB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r w:rsidRPr="005711CB">
              <w:rPr>
                <w:sz w:val="20"/>
                <w:szCs w:val="20"/>
              </w:rPr>
              <w:t>Request for consumption estimation for imbalance settlement in period when the metered meter reading is sent.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r w:rsidRPr="005711CB">
              <w:rPr>
                <w:sz w:val="20"/>
                <w:szCs w:val="20"/>
              </w:rPr>
              <w:t>Confirmation/error message for sending of Request for consumption estimation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r w:rsidRPr="005711CB">
              <w:rPr>
                <w:sz w:val="20"/>
                <w:szCs w:val="20"/>
              </w:rPr>
              <w:t>Data - consumption estimation for imbalance settlement in period, to which the metered meter reading was sent</w:t>
            </w:r>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r w:rsidRPr="005711CB">
              <w:rPr>
                <w:sz w:val="20"/>
                <w:szCs w:val="20"/>
              </w:rPr>
              <w:t>Request for imbalance data per PDT C (consumption) computed within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r w:rsidRPr="005711CB">
              <w:rPr>
                <w:sz w:val="20"/>
                <w:szCs w:val="20"/>
              </w:rPr>
              <w:t>Confirmation/error message for sending of Request for imbalance data per PDT C (consumption) computed within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r w:rsidRPr="005711CB">
              <w:rPr>
                <w:sz w:val="20"/>
                <w:szCs w:val="20"/>
              </w:rPr>
              <w:t>Data - Imbalances per PDT of type C consumption calculated within the Clearing process</w:t>
            </w:r>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r w:rsidRPr="00B97C0B">
              <w:rPr>
                <w:sz w:val="20"/>
                <w:szCs w:val="20"/>
              </w:rPr>
              <w:t>Request of ORS for calc. of imbalances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r w:rsidRPr="00B97C0B">
              <w:rPr>
                <w:sz w:val="20"/>
                <w:szCs w:val="20"/>
              </w:rPr>
              <w:t>Err. mess. to the req. of ORS for calc. of imbal. and clea</w:t>
            </w:r>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r w:rsidRPr="00B97C0B">
              <w:rPr>
                <w:sz w:val="20"/>
                <w:szCs w:val="20"/>
              </w:rPr>
              <w:t>Values of ORS for calc. of imbalances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r w:rsidRPr="005711CB">
              <w:rPr>
                <w:sz w:val="20"/>
                <w:szCs w:val="20"/>
              </w:rPr>
              <w:t>Request for metered values - non-interval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lastRenderedPageBreak/>
              <w:t>322</w:t>
            </w:r>
          </w:p>
        </w:tc>
        <w:tc>
          <w:tcPr>
            <w:tcW w:w="2430" w:type="dxa"/>
            <w:vAlign w:val="center"/>
          </w:tcPr>
          <w:p w14:paraId="1DB0911E" w14:textId="77777777" w:rsidR="00953DC1" w:rsidRPr="005711CB" w:rsidRDefault="00953DC1" w:rsidP="00CC4D9E">
            <w:pPr>
              <w:rPr>
                <w:sz w:val="20"/>
                <w:szCs w:val="20"/>
              </w:rPr>
            </w:pPr>
            <w:r w:rsidRPr="005711CB">
              <w:rPr>
                <w:sz w:val="20"/>
                <w:szCs w:val="20"/>
              </w:rPr>
              <w:t>Confirmation/error message for sending of Request for metered values - non-interval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r w:rsidRPr="005711CB">
              <w:rPr>
                <w:sz w:val="20"/>
                <w:szCs w:val="20"/>
              </w:rPr>
              <w:t>Data - metered values - non-interval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Data request - calculation per primary supplier of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r w:rsidRPr="005711CB">
              <w:rPr>
                <w:sz w:val="20"/>
                <w:szCs w:val="20"/>
              </w:rPr>
              <w:t>Confirmation/error message for sending of Data request - calculation per primary supplier of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t>333</w:t>
            </w:r>
          </w:p>
        </w:tc>
        <w:tc>
          <w:tcPr>
            <w:tcW w:w="2430" w:type="dxa"/>
            <w:vAlign w:val="center"/>
          </w:tcPr>
          <w:p w14:paraId="21CA0B97" w14:textId="77777777" w:rsidR="00953DC1" w:rsidRPr="005711CB" w:rsidRDefault="00953DC1" w:rsidP="00CC4D9E">
            <w:pPr>
              <w:rPr>
                <w:sz w:val="20"/>
                <w:szCs w:val="20"/>
              </w:rPr>
            </w:pPr>
            <w:r w:rsidRPr="005711CB">
              <w:rPr>
                <w:sz w:val="20"/>
                <w:szCs w:val="20"/>
              </w:rPr>
              <w:t>Metered values – calculation per primary supplier of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Data request - aggregated values per supplier/customer</w:t>
            </w:r>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r w:rsidRPr="005711CB">
              <w:rPr>
                <w:sz w:val="20"/>
                <w:szCs w:val="20"/>
              </w:rPr>
              <w:t>Confirmation/error message for sending of Data request - aggregated values per supplier</w:t>
            </w:r>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r w:rsidRPr="005711CB">
              <w:rPr>
                <w:sz w:val="20"/>
                <w:szCs w:val="20"/>
              </w:rPr>
              <w:t>Metered values – aggregated values per supplier/customer</w:t>
            </w:r>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Data request - master data of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r w:rsidRPr="005711CB">
              <w:rPr>
                <w:sz w:val="20"/>
                <w:szCs w:val="20"/>
              </w:rPr>
              <w:t>Confirmation/error message for sending of Data request - master data of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PDT Master data - copy of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r w:rsidRPr="005711CB">
              <w:rPr>
                <w:sz w:val="20"/>
                <w:szCs w:val="20"/>
              </w:rPr>
              <w:t>Request for simplified list of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r w:rsidRPr="005711CB">
              <w:rPr>
                <w:sz w:val="20"/>
                <w:szCs w:val="20"/>
              </w:rPr>
              <w:t>Error message for sending simplified list of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r w:rsidRPr="005711CB">
              <w:rPr>
                <w:sz w:val="20"/>
                <w:szCs w:val="20"/>
              </w:rPr>
              <w:t>Simplified list of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r w:rsidRPr="005711CB">
              <w:rPr>
                <w:sz w:val="20"/>
                <w:szCs w:val="20"/>
              </w:rPr>
              <w:t>Information about LDS meter reading incompleteness within the monthly and final monthly settlement – per individual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r w:rsidRPr="005C7745">
              <w:rPr>
                <w:sz w:val="20"/>
                <w:szCs w:val="20"/>
              </w:rPr>
              <w:t>Request for a list of PDT in the community</w:t>
            </w:r>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r w:rsidRPr="005C7745">
              <w:rPr>
                <w:sz w:val="20"/>
                <w:szCs w:val="20"/>
              </w:rPr>
              <w:t>Confirmation/error in the request to enumerate  PDTs in the community</w:t>
            </w:r>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lastRenderedPageBreak/>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List of PDTs in the community</w:t>
            </w:r>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r w:rsidRPr="003573FB">
              <w:rPr>
                <w:sz w:val="20"/>
                <w:szCs w:val="20"/>
                <w:lang w:eastAsia="cs-CZ"/>
              </w:rPr>
              <w:t>Request for master data of the OPM sharing group</w:t>
            </w:r>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t>382</w:t>
            </w:r>
          </w:p>
        </w:tc>
        <w:tc>
          <w:tcPr>
            <w:tcW w:w="2430" w:type="dxa"/>
            <w:vAlign w:val="bottom"/>
          </w:tcPr>
          <w:p w14:paraId="092F01FE" w14:textId="4354923E" w:rsidR="003573FB" w:rsidRPr="00BB19CE" w:rsidRDefault="003573FB" w:rsidP="00986946">
            <w:pPr>
              <w:spacing w:after="0"/>
              <w:rPr>
                <w:sz w:val="20"/>
                <w:szCs w:val="20"/>
                <w:lang w:eastAsia="cs-CZ"/>
              </w:rPr>
            </w:pPr>
            <w:r w:rsidRPr="003573FB">
              <w:rPr>
                <w:sz w:val="20"/>
                <w:szCs w:val="20"/>
                <w:lang w:eastAsia="cs-CZ"/>
              </w:rPr>
              <w:t>Error Message for Request for OPM Sharing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PDT Master data - Sharing group</w:t>
            </w:r>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r w:rsidRPr="005711CB">
              <w:rPr>
                <w:sz w:val="20"/>
                <w:szCs w:val="20"/>
              </w:rPr>
              <w:t>Invoicing base data - error/confirmation</w:t>
            </w:r>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OTE invoicing base data - error/confirmation</w:t>
            </w:r>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r w:rsidRPr="005711CB">
              <w:rPr>
                <w:sz w:val="20"/>
                <w:szCs w:val="20"/>
              </w:rPr>
              <w:t>Payments and refunds overview</w:t>
            </w:r>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r w:rsidRPr="005711CB">
              <w:rPr>
                <w:sz w:val="20"/>
                <w:szCs w:val="20"/>
              </w:rPr>
              <w:t>Overview of payments and complaints</w:t>
            </w:r>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r w:rsidRPr="005711CB">
              <w:rPr>
                <w:sz w:val="20"/>
                <w:szCs w:val="20"/>
              </w:rPr>
              <w:t>Payments and refunds overview - error/confirmation</w:t>
            </w:r>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OTE Payments and refunds overview</w:t>
            </w:r>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OTE Overview of payments and complaints</w:t>
            </w:r>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OTE payments and refunds overview - error/confirmation</w:t>
            </w:r>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LP differences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r w:rsidRPr="005711CB">
              <w:rPr>
                <w:sz w:val="20"/>
                <w:szCs w:val="20"/>
              </w:rPr>
              <w:t>Payments and refunds overview - error/confirmation</w:t>
            </w:r>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OTE LP differences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lastRenderedPageBreak/>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OTE LP differences settlement - error/confirmation</w:t>
            </w:r>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r w:rsidRPr="005711CB">
              <w:rPr>
                <w:sz w:val="20"/>
                <w:szCs w:val="20"/>
              </w:rPr>
              <w:t>Request for the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r w:rsidRPr="005711CB">
              <w:rPr>
                <w:sz w:val="20"/>
                <w:szCs w:val="20"/>
              </w:rPr>
              <w:t>Confirmation / error in the request for the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r w:rsidRPr="005711CB">
              <w:rPr>
                <w:sz w:val="20"/>
                <w:szCs w:val="20"/>
              </w:rPr>
              <w:t>Request for the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r w:rsidRPr="005711CB">
              <w:rPr>
                <w:sz w:val="20"/>
                <w:szCs w:val="20"/>
              </w:rPr>
              <w:t>Confirmation / erroro in the request for the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r w:rsidRPr="005711CB">
              <w:rPr>
                <w:sz w:val="20"/>
                <w:szCs w:val="20"/>
              </w:rPr>
              <w:t>Notification on reaching of the financial security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r w:rsidRPr="005711CB">
              <w:rPr>
                <w:sz w:val="20"/>
                <w:szCs w:val="20"/>
              </w:rPr>
              <w:t>Request for OTE settlement rate</w:t>
            </w:r>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r w:rsidRPr="004F1C8D">
              <w:rPr>
                <w:sz w:val="20"/>
                <w:szCs w:val="20"/>
              </w:rPr>
              <w:t>Request for report of figured receivables and liabilities</w:t>
            </w:r>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Report of figured receivables and liabilities</w:t>
            </w:r>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r w:rsidRPr="004F1C8D">
              <w:rPr>
                <w:sz w:val="20"/>
                <w:szCs w:val="20"/>
              </w:rPr>
              <w:t>Confirmation / error in the request for list of figured receivables and liabilities</w:t>
            </w:r>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r w:rsidRPr="004F1C8D">
              <w:rPr>
                <w:sz w:val="20"/>
                <w:szCs w:val="20"/>
              </w:rPr>
              <w:t>Request for report of daily payments confirmation</w:t>
            </w:r>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Report of daily payments confirmation</w:t>
            </w:r>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r w:rsidRPr="004F1C8D">
              <w:rPr>
                <w:sz w:val="20"/>
                <w:szCs w:val="20"/>
              </w:rPr>
              <w:t>Confirmation / error in the request for report of daily payments confirmation</w:t>
            </w:r>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r w:rsidRPr="003810D4">
              <w:rPr>
                <w:sz w:val="20"/>
                <w:szCs w:val="20"/>
              </w:rPr>
              <w:t>Invoicing base data - summary - request</w:t>
            </w:r>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r w:rsidRPr="003810D4">
              <w:rPr>
                <w:sz w:val="20"/>
                <w:szCs w:val="20"/>
              </w:rPr>
              <w:t>Invoicing base data - summary</w:t>
            </w:r>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r w:rsidRPr="003810D4">
              <w:rPr>
                <w:sz w:val="20"/>
                <w:szCs w:val="20"/>
              </w:rPr>
              <w:t>Invoicing base data - summary - confirmation / error</w:t>
            </w:r>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lastRenderedPageBreak/>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OTE invoicing base data - summary - request</w:t>
            </w:r>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OTE invoicing base data - summary</w:t>
            </w:r>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OTE invoicing base data - summary - confirmation / error</w:t>
            </w:r>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r w:rsidRPr="003810D4">
              <w:rPr>
                <w:sz w:val="20"/>
                <w:szCs w:val="20"/>
              </w:rPr>
              <w:t>Claim overview - summary - request</w:t>
            </w:r>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r w:rsidRPr="003810D4">
              <w:rPr>
                <w:sz w:val="20"/>
                <w:szCs w:val="20"/>
              </w:rPr>
              <w:t>Claim overview - summary</w:t>
            </w:r>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t>442</w:t>
            </w:r>
          </w:p>
        </w:tc>
        <w:tc>
          <w:tcPr>
            <w:tcW w:w="2430" w:type="dxa"/>
            <w:vAlign w:val="bottom"/>
          </w:tcPr>
          <w:p w14:paraId="64741925" w14:textId="77777777" w:rsidR="00953DC1" w:rsidRPr="003810D4" w:rsidRDefault="00953DC1" w:rsidP="00CC4D9E">
            <w:pPr>
              <w:rPr>
                <w:sz w:val="20"/>
                <w:szCs w:val="20"/>
              </w:rPr>
            </w:pPr>
            <w:r w:rsidRPr="003810D4">
              <w:rPr>
                <w:sz w:val="20"/>
                <w:szCs w:val="20"/>
              </w:rPr>
              <w:t>Claim overview - summary - confirmation / error</w:t>
            </w:r>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OTE Claim overview - summary - request</w:t>
            </w:r>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OTE Claim overview - summary</w:t>
            </w:r>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OTE Claim overview - summary - confirmation / error</w:t>
            </w:r>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r w:rsidRPr="0040617E">
              <w:rPr>
                <w:sz w:val="20"/>
                <w:szCs w:val="20"/>
              </w:rPr>
              <w:t>Request for registration of imbalance responsibility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r w:rsidRPr="0040617E">
              <w:rPr>
                <w:sz w:val="20"/>
                <w:szCs w:val="20"/>
              </w:rPr>
              <w:t xml:space="preserve">Confirmation of / Error in request for registration of imbalance responsibility transfer receiving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r w:rsidRPr="0040617E">
              <w:rPr>
                <w:sz w:val="20"/>
                <w:szCs w:val="20"/>
              </w:rPr>
              <w:t>Information about registration of imbalance responsibility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r w:rsidRPr="0040617E">
              <w:rPr>
                <w:sz w:val="20"/>
                <w:szCs w:val="20"/>
              </w:rPr>
              <w:t>Approbation / Refusal of imbalance responsibility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r w:rsidRPr="0040617E">
              <w:rPr>
                <w:sz w:val="20"/>
                <w:szCs w:val="20"/>
              </w:rPr>
              <w:t>Confirmation of / Error in approbation / refusal of imbalance responsibility transfer receivnig</w:t>
            </w:r>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r w:rsidRPr="0040617E">
              <w:rPr>
                <w:sz w:val="20"/>
                <w:szCs w:val="20"/>
              </w:rPr>
              <w:t>Request for imbalance responsibility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r w:rsidRPr="0040617E">
              <w:rPr>
                <w:sz w:val="20"/>
                <w:szCs w:val="20"/>
              </w:rPr>
              <w:t>Confirmation of / Error in request for imbalance responsibility transfer receiving</w:t>
            </w:r>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r w:rsidRPr="00C42133">
              <w:rPr>
                <w:sz w:val="20"/>
                <w:szCs w:val="20"/>
              </w:rPr>
              <w:t>Information about imbalance responsibility transfer (on request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LP netting - request</w:t>
            </w:r>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lastRenderedPageBreak/>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LP netting</w:t>
            </w:r>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LP netting - error/confirmation</w:t>
            </w:r>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r>
              <w:rPr>
                <w:sz w:val="20"/>
                <w:szCs w:val="20"/>
                <w:lang w:eastAsia="cs-CZ"/>
              </w:rPr>
              <w:t>Financial status limit - request</w:t>
            </w:r>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r>
              <w:rPr>
                <w:sz w:val="20"/>
                <w:szCs w:val="20"/>
                <w:lang w:eastAsia="cs-CZ"/>
              </w:rPr>
              <w:t>Financial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r>
              <w:rPr>
                <w:sz w:val="20"/>
                <w:szCs w:val="20"/>
                <w:lang w:eastAsia="cs-CZ"/>
              </w:rPr>
              <w:t>Financial status limit - error/confirmation</w:t>
            </w:r>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LP netting - request</w:t>
            </w:r>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LP netting - final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LP netting - final settlement - error/confirmation</w:t>
            </w:r>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r w:rsidRPr="00991DBA">
              <w:rPr>
                <w:sz w:val="20"/>
                <w:szCs w:val="20"/>
                <w:lang w:eastAsia="cs-CZ"/>
              </w:rPr>
              <w:t>Final Settlement of Clearing Differences - request. It replaces code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w:t>
            </w:r>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 error/confirmation</w:t>
            </w:r>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r w:rsidRPr="00991DBA">
              <w:rPr>
                <w:sz w:val="20"/>
                <w:szCs w:val="20"/>
                <w:lang w:eastAsia="cs-CZ"/>
              </w:rPr>
              <w:t>Final Settlement of Clearing Differences - request. It replaces code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 OTE</w:t>
            </w:r>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OTE - error/confirmation</w:t>
            </w:r>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r w:rsidRPr="00911FC3">
              <w:rPr>
                <w:sz w:val="20"/>
                <w:szCs w:val="20"/>
                <w:lang w:eastAsia="cs-CZ"/>
              </w:rPr>
              <w:t>Billing report ČEPS - PSK - request</w:t>
            </w:r>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r w:rsidRPr="00911FC3">
              <w:rPr>
                <w:sz w:val="20"/>
                <w:szCs w:val="20"/>
                <w:lang w:eastAsia="cs-CZ"/>
              </w:rPr>
              <w:t>Billing report ČEPS - PSK</w:t>
            </w:r>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r w:rsidRPr="00911FC3">
              <w:rPr>
                <w:sz w:val="20"/>
                <w:szCs w:val="20"/>
                <w:lang w:eastAsia="cs-CZ"/>
              </w:rPr>
              <w:t>Billing report ČEPS - PSK - error/confirmation</w:t>
            </w:r>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Přehled plateb a reklamací RE – ČEPS - request</w:t>
            </w:r>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r w:rsidRPr="00911FC3">
              <w:rPr>
                <w:sz w:val="20"/>
                <w:szCs w:val="20"/>
                <w:lang w:eastAsia="cs-CZ"/>
              </w:rPr>
              <w:t>Claim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r w:rsidRPr="00911FC3">
              <w:rPr>
                <w:sz w:val="20"/>
                <w:szCs w:val="20"/>
                <w:lang w:eastAsia="cs-CZ"/>
              </w:rPr>
              <w:t>Claim report ČEPS – PSK - error/confirmation</w:t>
            </w:r>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r w:rsidRPr="00462858">
              <w:t>Setting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r w:rsidRPr="00462858">
              <w:t>Current value of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r w:rsidRPr="00462858">
              <w:t>Error / confirmation set the limit at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r w:rsidRPr="00462858">
              <w:t>Automatic change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lastRenderedPageBreak/>
              <w:t>485</w:t>
            </w:r>
          </w:p>
        </w:tc>
        <w:tc>
          <w:tcPr>
            <w:tcW w:w="2430" w:type="dxa"/>
          </w:tcPr>
          <w:p w14:paraId="65595BF0" w14:textId="77777777" w:rsidR="00BF50C9" w:rsidRPr="00911FC3" w:rsidRDefault="00BF50C9" w:rsidP="00911FC3">
            <w:pPr>
              <w:spacing w:after="0"/>
              <w:rPr>
                <w:sz w:val="20"/>
                <w:szCs w:val="20"/>
                <w:lang w:eastAsia="cs-CZ"/>
              </w:rPr>
            </w:pPr>
            <w:r w:rsidRPr="00462858">
              <w:t>Error / confirmation by sending an automatic limit change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REQUEST FOR STATE OF EMERGENCY VERSION 1 - NETTING - DEBIT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STATE OF EMERGENCY VERSION 1 - NETTING - DEBIT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STATE OF EMERGENCY VERSION 1 - NETTING - DEBIT SRBP - ERROR, CONFIRMATION</w:t>
            </w:r>
          </w:p>
        </w:tc>
        <w:tc>
          <w:tcPr>
            <w:tcW w:w="1530" w:type="dxa"/>
          </w:tcPr>
          <w:p w14:paraId="6FCA3F25" w14:textId="10D755C9" w:rsidR="00204B94" w:rsidRPr="00462858" w:rsidRDefault="009F6CC6" w:rsidP="00911FC3">
            <w:pPr>
              <w:spacing w:after="0"/>
            </w:pPr>
            <w:r w:rsidRPr="009F6CC6">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REQUEST FOR STATE OF EMERGENCY VERSION 2 - NETTING - DEBIT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STATE OF EMERGENCY VERSION 2 - NETTING - DEBIT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STATE OF EMERGENCY VERSION 2 - NETTING - DEBIT SRBP - ERROR,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PDT Master data - Sharing group</w:t>
            </w:r>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r>
              <w:rPr>
                <w:rFonts w:ascii="Calibri" w:hAnsi="Calibri" w:cs="Calibri"/>
                <w:color w:val="000000"/>
                <w:szCs w:val="22"/>
              </w:rPr>
              <w:t>Request for   emergency state - intraday auctions</w:t>
            </w:r>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r>
              <w:rPr>
                <w:rFonts w:ascii="Calibri" w:hAnsi="Calibri" w:cs="Calibri"/>
                <w:color w:val="000000"/>
                <w:szCs w:val="22"/>
              </w:rPr>
              <w:t>Emergency state - intraday auctions</w:t>
            </w:r>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r w:rsidRPr="005711CB">
              <w:rPr>
                <w:sz w:val="20"/>
                <w:szCs w:val="20"/>
              </w:rPr>
              <w:t>Message for sending of normal and metered average daily temperatures</w:t>
            </w:r>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r w:rsidRPr="005711CB">
              <w:rPr>
                <w:sz w:val="20"/>
                <w:szCs w:val="20"/>
              </w:rPr>
              <w:t>Error in / Confirmation of normal and metered average daily temperatures data receival</w:t>
            </w:r>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REQUEST FOR STATE OF EMERGENCY VERSION 1 - NETTING - CREDIT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STATE OF EMERGENCY VERSION 1 - NETTING - CREDIT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NETTING - </w:t>
            </w:r>
            <w:r w:rsidRPr="00004FE4">
              <w:rPr>
                <w:sz w:val="20"/>
                <w:szCs w:val="20"/>
              </w:rPr>
              <w:lastRenderedPageBreak/>
              <w:t>CREDIT SRBP - ERROR,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lastRenderedPageBreak/>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REQUEST FOR STATE OF EMERGENCY VERSION 2 - NETTING - CREDIT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STATE OF EMERGENCY VERSION 2 - NETTING - CREDIT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STATE OF EMERGENCY VERSION 2 - NETTING - CREDIT SRBP - ERROR, CONFIRMATION</w:t>
            </w:r>
          </w:p>
        </w:tc>
        <w:tc>
          <w:tcPr>
            <w:tcW w:w="1530" w:type="dxa"/>
          </w:tcPr>
          <w:p w14:paraId="543DEFAA" w14:textId="7951F160" w:rsidR="00510E69" w:rsidRPr="007D52F2" w:rsidRDefault="007D52F2" w:rsidP="00510E69">
            <w:pPr>
              <w:spacing w:after="0"/>
              <w:rPr>
                <w:szCs w:val="22"/>
              </w:rPr>
            </w:pPr>
            <w:r w:rsidRPr="007D52F2">
              <w:rPr>
                <w:szCs w:val="22"/>
              </w:rPr>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r w:rsidRPr="005711CB">
              <w:rPr>
                <w:sz w:val="20"/>
                <w:szCs w:val="20"/>
              </w:rPr>
              <w:t>Message for sending of normal load profiles of supplies</w:t>
            </w:r>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r w:rsidRPr="005711CB">
              <w:rPr>
                <w:sz w:val="20"/>
                <w:szCs w:val="20"/>
              </w:rPr>
              <w:t>Error in / Confirmation of of normal load profiles of supplies receiving</w:t>
            </w:r>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r w:rsidRPr="00FA492D">
              <w:rPr>
                <w:sz w:val="20"/>
                <w:szCs w:val="20"/>
              </w:rPr>
              <w:t>Message for sending predicted temperatures</w:t>
            </w:r>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r w:rsidRPr="00FA492D">
              <w:rPr>
                <w:sz w:val="20"/>
                <w:szCs w:val="20"/>
              </w:rPr>
              <w:t>Error in / Confirmation of predicted temperatures data receival</w:t>
            </w:r>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r w:rsidRPr="005711CB">
              <w:rPr>
                <w:sz w:val="20"/>
                <w:szCs w:val="20"/>
              </w:rPr>
              <w:t>Request for estimated diagram of PDT(C) group consumption, non-adjusted</w:t>
            </w:r>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r w:rsidRPr="005711CB">
              <w:rPr>
                <w:sz w:val="20"/>
                <w:szCs w:val="20"/>
              </w:rPr>
              <w:t>Error message for request for estimated diagram of PDT(C) group consumption, non-adjusted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r w:rsidRPr="005711CB">
              <w:rPr>
                <w:sz w:val="20"/>
                <w:szCs w:val="20"/>
              </w:rPr>
              <w:t>Estimated consumption diagrams of groups of PDT(C) - non-adjusted</w:t>
            </w:r>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r w:rsidRPr="005711CB">
              <w:rPr>
                <w:sz w:val="20"/>
                <w:szCs w:val="20"/>
              </w:rPr>
              <w:t>Request for correction factor history diagram of residual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r w:rsidRPr="005711CB">
              <w:rPr>
                <w:sz w:val="20"/>
                <w:szCs w:val="20"/>
              </w:rPr>
              <w:t>Error message for request for correction factor history diagram of residual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r w:rsidRPr="005711CB">
              <w:rPr>
                <w:sz w:val="20"/>
                <w:szCs w:val="20"/>
              </w:rPr>
              <w:t>History diagrams of correction factor of residual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r w:rsidRPr="005711CB">
              <w:rPr>
                <w:sz w:val="20"/>
                <w:szCs w:val="20"/>
              </w:rPr>
              <w:t>Request for estimated diagram of PDT(C) group consumption, adjusted</w:t>
            </w:r>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lastRenderedPageBreak/>
              <w:t>612</w:t>
            </w:r>
          </w:p>
        </w:tc>
        <w:tc>
          <w:tcPr>
            <w:tcW w:w="2430" w:type="dxa"/>
            <w:vAlign w:val="center"/>
          </w:tcPr>
          <w:p w14:paraId="4370DBF9" w14:textId="77777777" w:rsidR="00510E69" w:rsidRPr="005711CB" w:rsidRDefault="00510E69" w:rsidP="00510E69">
            <w:pPr>
              <w:rPr>
                <w:sz w:val="20"/>
                <w:szCs w:val="20"/>
              </w:rPr>
            </w:pPr>
            <w:r w:rsidRPr="005711CB">
              <w:rPr>
                <w:sz w:val="20"/>
                <w:szCs w:val="20"/>
              </w:rPr>
              <w:t>Error message for request for estimated diagram of PDT(C) group consumption, adjusted to weather and residual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r w:rsidRPr="005711CB">
              <w:rPr>
                <w:sz w:val="20"/>
                <w:szCs w:val="20"/>
              </w:rPr>
              <w:t>Estimated consumption diagrams of groups of PDT(C) - adjusted</w:t>
            </w:r>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r w:rsidRPr="005711CB">
              <w:rPr>
                <w:sz w:val="20"/>
                <w:szCs w:val="20"/>
              </w:rPr>
              <w:t>Request for DS aggregated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t>622</w:t>
            </w:r>
          </w:p>
        </w:tc>
        <w:tc>
          <w:tcPr>
            <w:tcW w:w="2430" w:type="dxa"/>
            <w:vAlign w:val="center"/>
          </w:tcPr>
          <w:p w14:paraId="7709BAE2" w14:textId="77777777" w:rsidR="00510E69" w:rsidRPr="005711CB" w:rsidRDefault="00510E69" w:rsidP="00510E69">
            <w:pPr>
              <w:rPr>
                <w:sz w:val="20"/>
                <w:szCs w:val="20"/>
              </w:rPr>
            </w:pPr>
            <w:r w:rsidRPr="005711CB">
              <w:rPr>
                <w:sz w:val="20"/>
                <w:szCs w:val="20"/>
              </w:rPr>
              <w:t>Confirmation/error message for request for DS aggregated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r w:rsidRPr="005711CB">
              <w:rPr>
                <w:sz w:val="20"/>
                <w:szCs w:val="20"/>
              </w:rPr>
              <w:t>Metered data per DS - structured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r w:rsidRPr="005711CB">
              <w:rPr>
                <w:sz w:val="20"/>
                <w:szCs w:val="20"/>
              </w:rPr>
              <w:t>Request for aggregated data within the state of emergency</w:t>
            </w:r>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r w:rsidRPr="005711CB">
              <w:rPr>
                <w:sz w:val="20"/>
                <w:szCs w:val="20"/>
              </w:rPr>
              <w:t>Confirmation/error message for sending of Request for aggregated data within the state of emergency</w:t>
            </w:r>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r w:rsidRPr="005711CB">
              <w:rPr>
                <w:sz w:val="20"/>
                <w:szCs w:val="20"/>
              </w:rPr>
              <w:t>Aggregated data within the state of emergency</w:t>
            </w:r>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r w:rsidRPr="005711CB">
              <w:rPr>
                <w:sz w:val="20"/>
                <w:szCs w:val="20"/>
              </w:rPr>
              <w:t>Request for summary values of RMP separated by metering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r w:rsidRPr="005711CB">
              <w:rPr>
                <w:sz w:val="20"/>
                <w:szCs w:val="20"/>
              </w:rPr>
              <w:t>Confirmation/error message for sending of Request for summary values of RMP separated by metering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Output data for summary values request per RMP divided into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r w:rsidRPr="005711CB">
              <w:rPr>
                <w:sz w:val="20"/>
                <w:szCs w:val="20"/>
              </w:rPr>
              <w:t>Request for summary values of RMP and grid separated by metering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r w:rsidRPr="005711CB">
              <w:rPr>
                <w:sz w:val="20"/>
                <w:szCs w:val="20"/>
              </w:rPr>
              <w:t>Confirmation/error message for sending of Request for summary values of grid separated by metering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Output data for summary values request per RMP and grid divided into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lastRenderedPageBreak/>
              <w:t>661</w:t>
            </w:r>
          </w:p>
        </w:tc>
        <w:tc>
          <w:tcPr>
            <w:tcW w:w="2430" w:type="dxa"/>
            <w:vAlign w:val="center"/>
          </w:tcPr>
          <w:p w14:paraId="742F9855" w14:textId="77777777" w:rsidR="00510E69" w:rsidRPr="005711CB" w:rsidRDefault="00510E69" w:rsidP="00510E69">
            <w:pPr>
              <w:rPr>
                <w:sz w:val="20"/>
                <w:szCs w:val="20"/>
              </w:rPr>
            </w:pPr>
            <w:r w:rsidRPr="005711CB">
              <w:rPr>
                <w:sz w:val="20"/>
                <w:szCs w:val="20"/>
              </w:rPr>
              <w:t>Request for data of normal and metered weather conditions (temperatures)</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r w:rsidRPr="005711CB">
              <w:rPr>
                <w:sz w:val="20"/>
                <w:szCs w:val="20"/>
              </w:rPr>
              <w:t>Confirmation/error message for sending of Request for data of normal and metered weather conditions (temperatures)</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Data of normal and metered climatic conditions (temperatures)</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r w:rsidRPr="005711CB">
              <w:rPr>
                <w:sz w:val="20"/>
                <w:szCs w:val="20"/>
              </w:rPr>
              <w:t>Request for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t>665</w:t>
            </w:r>
          </w:p>
        </w:tc>
        <w:tc>
          <w:tcPr>
            <w:tcW w:w="2430" w:type="dxa"/>
            <w:vAlign w:val="center"/>
          </w:tcPr>
          <w:p w14:paraId="1EF1C243" w14:textId="77777777" w:rsidR="00510E69" w:rsidRPr="005711CB" w:rsidRDefault="00510E69" w:rsidP="00510E69">
            <w:pPr>
              <w:rPr>
                <w:sz w:val="20"/>
                <w:szCs w:val="20"/>
              </w:rPr>
            </w:pPr>
            <w:r w:rsidRPr="005711CB">
              <w:rPr>
                <w:sz w:val="20"/>
                <w:szCs w:val="20"/>
              </w:rPr>
              <w:t>Confirmation/error message of Request for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Data od LP diagrams - output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r w:rsidRPr="005711CB">
              <w:rPr>
                <w:sz w:val="20"/>
                <w:szCs w:val="20"/>
              </w:rPr>
              <w:t>Request for temperature correction coefficient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r w:rsidRPr="005711CB">
              <w:rPr>
                <w:sz w:val="20"/>
                <w:szCs w:val="20"/>
              </w:rPr>
              <w:t>Confirmation/error message of Request for temperature correction coefficient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r w:rsidRPr="005711CB">
              <w:rPr>
                <w:sz w:val="20"/>
                <w:szCs w:val="20"/>
              </w:rPr>
              <w:t>Temperature correction coefficient - output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r w:rsidRPr="00F85BCD">
              <w:rPr>
                <w:sz w:val="20"/>
                <w:szCs w:val="20"/>
              </w:rPr>
              <w:t xml:space="preserve">Request for predicted consumption/production for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r w:rsidRPr="00F85BCD">
              <w:rPr>
                <w:sz w:val="20"/>
                <w:szCs w:val="20"/>
              </w:rPr>
              <w:t xml:space="preserve">Confirmation/error message of Request for predicted production/consumption data for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of predicted production/consumption for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r w:rsidRPr="001B39EA">
              <w:rPr>
                <w:sz w:val="20"/>
                <w:szCs w:val="20"/>
              </w:rPr>
              <w:t>Request for corr.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r w:rsidRPr="001B39EA">
              <w:rPr>
                <w:sz w:val="20"/>
                <w:szCs w:val="20"/>
              </w:rPr>
              <w:t>Error, conf. of req. for corr.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LP corr. to temperature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r w:rsidRPr="00142779">
              <w:rPr>
                <w:sz w:val="20"/>
              </w:rPr>
              <w:t>Request for a history of B measurements for a maximum of 12 previous months</w:t>
            </w:r>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r w:rsidRPr="00142779">
              <w:rPr>
                <w:sz w:val="20"/>
              </w:rPr>
              <w:t>Error in the request for B measurement history for a maximum of 12 previous months</w:t>
            </w:r>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B measurement history for B measurement history for max. 12 previous months</w:t>
            </w:r>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lastRenderedPageBreak/>
              <w:t>804</w:t>
            </w:r>
          </w:p>
        </w:tc>
        <w:tc>
          <w:tcPr>
            <w:tcW w:w="2430" w:type="dxa"/>
          </w:tcPr>
          <w:p w14:paraId="7E9E2988" w14:textId="68A243FE" w:rsidR="00510E69" w:rsidRPr="005711CB" w:rsidDel="00550DAF" w:rsidRDefault="00510E69" w:rsidP="00510E69">
            <w:pPr>
              <w:rPr>
                <w:sz w:val="20"/>
                <w:szCs w:val="20"/>
              </w:rPr>
            </w:pPr>
            <w:r w:rsidRPr="00173085">
              <w:rPr>
                <w:sz w:val="20"/>
                <w:szCs w:val="20"/>
              </w:rPr>
              <w:t>Postponement of closing date for the opening of receipt of IDA orders</w:t>
            </w:r>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r w:rsidRPr="00173085">
              <w:rPr>
                <w:sz w:val="20"/>
                <w:szCs w:val="20"/>
              </w:rPr>
              <w:t>Postponement of deadline for the end of receiving IDA orders</w:t>
            </w:r>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r w:rsidRPr="00173085">
              <w:rPr>
                <w:sz w:val="20"/>
                <w:szCs w:val="20"/>
              </w:rPr>
              <w:t>Delay in publication of IDA results</w:t>
            </w:r>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r w:rsidRPr="00173085">
              <w:rPr>
                <w:sz w:val="20"/>
                <w:szCs w:val="20"/>
              </w:rPr>
              <w:t>Deletion of auction</w:t>
            </w:r>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r w:rsidRPr="00173085">
              <w:rPr>
                <w:sz w:val="20"/>
                <w:szCs w:val="20"/>
              </w:rPr>
              <w:t>Capacity data for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t>809</w:t>
            </w:r>
          </w:p>
        </w:tc>
        <w:tc>
          <w:tcPr>
            <w:tcW w:w="2430" w:type="dxa"/>
          </w:tcPr>
          <w:p w14:paraId="5CD6E4DA" w14:textId="029A1808" w:rsidR="00510E69" w:rsidRPr="005711CB" w:rsidDel="00550DAF" w:rsidRDefault="00510E69" w:rsidP="00510E69">
            <w:pPr>
              <w:rPr>
                <w:sz w:val="20"/>
                <w:szCs w:val="20"/>
              </w:rPr>
            </w:pPr>
            <w:r w:rsidRPr="00173085">
              <w:rPr>
                <w:sz w:val="20"/>
                <w:szCs w:val="20"/>
              </w:rPr>
              <w:t>Modification of capacity data for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r w:rsidRPr="00173085">
              <w:rPr>
                <w:sz w:val="20"/>
                <w:szCs w:val="20"/>
              </w:rPr>
              <w:t>Notice of change/postponement of deadline</w:t>
            </w:r>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r w:rsidRPr="005711CB">
              <w:rPr>
                <w:sz w:val="20"/>
                <w:szCs w:val="20"/>
              </w:rPr>
              <w:t>DM - Bid entering/replacement</w:t>
            </w:r>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r w:rsidRPr="005711CB">
              <w:rPr>
                <w:sz w:val="20"/>
                <w:szCs w:val="20"/>
              </w:rPr>
              <w:t>Confirmation/error message for enter/replacement of DM bid</w:t>
            </w:r>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r w:rsidRPr="005711CB">
              <w:rPr>
                <w:sz w:val="20"/>
                <w:szCs w:val="20"/>
              </w:rPr>
              <w:t>DM - Copy of bid data (response to 811- entering)</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r>
              <w:rPr>
                <w:sz w:val="20"/>
                <w:szCs w:val="20"/>
              </w:rPr>
              <w:t>IDA</w:t>
            </w:r>
            <w:r w:rsidRPr="005711CB">
              <w:rPr>
                <w:sz w:val="20"/>
                <w:szCs w:val="20"/>
              </w:rPr>
              <w:t xml:space="preserve"> - Bid entering/replacement</w:t>
            </w:r>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r>
              <w:rPr>
                <w:sz w:val="20"/>
                <w:szCs w:val="20"/>
              </w:rPr>
              <w:t>IDA</w:t>
            </w:r>
            <w:r w:rsidRPr="005711CB">
              <w:rPr>
                <w:sz w:val="20"/>
                <w:szCs w:val="20"/>
              </w:rPr>
              <w:t xml:space="preserve"> - Copy of bid data (response to 81</w:t>
            </w:r>
            <w:r>
              <w:rPr>
                <w:sz w:val="20"/>
                <w:szCs w:val="20"/>
              </w:rPr>
              <w:t xml:space="preserve">4 </w:t>
            </w:r>
            <w:r w:rsidRPr="005711CB">
              <w:rPr>
                <w:sz w:val="20"/>
                <w:szCs w:val="20"/>
              </w:rPr>
              <w:t>- entering)</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r w:rsidRPr="005711CB">
              <w:rPr>
                <w:sz w:val="20"/>
                <w:szCs w:val="20"/>
              </w:rPr>
              <w:t>DM - Bid cancellation</w:t>
            </w:r>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r w:rsidRPr="005711CB">
              <w:rPr>
                <w:sz w:val="20"/>
                <w:szCs w:val="20"/>
              </w:rPr>
              <w:t>Confirmation/error message for cancellation of DM bid</w:t>
            </w:r>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r w:rsidRPr="005711CB">
              <w:rPr>
                <w:sz w:val="20"/>
                <w:szCs w:val="20"/>
              </w:rPr>
              <w:t>DM - Copy of bid data (response to 821- cancelation)</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r>
              <w:rPr>
                <w:sz w:val="20"/>
                <w:szCs w:val="20"/>
              </w:rPr>
              <w:t>IDA</w:t>
            </w:r>
            <w:r w:rsidRPr="005711CB">
              <w:rPr>
                <w:sz w:val="20"/>
                <w:szCs w:val="20"/>
              </w:rPr>
              <w:t xml:space="preserve"> - Bid cancellation</w:t>
            </w:r>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r>
              <w:rPr>
                <w:sz w:val="20"/>
                <w:szCs w:val="20"/>
              </w:rPr>
              <w:t>IDA</w:t>
            </w:r>
            <w:r w:rsidRPr="005711CB">
              <w:rPr>
                <w:sz w:val="20"/>
                <w:szCs w:val="20"/>
              </w:rPr>
              <w:t xml:space="preserve"> - Copy of bid data (response to 8</w:t>
            </w:r>
            <w:r>
              <w:rPr>
                <w:sz w:val="20"/>
                <w:szCs w:val="20"/>
              </w:rPr>
              <w:t xml:space="preserve">24 </w:t>
            </w:r>
            <w:r w:rsidRPr="005711CB">
              <w:rPr>
                <w:sz w:val="20"/>
                <w:szCs w:val="20"/>
              </w:rPr>
              <w:t>- cancelation)</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r w:rsidRPr="005711CB">
              <w:rPr>
                <w:sz w:val="20"/>
                <w:szCs w:val="20"/>
              </w:rPr>
              <w:t>Request for DM bid data providing</w:t>
            </w:r>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r w:rsidRPr="005711CB">
              <w:rPr>
                <w:sz w:val="20"/>
                <w:szCs w:val="20"/>
              </w:rPr>
              <w:t>Confirmation/error message for sending of request for DM bid state definition</w:t>
            </w:r>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lastRenderedPageBreak/>
              <w:t>833</w:t>
            </w:r>
          </w:p>
        </w:tc>
        <w:tc>
          <w:tcPr>
            <w:tcW w:w="2430" w:type="dxa"/>
            <w:vAlign w:val="center"/>
          </w:tcPr>
          <w:p w14:paraId="0C1E5FB8" w14:textId="77777777" w:rsidR="00510E69" w:rsidRPr="005711CB" w:rsidRDefault="00510E69" w:rsidP="00510E69">
            <w:pPr>
              <w:rPr>
                <w:sz w:val="20"/>
                <w:szCs w:val="20"/>
              </w:rPr>
            </w:pPr>
            <w:r w:rsidRPr="005711CB">
              <w:rPr>
                <w:sz w:val="20"/>
                <w:szCs w:val="20"/>
              </w:rPr>
              <w:t>DM - Copy of bid data (response to 831- actual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r w:rsidRPr="005711CB">
              <w:rPr>
                <w:sz w:val="20"/>
                <w:szCs w:val="20"/>
              </w:rPr>
              <w:t xml:space="preserve">Request for </w:t>
            </w:r>
            <w:r>
              <w:rPr>
                <w:sz w:val="20"/>
                <w:szCs w:val="20"/>
              </w:rPr>
              <w:t>IDA</w:t>
            </w:r>
            <w:r w:rsidRPr="005711CB">
              <w:rPr>
                <w:sz w:val="20"/>
                <w:szCs w:val="20"/>
              </w:rPr>
              <w:t xml:space="preserve"> bid data providing</w:t>
            </w:r>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r>
              <w:rPr>
                <w:sz w:val="20"/>
                <w:szCs w:val="20"/>
              </w:rPr>
              <w:t>IDA</w:t>
            </w:r>
            <w:r w:rsidRPr="005711CB">
              <w:rPr>
                <w:sz w:val="20"/>
                <w:szCs w:val="20"/>
              </w:rPr>
              <w:t xml:space="preserve"> - Copy of bid data (response to 83</w:t>
            </w:r>
            <w:r>
              <w:rPr>
                <w:sz w:val="20"/>
                <w:szCs w:val="20"/>
              </w:rPr>
              <w:t xml:space="preserve">4 </w:t>
            </w:r>
            <w:r w:rsidRPr="005711CB">
              <w:rPr>
                <w:sz w:val="20"/>
                <w:szCs w:val="20"/>
              </w:rPr>
              <w:t>- actual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publication delay, decoupling possibility</w:t>
            </w:r>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r w:rsidRPr="005711CB">
              <w:rPr>
                <w:sz w:val="20"/>
                <w:szCs w:val="20"/>
              </w:rPr>
              <w:t>Request for IS OTE data handover</w:t>
            </w:r>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r w:rsidRPr="005711CB">
              <w:rPr>
                <w:sz w:val="20"/>
                <w:szCs w:val="20"/>
              </w:rPr>
              <w:t>Confirmation/error message for sending of request for output data handover</w:t>
            </w:r>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r w:rsidRPr="00520368">
              <w:rPr>
                <w:sz w:val="20"/>
                <w:szCs w:val="20"/>
              </w:rPr>
              <w:t>Request for IS OTE data handover - MarketService</w:t>
            </w:r>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r w:rsidRPr="00520368">
              <w:rPr>
                <w:sz w:val="20"/>
                <w:szCs w:val="20"/>
              </w:rPr>
              <w:t>Confirmation/error message for sending of request for output data handover - MarketService</w:t>
            </w:r>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r w:rsidRPr="003426E9">
              <w:rPr>
                <w:sz w:val="20"/>
                <w:szCs w:val="20"/>
              </w:rPr>
              <w:t>Request for DM results for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r w:rsidRPr="003426E9">
              <w:rPr>
                <w:sz w:val="20"/>
                <w:szCs w:val="20"/>
              </w:rPr>
              <w:t>Confirmation / Error message for request for DM results for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DM results for the market area (form primary market coordinator)</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r w:rsidRPr="003426E9">
              <w:rPr>
                <w:sz w:val="20"/>
                <w:szCs w:val="20"/>
              </w:rPr>
              <w:t>Request for results of market coordination per balancing subject</w:t>
            </w:r>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r w:rsidRPr="003426E9">
              <w:rPr>
                <w:sz w:val="20"/>
                <w:szCs w:val="20"/>
              </w:rPr>
              <w:t xml:space="preserve">Confirmation / Error message for request for </w:t>
            </w:r>
            <w:r w:rsidRPr="003426E9">
              <w:rPr>
                <w:sz w:val="20"/>
                <w:szCs w:val="20"/>
              </w:rPr>
              <w:lastRenderedPageBreak/>
              <w:t xml:space="preserve">results of market coordination per balancing subject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lastRenderedPageBreak/>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r w:rsidRPr="003426E9">
              <w:rPr>
                <w:sz w:val="20"/>
                <w:szCs w:val="20"/>
              </w:rPr>
              <w:t>Results of market coordination per balancing subject</w:t>
            </w:r>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Data request - Complete plan of negotiated values</w:t>
            </w:r>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r w:rsidRPr="005711CB">
              <w:rPr>
                <w:sz w:val="20"/>
                <w:szCs w:val="20"/>
              </w:rPr>
              <w:t>Confirmation/error message for sending of Data request - Complete plan of negotiated values</w:t>
            </w:r>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r w:rsidRPr="005711CB">
              <w:rPr>
                <w:sz w:val="20"/>
                <w:szCs w:val="20"/>
              </w:rPr>
              <w:t>Final plan of negotiated values - copy of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r w:rsidRPr="00741D94">
              <w:rPr>
                <w:sz w:val="20"/>
                <w:szCs w:val="20"/>
              </w:rPr>
              <w:t>DM - Request for marginal prices and quantity</w:t>
            </w:r>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r w:rsidRPr="00741D94">
              <w:rPr>
                <w:sz w:val="20"/>
                <w:szCs w:val="20"/>
              </w:rPr>
              <w:t>DM - Confirmation / error in request for marginal prices and quantity</w:t>
            </w:r>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r w:rsidRPr="00741D94">
              <w:rPr>
                <w:sz w:val="20"/>
                <w:szCs w:val="20"/>
              </w:rPr>
              <w:t>DM - Marginal prices and quantity</w:t>
            </w:r>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r w:rsidRPr="00741D94">
              <w:rPr>
                <w:sz w:val="20"/>
                <w:szCs w:val="20"/>
              </w:rPr>
              <w:t>IDA - Request for marginal prices and quantity</w:t>
            </w:r>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r w:rsidRPr="00741D94">
              <w:rPr>
                <w:sz w:val="20"/>
                <w:szCs w:val="20"/>
              </w:rPr>
              <w:t>IDA - Confirmation / error in request for marginal prices and quantity</w:t>
            </w:r>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r w:rsidRPr="00741D94">
              <w:rPr>
                <w:sz w:val="20"/>
                <w:szCs w:val="20"/>
              </w:rPr>
              <w:t>IDA - Marginal prices and quantity</w:t>
            </w:r>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Data request - Hourly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r w:rsidRPr="005711CB">
              <w:rPr>
                <w:sz w:val="20"/>
                <w:szCs w:val="20"/>
              </w:rPr>
              <w:t>Confirmation/error message for sending of Data request - Hourly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r w:rsidRPr="005711CB">
              <w:rPr>
                <w:sz w:val="20"/>
                <w:szCs w:val="20"/>
              </w:rPr>
              <w:t>Request for settlement data per hours</w:t>
            </w:r>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Data request - Daily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r w:rsidRPr="005711CB">
              <w:rPr>
                <w:sz w:val="20"/>
                <w:szCs w:val="20"/>
              </w:rPr>
              <w:t>Confirmation/error message for sending of Data request - Daily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Settlement per day - copy of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Data request - Statistic data of imbalances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r w:rsidRPr="009056C2">
              <w:rPr>
                <w:sz w:val="20"/>
                <w:szCs w:val="20"/>
              </w:rPr>
              <w:t>Request for imbalance settlement statistic data - error / confirmation</w:t>
            </w:r>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lastRenderedPageBreak/>
              <w:t>966</w:t>
            </w:r>
          </w:p>
        </w:tc>
        <w:tc>
          <w:tcPr>
            <w:tcW w:w="2430" w:type="dxa"/>
            <w:vAlign w:val="center"/>
          </w:tcPr>
          <w:p w14:paraId="000328E2" w14:textId="77777777" w:rsidR="00510E69" w:rsidRPr="009056C2" w:rsidRDefault="00510E69" w:rsidP="00510E69">
            <w:pPr>
              <w:rPr>
                <w:sz w:val="20"/>
                <w:szCs w:val="20"/>
              </w:rPr>
            </w:pPr>
            <w:r w:rsidRPr="009056C2">
              <w:rPr>
                <w:sz w:val="20"/>
                <w:szCs w:val="20"/>
              </w:rPr>
              <w:t>Request for imbalance settlement statistic data - copy of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Response to IM accepted proposals request</w:t>
            </w:r>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r w:rsidRPr="00C42133">
              <w:rPr>
                <w:sz w:val="20"/>
                <w:szCs w:val="20"/>
              </w:rPr>
              <w:t xml:space="preserve">Notification, gate open/closure time of </w:t>
            </w:r>
            <w:r>
              <w:rPr>
                <w:sz w:val="20"/>
                <w:szCs w:val="20"/>
              </w:rPr>
              <w:t>RRD/DM has been changed</w:t>
            </w:r>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Settlement accomplishment notification</w:t>
            </w:r>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t>989</w:t>
            </w:r>
          </w:p>
        </w:tc>
        <w:tc>
          <w:tcPr>
            <w:tcW w:w="2430" w:type="dxa"/>
            <w:vAlign w:val="bottom"/>
          </w:tcPr>
          <w:p w14:paraId="43DB3018" w14:textId="77777777" w:rsidR="00510E69" w:rsidRPr="008E1D2C" w:rsidRDefault="00510E69" w:rsidP="00510E69">
            <w:pPr>
              <w:spacing w:after="0"/>
              <w:rPr>
                <w:sz w:val="20"/>
                <w:szCs w:val="20"/>
                <w:lang w:eastAsia="cs-CZ"/>
              </w:rPr>
            </w:pPr>
            <w:r w:rsidRPr="00576038">
              <w:rPr>
                <w:sz w:val="20"/>
                <w:szCs w:val="20"/>
              </w:rPr>
              <w:t>Notification about change of transfer capacity on BM (collective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r w:rsidRPr="00DB028C">
              <w:rPr>
                <w:sz w:val="20"/>
                <w:szCs w:val="20"/>
                <w:lang w:eastAsia="cs-CZ"/>
              </w:rPr>
              <w:t>Notification about opening of the 2nd auction to the market participants</w:t>
            </w:r>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r w:rsidRPr="005711CB">
              <w:rPr>
                <w:sz w:val="20"/>
                <w:szCs w:val="20"/>
              </w:rPr>
              <w:t>Request for server-server connection control and for delivery of non-sent IS OTE messages</w:t>
            </w:r>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r w:rsidRPr="005711CB">
              <w:rPr>
                <w:sz w:val="20"/>
                <w:szCs w:val="20"/>
              </w:rPr>
              <w:t>Accomplishment notification of aggregation of bilateral contracts</w:t>
            </w:r>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r w:rsidRPr="00520368">
              <w:rPr>
                <w:sz w:val="20"/>
                <w:szCs w:val="20"/>
              </w:rPr>
              <w:t>Request for server-server connection control and for delivery of non-sent IS OTE messages - MarketService</w:t>
            </w:r>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r w:rsidRPr="00637575">
              <w:rPr>
                <w:sz w:val="20"/>
                <w:szCs w:val="20"/>
              </w:rPr>
              <w:t>Confirmation of server-server connection control and sending of non-sent messages</w:t>
            </w:r>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r w:rsidRPr="00520368">
              <w:rPr>
                <w:sz w:val="20"/>
                <w:szCs w:val="20"/>
              </w:rPr>
              <w:t>Confirmation of server-server connection control and sending of non-sent messages - MarketService</w:t>
            </w:r>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r w:rsidRPr="00637575">
              <w:rPr>
                <w:sz w:val="20"/>
                <w:szCs w:val="20"/>
              </w:rPr>
              <w:t>Notice about reconciliation of DM offers</w:t>
            </w:r>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r w:rsidRPr="005711CB">
              <w:rPr>
                <w:sz w:val="20"/>
                <w:szCs w:val="20"/>
              </w:rPr>
              <w:t xml:space="preserve">Confirmation/error message for sending of Data request - </w:t>
            </w:r>
            <w:r>
              <w:rPr>
                <w:sz w:val="20"/>
                <w:szCs w:val="20"/>
              </w:rPr>
              <w:t xml:space="preserve">Gas </w:t>
            </w:r>
            <w:r w:rsidRPr="005711CB">
              <w:rPr>
                <w:sz w:val="20"/>
                <w:szCs w:val="20"/>
              </w:rPr>
              <w:t>settlement</w:t>
            </w:r>
            <w:r>
              <w:rPr>
                <w:sz w:val="20"/>
                <w:szCs w:val="20"/>
              </w:rPr>
              <w:t xml:space="preserve"> results</w:t>
            </w:r>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r w:rsidRPr="00091AE5">
              <w:t>service provider information</w:t>
            </w:r>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r w:rsidRPr="00091AE5">
              <w:t>information about masterdata</w:t>
            </w:r>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lastRenderedPageBreak/>
              <w:t>E11</w:t>
            </w:r>
          </w:p>
        </w:tc>
        <w:tc>
          <w:tcPr>
            <w:tcW w:w="2430" w:type="dxa"/>
          </w:tcPr>
          <w:p w14:paraId="3B233926" w14:textId="7A62EDE5" w:rsidR="00510E69" w:rsidRDefault="00510E69" w:rsidP="00510E69">
            <w:pPr>
              <w:rPr>
                <w:sz w:val="20"/>
                <w:szCs w:val="20"/>
              </w:rPr>
            </w:pPr>
            <w:r w:rsidRPr="00091AE5">
              <w:t>registration of EAN to sharing group</w:t>
            </w:r>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r w:rsidRPr="00091AE5">
              <w:t>Confirmation/error message</w:t>
            </w:r>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EDC request for masterdata</w:t>
            </w:r>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r w:rsidRPr="00091AE5">
              <w:t>Confirmation/error message</w:t>
            </w:r>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EAN masterdata information</w:t>
            </w:r>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performace,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the </w:t>
      </w:r>
      <w:r w:rsidR="00E46749">
        <w:t xml:space="preserve">description, there is filled the entry „Reference message“ for some items, inducatin msg_code of the message, that evoqued the sending of that item </w:t>
      </w:r>
      <w:r w:rsidR="00104AB7">
        <w:t xml:space="preserve">within the whole communication scenario </w:t>
      </w:r>
      <w:r w:rsidR="00E46749">
        <w:t>(e.g.: data request and response).</w:t>
      </w:r>
    </w:p>
    <w:p w14:paraId="006F9EF0" w14:textId="77777777" w:rsidR="00104AB7" w:rsidRDefault="00104AB7" w:rsidP="005711CB">
      <w:r>
        <w:t>Communication scenario description and further application details of defined structures are to be found in documents:</w:t>
      </w:r>
    </w:p>
    <w:p w14:paraId="55310AD1" w14:textId="77777777" w:rsidR="00F74D19" w:rsidRDefault="00104AB7" w:rsidP="00333ADE">
      <w:pPr>
        <w:ind w:firstLine="720"/>
      </w:pPr>
      <w:r>
        <w:t xml:space="preserve">D1.4.4 </w:t>
      </w:r>
      <w:r w:rsidR="00F74D19">
        <w:t>IS</w:t>
      </w:r>
      <w:r>
        <w:t xml:space="preserve"> OTE Automatic</w:t>
      </w:r>
      <w:r w:rsidR="00F74D19">
        <w:t xml:space="preserve"> communication interface</w:t>
      </w:r>
    </w:p>
    <w:p w14:paraId="5578E584" w14:textId="77777777" w:rsidR="00104AB7" w:rsidRDefault="00F74D19" w:rsidP="00333ADE">
      <w:pPr>
        <w:ind w:firstLine="720"/>
      </w:pPr>
      <w:r>
        <w:t>User manual for CDS external subjects</w:t>
      </w:r>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XML message in the CDSCLAIM format serves for communication of data of claims, request for information and  publishing of information of OTE for the market participants.</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r w:rsidRPr="00A72083">
              <w:t>Entry / actualisattion of the claim</w:t>
            </w:r>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r w:rsidRPr="00A72083">
              <w:t>External subject</w:t>
            </w:r>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r w:rsidRPr="00A72083">
              <w:t>Claim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r w:rsidRPr="00A72083">
              <w:t>External subject</w:t>
            </w:r>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r w:rsidRPr="00A72083">
              <w:t>Claim copy (on participant’s request)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OTE message (notice board)</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r w:rsidRPr="00A72083">
              <w:t>External subject</w:t>
            </w:r>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OTE message (on request)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r w:rsidRPr="00A72083">
              <w:t>External subject</w:t>
            </w:r>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Full format CDSCLAIM in the form of XSD template is to be found here:</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r w:rsidRPr="00197B01">
              <w:t>Entry / actualisattion of the claim</w:t>
            </w:r>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The format basis is similar to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Interval metered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Non-interval metered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r w:rsidRPr="00A72083">
              <w:rPr>
                <w:sz w:val="20"/>
                <w:szCs w:val="20"/>
              </w:rPr>
              <w:t>Annual consumption estimation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r w:rsidRPr="00A72083">
              <w:rPr>
                <w:sz w:val="20"/>
                <w:szCs w:val="20"/>
              </w:rPr>
              <w:t>Registration of negotiated diagram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r w:rsidRPr="00A72083">
              <w:rPr>
                <w:sz w:val="20"/>
                <w:szCs w:val="20"/>
              </w:rPr>
              <w:t>Trader</w:t>
            </w:r>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r w:rsidRPr="00A72083">
              <w:rPr>
                <w:sz w:val="20"/>
                <w:szCs w:val="20"/>
              </w:rPr>
              <w:t>Planned concumption diagrams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r w:rsidRPr="00A72083">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r w:rsidRPr="00A72083">
              <w:rPr>
                <w:sz w:val="20"/>
                <w:szCs w:val="20"/>
              </w:rPr>
              <w:t>Planned values of generation</w:t>
            </w:r>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r w:rsidRPr="00382DDE">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r w:rsidRPr="00A72083">
              <w:rPr>
                <w:sz w:val="20"/>
                <w:szCs w:val="20"/>
              </w:rPr>
              <w:t>External subject</w:t>
            </w:r>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r w:rsidRPr="00A72083">
              <w:rPr>
                <w:sz w:val="20"/>
                <w:szCs w:val="20"/>
              </w:rPr>
              <w:t>Service provider</w:t>
            </w:r>
          </w:p>
        </w:tc>
      </w:tr>
      <w:tr w:rsidR="000D0738" w:rsidRPr="007F474B" w14:paraId="5F0D62D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9C22E8" w14:textId="5F4F36C3" w:rsidR="000D0738" w:rsidRPr="00A72083" w:rsidRDefault="000D0738" w:rsidP="000D0738">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61F3EF6E" w14:textId="646BD9E4" w:rsidR="000D0738" w:rsidRPr="00A72083" w:rsidRDefault="000D0738" w:rsidP="000D0738">
            <w:pPr>
              <w:rPr>
                <w:sz w:val="20"/>
                <w:szCs w:val="20"/>
              </w:rPr>
            </w:pPr>
            <w:r w:rsidRPr="000D0738">
              <w:rPr>
                <w:sz w:val="20"/>
                <w:szCs w:val="20"/>
              </w:rPr>
              <w:t>Evaluated storage value</w:t>
            </w:r>
          </w:p>
        </w:tc>
        <w:tc>
          <w:tcPr>
            <w:tcW w:w="1620" w:type="dxa"/>
            <w:tcBorders>
              <w:top w:val="nil"/>
              <w:left w:val="nil"/>
              <w:bottom w:val="single" w:sz="4" w:space="0" w:color="auto"/>
              <w:right w:val="single" w:sz="4" w:space="0" w:color="auto"/>
            </w:tcBorders>
            <w:noWrap/>
            <w:vAlign w:val="bottom"/>
          </w:tcPr>
          <w:p w14:paraId="663534F0" w14:textId="5161F0EA" w:rsidR="000D0738" w:rsidRPr="00C47612" w:rsidRDefault="000D0738" w:rsidP="000D0738">
            <w:pPr>
              <w:spacing w:after="0"/>
              <w:jc w:val="center"/>
              <w:rPr>
                <w:sz w:val="20"/>
                <w:szCs w:val="20"/>
                <w:lang w:eastAsia="cs-CZ"/>
              </w:rPr>
            </w:pPr>
            <w:r>
              <w:rPr>
                <w:sz w:val="20"/>
                <w:szCs w:val="20"/>
                <w:lang w:eastAsia="cs-CZ"/>
              </w:rPr>
              <w:t>137</w:t>
            </w:r>
          </w:p>
        </w:tc>
        <w:tc>
          <w:tcPr>
            <w:tcW w:w="900" w:type="dxa"/>
            <w:tcBorders>
              <w:top w:val="nil"/>
              <w:left w:val="nil"/>
              <w:bottom w:val="single" w:sz="4" w:space="0" w:color="auto"/>
              <w:right w:val="single" w:sz="4" w:space="0" w:color="auto"/>
            </w:tcBorders>
            <w:noWrap/>
            <w:vAlign w:val="center"/>
          </w:tcPr>
          <w:p w14:paraId="223CBD32" w14:textId="75402B2D"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F32F11F" w14:textId="39C553F6"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58F074" w14:textId="6232CC85" w:rsidR="000D0738" w:rsidRPr="00A72083" w:rsidRDefault="000D0738" w:rsidP="000D0738">
            <w:pPr>
              <w:jc w:val="center"/>
              <w:rPr>
                <w:sz w:val="20"/>
                <w:szCs w:val="20"/>
              </w:rPr>
            </w:pPr>
            <w:r w:rsidRPr="00A72083">
              <w:rPr>
                <w:sz w:val="20"/>
                <w:szCs w:val="20"/>
              </w:rPr>
              <w:t>Service provider</w:t>
            </w:r>
          </w:p>
        </w:tc>
      </w:tr>
      <w:tr w:rsidR="000D0738"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0D0738" w:rsidRPr="00A72083" w:rsidRDefault="000D0738" w:rsidP="000D0738">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0D0738" w:rsidRPr="00A72083" w:rsidRDefault="000D0738" w:rsidP="000D0738">
            <w:pPr>
              <w:rPr>
                <w:sz w:val="20"/>
                <w:szCs w:val="20"/>
              </w:rPr>
            </w:pPr>
            <w:r w:rsidRPr="00A72083">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0D0738" w:rsidRPr="00C47612" w:rsidRDefault="000D0738" w:rsidP="000D0738">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0D0738" w:rsidRPr="00A72083" w:rsidRDefault="000D0738" w:rsidP="000D0738">
            <w:pPr>
              <w:jc w:val="center"/>
              <w:rPr>
                <w:sz w:val="20"/>
                <w:szCs w:val="20"/>
              </w:rPr>
            </w:pPr>
            <w:r w:rsidRPr="00A72083">
              <w:rPr>
                <w:sz w:val="20"/>
                <w:szCs w:val="20"/>
              </w:rPr>
              <w:t>Service provider</w:t>
            </w:r>
          </w:p>
        </w:tc>
      </w:tr>
      <w:tr w:rsidR="000D0738"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0D0738" w:rsidRPr="00A72083" w:rsidRDefault="000D0738" w:rsidP="000D0738">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0D0738" w:rsidRPr="00A72083" w:rsidRDefault="000D0738" w:rsidP="000D0738">
            <w:pPr>
              <w:rPr>
                <w:sz w:val="20"/>
                <w:szCs w:val="20"/>
              </w:rPr>
            </w:pPr>
            <w:r w:rsidRPr="00056F0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bottom"/>
          </w:tcPr>
          <w:p w14:paraId="0CD62F19" w14:textId="77777777" w:rsidR="000D0738" w:rsidRPr="00C47612" w:rsidRDefault="000D0738" w:rsidP="000D0738">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0D0738" w:rsidRPr="00A72083" w:rsidRDefault="000D0738" w:rsidP="000D0738">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0D0738" w:rsidRPr="009B14DC" w:rsidRDefault="000D0738" w:rsidP="000D0738">
            <w:pPr>
              <w:rPr>
                <w:sz w:val="20"/>
                <w:szCs w:val="20"/>
              </w:rPr>
            </w:pPr>
            <w:r w:rsidRPr="00A72083">
              <w:rPr>
                <w:sz w:val="20"/>
                <w:szCs w:val="20"/>
              </w:rPr>
              <w:t>Negotiated diagrams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7FA6985" w14:textId="77777777" w:rsidR="000D0738" w:rsidRPr="00C47612" w:rsidRDefault="000D0738" w:rsidP="000D0738">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0D0738" w:rsidRPr="00A72083" w:rsidRDefault="000D0738" w:rsidP="000D0738">
            <w:pPr>
              <w:jc w:val="center"/>
              <w:rPr>
                <w:sz w:val="20"/>
                <w:szCs w:val="20"/>
              </w:rPr>
            </w:pPr>
            <w:r w:rsidRPr="00A72083">
              <w:rPr>
                <w:sz w:val="20"/>
                <w:szCs w:val="20"/>
              </w:rPr>
              <w:t>Supplier</w:t>
            </w:r>
          </w:p>
        </w:tc>
      </w:tr>
      <w:tr w:rsidR="000D0738"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0D0738" w:rsidRPr="00A72083" w:rsidRDefault="000D0738" w:rsidP="000D0738">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0D0738" w:rsidRPr="004749AF" w:rsidRDefault="000D0738" w:rsidP="000D0738">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bottom"/>
          </w:tcPr>
          <w:p w14:paraId="69EEFA9A" w14:textId="77777777" w:rsidR="000D0738" w:rsidRPr="00C47612" w:rsidRDefault="000D0738" w:rsidP="000D0738">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0D0738" w:rsidRPr="00A72083"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0D0738" w:rsidRPr="00A72083"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0D0738" w:rsidRPr="00A72083" w:rsidRDefault="000D0738" w:rsidP="000D0738">
            <w:pPr>
              <w:jc w:val="center"/>
              <w:rPr>
                <w:sz w:val="20"/>
                <w:szCs w:val="20"/>
              </w:rPr>
            </w:pPr>
            <w:r>
              <w:rPr>
                <w:sz w:val="20"/>
                <w:szCs w:val="20"/>
              </w:rPr>
              <w:t>TSO/DSO /BRP</w:t>
            </w:r>
          </w:p>
        </w:tc>
      </w:tr>
      <w:tr w:rsidR="000D0738"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0D0738" w:rsidRPr="00A72083" w:rsidRDefault="000D0738" w:rsidP="000D0738">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0D0738" w:rsidRPr="00A72083" w:rsidRDefault="000D0738" w:rsidP="000D0738">
            <w:pPr>
              <w:rPr>
                <w:sz w:val="20"/>
                <w:szCs w:val="20"/>
              </w:rPr>
            </w:pPr>
            <w:r w:rsidRPr="00A72083">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546F8A00" w14:textId="77777777" w:rsidR="000D0738" w:rsidRPr="00C47612" w:rsidRDefault="000D0738" w:rsidP="000D0738">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0D0738" w:rsidRPr="00A72083" w:rsidRDefault="000D0738" w:rsidP="000D0738">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0D0738" w:rsidRPr="00A72083" w:rsidRDefault="000D0738" w:rsidP="000D0738">
            <w:pPr>
              <w:rPr>
                <w:sz w:val="20"/>
                <w:szCs w:val="20"/>
              </w:rPr>
            </w:pPr>
            <w:r w:rsidRPr="00A72083">
              <w:rPr>
                <w:sz w:val="20"/>
                <w:szCs w:val="20"/>
              </w:rPr>
              <w:t>Data - consumption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bottom"/>
          </w:tcPr>
          <w:p w14:paraId="142F28DD" w14:textId="77777777" w:rsidR="000D0738" w:rsidRPr="00C47612" w:rsidRDefault="000D0738" w:rsidP="000D0738">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0D0738" w:rsidRPr="00A72083" w:rsidRDefault="000D0738" w:rsidP="000D0738">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0D0738" w:rsidRPr="00A72083" w:rsidRDefault="000D0738" w:rsidP="000D0738">
            <w:pPr>
              <w:rPr>
                <w:sz w:val="20"/>
                <w:szCs w:val="20"/>
              </w:rPr>
            </w:pPr>
            <w:r w:rsidRPr="00A72083">
              <w:rPr>
                <w:sz w:val="20"/>
                <w:szCs w:val="20"/>
              </w:rPr>
              <w:t>Data - Imbalances per PDT of type C consumption calculated within the Clearing process</w:t>
            </w:r>
          </w:p>
        </w:tc>
        <w:tc>
          <w:tcPr>
            <w:tcW w:w="1620" w:type="dxa"/>
            <w:tcBorders>
              <w:top w:val="nil"/>
              <w:left w:val="nil"/>
              <w:bottom w:val="single" w:sz="4" w:space="0" w:color="auto"/>
              <w:right w:val="single" w:sz="4" w:space="0" w:color="auto"/>
            </w:tcBorders>
            <w:noWrap/>
            <w:vAlign w:val="bottom"/>
          </w:tcPr>
          <w:p w14:paraId="05C4E0CA" w14:textId="77777777" w:rsidR="000D0738" w:rsidRPr="00C47612" w:rsidRDefault="000D0738" w:rsidP="000D0738">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0D0738" w:rsidRPr="0086755C" w:rsidRDefault="000D0738" w:rsidP="000D0738">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0D0738" w:rsidRPr="0086755C" w:rsidRDefault="000D0738" w:rsidP="000D0738">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A4EA5D0" w14:textId="77777777" w:rsidR="000D0738" w:rsidRPr="00C47612" w:rsidRDefault="000D0738" w:rsidP="000D0738">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0D0738" w:rsidRPr="0086755C" w:rsidRDefault="000D0738" w:rsidP="000D0738">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0D0738" w:rsidRPr="0086755C" w:rsidRDefault="000D0738" w:rsidP="000D0738">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0D0738" w:rsidRPr="0086755C" w:rsidRDefault="000D0738" w:rsidP="000D0738">
            <w:pPr>
              <w:spacing w:after="0"/>
              <w:jc w:val="center"/>
              <w:rPr>
                <w:sz w:val="20"/>
                <w:szCs w:val="20"/>
                <w:lang w:eastAsia="cs-CZ"/>
              </w:rPr>
            </w:pPr>
            <w:r w:rsidRPr="00A72083">
              <w:rPr>
                <w:sz w:val="20"/>
                <w:szCs w:val="20"/>
              </w:rPr>
              <w:t>External subject</w:t>
            </w:r>
          </w:p>
        </w:tc>
      </w:tr>
      <w:tr w:rsidR="000D0738"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0D0738" w:rsidRPr="00A72083" w:rsidRDefault="000D0738" w:rsidP="000D0738">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0D0738" w:rsidRPr="00A72083" w:rsidRDefault="000D0738" w:rsidP="000D0738">
            <w:pPr>
              <w:rPr>
                <w:sz w:val="20"/>
                <w:szCs w:val="20"/>
              </w:rPr>
            </w:pPr>
            <w:r w:rsidRPr="00A72083">
              <w:rPr>
                <w:sz w:val="20"/>
                <w:szCs w:val="20"/>
              </w:rPr>
              <w:t>Data - metered values - non-interval</w:t>
            </w:r>
          </w:p>
        </w:tc>
        <w:tc>
          <w:tcPr>
            <w:tcW w:w="1620" w:type="dxa"/>
            <w:tcBorders>
              <w:top w:val="nil"/>
              <w:left w:val="nil"/>
              <w:bottom w:val="single" w:sz="4" w:space="0" w:color="auto"/>
              <w:right w:val="single" w:sz="4" w:space="0" w:color="auto"/>
            </w:tcBorders>
            <w:noWrap/>
            <w:vAlign w:val="bottom"/>
          </w:tcPr>
          <w:p w14:paraId="45E5625D" w14:textId="77777777" w:rsidR="000D0738" w:rsidRPr="00C47612" w:rsidRDefault="000D0738" w:rsidP="000D0738">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0D0738" w:rsidRPr="00A72083" w:rsidRDefault="000D0738" w:rsidP="000D0738">
            <w:pPr>
              <w:jc w:val="center"/>
              <w:rPr>
                <w:sz w:val="20"/>
                <w:szCs w:val="20"/>
              </w:rPr>
            </w:pPr>
            <w:r>
              <w:rPr>
                <w:sz w:val="20"/>
                <w:szCs w:val="20"/>
              </w:rPr>
              <w:t>BRP</w:t>
            </w:r>
          </w:p>
        </w:tc>
      </w:tr>
      <w:tr w:rsidR="000D0738"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0D0738" w:rsidRPr="00A72083" w:rsidRDefault="000D0738" w:rsidP="000D0738">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0D0738" w:rsidRPr="00A72083" w:rsidRDefault="000D0738" w:rsidP="000D0738">
            <w:pPr>
              <w:rPr>
                <w:sz w:val="20"/>
                <w:szCs w:val="20"/>
              </w:rPr>
            </w:pPr>
            <w:r w:rsidRPr="00A72083">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bottom"/>
          </w:tcPr>
          <w:p w14:paraId="68C57257" w14:textId="77777777" w:rsidR="000D0738" w:rsidRPr="00C47612" w:rsidRDefault="000D0738" w:rsidP="000D0738">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0D0738" w:rsidRPr="00A72083" w:rsidRDefault="000D0738" w:rsidP="000D0738">
            <w:pPr>
              <w:jc w:val="center"/>
              <w:rPr>
                <w:sz w:val="20"/>
                <w:szCs w:val="20"/>
              </w:rPr>
            </w:pPr>
            <w:r>
              <w:rPr>
                <w:sz w:val="20"/>
                <w:szCs w:val="20"/>
              </w:rPr>
              <w:t>BRP</w:t>
            </w:r>
          </w:p>
        </w:tc>
      </w:tr>
      <w:tr w:rsidR="000D0738"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0D0738" w:rsidRPr="00A72083" w:rsidRDefault="000D0738" w:rsidP="000D0738">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0D0738" w:rsidRPr="00A72083" w:rsidRDefault="000D0738" w:rsidP="000D0738">
            <w:pPr>
              <w:rPr>
                <w:sz w:val="20"/>
                <w:szCs w:val="20"/>
              </w:rPr>
            </w:pPr>
            <w:r w:rsidRPr="00A72083">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bottom"/>
          </w:tcPr>
          <w:p w14:paraId="2DABD915" w14:textId="77777777" w:rsidR="000D0738" w:rsidRPr="00C47612" w:rsidRDefault="000D0738" w:rsidP="000D0738">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0D0738" w:rsidRPr="00A72083" w:rsidRDefault="000D0738" w:rsidP="000D0738">
            <w:pPr>
              <w:jc w:val="center"/>
              <w:rPr>
                <w:sz w:val="20"/>
                <w:szCs w:val="20"/>
              </w:rPr>
            </w:pPr>
            <w:r>
              <w:rPr>
                <w:sz w:val="20"/>
                <w:szCs w:val="20"/>
              </w:rPr>
              <w:t>BRP</w:t>
            </w:r>
          </w:p>
        </w:tc>
      </w:tr>
      <w:tr w:rsidR="000D0738"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0D0738" w:rsidRPr="00A72083" w:rsidRDefault="000D0738" w:rsidP="000D0738">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0D0738" w:rsidRPr="00A72083" w:rsidRDefault="000D0738" w:rsidP="000D0738">
            <w:pPr>
              <w:rPr>
                <w:sz w:val="20"/>
                <w:szCs w:val="20"/>
              </w:rPr>
            </w:pPr>
            <w:r w:rsidRPr="00A72083">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bottom"/>
          </w:tcPr>
          <w:p w14:paraId="3774DB6E" w14:textId="77777777" w:rsidR="000D0738" w:rsidRPr="00C47612" w:rsidRDefault="000D0738" w:rsidP="000D0738">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0D0738" w:rsidRPr="00A72083" w:rsidRDefault="000D0738" w:rsidP="000D0738">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0D0738" w:rsidRPr="00A72083" w:rsidRDefault="000D0738" w:rsidP="000D0738">
            <w:pPr>
              <w:rPr>
                <w:sz w:val="20"/>
                <w:szCs w:val="20"/>
              </w:rPr>
            </w:pPr>
            <w:r w:rsidRPr="00A72083">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bottom"/>
          </w:tcPr>
          <w:p w14:paraId="1D088F5A" w14:textId="77777777" w:rsidR="000D0738" w:rsidRPr="00C47612" w:rsidRDefault="000D0738" w:rsidP="000D0738">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0D0738" w:rsidRPr="00A72083" w:rsidRDefault="000D0738" w:rsidP="000D0738">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0D0738" w:rsidRPr="00A72083" w:rsidRDefault="000D0738" w:rsidP="000D0738">
            <w:pPr>
              <w:rPr>
                <w:sz w:val="20"/>
                <w:szCs w:val="20"/>
              </w:rPr>
            </w:pPr>
            <w:r w:rsidRPr="00A72083">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bottom"/>
          </w:tcPr>
          <w:p w14:paraId="5438461B" w14:textId="77777777" w:rsidR="000D0738" w:rsidRPr="00C47612" w:rsidRDefault="000D0738" w:rsidP="000D0738">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0D0738" w:rsidRPr="00A72083" w:rsidRDefault="000D0738" w:rsidP="000D0738">
            <w:pPr>
              <w:jc w:val="center"/>
              <w:rPr>
                <w:sz w:val="20"/>
                <w:szCs w:val="20"/>
              </w:rPr>
            </w:pPr>
            <w:r w:rsidRPr="00A72083">
              <w:rPr>
                <w:sz w:val="20"/>
                <w:szCs w:val="20"/>
              </w:rPr>
              <w:t>Extenal subject</w:t>
            </w:r>
          </w:p>
        </w:tc>
      </w:tr>
      <w:tr w:rsidR="000D0738"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0D0738" w:rsidRPr="00A72083" w:rsidRDefault="000D0738" w:rsidP="000D0738">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0D0738" w:rsidRPr="00A72083" w:rsidRDefault="000D0738" w:rsidP="000D0738">
            <w:pPr>
              <w:rPr>
                <w:sz w:val="20"/>
                <w:szCs w:val="20"/>
              </w:rPr>
            </w:pPr>
            <w:r w:rsidRPr="00A72083">
              <w:rPr>
                <w:sz w:val="20"/>
                <w:szCs w:val="20"/>
              </w:rPr>
              <w:t>Metered data per DS - structured by A, B, C</w:t>
            </w:r>
          </w:p>
        </w:tc>
        <w:tc>
          <w:tcPr>
            <w:tcW w:w="1620" w:type="dxa"/>
            <w:tcBorders>
              <w:top w:val="nil"/>
              <w:left w:val="nil"/>
              <w:bottom w:val="single" w:sz="4" w:space="0" w:color="auto"/>
              <w:right w:val="single" w:sz="4" w:space="0" w:color="auto"/>
            </w:tcBorders>
            <w:noWrap/>
            <w:vAlign w:val="bottom"/>
          </w:tcPr>
          <w:p w14:paraId="1FB4F9FE" w14:textId="77777777" w:rsidR="000D0738" w:rsidRPr="00C47612" w:rsidRDefault="000D0738" w:rsidP="000D0738">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0D0738" w:rsidRPr="00A72083" w:rsidRDefault="000D0738" w:rsidP="000D0738">
            <w:pPr>
              <w:jc w:val="center"/>
              <w:rPr>
                <w:sz w:val="20"/>
                <w:szCs w:val="20"/>
              </w:rPr>
            </w:pPr>
            <w:r w:rsidRPr="00A72083">
              <w:rPr>
                <w:sz w:val="20"/>
                <w:szCs w:val="20"/>
              </w:rPr>
              <w:t>TSO/DSO</w:t>
            </w:r>
          </w:p>
        </w:tc>
      </w:tr>
      <w:tr w:rsidR="000D0738"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0D0738" w:rsidRPr="00A72083" w:rsidRDefault="000D0738" w:rsidP="000D0738">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0D0738" w:rsidRPr="00A72083" w:rsidRDefault="000D0738" w:rsidP="000D0738">
            <w:pPr>
              <w:rPr>
                <w:sz w:val="20"/>
                <w:szCs w:val="20"/>
              </w:rPr>
            </w:pPr>
            <w:r w:rsidRPr="00A72083">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bottom"/>
          </w:tcPr>
          <w:p w14:paraId="4F42E624" w14:textId="77777777" w:rsidR="000D0738" w:rsidRPr="00C47612" w:rsidRDefault="000D0738" w:rsidP="000D0738">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0D0738" w:rsidRPr="00A72083" w:rsidRDefault="000D0738" w:rsidP="000D0738">
            <w:pPr>
              <w:jc w:val="center"/>
              <w:rPr>
                <w:sz w:val="20"/>
                <w:szCs w:val="20"/>
              </w:rPr>
            </w:pPr>
            <w:r>
              <w:rPr>
                <w:sz w:val="20"/>
                <w:szCs w:val="20"/>
              </w:rPr>
              <w:t>BRP</w:t>
            </w:r>
          </w:p>
        </w:tc>
      </w:tr>
      <w:tr w:rsidR="000D0738"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0D0738" w:rsidRPr="00A72083" w:rsidRDefault="000D0738" w:rsidP="000D0738">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0D0738" w:rsidRPr="00A72083" w:rsidRDefault="000D0738" w:rsidP="000D0738">
            <w:pPr>
              <w:rPr>
                <w:sz w:val="20"/>
                <w:szCs w:val="20"/>
              </w:rPr>
            </w:pPr>
            <w:r w:rsidRPr="00A72083">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bottom"/>
          </w:tcPr>
          <w:p w14:paraId="37B7A341" w14:textId="77777777" w:rsidR="000D0738" w:rsidRPr="00C47612" w:rsidRDefault="000D0738" w:rsidP="000D0738">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0D0738" w:rsidRPr="00A72083" w:rsidRDefault="000D0738" w:rsidP="000D0738">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0D0738" w:rsidRPr="00A72083" w:rsidRDefault="000D0738" w:rsidP="000D0738">
            <w:pPr>
              <w:rPr>
                <w:sz w:val="20"/>
                <w:szCs w:val="20"/>
              </w:rPr>
            </w:pPr>
            <w:r w:rsidRPr="00A72083">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bottom"/>
          </w:tcPr>
          <w:p w14:paraId="51832E29" w14:textId="77777777" w:rsidR="000D0738" w:rsidRPr="00C47612" w:rsidRDefault="000D0738" w:rsidP="000D0738">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D0738" w:rsidRPr="00A72083" w:rsidRDefault="000D0738" w:rsidP="000D0738">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D0738" w:rsidRPr="00A72083" w:rsidRDefault="000D0738" w:rsidP="000D0738">
            <w:pPr>
              <w:rPr>
                <w:sz w:val="20"/>
                <w:szCs w:val="20"/>
              </w:rPr>
            </w:pPr>
            <w:r w:rsidRPr="0057605F">
              <w:rPr>
                <w:sz w:val="20"/>
                <w:szCs w:val="20"/>
              </w:rPr>
              <w:t>Proportional aggregated ASC2 profile data by supplier</w:t>
            </w:r>
          </w:p>
        </w:tc>
        <w:tc>
          <w:tcPr>
            <w:tcW w:w="1620" w:type="dxa"/>
            <w:tcBorders>
              <w:top w:val="nil"/>
              <w:left w:val="nil"/>
              <w:bottom w:val="single" w:sz="4" w:space="0" w:color="auto"/>
              <w:right w:val="single" w:sz="4" w:space="0" w:color="auto"/>
            </w:tcBorders>
            <w:noWrap/>
            <w:vAlign w:val="bottom"/>
          </w:tcPr>
          <w:p w14:paraId="3CD2398F" w14:textId="77777777" w:rsidR="000D0738" w:rsidRPr="00C47612" w:rsidRDefault="000D0738" w:rsidP="000D0738">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D0738" w:rsidRPr="00A72083" w:rsidRDefault="000D0738" w:rsidP="000D0738">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D0738" w:rsidRPr="00A72083" w:rsidRDefault="000D0738" w:rsidP="000D0738">
            <w:pPr>
              <w:rPr>
                <w:sz w:val="20"/>
                <w:szCs w:val="20"/>
              </w:rPr>
            </w:pPr>
            <w:r w:rsidRPr="00A72083">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bottom"/>
          </w:tcPr>
          <w:p w14:paraId="45F9E2E6" w14:textId="77777777" w:rsidR="000D0738" w:rsidRPr="00C47612" w:rsidRDefault="000D0738" w:rsidP="000D0738">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D0738" w:rsidRPr="00A72083" w:rsidRDefault="000D0738" w:rsidP="000D0738">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D0738" w:rsidRPr="00A72083" w:rsidRDefault="000D0738" w:rsidP="000D0738">
            <w:pPr>
              <w:rPr>
                <w:sz w:val="20"/>
                <w:szCs w:val="20"/>
              </w:rPr>
            </w:pPr>
            <w:r w:rsidRPr="00A72083">
              <w:rPr>
                <w:sz w:val="20"/>
                <w:szCs w:val="20"/>
              </w:rPr>
              <w:t>Data od LP diagrams - output data</w:t>
            </w:r>
          </w:p>
        </w:tc>
        <w:tc>
          <w:tcPr>
            <w:tcW w:w="1620" w:type="dxa"/>
            <w:tcBorders>
              <w:top w:val="nil"/>
              <w:left w:val="nil"/>
              <w:bottom w:val="single" w:sz="4" w:space="0" w:color="auto"/>
              <w:right w:val="single" w:sz="4" w:space="0" w:color="auto"/>
            </w:tcBorders>
            <w:noWrap/>
            <w:vAlign w:val="bottom"/>
          </w:tcPr>
          <w:p w14:paraId="3AC4979D" w14:textId="77777777" w:rsidR="000D0738" w:rsidRPr="00C47612" w:rsidRDefault="000D0738" w:rsidP="000D0738">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D0738" w:rsidRPr="00A72083" w:rsidRDefault="000D0738" w:rsidP="000D0738">
            <w:pPr>
              <w:jc w:val="center"/>
              <w:rPr>
                <w:sz w:val="20"/>
                <w:szCs w:val="20"/>
              </w:rPr>
            </w:pPr>
            <w:r w:rsidRPr="00A72083">
              <w:rPr>
                <w:sz w:val="20"/>
                <w:szCs w:val="20"/>
              </w:rPr>
              <w:t>Extrenal subject</w:t>
            </w:r>
          </w:p>
        </w:tc>
      </w:tr>
      <w:tr w:rsidR="000D0738"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D0738" w:rsidRPr="00A72083" w:rsidRDefault="000D0738" w:rsidP="000D0738">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D0738" w:rsidRPr="00A72083" w:rsidRDefault="000D0738" w:rsidP="000D0738">
            <w:pPr>
              <w:rPr>
                <w:sz w:val="20"/>
                <w:szCs w:val="20"/>
              </w:rPr>
            </w:pPr>
            <w:r w:rsidRPr="00A72083">
              <w:rPr>
                <w:sz w:val="20"/>
                <w:szCs w:val="20"/>
              </w:rPr>
              <w:t>Temperature correction coefficient - output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D0738" w:rsidRPr="00C47612" w:rsidRDefault="000D0738" w:rsidP="000D0738">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D0738" w:rsidRPr="00A72083" w:rsidRDefault="000D0738" w:rsidP="000D0738">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D0738" w:rsidRPr="00A72083" w:rsidRDefault="000D0738" w:rsidP="000D0738">
            <w:pPr>
              <w:rPr>
                <w:sz w:val="20"/>
                <w:szCs w:val="20"/>
              </w:rPr>
            </w:pPr>
            <w:r w:rsidRPr="00F85BCD">
              <w:rPr>
                <w:sz w:val="20"/>
                <w:szCs w:val="20"/>
              </w:rPr>
              <w:t xml:space="preserve">Data of predicted production/consumption for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D0738" w:rsidRPr="00C47612" w:rsidRDefault="000D0738" w:rsidP="000D0738">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D0738" w:rsidRDefault="000D0738" w:rsidP="000D0738">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D0738" w:rsidRDefault="000D0738" w:rsidP="000D0738">
            <w:pPr>
              <w:spacing w:after="0"/>
              <w:rPr>
                <w:sz w:val="20"/>
                <w:szCs w:val="20"/>
                <w:lang w:eastAsia="cs-CZ"/>
              </w:rPr>
            </w:pPr>
            <w:r w:rsidRPr="001B39EA">
              <w:rPr>
                <w:sz w:val="20"/>
                <w:szCs w:val="20"/>
                <w:lang w:eastAsia="cs-CZ"/>
              </w:rPr>
              <w:t>LP corr. to temperature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D0738" w:rsidRDefault="000D0738" w:rsidP="000D0738">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0D0738" w:rsidRDefault="000D0738" w:rsidP="000D0738">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0D0738" w:rsidRPr="001B39EA" w:rsidRDefault="000D0738" w:rsidP="000D0738">
            <w:pPr>
              <w:spacing w:after="0"/>
              <w:rPr>
                <w:sz w:val="20"/>
                <w:szCs w:val="20"/>
                <w:lang w:eastAsia="cs-CZ"/>
              </w:rPr>
            </w:pPr>
            <w:r w:rsidRPr="00142779">
              <w:rPr>
                <w:sz w:val="20"/>
                <w:szCs w:val="20"/>
                <w:lang w:eastAsia="cs-CZ"/>
              </w:rPr>
              <w:t>B measurement history for B measurement history for max. 12 previous months</w:t>
            </w:r>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0D0738" w:rsidRDefault="000D0738" w:rsidP="000D0738">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0D0738" w:rsidRPr="00A72083" w:rsidRDefault="000D0738" w:rsidP="000D0738">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0D0738" w:rsidRPr="00A72083" w:rsidRDefault="000D0738" w:rsidP="000D0738">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0D0738" w:rsidRPr="00A72083" w:rsidRDefault="000D0738" w:rsidP="000D0738">
            <w:pPr>
              <w:jc w:val="center"/>
              <w:rPr>
                <w:sz w:val="20"/>
                <w:szCs w:val="20"/>
                <w:lang w:eastAsia="cs-CZ"/>
              </w:rPr>
            </w:pPr>
            <w:r w:rsidRPr="00A72083">
              <w:rPr>
                <w:sz w:val="20"/>
                <w:szCs w:val="20"/>
                <w:lang w:eastAsia="cs-CZ"/>
              </w:rPr>
              <w:t>External subject</w:t>
            </w:r>
          </w:p>
        </w:tc>
      </w:tr>
      <w:tr w:rsidR="000D0738"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0D0738" w:rsidRDefault="000D0738" w:rsidP="000D0738">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0D0738" w:rsidRPr="00142779" w:rsidRDefault="000D0738" w:rsidP="000D0738">
            <w:pPr>
              <w:spacing w:after="0"/>
              <w:rPr>
                <w:sz w:val="20"/>
                <w:szCs w:val="20"/>
                <w:lang w:eastAsia="cs-CZ"/>
              </w:rPr>
            </w:pPr>
            <w:r w:rsidRPr="00A95107">
              <w:rPr>
                <w:sz w:val="20"/>
                <w:szCs w:val="20"/>
                <w:lang w:eastAsia="cs-CZ"/>
              </w:rPr>
              <w:t>Reception of Energy Storage Evaluation Results</w:t>
            </w:r>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0D0738" w:rsidRPr="00A72083"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0D0738" w:rsidRPr="00A72083" w:rsidRDefault="000D0738" w:rsidP="000D0738">
            <w:pPr>
              <w:jc w:val="center"/>
              <w:rPr>
                <w:sz w:val="20"/>
                <w:szCs w:val="20"/>
                <w:lang w:eastAsia="cs-CZ"/>
              </w:rPr>
            </w:pPr>
            <w:r w:rsidRPr="00A72083">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5DEBB6AB" w14:textId="7841327A" w:rsidR="000D0738" w:rsidRPr="00A72083" w:rsidRDefault="000D0738" w:rsidP="000D0738">
            <w:pPr>
              <w:jc w:val="center"/>
              <w:rPr>
                <w:sz w:val="20"/>
                <w:szCs w:val="20"/>
                <w:lang w:eastAsia="cs-CZ"/>
              </w:rPr>
            </w:pPr>
            <w:r w:rsidRPr="00A72083">
              <w:rPr>
                <w:sz w:val="20"/>
                <w:szCs w:val="20"/>
                <w:lang w:eastAsia="cs-CZ"/>
              </w:rPr>
              <w:t>CDS</w:t>
            </w:r>
          </w:p>
        </w:tc>
      </w:tr>
      <w:tr w:rsidR="000D0738"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0D0738" w:rsidRDefault="000D0738" w:rsidP="000D0738">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0D0738" w:rsidRPr="00142779" w:rsidRDefault="000D0738" w:rsidP="000D0738">
            <w:pPr>
              <w:spacing w:after="0"/>
              <w:rPr>
                <w:sz w:val="20"/>
                <w:szCs w:val="20"/>
                <w:lang w:eastAsia="cs-CZ"/>
              </w:rPr>
            </w:pPr>
            <w:r w:rsidRPr="00A95107">
              <w:rPr>
                <w:sz w:val="20"/>
                <w:szCs w:val="20"/>
                <w:lang w:eastAsia="cs-CZ"/>
              </w:rPr>
              <w:t>Reception of Data on Provided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0D0738"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0D0738" w:rsidRPr="00A72083" w:rsidRDefault="000D0738" w:rsidP="000D0738">
            <w:pPr>
              <w:jc w:val="center"/>
              <w:rPr>
                <w:sz w:val="20"/>
                <w:szCs w:val="20"/>
                <w:lang w:eastAsia="cs-CZ"/>
              </w:rPr>
            </w:pPr>
            <w:r w:rsidRPr="00A72083">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25ACC3A4" w14:textId="015152E7" w:rsidR="000D0738" w:rsidRPr="00A72083" w:rsidRDefault="000D0738" w:rsidP="000D0738">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List of profile roles and corresponding message codes</w:t>
      </w:r>
      <w:r>
        <w:t xml:space="preserve"> </w:t>
      </w:r>
      <w:r>
        <w:rPr>
          <w:b w:val="0"/>
          <w:bCs w:val="0"/>
        </w:rPr>
        <w:t>(</w:t>
      </w:r>
      <w:r w:rsidR="00B36DE5">
        <w:rPr>
          <w:b w:val="0"/>
          <w:bCs w:val="0"/>
        </w:rPr>
        <w:t>used:</w:t>
      </w:r>
      <w:r>
        <w:rPr>
          <w:b w:val="0"/>
          <w:bCs w:val="0"/>
        </w:rPr>
        <w:t xml:space="preserve"> element </w:t>
      </w:r>
      <w:r>
        <w:rPr>
          <w:b w:val="0"/>
          <w:bCs w:val="0"/>
          <w:i/>
          <w:iCs/>
        </w:rPr>
        <w:t>location@profile-role</w:t>
      </w:r>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r w:rsidRPr="00B36DE5">
              <w:rPr>
                <w:rFonts w:eastAsia="Arial Unicode MS"/>
                <w:i/>
                <w:iCs/>
                <w:sz w:val="20"/>
                <w:szCs w:val="20"/>
                <w:lang w:eastAsia="cs-CZ"/>
              </w:rPr>
              <w:t>Code</w:t>
            </w:r>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r w:rsidR="00FB630A" w:rsidRPr="00B36DE5">
              <w:rPr>
                <w:i/>
                <w:iCs/>
                <w:sz w:val="20"/>
                <w:szCs w:val="20"/>
                <w:lang w:eastAsia="cs-CZ"/>
              </w:rPr>
              <w:t>Meaning</w:t>
            </w:r>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r w:rsidRPr="00B36DE5">
              <w:rPr>
                <w:i/>
                <w:iCs/>
                <w:sz w:val="20"/>
                <w:szCs w:val="20"/>
                <w:lang w:eastAsia="cs-CZ"/>
              </w:rPr>
              <w:t>Incomming message</w:t>
            </w:r>
          </w:p>
          <w:p w14:paraId="0C22AEF0" w14:textId="77777777" w:rsidR="00FB630A" w:rsidRPr="00B36DE5" w:rsidRDefault="00FB630A" w:rsidP="00D30FA7">
            <w:pPr>
              <w:jc w:val="center"/>
              <w:rPr>
                <w:i/>
                <w:iCs/>
                <w:sz w:val="20"/>
                <w:szCs w:val="20"/>
                <w:lang w:eastAsia="cs-CZ"/>
              </w:rPr>
            </w:pPr>
            <w:r>
              <w:rPr>
                <w:i/>
                <w:iCs/>
                <w:sz w:val="20"/>
                <w:szCs w:val="20"/>
                <w:lang w:eastAsia="cs-CZ"/>
              </w:rPr>
              <w:t>(</w:t>
            </w:r>
            <w:r w:rsidRPr="00B36DE5">
              <w:rPr>
                <w:i/>
                <w:iCs/>
                <w:sz w:val="20"/>
                <w:szCs w:val="20"/>
                <w:lang w:eastAsia="cs-CZ"/>
              </w:rPr>
              <w:t xml:space="preserve"> </w:t>
            </w:r>
            <w:r>
              <w:rPr>
                <w:i/>
                <w:iCs/>
                <w:sz w:val="20"/>
                <w:szCs w:val="20"/>
                <w:lang w:eastAsia="cs-CZ"/>
              </w:rPr>
              <w:t>msg_code</w:t>
            </w:r>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r w:rsidRPr="00B36DE5">
              <w:rPr>
                <w:i/>
                <w:iCs/>
                <w:sz w:val="20"/>
                <w:szCs w:val="20"/>
                <w:lang w:eastAsia="cs-CZ"/>
              </w:rPr>
              <w:t>Outgoing message</w:t>
            </w:r>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r>
              <w:rPr>
                <w:i/>
                <w:iCs/>
                <w:sz w:val="20"/>
                <w:szCs w:val="20"/>
                <w:lang w:eastAsia="cs-CZ"/>
              </w:rPr>
              <w:t>msg_code</w:t>
            </w:r>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r>
              <w:rPr>
                <w:sz w:val="20"/>
                <w:szCs w:val="20"/>
              </w:rPr>
              <w:t>Metered interval values - balance (generation/consumption)</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r>
              <w:rPr>
                <w:sz w:val="20"/>
                <w:szCs w:val="20"/>
              </w:rPr>
              <w:t>Metered values - generation</w:t>
            </w:r>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r>
              <w:rPr>
                <w:sz w:val="20"/>
                <w:szCs w:val="20"/>
              </w:rPr>
              <w:t>Metered values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r>
              <w:rPr>
                <w:iCs/>
                <w:sz w:val="20"/>
                <w:szCs w:val="20"/>
              </w:rPr>
              <w:t>Allocated value by primary supplier - generation</w:t>
            </w:r>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r>
              <w:rPr>
                <w:iCs/>
                <w:sz w:val="20"/>
                <w:szCs w:val="20"/>
              </w:rPr>
              <w:t>Allocated value by primary supplier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r>
              <w:rPr>
                <w:iCs/>
                <w:sz w:val="20"/>
                <w:szCs w:val="20"/>
              </w:rPr>
              <w:t>Aggr. values by supplier / cunsumer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r>
              <w:rPr>
                <w:iCs/>
                <w:sz w:val="20"/>
                <w:szCs w:val="20"/>
              </w:rPr>
              <w:t>Aggr. values by supplier / cunsumer - generation</w:t>
            </w:r>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r>
              <w:rPr>
                <w:sz w:val="20"/>
                <w:szCs w:val="20"/>
              </w:rPr>
              <w:t>Substitutional (computed) values for PDT with type B metering - Generation</w:t>
            </w:r>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r>
              <w:rPr>
                <w:sz w:val="20"/>
                <w:szCs w:val="20"/>
              </w:rPr>
              <w:t>Substitutional (computed) values for PDT with type B metering - Consumption</w:t>
            </w:r>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r>
              <w:rPr>
                <w:sz w:val="20"/>
                <w:szCs w:val="20"/>
              </w:rPr>
              <w:t>Aggr. value of generation (state of emergency) – geothermal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r>
              <w:rPr>
                <w:sz w:val="20"/>
                <w:szCs w:val="20"/>
              </w:rPr>
              <w:t>Aggr. value of generation (state of emergency) – nuclear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r>
              <w:rPr>
                <w:sz w:val="20"/>
                <w:szCs w:val="20"/>
              </w:rPr>
              <w:t>Aggr. value of generation (state of emergency) – 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r>
              <w:rPr>
                <w:sz w:val="20"/>
                <w:szCs w:val="20"/>
              </w:rPr>
              <w:t>Aggr. value of generation (state of emergency) – combined (gas-steam)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r>
              <w:rPr>
                <w:sz w:val="20"/>
                <w:szCs w:val="20"/>
              </w:rPr>
              <w:t>Aggr. value of generation (state of emergency) – gas and combustion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r>
              <w:rPr>
                <w:sz w:val="20"/>
                <w:szCs w:val="20"/>
              </w:rPr>
              <w:t>Aggr. value of generation (state of emergency) – pumped storage hydroel.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r>
              <w:rPr>
                <w:sz w:val="20"/>
                <w:szCs w:val="20"/>
              </w:rPr>
              <w:t>Aggr. value of generation (state of emergency) – solar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r>
              <w:rPr>
                <w:sz w:val="20"/>
                <w:szCs w:val="20"/>
              </w:rPr>
              <w:t>Aggr. value of generation (state of emergency) – photovoltaic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r>
              <w:rPr>
                <w:sz w:val="20"/>
                <w:szCs w:val="20"/>
              </w:rPr>
              <w:t>Aggr. value of generation (state of emergency) – small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r>
              <w:rPr>
                <w:sz w:val="20"/>
                <w:szCs w:val="20"/>
              </w:rPr>
              <w:t>Aggr. value of generation (state of emergency) – large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r>
              <w:rPr>
                <w:sz w:val="20"/>
                <w:szCs w:val="20"/>
              </w:rPr>
              <w:t>Aggr. value of generation (state of emergency) – tidal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r>
              <w:rPr>
                <w:sz w:val="20"/>
                <w:szCs w:val="20"/>
              </w:rPr>
              <w:t>Aggr. value of generation (state of emergency) – wind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r>
              <w:rPr>
                <w:sz w:val="20"/>
                <w:szCs w:val="20"/>
              </w:rPr>
              <w:t>Aggr. value of generation (state of emergency) – bio/plants and it's parts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r>
              <w:rPr>
                <w:sz w:val="20"/>
                <w:szCs w:val="20"/>
              </w:rPr>
              <w:t>Aggr. value of generation (state of emergency) – bio/wastes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r>
              <w:rPr>
                <w:sz w:val="20"/>
                <w:szCs w:val="20"/>
              </w:rPr>
              <w:t>Aggr. value of generation (state of emergency) – bio/gas produced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r>
              <w:rPr>
                <w:sz w:val="20"/>
                <w:szCs w:val="20"/>
              </w:rPr>
              <w:t>Aggr. value of generation (state of emergency) – bio/gas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r>
              <w:rPr>
                <w:sz w:val="20"/>
                <w:szCs w:val="20"/>
              </w:rPr>
              <w:t>Aggr. value of generation (state of emergency) – bio/wood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r>
              <w:rPr>
                <w:sz w:val="20"/>
                <w:szCs w:val="20"/>
              </w:rPr>
              <w:t>Aggr. value of generation (state of emergency) – bio/gas from 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r>
              <w:rPr>
                <w:sz w:val="20"/>
                <w:szCs w:val="20"/>
              </w:rPr>
              <w:t>Aggr. value of generation (state of emergency) – bio/other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r>
              <w:rPr>
                <w:sz w:val="20"/>
                <w:szCs w:val="20"/>
              </w:rPr>
              <w:t>Aggr. value of generation (state of emergency) – other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r>
              <w:rPr>
                <w:sz w:val="20"/>
                <w:szCs w:val="20"/>
              </w:rPr>
              <w:t>Aggr. value of generation (state of emergency)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r w:rsidRPr="00001ADA">
              <w:rPr>
                <w:sz w:val="20"/>
                <w:szCs w:val="20"/>
              </w:rPr>
              <w:t>Aggr. value of generation (state of emergency) – microsources</w:t>
            </w:r>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r>
              <w:rPr>
                <w:sz w:val="20"/>
                <w:szCs w:val="20"/>
              </w:rPr>
              <w:t>Aggr. value of consumption (state of emergency)</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r>
              <w:rPr>
                <w:sz w:val="20"/>
                <w:szCs w:val="20"/>
              </w:rPr>
              <w:t>Aggregated metered value of energy generation, metering type A, point of delivery DS - DS / DS - TS</w:t>
            </w:r>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r>
              <w:rPr>
                <w:sz w:val="20"/>
                <w:szCs w:val="20"/>
              </w:rPr>
              <w:t>Aggregated metered value of energy consumption, metering type A, point of delivery DS - DS / DS - TS</w:t>
            </w:r>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r>
              <w:rPr>
                <w:sz w:val="20"/>
                <w:szCs w:val="20"/>
              </w:rPr>
              <w:t>Aggregated metered value of energy generation, metering type B, point of delivery DS - DS / DS - TS</w:t>
            </w:r>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r>
              <w:rPr>
                <w:sz w:val="20"/>
                <w:szCs w:val="20"/>
              </w:rPr>
              <w:t>Aggregated metered value of energy consumption, metering type B, point of delivery DS - DS / DS - TS</w:t>
            </w:r>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r>
              <w:rPr>
                <w:sz w:val="20"/>
                <w:szCs w:val="20"/>
              </w:rPr>
              <w:t>Aggregated metered value of energy generation, metering type C, point of delivery DS - DS / DS - TS</w:t>
            </w:r>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r>
              <w:rPr>
                <w:sz w:val="20"/>
                <w:szCs w:val="20"/>
              </w:rPr>
              <w:t>Aggregated metered value of energy consumption, metering type C, point of delivery DS - DS / DS - TS</w:t>
            </w:r>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r w:rsidRPr="00A95107">
              <w:rPr>
                <w:sz w:val="20"/>
                <w:szCs w:val="20"/>
              </w:rPr>
              <w:t>Accumulation Value</w:t>
            </w:r>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r>
              <w:rPr>
                <w:sz w:val="20"/>
                <w:szCs w:val="20"/>
              </w:rPr>
              <w:t>Aggregated metered value of energy supply, metering type A, generation</w:t>
            </w:r>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r>
              <w:rPr>
                <w:sz w:val="20"/>
                <w:szCs w:val="20"/>
              </w:rPr>
              <w:t>Aggregated metered value of energy consumption, metering type A, generation and consumption</w:t>
            </w:r>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r>
              <w:rPr>
                <w:sz w:val="20"/>
                <w:szCs w:val="20"/>
              </w:rPr>
              <w:t>Aggregated metered value of energy consumption, metering type A, consumption</w:t>
            </w:r>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r>
              <w:rPr>
                <w:sz w:val="20"/>
                <w:szCs w:val="20"/>
              </w:rPr>
              <w:t>Aggregated metered value of energy supply, metering type B, generation</w:t>
            </w:r>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r>
              <w:rPr>
                <w:sz w:val="20"/>
                <w:szCs w:val="20"/>
              </w:rPr>
              <w:t>Aggregated metered value of energy consumption, metering type B, generation and consumption</w:t>
            </w:r>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r>
              <w:rPr>
                <w:sz w:val="20"/>
                <w:szCs w:val="20"/>
              </w:rPr>
              <w:t>Aggregated metered value of energy consumption, metering type B, consumption</w:t>
            </w:r>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r>
              <w:rPr>
                <w:sz w:val="20"/>
                <w:szCs w:val="20"/>
              </w:rPr>
              <w:t>Aggregated metered value of energy supply, metering type C, generation</w:t>
            </w:r>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r>
              <w:rPr>
                <w:sz w:val="20"/>
                <w:szCs w:val="20"/>
              </w:rPr>
              <w:t>Aggregated metered value of energy consumption, metering type C, generation and consumption</w:t>
            </w:r>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r>
              <w:rPr>
                <w:sz w:val="20"/>
                <w:szCs w:val="20"/>
              </w:rPr>
              <w:t>Aggregated metered value of energy consumption, metering type C, consumption</w:t>
            </w:r>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r>
              <w:rPr>
                <w:sz w:val="20"/>
                <w:szCs w:val="20"/>
              </w:rPr>
              <w:t>Metered non-interval values,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Non-interval metered value - generation</w:t>
            </w:r>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Non-interval metered value - consumption</w:t>
            </w:r>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r w:rsidRPr="00A95107">
              <w:rPr>
                <w:sz w:val="20"/>
                <w:szCs w:val="20"/>
              </w:rPr>
              <w:t>Baseline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r w:rsidRPr="00A95107">
              <w:rPr>
                <w:sz w:val="20"/>
                <w:szCs w:val="20"/>
              </w:rPr>
              <w:t>Baseline on Consumption</w:t>
            </w:r>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Flexibility on Consumption</w:t>
            </w:r>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r>
              <w:rPr>
                <w:sz w:val="20"/>
                <w:szCs w:val="20"/>
              </w:rPr>
              <w:t>Negotiated profile - import</w:t>
            </w:r>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r>
              <w:rPr>
                <w:sz w:val="20"/>
                <w:szCs w:val="20"/>
              </w:rPr>
              <w:t>Negotiated profile - export</w:t>
            </w:r>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r>
              <w:rPr>
                <w:sz w:val="20"/>
                <w:szCs w:val="20"/>
              </w:rPr>
              <w:t>DBxy</w:t>
            </w:r>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Diagram TDD kor. na teplotu a zb.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r>
              <w:rPr>
                <w:szCs w:val="22"/>
              </w:rPr>
              <w:t>DKxy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r>
              <w:rPr>
                <w:sz w:val="20"/>
                <w:szCs w:val="20"/>
              </w:rPr>
              <w:t>DKxy-LP diagram corr. for "x" temp. area and "y" LP class</w:t>
            </w:r>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r>
              <w:rPr>
                <w:szCs w:val="22"/>
              </w:rPr>
              <w:t>DNxy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r>
              <w:rPr>
                <w:sz w:val="20"/>
                <w:szCs w:val="20"/>
              </w:rPr>
              <w:t>DNxy-LP diagram norm. for "x" temp. area and "y" LP class</w:t>
            </w:r>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r>
              <w:rPr>
                <w:sz w:val="20"/>
                <w:szCs w:val="20"/>
              </w:rPr>
              <w:t>Negotiated diagram - supply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r>
              <w:rPr>
                <w:sz w:val="20"/>
                <w:szCs w:val="20"/>
              </w:rPr>
              <w:t>Negotiated diagram - supply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r>
              <w:rPr>
                <w:sz w:val="20"/>
                <w:szCs w:val="20"/>
              </w:rPr>
              <w:t>Negotiated diagram - supply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r>
              <w:rPr>
                <w:sz w:val="20"/>
                <w:szCs w:val="20"/>
              </w:rPr>
              <w:t>Negotiated diagram - supply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r>
              <w:rPr>
                <w:sz w:val="20"/>
                <w:szCs w:val="20"/>
              </w:rPr>
              <w:t>Negotiated diagram - supply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r>
              <w:rPr>
                <w:sz w:val="20"/>
                <w:szCs w:val="20"/>
              </w:rPr>
              <w:t>Negotiated diagram - supply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r>
              <w:rPr>
                <w:sz w:val="20"/>
                <w:szCs w:val="20"/>
              </w:rPr>
              <w:t>Negotiated diagram - supply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r>
              <w:rPr>
                <w:sz w:val="20"/>
                <w:szCs w:val="20"/>
              </w:rPr>
              <w:t>Negotiated diagram - supply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r>
              <w:rPr>
                <w:sz w:val="20"/>
                <w:szCs w:val="20"/>
              </w:rPr>
              <w:t>Negotiated diagram - supply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r>
              <w:rPr>
                <w:sz w:val="20"/>
                <w:szCs w:val="20"/>
              </w:rPr>
              <w:t>Negotiated diagram - consumption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r>
              <w:rPr>
                <w:sz w:val="20"/>
                <w:szCs w:val="20"/>
              </w:rPr>
              <w:t>Negotiated diagram - consumption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r>
              <w:rPr>
                <w:sz w:val="20"/>
                <w:szCs w:val="20"/>
              </w:rPr>
              <w:t>Negotiated diagram - consumption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r>
              <w:rPr>
                <w:sz w:val="20"/>
                <w:szCs w:val="20"/>
              </w:rPr>
              <w:t>Negotiated diagram - consumption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r>
              <w:rPr>
                <w:sz w:val="20"/>
                <w:szCs w:val="20"/>
              </w:rPr>
              <w:t>Negotiated diagram - consumption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r>
              <w:rPr>
                <w:sz w:val="20"/>
                <w:szCs w:val="20"/>
              </w:rPr>
              <w:t>Negotiated diagram - consumption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r>
              <w:rPr>
                <w:sz w:val="20"/>
                <w:szCs w:val="20"/>
              </w:rPr>
              <w:t>Negotiated diagram - consumption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r>
              <w:rPr>
                <w:sz w:val="20"/>
                <w:szCs w:val="20"/>
              </w:rPr>
              <w:t>Negotiated diagram - consumption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r>
              <w:rPr>
                <w:sz w:val="20"/>
                <w:szCs w:val="20"/>
              </w:rPr>
              <w:t>Negotiated diagram - consumption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r>
              <w:rPr>
                <w:sz w:val="20"/>
                <w:szCs w:val="20"/>
              </w:rPr>
              <w:t>Block 10 - Metered values - RE+</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r>
              <w:rPr>
                <w:sz w:val="20"/>
                <w:szCs w:val="20"/>
              </w:rPr>
              <w:t>Block 10 - Metered values - RE-</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r>
              <w:rPr>
                <w:sz w:val="20"/>
                <w:szCs w:val="20"/>
              </w:rPr>
              <w:t>Block 1 - Metered values - RE+</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r>
              <w:rPr>
                <w:sz w:val="20"/>
                <w:szCs w:val="20"/>
              </w:rPr>
              <w:t>Block 1 - Metered values - RE-</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r>
              <w:rPr>
                <w:sz w:val="20"/>
                <w:szCs w:val="20"/>
              </w:rPr>
              <w:t>Block 2 - Metered values - RE+</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r>
              <w:rPr>
                <w:sz w:val="20"/>
                <w:szCs w:val="20"/>
              </w:rPr>
              <w:t>Block 2 - Metered values - RE-</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r>
              <w:rPr>
                <w:sz w:val="20"/>
                <w:szCs w:val="20"/>
              </w:rPr>
              <w:t>Block 9 - Metered values - RE+</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r>
              <w:rPr>
                <w:sz w:val="20"/>
                <w:szCs w:val="20"/>
              </w:rPr>
              <w:t>Block 9 - Metered values - RE-</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r>
              <w:rPr>
                <w:sz w:val="20"/>
                <w:szCs w:val="20"/>
              </w:rPr>
              <w:t>Block 11 - Metered values - RE+</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r>
              <w:rPr>
                <w:sz w:val="20"/>
                <w:szCs w:val="20"/>
              </w:rPr>
              <w:t>Block11 - Metered values - RE-</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r>
              <w:rPr>
                <w:sz w:val="20"/>
                <w:szCs w:val="20"/>
              </w:rPr>
              <w:t>Block 20 - Metered values - RE+</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r>
              <w:rPr>
                <w:sz w:val="20"/>
                <w:szCs w:val="20"/>
              </w:rPr>
              <w:t>Block 20 - Metered values - RE-</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r>
              <w:rPr>
                <w:sz w:val="20"/>
                <w:szCs w:val="20"/>
              </w:rPr>
              <w:t>Aggregated value of regulating energy of HR- RE+</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r>
              <w:rPr>
                <w:sz w:val="20"/>
                <w:szCs w:val="20"/>
              </w:rPr>
              <w:t>Aggregated value of regulating energy of HR- RE-</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r>
              <w:rPr>
                <w:sz w:val="20"/>
                <w:szCs w:val="20"/>
              </w:rPr>
              <w:t>Aggregated value of regulating energy RE+ for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r>
              <w:rPr>
                <w:sz w:val="20"/>
                <w:szCs w:val="20"/>
              </w:rPr>
              <w:t>Aggregated value of regulating energy RE- for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r>
              <w:rPr>
                <w:sz w:val="20"/>
                <w:szCs w:val="20"/>
              </w:rPr>
              <w:t>Total payment for regulating energy of HR- RE+ for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r>
              <w:rPr>
                <w:sz w:val="20"/>
                <w:szCs w:val="20"/>
              </w:rPr>
              <w:t>Total payment for regulating energy of HR- RE- for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r>
              <w:rPr>
                <w:sz w:val="20"/>
                <w:szCs w:val="20"/>
              </w:rPr>
              <w:t>Total payment for regulating energy RE+ for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r>
              <w:rPr>
                <w:sz w:val="20"/>
                <w:szCs w:val="20"/>
              </w:rPr>
              <w:t>Total payment for regulating energy RE- for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r>
              <w:rPr>
                <w:sz w:val="20"/>
                <w:szCs w:val="20"/>
              </w:rPr>
              <w:t>Informative imbalance - generation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r>
              <w:rPr>
                <w:sz w:val="20"/>
                <w:szCs w:val="20"/>
              </w:rPr>
              <w:t>Informative imbalance - consumption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r>
              <w:rPr>
                <w:sz w:val="20"/>
                <w:szCs w:val="20"/>
              </w:rPr>
              <w:t>Informative imbalance - generation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r>
              <w:rPr>
                <w:sz w:val="20"/>
                <w:szCs w:val="20"/>
              </w:rPr>
              <w:t>Consumption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r>
              <w:rPr>
                <w:sz w:val="20"/>
                <w:szCs w:val="20"/>
              </w:rPr>
              <w:t>Informative imbalance - generation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r>
              <w:rPr>
                <w:sz w:val="20"/>
                <w:szCs w:val="20"/>
              </w:rPr>
              <w:t>Informative imbalance - consumption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Meter reading and relevant consumption estimation imbalance for PDT - positive</w:t>
            </w:r>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Meter reading and relevant consumption estimation imbalance for PDT - negative</w:t>
            </w:r>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r>
              <w:rPr>
                <w:sz w:val="20"/>
                <w:szCs w:val="20"/>
              </w:rPr>
              <w:t>Informative imbalance - generation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r>
              <w:rPr>
                <w:sz w:val="20"/>
                <w:szCs w:val="20"/>
              </w:rPr>
              <w:t>Informative imbalance - consumption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(class, area, supplier, DS) - consumption</w:t>
            </w:r>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Group LP adjusted to weather and residual balance - consumption</w:t>
            </w:r>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r>
              <w:rPr>
                <w:sz w:val="20"/>
                <w:szCs w:val="20"/>
              </w:rPr>
              <w:t>Computed residual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r>
              <w:rPr>
                <w:sz w:val="20"/>
                <w:szCs w:val="20"/>
              </w:rPr>
              <w:t>Correction profile (residual DS balance correction)</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r>
              <w:rPr>
                <w:sz w:val="20"/>
                <w:szCs w:val="20"/>
              </w:rPr>
              <w:t>Adjusted group LP - consumption</w:t>
            </w:r>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r w:rsidRPr="00465B34">
              <w:rPr>
                <w:sz w:val="20"/>
                <w:szCs w:val="20"/>
              </w:rPr>
              <w:t>Temperature corr</w:t>
            </w:r>
            <w:r>
              <w:rPr>
                <w:sz w:val="20"/>
                <w:szCs w:val="20"/>
              </w:rPr>
              <w:t>ection coefficient, temp. area X</w:t>
            </w:r>
            <w:r w:rsidRPr="00465B34">
              <w:rPr>
                <w:sz w:val="20"/>
                <w:szCs w:val="20"/>
              </w:rPr>
              <w:t xml:space="preserve">, TDD class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r>
              <w:rPr>
                <w:sz w:val="20"/>
                <w:szCs w:val="20"/>
              </w:rPr>
              <w:t>SKxy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Group LP with TempArea, LPclass, supplier and grid correction</w:t>
            </w:r>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r>
              <w:rPr>
                <w:sz w:val="20"/>
                <w:szCs w:val="20"/>
              </w:rPr>
              <w:t>SNxy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Group LP without TempArea, LPclass, supplier and grid correction</w:t>
            </w:r>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Predicted production for positive imbalace</w:t>
            </w:r>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Predicted consumption for positive imbalace</w:t>
            </w:r>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Predicted production for negative imbalace</w:t>
            </w:r>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Predicted consumption for negative imbalace</w:t>
            </w:r>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r>
              <w:rPr>
                <w:szCs w:val="22"/>
              </w:rPr>
              <w:t>TAx</w:t>
            </w:r>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r>
              <w:rPr>
                <w:sz w:val="20"/>
                <w:szCs w:val="20"/>
              </w:rPr>
              <w:t>Metered temperature - temperature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r>
              <w:rPr>
                <w:szCs w:val="22"/>
              </w:rPr>
              <w:t>TBx</w:t>
            </w:r>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r>
              <w:rPr>
                <w:sz w:val="20"/>
                <w:szCs w:val="20"/>
              </w:rPr>
              <w:t>Flat metered temperature - temperature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r>
              <w:rPr>
                <w:szCs w:val="22"/>
              </w:rPr>
              <w:t>TMx</w:t>
            </w:r>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r>
              <w:rPr>
                <w:sz w:val="20"/>
                <w:szCs w:val="20"/>
              </w:rPr>
              <w:t>Flat normal temperature - temperature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r w:rsidRPr="00063788">
              <w:rPr>
                <w:sz w:val="20"/>
                <w:szCs w:val="20"/>
              </w:rPr>
              <w:t>TNx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r>
              <w:rPr>
                <w:sz w:val="20"/>
                <w:szCs w:val="20"/>
              </w:rPr>
              <w:t>Normal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r w:rsidRPr="00063788">
              <w:rPr>
                <w:sz w:val="20"/>
                <w:szCs w:val="20"/>
              </w:rPr>
              <w:t>TPx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r w:rsidRPr="00063788">
              <w:rPr>
                <w:sz w:val="20"/>
                <w:szCs w:val="20"/>
              </w:rPr>
              <w:t>Predicted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r w:rsidRPr="00063788">
              <w:rPr>
                <w:sz w:val="20"/>
                <w:szCs w:val="20"/>
              </w:rPr>
              <w:t>TQx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r w:rsidRPr="00063788">
              <w:rPr>
                <w:sz w:val="20"/>
                <w:szCs w:val="20"/>
              </w:rPr>
              <w:t>Flat predicted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RE ability verification - RE+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RE ability verification - RE-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RE ability verification - RE+,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RE ability verification - RE-,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r w:rsidRPr="00063788">
              <w:rPr>
                <w:sz w:val="20"/>
                <w:szCs w:val="20"/>
              </w:rPr>
              <w:t>Agregated production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r w:rsidRPr="00063788">
              <w:rPr>
                <w:sz w:val="20"/>
                <w:szCs w:val="20"/>
              </w:rPr>
              <w:t>Agregated consumption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r w:rsidRPr="00063788">
              <w:rPr>
                <w:sz w:val="20"/>
                <w:szCs w:val="20"/>
              </w:rPr>
              <w:t>Agregated production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r w:rsidRPr="00063788">
              <w:rPr>
                <w:sz w:val="20"/>
                <w:szCs w:val="20"/>
              </w:rPr>
              <w:t>Agregated consumption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r w:rsidRPr="00063788">
              <w:rPr>
                <w:sz w:val="20"/>
                <w:szCs w:val="20"/>
              </w:rPr>
              <w:t>Agregated production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r w:rsidRPr="00063788">
              <w:rPr>
                <w:sz w:val="20"/>
                <w:szCs w:val="20"/>
              </w:rPr>
              <w:t>Agregated consumption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r w:rsidRPr="0015109E">
              <w:rPr>
                <w:sz w:val="20"/>
                <w:szCs w:val="20"/>
              </w:rPr>
              <w:t>Value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r w:rsidRPr="0015109E">
              <w:rPr>
                <w:sz w:val="20"/>
                <w:szCs w:val="20"/>
              </w:rPr>
              <w:t>Value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r w:rsidRPr="0015109E">
              <w:rPr>
                <w:sz w:val="20"/>
                <w:szCs w:val="20"/>
              </w:rPr>
              <w:t>Value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r w:rsidRPr="0015109E">
              <w:rPr>
                <w:sz w:val="20"/>
                <w:szCs w:val="20"/>
              </w:rPr>
              <w:t>Value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r w:rsidRPr="0015109E">
              <w:rPr>
                <w:sz w:val="20"/>
                <w:szCs w:val="20"/>
              </w:rPr>
              <w:t>Value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r w:rsidRPr="0015109E">
              <w:rPr>
                <w:sz w:val="20"/>
                <w:szCs w:val="20"/>
              </w:rPr>
              <w:t>Value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r w:rsidRPr="0015109E">
              <w:rPr>
                <w:sz w:val="20"/>
                <w:szCs w:val="20"/>
              </w:rPr>
              <w:t>Value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r w:rsidRPr="0015109E">
              <w:rPr>
                <w:sz w:val="20"/>
                <w:szCs w:val="20"/>
              </w:rPr>
              <w:t>Value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r w:rsidRPr="0015109E">
              <w:rPr>
                <w:sz w:val="20"/>
                <w:szCs w:val="20"/>
              </w:rPr>
              <w:t>Value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r w:rsidRPr="0015109E">
              <w:rPr>
                <w:sz w:val="20"/>
                <w:szCs w:val="20"/>
              </w:rPr>
              <w:t>Value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r w:rsidRPr="0015109E">
              <w:rPr>
                <w:sz w:val="20"/>
                <w:szCs w:val="20"/>
              </w:rPr>
              <w:t>Value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r w:rsidRPr="0015109E">
              <w:rPr>
                <w:sz w:val="20"/>
                <w:szCs w:val="20"/>
              </w:rPr>
              <w:t>Value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r w:rsidRPr="0015109E">
              <w:rPr>
                <w:sz w:val="20"/>
                <w:szCs w:val="20"/>
              </w:rPr>
              <w:t>Value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r w:rsidRPr="0015109E">
              <w:rPr>
                <w:sz w:val="20"/>
                <w:szCs w:val="20"/>
              </w:rPr>
              <w:t>Value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r w:rsidRPr="0015109E">
              <w:rPr>
                <w:sz w:val="20"/>
                <w:szCs w:val="20"/>
              </w:rPr>
              <w:t>Value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r w:rsidRPr="0015109E">
              <w:rPr>
                <w:sz w:val="20"/>
                <w:szCs w:val="20"/>
              </w:rPr>
              <w:t>Value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r w:rsidRPr="0015109E">
              <w:rPr>
                <w:sz w:val="20"/>
                <w:szCs w:val="20"/>
              </w:rPr>
              <w:t>Value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r w:rsidRPr="0015109E">
              <w:rPr>
                <w:sz w:val="20"/>
                <w:szCs w:val="20"/>
              </w:rPr>
              <w:t>Value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r w:rsidRPr="0015109E">
              <w:rPr>
                <w:sz w:val="20"/>
                <w:szCs w:val="20"/>
              </w:rPr>
              <w:t>Value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r w:rsidRPr="0015109E">
              <w:rPr>
                <w:sz w:val="20"/>
                <w:szCs w:val="20"/>
              </w:rPr>
              <w:t>Value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r w:rsidRPr="0015109E">
              <w:rPr>
                <w:sz w:val="20"/>
                <w:szCs w:val="20"/>
              </w:rPr>
              <w:t>Value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r w:rsidRPr="0015109E">
              <w:rPr>
                <w:sz w:val="20"/>
                <w:szCs w:val="20"/>
              </w:rPr>
              <w:t>Value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r w:rsidRPr="0015109E">
              <w:rPr>
                <w:sz w:val="20"/>
                <w:szCs w:val="20"/>
              </w:rPr>
              <w:t>Value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r w:rsidRPr="0015109E">
              <w:rPr>
                <w:sz w:val="20"/>
                <w:szCs w:val="20"/>
              </w:rPr>
              <w:t>Value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r w:rsidRPr="0015109E">
              <w:rPr>
                <w:sz w:val="20"/>
                <w:szCs w:val="20"/>
              </w:rPr>
              <w:t>Value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r w:rsidRPr="0015109E">
              <w:rPr>
                <w:sz w:val="20"/>
                <w:szCs w:val="20"/>
              </w:rPr>
              <w:t>Value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r w:rsidRPr="0015109E">
              <w:rPr>
                <w:sz w:val="20"/>
                <w:szCs w:val="20"/>
              </w:rPr>
              <w:t>Value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r w:rsidRPr="0015109E">
              <w:rPr>
                <w:sz w:val="20"/>
                <w:szCs w:val="20"/>
              </w:rPr>
              <w:t>Value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r w:rsidRPr="0015109E">
              <w:rPr>
                <w:sz w:val="20"/>
                <w:szCs w:val="20"/>
              </w:rPr>
              <w:t>Value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r w:rsidRPr="0015109E">
              <w:rPr>
                <w:sz w:val="20"/>
                <w:szCs w:val="20"/>
              </w:rPr>
              <w:t>Value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r w:rsidRPr="0015109E">
              <w:rPr>
                <w:sz w:val="20"/>
                <w:szCs w:val="20"/>
              </w:rPr>
              <w:t>Value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r w:rsidRPr="0015109E">
              <w:rPr>
                <w:sz w:val="20"/>
                <w:szCs w:val="20"/>
              </w:rPr>
              <w:t>Value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r w:rsidRPr="0015109E">
              <w:rPr>
                <w:sz w:val="20"/>
                <w:szCs w:val="20"/>
              </w:rPr>
              <w:t>Value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r w:rsidRPr="0015109E">
              <w:rPr>
                <w:sz w:val="20"/>
                <w:szCs w:val="20"/>
              </w:rPr>
              <w:t>Value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r w:rsidRPr="0015109E">
              <w:rPr>
                <w:sz w:val="20"/>
                <w:szCs w:val="20"/>
              </w:rPr>
              <w:t>Price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r w:rsidRPr="0015109E">
              <w:rPr>
                <w:sz w:val="20"/>
                <w:szCs w:val="20"/>
              </w:rPr>
              <w:t>Price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r w:rsidRPr="0015109E">
              <w:rPr>
                <w:sz w:val="20"/>
                <w:szCs w:val="20"/>
              </w:rPr>
              <w:t>Price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r w:rsidRPr="0015109E">
              <w:rPr>
                <w:sz w:val="20"/>
                <w:szCs w:val="20"/>
              </w:rPr>
              <w:t>Price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r w:rsidRPr="0015109E">
              <w:rPr>
                <w:sz w:val="20"/>
                <w:szCs w:val="20"/>
              </w:rPr>
              <w:t>Price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r w:rsidRPr="0015109E">
              <w:rPr>
                <w:sz w:val="20"/>
                <w:szCs w:val="20"/>
              </w:rPr>
              <w:t>Price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r w:rsidRPr="0015109E">
              <w:rPr>
                <w:sz w:val="20"/>
                <w:szCs w:val="20"/>
              </w:rPr>
              <w:t>Price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r w:rsidRPr="0015109E">
              <w:rPr>
                <w:sz w:val="20"/>
                <w:szCs w:val="20"/>
              </w:rPr>
              <w:t>Price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r w:rsidRPr="0015109E">
              <w:rPr>
                <w:sz w:val="20"/>
                <w:szCs w:val="20"/>
              </w:rPr>
              <w:t>Price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r w:rsidRPr="0015109E">
              <w:rPr>
                <w:sz w:val="20"/>
                <w:szCs w:val="20"/>
              </w:rPr>
              <w:t>Price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r w:rsidRPr="0015109E">
              <w:rPr>
                <w:sz w:val="20"/>
                <w:szCs w:val="20"/>
              </w:rPr>
              <w:t>Price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r w:rsidRPr="0015109E">
              <w:rPr>
                <w:sz w:val="20"/>
                <w:szCs w:val="20"/>
              </w:rPr>
              <w:t>Price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r w:rsidRPr="0015109E">
              <w:rPr>
                <w:sz w:val="20"/>
                <w:szCs w:val="20"/>
              </w:rPr>
              <w:t>Price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r w:rsidRPr="0015109E">
              <w:rPr>
                <w:sz w:val="20"/>
                <w:szCs w:val="20"/>
              </w:rPr>
              <w:t>Price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r w:rsidRPr="0015109E">
              <w:rPr>
                <w:sz w:val="20"/>
                <w:szCs w:val="20"/>
              </w:rPr>
              <w:t>Price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r w:rsidRPr="0015109E">
              <w:rPr>
                <w:sz w:val="20"/>
                <w:szCs w:val="20"/>
              </w:rPr>
              <w:t>Price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r w:rsidRPr="0015109E">
              <w:rPr>
                <w:sz w:val="20"/>
                <w:szCs w:val="20"/>
              </w:rPr>
              <w:t>Price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r w:rsidRPr="0015109E">
              <w:rPr>
                <w:sz w:val="20"/>
                <w:szCs w:val="20"/>
              </w:rPr>
              <w:t>Price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r w:rsidRPr="0015109E">
              <w:rPr>
                <w:sz w:val="20"/>
                <w:szCs w:val="20"/>
              </w:rPr>
              <w:t>Price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r w:rsidRPr="0015109E">
              <w:rPr>
                <w:sz w:val="20"/>
                <w:szCs w:val="20"/>
              </w:rPr>
              <w:t>Price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r w:rsidRPr="0015109E">
              <w:rPr>
                <w:sz w:val="20"/>
                <w:szCs w:val="20"/>
              </w:rPr>
              <w:t>Price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r w:rsidRPr="0015109E">
              <w:rPr>
                <w:sz w:val="20"/>
                <w:szCs w:val="20"/>
              </w:rPr>
              <w:t>Price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r w:rsidRPr="0015109E">
              <w:rPr>
                <w:sz w:val="20"/>
                <w:szCs w:val="20"/>
              </w:rPr>
              <w:t>Price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r w:rsidRPr="0015109E">
              <w:rPr>
                <w:sz w:val="20"/>
                <w:szCs w:val="20"/>
              </w:rPr>
              <w:t>Price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r w:rsidRPr="0015109E">
              <w:rPr>
                <w:sz w:val="20"/>
                <w:szCs w:val="20"/>
              </w:rPr>
              <w:t>Price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r w:rsidRPr="0015109E">
              <w:rPr>
                <w:sz w:val="20"/>
                <w:szCs w:val="20"/>
              </w:rPr>
              <w:t>Price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r w:rsidRPr="0015109E">
              <w:rPr>
                <w:sz w:val="20"/>
                <w:szCs w:val="20"/>
              </w:rPr>
              <w:t>Price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r w:rsidRPr="0015109E">
              <w:rPr>
                <w:sz w:val="20"/>
                <w:szCs w:val="20"/>
              </w:rPr>
              <w:t>Price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r w:rsidRPr="0015109E">
              <w:rPr>
                <w:sz w:val="20"/>
                <w:szCs w:val="20"/>
              </w:rPr>
              <w:t>Price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r w:rsidRPr="0015109E">
              <w:rPr>
                <w:sz w:val="20"/>
                <w:szCs w:val="20"/>
              </w:rPr>
              <w:t>Price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r w:rsidRPr="0015109E">
              <w:rPr>
                <w:sz w:val="20"/>
                <w:szCs w:val="20"/>
              </w:rPr>
              <w:t>Price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r w:rsidRPr="0015109E">
              <w:rPr>
                <w:sz w:val="20"/>
                <w:szCs w:val="20"/>
              </w:rPr>
              <w:t>Price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r w:rsidRPr="0015109E">
              <w:rPr>
                <w:sz w:val="20"/>
                <w:szCs w:val="20"/>
              </w:rPr>
              <w:t>Price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r w:rsidRPr="0015109E">
              <w:rPr>
                <w:sz w:val="20"/>
                <w:szCs w:val="20"/>
              </w:rPr>
              <w:t>Price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r w:rsidRPr="00B75758">
              <w:t>Value of RE+ compensation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r w:rsidRPr="00B75758">
              <w:t>Value of RE- compensation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r>
              <w:rPr>
                <w:sz w:val="20"/>
                <w:szCs w:val="20"/>
              </w:rPr>
              <w:t>TDAx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Metered temperature - temperature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r>
              <w:rPr>
                <w:sz w:val="20"/>
                <w:szCs w:val="20"/>
              </w:rPr>
              <w:t>TDBx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metered temperature - temperature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r>
              <w:rPr>
                <w:sz w:val="20"/>
                <w:szCs w:val="20"/>
              </w:rPr>
              <w:t>TDNx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r>
              <w:rPr>
                <w:rFonts w:ascii="Calibri" w:hAnsi="Calibri" w:cs="Calibri"/>
                <w:color w:val="000000"/>
                <w:szCs w:val="22"/>
              </w:rPr>
              <w:t xml:space="preserve">Normal temperature - temperature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r>
              <w:rPr>
                <w:sz w:val="20"/>
                <w:szCs w:val="20"/>
              </w:rPr>
              <w:t>TDMx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normal temperature - temperature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r>
              <w:rPr>
                <w:sz w:val="20"/>
                <w:szCs w:val="20"/>
              </w:rPr>
              <w:t>TDPx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Predicted temperature - temperature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r>
              <w:rPr>
                <w:sz w:val="20"/>
                <w:szCs w:val="20"/>
              </w:rPr>
              <w:lastRenderedPageBreak/>
              <w:t>TDQx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predicted temperature - temperature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r w:rsidRPr="00202F7A">
              <w:t>Value of RE+ aFRR produced on a given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r w:rsidRPr="00202F7A">
              <w:t>Value of RE- aFRR produced on a given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r w:rsidRPr="00202F7A">
              <w:t>Value of RE+ aFRR exported abroad</w:t>
            </w:r>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r w:rsidRPr="00202F7A">
              <w:t>Value of RE- aFRR exported abroad</w:t>
            </w:r>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r w:rsidRPr="00202F7A">
              <w:t>Value of RE+ aFRR activation not performed</w:t>
            </w:r>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r w:rsidRPr="00202F7A">
              <w:t>Value of RE- aFRR activation not performed</w:t>
            </w:r>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r w:rsidRPr="00202F7A">
              <w:t>Value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r w:rsidRPr="00202F7A">
              <w:t>Value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r w:rsidRPr="001C5760">
              <w:t>Price RE+ aFRR produced on the given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r w:rsidRPr="001C5760">
              <w:t>Price RE- aFRR produced on the given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r w:rsidRPr="001C5760">
              <w:t>Price of RE+ aFRR exported abroad</w:t>
            </w:r>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r w:rsidRPr="001C5760">
              <w:t>Price of RE- aFRR exported abroad</w:t>
            </w:r>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r w:rsidRPr="001C5760">
              <w:t>Price of RE+ aFRR activation not performed</w:t>
            </w:r>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r w:rsidRPr="001C5760">
              <w:t>Price of RE- aFRR activation not performed</w:t>
            </w:r>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r w:rsidRPr="001C5760">
              <w:t>Price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r w:rsidRPr="001C5760">
              <w:t>Price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r w:rsidRPr="00041974">
              <w:t>Value of planned RE+ mFRR activation for the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r w:rsidRPr="00041974">
              <w:t>Value of planned RE- mFRR activation for the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r w:rsidRPr="00041974">
              <w:t>Value of planned activation RE+ mFRR Abroad</w:t>
            </w:r>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r w:rsidRPr="00041974">
              <w:t>Value of planned activation RE- mFRR Abroad</w:t>
            </w:r>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r w:rsidRPr="00041974">
              <w:t>Value planned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r w:rsidRPr="00041974">
              <w:t>Value planned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r w:rsidRPr="00041974">
              <w:t>Value planned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r w:rsidRPr="00041974">
              <w:t>Value planned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r w:rsidRPr="00041974">
              <w:t>Value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r w:rsidRPr="00041974">
              <w:t>Value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r w:rsidRPr="00041974">
              <w:t>Price of the planned activation of RE+ mFRR for the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r w:rsidRPr="00041974">
              <w:t>Price of the planned activation of RE- mFRR for the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r w:rsidRPr="00041974">
              <w:t xml:space="preserve">Price of planned activation RE+ mFRR Abroad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r w:rsidRPr="00041974">
              <w:t xml:space="preserve">Price of planned activation RE- mFRR Abroad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r w:rsidRPr="00041974">
              <w:t>Сena RE+ mFRR for the next quarter hour</w:t>
            </w:r>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r w:rsidRPr="00041974">
              <w:t>Сena RE- mFRR for the next quarter hour</w:t>
            </w:r>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r w:rsidRPr="00041974">
              <w:t>Сena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r w:rsidRPr="00041974">
              <w:t>Сena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r w:rsidRPr="00041974">
              <w:t>Price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r w:rsidRPr="00041974">
              <w:t>Price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r w:rsidRPr="005565BE">
              <w:t>Value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r w:rsidRPr="005565BE">
              <w:t>Value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r w:rsidRPr="005565BE">
              <w:t>Value of direct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r w:rsidRPr="005565BE">
              <w:t>Value of direct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r w:rsidRPr="005565BE">
              <w:t>Value of direct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r w:rsidRPr="005565BE">
              <w:t>Value of direct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r w:rsidRPr="005565BE">
              <w:t>Price direct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r w:rsidRPr="005565BE">
              <w:t>Price direct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r w:rsidRPr="005565BE">
              <w:t>Price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r w:rsidRPr="005565BE">
              <w:t>Price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r w:rsidRPr="005565BE">
              <w:t>Price of direct activation RE+ mFRR Abroad</w:t>
            </w:r>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r w:rsidRPr="005565BE">
              <w:t>Price of direct activation RE- mFRR Abroad</w:t>
            </w:r>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Direct RE+ price mFRR for the following  quarter hour</w:t>
            </w:r>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Direct RE- price mFRR for the following  quarter hour</w:t>
            </w:r>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Direct RE+ price mFRR for previous  quarter hour</w:t>
            </w:r>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Direct RE- price mFRR for previous  quarter hour</w:t>
            </w:r>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r w:rsidRPr="005565BE">
              <w:t>Price direct activation RE+ mFRR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r w:rsidRPr="005565BE">
              <w:t>Price direct activation RE- mFRR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r w:rsidRPr="005565BE">
              <w:t>Value of RE+ cross-border assistance</w:t>
            </w:r>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r w:rsidRPr="005565BE">
              <w:t>Value of RE- cross-border assistance</w:t>
            </w:r>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r w:rsidRPr="005565BE">
              <w:t>Price of RE+ cross-border assistance</w:t>
            </w:r>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r w:rsidRPr="005565BE">
              <w:t>Price of RE- cross-border assistance</w:t>
            </w:r>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r w:rsidRPr="005565BE">
              <w:t>Value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r w:rsidRPr="005565BE">
              <w:t>Value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r w:rsidRPr="005565BE">
              <w:t>Value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r w:rsidRPr="005565BE">
              <w:t>Value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r w:rsidRPr="005565BE">
              <w:t>Value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r w:rsidRPr="005565BE">
              <w:t>Value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r w:rsidRPr="005565BE">
              <w:t>Value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r w:rsidRPr="005565BE">
              <w:t>Value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r w:rsidRPr="005565BE">
              <w:t>Value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r w:rsidRPr="005565BE">
              <w:t>Value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r w:rsidRPr="005565BE">
              <w:t>Price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r w:rsidRPr="005565BE">
              <w:t>Price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r w:rsidRPr="005565BE">
              <w:t>Price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r w:rsidRPr="005565BE">
              <w:t>Price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r w:rsidRPr="005565BE">
              <w:t>Price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r w:rsidRPr="005565BE">
              <w:t>Price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r w:rsidRPr="005565BE">
              <w:t>Price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r w:rsidRPr="005565BE">
              <w:t>Price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r w:rsidRPr="005565BE">
              <w:t>Price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r w:rsidRPr="005565BE">
              <w:t>Price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r w:rsidRPr="005565BE">
              <w:t>measurement after respecting of sharing-supply</w:t>
            </w:r>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r w:rsidRPr="005565BE">
              <w:t>measurement after respecting of sharing-consuption</w:t>
            </w:r>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r w:rsidRPr="00C835E8">
              <w:t>Aggregated supply, measurement category C1,C2,C3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r w:rsidRPr="00C835E8">
              <w:t>Aggregated consumption, measurement category C1,C2,C3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r w:rsidRPr="00623EAB">
              <w:t>Substitutional values of delivery taking into acount sharing</w:t>
            </w:r>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r w:rsidRPr="00623EAB">
              <w:t>Substitutional values of consuption taking into acount sharing</w:t>
            </w:r>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r>
        <w:t>Remarks</w:t>
      </w:r>
      <w:r w:rsidR="00530719">
        <w:t xml:space="preserve">: </w:t>
      </w:r>
    </w:p>
    <w:p w14:paraId="43D05E00" w14:textId="77777777" w:rsidR="00530719" w:rsidRDefault="00530719">
      <w:r>
        <w:t>Snxy a</w:t>
      </w:r>
      <w:r w:rsidR="00AC66CE">
        <w:t>nd</w:t>
      </w:r>
      <w:r>
        <w:t xml:space="preserve"> Skxy: </w:t>
      </w:r>
    </w:p>
    <w:p w14:paraId="2BB2FA4C" w14:textId="77777777" w:rsidR="00530719" w:rsidRDefault="00530719">
      <w:pPr>
        <w:ind w:left="720" w:firstLine="720"/>
      </w:pPr>
      <w:r>
        <w:t xml:space="preserve">x </w:t>
      </w:r>
      <w:r w:rsidR="00AC66CE">
        <w:t>… means number of temperature area</w:t>
      </w:r>
    </w:p>
    <w:p w14:paraId="0C38F65A" w14:textId="77777777" w:rsidR="00530719" w:rsidRDefault="00AC66CE">
      <w:pPr>
        <w:ind w:left="720" w:firstLine="720"/>
      </w:pPr>
      <w:r>
        <w:t>y … means number of LP class</w:t>
      </w:r>
    </w:p>
    <w:p w14:paraId="004F8BC7" w14:textId="77777777" w:rsidR="00530719" w:rsidRDefault="00530719"/>
    <w:p w14:paraId="06B203CC" w14:textId="77777777" w:rsidR="00530719" w:rsidRDefault="00530719">
      <w:r>
        <w:t xml:space="preserve">* </w:t>
      </w:r>
      <w:r w:rsidR="00AC66CE">
        <w:t>It will not be used temporarily</w:t>
      </w:r>
      <w:r>
        <w:t xml:space="preserve">. </w:t>
      </w:r>
      <w:r w:rsidR="003B7C7C">
        <w:t>It will be activate in case of change request realization</w:t>
      </w:r>
      <w:r>
        <w:t>.</w:t>
      </w:r>
    </w:p>
    <w:p w14:paraId="76486CEB" w14:textId="77777777" w:rsidR="00530719" w:rsidRDefault="00530719">
      <w:r>
        <w:t xml:space="preserve">** </w:t>
      </w:r>
      <w:r w:rsidR="003B7C7C">
        <w:t>Does not relate to LP function</w:t>
      </w:r>
      <w:r>
        <w:t xml:space="preserve">, </w:t>
      </w:r>
      <w:r w:rsidR="003B7C7C">
        <w:t>it will be activated in case of external interface adjustment on the external users side.</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r w:rsidR="00E57728">
        <w:t>Qualificator of value type</w:t>
      </w:r>
      <w:r>
        <w:t xml:space="preserve"> </w:t>
      </w:r>
      <w:r>
        <w:rPr>
          <w:b w:val="0"/>
          <w:bCs w:val="0"/>
        </w:rPr>
        <w:t>(</w:t>
      </w:r>
      <w:r w:rsidR="00E57728">
        <w:rPr>
          <w:b w:val="0"/>
          <w:bCs w:val="0"/>
        </w:rPr>
        <w:t>used</w:t>
      </w:r>
      <w:r>
        <w:rPr>
          <w:b w:val="0"/>
          <w:bCs w:val="0"/>
        </w:rPr>
        <w:t xml:space="preserve">: element </w:t>
      </w:r>
      <w:r>
        <w:rPr>
          <w:b w:val="0"/>
          <w:bCs w:val="0"/>
          <w:i/>
          <w:iCs/>
        </w:rPr>
        <w:t>location@value-type</w:t>
      </w:r>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r>
              <w:rPr>
                <w:i/>
                <w:iCs/>
              </w:rPr>
              <w:t>Code</w:t>
            </w:r>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r>
              <w:rPr>
                <w:i/>
                <w:iCs/>
              </w:rPr>
              <w:t>Meaning</w:t>
            </w:r>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r>
              <w:rPr>
                <w:i/>
                <w:iCs/>
              </w:rPr>
              <w:t>Incomming message</w:t>
            </w:r>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r>
              <w:rPr>
                <w:i/>
                <w:iCs/>
              </w:rPr>
              <w:t>Outgoing message</w:t>
            </w:r>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r>
              <w:t>Total amount by subject of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r>
              <w:t>Total amount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Full message scheme CDSDATA in .xsd format can be found here:</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r>
              <w:rPr>
                <w:i/>
                <w:iCs/>
              </w:rPr>
              <w:t>Description</w:t>
            </w:r>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Interval metered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Non-interval metered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r w:rsidRPr="009F5ED9">
              <w:t>Activat</w:t>
            </w:r>
            <w:r>
              <w:t xml:space="preserve">ed quantity of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r w:rsidRPr="009F5ED9">
              <w:t xml:space="preserve">Annual consumption estimation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r>
              <w:t xml:space="preserve">Planned generation diagrams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r>
              <w:lastRenderedPageBreak/>
              <w:t>Planned generation diagrams - non-interval metered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Interval metered data (121) - short day</w:t>
            </w:r>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Interval metered data (121) - long day</w:t>
            </w:r>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of </w:t>
            </w:r>
            <w:r w:rsidR="009F5ED9">
              <w:rPr>
                <w:sz w:val="20"/>
                <w:szCs w:val="20"/>
              </w:rPr>
              <w:t>DGI ICS</w:t>
            </w:r>
            <w:r w:rsidR="009F5ED9" w:rsidRPr="000422CE">
              <w:rPr>
                <w:sz w:val="20"/>
                <w:szCs w:val="20"/>
              </w:rPr>
              <w:t xml:space="preserve"> </w:t>
            </w:r>
            <w:r w:rsidR="009F5ED9">
              <w:rPr>
                <w:sz w:val="20"/>
                <w:szCs w:val="20"/>
              </w:rPr>
              <w:t xml:space="preserve">- input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of  </w:t>
            </w:r>
            <w:r w:rsidR="009F5ED9">
              <w:rPr>
                <w:sz w:val="20"/>
                <w:szCs w:val="20"/>
              </w:rPr>
              <w:t>DGI ICS - output</w:t>
            </w:r>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of  </w:t>
            </w:r>
            <w:r w:rsidR="009F5ED9" w:rsidRPr="000422CE">
              <w:rPr>
                <w:sz w:val="20"/>
                <w:szCs w:val="20"/>
              </w:rPr>
              <w:t>DGI RCS</w:t>
            </w:r>
            <w:r w:rsidR="009F5ED9">
              <w:rPr>
                <w:sz w:val="20"/>
                <w:szCs w:val="20"/>
              </w:rPr>
              <w:t xml:space="preserve"> - input</w:t>
            </w:r>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r w:rsidRPr="000422CE">
              <w:rPr>
                <w:sz w:val="20"/>
                <w:szCs w:val="20"/>
              </w:rPr>
              <w:t>Service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of  </w:t>
            </w:r>
            <w:r w:rsidR="000422CE" w:rsidRPr="000422CE">
              <w:rPr>
                <w:sz w:val="20"/>
                <w:szCs w:val="20"/>
              </w:rPr>
              <w:t xml:space="preserve">DGI RCS - </w:t>
            </w:r>
            <w:r w:rsidR="009F5ED9">
              <w:rPr>
                <w:sz w:val="20"/>
                <w:szCs w:val="20"/>
              </w:rPr>
              <w:t>output</w:t>
            </w:r>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message scheme CDSIDIS in .xsd format can be found </w:t>
      </w:r>
      <w:r w:rsidR="009814BE">
        <w:t>here</w:t>
      </w:r>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of  </w:t>
            </w:r>
            <w:r w:rsidR="009F5ED9">
              <w:t>DGI ICS - input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of  </w:t>
            </w:r>
            <w:r w:rsidR="009F5ED9">
              <w:t>DGI RCS - input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message in CDSINVOICE forma is used for exchange of electronic invoice for distributrion services. The invoice is sent by distributor to supplier.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r w:rsidRPr="00CC5616">
              <w:rPr>
                <w:sz w:val="20"/>
                <w:szCs w:val="20"/>
              </w:rPr>
              <w:t xml:space="preserve">Electronic invoice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r w:rsidRPr="00CC5616">
              <w:rPr>
                <w:sz w:val="20"/>
                <w:szCs w:val="20"/>
              </w:rPr>
              <w:t>Supplier;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r>
        <w:t>Complete structure of CDSINVOICE format is to be found here:</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r>
              <w:t>Electronic invoice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r w:rsidRPr="00B645A8">
        <w:rPr>
          <w:sz w:val="16"/>
          <w:szCs w:val="16"/>
        </w:rPr>
        <w:t>Rem.: The exemple is without electronic signature</w:t>
      </w:r>
      <w:r w:rsidR="00BB465B">
        <w:rPr>
          <w:sz w:val="16"/>
          <w:szCs w:val="16"/>
        </w:rPr>
        <w:t xml:space="preserve"> otherwise being common</w:t>
      </w:r>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r>
        <w:t xml:space="preserve">The XML message in the CDSLDSREPORT format serves for sending LDS statement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r w:rsidRPr="001B39EA">
              <w:rPr>
                <w:sz w:val="20"/>
                <w:szCs w:val="20"/>
              </w:rPr>
              <w:t>Monthly LDS statement</w:t>
            </w:r>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r w:rsidRPr="001B39EA">
              <w:rPr>
                <w:sz w:val="20"/>
                <w:szCs w:val="20"/>
              </w:rPr>
              <w:t>Monthly LDS statement - copy of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r w:rsidRPr="001B39EA">
              <w:rPr>
                <w:sz w:val="20"/>
                <w:szCs w:val="20"/>
              </w:rPr>
              <w:t>Monthly LDS statement - copy of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r w:rsidRPr="00F566A3">
        <w:t>Complete structure of CDS</w:t>
      </w:r>
      <w:r>
        <w:t>LDSREPORT</w:t>
      </w:r>
      <w:r w:rsidRPr="00F566A3">
        <w:t xml:space="preserve"> format is to be found here</w:t>
      </w:r>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r w:rsidRPr="00382DDE">
              <w:rPr>
                <w:sz w:val="20"/>
                <w:szCs w:val="20"/>
              </w:rPr>
              <w:t>Request for historical maximum monthly consumption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r w:rsidRPr="00351085">
              <w:rPr>
                <w:sz w:val="20"/>
                <w:szCs w:val="20"/>
              </w:rPr>
              <w:t>Request for data of PDT disconnection</w:t>
            </w:r>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r w:rsidRPr="00351085">
              <w:rPr>
                <w:sz w:val="20"/>
                <w:szCs w:val="20"/>
              </w:rPr>
              <w:t>Request for electronic invoice</w:t>
            </w:r>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r w:rsidRPr="00351085">
              <w:rPr>
                <w:sz w:val="20"/>
                <w:szCs w:val="20"/>
              </w:rPr>
              <w:t>Request for invoicing data sending</w:t>
            </w:r>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r w:rsidRPr="004160A5">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r w:rsidRPr="00351085">
              <w:rPr>
                <w:sz w:val="20"/>
                <w:szCs w:val="20"/>
              </w:rPr>
              <w:t>Request for provided AC sending</w:t>
            </w:r>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r w:rsidRPr="00056F0B">
              <w:rPr>
                <w:sz w:val="20"/>
                <w:szCs w:val="20"/>
              </w:rPr>
              <w:t>Request for annual consumption estimation</w:t>
            </w:r>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r w:rsidRPr="00351085">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r w:rsidRPr="00351085">
              <w:rPr>
                <w:sz w:val="20"/>
                <w:szCs w:val="20"/>
              </w:rPr>
              <w:t>Request for</w:t>
            </w:r>
            <w:r w:rsidR="002F0DDE">
              <w:rPr>
                <w:sz w:val="20"/>
                <w:szCs w:val="20"/>
              </w:rPr>
              <w:t xml:space="preserve"> base data of</w:t>
            </w:r>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0D0738" w:rsidRPr="007F474B" w14:paraId="41C752C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7F7710A" w14:textId="0444C1F9" w:rsidR="000D0738" w:rsidRPr="00351085" w:rsidRDefault="000D0738" w:rsidP="003C4FE6">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7AB875D4" w14:textId="4343E5FD" w:rsidR="000D0738" w:rsidRPr="00351085" w:rsidRDefault="000D0738" w:rsidP="003C4FE6">
            <w:pPr>
              <w:rPr>
                <w:sz w:val="20"/>
                <w:szCs w:val="20"/>
              </w:rPr>
            </w:pPr>
            <w:r w:rsidRPr="000D0738">
              <w:rPr>
                <w:sz w:val="20"/>
                <w:szCs w:val="20"/>
              </w:rPr>
              <w:t>Request for storage value</w:t>
            </w:r>
          </w:p>
        </w:tc>
        <w:tc>
          <w:tcPr>
            <w:tcW w:w="1620" w:type="dxa"/>
            <w:tcBorders>
              <w:top w:val="nil"/>
              <w:left w:val="nil"/>
              <w:bottom w:val="single" w:sz="4" w:space="0" w:color="auto"/>
              <w:right w:val="single" w:sz="4" w:space="0" w:color="auto"/>
            </w:tcBorders>
            <w:noWrap/>
            <w:vAlign w:val="bottom"/>
          </w:tcPr>
          <w:p w14:paraId="118D471F" w14:textId="77777777" w:rsidR="000D0738" w:rsidRPr="00351085" w:rsidRDefault="000D0738" w:rsidP="003C4FE6">
            <w:pPr>
              <w:jc w:val="center"/>
              <w:rPr>
                <w:sz w:val="20"/>
                <w:szCs w:val="20"/>
              </w:rPr>
            </w:pPr>
          </w:p>
        </w:tc>
        <w:tc>
          <w:tcPr>
            <w:tcW w:w="900" w:type="dxa"/>
            <w:tcBorders>
              <w:top w:val="nil"/>
              <w:left w:val="nil"/>
              <w:bottom w:val="single" w:sz="4" w:space="0" w:color="auto"/>
              <w:right w:val="single" w:sz="4" w:space="0" w:color="auto"/>
            </w:tcBorders>
            <w:noWrap/>
            <w:vAlign w:val="center"/>
          </w:tcPr>
          <w:p w14:paraId="73EE2289" w14:textId="2C99B89E" w:rsidR="000D0738" w:rsidRPr="00351085" w:rsidRDefault="000D0738"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1AFDD68" w14:textId="4BDC94E4" w:rsidR="000D0738" w:rsidRPr="00351085" w:rsidRDefault="000D0738"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2CD872B" w14:textId="15137090" w:rsidR="000D0738" w:rsidRPr="00351085" w:rsidRDefault="000D0738" w:rsidP="003C4FE6">
            <w:pPr>
              <w:jc w:val="center"/>
              <w:rPr>
                <w:sz w:val="20"/>
                <w:szCs w:val="20"/>
              </w:rPr>
            </w:pPr>
            <w:r>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r w:rsidRPr="00351085">
              <w:rPr>
                <w:sz w:val="20"/>
                <w:szCs w:val="20"/>
              </w:rPr>
              <w:t>Request for sending of negotiated diagrams for managing of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r w:rsidRPr="00351085">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r w:rsidRPr="00C100A7">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r w:rsidRPr="00C100A7">
              <w:rPr>
                <w:sz w:val="20"/>
                <w:szCs w:val="20"/>
              </w:rPr>
              <w:t xml:space="preserve">Request for assigned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r w:rsidRPr="00351085">
              <w:rPr>
                <w:sz w:val="20"/>
                <w:szCs w:val="20"/>
              </w:rPr>
              <w:t>Request for the claim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r w:rsidRPr="00351085">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r w:rsidRPr="00F566A3">
              <w:rPr>
                <w:sz w:val="20"/>
                <w:szCs w:val="20"/>
              </w:rPr>
              <w:t>Request for monthly LDS statement</w:t>
            </w:r>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r w:rsidRPr="00506145">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r w:rsidRPr="00351085">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r w:rsidRPr="00351085">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r w:rsidRPr="00351085">
              <w:rPr>
                <w:sz w:val="20"/>
                <w:szCs w:val="20"/>
              </w:rPr>
              <w:t>Request for metered values - non-interval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Data request - calculation per primary supplier of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Data request - aggregated values per supplier/customer</w:t>
            </w:r>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lastRenderedPageBreak/>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Data request - master data of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r w:rsidRPr="00351085">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r w:rsidRPr="00CF3FC2">
              <w:rPr>
                <w:sz w:val="20"/>
                <w:szCs w:val="20"/>
              </w:rPr>
              <w:t>Request  for the list of delivery points of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r w:rsidRPr="00F31EFF">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r w:rsidRPr="00A95107">
              <w:rPr>
                <w:sz w:val="20"/>
                <w:szCs w:val="20"/>
              </w:rPr>
              <w:t>Query for the Aggregator/Flexibility Service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r w:rsidRPr="00D638A9">
              <w:rPr>
                <w:sz w:val="20"/>
                <w:szCs w:val="20"/>
              </w:rPr>
              <w:t>Request for master data of the OPM sharing group</w:t>
            </w:r>
            <w:r>
              <w:rPr>
                <w:sz w:val="20"/>
                <w:szCs w:val="20"/>
              </w:rPr>
              <w:t>v</w:t>
            </w:r>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0D0738" w:rsidRPr="007F474B" w14:paraId="53D949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CA67B0E" w14:textId="78AE91C2" w:rsidR="000D0738" w:rsidRDefault="000D0738" w:rsidP="00A95107">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59CBA60B" w14:textId="368A6C6A" w:rsidR="000D0738" w:rsidRPr="00D638A9" w:rsidRDefault="000D0738" w:rsidP="00A95107">
            <w:pPr>
              <w:rPr>
                <w:sz w:val="20"/>
                <w:szCs w:val="20"/>
              </w:rPr>
            </w:pPr>
            <w:r w:rsidRPr="000D0738">
              <w:rPr>
                <w:sz w:val="20"/>
                <w:szCs w:val="20"/>
              </w:rPr>
              <w:t>Query for the portfolio of an aggregator / flexibility provider</w:t>
            </w:r>
          </w:p>
        </w:tc>
        <w:tc>
          <w:tcPr>
            <w:tcW w:w="1620" w:type="dxa"/>
            <w:tcBorders>
              <w:top w:val="nil"/>
              <w:left w:val="nil"/>
              <w:bottom w:val="single" w:sz="4" w:space="0" w:color="auto"/>
              <w:right w:val="single" w:sz="4" w:space="0" w:color="auto"/>
            </w:tcBorders>
            <w:noWrap/>
            <w:vAlign w:val="center"/>
          </w:tcPr>
          <w:p w14:paraId="74ADEBA7"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F3668F1" w14:textId="0FDA3C81"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4C861" w14:textId="651EBA16" w:rsidR="000D0738" w:rsidRPr="00D638A9" w:rsidRDefault="000D0738"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3668217B" w14:textId="1F394A62" w:rsidR="000D0738" w:rsidRDefault="000D0738" w:rsidP="00A95107">
            <w:pPr>
              <w:jc w:val="center"/>
              <w:rPr>
                <w:sz w:val="20"/>
                <w:szCs w:val="20"/>
              </w:rPr>
            </w:pPr>
            <w:r>
              <w:rPr>
                <w:sz w:val="20"/>
                <w:szCs w:val="20"/>
              </w:rPr>
              <w:t>CDS</w:t>
            </w:r>
          </w:p>
        </w:tc>
      </w:tr>
      <w:tr w:rsidR="000D0738" w:rsidRPr="007F474B" w14:paraId="22AA3DB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E235806" w14:textId="3BF7F82B" w:rsidR="000D0738" w:rsidRDefault="000D0738" w:rsidP="00A95107">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3CF4B65F" w14:textId="1CB874CC" w:rsidR="000D0738" w:rsidRPr="00D638A9" w:rsidRDefault="000D0738" w:rsidP="00A95107">
            <w:pPr>
              <w:rPr>
                <w:sz w:val="20"/>
                <w:szCs w:val="20"/>
              </w:rPr>
            </w:pPr>
            <w:r w:rsidRPr="000D0738">
              <w:rPr>
                <w:sz w:val="20"/>
                <w:szCs w:val="20"/>
              </w:rPr>
              <w:t>Request for OPM flexibility activation data</w:t>
            </w:r>
            <w:r>
              <w:rPr>
                <w:sz w:val="20"/>
                <w:szCs w:val="20"/>
              </w:rPr>
              <w:t>137</w:t>
            </w:r>
          </w:p>
        </w:tc>
        <w:tc>
          <w:tcPr>
            <w:tcW w:w="1620" w:type="dxa"/>
            <w:tcBorders>
              <w:top w:val="nil"/>
              <w:left w:val="nil"/>
              <w:bottom w:val="single" w:sz="4" w:space="0" w:color="auto"/>
              <w:right w:val="single" w:sz="4" w:space="0" w:color="auto"/>
            </w:tcBorders>
            <w:noWrap/>
            <w:vAlign w:val="center"/>
          </w:tcPr>
          <w:p w14:paraId="13052C56"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882A034" w14:textId="2331418C"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648D73C" w14:textId="4D5B9DF9" w:rsidR="000D0738" w:rsidRPr="00D638A9" w:rsidRDefault="000D0738"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43760BA9" w14:textId="24C520D9" w:rsidR="000D0738" w:rsidRDefault="000D0738" w:rsidP="00A95107">
            <w:pPr>
              <w:jc w:val="center"/>
              <w:rPr>
                <w:sz w:val="20"/>
                <w:szCs w:val="20"/>
              </w:rPr>
            </w:pPr>
            <w:r>
              <w:rPr>
                <w:sz w:val="20"/>
                <w:szCs w:val="20"/>
              </w:rPr>
              <w:t>CDS</w:t>
            </w:r>
          </w:p>
        </w:tc>
      </w:tr>
      <w:tr w:rsidR="00A95107"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5107" w:rsidRPr="00351085" w:rsidRDefault="00A95107" w:rsidP="00A95107">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5107" w:rsidRPr="00351085" w:rsidRDefault="00A95107" w:rsidP="00A95107">
            <w:pPr>
              <w:rPr>
                <w:sz w:val="20"/>
                <w:szCs w:val="20"/>
              </w:rPr>
            </w:pPr>
            <w:r w:rsidRPr="00351085">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bottom"/>
          </w:tcPr>
          <w:p w14:paraId="0318A1C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9E620" w14:textId="77777777" w:rsidR="00A95107" w:rsidRPr="00351085" w:rsidRDefault="00A95107" w:rsidP="00A95107">
            <w:pPr>
              <w:jc w:val="center"/>
              <w:rPr>
                <w:sz w:val="20"/>
                <w:szCs w:val="20"/>
              </w:rPr>
            </w:pPr>
            <w:r w:rsidRPr="00351085">
              <w:rPr>
                <w:sz w:val="20"/>
                <w:szCs w:val="20"/>
              </w:rPr>
              <w:t>CDS</w:t>
            </w:r>
          </w:p>
        </w:tc>
      </w:tr>
      <w:tr w:rsidR="00A95107"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5107" w:rsidRPr="00351085" w:rsidRDefault="00A95107" w:rsidP="00A95107">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5107" w:rsidRPr="00351085" w:rsidRDefault="00A95107" w:rsidP="00A95107">
            <w:pPr>
              <w:rPr>
                <w:sz w:val="20"/>
                <w:szCs w:val="20"/>
              </w:rPr>
            </w:pPr>
            <w:r w:rsidRPr="00351085">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bottom"/>
          </w:tcPr>
          <w:p w14:paraId="3D9DC51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2732D1" w14:textId="77777777" w:rsidR="00A95107" w:rsidRPr="00351085" w:rsidRDefault="00A95107" w:rsidP="00A95107">
            <w:pPr>
              <w:jc w:val="center"/>
              <w:rPr>
                <w:sz w:val="20"/>
                <w:szCs w:val="20"/>
              </w:rPr>
            </w:pPr>
            <w:r w:rsidRPr="00351085">
              <w:rPr>
                <w:sz w:val="20"/>
                <w:szCs w:val="20"/>
              </w:rPr>
              <w:t>CDS</w:t>
            </w:r>
          </w:p>
        </w:tc>
      </w:tr>
      <w:tr w:rsidR="00A95107"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5107" w:rsidRPr="00351085" w:rsidRDefault="00A95107" w:rsidP="00A95107">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5107" w:rsidRPr="00351085" w:rsidRDefault="00A95107" w:rsidP="00A95107">
            <w:pPr>
              <w:rPr>
                <w:sz w:val="20"/>
                <w:szCs w:val="20"/>
              </w:rPr>
            </w:pPr>
            <w:r w:rsidRPr="00351085">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bottom"/>
          </w:tcPr>
          <w:p w14:paraId="12F33D2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AEC86A3" w14:textId="77777777" w:rsidR="00A95107" w:rsidRPr="00351085" w:rsidRDefault="00A95107" w:rsidP="00A95107">
            <w:pPr>
              <w:jc w:val="center"/>
              <w:rPr>
                <w:sz w:val="20"/>
                <w:szCs w:val="20"/>
              </w:rPr>
            </w:pPr>
            <w:r w:rsidRPr="00351085">
              <w:rPr>
                <w:sz w:val="20"/>
                <w:szCs w:val="20"/>
              </w:rPr>
              <w:t>CDS</w:t>
            </w:r>
          </w:p>
        </w:tc>
      </w:tr>
      <w:tr w:rsidR="00A95107"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5107" w:rsidRPr="00351085" w:rsidRDefault="00A95107" w:rsidP="00A95107">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5107" w:rsidRPr="00351085" w:rsidRDefault="00A95107" w:rsidP="00A95107">
            <w:pPr>
              <w:rPr>
                <w:sz w:val="20"/>
                <w:szCs w:val="20"/>
              </w:rPr>
            </w:pPr>
            <w:r w:rsidRPr="00351085">
              <w:rPr>
                <w:sz w:val="20"/>
                <w:szCs w:val="20"/>
              </w:rPr>
              <w:t>Request for DS aggregated data</w:t>
            </w:r>
          </w:p>
        </w:tc>
        <w:tc>
          <w:tcPr>
            <w:tcW w:w="1620" w:type="dxa"/>
            <w:tcBorders>
              <w:top w:val="nil"/>
              <w:left w:val="nil"/>
              <w:bottom w:val="single" w:sz="4" w:space="0" w:color="auto"/>
              <w:right w:val="single" w:sz="4" w:space="0" w:color="auto"/>
            </w:tcBorders>
            <w:noWrap/>
            <w:vAlign w:val="bottom"/>
          </w:tcPr>
          <w:p w14:paraId="1C030169"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59453F7" w14:textId="77777777" w:rsidR="00A95107" w:rsidRPr="00351085" w:rsidRDefault="00A95107" w:rsidP="00A95107">
            <w:pPr>
              <w:jc w:val="center"/>
              <w:rPr>
                <w:sz w:val="20"/>
                <w:szCs w:val="20"/>
              </w:rPr>
            </w:pPr>
            <w:r w:rsidRPr="00351085">
              <w:rPr>
                <w:sz w:val="20"/>
                <w:szCs w:val="20"/>
              </w:rPr>
              <w:t>CDS</w:t>
            </w:r>
          </w:p>
        </w:tc>
      </w:tr>
      <w:tr w:rsidR="00A95107"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5107" w:rsidRPr="00351085" w:rsidRDefault="00A95107" w:rsidP="00A95107">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5107" w:rsidRPr="00351085" w:rsidRDefault="00A95107" w:rsidP="00A95107">
            <w:pPr>
              <w:rPr>
                <w:sz w:val="20"/>
                <w:szCs w:val="20"/>
              </w:rPr>
            </w:pPr>
            <w:r w:rsidRPr="00351085">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5425B02A"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B3FF432" w14:textId="77777777" w:rsidR="00A95107" w:rsidRPr="00351085" w:rsidRDefault="00A95107" w:rsidP="00A95107">
            <w:pPr>
              <w:jc w:val="center"/>
              <w:rPr>
                <w:sz w:val="20"/>
                <w:szCs w:val="20"/>
              </w:rPr>
            </w:pPr>
            <w:r w:rsidRPr="00351085">
              <w:rPr>
                <w:sz w:val="20"/>
                <w:szCs w:val="20"/>
              </w:rPr>
              <w:t>CDS</w:t>
            </w:r>
          </w:p>
        </w:tc>
      </w:tr>
      <w:tr w:rsidR="00A95107"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5107" w:rsidRPr="00351085" w:rsidRDefault="00A95107" w:rsidP="00A95107">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5107" w:rsidRPr="00351085" w:rsidRDefault="00A95107" w:rsidP="00A95107">
            <w:pPr>
              <w:rPr>
                <w:sz w:val="20"/>
                <w:szCs w:val="20"/>
              </w:rPr>
            </w:pPr>
            <w:r w:rsidRPr="00351085">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1F56414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EBED7D1" w14:textId="77777777" w:rsidR="00A95107" w:rsidRPr="00351085" w:rsidRDefault="00A95107" w:rsidP="00A95107">
            <w:pPr>
              <w:jc w:val="center"/>
              <w:rPr>
                <w:sz w:val="20"/>
                <w:szCs w:val="20"/>
              </w:rPr>
            </w:pPr>
            <w:r w:rsidRPr="00351085">
              <w:rPr>
                <w:sz w:val="20"/>
                <w:szCs w:val="20"/>
              </w:rPr>
              <w:t>CDS</w:t>
            </w:r>
          </w:p>
        </w:tc>
      </w:tr>
      <w:tr w:rsidR="00A95107"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5107" w:rsidRPr="00351085" w:rsidRDefault="00A95107" w:rsidP="00A95107">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5107" w:rsidRPr="00351085" w:rsidRDefault="00A95107" w:rsidP="00A95107">
            <w:pPr>
              <w:rPr>
                <w:sz w:val="20"/>
                <w:szCs w:val="20"/>
              </w:rPr>
            </w:pPr>
            <w:r w:rsidRPr="00351085">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bottom"/>
          </w:tcPr>
          <w:p w14:paraId="7B283B0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AC41424" w14:textId="77777777" w:rsidR="00A95107" w:rsidRPr="00351085" w:rsidRDefault="00A95107" w:rsidP="00A95107">
            <w:pPr>
              <w:jc w:val="center"/>
              <w:rPr>
                <w:sz w:val="20"/>
                <w:szCs w:val="20"/>
              </w:rPr>
            </w:pPr>
            <w:r w:rsidRPr="00351085">
              <w:rPr>
                <w:sz w:val="20"/>
                <w:szCs w:val="20"/>
              </w:rPr>
              <w:t>CDS</w:t>
            </w:r>
          </w:p>
        </w:tc>
      </w:tr>
      <w:tr w:rsidR="00A95107"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5107" w:rsidRPr="00351085" w:rsidRDefault="00A95107" w:rsidP="00A95107">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5107" w:rsidRPr="00351085" w:rsidRDefault="00A95107" w:rsidP="00A95107">
            <w:pPr>
              <w:rPr>
                <w:sz w:val="20"/>
                <w:szCs w:val="20"/>
              </w:rPr>
            </w:pPr>
            <w:r w:rsidRPr="00003463">
              <w:rPr>
                <w:sz w:val="20"/>
                <w:szCs w:val="20"/>
              </w:rPr>
              <w:t>Request for proportional aggregated ASC2 profile by supplier</w:t>
            </w:r>
          </w:p>
        </w:tc>
        <w:tc>
          <w:tcPr>
            <w:tcW w:w="1620" w:type="dxa"/>
            <w:tcBorders>
              <w:top w:val="nil"/>
              <w:left w:val="nil"/>
              <w:bottom w:val="single" w:sz="4" w:space="0" w:color="auto"/>
              <w:right w:val="single" w:sz="4" w:space="0" w:color="auto"/>
            </w:tcBorders>
            <w:noWrap/>
            <w:vAlign w:val="bottom"/>
          </w:tcPr>
          <w:p w14:paraId="17E7979D" w14:textId="77777777" w:rsidR="00A95107" w:rsidRPr="00351085"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50D20C3" w14:textId="77777777" w:rsidR="00A95107" w:rsidRPr="00351085" w:rsidRDefault="00A95107" w:rsidP="00A95107">
            <w:pPr>
              <w:jc w:val="center"/>
              <w:rPr>
                <w:sz w:val="20"/>
                <w:szCs w:val="20"/>
              </w:rPr>
            </w:pPr>
            <w:r w:rsidRPr="00351085">
              <w:rPr>
                <w:sz w:val="20"/>
                <w:szCs w:val="20"/>
              </w:rPr>
              <w:t>CDS</w:t>
            </w:r>
          </w:p>
        </w:tc>
      </w:tr>
      <w:tr w:rsidR="00A95107"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5107" w:rsidRPr="00351085" w:rsidRDefault="00A95107" w:rsidP="00A95107">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5107" w:rsidRPr="00351085" w:rsidRDefault="00A95107" w:rsidP="00A95107">
            <w:pPr>
              <w:rPr>
                <w:sz w:val="20"/>
                <w:szCs w:val="20"/>
              </w:rPr>
            </w:pPr>
            <w:r w:rsidRPr="00351085">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5BD40AEF"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40DFD8" w14:textId="77777777" w:rsidR="00A95107" w:rsidRPr="00351085" w:rsidRDefault="00A95107" w:rsidP="00A95107">
            <w:pPr>
              <w:jc w:val="center"/>
              <w:rPr>
                <w:sz w:val="20"/>
                <w:szCs w:val="20"/>
              </w:rPr>
            </w:pPr>
            <w:r w:rsidRPr="00351085">
              <w:rPr>
                <w:sz w:val="20"/>
                <w:szCs w:val="20"/>
              </w:rPr>
              <w:t>CDS</w:t>
            </w:r>
          </w:p>
        </w:tc>
      </w:tr>
      <w:tr w:rsidR="00A95107"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5107" w:rsidRPr="00351085" w:rsidRDefault="00A95107" w:rsidP="00A95107">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5107" w:rsidRPr="00351085" w:rsidRDefault="00A95107" w:rsidP="00A95107">
            <w:pPr>
              <w:rPr>
                <w:sz w:val="20"/>
                <w:szCs w:val="20"/>
              </w:rPr>
            </w:pPr>
            <w:r w:rsidRPr="00351085">
              <w:rPr>
                <w:sz w:val="20"/>
                <w:szCs w:val="20"/>
              </w:rPr>
              <w:t>Request for LP data</w:t>
            </w:r>
          </w:p>
        </w:tc>
        <w:tc>
          <w:tcPr>
            <w:tcW w:w="1620" w:type="dxa"/>
            <w:tcBorders>
              <w:top w:val="nil"/>
              <w:left w:val="nil"/>
              <w:bottom w:val="single" w:sz="4" w:space="0" w:color="auto"/>
              <w:right w:val="single" w:sz="4" w:space="0" w:color="auto"/>
            </w:tcBorders>
            <w:noWrap/>
            <w:vAlign w:val="bottom"/>
          </w:tcPr>
          <w:p w14:paraId="3E9DBA35"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60FE6D" w14:textId="77777777" w:rsidR="00A95107" w:rsidRPr="00351085" w:rsidRDefault="00A95107" w:rsidP="00A95107">
            <w:pPr>
              <w:jc w:val="center"/>
              <w:rPr>
                <w:sz w:val="20"/>
                <w:szCs w:val="20"/>
              </w:rPr>
            </w:pPr>
            <w:r w:rsidRPr="00351085">
              <w:rPr>
                <w:sz w:val="20"/>
                <w:szCs w:val="20"/>
              </w:rPr>
              <w:t>CDS</w:t>
            </w:r>
          </w:p>
        </w:tc>
      </w:tr>
      <w:tr w:rsidR="00A95107"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5107" w:rsidRPr="00351085" w:rsidRDefault="00A95107" w:rsidP="00A95107">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5107" w:rsidRPr="00351085" w:rsidRDefault="00A95107" w:rsidP="00A95107">
            <w:pPr>
              <w:rPr>
                <w:sz w:val="20"/>
                <w:szCs w:val="20"/>
              </w:rPr>
            </w:pPr>
            <w:r w:rsidRPr="00351085">
              <w:rPr>
                <w:sz w:val="20"/>
                <w:szCs w:val="20"/>
              </w:rPr>
              <w:t>Request for temperature correction coefficient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5107" w:rsidRPr="00351085" w:rsidRDefault="00A95107" w:rsidP="00A9510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F3A8C8A" w14:textId="77777777" w:rsidR="00A95107" w:rsidRPr="00351085" w:rsidRDefault="00A95107" w:rsidP="00A95107">
            <w:pPr>
              <w:jc w:val="center"/>
              <w:rPr>
                <w:sz w:val="20"/>
                <w:szCs w:val="20"/>
              </w:rPr>
            </w:pPr>
            <w:r w:rsidRPr="00351085">
              <w:rPr>
                <w:sz w:val="20"/>
                <w:szCs w:val="20"/>
              </w:rPr>
              <w:t>CDS</w:t>
            </w:r>
          </w:p>
        </w:tc>
      </w:tr>
      <w:tr w:rsidR="00A95107"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5107" w:rsidRDefault="00A95107" w:rsidP="00A95107">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5107" w:rsidRPr="00FC3F8B" w:rsidRDefault="00A95107" w:rsidP="00A95107">
            <w:pPr>
              <w:rPr>
                <w:sz w:val="20"/>
                <w:szCs w:val="20"/>
              </w:rPr>
            </w:pPr>
            <w:r w:rsidRPr="00F566A3">
              <w:rPr>
                <w:sz w:val="20"/>
                <w:szCs w:val="20"/>
              </w:rPr>
              <w:t>Request for corr.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5F486DD" w14:textId="77777777" w:rsidR="00A95107" w:rsidRPr="00351085" w:rsidRDefault="00A95107" w:rsidP="00A95107">
            <w:pPr>
              <w:jc w:val="center"/>
              <w:rPr>
                <w:sz w:val="20"/>
                <w:szCs w:val="20"/>
              </w:rPr>
            </w:pPr>
            <w:r w:rsidRPr="00351085">
              <w:rPr>
                <w:sz w:val="20"/>
                <w:szCs w:val="20"/>
              </w:rPr>
              <w:t>CDS</w:t>
            </w:r>
          </w:p>
        </w:tc>
      </w:tr>
      <w:tr w:rsidR="00A95107"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5107" w:rsidRDefault="00A95107" w:rsidP="00A95107">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5107" w:rsidRPr="00F566A3" w:rsidRDefault="00A95107" w:rsidP="00A95107">
            <w:pPr>
              <w:rPr>
                <w:sz w:val="20"/>
                <w:szCs w:val="20"/>
              </w:rPr>
            </w:pPr>
            <w:r w:rsidRPr="0056363A">
              <w:rPr>
                <w:sz w:val="20"/>
                <w:szCs w:val="20"/>
              </w:rPr>
              <w:t>Request for a history of B measurements for a maximum of 12 previous months</w:t>
            </w:r>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35B0A25" w14:textId="77777777" w:rsidR="00A95107" w:rsidRPr="00351085" w:rsidRDefault="00A95107" w:rsidP="00A95107">
            <w:pPr>
              <w:jc w:val="center"/>
              <w:rPr>
                <w:sz w:val="20"/>
                <w:szCs w:val="20"/>
              </w:rPr>
            </w:pPr>
            <w:r w:rsidRPr="00351085">
              <w:rPr>
                <w:sz w:val="20"/>
                <w:szCs w:val="20"/>
              </w:rPr>
              <w:t>CDS</w:t>
            </w:r>
          </w:p>
        </w:tc>
      </w:tr>
      <w:tr w:rsidR="00A95107"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5107" w:rsidRDefault="00A95107" w:rsidP="00A95107">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5107" w:rsidRPr="0056363A" w:rsidRDefault="00A95107" w:rsidP="00A95107">
            <w:pPr>
              <w:rPr>
                <w:sz w:val="20"/>
                <w:szCs w:val="20"/>
              </w:rPr>
            </w:pPr>
            <w:r w:rsidRPr="003261B6">
              <w:rPr>
                <w:sz w:val="20"/>
                <w:szCs w:val="20"/>
              </w:rPr>
              <w:t>EDC request for masterdata</w:t>
            </w:r>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A045A7E" w14:textId="0AC65DC2" w:rsidR="00A95107" w:rsidRPr="00351085" w:rsidRDefault="00A95107" w:rsidP="00A95107">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Full message scheme CDSREQ in .xsd format can be found here:</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r>
              <w:t>Request for mettered invoicing data sending  (131)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r>
        <w:t>The XML message in the CDSSYSTSERVREPORT format serves for sending s</w:t>
      </w:r>
      <w:r w:rsidRPr="003B76BA">
        <w:t>ystem services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r w:rsidRPr="003B76BA">
              <w:rPr>
                <w:sz w:val="20"/>
                <w:szCs w:val="20"/>
              </w:rPr>
              <w:t>System services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r w:rsidRPr="003B76BA">
              <w:rPr>
                <w:sz w:val="20"/>
                <w:szCs w:val="20"/>
              </w:rPr>
              <w:t>System services settlement report - copy of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r w:rsidRPr="003B76BA">
              <w:rPr>
                <w:sz w:val="20"/>
                <w:szCs w:val="20"/>
              </w:rPr>
              <w:t>System services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r w:rsidRPr="00F566A3">
        <w:t>Complete structure of CDS</w:t>
      </w:r>
      <w:r>
        <w:t>SYSTSERVREPORT</w:t>
      </w:r>
      <w:r w:rsidRPr="00F566A3">
        <w:t xml:space="preserve"> format is to be found here</w:t>
      </w:r>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t>
      </w:r>
      <w:r w:rsidRPr="00347575">
        <w:rPr>
          <w:lang w:val="en-GB"/>
        </w:rPr>
        <w:t xml:space="preserve">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r w:rsidRPr="00351085">
              <w:rPr>
                <w:sz w:val="20"/>
                <w:szCs w:val="20"/>
              </w:rPr>
              <w:t>Request for IS OTE data handover</w:t>
            </w:r>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r w:rsidRPr="00DD0071">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Full message scheme COMMONREQ in .xsd format can be found here:</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r>
        <w:rPr>
          <w:color w:val="000000"/>
          <w:szCs w:val="22"/>
        </w:rPr>
        <w:t>Message structure is identical with exemple of CDSREQ message format.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within MarketService.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r w:rsidRPr="00351085">
              <w:rPr>
                <w:sz w:val="20"/>
                <w:szCs w:val="20"/>
              </w:rPr>
              <w:t>Request for IS OTE data handover</w:t>
            </w:r>
            <w:r>
              <w:rPr>
                <w:sz w:val="20"/>
                <w:szCs w:val="20"/>
              </w:rPr>
              <w:t xml:space="preserve"> - MarketService</w:t>
            </w:r>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r w:rsidRPr="00DD0071">
              <w:rPr>
                <w:sz w:val="20"/>
                <w:szCs w:val="20"/>
              </w:rPr>
              <w:t>Request for server-server connection control and for delivery of non-sent IS OTE messages</w:t>
            </w:r>
            <w:r>
              <w:rPr>
                <w:sz w:val="20"/>
                <w:szCs w:val="20"/>
              </w:rPr>
              <w:t xml:space="preserve"> - MarketService</w:t>
            </w:r>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Full message scheme COMMONMARKETREQ in .xsd format can be found here:</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r>
        <w:rPr>
          <w:color w:val="000000"/>
          <w:szCs w:val="22"/>
        </w:rPr>
        <w:t>Message structure is identical with exemple of CDSREQ message format.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r w:rsidRPr="00A72083">
              <w:rPr>
                <w:sz w:val="20"/>
                <w:szCs w:val="20"/>
              </w:rPr>
              <w:t>DM - Bid entering/replacement</w:t>
            </w:r>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r w:rsidRPr="00A72083">
              <w:rPr>
                <w:sz w:val="20"/>
                <w:szCs w:val="20"/>
              </w:rPr>
              <w:t>DM - Copy of bid data (response to 811- entering)</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r>
              <w:rPr>
                <w:sz w:val="20"/>
                <w:szCs w:val="20"/>
              </w:rPr>
              <w:t>IDA</w:t>
            </w:r>
            <w:r w:rsidRPr="00A72083">
              <w:rPr>
                <w:sz w:val="20"/>
                <w:szCs w:val="20"/>
              </w:rPr>
              <w:t xml:space="preserve"> - Bid entering/replacement</w:t>
            </w:r>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r>
              <w:rPr>
                <w:sz w:val="20"/>
                <w:szCs w:val="20"/>
              </w:rPr>
              <w:t>IDA</w:t>
            </w:r>
            <w:r w:rsidRPr="00A72083">
              <w:rPr>
                <w:sz w:val="20"/>
                <w:szCs w:val="20"/>
              </w:rPr>
              <w:t xml:space="preserve"> - Copy of bid data (response to 811- entering)</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r w:rsidRPr="00A72083">
              <w:rPr>
                <w:sz w:val="20"/>
                <w:szCs w:val="20"/>
              </w:rPr>
              <w:t>DM - Bid cancellation</w:t>
            </w:r>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r w:rsidRPr="00A72083">
              <w:rPr>
                <w:sz w:val="20"/>
                <w:szCs w:val="20"/>
              </w:rPr>
              <w:t>DM - Copy of bid data (response to 821- cancelation)</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r>
              <w:rPr>
                <w:sz w:val="20"/>
                <w:szCs w:val="20"/>
              </w:rPr>
              <w:t>IDA</w:t>
            </w:r>
            <w:r w:rsidRPr="00A72083">
              <w:rPr>
                <w:sz w:val="20"/>
                <w:szCs w:val="20"/>
              </w:rPr>
              <w:t xml:space="preserve"> - Bid cancellation</w:t>
            </w:r>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r>
              <w:rPr>
                <w:sz w:val="20"/>
                <w:szCs w:val="20"/>
              </w:rPr>
              <w:t>IDA</w:t>
            </w:r>
            <w:r w:rsidRPr="00A72083">
              <w:rPr>
                <w:sz w:val="20"/>
                <w:szCs w:val="20"/>
              </w:rPr>
              <w:t xml:space="preserve"> - Copy of bid data (response to 82</w:t>
            </w:r>
            <w:r>
              <w:rPr>
                <w:sz w:val="20"/>
                <w:szCs w:val="20"/>
              </w:rPr>
              <w:t xml:space="preserve">4 </w:t>
            </w:r>
            <w:r w:rsidRPr="00A72083">
              <w:rPr>
                <w:sz w:val="20"/>
                <w:szCs w:val="20"/>
              </w:rPr>
              <w:t>- cancelation)</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r w:rsidRPr="00A72083">
              <w:rPr>
                <w:sz w:val="20"/>
                <w:szCs w:val="20"/>
              </w:rPr>
              <w:t>DM - Copy of bid data (response to 831- actual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r>
              <w:rPr>
                <w:sz w:val="20"/>
                <w:szCs w:val="20"/>
              </w:rPr>
              <w:t xml:space="preserve">IDA </w:t>
            </w:r>
            <w:r w:rsidRPr="00A72083">
              <w:rPr>
                <w:sz w:val="20"/>
                <w:szCs w:val="20"/>
              </w:rPr>
              <w:t xml:space="preserve"> - Copy of bid data (response to 83</w:t>
            </w:r>
            <w:r>
              <w:rPr>
                <w:sz w:val="20"/>
                <w:szCs w:val="20"/>
              </w:rPr>
              <w:t>4</w:t>
            </w:r>
            <w:r w:rsidRPr="00A72083">
              <w:rPr>
                <w:sz w:val="20"/>
                <w:szCs w:val="20"/>
              </w:rPr>
              <w:t>- actual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r w:rsidRPr="00A72083">
              <w:rPr>
                <w:sz w:val="20"/>
                <w:szCs w:val="20"/>
              </w:rPr>
              <w:t>External subject</w:t>
            </w:r>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r w:rsidRPr="00A72083">
              <w:rPr>
                <w:sz w:val="20"/>
                <w:szCs w:val="20"/>
              </w:rPr>
              <w:t>Final plan of negotiated values - copy of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r w:rsidRPr="00741D94">
              <w:rPr>
                <w:sz w:val="20"/>
                <w:szCs w:val="20"/>
              </w:rPr>
              <w:t>DM - Marginal prices and quantity</w:t>
            </w:r>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r>
              <w:rPr>
                <w:sz w:val="20"/>
                <w:szCs w:val="20"/>
              </w:rPr>
              <w:t>External subject</w:t>
            </w:r>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r w:rsidRPr="00741D94">
              <w:rPr>
                <w:sz w:val="20"/>
                <w:szCs w:val="20"/>
              </w:rPr>
              <w:t>IDA - Marginal prices and quantity</w:t>
            </w:r>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r>
              <w:rPr>
                <w:sz w:val="20"/>
                <w:szCs w:val="20"/>
              </w:rPr>
              <w:t>External subject</w:t>
            </w:r>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r w:rsidRPr="00A72083">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Settlement per day - copy of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r w:rsidRPr="00634484">
              <w:rPr>
                <w:sz w:val="20"/>
                <w:szCs w:val="20"/>
              </w:rPr>
              <w:t>Request for imbalance settlement statistic data - copy of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r w:rsidRPr="00A72083">
              <w:rPr>
                <w:sz w:val="20"/>
                <w:szCs w:val="20"/>
              </w:rPr>
              <w:t>External subject</w:t>
            </w:r>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r w:rsidRPr="00A72083">
              <w:rPr>
                <w:sz w:val="20"/>
                <w:szCs w:val="20"/>
              </w:rPr>
              <w:t>External subject</w:t>
            </w:r>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of profile roles and relevant msg. codes (used: element </w:t>
      </w:r>
      <w:r>
        <w:rPr>
          <w:i/>
          <w:iCs/>
        </w:rPr>
        <w:t>ISOTEDATA</w:t>
      </w:r>
      <w:r w:rsidRPr="00335C3A">
        <w:rPr>
          <w:i/>
          <w:iCs/>
        </w:rPr>
        <w:t>/Trade/ProfileData</w:t>
      </w:r>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Role in external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Description</w:t>
            </w:r>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r>
              <w:rPr>
                <w:i/>
                <w:iCs/>
              </w:rPr>
              <w:t>Msg_code</w:t>
            </w:r>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Trading block identification (block 1 až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r>
              <w:rPr>
                <w:rFonts w:ascii="Arial" w:hAnsi="Arial" w:cs="Arial"/>
                <w:sz w:val="16"/>
                <w:szCs w:val="16"/>
                <w:lang w:val="en-US"/>
              </w:rPr>
              <w:t xml:space="preserve">supply </w:t>
            </w:r>
            <w:r w:rsidRPr="00166BBC">
              <w:rPr>
                <w:rFonts w:ascii="Arial" w:hAnsi="Arial" w:cs="Arial"/>
                <w:sz w:val="16"/>
                <w:szCs w:val="16"/>
                <w:lang w:val="en-US"/>
              </w:rPr>
              <w:t xml:space="preserve"> (spot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Total traded purchase quantity in a given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Total traded sales quantity in a given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The total traded quantity of the participant's purchase in a given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The total traded quantity of the participant's sales in a given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Emergency state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Emergency state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Emergency state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Emergency state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Price for the amount of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Price for the amount of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Price for the amount of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Price for the amount of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Price for the amount of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Distribuce)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Full message scheme ISOTEDATA in .xsd format can be found here:</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r>
              <w:t>Bid entering / replacement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r>
        <w:rPr>
          <w:lang w:val="en-GB"/>
        </w:rPr>
        <w:t>requesrt</w:t>
      </w:r>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r w:rsidRPr="00351085">
              <w:rPr>
                <w:sz w:val="20"/>
                <w:szCs w:val="20"/>
              </w:rPr>
              <w:t>Request for DM bid data providing</w:t>
            </w:r>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r w:rsidRPr="00351085">
              <w:rPr>
                <w:sz w:val="20"/>
                <w:szCs w:val="20"/>
              </w:rPr>
              <w:t xml:space="preserve">Request for </w:t>
            </w:r>
            <w:r>
              <w:rPr>
                <w:sz w:val="20"/>
                <w:szCs w:val="20"/>
              </w:rPr>
              <w:t>IDA</w:t>
            </w:r>
            <w:r w:rsidRPr="00351085">
              <w:rPr>
                <w:sz w:val="20"/>
                <w:szCs w:val="20"/>
              </w:rPr>
              <w:t xml:space="preserve"> bid data providing</w:t>
            </w:r>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Data request - Complete plan of negotiated values</w:t>
            </w:r>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r w:rsidRPr="00741D94">
              <w:rPr>
                <w:sz w:val="20"/>
                <w:szCs w:val="20"/>
              </w:rPr>
              <w:t>DM - Request for marginal prices and quantity</w:t>
            </w:r>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r w:rsidRPr="00741D94">
              <w:rPr>
                <w:sz w:val="20"/>
                <w:szCs w:val="20"/>
              </w:rPr>
              <w:t>IDA - Request for marginal prices and quantity</w:t>
            </w:r>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Data request - Hourly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Data request - Daily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Data request - Statistic data of imbalances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request </w:t>
            </w:r>
            <w:r>
              <w:rPr>
                <w:sz w:val="20"/>
                <w:szCs w:val="20"/>
              </w:rPr>
              <w:t>–</w:t>
            </w:r>
            <w:r w:rsidRPr="00F13EAB">
              <w:rPr>
                <w:sz w:val="20"/>
                <w:szCs w:val="20"/>
              </w:rPr>
              <w:t xml:space="preserve"> </w:t>
            </w:r>
            <w:r>
              <w:rPr>
                <w:sz w:val="20"/>
                <w:szCs w:val="20"/>
              </w:rPr>
              <w:t>Gas settlement results</w:t>
            </w:r>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Full message scheme ISOTEREQ in .xsd format can be found here:</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r>
        <w:rPr>
          <w:color w:val="000000"/>
          <w:szCs w:val="22"/>
        </w:rPr>
        <w:t>Message structure is identical with exemple of CDSREQ message format.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similar to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particular steps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PDT code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r w:rsidRPr="0000701F">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r w:rsidRPr="0000701F">
              <w:rPr>
                <w:sz w:val="20"/>
                <w:szCs w:val="20"/>
              </w:rPr>
              <w:t>Information about PDT disconnection</w:t>
            </w:r>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Copy of message of PDT disconnection</w:t>
            </w:r>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PDT disconnection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r w:rsidRPr="00A95107">
              <w:rPr>
                <w:sz w:val="20"/>
                <w:szCs w:val="20"/>
                <w:lang w:eastAsia="cs-CZ"/>
              </w:rPr>
              <w:t>Request to Suspend the Supplier/Aggregator/Flexibility Service Provider Change Process</w:t>
            </w:r>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r w:rsidRPr="00A95107">
              <w:rPr>
                <w:sz w:val="20"/>
                <w:szCs w:val="20"/>
              </w:rPr>
              <w:t>Request for Change of Supplier/Aggregator/Flexibility Service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RMP trader - supplier</w:t>
            </w:r>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r w:rsidRPr="0000701F">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Copy of Message Requesting Suspension of the Supplier/Aggregator/Flexibility Service Provider Change Process</w:t>
            </w:r>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r w:rsidRPr="001159BE">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r w:rsidRPr="001159BE">
              <w:rPr>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r w:rsidRPr="0038241B">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lastRenderedPageBreak/>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r w:rsidRPr="00A95107">
              <w:rPr>
                <w:sz w:val="20"/>
                <w:szCs w:val="20"/>
                <w:lang w:val="en-GB" w:eastAsia="cs-CZ"/>
              </w:rPr>
              <w:t>Potvrzení převzetí odpovědnosti za odchylku při prodloužení/zkrácení dodávky na OPM či přiřazení agregátora/poskytovatele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r w:rsidRPr="0000701F">
              <w:rPr>
                <w:sz w:val="20"/>
                <w:szCs w:val="20"/>
              </w:rPr>
              <w:t>Confirmation of PDT code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r w:rsidRPr="005711CB">
              <w:rPr>
                <w:sz w:val="20"/>
                <w:szCs w:val="20"/>
              </w:rPr>
              <w:t>Service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r w:rsidRPr="0000701F">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Copy of Supplier/Aggregator/Flexibility Service Provider Change Request</w:t>
            </w:r>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r w:rsidRPr="0000701F">
              <w:rPr>
                <w:sz w:val="20"/>
                <w:szCs w:val="20"/>
              </w:rPr>
              <w:t>Change of supplier message</w:t>
            </w:r>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r w:rsidRPr="0000701F">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r w:rsidRPr="0000701F">
              <w:rPr>
                <w:sz w:val="20"/>
                <w:szCs w:val="20"/>
              </w:rPr>
              <w:t>Extract of the state of change of supplier</w:t>
            </w:r>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r w:rsidRPr="00A95107">
              <w:rPr>
                <w:sz w:val="20"/>
                <w:szCs w:val="20"/>
              </w:rPr>
              <w:t>Request for Assignment of a Balance Responsible Party to PDP or to an Aggregator/Flexibility Service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lastRenderedPageBreak/>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Copy of Change Document for Assignment of a Balance Responsible Party or Aggregator/Flexibility Service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r w:rsidRPr="00A95107">
              <w:rPr>
                <w:sz w:val="20"/>
                <w:szCs w:val="20"/>
                <w:lang w:eastAsia="cs-CZ"/>
              </w:rPr>
              <w:t>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Copy of 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PDT Master data - copy of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r w:rsidRPr="0000701F">
              <w:rPr>
                <w:color w:val="000000"/>
                <w:sz w:val="20"/>
                <w:szCs w:val="20"/>
                <w:highlight w:val="white"/>
                <w:lang w:eastAsia="cs-CZ"/>
              </w:rPr>
              <w:t>Simplified list of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r w:rsidRPr="0000701F">
              <w:rPr>
                <w:sz w:val="20"/>
                <w:szCs w:val="20"/>
              </w:rPr>
              <w:t>Service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List of handover points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r w:rsidRPr="0000701F">
              <w:rPr>
                <w:sz w:val="20"/>
                <w:szCs w:val="20"/>
              </w:rPr>
              <w:t>Service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List of PDTs in the community</w:t>
            </w:r>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r w:rsidRPr="0000701F">
              <w:rPr>
                <w:sz w:val="20"/>
                <w:szCs w:val="20"/>
              </w:rPr>
              <w:t>Service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r w:rsidRPr="00F31EFF">
              <w:rPr>
                <w:color w:val="000000"/>
                <w:sz w:val="20"/>
                <w:szCs w:val="20"/>
                <w:lang w:eastAsia="cs-CZ"/>
              </w:rPr>
              <w:t>Service restricted list of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r w:rsidRPr="0000701F">
              <w:rPr>
                <w:sz w:val="20"/>
                <w:szCs w:val="20"/>
              </w:rPr>
              <w:t>Service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Response with EAN of the Aggregator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r w:rsidRPr="0000701F">
              <w:rPr>
                <w:sz w:val="20"/>
                <w:szCs w:val="20"/>
              </w:rPr>
              <w:t>Service provider</w:t>
            </w:r>
          </w:p>
        </w:tc>
      </w:tr>
      <w:tr w:rsidR="000D0738" w:rsidRPr="007F474B" w14:paraId="4584158E"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322FAF75" w14:textId="2317668D" w:rsidR="000D0738" w:rsidRDefault="000D0738" w:rsidP="00CD6224">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6A6AF9F2" w14:textId="0240AE01" w:rsidR="000D0738" w:rsidRPr="00A95107" w:rsidRDefault="000D0738" w:rsidP="00CD6224">
            <w:pPr>
              <w:rPr>
                <w:color w:val="000000"/>
                <w:sz w:val="20"/>
                <w:szCs w:val="20"/>
                <w:lang w:eastAsia="cs-CZ"/>
              </w:rPr>
            </w:pPr>
            <w:r w:rsidRPr="000D0738">
              <w:rPr>
                <w:color w:val="000000"/>
                <w:sz w:val="20"/>
                <w:szCs w:val="20"/>
                <w:lang w:eastAsia="cs-CZ"/>
              </w:rPr>
              <w:t>Master data for storage activation at OPM</w:t>
            </w:r>
          </w:p>
        </w:tc>
        <w:tc>
          <w:tcPr>
            <w:tcW w:w="1620" w:type="dxa"/>
            <w:tcBorders>
              <w:top w:val="nil"/>
              <w:left w:val="nil"/>
              <w:bottom w:val="single" w:sz="4" w:space="0" w:color="auto"/>
              <w:right w:val="single" w:sz="4" w:space="0" w:color="auto"/>
            </w:tcBorders>
            <w:noWrap/>
            <w:vAlign w:val="bottom"/>
          </w:tcPr>
          <w:p w14:paraId="25039CAF" w14:textId="570F639D" w:rsidR="000D0738" w:rsidRDefault="000D0738" w:rsidP="00CD6224">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169EA69D" w14:textId="113CE2F3" w:rsidR="000D0738" w:rsidRDefault="000D0738" w:rsidP="00CD6224">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F6AA1FC" w14:textId="734B4CDE" w:rsidR="000D0738" w:rsidRDefault="000D0738"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8D52F4B" w14:textId="1D2FFA30" w:rsidR="000D0738" w:rsidRPr="0000701F" w:rsidRDefault="000D0738" w:rsidP="00CD6224">
            <w:pPr>
              <w:jc w:val="center"/>
              <w:rPr>
                <w:sz w:val="20"/>
                <w:szCs w:val="20"/>
              </w:rPr>
            </w:pPr>
            <w:r w:rsidRPr="0000701F">
              <w:rPr>
                <w:sz w:val="20"/>
                <w:szCs w:val="20"/>
              </w:rPr>
              <w:t>Service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r w:rsidRPr="0040617E">
              <w:rPr>
                <w:color w:val="000000"/>
                <w:sz w:val="20"/>
                <w:szCs w:val="20"/>
                <w:highlight w:val="white"/>
                <w:lang w:eastAsia="cs-CZ"/>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(Prodis)</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r w:rsidRPr="009F4010">
              <w:rPr>
                <w:sz w:val="20"/>
                <w:szCs w:val="20"/>
              </w:rPr>
              <w:t>service provider information</w:t>
            </w:r>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r w:rsidRPr="0000701F">
              <w:rPr>
                <w:sz w:val="20"/>
                <w:szCs w:val="20"/>
              </w:rPr>
              <w:t>Service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r w:rsidRPr="009F4010">
              <w:rPr>
                <w:sz w:val="20"/>
                <w:szCs w:val="20"/>
              </w:rPr>
              <w:t>information about masterdata</w:t>
            </w:r>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r w:rsidRPr="0000701F">
              <w:rPr>
                <w:sz w:val="20"/>
                <w:szCs w:val="20"/>
              </w:rPr>
              <w:t>Service provider</w:t>
            </w:r>
          </w:p>
        </w:tc>
      </w:tr>
      <w:tr w:rsidR="00A95107"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5107" w:rsidRDefault="00A95107" w:rsidP="00242C1B">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5107" w:rsidRPr="009F4010" w:rsidRDefault="00A95107" w:rsidP="00242C1B">
            <w:pPr>
              <w:rPr>
                <w:sz w:val="20"/>
                <w:szCs w:val="20"/>
              </w:rPr>
            </w:pPr>
            <w:r w:rsidRPr="00A95107">
              <w:rPr>
                <w:sz w:val="20"/>
                <w:szCs w:val="20"/>
              </w:rPr>
              <w:t>Registration of storage activation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5107" w:rsidRPr="0000701F" w:rsidRDefault="00A95107"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5107" w:rsidRPr="0000701F" w:rsidRDefault="00A95107" w:rsidP="00242C1B">
            <w:pPr>
              <w:jc w:val="center"/>
              <w:rPr>
                <w:sz w:val="20"/>
                <w:szCs w:val="20"/>
              </w:rPr>
            </w:pPr>
            <w:r>
              <w:rPr>
                <w:sz w:val="20"/>
                <w:szCs w:val="20"/>
              </w:rPr>
              <w:t>CDS</w:t>
            </w:r>
          </w:p>
        </w:tc>
      </w:tr>
      <w:tr w:rsidR="00A95107"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5107" w:rsidRDefault="00A95107" w:rsidP="00242C1B">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5107" w:rsidRPr="009F4010" w:rsidRDefault="00A95107" w:rsidP="00242C1B">
            <w:pPr>
              <w:rPr>
                <w:sz w:val="20"/>
                <w:szCs w:val="20"/>
              </w:rPr>
            </w:pPr>
            <w:r w:rsidRPr="00A95107">
              <w:rPr>
                <w:sz w:val="20"/>
                <w:szCs w:val="20"/>
              </w:rPr>
              <w:t>Registration of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5107" w:rsidRPr="0000701F" w:rsidRDefault="00A95107"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5107" w:rsidRPr="0000701F" w:rsidRDefault="00A95107" w:rsidP="00242C1B">
            <w:pPr>
              <w:jc w:val="center"/>
              <w:rPr>
                <w:sz w:val="20"/>
                <w:szCs w:val="20"/>
              </w:rPr>
            </w:pPr>
            <w:r>
              <w:rPr>
                <w:sz w:val="20"/>
                <w:szCs w:val="20"/>
              </w:rPr>
              <w:t>CDS</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r w:rsidRPr="009F4010">
              <w:rPr>
                <w:sz w:val="20"/>
                <w:szCs w:val="20"/>
              </w:rPr>
              <w:t>registration of EAN to sharing group</w:t>
            </w:r>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lastRenderedPageBreak/>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EAN masterdata information</w:t>
            </w:r>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r w:rsidRPr="0000701F">
              <w:rPr>
                <w:sz w:val="20"/>
                <w:szCs w:val="20"/>
              </w:rPr>
              <w:t>Service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PDT Master data - Sharing group</w:t>
            </w:r>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r w:rsidRPr="0000701F">
              <w:rPr>
                <w:sz w:val="20"/>
                <w:szCs w:val="20"/>
              </w:rPr>
              <w:t>Service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Full message scheme MASTERDATA in .xsd format can be found here:</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r>
              <w:t>Confirmation of change of supplier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r w:rsidRPr="00313F74">
              <w:t>Ž</w:t>
            </w:r>
            <w:r w:rsidRPr="00400A17">
              <w:t xml:space="preserve">Request for registration of imbalance responsibility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r w:rsidRPr="00400A17">
              <w:t xml:space="preserve">Information about registration of imbalance responsibility transfer </w:t>
            </w:r>
            <w:r>
              <w:t xml:space="preserve">(452) - copy to the proposed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r w:rsidRPr="00400A17">
              <w:t>Approbation / Refusal of imbalance responsibility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similar to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Syntax error in incoming message - error on communication channel lev</w:t>
            </w:r>
            <w:r>
              <w:rPr>
                <w:sz w:val="20"/>
                <w:szCs w:val="20"/>
              </w:rPr>
              <w:t>el (from CDS to message sender)</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Syntax error in incoming message - error on communication channel level (from message receiver to CDS)l</w:t>
            </w:r>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r w:rsidRPr="009200CD">
              <w:rPr>
                <w:sz w:val="20"/>
                <w:szCs w:val="20"/>
              </w:rPr>
              <w:t>Service providers</w:t>
            </w:r>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Syntax error - invalid message format (from CDS to message sender)</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Syntax error - invalid message format (from message receiver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r w:rsidRPr="009200CD">
              <w:rPr>
                <w:sz w:val="20"/>
                <w:szCs w:val="20"/>
              </w:rPr>
              <w:t>External subject</w:t>
            </w:r>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r w:rsidRPr="009200CD">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r w:rsidRPr="009200CD">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r w:rsidRPr="009200CD">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r w:rsidRPr="009200CD">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r w:rsidRPr="009200CD">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r w:rsidRPr="009200CD">
              <w:rPr>
                <w:sz w:val="20"/>
                <w:szCs w:val="20"/>
              </w:rPr>
              <w:t>External subject</w:t>
            </w:r>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r w:rsidRPr="00A95107">
              <w:rPr>
                <w:sz w:val="20"/>
                <w:szCs w:val="20"/>
                <w:lang w:eastAsia="cs-CZ"/>
              </w:rPr>
              <w:t>Confirmation of Acceptance/Rejection of a Message Requesting Suspension/Termination of the Supplier/Aggregator/Flexibility Service Provider Change Process</w:t>
            </w:r>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r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r w:rsidRPr="00C100A7">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r w:rsidRPr="00C100A7">
              <w:rPr>
                <w:sz w:val="20"/>
                <w:szCs w:val="20"/>
              </w:rPr>
              <w:t xml:space="preserve">Error in / confirmation of assigned </w:t>
            </w:r>
            <w:r w:rsidR="000513C4">
              <w:rPr>
                <w:sz w:val="20"/>
                <w:szCs w:val="20"/>
              </w:rPr>
              <w:t>BRP</w:t>
            </w:r>
            <w:r w:rsidRPr="00C100A7">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r w:rsidRPr="00B87E51">
              <w:rPr>
                <w:sz w:val="20"/>
                <w:szCs w:val="20"/>
                <w:lang w:eastAsia="cs-CZ"/>
              </w:rPr>
              <w:t>Confirmation of acceptance/rejection of a message with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r w:rsidRPr="009200CD">
              <w:rPr>
                <w:sz w:val="20"/>
                <w:szCs w:val="20"/>
              </w:rPr>
              <w:t>Confirmation / error in the claim message</w:t>
            </w:r>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r w:rsidRPr="009200CD">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r w:rsidRPr="009200CD">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r w:rsidRPr="009200CD">
              <w:rPr>
                <w:sz w:val="20"/>
                <w:szCs w:val="20"/>
              </w:rPr>
              <w:t>External subject</w:t>
            </w:r>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r w:rsidRPr="00A95107">
              <w:rPr>
                <w:sz w:val="20"/>
                <w:szCs w:val="20"/>
              </w:rPr>
              <w:t>Confirmation/Error in the Confirmation of Balance Responsibility Assumption for Extension/Reduction of Supply at the PDP or Aggregator/Flexibility Service Provider Assignment</w:t>
            </w:r>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r w:rsidRPr="00382DDE">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r w:rsidRPr="00CC62C6">
              <w:t>External subject</w:t>
            </w:r>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Pr="009200CD">
              <w:rPr>
                <w:sz w:val="20"/>
                <w:szCs w:val="20"/>
              </w:rPr>
              <w:t>PDT code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interval metered data receiving</w:t>
            </w:r>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non-interval metered data receiving</w:t>
            </w:r>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 </w:t>
            </w:r>
            <w:r w:rsidRPr="009200CD">
              <w:rPr>
                <w:sz w:val="20"/>
                <w:szCs w:val="20"/>
              </w:rPr>
              <w:t>distribution invoicing data receiving</w:t>
            </w:r>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r w:rsidRPr="009200CD">
              <w:rPr>
                <w:sz w:val="20"/>
                <w:szCs w:val="20"/>
              </w:rPr>
              <w:t>Confirmation of</w:t>
            </w:r>
            <w:r>
              <w:rPr>
                <w:sz w:val="20"/>
                <w:szCs w:val="20"/>
              </w:rPr>
              <w:t xml:space="preserve"> / Error in </w:t>
            </w:r>
            <w:r w:rsidR="00C20EF0" w:rsidRPr="009200CD">
              <w:rPr>
                <w:sz w:val="20"/>
                <w:szCs w:val="20"/>
              </w:rPr>
              <w:t xml:space="preserve">TSO data receiving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00620048">
              <w:rPr>
                <w:sz w:val="20"/>
                <w:szCs w:val="20"/>
              </w:rPr>
              <w:t>base data of</w:t>
            </w:r>
            <w:r w:rsidRPr="009200CD">
              <w:rPr>
                <w:sz w:val="20"/>
                <w:szCs w:val="20"/>
              </w:rPr>
              <w:t xml:space="preserve"> DGI RCS data receiving</w:t>
            </w:r>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0D0738" w:rsidRPr="007F474B" w14:paraId="27A23D8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F50385B" w14:textId="65B4528C" w:rsidR="000D0738" w:rsidRPr="009200CD" w:rsidRDefault="000D0738" w:rsidP="000D0738">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38EA1F3" w14:textId="4C998908" w:rsidR="000D0738" w:rsidRPr="009200CD" w:rsidRDefault="000D0738" w:rsidP="000D0738">
            <w:pPr>
              <w:rPr>
                <w:sz w:val="20"/>
                <w:szCs w:val="20"/>
              </w:rPr>
            </w:pPr>
            <w:r w:rsidRPr="000D0738">
              <w:rPr>
                <w:sz w:val="20"/>
                <w:szCs w:val="20"/>
              </w:rPr>
              <w:t>Confirmation/error for storage query</w:t>
            </w:r>
          </w:p>
        </w:tc>
        <w:tc>
          <w:tcPr>
            <w:tcW w:w="1620" w:type="dxa"/>
            <w:tcBorders>
              <w:top w:val="nil"/>
              <w:left w:val="nil"/>
              <w:bottom w:val="single" w:sz="4" w:space="0" w:color="auto"/>
              <w:right w:val="single" w:sz="4" w:space="0" w:color="auto"/>
            </w:tcBorders>
            <w:noWrap/>
            <w:vAlign w:val="bottom"/>
          </w:tcPr>
          <w:p w14:paraId="61E7A52B" w14:textId="6D46B4BD" w:rsidR="000D0738" w:rsidRPr="008904CD" w:rsidRDefault="000D0738" w:rsidP="000D0738">
            <w:pPr>
              <w:jc w:val="center"/>
              <w:rPr>
                <w:sz w:val="20"/>
                <w:szCs w:val="20"/>
              </w:rPr>
            </w:pPr>
            <w:r>
              <w:rPr>
                <w:sz w:val="20"/>
                <w:szCs w:val="20"/>
              </w:rPr>
              <w:t>137</w:t>
            </w:r>
          </w:p>
        </w:tc>
        <w:tc>
          <w:tcPr>
            <w:tcW w:w="900" w:type="dxa"/>
            <w:tcBorders>
              <w:top w:val="nil"/>
              <w:left w:val="nil"/>
              <w:bottom w:val="single" w:sz="4" w:space="0" w:color="auto"/>
              <w:right w:val="single" w:sz="4" w:space="0" w:color="auto"/>
            </w:tcBorders>
            <w:noWrap/>
            <w:vAlign w:val="center"/>
          </w:tcPr>
          <w:p w14:paraId="0EB83DD0" w14:textId="30335BEE"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280A36" w14:textId="3D5A7D7F"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41C958F" w14:textId="538D4847" w:rsidR="000D0738" w:rsidRPr="009200CD" w:rsidRDefault="000D0738" w:rsidP="000D0738">
            <w:pPr>
              <w:jc w:val="center"/>
              <w:rPr>
                <w:sz w:val="20"/>
                <w:szCs w:val="20"/>
              </w:rPr>
            </w:pPr>
            <w:r w:rsidRPr="009200CD">
              <w:rPr>
                <w:sz w:val="20"/>
                <w:szCs w:val="20"/>
              </w:rPr>
              <w:t>Service provider</w:t>
            </w:r>
          </w:p>
        </w:tc>
      </w:tr>
      <w:tr w:rsidR="000D0738"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0D0738" w:rsidRPr="009200CD" w:rsidRDefault="000D0738" w:rsidP="000D0738">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0D0738" w:rsidRPr="009200CD" w:rsidRDefault="000D0738" w:rsidP="000D0738">
            <w:pPr>
              <w:rPr>
                <w:sz w:val="20"/>
                <w:szCs w:val="20"/>
              </w:rPr>
            </w:pPr>
            <w:r w:rsidRPr="009200CD">
              <w:rPr>
                <w:sz w:val="20"/>
                <w:szCs w:val="20"/>
              </w:rPr>
              <w:t>Error in request sending</w:t>
            </w:r>
          </w:p>
        </w:tc>
        <w:tc>
          <w:tcPr>
            <w:tcW w:w="1620" w:type="dxa"/>
            <w:tcBorders>
              <w:top w:val="nil"/>
              <w:left w:val="nil"/>
              <w:bottom w:val="single" w:sz="4" w:space="0" w:color="auto"/>
              <w:right w:val="single" w:sz="4" w:space="0" w:color="auto"/>
            </w:tcBorders>
            <w:noWrap/>
            <w:vAlign w:val="bottom"/>
          </w:tcPr>
          <w:p w14:paraId="0230E19C" w14:textId="77777777" w:rsidR="000D0738" w:rsidRPr="008904CD" w:rsidRDefault="000D0738" w:rsidP="000D0738">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0D0738" w:rsidRPr="009200CD" w:rsidRDefault="000D0738" w:rsidP="000D0738">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0D0738" w:rsidRPr="009200CD" w:rsidRDefault="000D0738" w:rsidP="000D0738">
            <w:pPr>
              <w:rPr>
                <w:sz w:val="20"/>
                <w:szCs w:val="20"/>
              </w:rPr>
            </w:pPr>
            <w:r w:rsidRPr="009200CD">
              <w:rPr>
                <w:sz w:val="20"/>
                <w:szCs w:val="20"/>
              </w:rPr>
              <w:t>DGI ICS data request - Receiving / rejection of request</w:t>
            </w:r>
          </w:p>
        </w:tc>
        <w:tc>
          <w:tcPr>
            <w:tcW w:w="1620" w:type="dxa"/>
            <w:tcBorders>
              <w:top w:val="nil"/>
              <w:left w:val="nil"/>
              <w:bottom w:val="single" w:sz="4" w:space="0" w:color="auto"/>
              <w:right w:val="single" w:sz="4" w:space="0" w:color="auto"/>
            </w:tcBorders>
            <w:noWrap/>
            <w:vAlign w:val="bottom"/>
          </w:tcPr>
          <w:p w14:paraId="17B44FFB" w14:textId="77777777" w:rsidR="000D0738" w:rsidRPr="008904CD" w:rsidRDefault="000D0738" w:rsidP="000D0738">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0D0738" w:rsidRPr="009200CD" w:rsidRDefault="000D0738" w:rsidP="000D0738">
            <w:pPr>
              <w:jc w:val="center"/>
              <w:rPr>
                <w:sz w:val="20"/>
                <w:szCs w:val="20"/>
              </w:rPr>
            </w:pPr>
            <w:r w:rsidRPr="009200CD">
              <w:rPr>
                <w:sz w:val="20"/>
                <w:szCs w:val="20"/>
              </w:rPr>
              <w:lastRenderedPageBreak/>
              <w:t>235</w:t>
            </w:r>
          </w:p>
        </w:tc>
        <w:tc>
          <w:tcPr>
            <w:tcW w:w="3795" w:type="dxa"/>
            <w:tcBorders>
              <w:top w:val="nil"/>
              <w:left w:val="nil"/>
              <w:bottom w:val="single" w:sz="4" w:space="0" w:color="auto"/>
              <w:right w:val="single" w:sz="4" w:space="0" w:color="auto"/>
            </w:tcBorders>
            <w:vAlign w:val="center"/>
          </w:tcPr>
          <w:p w14:paraId="6E0DAC3C" w14:textId="77777777" w:rsidR="000D0738" w:rsidRPr="009200CD" w:rsidRDefault="000D0738" w:rsidP="000D0738">
            <w:pPr>
              <w:rPr>
                <w:sz w:val="20"/>
                <w:szCs w:val="20"/>
              </w:rPr>
            </w:pPr>
            <w:r w:rsidRPr="009200CD">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bottom"/>
          </w:tcPr>
          <w:p w14:paraId="1D955CEE" w14:textId="77777777" w:rsidR="000D0738" w:rsidRPr="008904CD" w:rsidRDefault="000D0738" w:rsidP="000D0738">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0D0738" w:rsidRPr="009200CD" w:rsidRDefault="000D0738" w:rsidP="000D0738">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0D0738" w:rsidRPr="009200CD" w:rsidRDefault="000D0738" w:rsidP="000D0738">
            <w:pPr>
              <w:rPr>
                <w:sz w:val="20"/>
                <w:szCs w:val="20"/>
              </w:rPr>
            </w:pPr>
            <w:r w:rsidRPr="00056F0B">
              <w:rPr>
                <w:sz w:val="20"/>
                <w:szCs w:val="20"/>
              </w:rPr>
              <w:t>Error msg. for request 134 (annual consumption estimation)</w:t>
            </w:r>
          </w:p>
        </w:tc>
        <w:tc>
          <w:tcPr>
            <w:tcW w:w="1620" w:type="dxa"/>
            <w:tcBorders>
              <w:top w:val="nil"/>
              <w:left w:val="nil"/>
              <w:bottom w:val="single" w:sz="4" w:space="0" w:color="auto"/>
              <w:right w:val="single" w:sz="4" w:space="0" w:color="auto"/>
            </w:tcBorders>
            <w:noWrap/>
            <w:vAlign w:val="bottom"/>
          </w:tcPr>
          <w:p w14:paraId="1F2BD966" w14:textId="77777777" w:rsidR="000D0738" w:rsidRPr="008904CD" w:rsidRDefault="000D0738" w:rsidP="000D0738">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0D0738" w:rsidRPr="009200CD" w:rsidRDefault="000D0738" w:rsidP="000D0738">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0D0738" w:rsidRPr="009200CD" w:rsidRDefault="000D0738" w:rsidP="000D0738">
            <w:pPr>
              <w:rPr>
                <w:sz w:val="20"/>
                <w:szCs w:val="20"/>
              </w:rPr>
            </w:pPr>
            <w:r w:rsidRPr="009200CD">
              <w:rPr>
                <w:sz w:val="20"/>
                <w:szCs w:val="20"/>
              </w:rPr>
              <w:t>DGI RCS data request - Receiving / rejection of request</w:t>
            </w:r>
          </w:p>
        </w:tc>
        <w:tc>
          <w:tcPr>
            <w:tcW w:w="1620" w:type="dxa"/>
            <w:tcBorders>
              <w:top w:val="nil"/>
              <w:left w:val="nil"/>
              <w:bottom w:val="single" w:sz="4" w:space="0" w:color="auto"/>
              <w:right w:val="single" w:sz="4" w:space="0" w:color="auto"/>
            </w:tcBorders>
            <w:noWrap/>
            <w:vAlign w:val="bottom"/>
          </w:tcPr>
          <w:p w14:paraId="132CB76B" w14:textId="77777777" w:rsidR="000D0738" w:rsidRPr="008904CD" w:rsidRDefault="000D0738" w:rsidP="000D0738">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0D0738" w:rsidRPr="009200CD" w:rsidRDefault="000D0738" w:rsidP="000D0738">
            <w:pPr>
              <w:jc w:val="center"/>
              <w:rPr>
                <w:sz w:val="20"/>
                <w:szCs w:val="20"/>
              </w:rPr>
            </w:pPr>
            <w:r w:rsidRPr="009200CD">
              <w:rPr>
                <w:sz w:val="20"/>
                <w:szCs w:val="20"/>
              </w:rPr>
              <w:t>TSO/DSO</w:t>
            </w:r>
          </w:p>
        </w:tc>
      </w:tr>
      <w:tr w:rsidR="000D0738"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0D0738" w:rsidRPr="009200CD" w:rsidRDefault="000D0738" w:rsidP="000D0738">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4D74A3CA" w:rsidR="000D0738" w:rsidRPr="009200CD" w:rsidRDefault="000D0738" w:rsidP="000D0738">
            <w:pPr>
              <w:rPr>
                <w:sz w:val="20"/>
                <w:szCs w:val="20"/>
              </w:rPr>
            </w:pPr>
            <w:r w:rsidRPr="00A95107">
              <w:rPr>
                <w:sz w:val="20"/>
                <w:szCs w:val="20"/>
              </w:rPr>
              <w:t>Confirmation/Error for Supplier/Aggregator/Flexibility Service Provider Change Request Submission</w:t>
            </w:r>
          </w:p>
        </w:tc>
        <w:tc>
          <w:tcPr>
            <w:tcW w:w="1620" w:type="dxa"/>
            <w:tcBorders>
              <w:top w:val="nil"/>
              <w:left w:val="nil"/>
              <w:bottom w:val="single" w:sz="4" w:space="0" w:color="auto"/>
              <w:right w:val="single" w:sz="4" w:space="0" w:color="auto"/>
            </w:tcBorders>
            <w:noWrap/>
            <w:vAlign w:val="bottom"/>
          </w:tcPr>
          <w:p w14:paraId="00B48A30" w14:textId="77777777" w:rsidR="000D0738" w:rsidRPr="008904CD" w:rsidRDefault="000D0738" w:rsidP="000D0738">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0D0738" w:rsidRPr="009200CD" w:rsidRDefault="000D0738" w:rsidP="000D0738">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0D0738" w:rsidRPr="009B14DC" w:rsidRDefault="000D0738" w:rsidP="000D0738">
            <w:pPr>
              <w:rPr>
                <w:sz w:val="20"/>
                <w:szCs w:val="20"/>
              </w:rPr>
            </w:pPr>
            <w:r w:rsidRPr="009200CD">
              <w:rPr>
                <w:sz w:val="20"/>
                <w:szCs w:val="20"/>
              </w:rPr>
              <w:t>Negotiated diagram sending error</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1A7792B"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0D0738" w:rsidRPr="009200CD" w:rsidRDefault="000D0738" w:rsidP="000D0738">
            <w:pPr>
              <w:jc w:val="center"/>
              <w:rPr>
                <w:sz w:val="20"/>
                <w:szCs w:val="20"/>
              </w:rPr>
            </w:pPr>
            <w:r w:rsidRPr="009200CD">
              <w:rPr>
                <w:sz w:val="20"/>
                <w:szCs w:val="20"/>
              </w:rPr>
              <w:t>Supplier</w:t>
            </w:r>
          </w:p>
        </w:tc>
      </w:tr>
      <w:tr w:rsidR="000D0738"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0D0738" w:rsidRPr="009200CD" w:rsidRDefault="000D0738" w:rsidP="000D0738">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0D0738" w:rsidRPr="009B14DC" w:rsidRDefault="000D0738" w:rsidP="000D0738">
            <w:pPr>
              <w:rPr>
                <w:sz w:val="20"/>
                <w:szCs w:val="20"/>
              </w:rPr>
            </w:pPr>
            <w:r w:rsidRPr="009200CD">
              <w:rPr>
                <w:sz w:val="20"/>
                <w:szCs w:val="20"/>
              </w:rPr>
              <w:t>Confirmation of sent negotiated diagram receiving</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5F9304"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0D0738" w:rsidRPr="009200CD" w:rsidRDefault="000D0738" w:rsidP="000D0738">
            <w:pPr>
              <w:jc w:val="center"/>
              <w:rPr>
                <w:sz w:val="20"/>
                <w:szCs w:val="20"/>
              </w:rPr>
            </w:pPr>
            <w:r w:rsidRPr="009200CD">
              <w:rPr>
                <w:sz w:val="20"/>
                <w:szCs w:val="20"/>
              </w:rPr>
              <w:t>Supplier</w:t>
            </w:r>
          </w:p>
        </w:tc>
      </w:tr>
      <w:tr w:rsidR="000D0738"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0D0738" w:rsidRPr="009200CD" w:rsidRDefault="000D0738" w:rsidP="000D0738">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0D0738" w:rsidRPr="009200CD" w:rsidRDefault="000D0738" w:rsidP="000D0738">
            <w:pPr>
              <w:rPr>
                <w:sz w:val="20"/>
                <w:szCs w:val="20"/>
              </w:rPr>
            </w:pPr>
            <w:r>
              <w:rPr>
                <w:sz w:val="20"/>
                <w:szCs w:val="20"/>
              </w:rPr>
              <w:t xml:space="preserve">Confirmation of / </w:t>
            </w:r>
            <w:r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1DF1DDBC" w14:textId="77777777" w:rsidR="000D0738" w:rsidRPr="008904CD" w:rsidRDefault="000D0738" w:rsidP="000D0738">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0D0738" w:rsidRPr="009200CD" w:rsidRDefault="000D0738" w:rsidP="000D0738">
            <w:pPr>
              <w:jc w:val="center"/>
              <w:rPr>
                <w:sz w:val="20"/>
                <w:szCs w:val="20"/>
              </w:rPr>
            </w:pPr>
            <w:r w:rsidRPr="009200CD">
              <w:rPr>
                <w:sz w:val="20"/>
                <w:szCs w:val="20"/>
              </w:rPr>
              <w:t>DSO/TSO</w:t>
            </w:r>
          </w:p>
        </w:tc>
      </w:tr>
      <w:tr w:rsidR="000D0738"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0D0738" w:rsidRPr="009200CD" w:rsidRDefault="000D0738" w:rsidP="000D0738">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0D0738" w:rsidRPr="009B14DC" w:rsidRDefault="000D0738" w:rsidP="000D0738">
            <w:pPr>
              <w:rPr>
                <w:sz w:val="20"/>
                <w:szCs w:val="20"/>
              </w:rPr>
            </w:pPr>
            <w:r w:rsidRPr="009200CD">
              <w:rPr>
                <w:sz w:val="20"/>
                <w:szCs w:val="20"/>
              </w:rPr>
              <w:t>Error in request for negotiated data</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226BA426" w14:textId="77777777" w:rsidR="000D0738" w:rsidRPr="008904CD" w:rsidRDefault="000D0738" w:rsidP="000D0738">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0D0738" w:rsidRPr="009200CD" w:rsidRDefault="000D0738" w:rsidP="000D0738">
            <w:pPr>
              <w:jc w:val="center"/>
              <w:rPr>
                <w:sz w:val="20"/>
                <w:szCs w:val="20"/>
              </w:rPr>
            </w:pPr>
            <w:r w:rsidRPr="009200CD">
              <w:rPr>
                <w:sz w:val="20"/>
                <w:szCs w:val="20"/>
              </w:rPr>
              <w:t>Supplier</w:t>
            </w:r>
          </w:p>
        </w:tc>
      </w:tr>
      <w:tr w:rsidR="000D0738"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0D0738" w:rsidRPr="009200CD" w:rsidRDefault="000D0738" w:rsidP="000D0738">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0D0738" w:rsidRPr="009200CD" w:rsidRDefault="000D0738" w:rsidP="000D0738">
            <w:pPr>
              <w:rPr>
                <w:sz w:val="20"/>
                <w:szCs w:val="20"/>
              </w:rPr>
            </w:pPr>
            <w:r w:rsidRPr="009200CD">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bottom"/>
          </w:tcPr>
          <w:p w14:paraId="3D0020BE" w14:textId="77777777" w:rsidR="000D0738" w:rsidRPr="008904CD" w:rsidRDefault="000D0738" w:rsidP="000D0738">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0D0738" w:rsidRPr="009200CD" w:rsidRDefault="000D0738" w:rsidP="000D0738">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0D0738" w:rsidRPr="00E770CF" w:rsidRDefault="000D0738" w:rsidP="000D0738">
            <w:pPr>
              <w:rPr>
                <w:sz w:val="20"/>
                <w:szCs w:val="20"/>
              </w:rPr>
            </w:pPr>
            <w:r w:rsidRPr="00E770CF">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2FC97741" w14:textId="77777777" w:rsidR="000D0738" w:rsidRPr="008904CD" w:rsidRDefault="000D0738" w:rsidP="000D0738">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0D0738" w:rsidRPr="009200CD" w:rsidRDefault="000D0738" w:rsidP="000D0738">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0D0738" w:rsidRPr="00E770CF" w:rsidRDefault="000D0738" w:rsidP="000D0738">
            <w:pPr>
              <w:rPr>
                <w:sz w:val="20"/>
                <w:szCs w:val="20"/>
              </w:rPr>
            </w:pPr>
            <w:r w:rsidRPr="00E770CF">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762B50F0" w14:textId="77777777" w:rsidR="000D0738" w:rsidRPr="008904CD" w:rsidRDefault="000D0738" w:rsidP="000D0738">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0D0738" w:rsidRPr="009200CD" w:rsidRDefault="000D0738" w:rsidP="000D073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0D0738" w:rsidRPr="009200CD" w:rsidRDefault="000D0738" w:rsidP="000D0738">
            <w:pPr>
              <w:rPr>
                <w:sz w:val="20"/>
                <w:szCs w:val="20"/>
              </w:rPr>
            </w:pPr>
            <w:r w:rsidRPr="00570B8E">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1BE98101" w14:textId="77777777" w:rsidR="000D0738" w:rsidRPr="008904CD" w:rsidRDefault="000D0738" w:rsidP="000D0738">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0D0738" w:rsidRPr="009200CD" w:rsidRDefault="000D0738" w:rsidP="000D073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0D0738" w:rsidRPr="009200CD" w:rsidRDefault="000D0738" w:rsidP="000D0738">
            <w:pPr>
              <w:rPr>
                <w:sz w:val="20"/>
                <w:szCs w:val="20"/>
              </w:rPr>
            </w:pPr>
            <w:r w:rsidRPr="00570B8E">
              <w:rPr>
                <w:sz w:val="20"/>
                <w:szCs w:val="20"/>
              </w:rPr>
              <w:t>Error / Confirmation of receiving planned production values (A,B)</w:t>
            </w:r>
          </w:p>
        </w:tc>
        <w:tc>
          <w:tcPr>
            <w:tcW w:w="1620" w:type="dxa"/>
            <w:tcBorders>
              <w:top w:val="nil"/>
              <w:left w:val="nil"/>
              <w:bottom w:val="single" w:sz="4" w:space="0" w:color="auto"/>
              <w:right w:val="single" w:sz="4" w:space="0" w:color="auto"/>
            </w:tcBorders>
            <w:noWrap/>
            <w:vAlign w:val="bottom"/>
          </w:tcPr>
          <w:p w14:paraId="69DEA0FB" w14:textId="77777777" w:rsidR="000D0738" w:rsidRPr="008904CD" w:rsidRDefault="000D0738" w:rsidP="000D0738">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0D0738" w:rsidRPr="009200CD" w:rsidRDefault="000D0738" w:rsidP="000D0738">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0D0738" w:rsidRPr="009200CD" w:rsidRDefault="000D0738" w:rsidP="000D0738">
            <w:pPr>
              <w:rPr>
                <w:sz w:val="20"/>
                <w:szCs w:val="20"/>
              </w:rPr>
            </w:pPr>
            <w:r w:rsidRPr="009200CD">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bottom"/>
          </w:tcPr>
          <w:p w14:paraId="20D329C9" w14:textId="77777777" w:rsidR="000D0738" w:rsidRPr="008904CD" w:rsidRDefault="000D0738" w:rsidP="000D0738">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0D0738" w:rsidRPr="009200CD" w:rsidRDefault="000D0738" w:rsidP="000D0738">
            <w:pPr>
              <w:jc w:val="center"/>
              <w:rPr>
                <w:sz w:val="20"/>
                <w:szCs w:val="20"/>
              </w:rPr>
            </w:pPr>
            <w:r>
              <w:rPr>
                <w:sz w:val="20"/>
                <w:szCs w:val="20"/>
              </w:rPr>
              <w:t>Balance responsible party</w:t>
            </w:r>
          </w:p>
        </w:tc>
      </w:tr>
      <w:tr w:rsidR="000D0738"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0D0738" w:rsidRPr="009200CD" w:rsidRDefault="000D0738" w:rsidP="000D0738">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0D0738" w:rsidRPr="009B14DC" w:rsidRDefault="000D0738" w:rsidP="000D0738">
            <w:pPr>
              <w:rPr>
                <w:sz w:val="20"/>
                <w:szCs w:val="20"/>
              </w:rPr>
            </w:pPr>
            <w:r w:rsidRPr="009B14DC">
              <w:rPr>
                <w:sz w:val="20"/>
                <w:szCs w:val="20"/>
              </w:rPr>
              <w:t>Error in request for CTBS values sending</w:t>
            </w:r>
          </w:p>
        </w:tc>
        <w:tc>
          <w:tcPr>
            <w:tcW w:w="1620" w:type="dxa"/>
            <w:tcBorders>
              <w:top w:val="nil"/>
              <w:left w:val="nil"/>
              <w:bottom w:val="single" w:sz="4" w:space="0" w:color="auto"/>
              <w:right w:val="single" w:sz="4" w:space="0" w:color="auto"/>
            </w:tcBorders>
            <w:noWrap/>
            <w:vAlign w:val="bottom"/>
          </w:tcPr>
          <w:p w14:paraId="6D5048CA" w14:textId="77777777" w:rsidR="000D0738" w:rsidRPr="008904CD" w:rsidRDefault="000D0738" w:rsidP="000D0738">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0D0738" w:rsidRPr="009200CD" w:rsidRDefault="000D0738" w:rsidP="000D0738">
            <w:pPr>
              <w:jc w:val="center"/>
              <w:rPr>
                <w:sz w:val="20"/>
                <w:szCs w:val="20"/>
              </w:rPr>
            </w:pPr>
            <w:r>
              <w:rPr>
                <w:sz w:val="20"/>
                <w:szCs w:val="20"/>
              </w:rPr>
              <w:t>TSO/DSO /BRP</w:t>
            </w:r>
          </w:p>
        </w:tc>
      </w:tr>
      <w:tr w:rsidR="000D0738"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0D0738" w:rsidRPr="009200CD" w:rsidRDefault="000D0738" w:rsidP="000D0738">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0D0738" w:rsidRPr="009200CD" w:rsidRDefault="000D0738" w:rsidP="000D0738">
            <w:pPr>
              <w:rPr>
                <w:sz w:val="20"/>
                <w:szCs w:val="20"/>
              </w:rPr>
            </w:pPr>
            <w:r w:rsidRPr="009200CD">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bottom"/>
          </w:tcPr>
          <w:p w14:paraId="41822B2F" w14:textId="77777777" w:rsidR="000D0738" w:rsidRPr="008904CD" w:rsidRDefault="000D0738" w:rsidP="000D0738">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0D0738" w:rsidRPr="009200CD" w:rsidRDefault="000D0738" w:rsidP="000D073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0D0738" w:rsidRPr="009200CD" w:rsidRDefault="000D0738" w:rsidP="000D0738">
            <w:pPr>
              <w:rPr>
                <w:sz w:val="20"/>
                <w:szCs w:val="20"/>
              </w:rPr>
            </w:pPr>
            <w:r w:rsidRPr="00A95107">
              <w:rPr>
                <w:sz w:val="20"/>
                <w:szCs w:val="20"/>
              </w:rPr>
              <w:t>Confirmation/Error in 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5AE8850F" w14:textId="77777777" w:rsidR="000D0738" w:rsidRPr="008904CD" w:rsidRDefault="000D0738" w:rsidP="000D073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0D0738" w:rsidRDefault="000D0738" w:rsidP="000D0738">
            <w:pPr>
              <w:jc w:val="center"/>
              <w:rPr>
                <w:sz w:val="20"/>
                <w:szCs w:val="20"/>
              </w:rPr>
            </w:pPr>
            <w:r>
              <w:rPr>
                <w:sz w:val="20"/>
                <w:szCs w:val="20"/>
                <w:lang w:eastAsia="cs-CZ"/>
              </w:rPr>
              <w:t>RMP</w:t>
            </w:r>
          </w:p>
        </w:tc>
      </w:tr>
      <w:tr w:rsidR="000D0738"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0D0738" w:rsidRDefault="000D0738" w:rsidP="000D0738">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0D0738" w:rsidRDefault="000D0738" w:rsidP="000D0738">
            <w:pPr>
              <w:rPr>
                <w:sz w:val="20"/>
                <w:szCs w:val="20"/>
              </w:rPr>
            </w:pPr>
            <w:r w:rsidRPr="009D0152">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bottom"/>
          </w:tcPr>
          <w:p w14:paraId="3196FB5D" w14:textId="77777777" w:rsidR="000D0738" w:rsidRPr="008904CD" w:rsidRDefault="000D0738" w:rsidP="000D0738">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0D0738" w:rsidRDefault="000D0738" w:rsidP="000D0738">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0D0738" w:rsidRDefault="000D0738" w:rsidP="000D0738">
            <w:pPr>
              <w:rPr>
                <w:sz w:val="20"/>
                <w:szCs w:val="20"/>
              </w:rPr>
            </w:pPr>
            <w:r w:rsidRPr="009D0152">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bottom"/>
          </w:tcPr>
          <w:p w14:paraId="560447FB" w14:textId="77777777" w:rsidR="000D0738" w:rsidRPr="008904CD" w:rsidRDefault="000D0738" w:rsidP="000D0738">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0D0738" w:rsidRPr="009200CD" w:rsidRDefault="000D0738" w:rsidP="000D0738">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0D0738" w:rsidRPr="009200CD" w:rsidRDefault="000D0738" w:rsidP="000D0738">
            <w:pPr>
              <w:rPr>
                <w:sz w:val="20"/>
                <w:szCs w:val="20"/>
              </w:rPr>
            </w:pPr>
            <w:r w:rsidRPr="00D364B3">
              <w:rPr>
                <w:sz w:val="20"/>
                <w:szCs w:val="20"/>
              </w:rPr>
              <w:t>System services settlement report - confirmation / error</w:t>
            </w:r>
          </w:p>
        </w:tc>
        <w:tc>
          <w:tcPr>
            <w:tcW w:w="1620" w:type="dxa"/>
            <w:tcBorders>
              <w:top w:val="nil"/>
              <w:left w:val="nil"/>
              <w:bottom w:val="single" w:sz="4" w:space="0" w:color="auto"/>
              <w:right w:val="single" w:sz="4" w:space="0" w:color="auto"/>
            </w:tcBorders>
            <w:noWrap/>
            <w:vAlign w:val="center"/>
          </w:tcPr>
          <w:p w14:paraId="1626FEB7" w14:textId="77777777" w:rsidR="000D0738" w:rsidRPr="008904CD" w:rsidRDefault="000D0738" w:rsidP="000D0738">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0D0738" w:rsidRPr="009200CD" w:rsidRDefault="000D0738" w:rsidP="000D0738">
            <w:pPr>
              <w:jc w:val="center"/>
              <w:rPr>
                <w:sz w:val="20"/>
                <w:szCs w:val="20"/>
              </w:rPr>
            </w:pPr>
            <w:r>
              <w:rPr>
                <w:sz w:val="20"/>
                <w:szCs w:val="20"/>
              </w:rPr>
              <w:lastRenderedPageBreak/>
              <w:t>287</w:t>
            </w:r>
          </w:p>
        </w:tc>
        <w:tc>
          <w:tcPr>
            <w:tcW w:w="3795" w:type="dxa"/>
            <w:tcBorders>
              <w:top w:val="nil"/>
              <w:left w:val="nil"/>
              <w:bottom w:val="single" w:sz="4" w:space="0" w:color="auto"/>
              <w:right w:val="single" w:sz="4" w:space="0" w:color="auto"/>
            </w:tcBorders>
            <w:vAlign w:val="center"/>
          </w:tcPr>
          <w:p w14:paraId="2831B432" w14:textId="77777777" w:rsidR="000D0738" w:rsidRPr="009200CD" w:rsidRDefault="000D0738" w:rsidP="000D0738">
            <w:pPr>
              <w:rPr>
                <w:sz w:val="20"/>
                <w:szCs w:val="20"/>
              </w:rPr>
            </w:pPr>
            <w:r w:rsidRPr="00D364B3">
              <w:rPr>
                <w:sz w:val="20"/>
                <w:szCs w:val="20"/>
              </w:rPr>
              <w:t>Request for system services settlement report - confirmation / error</w:t>
            </w:r>
          </w:p>
        </w:tc>
        <w:tc>
          <w:tcPr>
            <w:tcW w:w="1620" w:type="dxa"/>
            <w:tcBorders>
              <w:top w:val="nil"/>
              <w:left w:val="nil"/>
              <w:bottom w:val="single" w:sz="4" w:space="0" w:color="auto"/>
              <w:right w:val="single" w:sz="4" w:space="0" w:color="auto"/>
            </w:tcBorders>
            <w:noWrap/>
            <w:vAlign w:val="bottom"/>
          </w:tcPr>
          <w:p w14:paraId="15DAB929" w14:textId="77777777" w:rsidR="000D0738" w:rsidRPr="008904CD" w:rsidRDefault="000D0738" w:rsidP="000D0738">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0D0738" w:rsidRPr="009200CD" w:rsidRDefault="000D0738" w:rsidP="000D0738">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0D0738" w:rsidRPr="009200CD" w:rsidRDefault="000D0738" w:rsidP="000D0738">
            <w:pPr>
              <w:rPr>
                <w:sz w:val="20"/>
                <w:szCs w:val="20"/>
              </w:rPr>
            </w:pPr>
            <w:r w:rsidRPr="009200CD">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bottom"/>
          </w:tcPr>
          <w:p w14:paraId="1E966BA9" w14:textId="77777777" w:rsidR="000D0738" w:rsidRPr="008904CD" w:rsidRDefault="000D0738" w:rsidP="000D0738">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0D0738" w:rsidRPr="009200CD" w:rsidRDefault="000D0738" w:rsidP="000D0738">
            <w:pPr>
              <w:jc w:val="center"/>
              <w:rPr>
                <w:sz w:val="20"/>
                <w:szCs w:val="20"/>
              </w:rPr>
            </w:pPr>
            <w:r w:rsidRPr="009200CD">
              <w:rPr>
                <w:sz w:val="20"/>
                <w:szCs w:val="20"/>
              </w:rPr>
              <w:t>312</w:t>
            </w:r>
          </w:p>
        </w:tc>
        <w:tc>
          <w:tcPr>
            <w:tcW w:w="3795" w:type="dxa"/>
            <w:tcBorders>
              <w:top w:val="nil"/>
              <w:left w:val="nil"/>
              <w:bottom w:val="single" w:sz="4" w:space="0" w:color="auto"/>
              <w:right w:val="single" w:sz="4" w:space="0" w:color="auto"/>
            </w:tcBorders>
            <w:vAlign w:val="center"/>
          </w:tcPr>
          <w:p w14:paraId="4D988CF8" w14:textId="77777777" w:rsidR="000D0738" w:rsidRPr="009200CD" w:rsidRDefault="000D0738" w:rsidP="000D0738">
            <w:pPr>
              <w:rPr>
                <w:sz w:val="20"/>
                <w:szCs w:val="20"/>
              </w:rPr>
            </w:pPr>
            <w:r w:rsidRPr="009200CD">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7064DF8E" w14:textId="77777777" w:rsidR="000D0738" w:rsidRPr="008904CD" w:rsidRDefault="000D0738" w:rsidP="000D0738">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0D0738" w:rsidRDefault="000D0738" w:rsidP="000D0738">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0D0738" w:rsidRDefault="000D0738" w:rsidP="000D0738">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bottom"/>
          </w:tcPr>
          <w:p w14:paraId="42E92F61" w14:textId="77777777" w:rsidR="000D0738" w:rsidRPr="008904CD" w:rsidRDefault="000D0738" w:rsidP="000D0738">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0D0738"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0D0738" w:rsidRDefault="000D0738" w:rsidP="000D0738">
            <w:pPr>
              <w:jc w:val="center"/>
              <w:rPr>
                <w:sz w:val="20"/>
                <w:szCs w:val="20"/>
              </w:rPr>
            </w:pPr>
            <w:r w:rsidRPr="009200CD">
              <w:rPr>
                <w:sz w:val="20"/>
                <w:szCs w:val="20"/>
              </w:rPr>
              <w:t>External subject</w:t>
            </w:r>
          </w:p>
        </w:tc>
      </w:tr>
      <w:tr w:rsidR="000D0738"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0D0738" w:rsidRPr="009200CD" w:rsidRDefault="000D0738" w:rsidP="000D0738">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0D0738" w:rsidRPr="009200CD" w:rsidRDefault="000D0738" w:rsidP="000D0738">
            <w:pPr>
              <w:rPr>
                <w:sz w:val="20"/>
                <w:szCs w:val="20"/>
              </w:rPr>
            </w:pPr>
            <w:r w:rsidRPr="009200CD">
              <w:rPr>
                <w:sz w:val="20"/>
                <w:szCs w:val="20"/>
              </w:rPr>
              <w:t>Confirmation/error message for sending of Request for metered values - non-interval</w:t>
            </w:r>
          </w:p>
        </w:tc>
        <w:tc>
          <w:tcPr>
            <w:tcW w:w="1620" w:type="dxa"/>
            <w:tcBorders>
              <w:top w:val="nil"/>
              <w:left w:val="nil"/>
              <w:bottom w:val="single" w:sz="4" w:space="0" w:color="auto"/>
              <w:right w:val="single" w:sz="4" w:space="0" w:color="auto"/>
            </w:tcBorders>
            <w:noWrap/>
            <w:vAlign w:val="bottom"/>
          </w:tcPr>
          <w:p w14:paraId="5E4C6C84" w14:textId="77777777" w:rsidR="000D0738" w:rsidRPr="008904CD" w:rsidRDefault="000D0738" w:rsidP="000D0738">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0D0738" w:rsidRPr="009200CD" w:rsidRDefault="000D0738" w:rsidP="000D0738">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0D0738" w:rsidRPr="009200CD" w:rsidRDefault="000D0738" w:rsidP="000D0738">
            <w:pPr>
              <w:rPr>
                <w:sz w:val="20"/>
                <w:szCs w:val="20"/>
              </w:rPr>
            </w:pPr>
            <w:r w:rsidRPr="009200CD">
              <w:rPr>
                <w:sz w:val="20"/>
                <w:szCs w:val="20"/>
              </w:rPr>
              <w:t>Confirmation/error message for sending of Data request - calculation per primary supplier of PDT</w:t>
            </w:r>
          </w:p>
        </w:tc>
        <w:tc>
          <w:tcPr>
            <w:tcW w:w="1620" w:type="dxa"/>
            <w:tcBorders>
              <w:top w:val="nil"/>
              <w:left w:val="nil"/>
              <w:bottom w:val="single" w:sz="4" w:space="0" w:color="auto"/>
              <w:right w:val="single" w:sz="4" w:space="0" w:color="auto"/>
            </w:tcBorders>
            <w:noWrap/>
            <w:vAlign w:val="bottom"/>
          </w:tcPr>
          <w:p w14:paraId="40546732" w14:textId="77777777" w:rsidR="000D0738" w:rsidRPr="008904CD" w:rsidRDefault="000D0738" w:rsidP="000D0738">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0D0738" w:rsidRPr="009200CD" w:rsidRDefault="000D0738" w:rsidP="000D0738">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0D0738" w:rsidRPr="009200CD" w:rsidRDefault="000D0738" w:rsidP="000D0738">
            <w:pPr>
              <w:rPr>
                <w:sz w:val="20"/>
                <w:szCs w:val="20"/>
              </w:rPr>
            </w:pPr>
            <w:r w:rsidRPr="009200CD">
              <w:rPr>
                <w:sz w:val="20"/>
                <w:szCs w:val="20"/>
              </w:rPr>
              <w:t>Confirmation/error message for sending of Data request - aggregated values per supplier</w:t>
            </w:r>
          </w:p>
        </w:tc>
        <w:tc>
          <w:tcPr>
            <w:tcW w:w="1620" w:type="dxa"/>
            <w:tcBorders>
              <w:top w:val="nil"/>
              <w:left w:val="nil"/>
              <w:bottom w:val="single" w:sz="4" w:space="0" w:color="auto"/>
              <w:right w:val="single" w:sz="4" w:space="0" w:color="auto"/>
            </w:tcBorders>
            <w:noWrap/>
            <w:vAlign w:val="bottom"/>
          </w:tcPr>
          <w:p w14:paraId="3875467C" w14:textId="77777777" w:rsidR="000D0738" w:rsidRPr="008904CD" w:rsidRDefault="000D0738" w:rsidP="000D0738">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0D0738" w:rsidRPr="009200CD" w:rsidRDefault="000D0738" w:rsidP="000D0738">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0D0738" w:rsidRPr="009200CD" w:rsidRDefault="000D0738" w:rsidP="000D0738">
            <w:pPr>
              <w:rPr>
                <w:sz w:val="20"/>
                <w:szCs w:val="20"/>
              </w:rPr>
            </w:pPr>
            <w:r w:rsidRPr="009200CD">
              <w:rPr>
                <w:sz w:val="20"/>
                <w:szCs w:val="20"/>
              </w:rPr>
              <w:t>Confirmation/error message for sending of Data request - master data of PDT</w:t>
            </w:r>
          </w:p>
        </w:tc>
        <w:tc>
          <w:tcPr>
            <w:tcW w:w="1620" w:type="dxa"/>
            <w:tcBorders>
              <w:top w:val="nil"/>
              <w:left w:val="nil"/>
              <w:bottom w:val="single" w:sz="4" w:space="0" w:color="auto"/>
              <w:right w:val="single" w:sz="4" w:space="0" w:color="auto"/>
            </w:tcBorders>
            <w:noWrap/>
            <w:vAlign w:val="bottom"/>
          </w:tcPr>
          <w:p w14:paraId="0580DB76" w14:textId="77777777" w:rsidR="000D0738" w:rsidRPr="008904CD" w:rsidRDefault="000D0738" w:rsidP="000D0738">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0D0738" w:rsidRPr="005711CB" w:rsidRDefault="000D0738" w:rsidP="000D0738">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0D0738" w:rsidRPr="005711CB" w:rsidRDefault="000D0738" w:rsidP="000D0738">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13DBF8F7" w14:textId="77777777" w:rsidR="000D0738" w:rsidRPr="008904CD" w:rsidRDefault="000D0738" w:rsidP="000D0738">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0D0738" w:rsidRPr="005711CB" w:rsidRDefault="000D0738" w:rsidP="000D0738">
            <w:pPr>
              <w:jc w:val="center"/>
              <w:rPr>
                <w:sz w:val="20"/>
                <w:szCs w:val="20"/>
              </w:rPr>
            </w:pPr>
            <w:r w:rsidRPr="005711CB">
              <w:rPr>
                <w:sz w:val="20"/>
                <w:szCs w:val="20"/>
              </w:rPr>
              <w:t>Service provider</w:t>
            </w:r>
          </w:p>
        </w:tc>
      </w:tr>
      <w:tr w:rsidR="000D0738"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0D0738" w:rsidRPr="005711CB" w:rsidRDefault="000D0738" w:rsidP="000D0738">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0D0738" w:rsidRPr="005711CB" w:rsidRDefault="000D0738" w:rsidP="000D0738">
            <w:pPr>
              <w:rPr>
                <w:sz w:val="20"/>
                <w:szCs w:val="20"/>
              </w:rPr>
            </w:pPr>
            <w:r w:rsidRPr="009200CD">
              <w:rPr>
                <w:sz w:val="20"/>
                <w:szCs w:val="20"/>
              </w:rPr>
              <w:t>Confirmation</w:t>
            </w:r>
            <w:r w:rsidRPr="00D50E37">
              <w:rPr>
                <w:sz w:val="20"/>
                <w:szCs w:val="20"/>
              </w:rPr>
              <w:t xml:space="preserve"> / error in the request for list of handover points PDT</w:t>
            </w:r>
          </w:p>
        </w:tc>
        <w:tc>
          <w:tcPr>
            <w:tcW w:w="1620" w:type="dxa"/>
            <w:tcBorders>
              <w:top w:val="nil"/>
              <w:left w:val="nil"/>
              <w:bottom w:val="single" w:sz="4" w:space="0" w:color="auto"/>
              <w:right w:val="single" w:sz="4" w:space="0" w:color="auto"/>
            </w:tcBorders>
            <w:noWrap/>
            <w:vAlign w:val="bottom"/>
          </w:tcPr>
          <w:p w14:paraId="447071F5" w14:textId="77777777" w:rsidR="000D0738" w:rsidRPr="008904CD" w:rsidRDefault="000D0738" w:rsidP="000D0738">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0D0738" w:rsidRPr="009200CD" w:rsidRDefault="000D0738" w:rsidP="000D0738">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0D0738" w:rsidRPr="009200CD" w:rsidRDefault="000D0738" w:rsidP="000D0738">
            <w:pPr>
              <w:rPr>
                <w:sz w:val="20"/>
                <w:szCs w:val="20"/>
              </w:rPr>
            </w:pPr>
            <w:r w:rsidRPr="009200CD">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bottom"/>
          </w:tcPr>
          <w:p w14:paraId="2286FB9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0D0738" w:rsidRPr="009200CD" w:rsidRDefault="000D0738" w:rsidP="000D0738">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0D0738" w:rsidRPr="009200CD" w:rsidRDefault="000D0738" w:rsidP="000D0738">
            <w:pPr>
              <w:rPr>
                <w:sz w:val="20"/>
                <w:szCs w:val="20"/>
              </w:rPr>
            </w:pPr>
            <w:r w:rsidRPr="005C7745">
              <w:rPr>
                <w:sz w:val="20"/>
                <w:szCs w:val="20"/>
              </w:rPr>
              <w:t>Confirmation/error in the request to enumerate  PDTs in the community</w:t>
            </w:r>
          </w:p>
        </w:tc>
        <w:tc>
          <w:tcPr>
            <w:tcW w:w="1620" w:type="dxa"/>
            <w:tcBorders>
              <w:top w:val="nil"/>
              <w:left w:val="nil"/>
              <w:bottom w:val="single" w:sz="4" w:space="0" w:color="auto"/>
              <w:right w:val="single" w:sz="4" w:space="0" w:color="auto"/>
            </w:tcBorders>
            <w:noWrap/>
            <w:vAlign w:val="bottom"/>
          </w:tcPr>
          <w:p w14:paraId="2E74F08B" w14:textId="77777777" w:rsidR="000D0738" w:rsidRPr="008904CD" w:rsidRDefault="000D0738" w:rsidP="000D0738">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0D0738" w:rsidRPr="009200CD" w:rsidRDefault="000D0738" w:rsidP="000D0738">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0D0738" w:rsidRPr="009200CD" w:rsidRDefault="000D0738" w:rsidP="000D0738">
            <w:pPr>
              <w:rPr>
                <w:sz w:val="20"/>
                <w:szCs w:val="20"/>
              </w:rPr>
            </w:pPr>
            <w:r w:rsidRPr="00F31EFF">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bottom"/>
          </w:tcPr>
          <w:p w14:paraId="347A4A7C" w14:textId="77777777" w:rsidR="000D0738" w:rsidRPr="008904CD" w:rsidRDefault="000D0738" w:rsidP="000D0738">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0D0738" w:rsidRPr="005711CB" w:rsidRDefault="000D0738" w:rsidP="000D0738">
            <w:pPr>
              <w:jc w:val="center"/>
              <w:rPr>
                <w:sz w:val="20"/>
                <w:szCs w:val="20"/>
              </w:rPr>
            </w:pPr>
            <w:r w:rsidRPr="005711CB">
              <w:rPr>
                <w:sz w:val="20"/>
                <w:szCs w:val="20"/>
              </w:rPr>
              <w:t>Service provider</w:t>
            </w:r>
          </w:p>
        </w:tc>
      </w:tr>
      <w:tr w:rsidR="000D0738"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0D0738" w:rsidRDefault="000D0738" w:rsidP="000D0738">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0D0738" w:rsidRPr="00F31EFF" w:rsidRDefault="000D0738" w:rsidP="000D0738">
            <w:pPr>
              <w:rPr>
                <w:sz w:val="20"/>
                <w:szCs w:val="20"/>
              </w:rPr>
            </w:pPr>
            <w:r w:rsidRPr="00A95107">
              <w:rPr>
                <w:sz w:val="20"/>
                <w:szCs w:val="20"/>
              </w:rPr>
              <w:t>Error Message in Aggregator Portfolio Query</w:t>
            </w:r>
          </w:p>
        </w:tc>
        <w:tc>
          <w:tcPr>
            <w:tcW w:w="1620" w:type="dxa"/>
            <w:tcBorders>
              <w:top w:val="nil"/>
              <w:left w:val="nil"/>
              <w:bottom w:val="single" w:sz="4" w:space="0" w:color="auto"/>
              <w:right w:val="single" w:sz="4" w:space="0" w:color="auto"/>
            </w:tcBorders>
            <w:noWrap/>
            <w:vAlign w:val="bottom"/>
          </w:tcPr>
          <w:p w14:paraId="2195D376" w14:textId="05CB0735" w:rsidR="000D0738" w:rsidRDefault="000D0738" w:rsidP="000D0738">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0D0738" w:rsidRPr="005711CB" w:rsidRDefault="000D0738" w:rsidP="000D0738">
            <w:pPr>
              <w:jc w:val="center"/>
              <w:rPr>
                <w:sz w:val="20"/>
                <w:szCs w:val="20"/>
              </w:rPr>
            </w:pPr>
            <w:r w:rsidRPr="005711CB">
              <w:rPr>
                <w:sz w:val="20"/>
                <w:szCs w:val="20"/>
              </w:rPr>
              <w:t>Service provider</w:t>
            </w:r>
          </w:p>
        </w:tc>
      </w:tr>
      <w:tr w:rsidR="000D0738"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0D0738" w:rsidRDefault="000D0738" w:rsidP="000D0738">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0D0738" w:rsidRPr="00F31EFF" w:rsidRDefault="000D0738" w:rsidP="000D0738">
            <w:pPr>
              <w:rPr>
                <w:sz w:val="20"/>
                <w:szCs w:val="20"/>
              </w:rPr>
            </w:pPr>
            <w:r w:rsidRPr="00D638A9">
              <w:rPr>
                <w:sz w:val="20"/>
                <w:szCs w:val="20"/>
              </w:rPr>
              <w:t>Error Message for Request for OPM Sharing Master Data</w:t>
            </w:r>
            <w:r>
              <w:rPr>
                <w:sz w:val="20"/>
                <w:szCs w:val="20"/>
              </w:rPr>
              <w:t>v</w:t>
            </w:r>
          </w:p>
        </w:tc>
        <w:tc>
          <w:tcPr>
            <w:tcW w:w="1620" w:type="dxa"/>
            <w:tcBorders>
              <w:top w:val="nil"/>
              <w:left w:val="nil"/>
              <w:bottom w:val="single" w:sz="4" w:space="0" w:color="auto"/>
              <w:right w:val="single" w:sz="4" w:space="0" w:color="auto"/>
            </w:tcBorders>
            <w:noWrap/>
            <w:vAlign w:val="bottom"/>
          </w:tcPr>
          <w:p w14:paraId="24C73CC1" w14:textId="5ECE0232" w:rsidR="000D0738" w:rsidRDefault="000D0738" w:rsidP="000D0738">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0D0738" w:rsidRPr="005711CB" w:rsidRDefault="000D0738" w:rsidP="000D0738">
            <w:pPr>
              <w:jc w:val="center"/>
              <w:rPr>
                <w:sz w:val="20"/>
                <w:szCs w:val="20"/>
              </w:rPr>
            </w:pPr>
            <w:r w:rsidRPr="00D638A9">
              <w:rPr>
                <w:sz w:val="20"/>
                <w:szCs w:val="20"/>
              </w:rPr>
              <w:t>Service provider</w:t>
            </w:r>
          </w:p>
        </w:tc>
      </w:tr>
      <w:tr w:rsidR="000D0738" w:rsidRPr="007F474B" w14:paraId="533712D0"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51626A5C" w14:textId="4A0AAC43" w:rsidR="000D0738" w:rsidRDefault="000D0738" w:rsidP="000D0738">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47973D76" w14:textId="7F63A0E4" w:rsidR="000D0738" w:rsidRPr="00D638A9" w:rsidRDefault="000D0738" w:rsidP="000D0738">
            <w:pPr>
              <w:rPr>
                <w:sz w:val="20"/>
                <w:szCs w:val="20"/>
              </w:rPr>
            </w:pPr>
            <w:r w:rsidRPr="000D0738">
              <w:rPr>
                <w:sz w:val="20"/>
                <w:szCs w:val="20"/>
              </w:rPr>
              <w:t>Error message for storage activation request</w:t>
            </w:r>
          </w:p>
        </w:tc>
        <w:tc>
          <w:tcPr>
            <w:tcW w:w="1620" w:type="dxa"/>
            <w:tcBorders>
              <w:top w:val="nil"/>
              <w:left w:val="nil"/>
              <w:bottom w:val="single" w:sz="4" w:space="0" w:color="auto"/>
              <w:right w:val="single" w:sz="4" w:space="0" w:color="auto"/>
            </w:tcBorders>
            <w:noWrap/>
            <w:vAlign w:val="bottom"/>
          </w:tcPr>
          <w:p w14:paraId="101DC33E" w14:textId="109EBED7" w:rsidR="000D0738" w:rsidRDefault="000D0738" w:rsidP="000D0738">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0D7E029" w14:textId="4C78E4EE"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4BF7F67" w14:textId="1461ACBD"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1876B95" w14:textId="7F8C55C4" w:rsidR="000D0738" w:rsidRPr="00D638A9" w:rsidRDefault="000D0738" w:rsidP="000D0738">
            <w:pPr>
              <w:jc w:val="center"/>
              <w:rPr>
                <w:sz w:val="20"/>
                <w:szCs w:val="20"/>
              </w:rPr>
            </w:pPr>
            <w:r w:rsidRPr="00D638A9">
              <w:rPr>
                <w:sz w:val="20"/>
                <w:szCs w:val="20"/>
              </w:rPr>
              <w:t>Service provider</w:t>
            </w:r>
          </w:p>
        </w:tc>
      </w:tr>
      <w:tr w:rsidR="000D0738" w:rsidRPr="007F474B" w14:paraId="2AD4E057"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3199DC4" w14:textId="7B79B4BF" w:rsidR="000D0738" w:rsidRDefault="000D0738" w:rsidP="000D0738">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68C6645B" w14:textId="69E09DDC" w:rsidR="000D0738" w:rsidRPr="000D0738" w:rsidRDefault="000D0738" w:rsidP="000D0738">
            <w:pPr>
              <w:rPr>
                <w:sz w:val="20"/>
                <w:szCs w:val="20"/>
              </w:rPr>
            </w:pPr>
            <w:r w:rsidRPr="000D0738">
              <w:rPr>
                <w:sz w:val="20"/>
                <w:szCs w:val="20"/>
              </w:rPr>
              <w:t>Error message for flexibility activation request</w:t>
            </w:r>
          </w:p>
        </w:tc>
        <w:tc>
          <w:tcPr>
            <w:tcW w:w="1620" w:type="dxa"/>
            <w:tcBorders>
              <w:top w:val="nil"/>
              <w:left w:val="nil"/>
              <w:bottom w:val="single" w:sz="4" w:space="0" w:color="auto"/>
              <w:right w:val="single" w:sz="4" w:space="0" w:color="auto"/>
            </w:tcBorders>
            <w:noWrap/>
            <w:vAlign w:val="bottom"/>
          </w:tcPr>
          <w:p w14:paraId="1E04F670" w14:textId="68F47B3F" w:rsidR="000D0738" w:rsidRDefault="000D0738" w:rsidP="000D0738">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F6EF86F" w14:textId="67A4BB6A"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3D9AAF" w14:textId="35B6C725"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963F5AE" w14:textId="4002B706" w:rsidR="000D0738" w:rsidRPr="00D638A9" w:rsidRDefault="000D0738" w:rsidP="000D0738">
            <w:pPr>
              <w:jc w:val="center"/>
              <w:rPr>
                <w:sz w:val="20"/>
                <w:szCs w:val="20"/>
              </w:rPr>
            </w:pPr>
            <w:r w:rsidRPr="00D638A9">
              <w:rPr>
                <w:sz w:val="20"/>
                <w:szCs w:val="20"/>
              </w:rPr>
              <w:t>Service provider</w:t>
            </w:r>
          </w:p>
        </w:tc>
      </w:tr>
      <w:tr w:rsidR="000D0738"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0D0738" w:rsidRPr="009200CD" w:rsidRDefault="000D0738" w:rsidP="000D0738">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0D0738" w:rsidRPr="009200CD" w:rsidRDefault="000D0738" w:rsidP="000D0738">
            <w:pPr>
              <w:rPr>
                <w:sz w:val="20"/>
                <w:szCs w:val="20"/>
              </w:rPr>
            </w:pPr>
            <w:r w:rsidRPr="009200CD">
              <w:rPr>
                <w:sz w:val="20"/>
                <w:szCs w:val="20"/>
              </w:rPr>
              <w:t>Invoicing base data - error/confirmation</w:t>
            </w:r>
          </w:p>
        </w:tc>
        <w:tc>
          <w:tcPr>
            <w:tcW w:w="1620" w:type="dxa"/>
            <w:tcBorders>
              <w:top w:val="nil"/>
              <w:left w:val="nil"/>
              <w:bottom w:val="single" w:sz="4" w:space="0" w:color="auto"/>
              <w:right w:val="single" w:sz="4" w:space="0" w:color="auto"/>
            </w:tcBorders>
            <w:noWrap/>
            <w:vAlign w:val="bottom"/>
          </w:tcPr>
          <w:p w14:paraId="3AD7ABED" w14:textId="77777777" w:rsidR="000D0738" w:rsidRPr="008904CD" w:rsidRDefault="000D0738" w:rsidP="000D0738">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0D0738" w:rsidRPr="009200CD" w:rsidRDefault="000D0738" w:rsidP="000D0738">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0D0738" w:rsidRPr="009200CD" w:rsidRDefault="000D0738" w:rsidP="000D0738">
            <w:pPr>
              <w:rPr>
                <w:sz w:val="20"/>
                <w:szCs w:val="20"/>
              </w:rPr>
            </w:pPr>
            <w:r w:rsidRPr="009200CD">
              <w:rPr>
                <w:sz w:val="20"/>
                <w:szCs w:val="20"/>
              </w:rPr>
              <w:t>OTE invoicing base data - error/confirmation</w:t>
            </w:r>
          </w:p>
        </w:tc>
        <w:tc>
          <w:tcPr>
            <w:tcW w:w="1620" w:type="dxa"/>
            <w:tcBorders>
              <w:top w:val="nil"/>
              <w:left w:val="nil"/>
              <w:bottom w:val="single" w:sz="4" w:space="0" w:color="auto"/>
              <w:right w:val="single" w:sz="4" w:space="0" w:color="auto"/>
            </w:tcBorders>
            <w:noWrap/>
            <w:vAlign w:val="bottom"/>
          </w:tcPr>
          <w:p w14:paraId="7D44DBDA" w14:textId="77777777" w:rsidR="000D0738" w:rsidRPr="008904CD" w:rsidRDefault="000D0738" w:rsidP="000D0738">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0D0738" w:rsidRPr="009200CD" w:rsidRDefault="000D0738" w:rsidP="000D0738">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0D0738" w:rsidRPr="009200CD" w:rsidRDefault="000D0738" w:rsidP="000D0738">
            <w:pPr>
              <w:rPr>
                <w:sz w:val="20"/>
                <w:szCs w:val="20"/>
              </w:rPr>
            </w:pPr>
            <w:r w:rsidRPr="009200CD">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bottom"/>
          </w:tcPr>
          <w:p w14:paraId="414B6EEA" w14:textId="77777777" w:rsidR="000D0738" w:rsidRPr="008904CD" w:rsidRDefault="000D0738" w:rsidP="000D0738">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0D0738" w:rsidRPr="009200CD" w:rsidRDefault="000D0738" w:rsidP="000D0738">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0D0738" w:rsidRPr="009200CD" w:rsidRDefault="000D0738" w:rsidP="000D0738">
            <w:pPr>
              <w:rPr>
                <w:sz w:val="20"/>
                <w:szCs w:val="20"/>
              </w:rPr>
            </w:pPr>
            <w:r w:rsidRPr="009200CD">
              <w:rPr>
                <w:sz w:val="20"/>
                <w:szCs w:val="20"/>
              </w:rPr>
              <w:t>OTE payments and refunds overview - error/confirmation</w:t>
            </w:r>
          </w:p>
        </w:tc>
        <w:tc>
          <w:tcPr>
            <w:tcW w:w="1620" w:type="dxa"/>
            <w:tcBorders>
              <w:top w:val="nil"/>
              <w:left w:val="nil"/>
              <w:bottom w:val="single" w:sz="4" w:space="0" w:color="auto"/>
              <w:right w:val="single" w:sz="4" w:space="0" w:color="auto"/>
            </w:tcBorders>
            <w:noWrap/>
            <w:vAlign w:val="bottom"/>
          </w:tcPr>
          <w:p w14:paraId="5D22514B" w14:textId="77777777" w:rsidR="000D0738" w:rsidRPr="008904CD" w:rsidRDefault="000D0738" w:rsidP="000D0738">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0D0738" w:rsidRPr="009200CD" w:rsidRDefault="000D0738" w:rsidP="000D0738">
            <w:pPr>
              <w:jc w:val="center"/>
              <w:rPr>
                <w:sz w:val="20"/>
                <w:szCs w:val="20"/>
              </w:rPr>
            </w:pPr>
            <w:r w:rsidRPr="009200CD">
              <w:rPr>
                <w:sz w:val="20"/>
                <w:szCs w:val="20"/>
              </w:rPr>
              <w:lastRenderedPageBreak/>
              <w:t>414</w:t>
            </w:r>
          </w:p>
        </w:tc>
        <w:tc>
          <w:tcPr>
            <w:tcW w:w="3795" w:type="dxa"/>
            <w:tcBorders>
              <w:top w:val="nil"/>
              <w:left w:val="nil"/>
              <w:bottom w:val="single" w:sz="4" w:space="0" w:color="auto"/>
              <w:right w:val="single" w:sz="4" w:space="0" w:color="auto"/>
            </w:tcBorders>
            <w:vAlign w:val="center"/>
          </w:tcPr>
          <w:p w14:paraId="3C795C5D" w14:textId="77777777" w:rsidR="000D0738" w:rsidRPr="009200CD" w:rsidRDefault="000D0738" w:rsidP="000D0738">
            <w:pPr>
              <w:rPr>
                <w:sz w:val="20"/>
                <w:szCs w:val="20"/>
              </w:rPr>
            </w:pPr>
            <w:r w:rsidRPr="009200CD">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bottom"/>
          </w:tcPr>
          <w:p w14:paraId="16D91EEC" w14:textId="77777777" w:rsidR="000D0738" w:rsidRPr="008904CD" w:rsidRDefault="000D0738" w:rsidP="000D0738">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0D0738" w:rsidRPr="009200CD" w:rsidRDefault="000D0738" w:rsidP="000D0738">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0D0738" w:rsidRPr="009200CD" w:rsidRDefault="000D0738" w:rsidP="000D0738">
            <w:pPr>
              <w:rPr>
                <w:sz w:val="20"/>
                <w:szCs w:val="20"/>
              </w:rPr>
            </w:pPr>
            <w:r w:rsidRPr="009200CD">
              <w:rPr>
                <w:sz w:val="20"/>
                <w:szCs w:val="20"/>
              </w:rPr>
              <w:t>OTE LP differences settlement - error/confirmation</w:t>
            </w:r>
          </w:p>
        </w:tc>
        <w:tc>
          <w:tcPr>
            <w:tcW w:w="1620" w:type="dxa"/>
            <w:tcBorders>
              <w:top w:val="nil"/>
              <w:left w:val="nil"/>
              <w:bottom w:val="single" w:sz="4" w:space="0" w:color="auto"/>
              <w:right w:val="single" w:sz="4" w:space="0" w:color="auto"/>
            </w:tcBorders>
            <w:noWrap/>
            <w:vAlign w:val="bottom"/>
          </w:tcPr>
          <w:p w14:paraId="59C047D4" w14:textId="77777777" w:rsidR="000D0738" w:rsidRPr="008904CD" w:rsidRDefault="000D0738" w:rsidP="000D0738">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0D0738" w:rsidRPr="009200CD" w:rsidRDefault="000D0738" w:rsidP="000D0738">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0D0738" w:rsidRPr="009200CD" w:rsidRDefault="000D0738" w:rsidP="000D0738">
            <w:pPr>
              <w:rPr>
                <w:sz w:val="20"/>
                <w:szCs w:val="20"/>
              </w:rPr>
            </w:pPr>
            <w:r w:rsidRPr="009200CD">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0D0738" w:rsidRPr="008904CD" w:rsidRDefault="000D0738" w:rsidP="000D0738">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0D0738" w:rsidRPr="009200CD" w:rsidRDefault="000D0738" w:rsidP="000D0738">
            <w:pPr>
              <w:jc w:val="center"/>
              <w:rPr>
                <w:sz w:val="20"/>
                <w:szCs w:val="20"/>
              </w:rPr>
            </w:pPr>
            <w:r w:rsidRPr="009200CD">
              <w:rPr>
                <w:sz w:val="20"/>
                <w:szCs w:val="20"/>
              </w:rPr>
              <w:t>PXE</w:t>
            </w:r>
          </w:p>
        </w:tc>
      </w:tr>
      <w:tr w:rsidR="000D0738"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0D0738" w:rsidRPr="009200CD" w:rsidRDefault="000D0738" w:rsidP="000D0738">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0D0738" w:rsidRPr="009200CD" w:rsidRDefault="000D0738" w:rsidP="000D0738">
            <w:pPr>
              <w:rPr>
                <w:sz w:val="20"/>
                <w:szCs w:val="20"/>
              </w:rPr>
            </w:pPr>
            <w:r w:rsidRPr="009200CD">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0D0738" w:rsidRPr="008904CD" w:rsidRDefault="000D0738" w:rsidP="000D0738">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0D0738" w:rsidRPr="009200CD" w:rsidRDefault="000D0738" w:rsidP="000D0738">
            <w:pPr>
              <w:jc w:val="center"/>
              <w:rPr>
                <w:sz w:val="20"/>
                <w:szCs w:val="20"/>
              </w:rPr>
            </w:pPr>
            <w:r w:rsidRPr="009200CD">
              <w:rPr>
                <w:sz w:val="20"/>
                <w:szCs w:val="20"/>
              </w:rPr>
              <w:t>PXE</w:t>
            </w:r>
          </w:p>
        </w:tc>
      </w:tr>
      <w:tr w:rsidR="000D0738"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0D0738" w:rsidRPr="009200CD" w:rsidRDefault="000D0738" w:rsidP="000D0738">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0D0738" w:rsidRPr="009200CD" w:rsidRDefault="000D0738" w:rsidP="000D0738">
            <w:pPr>
              <w:rPr>
                <w:sz w:val="20"/>
                <w:szCs w:val="20"/>
              </w:rPr>
            </w:pPr>
            <w:r w:rsidRPr="009200CD">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bottom"/>
          </w:tcPr>
          <w:p w14:paraId="301B3078"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0D0738" w:rsidRPr="009200CD" w:rsidRDefault="000D0738" w:rsidP="000D0738">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0D0738" w:rsidRPr="009200CD" w:rsidRDefault="000D0738" w:rsidP="000D0738">
            <w:pPr>
              <w:rPr>
                <w:sz w:val="20"/>
                <w:szCs w:val="20"/>
              </w:rPr>
            </w:pPr>
            <w:r w:rsidRPr="009200CD">
              <w:rPr>
                <w:sz w:val="20"/>
                <w:szCs w:val="20"/>
              </w:rPr>
              <w:t xml:space="preserve">Confirmation / error in request for OTE settlement </w:t>
            </w:r>
            <w:r>
              <w:rPr>
                <w:sz w:val="20"/>
                <w:szCs w:val="20"/>
              </w:rPr>
              <w:t xml:space="preserve">exchange </w:t>
            </w:r>
            <w:r w:rsidRPr="009200CD">
              <w:rPr>
                <w:sz w:val="20"/>
                <w:szCs w:val="20"/>
              </w:rPr>
              <w:t>rate</w:t>
            </w:r>
          </w:p>
        </w:tc>
        <w:tc>
          <w:tcPr>
            <w:tcW w:w="1620" w:type="dxa"/>
            <w:tcBorders>
              <w:top w:val="nil"/>
              <w:left w:val="nil"/>
              <w:bottom w:val="single" w:sz="4" w:space="0" w:color="auto"/>
              <w:right w:val="single" w:sz="4" w:space="0" w:color="auto"/>
            </w:tcBorders>
            <w:noWrap/>
            <w:vAlign w:val="bottom"/>
          </w:tcPr>
          <w:p w14:paraId="0009908C" w14:textId="77777777" w:rsidR="000D0738" w:rsidRPr="008904CD" w:rsidRDefault="000D0738" w:rsidP="000D0738">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0D0738" w:rsidRDefault="000D0738" w:rsidP="000D0738">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0D0738" w:rsidRPr="00224F1D" w:rsidRDefault="000D0738" w:rsidP="000D0738">
            <w:pPr>
              <w:rPr>
                <w:sz w:val="20"/>
                <w:szCs w:val="20"/>
              </w:rPr>
            </w:pPr>
            <w:r w:rsidRPr="00224F1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7F3FAB0B" w14:textId="77777777" w:rsidR="000D0738" w:rsidRDefault="000D0738" w:rsidP="000D0738">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0D0738" w:rsidRDefault="000D0738" w:rsidP="000D0738">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0D0738" w:rsidRPr="00224F1D" w:rsidRDefault="000D0738" w:rsidP="000D0738">
            <w:pPr>
              <w:rPr>
                <w:sz w:val="20"/>
                <w:szCs w:val="20"/>
              </w:rPr>
            </w:pPr>
            <w:r w:rsidRPr="00224F1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6CA48935" w14:textId="77777777" w:rsidR="000D0738" w:rsidRDefault="000D0738" w:rsidP="000D0738">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0D0738" w:rsidRDefault="000D0738" w:rsidP="000D0738">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0D0738" w:rsidRPr="001468DA" w:rsidRDefault="000D0738" w:rsidP="000D0738">
            <w:pPr>
              <w:rPr>
                <w:sz w:val="20"/>
                <w:szCs w:val="20"/>
              </w:rPr>
            </w:pPr>
            <w:r w:rsidRPr="00B9591B">
              <w:rPr>
                <w:sz w:val="20"/>
                <w:szCs w:val="20"/>
              </w:rPr>
              <w:t>Invoicing base data - summary - confirmation / error</w:t>
            </w:r>
          </w:p>
        </w:tc>
        <w:tc>
          <w:tcPr>
            <w:tcW w:w="1620" w:type="dxa"/>
            <w:tcBorders>
              <w:top w:val="nil"/>
              <w:left w:val="nil"/>
              <w:bottom w:val="single" w:sz="4" w:space="0" w:color="auto"/>
              <w:right w:val="single" w:sz="4" w:space="0" w:color="auto"/>
            </w:tcBorders>
            <w:noWrap/>
            <w:vAlign w:val="bottom"/>
          </w:tcPr>
          <w:p w14:paraId="003E4FBF" w14:textId="77777777" w:rsidR="000D0738" w:rsidRDefault="000D0738" w:rsidP="000D0738">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0D0738" w:rsidRDefault="000D0738" w:rsidP="000D0738">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0D0738" w:rsidRPr="001468DA" w:rsidRDefault="000D0738" w:rsidP="000D0738">
            <w:pPr>
              <w:rPr>
                <w:sz w:val="20"/>
                <w:szCs w:val="20"/>
              </w:rPr>
            </w:pPr>
            <w:r w:rsidRPr="00B9591B">
              <w:rPr>
                <w:sz w:val="20"/>
                <w:szCs w:val="20"/>
              </w:rPr>
              <w:t>OTE invoicing base data - summary - confirmation / error</w:t>
            </w:r>
          </w:p>
        </w:tc>
        <w:tc>
          <w:tcPr>
            <w:tcW w:w="1620" w:type="dxa"/>
            <w:tcBorders>
              <w:top w:val="nil"/>
              <w:left w:val="nil"/>
              <w:bottom w:val="single" w:sz="4" w:space="0" w:color="auto"/>
              <w:right w:val="single" w:sz="4" w:space="0" w:color="auto"/>
            </w:tcBorders>
            <w:noWrap/>
            <w:vAlign w:val="bottom"/>
          </w:tcPr>
          <w:p w14:paraId="7CF4F60E" w14:textId="77777777" w:rsidR="000D0738" w:rsidRDefault="000D0738" w:rsidP="000D0738">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0D0738" w:rsidRDefault="000D0738" w:rsidP="000D0738">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0D0738" w:rsidRPr="001468DA" w:rsidRDefault="000D0738" w:rsidP="000D0738">
            <w:pPr>
              <w:rPr>
                <w:sz w:val="20"/>
                <w:szCs w:val="20"/>
              </w:rPr>
            </w:pPr>
            <w:r w:rsidRPr="00B9591B">
              <w:rPr>
                <w:sz w:val="20"/>
                <w:szCs w:val="20"/>
              </w:rPr>
              <w:t>Claim overview - summary - confirmation / error</w:t>
            </w:r>
          </w:p>
        </w:tc>
        <w:tc>
          <w:tcPr>
            <w:tcW w:w="1620" w:type="dxa"/>
            <w:tcBorders>
              <w:top w:val="nil"/>
              <w:left w:val="nil"/>
              <w:bottom w:val="single" w:sz="4" w:space="0" w:color="auto"/>
              <w:right w:val="single" w:sz="4" w:space="0" w:color="auto"/>
            </w:tcBorders>
            <w:noWrap/>
            <w:vAlign w:val="bottom"/>
          </w:tcPr>
          <w:p w14:paraId="6527ADBA" w14:textId="77777777" w:rsidR="000D0738" w:rsidRDefault="000D0738" w:rsidP="000D0738">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0D0738" w:rsidRDefault="000D0738" w:rsidP="000D0738">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0D0738" w:rsidRPr="001468DA" w:rsidRDefault="000D0738" w:rsidP="000D0738">
            <w:pPr>
              <w:rPr>
                <w:sz w:val="20"/>
                <w:szCs w:val="20"/>
              </w:rPr>
            </w:pPr>
            <w:r w:rsidRPr="00B9591B">
              <w:rPr>
                <w:sz w:val="20"/>
                <w:szCs w:val="20"/>
              </w:rPr>
              <w:t>OTE Claim overview - summary - confirmation / error</w:t>
            </w:r>
          </w:p>
        </w:tc>
        <w:tc>
          <w:tcPr>
            <w:tcW w:w="1620" w:type="dxa"/>
            <w:tcBorders>
              <w:top w:val="nil"/>
              <w:left w:val="nil"/>
              <w:bottom w:val="single" w:sz="4" w:space="0" w:color="auto"/>
              <w:right w:val="single" w:sz="4" w:space="0" w:color="auto"/>
            </w:tcBorders>
            <w:noWrap/>
            <w:vAlign w:val="bottom"/>
          </w:tcPr>
          <w:p w14:paraId="657A33E6" w14:textId="77777777" w:rsidR="000D0738" w:rsidRDefault="000D0738" w:rsidP="000D0738">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0D0738" w:rsidRPr="009200CD" w:rsidRDefault="000D0738" w:rsidP="000D0738">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0D0738" w:rsidRPr="00E770CF" w:rsidRDefault="000D0738" w:rsidP="000D0738">
            <w:pPr>
              <w:rPr>
                <w:sz w:val="20"/>
                <w:szCs w:val="20"/>
              </w:rPr>
            </w:pPr>
            <w:r w:rsidRPr="00E770CF">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16FED2F8" w14:textId="77777777" w:rsidR="000D0738" w:rsidRPr="008904CD" w:rsidRDefault="000D0738" w:rsidP="000D0738">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0D0738" w:rsidRPr="00E770CF" w:rsidRDefault="000D0738" w:rsidP="000D0738">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1404500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0D0738" w:rsidRPr="009200CD" w:rsidRDefault="000D0738" w:rsidP="000D0738">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0D0738" w:rsidRPr="00E770CF" w:rsidRDefault="000D0738" w:rsidP="000D0738">
            <w:pPr>
              <w:rPr>
                <w:sz w:val="20"/>
                <w:szCs w:val="20"/>
              </w:rPr>
            </w:pPr>
            <w:r w:rsidRPr="00E770CF">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12FA5F9C" w14:textId="77777777" w:rsidR="000D0738" w:rsidRPr="008904CD" w:rsidRDefault="000D0738" w:rsidP="000D0738">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0D0738" w:rsidRPr="009200CD" w:rsidRDefault="000D0738" w:rsidP="000D0738">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0D0738" w:rsidRPr="00E770CF" w:rsidRDefault="000D0738" w:rsidP="000D0738">
            <w:pPr>
              <w:jc w:val="center"/>
              <w:rPr>
                <w:sz w:val="20"/>
                <w:szCs w:val="20"/>
              </w:rPr>
            </w:pPr>
            <w:r w:rsidRPr="00E770CF">
              <w:rPr>
                <w:sz w:val="20"/>
                <w:szCs w:val="20"/>
              </w:rPr>
              <w:t>CDS (Prodis)</w:t>
            </w:r>
          </w:p>
        </w:tc>
      </w:tr>
      <w:tr w:rsidR="000D0738"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0D0738" w:rsidRPr="009200CD" w:rsidRDefault="000D0738" w:rsidP="000D0738">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0D0738" w:rsidRPr="00E770CF" w:rsidRDefault="000D0738" w:rsidP="000D0738">
            <w:pPr>
              <w:rPr>
                <w:sz w:val="20"/>
                <w:szCs w:val="20"/>
              </w:rPr>
            </w:pPr>
            <w:r w:rsidRPr="00E770CF">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440EDC17" w14:textId="77777777" w:rsidR="000D0738" w:rsidRPr="008904CD" w:rsidRDefault="000D0738" w:rsidP="000D0738">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0D0738" w:rsidRPr="00E770CF" w:rsidRDefault="000D0738" w:rsidP="000D0738">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70985BF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0D0738" w:rsidRPr="00CC1AF2" w:rsidRDefault="000D0738" w:rsidP="000D0738">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0D0738" w:rsidRPr="009200CD" w:rsidRDefault="000D0738" w:rsidP="000D0738">
            <w:pPr>
              <w:rPr>
                <w:sz w:val="20"/>
                <w:szCs w:val="20"/>
              </w:rPr>
            </w:pPr>
            <w:r w:rsidRPr="00CC1AF2">
              <w:rPr>
                <w:sz w:val="20"/>
                <w:szCs w:val="20"/>
              </w:rPr>
              <w:t>LP netting - error/confirmation</w:t>
            </w:r>
          </w:p>
        </w:tc>
        <w:tc>
          <w:tcPr>
            <w:tcW w:w="1620" w:type="dxa"/>
            <w:tcBorders>
              <w:top w:val="nil"/>
              <w:left w:val="nil"/>
              <w:bottom w:val="single" w:sz="4" w:space="0" w:color="auto"/>
              <w:right w:val="single" w:sz="4" w:space="0" w:color="auto"/>
            </w:tcBorders>
            <w:noWrap/>
            <w:vAlign w:val="bottom"/>
          </w:tcPr>
          <w:p w14:paraId="3EAA6B02" w14:textId="77777777" w:rsidR="000D0738" w:rsidRPr="008904CD" w:rsidRDefault="000D0738" w:rsidP="000D0738">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0D0738" w:rsidRPr="009200CD" w:rsidRDefault="000D0738" w:rsidP="000D0738">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0D0738" w:rsidRPr="009200CD" w:rsidRDefault="000D0738" w:rsidP="000D0738">
            <w:pPr>
              <w:rPr>
                <w:sz w:val="20"/>
                <w:szCs w:val="20"/>
              </w:rPr>
            </w:pPr>
            <w:r>
              <w:rPr>
                <w:sz w:val="20"/>
                <w:szCs w:val="20"/>
                <w:lang w:eastAsia="cs-CZ"/>
              </w:rPr>
              <w:t>Financial status limit - error/confirmation</w:t>
            </w:r>
          </w:p>
        </w:tc>
        <w:tc>
          <w:tcPr>
            <w:tcW w:w="1620" w:type="dxa"/>
            <w:tcBorders>
              <w:top w:val="nil"/>
              <w:left w:val="nil"/>
              <w:bottom w:val="single" w:sz="4" w:space="0" w:color="auto"/>
              <w:right w:val="single" w:sz="4" w:space="0" w:color="auto"/>
            </w:tcBorders>
            <w:noWrap/>
            <w:vAlign w:val="bottom"/>
          </w:tcPr>
          <w:p w14:paraId="6DB7F28A" w14:textId="77777777" w:rsidR="000D0738" w:rsidRPr="008904CD" w:rsidRDefault="000D0738" w:rsidP="000D0738">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0D0738" w:rsidRDefault="000D0738" w:rsidP="000D0738">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0D0738" w:rsidRDefault="000D0738" w:rsidP="000D0738">
            <w:pPr>
              <w:rPr>
                <w:sz w:val="20"/>
                <w:szCs w:val="20"/>
              </w:rPr>
            </w:pPr>
            <w:r w:rsidRPr="0082208B">
              <w:rPr>
                <w:sz w:val="20"/>
                <w:szCs w:val="20"/>
              </w:rPr>
              <w:t>LP netting - final settlement - error/confirmation</w:t>
            </w:r>
          </w:p>
        </w:tc>
        <w:tc>
          <w:tcPr>
            <w:tcW w:w="1620" w:type="dxa"/>
            <w:tcBorders>
              <w:top w:val="nil"/>
              <w:left w:val="nil"/>
              <w:bottom w:val="single" w:sz="4" w:space="0" w:color="auto"/>
              <w:right w:val="single" w:sz="4" w:space="0" w:color="auto"/>
            </w:tcBorders>
            <w:noWrap/>
            <w:vAlign w:val="bottom"/>
          </w:tcPr>
          <w:p w14:paraId="0457A2C4" w14:textId="77777777" w:rsidR="000D0738" w:rsidRPr="008904CD" w:rsidRDefault="000D0738" w:rsidP="000D0738">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0D0738" w:rsidRDefault="000D0738" w:rsidP="000D0738">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0D0738" w:rsidRDefault="000D0738" w:rsidP="000D0738">
            <w:pPr>
              <w:rPr>
                <w:sz w:val="20"/>
                <w:szCs w:val="20"/>
              </w:rPr>
            </w:pPr>
            <w:r w:rsidRPr="0082208B">
              <w:rPr>
                <w:sz w:val="20"/>
                <w:szCs w:val="20"/>
              </w:rPr>
              <w:t>Final Settlement of Clearing Differences - error/confirmation</w:t>
            </w:r>
          </w:p>
        </w:tc>
        <w:tc>
          <w:tcPr>
            <w:tcW w:w="1620" w:type="dxa"/>
            <w:tcBorders>
              <w:top w:val="nil"/>
              <w:left w:val="nil"/>
              <w:bottom w:val="single" w:sz="4" w:space="0" w:color="auto"/>
              <w:right w:val="single" w:sz="4" w:space="0" w:color="auto"/>
            </w:tcBorders>
            <w:noWrap/>
            <w:vAlign w:val="bottom"/>
          </w:tcPr>
          <w:p w14:paraId="5E40689B" w14:textId="77777777" w:rsidR="000D0738" w:rsidRPr="008904CD" w:rsidRDefault="000D0738" w:rsidP="000D0738">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0D0738" w:rsidRDefault="000D0738" w:rsidP="000D0738">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0D0738" w:rsidRDefault="000D0738" w:rsidP="000D0738">
            <w:pPr>
              <w:rPr>
                <w:sz w:val="20"/>
                <w:szCs w:val="20"/>
              </w:rPr>
            </w:pPr>
            <w:r w:rsidRPr="0082208B">
              <w:rPr>
                <w:sz w:val="20"/>
                <w:szCs w:val="20"/>
              </w:rPr>
              <w:t>Final Settlement of Clearing Differences OTE - error/confirmation</w:t>
            </w:r>
          </w:p>
        </w:tc>
        <w:tc>
          <w:tcPr>
            <w:tcW w:w="1620" w:type="dxa"/>
            <w:tcBorders>
              <w:top w:val="nil"/>
              <w:left w:val="nil"/>
              <w:bottom w:val="single" w:sz="4" w:space="0" w:color="auto"/>
              <w:right w:val="single" w:sz="4" w:space="0" w:color="auto"/>
            </w:tcBorders>
            <w:noWrap/>
            <w:vAlign w:val="bottom"/>
          </w:tcPr>
          <w:p w14:paraId="166C73C8" w14:textId="77777777" w:rsidR="000D0738" w:rsidRPr="008904CD" w:rsidRDefault="000D0738" w:rsidP="000D0738">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0D0738" w:rsidRDefault="000D0738" w:rsidP="000D0738">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0D0738" w:rsidRDefault="000D0738" w:rsidP="000D0738">
            <w:pPr>
              <w:rPr>
                <w:sz w:val="20"/>
                <w:szCs w:val="20"/>
              </w:rPr>
            </w:pPr>
            <w:r w:rsidRPr="003E56EF">
              <w:rPr>
                <w:sz w:val="20"/>
                <w:szCs w:val="20"/>
              </w:rPr>
              <w:t>Billing report ČEPS - PSK - error/confirmation</w:t>
            </w:r>
          </w:p>
        </w:tc>
        <w:tc>
          <w:tcPr>
            <w:tcW w:w="1620" w:type="dxa"/>
            <w:tcBorders>
              <w:top w:val="nil"/>
              <w:left w:val="nil"/>
              <w:bottom w:val="single" w:sz="4" w:space="0" w:color="auto"/>
              <w:right w:val="single" w:sz="4" w:space="0" w:color="auto"/>
            </w:tcBorders>
            <w:noWrap/>
            <w:vAlign w:val="bottom"/>
          </w:tcPr>
          <w:p w14:paraId="67DFF602" w14:textId="77777777" w:rsidR="000D0738" w:rsidRPr="008904CD" w:rsidRDefault="000D0738" w:rsidP="000D0738">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0D0738" w:rsidRDefault="000D0738" w:rsidP="000D0738">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0D0738" w:rsidRDefault="000D0738" w:rsidP="000D0738">
            <w:pPr>
              <w:rPr>
                <w:sz w:val="20"/>
                <w:szCs w:val="20"/>
              </w:rPr>
            </w:pPr>
            <w:r w:rsidRPr="003E56EF">
              <w:rPr>
                <w:sz w:val="20"/>
                <w:szCs w:val="20"/>
              </w:rPr>
              <w:t>Claim report ČEPS – PSK - error/confirmation</w:t>
            </w:r>
          </w:p>
        </w:tc>
        <w:tc>
          <w:tcPr>
            <w:tcW w:w="1620" w:type="dxa"/>
            <w:tcBorders>
              <w:top w:val="nil"/>
              <w:left w:val="nil"/>
              <w:bottom w:val="single" w:sz="4" w:space="0" w:color="auto"/>
              <w:right w:val="single" w:sz="4" w:space="0" w:color="auto"/>
            </w:tcBorders>
            <w:noWrap/>
            <w:vAlign w:val="bottom"/>
          </w:tcPr>
          <w:p w14:paraId="45AC1CA4" w14:textId="77777777" w:rsidR="000D0738" w:rsidRPr="008904CD" w:rsidRDefault="000D0738" w:rsidP="000D0738">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0D0738" w:rsidRPr="007E39F7" w:rsidRDefault="000D0738" w:rsidP="000D0738">
            <w:pPr>
              <w:jc w:val="center"/>
              <w:rPr>
                <w:sz w:val="20"/>
                <w:szCs w:val="20"/>
              </w:rPr>
            </w:pPr>
            <w:r w:rsidRPr="00CC7DCF">
              <w:rPr>
                <w:sz w:val="20"/>
                <w:szCs w:val="20"/>
              </w:rPr>
              <w:lastRenderedPageBreak/>
              <w:t>483</w:t>
            </w:r>
          </w:p>
        </w:tc>
        <w:tc>
          <w:tcPr>
            <w:tcW w:w="3795" w:type="dxa"/>
            <w:tcBorders>
              <w:top w:val="nil"/>
              <w:left w:val="nil"/>
              <w:bottom w:val="single" w:sz="4" w:space="0" w:color="auto"/>
              <w:right w:val="single" w:sz="4" w:space="0" w:color="auto"/>
            </w:tcBorders>
            <w:vAlign w:val="bottom"/>
          </w:tcPr>
          <w:p w14:paraId="66420AAC" w14:textId="77777777" w:rsidR="000D0738" w:rsidRPr="003E56EF" w:rsidRDefault="000D0738" w:rsidP="000D0738">
            <w:pPr>
              <w:rPr>
                <w:sz w:val="20"/>
                <w:szCs w:val="20"/>
              </w:rPr>
            </w:pPr>
            <w:r w:rsidRPr="00CC7DCF">
              <w:rPr>
                <w:sz w:val="20"/>
                <w:szCs w:val="20"/>
              </w:rPr>
              <w:t>Error / confirmation set the limit at VDT / VT</w:t>
            </w:r>
          </w:p>
        </w:tc>
        <w:tc>
          <w:tcPr>
            <w:tcW w:w="1620" w:type="dxa"/>
            <w:tcBorders>
              <w:top w:val="nil"/>
              <w:left w:val="nil"/>
              <w:bottom w:val="single" w:sz="4" w:space="0" w:color="auto"/>
              <w:right w:val="single" w:sz="4" w:space="0" w:color="auto"/>
            </w:tcBorders>
            <w:noWrap/>
            <w:vAlign w:val="bottom"/>
          </w:tcPr>
          <w:p w14:paraId="0EA05EE0" w14:textId="77777777" w:rsidR="000D0738" w:rsidRDefault="000D0738" w:rsidP="000D0738">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0D0738" w:rsidRPr="007E39F7" w:rsidRDefault="000D0738" w:rsidP="000D0738">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0D0738" w:rsidRPr="003E56EF" w:rsidRDefault="000D0738" w:rsidP="000D0738">
            <w:pPr>
              <w:rPr>
                <w:sz w:val="20"/>
                <w:szCs w:val="20"/>
              </w:rPr>
            </w:pPr>
            <w:r w:rsidRPr="00CC7DCF">
              <w:rPr>
                <w:sz w:val="20"/>
                <w:szCs w:val="20"/>
              </w:rPr>
              <w:t>Error / confirmation by sending an automatic limit change VDT / VT</w:t>
            </w:r>
          </w:p>
        </w:tc>
        <w:tc>
          <w:tcPr>
            <w:tcW w:w="1620" w:type="dxa"/>
            <w:tcBorders>
              <w:top w:val="nil"/>
              <w:left w:val="nil"/>
              <w:bottom w:val="single" w:sz="4" w:space="0" w:color="auto"/>
              <w:right w:val="single" w:sz="4" w:space="0" w:color="auto"/>
            </w:tcBorders>
            <w:noWrap/>
            <w:vAlign w:val="bottom"/>
          </w:tcPr>
          <w:p w14:paraId="2C6196EB" w14:textId="77777777" w:rsidR="000D0738" w:rsidRDefault="000D0738" w:rsidP="000D0738">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0D0738" w:rsidRPr="005711CB" w:rsidRDefault="000D0738" w:rsidP="000D0738">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0D0738" w:rsidRPr="005711CB" w:rsidRDefault="000D0738" w:rsidP="000D0738">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67021834" w14:textId="77777777" w:rsidR="000D0738" w:rsidRPr="005711CB" w:rsidRDefault="000D0738" w:rsidP="000D0738">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0D0738" w:rsidRPr="005711CB" w:rsidRDefault="000D0738" w:rsidP="000D0738">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0D0738" w:rsidRPr="005711CB" w:rsidRDefault="000D0738" w:rsidP="000D0738">
            <w:pPr>
              <w:jc w:val="center"/>
              <w:rPr>
                <w:sz w:val="20"/>
                <w:szCs w:val="20"/>
              </w:rPr>
            </w:pPr>
            <w:r w:rsidRPr="005711CB">
              <w:rPr>
                <w:sz w:val="20"/>
                <w:szCs w:val="20"/>
              </w:rPr>
              <w:t>External subject</w:t>
            </w:r>
          </w:p>
        </w:tc>
      </w:tr>
      <w:tr w:rsidR="000D0738"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0D0738" w:rsidRPr="00104E7D" w:rsidRDefault="000D0738" w:rsidP="000D0738">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0D0738" w:rsidRPr="00104E7D" w:rsidRDefault="000D0738" w:rsidP="000D0738">
            <w:pPr>
              <w:rPr>
                <w:sz w:val="20"/>
                <w:szCs w:val="20"/>
              </w:rPr>
            </w:pPr>
            <w:r w:rsidRPr="00104E7D">
              <w:rPr>
                <w:sz w:val="20"/>
                <w:szCs w:val="20"/>
              </w:rPr>
              <w:t>EMERGENCY STATE CZ - ERROR, CONFIRMATION</w:t>
            </w:r>
          </w:p>
        </w:tc>
        <w:tc>
          <w:tcPr>
            <w:tcW w:w="1620" w:type="dxa"/>
            <w:tcBorders>
              <w:top w:val="nil"/>
              <w:left w:val="nil"/>
              <w:bottom w:val="single" w:sz="4" w:space="0" w:color="auto"/>
              <w:right w:val="single" w:sz="4" w:space="0" w:color="auto"/>
            </w:tcBorders>
            <w:noWrap/>
            <w:vAlign w:val="center"/>
          </w:tcPr>
          <w:p w14:paraId="52CA1A47" w14:textId="77777777" w:rsidR="000D0738" w:rsidRDefault="000D0738" w:rsidP="000D0738">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0D0738" w:rsidRPr="00104E7D" w:rsidRDefault="000D0738" w:rsidP="000D0738">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0D0738" w:rsidRPr="00104E7D" w:rsidRDefault="000D0738" w:rsidP="000D0738">
            <w:pPr>
              <w:rPr>
                <w:sz w:val="20"/>
                <w:szCs w:val="20"/>
              </w:rPr>
            </w:pPr>
            <w:r w:rsidRPr="00104E7D">
              <w:rPr>
                <w:sz w:val="20"/>
                <w:szCs w:val="20"/>
              </w:rPr>
              <w:t>EMERGENCY STATE - DAY-AHEAD MARKET - ERROR, CONFIRMATION</w:t>
            </w:r>
          </w:p>
        </w:tc>
        <w:tc>
          <w:tcPr>
            <w:tcW w:w="1620" w:type="dxa"/>
            <w:tcBorders>
              <w:top w:val="nil"/>
              <w:left w:val="nil"/>
              <w:bottom w:val="single" w:sz="4" w:space="0" w:color="auto"/>
              <w:right w:val="single" w:sz="4" w:space="0" w:color="auto"/>
            </w:tcBorders>
            <w:noWrap/>
            <w:vAlign w:val="center"/>
          </w:tcPr>
          <w:p w14:paraId="4FA99806" w14:textId="77777777" w:rsidR="000D0738" w:rsidRDefault="000D0738" w:rsidP="000D0738">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0D0738" w:rsidRPr="00104E7D" w:rsidRDefault="000D0738" w:rsidP="000D0738">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0D0738" w:rsidRPr="00104E7D" w:rsidRDefault="000D0738" w:rsidP="000D0738">
            <w:pPr>
              <w:rPr>
                <w:sz w:val="20"/>
                <w:szCs w:val="20"/>
              </w:rPr>
            </w:pPr>
            <w:r w:rsidRPr="00104E7D">
              <w:rPr>
                <w:sz w:val="20"/>
                <w:szCs w:val="20"/>
              </w:rPr>
              <w:t>EMERGENCY STATE INTRADAY MARKET - ERROR, CONFIRMATION</w:t>
            </w:r>
          </w:p>
        </w:tc>
        <w:tc>
          <w:tcPr>
            <w:tcW w:w="1620" w:type="dxa"/>
            <w:tcBorders>
              <w:top w:val="nil"/>
              <w:left w:val="nil"/>
              <w:bottom w:val="single" w:sz="4" w:space="0" w:color="auto"/>
              <w:right w:val="single" w:sz="4" w:space="0" w:color="auto"/>
            </w:tcBorders>
            <w:noWrap/>
            <w:vAlign w:val="center"/>
          </w:tcPr>
          <w:p w14:paraId="37A943C2" w14:textId="77777777" w:rsidR="000D0738" w:rsidRDefault="000D0738" w:rsidP="000D0738">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0D0738" w:rsidRPr="00104E7D" w:rsidRDefault="000D0738" w:rsidP="000D0738">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0D0738" w:rsidRPr="00104E7D" w:rsidRDefault="000D0738" w:rsidP="000D0738">
            <w:pPr>
              <w:rPr>
                <w:sz w:val="20"/>
                <w:szCs w:val="20"/>
              </w:rPr>
            </w:pPr>
            <w:r w:rsidRPr="00D85494">
              <w:rPr>
                <w:sz w:val="20"/>
                <w:szCs w:val="20"/>
              </w:rPr>
              <w:t>STATE OF EMERGENCY VERSION 1 - NETTING - DEBIT SRBP - ERROR, CONFIRMATION</w:t>
            </w:r>
          </w:p>
        </w:tc>
        <w:tc>
          <w:tcPr>
            <w:tcW w:w="1620" w:type="dxa"/>
            <w:tcBorders>
              <w:top w:val="nil"/>
              <w:left w:val="nil"/>
              <w:bottom w:val="single" w:sz="4" w:space="0" w:color="auto"/>
              <w:right w:val="single" w:sz="4" w:space="0" w:color="auto"/>
            </w:tcBorders>
            <w:noWrap/>
            <w:vAlign w:val="center"/>
          </w:tcPr>
          <w:p w14:paraId="14EBDE7E" w14:textId="77777777" w:rsidR="000D0738" w:rsidRDefault="000D0738" w:rsidP="000D0738">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0D0738" w:rsidRPr="00104E7D" w:rsidRDefault="000D0738" w:rsidP="000D0738">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0D0738" w:rsidRPr="00104E7D" w:rsidRDefault="000D0738" w:rsidP="000D0738">
            <w:pPr>
              <w:rPr>
                <w:sz w:val="20"/>
                <w:szCs w:val="20"/>
              </w:rPr>
            </w:pPr>
            <w:r w:rsidRPr="00251CC0">
              <w:rPr>
                <w:sz w:val="20"/>
                <w:szCs w:val="20"/>
              </w:rPr>
              <w:t>STATE OF EMERGENCY VERSION 2 - NETTING - DEBIT SRBP - ERROR, CONFIRMATION</w:t>
            </w:r>
          </w:p>
        </w:tc>
        <w:tc>
          <w:tcPr>
            <w:tcW w:w="1620" w:type="dxa"/>
            <w:tcBorders>
              <w:top w:val="nil"/>
              <w:left w:val="nil"/>
              <w:bottom w:val="single" w:sz="4" w:space="0" w:color="auto"/>
              <w:right w:val="single" w:sz="4" w:space="0" w:color="auto"/>
            </w:tcBorders>
            <w:noWrap/>
            <w:vAlign w:val="center"/>
          </w:tcPr>
          <w:p w14:paraId="1FF338E2" w14:textId="77777777" w:rsidR="000D0738" w:rsidRDefault="000D0738" w:rsidP="000D0738">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0D0738" w:rsidRPr="00104E7D" w:rsidRDefault="000D0738" w:rsidP="000D0738">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0D0738" w:rsidRPr="00104E7D" w:rsidRDefault="000D0738" w:rsidP="000D0738">
            <w:pPr>
              <w:rPr>
                <w:sz w:val="20"/>
                <w:szCs w:val="20"/>
              </w:rPr>
            </w:pPr>
            <w:r w:rsidRPr="00104E7D">
              <w:rPr>
                <w:sz w:val="20"/>
                <w:szCs w:val="20"/>
              </w:rPr>
              <w:t>STATE OF EMERGENCY – PAID PAYMENTS OTE - ERROR, CONFIRMATION</w:t>
            </w:r>
          </w:p>
        </w:tc>
        <w:tc>
          <w:tcPr>
            <w:tcW w:w="1620" w:type="dxa"/>
            <w:tcBorders>
              <w:top w:val="nil"/>
              <w:left w:val="nil"/>
              <w:bottom w:val="single" w:sz="4" w:space="0" w:color="auto"/>
              <w:right w:val="single" w:sz="4" w:space="0" w:color="auto"/>
            </w:tcBorders>
            <w:noWrap/>
            <w:vAlign w:val="center"/>
          </w:tcPr>
          <w:p w14:paraId="56D25892" w14:textId="77777777" w:rsidR="000D0738" w:rsidRDefault="000D0738" w:rsidP="000D0738">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D0738" w:rsidRPr="00104E7D" w:rsidRDefault="000D0738" w:rsidP="000D0738">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D0738" w:rsidRPr="00104E7D" w:rsidRDefault="000D0738" w:rsidP="000D0738">
            <w:pPr>
              <w:rPr>
                <w:sz w:val="20"/>
                <w:szCs w:val="20"/>
              </w:rPr>
            </w:pPr>
            <w:r w:rsidRPr="000A3266">
              <w:rPr>
                <w:sz w:val="20"/>
                <w:szCs w:val="20"/>
              </w:rPr>
              <w:t>export/import settlement IDA - Confirmation/error</w:t>
            </w:r>
          </w:p>
        </w:tc>
        <w:tc>
          <w:tcPr>
            <w:tcW w:w="1620" w:type="dxa"/>
            <w:tcBorders>
              <w:top w:val="nil"/>
              <w:left w:val="nil"/>
              <w:bottom w:val="single" w:sz="4" w:space="0" w:color="auto"/>
              <w:right w:val="single" w:sz="4" w:space="0" w:color="auto"/>
            </w:tcBorders>
            <w:noWrap/>
            <w:vAlign w:val="center"/>
          </w:tcPr>
          <w:p w14:paraId="1C140684" w14:textId="3A57DC43" w:rsidR="000D0738" w:rsidRDefault="000D0738" w:rsidP="000D0738">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D0738" w:rsidRPr="00CC7DCF"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D0738" w:rsidRPr="00CC7DCF"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D0738" w:rsidRPr="00CC7DCF" w:rsidRDefault="000D0738" w:rsidP="000D0738">
            <w:pPr>
              <w:jc w:val="center"/>
              <w:rPr>
                <w:sz w:val="20"/>
                <w:szCs w:val="20"/>
              </w:rPr>
            </w:pPr>
            <w:r w:rsidRPr="00CC7DCF">
              <w:rPr>
                <w:sz w:val="20"/>
                <w:szCs w:val="20"/>
              </w:rPr>
              <w:t>External subject</w:t>
            </w:r>
          </w:p>
        </w:tc>
      </w:tr>
      <w:tr w:rsidR="000D0738"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0D0738" w:rsidRPr="009200CD" w:rsidRDefault="000D0738" w:rsidP="000D0738">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0D0738" w:rsidRPr="009200CD" w:rsidRDefault="000D0738" w:rsidP="000D0738">
            <w:pPr>
              <w:rPr>
                <w:sz w:val="20"/>
                <w:szCs w:val="20"/>
              </w:rPr>
            </w:pPr>
            <w:r w:rsidRPr="009200CD">
              <w:rPr>
                <w:sz w:val="20"/>
                <w:szCs w:val="20"/>
              </w:rPr>
              <w:t>Error in / Confirmation of normal and metered average daily temperatures data receival</w:t>
            </w:r>
          </w:p>
        </w:tc>
        <w:tc>
          <w:tcPr>
            <w:tcW w:w="1620" w:type="dxa"/>
            <w:tcBorders>
              <w:top w:val="nil"/>
              <w:left w:val="nil"/>
              <w:bottom w:val="single" w:sz="4" w:space="0" w:color="auto"/>
              <w:right w:val="single" w:sz="4" w:space="0" w:color="auto"/>
            </w:tcBorders>
            <w:noWrap/>
            <w:vAlign w:val="bottom"/>
          </w:tcPr>
          <w:p w14:paraId="1802173F" w14:textId="77777777" w:rsidR="000D0738" w:rsidRPr="008904CD" w:rsidRDefault="000D0738" w:rsidP="000D0738">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0D0738" w:rsidRPr="009200CD" w:rsidRDefault="000D0738" w:rsidP="000D0738">
            <w:pPr>
              <w:jc w:val="center"/>
              <w:rPr>
                <w:sz w:val="20"/>
                <w:szCs w:val="20"/>
              </w:rPr>
            </w:pPr>
            <w:r>
              <w:rPr>
                <w:sz w:val="20"/>
                <w:szCs w:val="20"/>
              </w:rPr>
              <w:t>C</w:t>
            </w:r>
            <w:r w:rsidRPr="009200CD">
              <w:rPr>
                <w:sz w:val="20"/>
                <w:szCs w:val="20"/>
              </w:rPr>
              <w:t>HM</w:t>
            </w:r>
            <w:r>
              <w:rPr>
                <w:sz w:val="20"/>
                <w:szCs w:val="20"/>
              </w:rPr>
              <w:t>I</w:t>
            </w:r>
          </w:p>
        </w:tc>
      </w:tr>
      <w:tr w:rsidR="000D0738"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0D0738" w:rsidRPr="009200CD" w:rsidRDefault="000D0738" w:rsidP="000D0738">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0D0738" w:rsidRPr="009200CD" w:rsidRDefault="000D0738" w:rsidP="000D0738">
            <w:pPr>
              <w:rPr>
                <w:sz w:val="20"/>
                <w:szCs w:val="20"/>
              </w:rPr>
            </w:pPr>
            <w:r w:rsidRPr="00251CC0">
              <w:rPr>
                <w:sz w:val="20"/>
                <w:szCs w:val="20"/>
              </w:rPr>
              <w:t>STATE OF EMERGENCY VERSION 1 - NETTING - CREDIT SRBP - ERROR, CONFIRMATION</w:t>
            </w:r>
          </w:p>
        </w:tc>
        <w:tc>
          <w:tcPr>
            <w:tcW w:w="1620" w:type="dxa"/>
            <w:tcBorders>
              <w:top w:val="nil"/>
              <w:left w:val="nil"/>
              <w:bottom w:val="single" w:sz="4" w:space="0" w:color="auto"/>
              <w:right w:val="single" w:sz="4" w:space="0" w:color="auto"/>
            </w:tcBorders>
            <w:noWrap/>
            <w:vAlign w:val="bottom"/>
          </w:tcPr>
          <w:p w14:paraId="36C09F20" w14:textId="279AD9AB" w:rsidR="000D0738" w:rsidRPr="008904CD" w:rsidRDefault="000D0738" w:rsidP="000D0738">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0D0738" w:rsidRDefault="000D0738" w:rsidP="000D0738">
            <w:pPr>
              <w:jc w:val="center"/>
              <w:rPr>
                <w:sz w:val="20"/>
                <w:szCs w:val="20"/>
              </w:rPr>
            </w:pPr>
            <w:r w:rsidRPr="00CC7DCF">
              <w:rPr>
                <w:sz w:val="20"/>
                <w:szCs w:val="20"/>
              </w:rPr>
              <w:t>External subject</w:t>
            </w:r>
          </w:p>
        </w:tc>
      </w:tr>
      <w:tr w:rsidR="000D0738"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0D0738" w:rsidRDefault="000D0738" w:rsidP="000D0738">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0D0738" w:rsidRPr="009200CD" w:rsidRDefault="000D0738" w:rsidP="000D0738">
            <w:pPr>
              <w:rPr>
                <w:sz w:val="20"/>
                <w:szCs w:val="20"/>
              </w:rPr>
            </w:pPr>
            <w:r w:rsidRPr="00A12AE9">
              <w:rPr>
                <w:sz w:val="20"/>
                <w:szCs w:val="20"/>
              </w:rPr>
              <w:t>STATE OF EMERGENCY VERSION 2 - NETTING - CREDIT SRBP - ERROR, CONFIRMATION</w:t>
            </w:r>
          </w:p>
        </w:tc>
        <w:tc>
          <w:tcPr>
            <w:tcW w:w="1620" w:type="dxa"/>
            <w:tcBorders>
              <w:top w:val="nil"/>
              <w:left w:val="nil"/>
              <w:bottom w:val="single" w:sz="4" w:space="0" w:color="auto"/>
              <w:right w:val="single" w:sz="4" w:space="0" w:color="auto"/>
            </w:tcBorders>
            <w:noWrap/>
            <w:vAlign w:val="bottom"/>
          </w:tcPr>
          <w:p w14:paraId="56F235A6" w14:textId="44ED4CEE" w:rsidR="000D0738" w:rsidRPr="008904CD" w:rsidRDefault="000D0738" w:rsidP="000D0738">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0D0738" w:rsidRDefault="000D0738" w:rsidP="000D0738">
            <w:pPr>
              <w:jc w:val="center"/>
              <w:rPr>
                <w:sz w:val="20"/>
                <w:szCs w:val="20"/>
              </w:rPr>
            </w:pPr>
            <w:r w:rsidRPr="00CC7DCF">
              <w:rPr>
                <w:sz w:val="20"/>
                <w:szCs w:val="20"/>
              </w:rPr>
              <w:t>External subject</w:t>
            </w:r>
          </w:p>
        </w:tc>
      </w:tr>
      <w:tr w:rsidR="000D0738"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0D0738" w:rsidRPr="009200CD" w:rsidRDefault="000D0738" w:rsidP="000D0738">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0D0738" w:rsidRPr="009200CD" w:rsidRDefault="000D0738" w:rsidP="000D0738">
            <w:pPr>
              <w:rPr>
                <w:sz w:val="20"/>
                <w:szCs w:val="20"/>
              </w:rPr>
            </w:pPr>
            <w:r w:rsidRPr="009200CD">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bottom"/>
          </w:tcPr>
          <w:p w14:paraId="14542739" w14:textId="77777777" w:rsidR="000D0738" w:rsidRPr="008904CD" w:rsidRDefault="000D0738" w:rsidP="000D0738">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0D0738" w:rsidRPr="009200CD" w:rsidRDefault="000D0738" w:rsidP="000D0738">
            <w:pPr>
              <w:jc w:val="center"/>
              <w:rPr>
                <w:sz w:val="20"/>
                <w:szCs w:val="20"/>
              </w:rPr>
            </w:pPr>
            <w:r w:rsidRPr="009200CD">
              <w:rPr>
                <w:sz w:val="20"/>
                <w:szCs w:val="20"/>
              </w:rPr>
              <w:t>LP Administarator</w:t>
            </w:r>
          </w:p>
        </w:tc>
      </w:tr>
      <w:tr w:rsidR="000D0738"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0D0738" w:rsidRPr="009200CD" w:rsidRDefault="000D0738" w:rsidP="000D0738">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0D0738" w:rsidRPr="009200CD" w:rsidRDefault="000D0738" w:rsidP="000D0738">
            <w:pPr>
              <w:rPr>
                <w:sz w:val="20"/>
                <w:szCs w:val="20"/>
              </w:rPr>
            </w:pPr>
            <w:r w:rsidRPr="008309E3">
              <w:rPr>
                <w:sz w:val="20"/>
                <w:szCs w:val="20"/>
              </w:rPr>
              <w:t>Error in / Confirmation of predicted temperatures data receival</w:t>
            </w:r>
          </w:p>
        </w:tc>
        <w:tc>
          <w:tcPr>
            <w:tcW w:w="1620" w:type="dxa"/>
            <w:tcBorders>
              <w:top w:val="nil"/>
              <w:left w:val="nil"/>
              <w:bottom w:val="single" w:sz="4" w:space="0" w:color="auto"/>
              <w:right w:val="single" w:sz="4" w:space="0" w:color="auto"/>
            </w:tcBorders>
            <w:noWrap/>
            <w:vAlign w:val="bottom"/>
          </w:tcPr>
          <w:p w14:paraId="5D151A4D" w14:textId="77777777" w:rsidR="000D0738" w:rsidRPr="008904CD" w:rsidRDefault="000D0738" w:rsidP="000D0738">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0D0738" w:rsidRPr="009200CD" w:rsidRDefault="000D0738" w:rsidP="000D0738">
            <w:pPr>
              <w:jc w:val="center"/>
              <w:rPr>
                <w:sz w:val="20"/>
                <w:szCs w:val="20"/>
              </w:rPr>
            </w:pPr>
            <w:r>
              <w:rPr>
                <w:sz w:val="20"/>
                <w:szCs w:val="20"/>
              </w:rPr>
              <w:t>CHMI</w:t>
            </w:r>
          </w:p>
        </w:tc>
      </w:tr>
      <w:tr w:rsidR="000D0738"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0D0738" w:rsidRPr="009200CD" w:rsidRDefault="000D0738" w:rsidP="000D0738">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0D0738" w:rsidRPr="009200CD" w:rsidRDefault="000D0738" w:rsidP="000D0738">
            <w:pPr>
              <w:rPr>
                <w:sz w:val="20"/>
                <w:szCs w:val="20"/>
              </w:rPr>
            </w:pPr>
            <w:r w:rsidRPr="009200CD">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bottom"/>
          </w:tcPr>
          <w:p w14:paraId="237F379E" w14:textId="77777777" w:rsidR="000D0738" w:rsidRPr="008904CD" w:rsidRDefault="000D0738" w:rsidP="000D0738">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0D0738" w:rsidRPr="009200CD" w:rsidRDefault="000D0738" w:rsidP="000D0738">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0D0738" w:rsidRPr="009200CD" w:rsidRDefault="000D0738" w:rsidP="000D0738">
            <w:pPr>
              <w:rPr>
                <w:sz w:val="20"/>
                <w:szCs w:val="20"/>
              </w:rPr>
            </w:pPr>
            <w:r w:rsidRPr="009200CD">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bottom"/>
          </w:tcPr>
          <w:p w14:paraId="74C30888" w14:textId="77777777" w:rsidR="000D0738" w:rsidRPr="008904CD" w:rsidRDefault="000D0738" w:rsidP="000D0738">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0D0738" w:rsidRPr="009200CD" w:rsidRDefault="000D0738" w:rsidP="000D0738">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0D0738" w:rsidRPr="009200CD" w:rsidRDefault="000D0738" w:rsidP="000D0738">
            <w:pPr>
              <w:rPr>
                <w:sz w:val="20"/>
                <w:szCs w:val="20"/>
              </w:rPr>
            </w:pPr>
            <w:r w:rsidRPr="009200CD">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bottom"/>
          </w:tcPr>
          <w:p w14:paraId="4A085631" w14:textId="77777777" w:rsidR="000D0738" w:rsidRPr="008904CD" w:rsidRDefault="000D0738" w:rsidP="000D0738">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0D0738" w:rsidRPr="009200CD" w:rsidRDefault="000D0738" w:rsidP="000D0738">
            <w:pPr>
              <w:jc w:val="center"/>
              <w:rPr>
                <w:sz w:val="20"/>
                <w:szCs w:val="20"/>
              </w:rPr>
            </w:pPr>
            <w:r w:rsidRPr="009200CD">
              <w:rPr>
                <w:sz w:val="20"/>
                <w:szCs w:val="20"/>
              </w:rPr>
              <w:lastRenderedPageBreak/>
              <w:t>622</w:t>
            </w:r>
          </w:p>
        </w:tc>
        <w:tc>
          <w:tcPr>
            <w:tcW w:w="3795" w:type="dxa"/>
            <w:tcBorders>
              <w:top w:val="nil"/>
              <w:left w:val="nil"/>
              <w:bottom w:val="single" w:sz="4" w:space="0" w:color="auto"/>
              <w:right w:val="single" w:sz="4" w:space="0" w:color="auto"/>
            </w:tcBorders>
            <w:vAlign w:val="center"/>
          </w:tcPr>
          <w:p w14:paraId="33FD99A4" w14:textId="77777777" w:rsidR="000D0738" w:rsidRPr="009200CD" w:rsidRDefault="000D0738" w:rsidP="000D0738">
            <w:pPr>
              <w:rPr>
                <w:sz w:val="20"/>
                <w:szCs w:val="20"/>
              </w:rPr>
            </w:pPr>
            <w:r w:rsidRPr="009200CD">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bottom"/>
          </w:tcPr>
          <w:p w14:paraId="22FC050B" w14:textId="77777777" w:rsidR="000D0738" w:rsidRPr="008904CD" w:rsidRDefault="000D0738" w:rsidP="000D0738">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0D0738" w:rsidRPr="009200CD" w:rsidRDefault="000D0738" w:rsidP="000D0738">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0D0738" w:rsidRPr="009200CD" w:rsidRDefault="000D0738" w:rsidP="000D0738">
            <w:pPr>
              <w:rPr>
                <w:sz w:val="20"/>
                <w:szCs w:val="20"/>
              </w:rPr>
            </w:pPr>
            <w:r w:rsidRPr="009200CD">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1900097F" w14:textId="77777777" w:rsidR="000D0738" w:rsidRPr="008904CD" w:rsidRDefault="000D0738" w:rsidP="000D0738">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0D0738" w:rsidRPr="009200CD" w:rsidRDefault="000D0738" w:rsidP="000D0738">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0D0738" w:rsidRPr="009200CD" w:rsidRDefault="000D0738" w:rsidP="000D0738">
            <w:pPr>
              <w:rPr>
                <w:sz w:val="20"/>
                <w:szCs w:val="20"/>
              </w:rPr>
            </w:pPr>
            <w:r w:rsidRPr="009200CD">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4368DF77" w14:textId="77777777" w:rsidR="000D0738" w:rsidRPr="008904CD" w:rsidRDefault="000D0738" w:rsidP="000D0738">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0D0738" w:rsidRPr="009200CD" w:rsidRDefault="000D0738" w:rsidP="000D0738">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0D0738" w:rsidRPr="009200CD" w:rsidRDefault="000D0738" w:rsidP="000D0738">
            <w:pPr>
              <w:rPr>
                <w:sz w:val="20"/>
                <w:szCs w:val="20"/>
              </w:rPr>
            </w:pPr>
            <w:r w:rsidRPr="009200CD">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bottom"/>
          </w:tcPr>
          <w:p w14:paraId="4F27E932" w14:textId="77777777" w:rsidR="000D0738" w:rsidRPr="008904CD" w:rsidRDefault="000D0738" w:rsidP="000D0738">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0D0738" w:rsidRPr="009200CD" w:rsidRDefault="000D0738" w:rsidP="000D0738">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0D0738" w:rsidRPr="009200CD" w:rsidRDefault="000D0738" w:rsidP="000D0738">
            <w:pPr>
              <w:rPr>
                <w:sz w:val="20"/>
                <w:szCs w:val="20"/>
              </w:rPr>
            </w:pPr>
            <w:r w:rsidRPr="00003463">
              <w:rPr>
                <w:sz w:val="20"/>
                <w:szCs w:val="20"/>
              </w:rPr>
              <w:t>Error in request for proportional ASC2 prof by supplier</w:t>
            </w:r>
          </w:p>
        </w:tc>
        <w:tc>
          <w:tcPr>
            <w:tcW w:w="1620" w:type="dxa"/>
            <w:tcBorders>
              <w:top w:val="nil"/>
              <w:left w:val="nil"/>
              <w:bottom w:val="single" w:sz="4" w:space="0" w:color="auto"/>
              <w:right w:val="single" w:sz="4" w:space="0" w:color="auto"/>
            </w:tcBorders>
            <w:noWrap/>
            <w:vAlign w:val="bottom"/>
          </w:tcPr>
          <w:p w14:paraId="12026695" w14:textId="77777777" w:rsidR="000D0738" w:rsidRPr="008904CD" w:rsidRDefault="000D0738" w:rsidP="000D0738">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0D0738" w:rsidRPr="009200CD" w:rsidRDefault="000D0738" w:rsidP="000D0738">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0D0738" w:rsidRPr="009200CD" w:rsidRDefault="000D0738" w:rsidP="000D0738">
            <w:pPr>
              <w:rPr>
                <w:sz w:val="20"/>
                <w:szCs w:val="20"/>
              </w:rPr>
            </w:pPr>
            <w:r w:rsidRPr="009200CD">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368690D2" w14:textId="77777777" w:rsidR="000D0738" w:rsidRPr="008904CD" w:rsidRDefault="000D0738" w:rsidP="000D0738">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0D0738" w:rsidRPr="009200CD" w:rsidRDefault="000D0738" w:rsidP="000D0738">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0D0738" w:rsidRPr="009200CD" w:rsidRDefault="000D0738" w:rsidP="000D0738">
            <w:pPr>
              <w:rPr>
                <w:sz w:val="20"/>
                <w:szCs w:val="20"/>
              </w:rPr>
            </w:pPr>
            <w:r w:rsidRPr="009200CD">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bottom"/>
          </w:tcPr>
          <w:p w14:paraId="3C30EC8E" w14:textId="77777777" w:rsidR="000D0738" w:rsidRPr="008904CD" w:rsidRDefault="000D0738" w:rsidP="000D0738">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0D0738" w:rsidRPr="009200CD" w:rsidRDefault="000D0738" w:rsidP="000D0738">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0D0738" w:rsidRPr="009200CD" w:rsidRDefault="000D0738" w:rsidP="000D0738">
            <w:pPr>
              <w:rPr>
                <w:sz w:val="20"/>
                <w:szCs w:val="20"/>
              </w:rPr>
            </w:pPr>
            <w:r w:rsidRPr="009200CD">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bottom"/>
          </w:tcPr>
          <w:p w14:paraId="63DF2762" w14:textId="77777777" w:rsidR="000D0738" w:rsidRPr="008904CD" w:rsidRDefault="000D0738" w:rsidP="000D0738">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0D0738" w:rsidRPr="009200CD" w:rsidRDefault="000D0738" w:rsidP="000D0738">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0D0738" w:rsidRPr="009200CD" w:rsidRDefault="000D0738" w:rsidP="000D0738">
            <w:pPr>
              <w:rPr>
                <w:color w:val="000000"/>
                <w:sz w:val="20"/>
                <w:szCs w:val="20"/>
              </w:rPr>
            </w:pPr>
            <w:r w:rsidRPr="00662CB8">
              <w:rPr>
                <w:color w:val="000000"/>
                <w:sz w:val="20"/>
                <w:szCs w:val="20"/>
              </w:rPr>
              <w:t>Confirmation/error message of Request for predicted</w:t>
            </w:r>
          </w:p>
        </w:tc>
        <w:tc>
          <w:tcPr>
            <w:tcW w:w="1620" w:type="dxa"/>
            <w:tcBorders>
              <w:top w:val="nil"/>
              <w:left w:val="nil"/>
              <w:bottom w:val="single" w:sz="4" w:space="0" w:color="auto"/>
              <w:right w:val="single" w:sz="4" w:space="0" w:color="auto"/>
            </w:tcBorders>
            <w:noWrap/>
            <w:vAlign w:val="bottom"/>
          </w:tcPr>
          <w:p w14:paraId="1FFAF300" w14:textId="77777777" w:rsidR="000D0738" w:rsidRPr="008904CD" w:rsidRDefault="000D0738" w:rsidP="000D0738">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0D0738" w:rsidRDefault="000D0738" w:rsidP="000D0738">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0D0738" w:rsidRDefault="000D0738" w:rsidP="000D0738">
            <w:pPr>
              <w:rPr>
                <w:sz w:val="20"/>
                <w:szCs w:val="20"/>
              </w:rPr>
            </w:pPr>
            <w:r w:rsidRPr="009D0152">
              <w:rPr>
                <w:sz w:val="20"/>
                <w:szCs w:val="20"/>
              </w:rPr>
              <w:t>Error, conf. of req. for corr. LP</w:t>
            </w:r>
          </w:p>
        </w:tc>
        <w:tc>
          <w:tcPr>
            <w:tcW w:w="1620" w:type="dxa"/>
            <w:tcBorders>
              <w:top w:val="nil"/>
              <w:left w:val="nil"/>
              <w:bottom w:val="single" w:sz="4" w:space="0" w:color="auto"/>
              <w:right w:val="single" w:sz="4" w:space="0" w:color="auto"/>
            </w:tcBorders>
            <w:noWrap/>
            <w:vAlign w:val="bottom"/>
          </w:tcPr>
          <w:p w14:paraId="54CB4763" w14:textId="77777777" w:rsidR="000D0738" w:rsidRPr="008904CD" w:rsidRDefault="000D0738" w:rsidP="000D0738">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0D0738" w:rsidRDefault="000D0738" w:rsidP="000D0738">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0D0738" w:rsidRPr="0056363A" w:rsidRDefault="000D0738" w:rsidP="000D0738">
            <w:pPr>
              <w:spacing w:after="0"/>
              <w:rPr>
                <w:rFonts w:ascii="Calibri" w:hAnsi="Calibri" w:cs="Calibri"/>
                <w:color w:val="000000"/>
                <w:szCs w:val="22"/>
                <w:lang w:eastAsia="cs-CZ"/>
              </w:rPr>
            </w:pPr>
            <w:r w:rsidRPr="0056363A">
              <w:rPr>
                <w:rFonts w:ascii="Calibri" w:hAnsi="Calibri" w:cs="Calibri"/>
                <w:color w:val="000000"/>
                <w:sz w:val="20"/>
                <w:szCs w:val="22"/>
              </w:rPr>
              <w:t>Error in the request for B measurement history for a maximum of 12 previous months</w:t>
            </w:r>
          </w:p>
        </w:tc>
        <w:tc>
          <w:tcPr>
            <w:tcW w:w="1620" w:type="dxa"/>
            <w:tcBorders>
              <w:top w:val="nil"/>
              <w:left w:val="nil"/>
              <w:bottom w:val="single" w:sz="4" w:space="0" w:color="auto"/>
              <w:right w:val="single" w:sz="4" w:space="0" w:color="auto"/>
            </w:tcBorders>
            <w:noWrap/>
            <w:vAlign w:val="bottom"/>
          </w:tcPr>
          <w:p w14:paraId="3953F08F" w14:textId="77777777" w:rsidR="000D0738" w:rsidRPr="008904CD" w:rsidRDefault="000D0738" w:rsidP="000D0738">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0D0738" w:rsidRPr="009200CD" w:rsidRDefault="000D0738" w:rsidP="000D0738">
            <w:pPr>
              <w:jc w:val="center"/>
              <w:rPr>
                <w:sz w:val="20"/>
                <w:szCs w:val="20"/>
              </w:rPr>
            </w:pPr>
            <w:r w:rsidRPr="009200CD">
              <w:rPr>
                <w:sz w:val="20"/>
                <w:szCs w:val="20"/>
              </w:rPr>
              <w:t>External subject</w:t>
            </w:r>
          </w:p>
        </w:tc>
      </w:tr>
      <w:tr w:rsidR="000D0738"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0D0738" w:rsidDel="0043538B" w:rsidRDefault="000D0738" w:rsidP="000D0738">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0D0738" w:rsidRPr="001E1CF6" w:rsidDel="0043538B" w:rsidRDefault="000D0738" w:rsidP="000D0738">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0D0738" w:rsidRPr="008904CD" w:rsidDel="0043538B"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0D0738" w:rsidDel="0043538B" w:rsidRDefault="000D0738" w:rsidP="000D0738">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0D0738" w:rsidRPr="001E1CF6" w:rsidDel="0043538B" w:rsidRDefault="000D0738" w:rsidP="000D0738">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0D0738" w:rsidDel="0043538B" w:rsidRDefault="000D0738" w:rsidP="000D0738">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0D0738" w:rsidRPr="001E1CF6" w:rsidDel="0043538B" w:rsidRDefault="000D0738" w:rsidP="000D0738">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0D0738" w:rsidDel="0043538B" w:rsidRDefault="000D0738" w:rsidP="000D0738">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0D0738" w:rsidRPr="001E1CF6" w:rsidDel="0043538B" w:rsidRDefault="000D0738" w:rsidP="000D0738">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0D0738" w:rsidDel="0043538B" w:rsidRDefault="000D0738" w:rsidP="000D0738">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0D0738" w:rsidRPr="001E1CF6" w:rsidDel="0043538B" w:rsidRDefault="000D0738" w:rsidP="000D0738">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0D0738" w:rsidDel="0043538B" w:rsidRDefault="000D0738" w:rsidP="000D0738">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0D0738" w:rsidRPr="001E1CF6" w:rsidDel="0043538B" w:rsidRDefault="000D0738" w:rsidP="000D0738">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0D0738" w:rsidDel="0043538B" w:rsidRDefault="000D0738" w:rsidP="000D0738">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0D0738" w:rsidRPr="001E1CF6" w:rsidDel="0043538B" w:rsidRDefault="000D0738" w:rsidP="000D0738">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0D0738" w:rsidDel="0043538B" w:rsidRDefault="000D0738" w:rsidP="000D0738">
            <w:pPr>
              <w:jc w:val="center"/>
              <w:rPr>
                <w:sz w:val="20"/>
                <w:szCs w:val="20"/>
              </w:rPr>
            </w:pPr>
            <w:r w:rsidRPr="00CC7DCF">
              <w:rPr>
                <w:sz w:val="20"/>
                <w:szCs w:val="20"/>
              </w:rPr>
              <w:t>External subject</w:t>
            </w:r>
          </w:p>
        </w:tc>
      </w:tr>
      <w:tr w:rsidR="000D0738"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0D0738" w:rsidRPr="009200CD" w:rsidRDefault="000D0738" w:rsidP="000D0738">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0D0738" w:rsidRPr="009200CD" w:rsidRDefault="000D0738" w:rsidP="000D0738">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54DF11A7" w14:textId="77777777" w:rsidR="000D0738" w:rsidRPr="008904CD" w:rsidRDefault="000D0738" w:rsidP="000D0738">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0D0738" w:rsidRPr="009200CD" w:rsidRDefault="000D0738" w:rsidP="000D0738">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0D0738" w:rsidRPr="009200CD" w:rsidRDefault="000D0738" w:rsidP="000D0738">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323FE505" w14:textId="1059C4B8" w:rsidR="000D0738" w:rsidRPr="008904CD" w:rsidRDefault="000D0738" w:rsidP="000D0738">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0D0738" w:rsidRPr="009200CD" w:rsidRDefault="000D0738" w:rsidP="000D0738">
            <w:pPr>
              <w:jc w:val="center"/>
              <w:rPr>
                <w:sz w:val="20"/>
                <w:szCs w:val="20"/>
              </w:rPr>
            </w:pPr>
            <w:r w:rsidRPr="009200CD">
              <w:rPr>
                <w:sz w:val="20"/>
                <w:szCs w:val="20"/>
              </w:rPr>
              <w:t>External subject</w:t>
            </w:r>
          </w:p>
        </w:tc>
      </w:tr>
      <w:tr w:rsidR="000D0738"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0D0738" w:rsidRPr="009200CD" w:rsidRDefault="000D0738" w:rsidP="000D0738">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0D0738" w:rsidRPr="009200CD" w:rsidRDefault="000D0738" w:rsidP="000D0738">
            <w:pPr>
              <w:rPr>
                <w:sz w:val="20"/>
                <w:szCs w:val="20"/>
              </w:rPr>
            </w:pPr>
            <w:r w:rsidRPr="009200CD">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bottom"/>
          </w:tcPr>
          <w:p w14:paraId="21730A02" w14:textId="77777777" w:rsidR="000D0738" w:rsidRPr="008904CD" w:rsidRDefault="000D0738" w:rsidP="000D0738">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0D0738" w:rsidRPr="009200CD" w:rsidRDefault="000D0738" w:rsidP="000D0738">
            <w:pPr>
              <w:jc w:val="center"/>
              <w:rPr>
                <w:sz w:val="20"/>
                <w:szCs w:val="20"/>
              </w:rPr>
            </w:pPr>
            <w:r>
              <w:rPr>
                <w:sz w:val="20"/>
                <w:szCs w:val="20"/>
              </w:rPr>
              <w:lastRenderedPageBreak/>
              <w:t>825</w:t>
            </w:r>
          </w:p>
        </w:tc>
        <w:tc>
          <w:tcPr>
            <w:tcW w:w="3795" w:type="dxa"/>
            <w:tcBorders>
              <w:top w:val="nil"/>
              <w:left w:val="nil"/>
              <w:bottom w:val="single" w:sz="4" w:space="0" w:color="auto"/>
              <w:right w:val="single" w:sz="4" w:space="0" w:color="auto"/>
            </w:tcBorders>
            <w:vAlign w:val="center"/>
          </w:tcPr>
          <w:p w14:paraId="6316DDEE" w14:textId="4C4FF67D" w:rsidR="000D0738" w:rsidRPr="009200CD" w:rsidRDefault="000D0738" w:rsidP="000D0738">
            <w:pPr>
              <w:rPr>
                <w:sz w:val="20"/>
                <w:szCs w:val="20"/>
              </w:rPr>
            </w:pPr>
            <w:r w:rsidRPr="009200CD">
              <w:rPr>
                <w:sz w:val="20"/>
                <w:szCs w:val="20"/>
              </w:rPr>
              <w:t xml:space="preserve">Confirmation/error message for cancellation of </w:t>
            </w:r>
            <w:r>
              <w:rPr>
                <w:sz w:val="20"/>
                <w:szCs w:val="20"/>
              </w:rPr>
              <w:t>IDA</w:t>
            </w:r>
            <w:r w:rsidRPr="009200CD">
              <w:rPr>
                <w:sz w:val="20"/>
                <w:szCs w:val="20"/>
              </w:rPr>
              <w:t xml:space="preserve"> bid</w:t>
            </w:r>
          </w:p>
        </w:tc>
        <w:tc>
          <w:tcPr>
            <w:tcW w:w="1620" w:type="dxa"/>
            <w:tcBorders>
              <w:top w:val="nil"/>
              <w:left w:val="nil"/>
              <w:bottom w:val="single" w:sz="4" w:space="0" w:color="auto"/>
              <w:right w:val="single" w:sz="4" w:space="0" w:color="auto"/>
            </w:tcBorders>
            <w:noWrap/>
            <w:vAlign w:val="bottom"/>
          </w:tcPr>
          <w:p w14:paraId="7F4CD53D" w14:textId="3A6D4B42" w:rsidR="000D0738" w:rsidRPr="008904CD" w:rsidRDefault="000D0738" w:rsidP="000D0738">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0D0738" w:rsidRPr="009200CD" w:rsidRDefault="000D0738" w:rsidP="000D0738">
            <w:pPr>
              <w:jc w:val="center"/>
              <w:rPr>
                <w:sz w:val="20"/>
                <w:szCs w:val="20"/>
              </w:rPr>
            </w:pPr>
            <w:r w:rsidRPr="009200CD">
              <w:rPr>
                <w:sz w:val="20"/>
                <w:szCs w:val="20"/>
              </w:rPr>
              <w:t>External subject</w:t>
            </w:r>
          </w:p>
        </w:tc>
      </w:tr>
      <w:tr w:rsidR="000D0738"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0D0738" w:rsidRPr="009200CD" w:rsidRDefault="000D0738" w:rsidP="000D0738">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0D0738" w:rsidRPr="009200CD" w:rsidRDefault="000D0738" w:rsidP="000D0738">
            <w:pPr>
              <w:rPr>
                <w:sz w:val="20"/>
                <w:szCs w:val="20"/>
              </w:rPr>
            </w:pPr>
            <w:r w:rsidRPr="009200CD">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bottom"/>
          </w:tcPr>
          <w:p w14:paraId="6A10E95C" w14:textId="77777777" w:rsidR="000D0738" w:rsidRPr="008904CD" w:rsidRDefault="000D0738" w:rsidP="000D0738">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0D0738" w:rsidRPr="009200CD" w:rsidRDefault="000D0738" w:rsidP="000D0738">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0D0738" w:rsidRPr="009200CD" w:rsidRDefault="000D0738" w:rsidP="000D0738">
            <w:pPr>
              <w:rPr>
                <w:sz w:val="20"/>
                <w:szCs w:val="20"/>
              </w:rPr>
            </w:pPr>
            <w:r w:rsidRPr="009200CD">
              <w:rPr>
                <w:sz w:val="20"/>
                <w:szCs w:val="20"/>
              </w:rPr>
              <w:t xml:space="preserve">Confirmation/error message for sending of request for </w:t>
            </w:r>
            <w:r>
              <w:rPr>
                <w:sz w:val="20"/>
                <w:szCs w:val="20"/>
              </w:rPr>
              <w:t>IDA</w:t>
            </w:r>
            <w:r w:rsidRPr="009200CD">
              <w:rPr>
                <w:sz w:val="20"/>
                <w:szCs w:val="20"/>
              </w:rPr>
              <w:t xml:space="preserve"> bid state definition</w:t>
            </w:r>
          </w:p>
        </w:tc>
        <w:tc>
          <w:tcPr>
            <w:tcW w:w="1620" w:type="dxa"/>
            <w:tcBorders>
              <w:top w:val="nil"/>
              <w:left w:val="nil"/>
              <w:bottom w:val="single" w:sz="4" w:space="0" w:color="auto"/>
              <w:right w:val="single" w:sz="4" w:space="0" w:color="auto"/>
            </w:tcBorders>
            <w:noWrap/>
            <w:vAlign w:val="bottom"/>
          </w:tcPr>
          <w:p w14:paraId="729DA757" w14:textId="4B8D4B4F" w:rsidR="000D0738" w:rsidRPr="008904CD" w:rsidRDefault="000D0738" w:rsidP="000D0738">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0D0738" w:rsidRPr="009200CD" w:rsidRDefault="000D0738" w:rsidP="000D0738">
            <w:pPr>
              <w:jc w:val="center"/>
              <w:rPr>
                <w:sz w:val="20"/>
                <w:szCs w:val="20"/>
              </w:rPr>
            </w:pPr>
            <w:r w:rsidRPr="009200CD">
              <w:rPr>
                <w:sz w:val="20"/>
                <w:szCs w:val="20"/>
              </w:rPr>
              <w:t>External subject</w:t>
            </w:r>
          </w:p>
        </w:tc>
      </w:tr>
      <w:tr w:rsidR="000D0738"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0D0738" w:rsidRPr="00F31EFF" w:rsidRDefault="000D0738" w:rsidP="000D0738">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0D0738" w:rsidRPr="00F31EFF" w:rsidRDefault="000D0738" w:rsidP="000D0738">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0D0738" w:rsidRPr="00F31EFF" w:rsidRDefault="000D0738" w:rsidP="000D0738">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0D0738" w:rsidRPr="00F31EFF" w:rsidRDefault="000D0738" w:rsidP="000D0738">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0D0738" w:rsidRPr="00F31EFF" w:rsidRDefault="000D0738" w:rsidP="000D0738">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0D0738" w:rsidRPr="00F31EFF" w:rsidRDefault="000D0738" w:rsidP="000D0738">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0D0738" w:rsidRPr="00F31EFF" w:rsidRDefault="000D0738" w:rsidP="000D0738">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0D0738" w:rsidRPr="00F31EFF" w:rsidRDefault="000D0738" w:rsidP="000D0738">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0D0738" w:rsidRPr="00F31EFF" w:rsidRDefault="000D0738" w:rsidP="000D0738">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0D0738" w:rsidRPr="00F31EFF" w:rsidRDefault="000D0738" w:rsidP="000D0738">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0D0738" w:rsidRPr="009200CD" w:rsidRDefault="000D0738" w:rsidP="000D0738">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0D0738" w:rsidRPr="009200CD" w:rsidRDefault="000D0738" w:rsidP="000D0738">
            <w:pPr>
              <w:rPr>
                <w:sz w:val="20"/>
                <w:szCs w:val="20"/>
              </w:rPr>
            </w:pPr>
            <w:r>
              <w:rPr>
                <w:sz w:val="20"/>
                <w:szCs w:val="20"/>
              </w:rPr>
              <w:t>Network data</w:t>
            </w:r>
            <w:r w:rsidRPr="00422896">
              <w:rPr>
                <w:sz w:val="20"/>
                <w:szCs w:val="20"/>
              </w:rPr>
              <w:t xml:space="preserve"> publication delay, decoupling possibility</w:t>
            </w:r>
          </w:p>
        </w:tc>
        <w:tc>
          <w:tcPr>
            <w:tcW w:w="1620" w:type="dxa"/>
            <w:tcBorders>
              <w:top w:val="nil"/>
              <w:left w:val="nil"/>
              <w:bottom w:val="single" w:sz="4" w:space="0" w:color="auto"/>
              <w:right w:val="single" w:sz="4" w:space="0" w:color="auto"/>
            </w:tcBorders>
            <w:noWrap/>
            <w:vAlign w:val="bottom"/>
          </w:tcPr>
          <w:p w14:paraId="3C2ABCA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0D0738" w:rsidRPr="009200CD" w:rsidRDefault="000D0738" w:rsidP="000D0738">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0D0738" w:rsidRPr="009200CD" w:rsidRDefault="000D0738" w:rsidP="000D0738">
            <w:pPr>
              <w:rPr>
                <w:sz w:val="20"/>
                <w:szCs w:val="20"/>
              </w:rPr>
            </w:pPr>
            <w:r w:rsidRPr="009200CD">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bottom"/>
          </w:tcPr>
          <w:p w14:paraId="2F4E48D2" w14:textId="77777777" w:rsidR="000D0738" w:rsidRPr="008904CD" w:rsidRDefault="000D0738" w:rsidP="000D0738">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0D0738" w:rsidRPr="009200CD" w:rsidRDefault="000D0738" w:rsidP="000D0738">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0D0738" w:rsidRPr="009200CD" w:rsidRDefault="000D0738" w:rsidP="000D0738">
            <w:pPr>
              <w:rPr>
                <w:sz w:val="20"/>
                <w:szCs w:val="20"/>
              </w:rPr>
            </w:pPr>
            <w:r w:rsidRPr="00BF1FDA">
              <w:rPr>
                <w:sz w:val="20"/>
                <w:szCs w:val="20"/>
              </w:rPr>
              <w:t>Confirmation/error message for sending of request for output data handover - MarketService</w:t>
            </w:r>
          </w:p>
        </w:tc>
        <w:tc>
          <w:tcPr>
            <w:tcW w:w="1620" w:type="dxa"/>
            <w:tcBorders>
              <w:top w:val="nil"/>
              <w:left w:val="nil"/>
              <w:bottom w:val="single" w:sz="4" w:space="0" w:color="auto"/>
              <w:right w:val="single" w:sz="4" w:space="0" w:color="auto"/>
            </w:tcBorders>
            <w:noWrap/>
            <w:vAlign w:val="bottom"/>
          </w:tcPr>
          <w:p w14:paraId="5D36E28A" w14:textId="77777777" w:rsidR="000D0738" w:rsidRPr="008904CD" w:rsidRDefault="000D0738" w:rsidP="000D0738">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0D0738" w:rsidRPr="009200CD" w:rsidRDefault="000D0738" w:rsidP="000D0738">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0D0738" w:rsidRPr="009200CD" w:rsidRDefault="000D0738" w:rsidP="000D0738">
            <w:pPr>
              <w:rPr>
                <w:sz w:val="20"/>
                <w:szCs w:val="20"/>
              </w:rPr>
            </w:pPr>
            <w:r w:rsidRPr="009200CD">
              <w:rPr>
                <w:sz w:val="20"/>
                <w:szCs w:val="20"/>
              </w:rPr>
              <w:t>Confirmation/error message for sending of Data request - Complete plan of negotiated values</w:t>
            </w:r>
          </w:p>
        </w:tc>
        <w:tc>
          <w:tcPr>
            <w:tcW w:w="1620" w:type="dxa"/>
            <w:tcBorders>
              <w:top w:val="nil"/>
              <w:left w:val="nil"/>
              <w:bottom w:val="single" w:sz="4" w:space="0" w:color="auto"/>
              <w:right w:val="single" w:sz="4" w:space="0" w:color="auto"/>
            </w:tcBorders>
            <w:noWrap/>
            <w:vAlign w:val="bottom"/>
          </w:tcPr>
          <w:p w14:paraId="794B720F" w14:textId="77777777" w:rsidR="000D0738" w:rsidRPr="008904CD" w:rsidRDefault="000D0738" w:rsidP="000D0738">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0D0738" w:rsidRPr="009200CD" w:rsidRDefault="000D0738" w:rsidP="000D0738">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0D0738" w:rsidRPr="009200CD" w:rsidRDefault="000D0738" w:rsidP="000D0738">
            <w:pPr>
              <w:rPr>
                <w:sz w:val="20"/>
                <w:szCs w:val="20"/>
              </w:rPr>
            </w:pPr>
            <w:r w:rsidRPr="00741D94">
              <w:rPr>
                <w:sz w:val="20"/>
                <w:szCs w:val="20"/>
              </w:rPr>
              <w:t>DM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78EFF4A5" w14:textId="77777777"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0D0738" w:rsidRPr="009200CD" w:rsidRDefault="000D0738" w:rsidP="000D0738">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0D0738" w:rsidRPr="009200CD" w:rsidRDefault="000D0738" w:rsidP="000D0738">
            <w:pPr>
              <w:rPr>
                <w:sz w:val="20"/>
                <w:szCs w:val="20"/>
              </w:rPr>
            </w:pPr>
            <w:r w:rsidRPr="00741D94">
              <w:rPr>
                <w:sz w:val="20"/>
                <w:szCs w:val="20"/>
              </w:rPr>
              <w:t>IDA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4B5D0670" w14:textId="2B00CA3D"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0D0738" w:rsidRPr="009200CD" w:rsidRDefault="000D0738" w:rsidP="000D0738">
            <w:pPr>
              <w:jc w:val="center"/>
              <w:rPr>
                <w:sz w:val="20"/>
                <w:szCs w:val="20"/>
              </w:rPr>
            </w:pPr>
            <w:r w:rsidRPr="009200CD">
              <w:rPr>
                <w:sz w:val="20"/>
                <w:szCs w:val="20"/>
              </w:rPr>
              <w:t>External subject</w:t>
            </w:r>
          </w:p>
        </w:tc>
      </w:tr>
      <w:tr w:rsidR="000D0738"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0D0738" w:rsidRPr="009200CD" w:rsidRDefault="000D0738" w:rsidP="000D0738">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0D0738" w:rsidRPr="009200CD" w:rsidRDefault="000D0738" w:rsidP="000D0738">
            <w:pPr>
              <w:rPr>
                <w:sz w:val="20"/>
                <w:szCs w:val="20"/>
              </w:rPr>
            </w:pPr>
            <w:r w:rsidRPr="009200CD">
              <w:rPr>
                <w:sz w:val="20"/>
                <w:szCs w:val="20"/>
              </w:rPr>
              <w:t>Confirmation/error message for sending of Data request - Hourly settlement</w:t>
            </w:r>
          </w:p>
        </w:tc>
        <w:tc>
          <w:tcPr>
            <w:tcW w:w="1620" w:type="dxa"/>
            <w:tcBorders>
              <w:top w:val="nil"/>
              <w:left w:val="nil"/>
              <w:bottom w:val="single" w:sz="4" w:space="0" w:color="auto"/>
              <w:right w:val="single" w:sz="4" w:space="0" w:color="auto"/>
            </w:tcBorders>
            <w:noWrap/>
            <w:vAlign w:val="bottom"/>
          </w:tcPr>
          <w:p w14:paraId="2EEDF16B" w14:textId="77777777" w:rsidR="000D0738" w:rsidRPr="008904CD" w:rsidRDefault="000D0738" w:rsidP="000D0738">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0D0738" w:rsidRPr="009200CD" w:rsidRDefault="000D0738" w:rsidP="000D0738">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0D0738" w:rsidRPr="009200CD" w:rsidRDefault="000D0738" w:rsidP="000D0738">
            <w:pPr>
              <w:rPr>
                <w:sz w:val="20"/>
                <w:szCs w:val="20"/>
              </w:rPr>
            </w:pPr>
            <w:r w:rsidRPr="00C67A13">
              <w:rPr>
                <w:sz w:val="20"/>
                <w:szCs w:val="20"/>
              </w:rPr>
              <w:t>(UMM_01a) Delay in final Market Coupling Results publication</w:t>
            </w:r>
          </w:p>
        </w:tc>
        <w:tc>
          <w:tcPr>
            <w:tcW w:w="1620" w:type="dxa"/>
            <w:tcBorders>
              <w:top w:val="nil"/>
              <w:left w:val="nil"/>
              <w:bottom w:val="single" w:sz="4" w:space="0" w:color="auto"/>
              <w:right w:val="single" w:sz="4" w:space="0" w:color="auto"/>
            </w:tcBorders>
            <w:noWrap/>
            <w:vAlign w:val="bottom"/>
          </w:tcPr>
          <w:p w14:paraId="45B148C5"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0D0738" w:rsidRPr="009200CD" w:rsidRDefault="000D0738" w:rsidP="000D0738">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0D0738" w:rsidRPr="009200CD" w:rsidRDefault="000D0738" w:rsidP="000D0738">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610B01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0D0738" w:rsidRPr="009200CD" w:rsidRDefault="000D0738" w:rsidP="000D0738">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0D0738" w:rsidRPr="009200CD" w:rsidRDefault="000D0738" w:rsidP="000D0738">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69B9066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0D0738" w:rsidRPr="009200CD" w:rsidRDefault="000D0738" w:rsidP="000D0738">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0D0738" w:rsidRPr="009200CD" w:rsidRDefault="000D0738" w:rsidP="000D0738">
            <w:pPr>
              <w:rPr>
                <w:sz w:val="20"/>
                <w:szCs w:val="20"/>
              </w:rPr>
            </w:pPr>
            <w:r w:rsidRPr="00C67A13">
              <w:rPr>
                <w:sz w:val="20"/>
                <w:szCs w:val="20"/>
              </w:rPr>
              <w:t>Full decoupling known in adcance - detail info</w:t>
            </w:r>
          </w:p>
        </w:tc>
        <w:tc>
          <w:tcPr>
            <w:tcW w:w="1620" w:type="dxa"/>
            <w:tcBorders>
              <w:top w:val="nil"/>
              <w:left w:val="nil"/>
              <w:bottom w:val="single" w:sz="4" w:space="0" w:color="auto"/>
              <w:right w:val="single" w:sz="4" w:space="0" w:color="auto"/>
            </w:tcBorders>
            <w:noWrap/>
            <w:vAlign w:val="bottom"/>
          </w:tcPr>
          <w:p w14:paraId="5BD2E74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0D0738" w:rsidRPr="009200CD" w:rsidRDefault="000D0738" w:rsidP="000D0738">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0D0738" w:rsidRPr="009200CD" w:rsidRDefault="000D0738" w:rsidP="000D0738">
            <w:pPr>
              <w:rPr>
                <w:sz w:val="20"/>
                <w:szCs w:val="20"/>
              </w:rPr>
            </w:pPr>
            <w:r w:rsidRPr="00C67A13">
              <w:rPr>
                <w:sz w:val="20"/>
                <w:szCs w:val="20"/>
              </w:rPr>
              <w:t>Decoupling CZ area - detail info</w:t>
            </w:r>
          </w:p>
        </w:tc>
        <w:tc>
          <w:tcPr>
            <w:tcW w:w="1620" w:type="dxa"/>
            <w:tcBorders>
              <w:top w:val="nil"/>
              <w:left w:val="nil"/>
              <w:bottom w:val="single" w:sz="4" w:space="0" w:color="auto"/>
              <w:right w:val="single" w:sz="4" w:space="0" w:color="auto"/>
            </w:tcBorders>
            <w:noWrap/>
            <w:vAlign w:val="bottom"/>
          </w:tcPr>
          <w:p w14:paraId="534542A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0D0738" w:rsidRPr="009200CD" w:rsidRDefault="000D0738" w:rsidP="000D0738">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0D0738" w:rsidRPr="009200CD" w:rsidRDefault="000D0738" w:rsidP="000D0738">
            <w:pPr>
              <w:rPr>
                <w:sz w:val="20"/>
                <w:szCs w:val="20"/>
              </w:rPr>
            </w:pPr>
            <w:r w:rsidRPr="00C67A13">
              <w:rPr>
                <w:sz w:val="20"/>
                <w:szCs w:val="20"/>
              </w:rPr>
              <w:t>Full decoupling - detail info</w:t>
            </w:r>
          </w:p>
        </w:tc>
        <w:tc>
          <w:tcPr>
            <w:tcW w:w="1620" w:type="dxa"/>
            <w:tcBorders>
              <w:top w:val="nil"/>
              <w:left w:val="nil"/>
              <w:bottom w:val="single" w:sz="4" w:space="0" w:color="auto"/>
              <w:right w:val="single" w:sz="4" w:space="0" w:color="auto"/>
            </w:tcBorders>
            <w:noWrap/>
            <w:vAlign w:val="bottom"/>
          </w:tcPr>
          <w:p w14:paraId="495AD5F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0D0738" w:rsidRPr="009200CD" w:rsidRDefault="000D0738" w:rsidP="000D0738">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0D0738" w:rsidRPr="009200CD" w:rsidRDefault="000D0738" w:rsidP="000D0738">
            <w:pPr>
              <w:rPr>
                <w:sz w:val="20"/>
                <w:szCs w:val="20"/>
              </w:rPr>
            </w:pPr>
            <w:r w:rsidRPr="009200CD">
              <w:rPr>
                <w:sz w:val="20"/>
                <w:szCs w:val="20"/>
              </w:rPr>
              <w:t>Confirmation/error message for sending of Data request - Daily settlement</w:t>
            </w:r>
          </w:p>
        </w:tc>
        <w:tc>
          <w:tcPr>
            <w:tcW w:w="1620" w:type="dxa"/>
            <w:tcBorders>
              <w:top w:val="nil"/>
              <w:left w:val="nil"/>
              <w:bottom w:val="single" w:sz="4" w:space="0" w:color="auto"/>
              <w:right w:val="single" w:sz="4" w:space="0" w:color="auto"/>
            </w:tcBorders>
            <w:noWrap/>
            <w:vAlign w:val="bottom"/>
          </w:tcPr>
          <w:p w14:paraId="68A85F6E" w14:textId="77777777" w:rsidR="000D0738" w:rsidRPr="008904CD" w:rsidRDefault="000D0738" w:rsidP="000D0738">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0D0738" w:rsidRDefault="000D0738" w:rsidP="000D0738">
            <w:pPr>
              <w:jc w:val="center"/>
              <w:rPr>
                <w:sz w:val="20"/>
                <w:szCs w:val="20"/>
              </w:rPr>
            </w:pPr>
            <w:r>
              <w:rPr>
                <w:sz w:val="20"/>
                <w:szCs w:val="20"/>
              </w:rPr>
              <w:lastRenderedPageBreak/>
              <w:t>965</w:t>
            </w:r>
          </w:p>
        </w:tc>
        <w:tc>
          <w:tcPr>
            <w:tcW w:w="3795" w:type="dxa"/>
            <w:tcBorders>
              <w:top w:val="nil"/>
              <w:left w:val="nil"/>
              <w:bottom w:val="single" w:sz="4" w:space="0" w:color="auto"/>
              <w:right w:val="single" w:sz="4" w:space="0" w:color="auto"/>
            </w:tcBorders>
            <w:vAlign w:val="center"/>
          </w:tcPr>
          <w:p w14:paraId="795FB635" w14:textId="77777777" w:rsidR="000D0738" w:rsidRPr="000C549A" w:rsidRDefault="000D0738" w:rsidP="000D0738">
            <w:pPr>
              <w:rPr>
                <w:sz w:val="20"/>
                <w:szCs w:val="20"/>
              </w:rPr>
            </w:pPr>
            <w:r w:rsidRPr="006F03E1">
              <w:rPr>
                <w:sz w:val="20"/>
                <w:szCs w:val="20"/>
              </w:rPr>
              <w:t>Request for imbalance settlement statistic data - error / confirmation</w:t>
            </w:r>
          </w:p>
        </w:tc>
        <w:tc>
          <w:tcPr>
            <w:tcW w:w="1620" w:type="dxa"/>
            <w:tcBorders>
              <w:top w:val="nil"/>
              <w:left w:val="nil"/>
              <w:bottom w:val="single" w:sz="4" w:space="0" w:color="auto"/>
              <w:right w:val="single" w:sz="4" w:space="0" w:color="auto"/>
            </w:tcBorders>
            <w:noWrap/>
            <w:vAlign w:val="bottom"/>
          </w:tcPr>
          <w:p w14:paraId="67DDFD3F" w14:textId="77777777" w:rsidR="000D0738" w:rsidRDefault="000D0738" w:rsidP="000D0738">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0D0738" w:rsidRPr="009200CD" w:rsidRDefault="000D0738" w:rsidP="000D0738">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0D0738" w:rsidRPr="009200CD" w:rsidRDefault="000D0738" w:rsidP="000D0738">
            <w:pPr>
              <w:rPr>
                <w:sz w:val="20"/>
                <w:szCs w:val="20"/>
              </w:rPr>
            </w:pPr>
            <w:r w:rsidRPr="00C67A13">
              <w:rPr>
                <w:sz w:val="20"/>
                <w:szCs w:val="20"/>
              </w:rPr>
              <w:t>(ExC_03a) Risk of Partial Decoupling</w:t>
            </w:r>
          </w:p>
        </w:tc>
        <w:tc>
          <w:tcPr>
            <w:tcW w:w="1620" w:type="dxa"/>
            <w:tcBorders>
              <w:top w:val="nil"/>
              <w:left w:val="nil"/>
              <w:bottom w:val="single" w:sz="4" w:space="0" w:color="auto"/>
              <w:right w:val="single" w:sz="4" w:space="0" w:color="auto"/>
            </w:tcBorders>
            <w:noWrap/>
            <w:vAlign w:val="bottom"/>
          </w:tcPr>
          <w:p w14:paraId="353F5DBF"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0D0738" w:rsidRPr="009200CD" w:rsidRDefault="000D0738" w:rsidP="000D0738">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0D0738" w:rsidRPr="009200CD" w:rsidRDefault="000D0738" w:rsidP="000D0738">
            <w:pPr>
              <w:rPr>
                <w:sz w:val="20"/>
                <w:szCs w:val="20"/>
              </w:rPr>
            </w:pPr>
            <w:r w:rsidRPr="00C67A13">
              <w:rPr>
                <w:sz w:val="20"/>
                <w:szCs w:val="20"/>
              </w:rPr>
              <w:t>(ExC_04a) Partial Decoupling – Reopening of the order books</w:t>
            </w:r>
          </w:p>
        </w:tc>
        <w:tc>
          <w:tcPr>
            <w:tcW w:w="1620" w:type="dxa"/>
            <w:tcBorders>
              <w:top w:val="nil"/>
              <w:left w:val="nil"/>
              <w:bottom w:val="single" w:sz="4" w:space="0" w:color="auto"/>
              <w:right w:val="single" w:sz="4" w:space="0" w:color="auto"/>
            </w:tcBorders>
            <w:noWrap/>
            <w:vAlign w:val="bottom"/>
          </w:tcPr>
          <w:p w14:paraId="64C6EDF7"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0D0738" w:rsidRPr="009200CD" w:rsidRDefault="000D0738" w:rsidP="000D0738">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0D0738" w:rsidRPr="009200CD" w:rsidRDefault="000D0738" w:rsidP="000D0738">
            <w:pPr>
              <w:rPr>
                <w:sz w:val="20"/>
                <w:szCs w:val="20"/>
              </w:rPr>
            </w:pPr>
            <w:r w:rsidRPr="00C67A13">
              <w:rPr>
                <w:sz w:val="20"/>
                <w:szCs w:val="20"/>
              </w:rPr>
              <w:t>(ExC_05a) Partial Decoupling known in advance</w:t>
            </w:r>
          </w:p>
        </w:tc>
        <w:tc>
          <w:tcPr>
            <w:tcW w:w="1620" w:type="dxa"/>
            <w:tcBorders>
              <w:top w:val="nil"/>
              <w:left w:val="nil"/>
              <w:bottom w:val="single" w:sz="4" w:space="0" w:color="auto"/>
              <w:right w:val="single" w:sz="4" w:space="0" w:color="auto"/>
            </w:tcBorders>
            <w:noWrap/>
            <w:vAlign w:val="bottom"/>
          </w:tcPr>
          <w:p w14:paraId="07EAC3E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0D0738" w:rsidRPr="009200CD" w:rsidRDefault="000D0738" w:rsidP="000D0738">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0D0738" w:rsidRPr="009200CD" w:rsidRDefault="000D0738" w:rsidP="000D0738">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0B91D1F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0D0738" w:rsidRPr="009200CD" w:rsidRDefault="000D0738" w:rsidP="000D0738">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0D0738" w:rsidRPr="009200CD" w:rsidRDefault="000D0738" w:rsidP="000D0738">
            <w:pPr>
              <w:rPr>
                <w:sz w:val="20"/>
                <w:szCs w:val="20"/>
              </w:rPr>
            </w:pPr>
            <w:r w:rsidRPr="00C42133">
              <w:rPr>
                <w:sz w:val="20"/>
                <w:szCs w:val="20"/>
              </w:rPr>
              <w:t>Notification, gate open/closure time has been changed.</w:t>
            </w:r>
          </w:p>
        </w:tc>
        <w:tc>
          <w:tcPr>
            <w:tcW w:w="1620" w:type="dxa"/>
            <w:tcBorders>
              <w:top w:val="nil"/>
              <w:left w:val="nil"/>
              <w:bottom w:val="single" w:sz="4" w:space="0" w:color="auto"/>
              <w:right w:val="single" w:sz="4" w:space="0" w:color="auto"/>
            </w:tcBorders>
            <w:noWrap/>
            <w:vAlign w:val="bottom"/>
          </w:tcPr>
          <w:p w14:paraId="5C458C70"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0D0738" w:rsidRPr="009200CD" w:rsidRDefault="000D0738" w:rsidP="000D0738">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0D0738" w:rsidRPr="009200CD" w:rsidRDefault="000D0738" w:rsidP="000D0738">
            <w:pPr>
              <w:rPr>
                <w:sz w:val="20"/>
                <w:szCs w:val="20"/>
              </w:rPr>
            </w:pPr>
            <w:r w:rsidRPr="009200CD">
              <w:rPr>
                <w:sz w:val="20"/>
                <w:szCs w:val="20"/>
              </w:rPr>
              <w:t>Settlement accomplishment notification</w:t>
            </w:r>
          </w:p>
        </w:tc>
        <w:tc>
          <w:tcPr>
            <w:tcW w:w="1620" w:type="dxa"/>
            <w:tcBorders>
              <w:top w:val="nil"/>
              <w:left w:val="nil"/>
              <w:bottom w:val="single" w:sz="4" w:space="0" w:color="auto"/>
              <w:right w:val="single" w:sz="4" w:space="0" w:color="auto"/>
            </w:tcBorders>
            <w:noWrap/>
            <w:vAlign w:val="bottom"/>
          </w:tcPr>
          <w:p w14:paraId="1D8DE563"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0D0738" w:rsidRPr="00A3172F" w:rsidRDefault="000D0738" w:rsidP="000D0738">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0D0738" w:rsidRPr="00A3172F" w:rsidRDefault="000D0738" w:rsidP="000D0738">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0D0738" w:rsidRPr="009200CD" w:rsidRDefault="000D0738" w:rsidP="000D0738">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0D0738" w:rsidRPr="009200CD" w:rsidRDefault="000D0738" w:rsidP="000D0738">
            <w:pPr>
              <w:rPr>
                <w:sz w:val="20"/>
                <w:szCs w:val="20"/>
              </w:rPr>
            </w:pPr>
            <w:r w:rsidRPr="00C01AC1">
              <w:rPr>
                <w:sz w:val="20"/>
                <w:szCs w:val="20"/>
              </w:rPr>
              <w:t>Notification about opening of the 2nd auction to the market participants</w:t>
            </w:r>
          </w:p>
        </w:tc>
        <w:tc>
          <w:tcPr>
            <w:tcW w:w="1620" w:type="dxa"/>
            <w:tcBorders>
              <w:top w:val="nil"/>
              <w:left w:val="nil"/>
              <w:bottom w:val="single" w:sz="4" w:space="0" w:color="auto"/>
              <w:right w:val="single" w:sz="4" w:space="0" w:color="auto"/>
            </w:tcBorders>
            <w:noWrap/>
            <w:vAlign w:val="bottom"/>
          </w:tcPr>
          <w:p w14:paraId="1438642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0D0738" w:rsidRPr="009200CD" w:rsidRDefault="000D0738" w:rsidP="000D0738">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0D0738" w:rsidRPr="009200CD" w:rsidRDefault="000D0738" w:rsidP="000D0738">
            <w:pPr>
              <w:rPr>
                <w:sz w:val="20"/>
                <w:szCs w:val="20"/>
              </w:rPr>
            </w:pPr>
            <w:r w:rsidRPr="009200CD">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bottom"/>
          </w:tcPr>
          <w:p w14:paraId="2E8F708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0D0738" w:rsidRPr="009200CD" w:rsidRDefault="000D0738" w:rsidP="000D0738">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0D0738" w:rsidRPr="009200CD" w:rsidRDefault="000D0738" w:rsidP="000D0738">
            <w:pPr>
              <w:rPr>
                <w:sz w:val="20"/>
                <w:szCs w:val="20"/>
              </w:rPr>
            </w:pPr>
            <w:r w:rsidRPr="009200CD">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bottom"/>
          </w:tcPr>
          <w:p w14:paraId="7A55B30E" w14:textId="77777777" w:rsidR="000D0738" w:rsidRDefault="000D0738" w:rsidP="000D0738">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0D0738" w:rsidRPr="009200CD" w:rsidRDefault="000D0738" w:rsidP="000D0738">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0D0738" w:rsidRPr="00637575" w:rsidRDefault="000D0738" w:rsidP="000D0738">
            <w:pPr>
              <w:rPr>
                <w:sz w:val="20"/>
                <w:szCs w:val="20"/>
              </w:rPr>
            </w:pPr>
            <w:r w:rsidRPr="00BF1FDA">
              <w:rPr>
                <w:sz w:val="20"/>
                <w:szCs w:val="20"/>
              </w:rPr>
              <w:t>Confirmation of server-server connection control and sending of non-sent messages - MarketService</w:t>
            </w:r>
          </w:p>
        </w:tc>
        <w:tc>
          <w:tcPr>
            <w:tcW w:w="1620" w:type="dxa"/>
            <w:tcBorders>
              <w:top w:val="nil"/>
              <w:left w:val="nil"/>
              <w:bottom w:val="single" w:sz="4" w:space="0" w:color="auto"/>
              <w:right w:val="single" w:sz="4" w:space="0" w:color="auto"/>
            </w:tcBorders>
            <w:noWrap/>
            <w:vAlign w:val="bottom"/>
          </w:tcPr>
          <w:p w14:paraId="2E207066" w14:textId="77777777" w:rsidR="000D0738" w:rsidRDefault="000D0738" w:rsidP="000D0738">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0D0738" w:rsidRPr="009200CD" w:rsidRDefault="000D0738" w:rsidP="000D0738">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0D0738" w:rsidRPr="009200CD" w:rsidRDefault="000D0738" w:rsidP="000D0738">
            <w:pPr>
              <w:rPr>
                <w:sz w:val="20"/>
                <w:szCs w:val="20"/>
              </w:rPr>
            </w:pPr>
            <w:r w:rsidRPr="00EC26CC">
              <w:rPr>
                <w:sz w:val="20"/>
                <w:szCs w:val="20"/>
              </w:rPr>
              <w:t>Notice about p</w:t>
            </w:r>
            <w:r w:rsidRPr="00CE7271">
              <w:rPr>
                <w:sz w:val="20"/>
                <w:szCs w:val="20"/>
                <w:lang w:val="en-US"/>
              </w:rPr>
              <w:t>ublication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0D0738" w:rsidRPr="008904CD"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0D0738" w:rsidRPr="006F03E1"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0D0738" w:rsidRPr="009200CD" w:rsidRDefault="000D0738" w:rsidP="000D0738">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0D0738" w:rsidRPr="00EC26CC" w:rsidRDefault="000D0738" w:rsidP="000D0738">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0D0738" w:rsidRPr="009200CD" w:rsidRDefault="000D0738" w:rsidP="000D0738">
            <w:pPr>
              <w:jc w:val="center"/>
              <w:rPr>
                <w:sz w:val="20"/>
                <w:szCs w:val="20"/>
              </w:rPr>
            </w:pPr>
            <w:r w:rsidRPr="009200CD">
              <w:rPr>
                <w:sz w:val="20"/>
                <w:szCs w:val="20"/>
              </w:rPr>
              <w:t>External subject</w:t>
            </w:r>
          </w:p>
        </w:tc>
      </w:tr>
      <w:tr w:rsidR="000D0738"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0D0738" w:rsidRDefault="000D0738" w:rsidP="000D0738">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0D0738" w:rsidRDefault="000D0738" w:rsidP="000D0738">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0D0738" w:rsidRPr="009200CD" w:rsidRDefault="000D0738" w:rsidP="000D0738">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0D0738" w:rsidRPr="009200CD" w:rsidRDefault="000D0738" w:rsidP="000D0738">
            <w:pPr>
              <w:jc w:val="center"/>
              <w:rPr>
                <w:sz w:val="20"/>
                <w:szCs w:val="20"/>
              </w:rPr>
            </w:pPr>
            <w:r w:rsidRPr="009200CD">
              <w:rPr>
                <w:sz w:val="20"/>
                <w:szCs w:val="20"/>
              </w:rPr>
              <w:t>External subject</w:t>
            </w:r>
          </w:p>
        </w:tc>
      </w:tr>
      <w:tr w:rsidR="000D0738"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0D0738" w:rsidRPr="009200CD" w:rsidRDefault="000D0738" w:rsidP="000D0738">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0D0738" w:rsidRPr="00EC26CC" w:rsidRDefault="000D0738" w:rsidP="000D0738">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0D0738" w:rsidRPr="009200CD" w:rsidRDefault="000D0738" w:rsidP="000D0738">
            <w:pPr>
              <w:jc w:val="center"/>
              <w:rPr>
                <w:sz w:val="20"/>
                <w:szCs w:val="20"/>
              </w:rPr>
            </w:pPr>
            <w:r w:rsidRPr="009200CD">
              <w:rPr>
                <w:sz w:val="20"/>
                <w:szCs w:val="20"/>
              </w:rPr>
              <w:t>External subject</w:t>
            </w:r>
          </w:p>
        </w:tc>
      </w:tr>
      <w:tr w:rsidR="000D0738"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0D0738" w:rsidRDefault="000D0738" w:rsidP="000D0738">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0D0738" w:rsidRDefault="000D0738" w:rsidP="000D0738">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0D0738" w:rsidRPr="009200CD" w:rsidRDefault="000D0738" w:rsidP="000D0738">
            <w:pPr>
              <w:jc w:val="center"/>
              <w:rPr>
                <w:sz w:val="20"/>
                <w:szCs w:val="20"/>
              </w:rPr>
            </w:pPr>
            <w:r w:rsidRPr="009200CD">
              <w:rPr>
                <w:sz w:val="20"/>
                <w:szCs w:val="20"/>
              </w:rPr>
              <w:t>External subject</w:t>
            </w:r>
          </w:p>
        </w:tc>
      </w:tr>
      <w:tr w:rsidR="000D0738"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0D0738" w:rsidRDefault="000D0738" w:rsidP="000D0738">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0D0738" w:rsidRDefault="000D0738" w:rsidP="000D0738">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0D0738" w:rsidRPr="009200CD" w:rsidRDefault="000D0738" w:rsidP="000D0738">
            <w:pPr>
              <w:jc w:val="center"/>
              <w:rPr>
                <w:sz w:val="20"/>
                <w:szCs w:val="20"/>
              </w:rPr>
            </w:pPr>
            <w:r w:rsidRPr="009200CD">
              <w:rPr>
                <w:sz w:val="20"/>
                <w:szCs w:val="20"/>
              </w:rPr>
              <w:t>External subject</w:t>
            </w:r>
          </w:p>
        </w:tc>
      </w:tr>
      <w:tr w:rsidR="000D0738"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0D0738" w:rsidRDefault="000D0738" w:rsidP="000D0738">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0D0738" w:rsidRDefault="000D0738" w:rsidP="000D0738">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0D0738" w:rsidRPr="009200CD" w:rsidRDefault="000D0738" w:rsidP="000D0738">
            <w:pPr>
              <w:jc w:val="center"/>
              <w:rPr>
                <w:sz w:val="20"/>
                <w:szCs w:val="20"/>
              </w:rPr>
            </w:pPr>
            <w:r w:rsidRPr="009200CD">
              <w:rPr>
                <w:sz w:val="20"/>
                <w:szCs w:val="20"/>
              </w:rPr>
              <w:t>External subject</w:t>
            </w:r>
          </w:p>
        </w:tc>
      </w:tr>
      <w:tr w:rsidR="000D0738"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0D0738" w:rsidRPr="009200CD" w:rsidRDefault="000D0738" w:rsidP="000D0738">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0D0738" w:rsidRPr="00EC26CC" w:rsidRDefault="000D0738" w:rsidP="000D0738">
            <w:pPr>
              <w:rPr>
                <w:sz w:val="20"/>
                <w:szCs w:val="20"/>
              </w:rPr>
            </w:pPr>
            <w:r w:rsidRPr="009200CD">
              <w:rPr>
                <w:sz w:val="20"/>
                <w:szCs w:val="20"/>
              </w:rPr>
              <w:t xml:space="preserve">Confirmation/error message for sending of Data request </w:t>
            </w:r>
            <w:r>
              <w:rPr>
                <w:sz w:val="20"/>
                <w:szCs w:val="20"/>
              </w:rPr>
              <w:t>–</w:t>
            </w:r>
            <w:r w:rsidRPr="009200CD">
              <w:rPr>
                <w:sz w:val="20"/>
                <w:szCs w:val="20"/>
              </w:rPr>
              <w:t xml:space="preserve"> </w:t>
            </w:r>
            <w:r>
              <w:rPr>
                <w:sz w:val="20"/>
                <w:szCs w:val="20"/>
              </w:rPr>
              <w:t>Gas</w:t>
            </w:r>
            <w:r w:rsidRPr="009200CD">
              <w:rPr>
                <w:sz w:val="20"/>
                <w:szCs w:val="20"/>
              </w:rPr>
              <w:t xml:space="preserve"> 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0D0738" w:rsidRDefault="000D0738" w:rsidP="000D0738">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0D0738" w:rsidRPr="009200CD" w:rsidRDefault="000D0738" w:rsidP="000D0738">
            <w:pPr>
              <w:jc w:val="center"/>
              <w:rPr>
                <w:sz w:val="20"/>
                <w:szCs w:val="20"/>
              </w:rPr>
            </w:pPr>
            <w:r w:rsidRPr="009200CD">
              <w:rPr>
                <w:sz w:val="20"/>
                <w:szCs w:val="20"/>
              </w:rPr>
              <w:t>External subject</w:t>
            </w:r>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Full message scheme RESPONSE in .xsd format can be found here:</w:t>
      </w:r>
    </w:p>
    <w:p w14:paraId="43E7EDAA" w14:textId="20F12602" w:rsidR="003358F7" w:rsidRPr="00B22B63" w:rsidRDefault="00B22B63" w:rsidP="003358F7">
      <w:pPr>
        <w:rPr>
          <w:rStyle w:val="Hypertextovodkaz"/>
        </w:rPr>
      </w:pPr>
      <w:r>
        <w:lastRenderedPageBreak/>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r>
              <w:t>Er</w:t>
            </w:r>
            <w:r w:rsidR="000C7823">
              <w:t>ror in PDT code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(L</w:t>
      </w:r>
      <w:r w:rsidR="00D34913">
        <w:t xml:space="preserve">oad </w:t>
      </w:r>
      <w:r w:rsidR="00FB73F0">
        <w:t>P</w:t>
      </w:r>
      <w:r w:rsidR="00D34913">
        <w:t>rofiles</w:t>
      </w:r>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similar to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r w:rsidRPr="0000701F">
              <w:rPr>
                <w:sz w:val="20"/>
                <w:szCs w:val="20"/>
              </w:rPr>
              <w:t>Message for sending of normal load profiles of supplies</w:t>
            </w:r>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message scheme </w:t>
      </w:r>
      <w:r w:rsidR="003C4FE6">
        <w:t>TDD</w:t>
      </w:r>
      <w:r>
        <w:t xml:space="preserve"> in .xsd format ca</w:t>
      </w:r>
      <w:r w:rsidR="003F1FE8">
        <w:t>n be found here:</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r w:rsidRPr="003F1FE8">
              <w:t xml:space="preserve">Message for sending of normal load profiles of supplies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similar to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r w:rsidRPr="0000701F">
              <w:rPr>
                <w:sz w:val="20"/>
                <w:szCs w:val="20"/>
              </w:rPr>
              <w:t>Message for sending of normal and metered average daily temperatures</w:t>
            </w:r>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r w:rsidRPr="008309E3">
              <w:rPr>
                <w:sz w:val="20"/>
                <w:szCs w:val="20"/>
              </w:rPr>
              <w:t>Message for sending predicted temperatures</w:t>
            </w:r>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message scheme </w:t>
      </w:r>
      <w:r w:rsidR="003C4FE6">
        <w:t>TEMPERATURE</w:t>
      </w:r>
      <w:r>
        <w:t xml:space="preserve"> in .xsd format can be found </w:t>
      </w:r>
      <w:r w:rsidR="003F1FE8">
        <w:t>here:</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r w:rsidRPr="004E40DA">
              <w:t>Message for sending of normal and metered average daily temperatures</w:t>
            </w:r>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r w:rsidRPr="009200CD">
              <w:rPr>
                <w:sz w:val="20"/>
                <w:szCs w:val="20"/>
              </w:rPr>
              <w:t>Invoicing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r w:rsidRPr="009200CD">
              <w:rPr>
                <w:sz w:val="20"/>
                <w:szCs w:val="20"/>
              </w:rPr>
              <w:t>External subject</w:t>
            </w:r>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r w:rsidRPr="009200CD">
              <w:rPr>
                <w:sz w:val="20"/>
                <w:szCs w:val="20"/>
              </w:rPr>
              <w:t>External subject</w:t>
            </w:r>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r>
        <w:t>Complete schema of SFVOTBILLING in .xsd format is to be found here:</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r>
        <w:t>The message in SFVOT</w:t>
      </w:r>
      <w:r w:rsidR="001F76D5">
        <w:t>BILLINGEMO format serves for sending of settlement reports between OTE and the external market organizer (e.g.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r w:rsidRPr="00FD04C4">
              <w:rPr>
                <w:sz w:val="20"/>
                <w:szCs w:val="20"/>
              </w:rPr>
              <w:t>External subject</w:t>
            </w:r>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r>
        <w:t>Complete schema of SFVOTBILLINGEMO in .xsd format is to be found here:</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r w:rsidRPr="00B96A5F">
              <w:rPr>
                <w:sz w:val="20"/>
                <w:szCs w:val="20"/>
              </w:rPr>
              <w:t>Invoicing base data - summary</w:t>
            </w:r>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OTE invoicing base data - summary</w:t>
            </w:r>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r w:rsidRPr="009200CD">
              <w:rPr>
                <w:sz w:val="20"/>
                <w:szCs w:val="20"/>
              </w:rPr>
              <w:t>External subject</w:t>
            </w:r>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r>
        <w:t>Complete schema of SFVOTBILLINGSUM in .xsd format is to be found here:</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r w:rsidRPr="009200CD">
              <w:rPr>
                <w:sz w:val="20"/>
                <w:szCs w:val="20"/>
              </w:rPr>
              <w:t>Overview of payments and complaints</w:t>
            </w:r>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r w:rsidRPr="009200CD">
              <w:rPr>
                <w:sz w:val="20"/>
                <w:szCs w:val="20"/>
              </w:rPr>
              <w:t>External subject</w:t>
            </w:r>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OTE Overview of payments and complaints</w:t>
            </w:r>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r w:rsidRPr="009200CD">
              <w:rPr>
                <w:sz w:val="20"/>
                <w:szCs w:val="20"/>
              </w:rPr>
              <w:t>External subject</w:t>
            </w:r>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r>
        <w:t>Complete schema of SFVOTCLAIM in .xsd format is to be found here:</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r w:rsidRPr="00B96A5F">
              <w:rPr>
                <w:sz w:val="20"/>
                <w:szCs w:val="20"/>
              </w:rPr>
              <w:t>Claim overview - summary</w:t>
            </w:r>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OTE Claim overview - summary</w:t>
            </w:r>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r w:rsidRPr="009200CD">
              <w:rPr>
                <w:sz w:val="20"/>
                <w:szCs w:val="20"/>
              </w:rPr>
              <w:t>External subject</w:t>
            </w:r>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r>
        <w:t>Complete schema of SFVOTCLAIMSUM in .xsd format is to be found here:</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LP differences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r w:rsidRPr="009200CD">
              <w:rPr>
                <w:sz w:val="20"/>
                <w:szCs w:val="20"/>
              </w:rPr>
              <w:t>External subject</w:t>
            </w:r>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OTE LP differences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r w:rsidRPr="009200CD">
              <w:rPr>
                <w:sz w:val="20"/>
                <w:szCs w:val="20"/>
              </w:rPr>
              <w:t>External subject</w:t>
            </w:r>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r w:rsidRPr="0082208B">
              <w:rPr>
                <w:sz w:val="20"/>
                <w:szCs w:val="20"/>
              </w:rPr>
              <w:t>Final Settlement of Clearing Differences</w:t>
            </w:r>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r w:rsidRPr="009200CD">
              <w:rPr>
                <w:sz w:val="20"/>
                <w:szCs w:val="20"/>
              </w:rPr>
              <w:t>External subject</w:t>
            </w:r>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r w:rsidRPr="0082208B">
              <w:rPr>
                <w:sz w:val="20"/>
                <w:szCs w:val="20"/>
              </w:rPr>
              <w:t>Final Settlement of Clearing Differences - OTE</w:t>
            </w:r>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r w:rsidRPr="009200CD">
              <w:rPr>
                <w:sz w:val="20"/>
                <w:szCs w:val="20"/>
              </w:rPr>
              <w:t>External subject</w:t>
            </w:r>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r>
        <w:t>Complete schema of SFVOT</w:t>
      </w:r>
      <w:r w:rsidR="009D40D5">
        <w:t>TDD</w:t>
      </w:r>
      <w:r>
        <w:t xml:space="preserve"> in .xsd format is to be found here:</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debet,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Report of figured receivables and liabilities</w:t>
            </w:r>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r w:rsidRPr="009200CD">
              <w:rPr>
                <w:sz w:val="20"/>
                <w:szCs w:val="20"/>
              </w:rPr>
              <w:t>External subject</w:t>
            </w:r>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r>
        <w:t>Complete schema of SFVOTDTEXPIMP in .xsd format is to be found here:</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Report of daily payments confirmation</w:t>
            </w:r>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r w:rsidRPr="009200CD">
              <w:rPr>
                <w:sz w:val="20"/>
                <w:szCs w:val="20"/>
              </w:rPr>
              <w:t>External subject</w:t>
            </w:r>
          </w:p>
        </w:tc>
      </w:tr>
    </w:tbl>
    <w:p w14:paraId="30F83CE6" w14:textId="77777777" w:rsidR="009D40D5" w:rsidRDefault="009D40D5" w:rsidP="009D40D5"/>
    <w:p w14:paraId="3E4514B4" w14:textId="77777777" w:rsidR="009D40D5" w:rsidRDefault="009D40D5" w:rsidP="009D40D5">
      <w:r>
        <w:t>Complete schema of SFVOTCONFDATA in .xsd format is to be found here:</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r w:rsidRPr="009200CD">
              <w:rPr>
                <w:sz w:val="20"/>
                <w:szCs w:val="20"/>
              </w:rPr>
              <w:t>External subject</w:t>
            </w:r>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r>
        <w:t>Complete schema of SFVOTEXCHRATE in .xsd format is to be found here:</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r w:rsidRPr="00557F41">
              <w:rPr>
                <w:sz w:val="20"/>
                <w:szCs w:val="20"/>
              </w:rPr>
              <w:t>Automatic change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r w:rsidRPr="009200CD">
              <w:rPr>
                <w:sz w:val="20"/>
                <w:szCs w:val="20"/>
              </w:rPr>
              <w:t>External subject</w:t>
            </w:r>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 xml:space="preserve">.xsd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message in SFVOTLIMITS format serves for sendig data of aggregate financial limit staus of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r>
              <w:rPr>
                <w:sz w:val="20"/>
                <w:szCs w:val="20"/>
              </w:rPr>
              <w:t>Financial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r>
              <w:rPr>
                <w:sz w:val="20"/>
                <w:szCs w:val="20"/>
              </w:rPr>
              <w:t>External subject</w:t>
            </w:r>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r w:rsidRPr="00FF2CF6">
              <w:rPr>
                <w:sz w:val="20"/>
                <w:szCs w:val="20"/>
              </w:rPr>
              <w:t>Current value of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r>
              <w:rPr>
                <w:sz w:val="20"/>
                <w:szCs w:val="20"/>
              </w:rPr>
              <w:t>External subject</w:t>
            </w:r>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 xml:space="preserve">.xsd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r>
              <w:rPr>
                <w:sz w:val="20"/>
                <w:szCs w:val="20"/>
              </w:rPr>
              <w:t>External subject</w:t>
            </w:r>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LP netting - final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r>
              <w:rPr>
                <w:sz w:val="20"/>
                <w:szCs w:val="20"/>
              </w:rPr>
              <w:t>External subject</w:t>
            </w:r>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r>
        <w:t>Complete schema of SFVOTTDDNETT in .xsd format is to be found here:</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message in SFVOTPSK format is used to sending the financial reports from SFVOT modules – </w:t>
      </w:r>
      <w:r w:rsidR="0055770B" w:rsidRPr="0055770B">
        <w:t xml:space="preserve">invoicing data for aggregated RE and overview of payments and claim.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r w:rsidRPr="00E544CC">
              <w:rPr>
                <w:sz w:val="20"/>
                <w:szCs w:val="20"/>
              </w:rPr>
              <w:t>Billing report ČEPS - PSK</w:t>
            </w:r>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r>
              <w:rPr>
                <w:sz w:val="20"/>
                <w:szCs w:val="20"/>
              </w:rPr>
              <w:t>External subject</w:t>
            </w:r>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r w:rsidRPr="00E544CC">
              <w:rPr>
                <w:sz w:val="20"/>
                <w:szCs w:val="20"/>
              </w:rPr>
              <w:t>Claim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r>
              <w:rPr>
                <w:sz w:val="20"/>
                <w:szCs w:val="20"/>
              </w:rPr>
              <w:t>External subject</w:t>
            </w:r>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r>
        <w:t xml:space="preserve">Complete schema of </w:t>
      </w:r>
      <w:r w:rsidR="00DF1555">
        <w:t>SFVOTPSK</w:t>
      </w:r>
      <w:r>
        <w:t xml:space="preserve"> in .xsd format is to be found here:</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r w:rsidRPr="00351085">
              <w:rPr>
                <w:sz w:val="20"/>
                <w:szCs w:val="20"/>
              </w:rPr>
              <w:t>Invoicing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r w:rsidRPr="00351085">
              <w:rPr>
                <w:sz w:val="20"/>
                <w:szCs w:val="20"/>
              </w:rPr>
              <w:t>Payments and refunds overview</w:t>
            </w:r>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OTE Payments and refunds overview</w:t>
            </w:r>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r w:rsidRPr="00351085">
              <w:rPr>
                <w:sz w:val="20"/>
                <w:szCs w:val="20"/>
              </w:rPr>
              <w:t>Request for the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r w:rsidRPr="00351085">
              <w:rPr>
                <w:sz w:val="20"/>
                <w:szCs w:val="20"/>
              </w:rPr>
              <w:t>Request for the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r w:rsidRPr="00351085">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r w:rsidRPr="00C01832">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r w:rsidRPr="00C01832">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r w:rsidRPr="009D40D5">
              <w:rPr>
                <w:sz w:val="20"/>
                <w:szCs w:val="20"/>
              </w:rPr>
              <w:t>Invoicing base data - summary - request</w:t>
            </w:r>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OTE invoicing base data - summary - request</w:t>
            </w:r>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r w:rsidRPr="009D40D5">
              <w:rPr>
                <w:sz w:val="20"/>
                <w:szCs w:val="20"/>
              </w:rPr>
              <w:t>Claim overview - summary - request</w:t>
            </w:r>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OTE Claim overview - summary - request</w:t>
            </w:r>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r>
              <w:rPr>
                <w:sz w:val="20"/>
                <w:szCs w:val="20"/>
              </w:rPr>
              <w:t>Financial limit status - request</w:t>
            </w:r>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r w:rsidRPr="00991DBA">
              <w:rPr>
                <w:sz w:val="20"/>
                <w:szCs w:val="20"/>
              </w:rPr>
              <w:t>Final Settlement of Clearing Differences - request. It replaces code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r w:rsidRPr="00991DBA">
              <w:rPr>
                <w:sz w:val="20"/>
                <w:szCs w:val="20"/>
              </w:rPr>
              <w:t>Final Settlement of Clearing Differences - request. It replaces code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r w:rsidRPr="001D1E65">
              <w:rPr>
                <w:sz w:val="20"/>
                <w:szCs w:val="20"/>
              </w:rPr>
              <w:t>Billing report ČEPS - PSK - request</w:t>
            </w:r>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r w:rsidRPr="001D1E65">
              <w:rPr>
                <w:sz w:val="20"/>
                <w:szCs w:val="20"/>
              </w:rPr>
              <w:t>Claim report ČEPS - PSK - request</w:t>
            </w:r>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REQUEST FOR EMERGENCY STATE - DAY-AHEAD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REQUEST FOR STATE OF EMERGENCY VERSION 1 - NETTING - DEBIT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REQUEST FOR STATE OF EMERGENCY VERSION 2 - NETTING - DEBIT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r w:rsidRPr="002B0DB1">
              <w:rPr>
                <w:sz w:val="20"/>
                <w:szCs w:val="20"/>
              </w:rPr>
              <w:t>Request for   emergency state - intraday auctions</w:t>
            </w:r>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REQUEST FOR STATE OF EMERGENCY VERSION 1 - NETTING - CREDIT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REQUEST FOR STATE OF EMERGENCY VERSION 2 - NETTING - CREDIT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r>
        <w:t>Complete schema of SFVOTREQ in .xsd format is to be found here:</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lastRenderedPageBreak/>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r w:rsidRPr="00B45A9C">
              <w:rPr>
                <w:sz w:val="20"/>
                <w:szCs w:val="20"/>
              </w:rPr>
              <w:t>Setting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r>
        <w:t>Complete schema of SFVOTSETTINGS in .xsd format is to be found here:</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message in </w:t>
      </w:r>
      <w:r w:rsidRPr="00DE30DD">
        <w:t>SFVOTEMGSTATE</w:t>
      </w:r>
      <w:r w:rsidRPr="0055770B">
        <w:t xml:space="preserve"> format is used to sending the financial reports from SFVOT modules</w:t>
      </w:r>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r w:rsidRPr="007F474B">
              <w:rPr>
                <w:b/>
                <w:bCs/>
                <w:sz w:val="20"/>
                <w:szCs w:val="20"/>
                <w:lang w:eastAsia="cs-CZ"/>
              </w:rPr>
              <w:t>Msg_code</w:t>
            </w:r>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r>
              <w:rPr>
                <w:b/>
                <w:bCs/>
                <w:sz w:val="20"/>
                <w:szCs w:val="20"/>
                <w:lang w:eastAsia="cs-CZ"/>
              </w:rPr>
              <w:t>Description</w:t>
            </w:r>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Reference message</w:t>
            </w:r>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r w:rsidRPr="00351085">
              <w:rPr>
                <w:sz w:val="20"/>
                <w:szCs w:val="20"/>
              </w:rPr>
              <w:t>External subject</w:t>
            </w:r>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EMERGENCY STATE - DAY-AHEAD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r w:rsidRPr="00351085">
              <w:rPr>
                <w:sz w:val="20"/>
                <w:szCs w:val="20"/>
              </w:rPr>
              <w:t>External subject</w:t>
            </w:r>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r w:rsidRPr="00351085">
              <w:rPr>
                <w:sz w:val="20"/>
                <w:szCs w:val="20"/>
              </w:rPr>
              <w:t>External subject</w:t>
            </w:r>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r w:rsidRPr="00242C1B">
              <w:t>Emergency state - intraday auctions</w:t>
            </w:r>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r w:rsidRPr="00351085">
              <w:rPr>
                <w:sz w:val="20"/>
                <w:szCs w:val="20"/>
              </w:rPr>
              <w:t>External subject</w:t>
            </w:r>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STATE OF EMERGENCY VERSION 1 - NETTING - DEBIT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r w:rsidRPr="00351085">
              <w:rPr>
                <w:sz w:val="20"/>
                <w:szCs w:val="20"/>
              </w:rPr>
              <w:t>External subject</w:t>
            </w:r>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STATE OF EMERGENCY VERSION 2 - NETTING - DEBIT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r w:rsidRPr="00351085">
              <w:rPr>
                <w:sz w:val="20"/>
                <w:szCs w:val="20"/>
              </w:rPr>
              <w:t>External subject</w:t>
            </w:r>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STATE OF EMERGENCY VERSION 1 - NETTING - CREDIT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r w:rsidRPr="00351085">
              <w:rPr>
                <w:sz w:val="20"/>
                <w:szCs w:val="20"/>
              </w:rPr>
              <w:t>External subject</w:t>
            </w:r>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lastRenderedPageBreak/>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STATE OF EMERGENCY VERSION 2 - NETTING - CREDIT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r w:rsidRPr="00351085">
              <w:rPr>
                <w:sz w:val="20"/>
                <w:szCs w:val="20"/>
              </w:rPr>
              <w:t>External subject</w:t>
            </w:r>
          </w:p>
        </w:tc>
      </w:tr>
    </w:tbl>
    <w:p w14:paraId="701A96E8" w14:textId="77777777" w:rsidR="00C628A5" w:rsidRDefault="00C628A5" w:rsidP="009D40D5">
      <w:pPr>
        <w:spacing w:after="0"/>
      </w:pPr>
    </w:p>
    <w:p w14:paraId="16B7DE72" w14:textId="7F5341E3" w:rsidR="0046711F" w:rsidRDefault="0046711F" w:rsidP="0046711F">
      <w:r>
        <w:t xml:space="preserve">Complete schema of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r>
        <w:t xml:space="preserve"> in .xsd format is to be found here:</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r w:rsidRPr="00351085">
              <w:rPr>
                <w:sz w:val="20"/>
                <w:szCs w:val="20"/>
              </w:rPr>
              <w:t>External subject</w:t>
            </w:r>
          </w:p>
        </w:tc>
      </w:tr>
    </w:tbl>
    <w:p w14:paraId="597A2AC6" w14:textId="77777777" w:rsidR="00C628A5" w:rsidRDefault="00C628A5" w:rsidP="009D40D5">
      <w:pPr>
        <w:spacing w:after="0"/>
      </w:pPr>
    </w:p>
    <w:p w14:paraId="3EC7E537" w14:textId="77777777" w:rsidR="004D32CE" w:rsidRDefault="004D32CE" w:rsidP="004D32CE">
      <w:r>
        <w:t xml:space="preserve">Complete schema of </w:t>
      </w:r>
      <w:r>
        <w:rPr>
          <w:rFonts w:ascii="Arial" w:hAnsi="Arial" w:cs="Arial"/>
          <w:b/>
          <w:bCs/>
          <w:color w:val="000000"/>
          <w:sz w:val="20"/>
          <w:szCs w:val="20"/>
        </w:rPr>
        <w:t>SFVOTEMGSTATEINV</w:t>
      </w:r>
      <w:r>
        <w:t xml:space="preserve"> in .xsd format is to be found here:</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similar to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r>
        <w:t xml:space="preserve">Complete schema of </w:t>
      </w:r>
      <w:r w:rsidRPr="003E4266">
        <w:rPr>
          <w:rFonts w:ascii="Arial" w:hAnsi="Arial" w:cs="Arial"/>
          <w:b/>
          <w:bCs/>
          <w:color w:val="000000"/>
          <w:sz w:val="20"/>
          <w:szCs w:val="20"/>
        </w:rPr>
        <w:t>RESPONSEEDC</w:t>
      </w:r>
      <w:r>
        <w:t xml:space="preserve"> in .xsd format is to be found here:</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r>
        <w:lastRenderedPageBreak/>
        <w:t>Global</w:t>
      </w:r>
      <w:r w:rsidR="00DD0071">
        <w:t xml:space="preserve"> XSD </w:t>
      </w:r>
      <w:bookmarkEnd w:id="281"/>
      <w:r>
        <w:t>schemas</w:t>
      </w:r>
      <w:bookmarkEnd w:id="282"/>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r>
        <w:t xml:space="preserve">Global XSD schemas contains data types, that would repeat when specified in single message formats. By setting apart, the definition code is reduced and maintanance becomes easier. There is refered to these data types in sigle formats. </w:t>
      </w:r>
    </w:p>
    <w:p w14:paraId="5189D258" w14:textId="77777777" w:rsidR="00DD0071" w:rsidRDefault="00DD0071" w:rsidP="00DD0071"/>
    <w:p w14:paraId="2F5765DE" w14:textId="77777777" w:rsidR="00DD0071" w:rsidRDefault="008E1A99" w:rsidP="00945FDE">
      <w:pPr>
        <w:numPr>
          <w:ilvl w:val="0"/>
          <w:numId w:val="14"/>
        </w:numPr>
      </w:pPr>
      <w:r>
        <w:t>OTE</w:t>
      </w:r>
      <w:r w:rsidR="00DD0071">
        <w:t xml:space="preserve">_GLOBALS - </w:t>
      </w:r>
      <w:r w:rsidR="00C01832">
        <w:t>contains data</w:t>
      </w:r>
      <w:r w:rsidR="00DD0071">
        <w:t xml:space="preserve"> typ</w:t>
      </w:r>
      <w:r w:rsidR="00C01832">
        <w:t>es being commons for all</w:t>
      </w:r>
      <w:r w:rsidR="00DD0071">
        <w:t xml:space="preserve">, resp. </w:t>
      </w:r>
      <w:r w:rsidR="00C01832">
        <w:t>most of formats</w:t>
      </w:r>
    </w:p>
    <w:p w14:paraId="46EBBEB4" w14:textId="77777777" w:rsidR="00DD0071" w:rsidRDefault="00DD0071" w:rsidP="00945FDE">
      <w:pPr>
        <w:numPr>
          <w:ilvl w:val="0"/>
          <w:numId w:val="14"/>
        </w:numPr>
      </w:pPr>
      <w:r>
        <w:t xml:space="preserve">XMLDSIG-CORE-SCHEMA - </w:t>
      </w:r>
      <w:r w:rsidR="008E1A99">
        <w:t>contains definition of electronic signature</w:t>
      </w:r>
      <w:r>
        <w:t xml:space="preserve"> </w:t>
      </w:r>
    </w:p>
    <w:p w14:paraId="2BA2E935" w14:textId="77777777" w:rsidR="007D4E22" w:rsidRDefault="007D4E22" w:rsidP="007D4E22"/>
    <w:p w14:paraId="07DB1384" w14:textId="038F0230" w:rsidR="007D4E22" w:rsidRDefault="007D4E22" w:rsidP="007D4E22">
      <w:r>
        <w:t>Complete schemas of</w:t>
      </w:r>
      <w:r w:rsidRPr="007D4E22">
        <w:t xml:space="preserve"> </w:t>
      </w:r>
      <w:r>
        <w:t>OTE_GLOBALS and XMLDSIG-CORE-SCHEMA  in .xsd format are to be found here:</w:t>
      </w:r>
    </w:p>
    <w:p w14:paraId="19A7B9CE" w14:textId="0B337838" w:rsidR="007D4E22" w:rsidRDefault="007D4E22" w:rsidP="007D4E22">
      <w:pPr>
        <w:rPr>
          <w:rStyle w:val="Hypertextovodkaz"/>
        </w:rPr>
      </w:pPr>
      <w:hyperlink r:id="rId41" w:tooltip="MASTERDATA.xsd" w:history="1">
        <w:r>
          <w:rPr>
            <w:rStyle w:val="Hypertextovodkaz"/>
          </w:rPr>
          <w:t>XML/Globals</w:t>
        </w:r>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r>
        <w:t>For communication in the sphere of „Registration of Realisation Diagrams“, standard of XML messages in complinace with ENTSO-E specifications are used:</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(Schedule_MarketDocument)</w:t>
      </w:r>
    </w:p>
    <w:p w14:paraId="28FEC313" w14:textId="77777777" w:rsidR="00C51330" w:rsidRPr="00675018" w:rsidRDefault="00C51330" w:rsidP="00C51330">
      <w:pPr>
        <w:numPr>
          <w:ilvl w:val="0"/>
          <w:numId w:val="13"/>
        </w:numPr>
      </w:pPr>
      <w:r w:rsidRPr="009C4554">
        <w:t>iec62325-451-2-anomaly_v5_3.xsd (AnomalyReport_MarketDocument)</w:t>
      </w:r>
    </w:p>
    <w:p w14:paraId="508E7B5B" w14:textId="77777777" w:rsidR="00C51330" w:rsidRDefault="00C51330" w:rsidP="00C51330">
      <w:pPr>
        <w:numPr>
          <w:ilvl w:val="0"/>
          <w:numId w:val="13"/>
        </w:numPr>
      </w:pPr>
      <w:r w:rsidRPr="009C4554">
        <w:t>iec62325-451-2-confirmation_v5_3.xsd</w:t>
      </w:r>
      <w:r w:rsidRPr="00675018">
        <w:t xml:space="preserve">  (</w:t>
      </w:r>
      <w:r w:rsidRPr="009C4554">
        <w:t>Confirmation_MarketDocument</w:t>
      </w:r>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17628E0D"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r>
        <w:t xml:space="preserve">For communication </w:t>
      </w:r>
      <w:r w:rsidR="00C51330">
        <w:t>in domain of shorterm auction based markets DM and IDA</w:t>
      </w:r>
      <w:r>
        <w:t>, standard of XML message</w:t>
      </w:r>
      <w:r w:rsidR="00C51330">
        <w:t>s</w:t>
      </w:r>
      <w:r>
        <w:t xml:space="preserve"> in complinace with E</w:t>
      </w:r>
      <w:r w:rsidR="00C51330">
        <w:t>N</w:t>
      </w:r>
      <w:r>
        <w:t>TSO</w:t>
      </w:r>
      <w:r w:rsidR="00C51330">
        <w:t>-E</w:t>
      </w:r>
      <w:r>
        <w:t xml:space="preserve"> specifications are used:</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7B4C2576"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33462038" w14:textId="77777777" w:rsidR="00C51330" w:rsidRPr="00CE7271" w:rsidRDefault="00C51330" w:rsidP="00C51330">
      <w:pPr>
        <w:numPr>
          <w:ilvl w:val="0"/>
          <w:numId w:val="13"/>
        </w:numPr>
      </w:pPr>
      <w:r w:rsidRPr="00C51330">
        <w:t>Capacity_OTEMarketDocument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CIM based XML schemas are placed here:</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r>
        <w:t xml:space="preserve">Tailored CIM ENTSO-E types and code lists ar eplaced here: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CIM\Globals</w:t>
      </w:r>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r>
        <w:t xml:space="preserve">The description of standards </w:t>
      </w:r>
      <w:r w:rsidR="00A10777">
        <w:t xml:space="preserve">and semi-standards </w:t>
      </w:r>
      <w:r>
        <w:t xml:space="preserve">application within communication in the </w:t>
      </w:r>
      <w:r w:rsidR="00C51330">
        <w:t xml:space="preserve">domains </w:t>
      </w:r>
      <w:r>
        <w:t>of „</w:t>
      </w:r>
      <w:r w:rsidR="00C51330">
        <w:t>Registartion of Realization Diagrams</w:t>
      </w:r>
      <w:r>
        <w:t xml:space="preserve">“ </w:t>
      </w:r>
      <w:r w:rsidR="00C51330">
        <w:t xml:space="preserve">and shorterm auction based markets DM and IDA </w:t>
      </w:r>
      <w:r>
        <w:t xml:space="preserve">is specified in the document D1.4.4 IS OTE automatic communication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7571BD" w14:textId="77777777" w:rsidR="00DC53F0" w:rsidRDefault="00DC53F0">
      <w:r>
        <w:separator/>
      </w:r>
    </w:p>
  </w:endnote>
  <w:endnote w:type="continuationSeparator" w:id="0">
    <w:p w14:paraId="6D348CB5" w14:textId="77777777" w:rsidR="00DC53F0" w:rsidRDefault="00DC53F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39005C" w14:textId="77777777" w:rsidR="00DC53F0" w:rsidRDefault="00DC53F0">
      <w:r>
        <w:separator/>
      </w:r>
    </w:p>
  </w:footnote>
  <w:footnote w:type="continuationSeparator" w:id="0">
    <w:p w14:paraId="31966F86" w14:textId="77777777" w:rsidR="00DC53F0" w:rsidRDefault="00DC53F0">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D1.4.2 CDS External interface – XML message formats</w:t>
          </w:r>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47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0738"/>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281E"/>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0BE6"/>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A96"/>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508A"/>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44DE"/>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272"/>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D7A9E"/>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044"/>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5999"/>
    <w:rsid w:val="005662AA"/>
    <w:rsid w:val="00570B8E"/>
    <w:rsid w:val="005711CB"/>
    <w:rsid w:val="00571427"/>
    <w:rsid w:val="00571555"/>
    <w:rsid w:val="00573229"/>
    <w:rsid w:val="00573999"/>
    <w:rsid w:val="0057426D"/>
    <w:rsid w:val="0057499F"/>
    <w:rsid w:val="00576038"/>
    <w:rsid w:val="0057605F"/>
    <w:rsid w:val="00576D81"/>
    <w:rsid w:val="00581103"/>
    <w:rsid w:val="00584282"/>
    <w:rsid w:val="00585AA5"/>
    <w:rsid w:val="00585F67"/>
    <w:rsid w:val="005872C2"/>
    <w:rsid w:val="005932CE"/>
    <w:rsid w:val="0059422D"/>
    <w:rsid w:val="00597349"/>
    <w:rsid w:val="0059739C"/>
    <w:rsid w:val="00597808"/>
    <w:rsid w:val="00597F30"/>
    <w:rsid w:val="005A4CFC"/>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4E01"/>
    <w:rsid w:val="007159E6"/>
    <w:rsid w:val="00715EAB"/>
    <w:rsid w:val="00716CF5"/>
    <w:rsid w:val="00720C01"/>
    <w:rsid w:val="00723963"/>
    <w:rsid w:val="007239E3"/>
    <w:rsid w:val="0072458C"/>
    <w:rsid w:val="00725B12"/>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3E7B"/>
    <w:rsid w:val="0079565D"/>
    <w:rsid w:val="007974DE"/>
    <w:rsid w:val="007A06C3"/>
    <w:rsid w:val="007A3E99"/>
    <w:rsid w:val="007A411F"/>
    <w:rsid w:val="007A4D3B"/>
    <w:rsid w:val="007A544B"/>
    <w:rsid w:val="007A68D6"/>
    <w:rsid w:val="007B084A"/>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66808"/>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3366"/>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E7BFA"/>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8F0"/>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0C0A"/>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1361"/>
    <w:rsid w:val="00DA3211"/>
    <w:rsid w:val="00DA3668"/>
    <w:rsid w:val="00DA37CC"/>
    <w:rsid w:val="00DA3B5E"/>
    <w:rsid w:val="00DA5C68"/>
    <w:rsid w:val="00DA6B9D"/>
    <w:rsid w:val="00DB028C"/>
    <w:rsid w:val="00DB1E3B"/>
    <w:rsid w:val="00DB373F"/>
    <w:rsid w:val="00DB45D7"/>
    <w:rsid w:val="00DB473A"/>
    <w:rsid w:val="00DB7899"/>
    <w:rsid w:val="00DC0CE3"/>
    <w:rsid w:val="00DC2650"/>
    <w:rsid w:val="00DC37D7"/>
    <w:rsid w:val="00DC47C3"/>
    <w:rsid w:val="00DC53F0"/>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628F"/>
    <w:rsid w:val="00DF7DCC"/>
    <w:rsid w:val="00E002CE"/>
    <w:rsid w:val="00E010B4"/>
    <w:rsid w:val="00E031A8"/>
    <w:rsid w:val="00E044D3"/>
    <w:rsid w:val="00E04DF3"/>
    <w:rsid w:val="00E05795"/>
    <w:rsid w:val="00E0670F"/>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335A96"/>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204c783a-96cf-4a0f-a0fc-232f03230527" ContentTypeId="0x0101008BF0FBB838BCD748BD563AED518C571401"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6.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BFACC-A26B-4028-A16E-87B5848BF0BB}">
  <ds:schemaRefs>
    <ds:schemaRef ds:uri="http://schemas.microsoft.com/sharepoint/v3/contenttype/forms"/>
  </ds:schemaRefs>
</ds:datastoreItem>
</file>

<file path=customXml/itemProps2.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3.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4.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5.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6.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9290083-bd2f-48a2-8ac5-09a524b17d15}" enabled="1" method="Privileged" siteId="{b9fec68c-c92d-461e-9a97-3d03a0f18b82}" removed="0"/>
</clbl:labelList>
</file>

<file path=docProps/app.xml><?xml version="1.0" encoding="utf-8"?>
<Properties xmlns="http://schemas.openxmlformats.org/officeDocument/2006/extended-properties" xmlns:vt="http://schemas.openxmlformats.org/officeDocument/2006/docPropsVTypes">
  <Template>Normal</Template>
  <TotalTime>25</TotalTime>
  <Pages>196</Pages>
  <Words>49679</Words>
  <Characters>293107</Characters>
  <Application>Microsoft Office Word</Application>
  <DocSecurity>0</DocSecurity>
  <Lines>2442</Lines>
  <Paragraphs>684</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342102</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7</cp:revision>
  <cp:lastPrinted>2003-01-06T17:44:00Z</cp:lastPrinted>
  <dcterms:created xsi:type="dcterms:W3CDTF">2026-07-16T08:38:00Z</dcterms:created>
  <dcterms:modified xsi:type="dcterms:W3CDTF">2026-07-22T09:55:00Z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