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8" r:id="rId3"/>
    <p:sldId id="297" r:id="rId4"/>
    <p:sldId id="311" r:id="rId5"/>
    <p:sldId id="313" r:id="rId6"/>
    <p:sldId id="314" r:id="rId7"/>
    <p:sldId id="312" r:id="rId8"/>
    <p:sldId id="27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ka" initials="r" lastIdx="2" clrIdx="0"/>
  <p:cmAuthor id="1" name="OTE" initials="OTE" lastIdx="4" clrIdx="1"/>
  <p:cmAuthor id="2" name="A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CC"/>
    <a:srgbClr val="66CCFF"/>
    <a:srgbClr val="000000"/>
    <a:srgbClr val="BA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54CF1-B2C6-439E-A836-7BBAFDB2FE2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0FC9F-55B1-4350-A91B-E6C1285EB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44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F14D2-28F1-49E0-AA08-4FDFE367B048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6CBF-FC7B-43D6-ACAE-A1D587D41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51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OTE_logo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1739900"/>
            <a:ext cx="37338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076325" y="3068638"/>
            <a:ext cx="6913563" cy="86518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1087438" y="4259263"/>
            <a:ext cx="4968875" cy="1546225"/>
          </a:xfrm>
        </p:spPr>
        <p:txBody>
          <a:bodyPr/>
          <a:lstStyle>
            <a:lvl1pPr marL="0" indent="0" algn="l">
              <a:buFont typeface="Wingdings" pitchFamily="2" charset="2"/>
              <a:buNone/>
              <a:tabLst>
                <a:tab pos="1884363" algn="l"/>
                <a:tab pos="2949575" algn="l"/>
              </a:tabLst>
              <a:defRPr sz="1800">
                <a:solidFill>
                  <a:srgbClr val="0B3D92"/>
                </a:solidFill>
              </a:defRPr>
            </a:lvl1pPr>
          </a:lstStyle>
          <a:p>
            <a:pPr algn="l">
              <a:tabLst>
                <a:tab pos="1884363" algn="l"/>
                <a:tab pos="2949575" algn="l"/>
              </a:tabLst>
              <a:defRPr/>
            </a:pPr>
            <a:endParaRPr lang="cs-CZ" sz="1050" b="1" noProof="0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6699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475656" y="6248400"/>
            <a:ext cx="6120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6699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51D4F-0695-4140-A160-B6B89C834F31}" type="slidenum">
              <a:rPr lang="cs-CZ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7788" y="935038"/>
            <a:ext cx="7377112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31913" y="2492375"/>
            <a:ext cx="3497262" cy="345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81575" y="2492375"/>
            <a:ext cx="3498850" cy="345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0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7788" y="935038"/>
            <a:ext cx="7377112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331913" y="2492375"/>
            <a:ext cx="7148512" cy="3457575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2894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48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75656" y="260648"/>
            <a:ext cx="7377112" cy="504056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9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980728"/>
            <a:ext cx="3497262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20072" y="980728"/>
            <a:ext cx="349885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7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6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09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1567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4483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31913" y="935038"/>
            <a:ext cx="5392737" cy="5014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7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260648"/>
            <a:ext cx="7377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7944" y="1052736"/>
            <a:ext cx="7148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1503363" y="736600"/>
            <a:ext cx="7197725" cy="0"/>
          </a:xfrm>
          <a:prstGeom prst="line">
            <a:avLst/>
          </a:prstGeom>
          <a:noFill/>
          <a:ln w="76200">
            <a:solidFill>
              <a:srgbClr val="0B3D9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6699"/>
              </a:solidFill>
            </a:endParaRP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1503363" y="654050"/>
            <a:ext cx="7197725" cy="0"/>
          </a:xfrm>
          <a:prstGeom prst="line">
            <a:avLst/>
          </a:prstGeom>
          <a:noFill/>
          <a:ln w="25400">
            <a:solidFill>
              <a:srgbClr val="28ABB7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6699"/>
              </a:solidFill>
            </a:endParaRPr>
          </a:p>
        </p:txBody>
      </p:sp>
      <p:pic>
        <p:nvPicPr>
          <p:cNvPr id="1030" name="Picture 54" descr="OTE_logo_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0363" y="476250"/>
            <a:ext cx="11017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1331913" y="6440530"/>
            <a:ext cx="6096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2949575" algn="l"/>
              </a:tabLst>
              <a:defRPr/>
            </a:pPr>
            <a:r>
              <a:rPr lang="en-US" sz="1050" i="1" dirty="0">
                <a:solidFill>
                  <a:srgbClr val="006699"/>
                </a:solidFill>
              </a:rPr>
              <a:t> </a:t>
            </a:r>
            <a:endParaRPr lang="cs-CZ" sz="105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4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3D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n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 3" pitchFamily="18" charset="2"/>
        <a:buChar char="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 3" pitchFamily="18" charset="2"/>
        <a:buChar char="p"/>
        <a:defRPr sz="12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725144"/>
            <a:ext cx="7848600" cy="1468437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	</a:t>
            </a:r>
            <a:r>
              <a:rPr lang="cs-CZ" b="1" dirty="0" smtClean="0"/>
              <a:t>		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6325" y="3068638"/>
            <a:ext cx="6913563" cy="1872530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OTE-COM </a:t>
            </a:r>
            <a:r>
              <a:rPr lang="cs-CZ" dirty="0" err="1" smtClean="0"/>
              <a:t>Application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0" dirty="0" err="1" smtClean="0"/>
              <a:t>News</a:t>
            </a:r>
            <a:r>
              <a:rPr lang="cs-CZ" sz="2800" b="0" dirty="0" smtClean="0"/>
              <a:t> – User </a:t>
            </a:r>
            <a:r>
              <a:rPr lang="cs-CZ" sz="2800" b="0" dirty="0" err="1" smtClean="0"/>
              <a:t>defined</a:t>
            </a:r>
            <a:r>
              <a:rPr lang="cs-CZ" sz="2800" b="0" dirty="0" smtClean="0"/>
              <a:t> </a:t>
            </a:r>
            <a:r>
              <a:rPr lang="cs-CZ" sz="2800" b="0" dirty="0" err="1" smtClean="0"/>
              <a:t>Blocks</a:t>
            </a:r>
            <a:r>
              <a:rPr lang="cs-CZ" sz="2800" b="0" dirty="0" smtClean="0"/>
              <a:t> on IM</a:t>
            </a:r>
            <a:r>
              <a:rPr lang="cs-CZ" sz="2800" b="0" dirty="0"/>
              <a:t/>
            </a:r>
            <a:br>
              <a:rPr lang="cs-CZ" sz="2800" b="0" dirty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6961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27944" y="1052736"/>
            <a:ext cx="7148512" cy="4896544"/>
          </a:xfrm>
        </p:spPr>
        <p:txBody>
          <a:bodyPr/>
          <a:lstStyle/>
          <a:p>
            <a:pPr algn="just"/>
            <a:endParaRPr lang="cs-CZ" sz="1400" kern="1200" dirty="0" smtClean="0"/>
          </a:p>
          <a:p>
            <a:pPr algn="just"/>
            <a:endParaRPr lang="cs-CZ" sz="1400" kern="1200" dirty="0" smtClean="0"/>
          </a:p>
          <a:p>
            <a:pPr algn="just"/>
            <a:r>
              <a:rPr lang="cs-CZ" sz="1400" kern="1200" dirty="0" err="1" smtClean="0"/>
              <a:t>Following</a:t>
            </a:r>
            <a:r>
              <a:rPr lang="cs-CZ" sz="1400" kern="1200" dirty="0" smtClean="0"/>
              <a:t> </a:t>
            </a:r>
            <a:r>
              <a:rPr lang="cs-CZ" sz="1400" kern="1200" dirty="0" err="1" smtClean="0"/>
              <a:t>slides</a:t>
            </a:r>
            <a:r>
              <a:rPr lang="cs-CZ" sz="1400" kern="1200" dirty="0" smtClean="0"/>
              <a:t> show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the</a:t>
            </a:r>
            <a:r>
              <a:rPr lang="cs-CZ" sz="1400" b="1" kern="1200" dirty="0" smtClean="0">
                <a:solidFill>
                  <a:srgbClr val="0099CC"/>
                </a:solidFill>
              </a:rPr>
              <a:t> most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important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changes</a:t>
            </a:r>
            <a:r>
              <a:rPr lang="cs-CZ" sz="1400" b="1" kern="1200" dirty="0">
                <a:solidFill>
                  <a:srgbClr val="0099CC"/>
                </a:solidFill>
              </a:rPr>
              <a:t> </a:t>
            </a:r>
            <a:r>
              <a:rPr lang="cs-CZ" sz="1400" kern="1200" dirty="0" smtClean="0"/>
              <a:t>in OTE-COM </a:t>
            </a:r>
            <a:r>
              <a:rPr lang="cs-CZ" sz="1400" kern="1200" dirty="0" err="1" smtClean="0"/>
              <a:t>application</a:t>
            </a:r>
            <a:r>
              <a:rPr lang="cs-CZ" sz="1400" kern="1200" dirty="0" smtClean="0"/>
              <a:t> </a:t>
            </a:r>
            <a:r>
              <a:rPr lang="cs-CZ" sz="1400" kern="1200" dirty="0" err="1" smtClean="0"/>
              <a:t>connected</a:t>
            </a:r>
            <a:r>
              <a:rPr lang="cs-CZ" sz="1400" kern="1200" dirty="0" smtClean="0"/>
              <a:t> </a:t>
            </a:r>
            <a:r>
              <a:rPr lang="cs-CZ" sz="1400" b="1" kern="1200" dirty="0" smtClean="0">
                <a:solidFill>
                  <a:srgbClr val="0099CC"/>
                </a:solidFill>
              </a:rPr>
              <a:t>to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prepared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implementation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of</a:t>
            </a:r>
            <a:r>
              <a:rPr lang="cs-CZ" sz="1400" b="1" kern="1200" dirty="0" smtClean="0">
                <a:solidFill>
                  <a:srgbClr val="0099CC"/>
                </a:solidFill>
              </a:rPr>
              <a:t> User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defined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Blocks</a:t>
            </a:r>
            <a:r>
              <a:rPr lang="cs-CZ" sz="1400" b="1" kern="1200" dirty="0" smtClean="0">
                <a:solidFill>
                  <a:srgbClr val="0099CC"/>
                </a:solidFill>
              </a:rPr>
              <a:t> on IM.</a:t>
            </a:r>
            <a:endParaRPr lang="cs-CZ" sz="1400" kern="1200" dirty="0" smtClean="0"/>
          </a:p>
          <a:p>
            <a:pPr algn="just"/>
            <a:endParaRPr lang="cs-CZ" sz="1400" kern="1200" dirty="0" smtClean="0"/>
          </a:p>
          <a:p>
            <a:pPr algn="just"/>
            <a:endParaRPr lang="cs-CZ" sz="1400" kern="1200" dirty="0"/>
          </a:p>
          <a:p>
            <a:pPr algn="just"/>
            <a:r>
              <a:rPr lang="cs-CZ" sz="1400" kern="1200" dirty="0" err="1"/>
              <a:t>It</a:t>
            </a:r>
            <a:r>
              <a:rPr lang="cs-CZ" sz="1400" kern="1200" dirty="0"/>
              <a:t> </a:t>
            </a:r>
            <a:r>
              <a:rPr lang="cs-CZ" sz="1400" kern="1200" dirty="0" err="1"/>
              <a:t>is</a:t>
            </a:r>
            <a:r>
              <a:rPr lang="cs-CZ" sz="1400" kern="1200" dirty="0"/>
              <a:t> </a:t>
            </a:r>
            <a:r>
              <a:rPr lang="cs-CZ" sz="1400" kern="1200" dirty="0" err="1"/>
              <a:t>mainly</a:t>
            </a:r>
            <a:r>
              <a:rPr lang="cs-CZ" sz="1400" kern="1200" dirty="0"/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Trading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screen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kern="1200" dirty="0" smtClean="0"/>
              <a:t>– </a:t>
            </a:r>
            <a:r>
              <a:rPr lang="cs-CZ" sz="1400" kern="1200" dirty="0" err="1" smtClean="0"/>
              <a:t>new</a:t>
            </a:r>
            <a:r>
              <a:rPr lang="cs-CZ" sz="1400" kern="1200" dirty="0" smtClean="0"/>
              <a:t> panel </a:t>
            </a:r>
            <a:r>
              <a:rPr lang="cs-CZ" sz="1400" b="1" kern="1200" dirty="0" smtClean="0">
                <a:solidFill>
                  <a:srgbClr val="0099CC"/>
                </a:solidFill>
              </a:rPr>
              <a:t>Market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overview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with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block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orders</a:t>
            </a:r>
            <a:r>
              <a:rPr lang="cs-CZ" sz="1400" b="1" kern="1200" dirty="0" smtClean="0">
                <a:solidFill>
                  <a:srgbClr val="0099CC"/>
                </a:solidFill>
              </a:rPr>
              <a:t>.</a:t>
            </a:r>
          </a:p>
          <a:p>
            <a:pPr algn="just"/>
            <a:endParaRPr lang="cs-CZ" sz="1400" kern="1200" dirty="0" smtClean="0"/>
          </a:p>
          <a:p>
            <a:pPr algn="just"/>
            <a:endParaRPr lang="cs-CZ" sz="1400" dirty="0" smtClean="0"/>
          </a:p>
          <a:p>
            <a:pPr algn="just"/>
            <a:r>
              <a:rPr lang="cs-CZ" sz="1400" dirty="0" err="1" smtClean="0"/>
              <a:t>Content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panels</a:t>
            </a:r>
            <a:r>
              <a:rPr lang="cs-CZ" sz="1400" dirty="0" smtClean="0"/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Trading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history</a:t>
            </a:r>
            <a:r>
              <a:rPr lang="cs-CZ" sz="1400" dirty="0" smtClean="0"/>
              <a:t>,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Own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orders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dirty="0" smtClean="0"/>
              <a:t>and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Create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order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en-US" sz="1400" dirty="0"/>
              <a:t>varies depending on in which </a:t>
            </a:r>
            <a:r>
              <a:rPr lang="cs-CZ" sz="1400" b="1" kern="1200" dirty="0">
                <a:solidFill>
                  <a:srgbClr val="0099CC"/>
                </a:solidFill>
              </a:rPr>
              <a:t>Market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overview</a:t>
            </a:r>
            <a:r>
              <a:rPr lang="cs-CZ" sz="1400" b="1" kern="1200" dirty="0" smtClean="0">
                <a:solidFill>
                  <a:srgbClr val="0099CC"/>
                </a:solidFill>
              </a:rPr>
              <a:t> </a:t>
            </a:r>
            <a:r>
              <a:rPr lang="cs-CZ" sz="1400" dirty="0"/>
              <a:t>market participant </a:t>
            </a:r>
            <a:r>
              <a:rPr lang="cs-CZ" sz="1400" dirty="0" err="1" smtClean="0"/>
              <a:t>is</a:t>
            </a:r>
            <a:r>
              <a:rPr lang="cs-CZ" sz="1400" dirty="0" smtClean="0"/>
              <a:t>.</a:t>
            </a:r>
          </a:p>
          <a:p>
            <a:pPr algn="just"/>
            <a:endParaRPr lang="cs-CZ" sz="1400" dirty="0"/>
          </a:p>
          <a:p>
            <a:pPr algn="just"/>
            <a:endParaRPr lang="cs-CZ" sz="1400" dirty="0" smtClean="0"/>
          </a:p>
          <a:p>
            <a:pPr algn="just"/>
            <a:r>
              <a:rPr lang="cs-CZ" sz="1400" dirty="0" err="1" smtClean="0"/>
              <a:t>Detailed</a:t>
            </a:r>
            <a:r>
              <a:rPr lang="cs-CZ" sz="1400" dirty="0" smtClean="0"/>
              <a:t> </a:t>
            </a:r>
            <a:r>
              <a:rPr lang="cs-CZ" sz="1400" dirty="0" err="1" smtClean="0"/>
              <a:t>information</a:t>
            </a:r>
            <a:r>
              <a:rPr lang="cs-CZ" sz="1400" dirty="0" smtClean="0"/>
              <a:t> </a:t>
            </a:r>
            <a:r>
              <a:rPr lang="cs-CZ" sz="1400" dirty="0" err="1" smtClean="0"/>
              <a:t>will</a:t>
            </a:r>
            <a:r>
              <a:rPr lang="cs-CZ" sz="1400" dirty="0" smtClean="0"/>
              <a:t> </a:t>
            </a:r>
            <a:r>
              <a:rPr lang="cs-CZ" sz="1400" dirty="0" err="1" smtClean="0"/>
              <a:t>be</a:t>
            </a:r>
            <a:r>
              <a:rPr lang="cs-CZ" sz="1400" dirty="0" smtClean="0"/>
              <a:t> in draft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b="1" kern="1200" dirty="0" smtClean="0">
                <a:solidFill>
                  <a:srgbClr val="0099CC"/>
                </a:solidFill>
              </a:rPr>
              <a:t>User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manual</a:t>
            </a:r>
            <a:r>
              <a:rPr lang="cs-CZ" sz="1400" dirty="0" smtClean="0"/>
              <a:t> </a:t>
            </a:r>
            <a:r>
              <a:rPr lang="en-US" sz="1400" dirty="0" smtClean="0"/>
              <a:t>that </a:t>
            </a:r>
            <a:r>
              <a:rPr lang="en-US" sz="1400" dirty="0"/>
              <a:t>will be available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en-US" sz="1400" dirty="0" smtClean="0"/>
              <a:t>market </a:t>
            </a:r>
            <a:r>
              <a:rPr lang="en-US" sz="1400" dirty="0"/>
              <a:t>participants </a:t>
            </a:r>
            <a:r>
              <a:rPr lang="cs-CZ" sz="1400" b="1" kern="1200" dirty="0" err="1">
                <a:solidFill>
                  <a:srgbClr val="0099CC"/>
                </a:solidFill>
              </a:rPr>
              <a:t>since</a:t>
            </a:r>
            <a:r>
              <a:rPr lang="cs-CZ" sz="1400" b="1" kern="1200" dirty="0">
                <a:solidFill>
                  <a:srgbClr val="0099CC"/>
                </a:solidFill>
              </a:rPr>
              <a:t> </a:t>
            </a:r>
            <a:r>
              <a:rPr lang="cs-CZ" sz="1400" b="1" kern="1200" dirty="0" smtClean="0">
                <a:solidFill>
                  <a:srgbClr val="0099CC"/>
                </a:solidFill>
              </a:rPr>
              <a:t>2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p.m</a:t>
            </a:r>
            <a:r>
              <a:rPr lang="cs-CZ" sz="1400" b="1" kern="1200" dirty="0" smtClean="0">
                <a:solidFill>
                  <a:srgbClr val="0099CC"/>
                </a:solidFill>
              </a:rPr>
              <a:t>. on </a:t>
            </a:r>
            <a:r>
              <a:rPr lang="cs-CZ" sz="1400" b="1" kern="1200" dirty="0" err="1" smtClean="0">
                <a:solidFill>
                  <a:srgbClr val="0099CC"/>
                </a:solidFill>
              </a:rPr>
              <a:t>Friday</a:t>
            </a:r>
            <a:r>
              <a:rPr lang="cs-CZ" sz="1400" b="1" kern="1200" dirty="0" smtClean="0">
                <a:solidFill>
                  <a:srgbClr val="0099CC"/>
                </a:solidFill>
              </a:rPr>
              <a:t> 11. 11. 2016</a:t>
            </a:r>
            <a:r>
              <a:rPr lang="cs-CZ" sz="1400" dirty="0" smtClean="0"/>
              <a:t>.</a:t>
            </a:r>
          </a:p>
          <a:p>
            <a:pPr algn="just"/>
            <a:endParaRPr lang="cs-CZ" sz="1400" dirty="0"/>
          </a:p>
          <a:p>
            <a:pPr algn="just"/>
            <a:endParaRPr lang="cs-CZ" sz="1400" b="1" kern="1200" dirty="0" smtClean="0">
              <a:solidFill>
                <a:srgbClr val="0099CC"/>
              </a:solidFill>
            </a:endParaRPr>
          </a:p>
          <a:p>
            <a:pPr algn="just"/>
            <a:r>
              <a:rPr lang="en-US" sz="1400" b="1" kern="1200" dirty="0" smtClean="0">
                <a:solidFill>
                  <a:srgbClr val="0099CC"/>
                </a:solidFill>
              </a:rPr>
              <a:t>The </a:t>
            </a:r>
            <a:r>
              <a:rPr lang="en-US" sz="1400" b="1" kern="1200" dirty="0">
                <a:solidFill>
                  <a:srgbClr val="0099CC"/>
                </a:solidFill>
              </a:rPr>
              <a:t>launch date of </a:t>
            </a:r>
            <a:r>
              <a:rPr lang="cs-CZ" sz="1400" b="1" kern="1200" dirty="0" smtClean="0">
                <a:solidFill>
                  <a:srgbClr val="0099CC"/>
                </a:solidFill>
              </a:rPr>
              <a:t>UD </a:t>
            </a:r>
            <a:r>
              <a:rPr lang="en-US" sz="1400" b="1" kern="1200" dirty="0" smtClean="0">
                <a:solidFill>
                  <a:srgbClr val="0099CC"/>
                </a:solidFill>
              </a:rPr>
              <a:t>Block </a:t>
            </a:r>
            <a:r>
              <a:rPr lang="en-US" sz="1400" b="1" kern="1200" dirty="0">
                <a:solidFill>
                  <a:srgbClr val="0099CC"/>
                </a:solidFill>
              </a:rPr>
              <a:t>trading</a:t>
            </a:r>
            <a:r>
              <a:rPr lang="en-US" sz="1400" dirty="0"/>
              <a:t>, no earlier than </a:t>
            </a:r>
            <a:r>
              <a:rPr lang="en-US" sz="1400" b="1" kern="1200" dirty="0">
                <a:solidFill>
                  <a:srgbClr val="0099CC"/>
                </a:solidFill>
              </a:rPr>
              <a:t>23rd November 2016</a:t>
            </a:r>
            <a:r>
              <a:rPr lang="en-US" sz="1400" b="1" dirty="0"/>
              <a:t>, </a:t>
            </a:r>
            <a:r>
              <a:rPr lang="en-US" sz="1400" dirty="0"/>
              <a:t>will be communicated to market participants in advance.</a:t>
            </a:r>
            <a:endParaRPr lang="cs-CZ" sz="1400" dirty="0" smtClean="0"/>
          </a:p>
          <a:p>
            <a:pPr marL="0" indent="0" algn="just">
              <a:buNone/>
            </a:pPr>
            <a:r>
              <a:rPr lang="cs-CZ" sz="1000" kern="1200" dirty="0" smtClean="0"/>
              <a:t/>
            </a:r>
            <a:br>
              <a:rPr lang="cs-CZ" sz="1000" kern="1200" dirty="0" smtClean="0"/>
            </a:br>
            <a:r>
              <a:rPr lang="cs-CZ" sz="1000" dirty="0" smtClean="0"/>
              <a:t/>
            </a:r>
            <a:br>
              <a:rPr lang="cs-CZ" sz="1000" dirty="0" smtClean="0"/>
            </a:br>
            <a:endParaRPr lang="cs-CZ" sz="1000" kern="12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smtClean="0"/>
              <a:t>New </a:t>
            </a:r>
            <a:r>
              <a:rPr lang="en-US" b="0" dirty="0" smtClean="0"/>
              <a:t>functions</a:t>
            </a:r>
            <a:r>
              <a:rPr lang="cs-CZ" b="0" dirty="0" smtClean="0"/>
              <a:t> </a:t>
            </a:r>
            <a:r>
              <a:rPr lang="cs-CZ" b="0" dirty="0" err="1" smtClean="0"/>
              <a:t>connected</a:t>
            </a:r>
            <a:r>
              <a:rPr lang="cs-CZ" b="0" dirty="0" smtClean="0"/>
              <a:t> to UD </a:t>
            </a:r>
            <a:r>
              <a:rPr lang="cs-CZ" b="0" dirty="0" err="1" smtClean="0"/>
              <a:t>Blocks</a:t>
            </a:r>
            <a:r>
              <a:rPr lang="cs-CZ" b="0" dirty="0" smtClean="0"/>
              <a:t> on IM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1244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Srom\Desktop\Blokovky\Prezentace EN\IM_EN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38444" cy="545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236773"/>
            <a:ext cx="2037600" cy="495866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Market </a:t>
            </a:r>
            <a:r>
              <a:rPr lang="en-US" sz="1050" b="1" dirty="0" smtClean="0"/>
              <a:t>overview</a:t>
            </a:r>
            <a:endParaRPr lang="cs-CZ" sz="1050" b="1" dirty="0" smtClean="0"/>
          </a:p>
          <a:p>
            <a:r>
              <a:rPr lang="cs-CZ" sz="1050" dirty="0" err="1"/>
              <a:t>Selected</a:t>
            </a:r>
            <a:r>
              <a:rPr lang="cs-CZ" sz="1050" dirty="0"/>
              <a:t> </a:t>
            </a:r>
            <a:r>
              <a:rPr lang="cs-CZ" sz="1050" b="1" dirty="0" err="1" smtClean="0"/>
              <a:t>hourly</a:t>
            </a:r>
            <a:r>
              <a:rPr lang="cs-CZ" sz="1050" dirty="0" smtClean="0"/>
              <a:t> </a:t>
            </a:r>
            <a:r>
              <a:rPr lang="cs-CZ" sz="1050" dirty="0" err="1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5931837"/>
            <a:ext cx="2275352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Create </a:t>
            </a:r>
            <a:r>
              <a:rPr lang="en-US" sz="1050" b="1" dirty="0" smtClean="0"/>
              <a:t>order</a:t>
            </a:r>
            <a:endParaRPr lang="cs-CZ" sz="1050" b="1" dirty="0" smtClean="0"/>
          </a:p>
          <a:p>
            <a:r>
              <a:rPr lang="cs-CZ" sz="1050" dirty="0" err="1" smtClean="0"/>
              <a:t>Form</a:t>
            </a:r>
            <a:r>
              <a:rPr lang="cs-CZ" sz="1050" dirty="0" smtClean="0"/>
              <a:t> </a:t>
            </a:r>
            <a:r>
              <a:rPr lang="cs-CZ" sz="1050" dirty="0" err="1" smtClean="0"/>
              <a:t>for</a:t>
            </a:r>
            <a:r>
              <a:rPr lang="cs-CZ" sz="1050" dirty="0" smtClean="0"/>
              <a:t> </a:t>
            </a:r>
            <a:r>
              <a:rPr lang="cs-CZ" sz="1050" dirty="0" err="1" smtClean="0"/>
              <a:t>creating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dirty="0" err="1" smtClean="0"/>
              <a:t>new</a:t>
            </a:r>
            <a:r>
              <a:rPr lang="cs-CZ" sz="1050" dirty="0" smtClean="0"/>
              <a:t> </a:t>
            </a:r>
            <a:r>
              <a:rPr lang="cs-CZ" sz="1050" dirty="0" err="1" smtClean="0"/>
              <a:t>order</a:t>
            </a:r>
            <a:r>
              <a:rPr lang="cs-CZ" sz="1050" dirty="0"/>
              <a:t> in</a:t>
            </a:r>
            <a:r>
              <a:rPr lang="en-US" sz="1050" dirty="0"/>
              <a:t> selected </a:t>
            </a:r>
            <a:r>
              <a:rPr lang="en-US" sz="1050" b="1" dirty="0"/>
              <a:t>hourly</a:t>
            </a:r>
            <a:r>
              <a:rPr lang="en-US" sz="1050" dirty="0"/>
              <a:t> </a:t>
            </a:r>
            <a:r>
              <a:rPr lang="en-US" sz="1050" dirty="0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500439" y="2140355"/>
            <a:ext cx="2539814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Trading </a:t>
            </a:r>
            <a:r>
              <a:rPr lang="en-US" sz="1050" b="1" dirty="0" smtClean="0"/>
              <a:t>history</a:t>
            </a:r>
            <a:endParaRPr lang="cs-CZ" sz="1050" b="1" dirty="0" smtClean="0"/>
          </a:p>
          <a:p>
            <a:r>
              <a:rPr lang="cs-CZ" sz="1050" dirty="0" smtClean="0"/>
              <a:t>Q</a:t>
            </a:r>
            <a:r>
              <a:rPr lang="en-US" sz="1050" dirty="0" err="1" smtClean="0"/>
              <a:t>uantity</a:t>
            </a:r>
            <a:r>
              <a:rPr lang="cs-CZ" sz="1050" dirty="0" smtClean="0"/>
              <a:t>/P</a:t>
            </a:r>
            <a:r>
              <a:rPr lang="en-US" sz="1050" dirty="0" smtClean="0"/>
              <a:t>rice </a:t>
            </a:r>
            <a:r>
              <a:rPr lang="cs-CZ" sz="1050" dirty="0" smtClean="0"/>
              <a:t>c</a:t>
            </a:r>
            <a:r>
              <a:rPr lang="en-US" sz="1050" dirty="0" smtClean="0"/>
              <a:t>hart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en-US" sz="1050" dirty="0" smtClean="0"/>
              <a:t> trades</a:t>
            </a:r>
            <a:r>
              <a:rPr lang="cs-CZ" sz="1050" dirty="0" smtClean="0"/>
              <a:t> in</a:t>
            </a:r>
            <a:r>
              <a:rPr lang="en-US" sz="1050" dirty="0" smtClean="0"/>
              <a:t> </a:t>
            </a:r>
            <a:r>
              <a:rPr lang="en-US" sz="1050" dirty="0"/>
              <a:t>selected </a:t>
            </a:r>
            <a:r>
              <a:rPr lang="en-US" sz="1050" b="1" dirty="0"/>
              <a:t>hourly</a:t>
            </a:r>
            <a:r>
              <a:rPr lang="en-US" sz="1050" dirty="0"/>
              <a:t> </a:t>
            </a:r>
            <a:r>
              <a:rPr lang="en-US" sz="1050" dirty="0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490177" y="4180458"/>
            <a:ext cx="2550076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Own </a:t>
            </a:r>
            <a:r>
              <a:rPr lang="en-US" sz="1050" b="1" dirty="0" smtClean="0"/>
              <a:t>orders</a:t>
            </a:r>
            <a:endParaRPr lang="cs-CZ" sz="1050" b="1" dirty="0" smtClean="0"/>
          </a:p>
          <a:p>
            <a:r>
              <a:rPr lang="cs-CZ" sz="1050" dirty="0" err="1" smtClean="0"/>
              <a:t>Overview</a:t>
            </a:r>
            <a:r>
              <a:rPr lang="cs-CZ" sz="1050" dirty="0" smtClean="0"/>
              <a:t> </a:t>
            </a:r>
            <a:r>
              <a:rPr lang="en-US" sz="1050" dirty="0" smtClean="0"/>
              <a:t>and </a:t>
            </a:r>
            <a:r>
              <a:rPr lang="en-US" sz="1050" dirty="0"/>
              <a:t>administration of </a:t>
            </a:r>
            <a:r>
              <a:rPr lang="en-US" sz="1050" dirty="0" smtClean="0"/>
              <a:t>own </a:t>
            </a:r>
            <a:r>
              <a:rPr lang="cs-CZ" sz="1050" dirty="0" err="1" smtClean="0"/>
              <a:t>orders</a:t>
            </a:r>
            <a:r>
              <a:rPr lang="cs-CZ" sz="1050" dirty="0" smtClean="0"/>
              <a:t> in </a:t>
            </a:r>
            <a:r>
              <a:rPr lang="en-US" sz="1050" dirty="0" smtClean="0"/>
              <a:t>selected </a:t>
            </a:r>
            <a:r>
              <a:rPr lang="en-US" sz="1050" b="1" dirty="0"/>
              <a:t>hourly</a:t>
            </a:r>
            <a:r>
              <a:rPr lang="en-US" sz="1050" dirty="0"/>
              <a:t> </a:t>
            </a:r>
            <a:r>
              <a:rPr lang="en-US" sz="1050" dirty="0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err="1"/>
              <a:t>Trading</a:t>
            </a:r>
            <a:r>
              <a:rPr lang="cs-CZ" b="0" dirty="0"/>
              <a:t> </a:t>
            </a:r>
            <a:r>
              <a:rPr lang="cs-CZ" b="0" dirty="0" err="1"/>
              <a:t>screen</a:t>
            </a:r>
            <a:r>
              <a:rPr lang="cs-CZ" b="0" dirty="0"/>
              <a:t> – </a:t>
            </a:r>
            <a:r>
              <a:rPr lang="cs-CZ" b="0" dirty="0" err="1" smtClean="0"/>
              <a:t>Hourly</a:t>
            </a:r>
            <a:r>
              <a:rPr lang="cs-CZ" b="0" dirty="0" smtClean="0"/>
              <a:t> </a:t>
            </a:r>
            <a:r>
              <a:rPr lang="cs-CZ" b="0" dirty="0" err="1" smtClean="0"/>
              <a:t>contracts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424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Srom\Desktop\Blokovky\Prezentace EN\UD_EN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5357"/>
            <a:ext cx="9144000" cy="544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836712"/>
            <a:ext cx="2952328" cy="495866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Market overview with block </a:t>
            </a:r>
            <a:r>
              <a:rPr lang="en-US" sz="1050" b="1" dirty="0" smtClean="0"/>
              <a:t>orders</a:t>
            </a:r>
            <a:endParaRPr lang="cs-CZ" sz="1050" b="1" dirty="0" smtClean="0"/>
          </a:p>
          <a:p>
            <a:r>
              <a:rPr lang="cs-CZ" sz="1050" dirty="0" smtClean="0"/>
              <a:t>S</a:t>
            </a:r>
            <a:r>
              <a:rPr lang="en-US" sz="1050" dirty="0" smtClean="0"/>
              <a:t>elected </a:t>
            </a:r>
            <a:r>
              <a:rPr lang="cs-CZ" sz="1050" b="1" dirty="0" err="1"/>
              <a:t>Block</a:t>
            </a:r>
            <a:r>
              <a:rPr lang="cs-CZ" sz="1050" b="1" dirty="0"/>
              <a:t> </a:t>
            </a:r>
            <a:r>
              <a:rPr lang="en-US" sz="1050" dirty="0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486858" y="5877272"/>
            <a:ext cx="2275352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Create order</a:t>
            </a:r>
            <a:endParaRPr lang="cs-CZ" sz="1050" b="1" dirty="0"/>
          </a:p>
          <a:p>
            <a:r>
              <a:rPr lang="cs-CZ" sz="1050" dirty="0" err="1"/>
              <a:t>Form</a:t>
            </a:r>
            <a:r>
              <a:rPr lang="cs-CZ" sz="1050" dirty="0"/>
              <a:t> </a:t>
            </a:r>
            <a:r>
              <a:rPr lang="cs-CZ" sz="1050" dirty="0" err="1"/>
              <a:t>for</a:t>
            </a:r>
            <a:r>
              <a:rPr lang="cs-CZ" sz="1050" dirty="0"/>
              <a:t> </a:t>
            </a:r>
            <a:r>
              <a:rPr lang="cs-CZ" sz="1050" dirty="0" err="1"/>
              <a:t>creating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new</a:t>
            </a:r>
            <a:r>
              <a:rPr lang="cs-CZ" sz="1050" dirty="0"/>
              <a:t> </a:t>
            </a:r>
            <a:r>
              <a:rPr lang="cs-CZ" sz="1050" dirty="0" err="1"/>
              <a:t>order</a:t>
            </a:r>
            <a:r>
              <a:rPr lang="cs-CZ" sz="1050" dirty="0"/>
              <a:t> in</a:t>
            </a:r>
            <a:r>
              <a:rPr lang="en-US" sz="1050" dirty="0"/>
              <a:t> selected </a:t>
            </a:r>
            <a:r>
              <a:rPr lang="cs-CZ" sz="1050" b="1" dirty="0" err="1"/>
              <a:t>Block</a:t>
            </a:r>
            <a:r>
              <a:rPr lang="cs-CZ" sz="1050" b="1" dirty="0"/>
              <a:t> </a:t>
            </a:r>
            <a:r>
              <a:rPr lang="en-US" sz="1050" dirty="0" smtClean="0"/>
              <a:t>contract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495308" y="2236773"/>
            <a:ext cx="2539814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Trading history</a:t>
            </a:r>
            <a:endParaRPr lang="cs-CZ" sz="1050" b="1" dirty="0"/>
          </a:p>
          <a:p>
            <a:r>
              <a:rPr lang="cs-CZ" sz="1050" dirty="0"/>
              <a:t>Q</a:t>
            </a:r>
            <a:r>
              <a:rPr lang="en-US" sz="1050" dirty="0" err="1"/>
              <a:t>uantity</a:t>
            </a:r>
            <a:r>
              <a:rPr lang="cs-CZ" sz="1050" dirty="0"/>
              <a:t>/P</a:t>
            </a:r>
            <a:r>
              <a:rPr lang="en-US" sz="1050" dirty="0"/>
              <a:t>rice </a:t>
            </a:r>
            <a:r>
              <a:rPr lang="cs-CZ" sz="1050" dirty="0"/>
              <a:t>c</a:t>
            </a:r>
            <a:r>
              <a:rPr lang="en-US" sz="1050" dirty="0"/>
              <a:t>hart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en-US" sz="1050" dirty="0"/>
              <a:t> trades</a:t>
            </a:r>
            <a:r>
              <a:rPr lang="cs-CZ" sz="1050" dirty="0"/>
              <a:t> in</a:t>
            </a:r>
            <a:r>
              <a:rPr lang="en-US" sz="1050" dirty="0"/>
              <a:t> selected </a:t>
            </a:r>
            <a:r>
              <a:rPr lang="cs-CZ" sz="1050" b="1" dirty="0" err="1" smtClean="0"/>
              <a:t>Block</a:t>
            </a:r>
            <a:r>
              <a:rPr lang="cs-CZ" sz="1050" b="1" dirty="0" smtClean="0"/>
              <a:t> </a:t>
            </a:r>
            <a:r>
              <a:rPr lang="en-US" sz="1050" dirty="0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495308" y="4221088"/>
            <a:ext cx="2550076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Own orders</a:t>
            </a:r>
            <a:endParaRPr lang="cs-CZ" sz="1050" b="1" dirty="0"/>
          </a:p>
          <a:p>
            <a:r>
              <a:rPr lang="cs-CZ" sz="1050" dirty="0" err="1"/>
              <a:t>Overview</a:t>
            </a:r>
            <a:r>
              <a:rPr lang="cs-CZ" sz="1050" dirty="0"/>
              <a:t> </a:t>
            </a:r>
            <a:r>
              <a:rPr lang="en-US" sz="1050" dirty="0"/>
              <a:t>and administration of own </a:t>
            </a:r>
            <a:r>
              <a:rPr lang="cs-CZ" sz="1050" dirty="0" err="1"/>
              <a:t>orders</a:t>
            </a:r>
            <a:r>
              <a:rPr lang="cs-CZ" sz="1050" dirty="0"/>
              <a:t> in </a:t>
            </a:r>
            <a:r>
              <a:rPr lang="en-US" sz="1050" dirty="0"/>
              <a:t>selected </a:t>
            </a:r>
            <a:r>
              <a:rPr lang="cs-CZ" sz="1050" b="1" dirty="0" err="1"/>
              <a:t>Block</a:t>
            </a:r>
            <a:r>
              <a:rPr lang="cs-CZ" sz="1050" b="1" dirty="0"/>
              <a:t> </a:t>
            </a:r>
            <a:r>
              <a:rPr lang="en-US" sz="1050" dirty="0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err="1"/>
              <a:t>Trading</a:t>
            </a:r>
            <a:r>
              <a:rPr lang="cs-CZ" b="0" dirty="0"/>
              <a:t> </a:t>
            </a:r>
            <a:r>
              <a:rPr lang="cs-CZ" b="0" dirty="0" err="1"/>
              <a:t>screen</a:t>
            </a:r>
            <a:r>
              <a:rPr lang="cs-CZ" b="0" dirty="0"/>
              <a:t> – </a:t>
            </a:r>
            <a:r>
              <a:rPr lang="cs-CZ" b="0" dirty="0" smtClean="0"/>
              <a:t>User </a:t>
            </a:r>
            <a:r>
              <a:rPr lang="cs-CZ" b="0" dirty="0" err="1" smtClean="0"/>
              <a:t>defined</a:t>
            </a:r>
            <a:r>
              <a:rPr lang="cs-CZ" b="0" dirty="0" smtClean="0"/>
              <a:t> </a:t>
            </a:r>
            <a:r>
              <a:rPr lang="cs-CZ" b="0" dirty="0" err="1" smtClean="0"/>
              <a:t>Block</a:t>
            </a:r>
            <a:r>
              <a:rPr lang="cs-CZ" b="0" dirty="0" smtClean="0"/>
              <a:t> </a:t>
            </a:r>
            <a:r>
              <a:rPr lang="cs-CZ" b="0" dirty="0" err="1" smtClean="0"/>
              <a:t>contracts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466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Srom\Desktop\Blokovky\Prezentace EN\UD_rychle_EN_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/>
          <a:stretch/>
        </p:blipFill>
        <p:spPr bwMode="auto">
          <a:xfrm>
            <a:off x="0" y="908720"/>
            <a:ext cx="9144000" cy="52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844902"/>
            <a:ext cx="2952328" cy="495866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Market overview with block orders</a:t>
            </a:r>
            <a:endParaRPr lang="cs-CZ" sz="1050" b="1" dirty="0"/>
          </a:p>
          <a:p>
            <a:r>
              <a:rPr lang="cs-CZ" sz="1050" dirty="0"/>
              <a:t>S</a:t>
            </a:r>
            <a:r>
              <a:rPr lang="en-US" sz="1050" dirty="0"/>
              <a:t>elected </a:t>
            </a:r>
            <a:r>
              <a:rPr lang="cs-CZ" sz="1050" b="1" dirty="0" err="1"/>
              <a:t>Block</a:t>
            </a:r>
            <a:r>
              <a:rPr lang="cs-CZ" sz="1050" b="1" dirty="0"/>
              <a:t> </a:t>
            </a:r>
            <a:r>
              <a:rPr lang="en-US" sz="1050" dirty="0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2060848"/>
            <a:ext cx="2539814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Fast </a:t>
            </a:r>
            <a:r>
              <a:rPr lang="cs-CZ" sz="1050" b="1" dirty="0" err="1" smtClean="0"/>
              <a:t>order</a:t>
            </a:r>
            <a:r>
              <a:rPr lang="cs-CZ" sz="1050" b="1" dirty="0" smtClean="0"/>
              <a:t> </a:t>
            </a:r>
            <a:r>
              <a:rPr lang="cs-CZ" sz="1050" b="1" dirty="0" err="1" smtClean="0"/>
              <a:t>entry</a:t>
            </a:r>
            <a:endParaRPr lang="cs-CZ" sz="1050" b="1" dirty="0" smtClean="0"/>
          </a:p>
          <a:p>
            <a:r>
              <a:rPr lang="en-US" sz="1050" dirty="0"/>
              <a:t>After clicking on the blue icon pops up </a:t>
            </a:r>
            <a:r>
              <a:rPr lang="cs-CZ" sz="1050" dirty="0" err="1" smtClean="0"/>
              <a:t>window</a:t>
            </a:r>
            <a:r>
              <a:rPr lang="cs-CZ" sz="1050" dirty="0" smtClean="0"/>
              <a:t> </a:t>
            </a:r>
            <a:r>
              <a:rPr lang="cs-CZ" sz="1050" dirty="0"/>
              <a:t>Fast </a:t>
            </a:r>
            <a:r>
              <a:rPr lang="cs-CZ" sz="1050" dirty="0" err="1"/>
              <a:t>order</a:t>
            </a:r>
            <a:r>
              <a:rPr lang="cs-CZ" sz="1050" dirty="0"/>
              <a:t> </a:t>
            </a:r>
            <a:r>
              <a:rPr lang="cs-CZ" sz="1050" dirty="0" err="1" smtClean="0"/>
              <a:t>entry</a:t>
            </a:r>
            <a:r>
              <a:rPr lang="cs-CZ" sz="1050" dirty="0" smtClean="0"/>
              <a:t>.</a:t>
            </a:r>
            <a:endParaRPr lang="cs-CZ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110156" y="3748410"/>
            <a:ext cx="2550076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err="1" smtClean="0"/>
              <a:t>Acceptation</a:t>
            </a:r>
            <a:r>
              <a:rPr lang="cs-CZ" sz="1050" b="1" dirty="0" smtClean="0"/>
              <a:t> </a:t>
            </a:r>
            <a:r>
              <a:rPr lang="cs-CZ" sz="1050" b="1" dirty="0" err="1" smtClean="0"/>
              <a:t>of</a:t>
            </a:r>
            <a:r>
              <a:rPr lang="cs-CZ" sz="1050" b="1" dirty="0"/>
              <a:t> Fast </a:t>
            </a:r>
            <a:r>
              <a:rPr lang="cs-CZ" sz="1050" b="1" dirty="0" err="1"/>
              <a:t>order</a:t>
            </a:r>
            <a:r>
              <a:rPr lang="cs-CZ" sz="1050" b="1" dirty="0"/>
              <a:t> </a:t>
            </a:r>
          </a:p>
          <a:p>
            <a:r>
              <a:rPr lang="en-US" sz="1050" dirty="0"/>
              <a:t>Creating a counter-order </a:t>
            </a:r>
            <a:r>
              <a:rPr lang="en-US" sz="1050" dirty="0" smtClean="0"/>
              <a:t>that </a:t>
            </a:r>
            <a:r>
              <a:rPr lang="en-US" sz="1050" dirty="0"/>
              <a:t>can be paired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r>
              <a:rPr lang="cs-CZ" b="0" dirty="0" smtClean="0"/>
              <a:t>UD </a:t>
            </a:r>
            <a:r>
              <a:rPr lang="cs-CZ" b="0" dirty="0" err="1" smtClean="0"/>
              <a:t>Block</a:t>
            </a:r>
            <a:r>
              <a:rPr lang="cs-CZ" b="0" dirty="0" smtClean="0"/>
              <a:t> </a:t>
            </a:r>
            <a:r>
              <a:rPr lang="cs-CZ" b="0" dirty="0" err="1" smtClean="0"/>
              <a:t>contracts</a:t>
            </a:r>
            <a:r>
              <a:rPr lang="cs-CZ" b="0" dirty="0" smtClean="0"/>
              <a:t> – </a:t>
            </a:r>
            <a:r>
              <a:rPr lang="cs-CZ" b="0" dirty="0"/>
              <a:t>Fast </a:t>
            </a:r>
            <a:r>
              <a:rPr lang="cs-CZ" b="0" dirty="0" err="1"/>
              <a:t>order</a:t>
            </a:r>
            <a:r>
              <a:rPr lang="cs-CZ" b="0" dirty="0"/>
              <a:t> </a:t>
            </a:r>
            <a:r>
              <a:rPr lang="cs-CZ" b="0" dirty="0" err="1"/>
              <a:t>entry</a:t>
            </a:r>
            <a:r>
              <a:rPr lang="cs-CZ" b="0" dirty="0"/>
              <a:t/>
            </a:r>
            <a:br>
              <a:rPr lang="cs-CZ" b="0" dirty="0"/>
            </a:b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4648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Srom\Desktop\Blokovky\Prezentace EN\Order_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3"/>
          <a:stretch/>
        </p:blipFill>
        <p:spPr bwMode="auto">
          <a:xfrm>
            <a:off x="2462415" y="1328282"/>
            <a:ext cx="4651217" cy="45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836712"/>
            <a:ext cx="4104456" cy="881539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err="1" smtClean="0"/>
              <a:t>Contract</a:t>
            </a:r>
            <a:r>
              <a:rPr lang="cs-CZ" sz="1050" b="1" dirty="0" smtClean="0"/>
              <a:t> </a:t>
            </a:r>
            <a:r>
              <a:rPr lang="cs-CZ" sz="1050" b="1" dirty="0" err="1" smtClean="0"/>
              <a:t>creation</a:t>
            </a:r>
            <a:endParaRPr lang="cs-CZ" sz="1050" b="1" dirty="0" smtClean="0"/>
          </a:p>
          <a:p>
            <a:r>
              <a:rPr lang="en-US" sz="1050" dirty="0"/>
              <a:t>Selecting the starting and ending </a:t>
            </a:r>
            <a:r>
              <a:rPr lang="en-US" sz="1050" dirty="0" smtClean="0"/>
              <a:t>hour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 err="1" smtClean="0"/>
              <a:t>Block</a:t>
            </a:r>
            <a:r>
              <a:rPr lang="cs-CZ" sz="1050" dirty="0" smtClean="0"/>
              <a:t> </a:t>
            </a:r>
            <a:r>
              <a:rPr lang="cs-CZ" sz="1050" dirty="0" err="1" smtClean="0"/>
              <a:t>contract</a:t>
            </a:r>
            <a:r>
              <a:rPr lang="cs-CZ" sz="1050" dirty="0" smtClean="0"/>
              <a:t>.</a:t>
            </a:r>
          </a:p>
          <a:p>
            <a:endParaRPr lang="cs-CZ" sz="1050" dirty="0" smtClean="0"/>
          </a:p>
          <a:p>
            <a:r>
              <a:rPr lang="cs-CZ" sz="1050" dirty="0" smtClean="0"/>
              <a:t>+ </a:t>
            </a:r>
            <a:r>
              <a:rPr lang="en-US" sz="1050" dirty="0" smtClean="0"/>
              <a:t>Check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en-US" sz="1050" dirty="0" smtClean="0"/>
              <a:t>the </a:t>
            </a:r>
            <a:r>
              <a:rPr lang="en-US" sz="1050" dirty="0"/>
              <a:t>time range of the </a:t>
            </a:r>
            <a:r>
              <a:rPr lang="cs-CZ" sz="1050" b="1" dirty="0" smtClean="0"/>
              <a:t>B</a:t>
            </a:r>
            <a:r>
              <a:rPr lang="en-US" sz="1050" b="1" dirty="0" smtClean="0"/>
              <a:t>lock </a:t>
            </a:r>
            <a:r>
              <a:rPr lang="en-US" sz="1050" dirty="0"/>
              <a:t>using </a:t>
            </a:r>
            <a:r>
              <a:rPr lang="cs-CZ" sz="1050" dirty="0" err="1" smtClean="0"/>
              <a:t>hour</a:t>
            </a:r>
            <a:r>
              <a:rPr lang="cs-CZ" sz="1050" dirty="0" smtClean="0"/>
              <a:t> </a:t>
            </a:r>
            <a:r>
              <a:rPr lang="cs-CZ" sz="1050" dirty="0" err="1" smtClean="0"/>
              <a:t>indices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4420884" y="5620618"/>
            <a:ext cx="2275352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Create order</a:t>
            </a:r>
            <a:endParaRPr lang="cs-CZ" sz="1050" b="1" dirty="0"/>
          </a:p>
          <a:p>
            <a:r>
              <a:rPr lang="cs-CZ" sz="1050" dirty="0" err="1"/>
              <a:t>Form</a:t>
            </a:r>
            <a:r>
              <a:rPr lang="cs-CZ" sz="1050" dirty="0"/>
              <a:t> </a:t>
            </a:r>
            <a:r>
              <a:rPr lang="cs-CZ" sz="1050" dirty="0" err="1"/>
              <a:t>for</a:t>
            </a:r>
            <a:r>
              <a:rPr lang="cs-CZ" sz="1050" dirty="0"/>
              <a:t> </a:t>
            </a:r>
            <a:r>
              <a:rPr lang="cs-CZ" sz="1050" dirty="0" err="1"/>
              <a:t>creating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new</a:t>
            </a:r>
            <a:r>
              <a:rPr lang="cs-CZ" sz="1050" dirty="0"/>
              <a:t> </a:t>
            </a:r>
            <a:r>
              <a:rPr lang="cs-CZ" sz="1050" dirty="0" err="1"/>
              <a:t>order</a:t>
            </a:r>
            <a:r>
              <a:rPr lang="cs-CZ" sz="1050" dirty="0"/>
              <a:t> in</a:t>
            </a:r>
            <a:r>
              <a:rPr lang="en-US" sz="1050" dirty="0"/>
              <a:t> selected </a:t>
            </a:r>
            <a:r>
              <a:rPr lang="cs-CZ" sz="1050" b="1" dirty="0" err="1"/>
              <a:t>Block</a:t>
            </a:r>
            <a:r>
              <a:rPr lang="cs-CZ" sz="1050" b="1" dirty="0"/>
              <a:t> </a:t>
            </a:r>
            <a:r>
              <a:rPr lang="en-US" sz="1050" dirty="0" smtClean="0"/>
              <a:t>contract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2492896"/>
            <a:ext cx="2851277" cy="881539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Restriction </a:t>
            </a:r>
            <a:r>
              <a:rPr lang="en-US" sz="1050" b="1" dirty="0"/>
              <a:t>of Block </a:t>
            </a:r>
            <a:r>
              <a:rPr lang="cs-CZ" sz="1050" b="1" dirty="0" err="1" smtClean="0"/>
              <a:t>orders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>Restrictions AON allows trading </a:t>
            </a:r>
            <a:r>
              <a:rPr lang="en-US" sz="1050" b="1" dirty="0"/>
              <a:t>blocks of the same size </a:t>
            </a:r>
            <a:r>
              <a:rPr lang="en-US" sz="1050" dirty="0"/>
              <a:t>and the corresponding </a:t>
            </a:r>
            <a:r>
              <a:rPr lang="en-US" sz="1050" dirty="0" smtClean="0"/>
              <a:t>price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082241" y="3933056"/>
            <a:ext cx="2925212" cy="1074375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/>
              <a:t>Price and quantity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>Entering </a:t>
            </a:r>
            <a:r>
              <a:rPr lang="en-US" sz="1050" dirty="0" smtClean="0"/>
              <a:t>price </a:t>
            </a:r>
            <a:r>
              <a:rPr lang="en-US" sz="1050" dirty="0"/>
              <a:t>and hourly amount of </a:t>
            </a:r>
            <a:r>
              <a:rPr lang="cs-CZ" sz="1050" dirty="0" err="1" smtClean="0"/>
              <a:t>order</a:t>
            </a:r>
            <a:r>
              <a:rPr lang="cs-CZ" sz="1050" dirty="0" smtClean="0"/>
              <a:t> in </a:t>
            </a:r>
            <a:r>
              <a:rPr lang="en-US" sz="1050" dirty="0" smtClean="0"/>
              <a:t>selected </a:t>
            </a:r>
            <a:r>
              <a:rPr lang="en-US" sz="1050" b="1" dirty="0"/>
              <a:t>Block</a:t>
            </a:r>
            <a:r>
              <a:rPr lang="en-US" sz="1050" dirty="0"/>
              <a:t> contract</a:t>
            </a:r>
            <a:r>
              <a:rPr lang="cs-CZ" sz="1050" dirty="0" smtClean="0"/>
              <a:t>.</a:t>
            </a:r>
          </a:p>
          <a:p>
            <a:endParaRPr lang="cs-CZ" sz="1050" dirty="0" smtClean="0"/>
          </a:p>
          <a:p>
            <a:r>
              <a:rPr lang="cs-CZ" sz="1050" dirty="0" smtClean="0"/>
              <a:t>+ </a:t>
            </a:r>
            <a:r>
              <a:rPr lang="en-US" sz="1050" dirty="0"/>
              <a:t>Check </a:t>
            </a:r>
            <a:r>
              <a:rPr lang="en-US" sz="1050" dirty="0" smtClean="0"/>
              <a:t>of </a:t>
            </a:r>
            <a:r>
              <a:rPr lang="en-US" sz="1050" dirty="0"/>
              <a:t>the total amount in the block</a:t>
            </a:r>
            <a:r>
              <a:rPr lang="cs-CZ" sz="1050" dirty="0" smtClean="0"/>
              <a:t>.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/>
              <a:t>UD </a:t>
            </a:r>
            <a:r>
              <a:rPr lang="cs-CZ" b="0" dirty="0" err="1"/>
              <a:t>Block</a:t>
            </a:r>
            <a:r>
              <a:rPr lang="cs-CZ" b="0" dirty="0"/>
              <a:t> </a:t>
            </a:r>
            <a:r>
              <a:rPr lang="cs-CZ" b="0" dirty="0" err="1"/>
              <a:t>contracts</a:t>
            </a:r>
            <a:r>
              <a:rPr lang="cs-CZ" b="0" dirty="0"/>
              <a:t> </a:t>
            </a:r>
            <a:r>
              <a:rPr lang="cs-CZ" b="0" dirty="0" smtClean="0"/>
              <a:t>– </a:t>
            </a:r>
            <a:r>
              <a:rPr lang="cs-CZ" b="0" dirty="0" err="1" smtClean="0"/>
              <a:t>Create</a:t>
            </a:r>
            <a:r>
              <a:rPr lang="cs-CZ" b="0" dirty="0" smtClean="0"/>
              <a:t> </a:t>
            </a:r>
            <a:r>
              <a:rPr lang="cs-CZ" b="0" dirty="0" err="1" smtClean="0"/>
              <a:t>order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048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Srom\Desktop\Blokovky\Prezentace EN\UD_tab_EN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75" y="952032"/>
            <a:ext cx="6766466" cy="55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060848"/>
            <a:ext cx="2952328" cy="495866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Market overview with block orders</a:t>
            </a:r>
            <a:endParaRPr lang="cs-CZ" sz="1050" b="1" dirty="0"/>
          </a:p>
          <a:p>
            <a:r>
              <a:rPr lang="cs-CZ" sz="1050" dirty="0"/>
              <a:t>S</a:t>
            </a:r>
            <a:r>
              <a:rPr lang="en-US" sz="1050" dirty="0"/>
              <a:t>elected </a:t>
            </a:r>
            <a:r>
              <a:rPr lang="cs-CZ" sz="1050" b="1" dirty="0" err="1"/>
              <a:t>Block</a:t>
            </a:r>
            <a:r>
              <a:rPr lang="cs-CZ" sz="1050" b="1" dirty="0"/>
              <a:t> </a:t>
            </a:r>
            <a:r>
              <a:rPr lang="en-US" sz="1050" dirty="0"/>
              <a:t>contract</a:t>
            </a:r>
            <a:r>
              <a:rPr lang="cs-CZ" sz="1050" dirty="0"/>
              <a:t>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3284984"/>
            <a:ext cx="2539814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Trading history</a:t>
            </a:r>
            <a:endParaRPr lang="cs-CZ" sz="1050" b="1" dirty="0"/>
          </a:p>
          <a:p>
            <a:r>
              <a:rPr lang="cs-CZ" sz="1050" dirty="0"/>
              <a:t>Q</a:t>
            </a:r>
            <a:r>
              <a:rPr lang="en-US" sz="1050" dirty="0" err="1"/>
              <a:t>uantity</a:t>
            </a:r>
            <a:r>
              <a:rPr lang="cs-CZ" sz="1050" dirty="0"/>
              <a:t>/P</a:t>
            </a:r>
            <a:r>
              <a:rPr lang="en-US" sz="1050" dirty="0"/>
              <a:t>rice </a:t>
            </a:r>
            <a:r>
              <a:rPr lang="cs-CZ" sz="1050" dirty="0"/>
              <a:t>c</a:t>
            </a:r>
            <a:r>
              <a:rPr lang="en-US" sz="1050" dirty="0"/>
              <a:t>hart</a:t>
            </a:r>
            <a:r>
              <a:rPr lang="cs-CZ" sz="1050" dirty="0"/>
              <a:t> </a:t>
            </a:r>
            <a:r>
              <a:rPr lang="cs-CZ" sz="1050" dirty="0" err="1"/>
              <a:t>of</a:t>
            </a:r>
            <a:r>
              <a:rPr lang="en-US" sz="1050" dirty="0"/>
              <a:t> trades</a:t>
            </a:r>
            <a:r>
              <a:rPr lang="cs-CZ" sz="1050" dirty="0"/>
              <a:t> in</a:t>
            </a:r>
            <a:r>
              <a:rPr lang="en-US" sz="1050" dirty="0"/>
              <a:t> selected </a:t>
            </a:r>
            <a:r>
              <a:rPr lang="cs-CZ" sz="1050" b="1" dirty="0" err="1"/>
              <a:t>Block</a:t>
            </a:r>
            <a:r>
              <a:rPr lang="cs-CZ" sz="1050" b="1" dirty="0"/>
              <a:t> </a:t>
            </a:r>
            <a:r>
              <a:rPr lang="en-US" sz="1050" dirty="0"/>
              <a:t>contract</a:t>
            </a:r>
            <a:r>
              <a:rPr lang="cs-CZ" sz="1050" dirty="0"/>
              <a:t>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5373216"/>
            <a:ext cx="2550076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/>
              <a:t>Own orders</a:t>
            </a:r>
            <a:endParaRPr lang="cs-CZ" sz="1050" b="1" dirty="0"/>
          </a:p>
          <a:p>
            <a:r>
              <a:rPr lang="cs-CZ" sz="1050" dirty="0" err="1"/>
              <a:t>Overview</a:t>
            </a:r>
            <a:r>
              <a:rPr lang="cs-CZ" sz="1050" dirty="0"/>
              <a:t> </a:t>
            </a:r>
            <a:r>
              <a:rPr lang="en-US" sz="1050" dirty="0"/>
              <a:t>and administration of own </a:t>
            </a:r>
            <a:r>
              <a:rPr lang="cs-CZ" sz="1050" dirty="0" err="1"/>
              <a:t>orders</a:t>
            </a:r>
            <a:r>
              <a:rPr lang="cs-CZ" sz="1050" dirty="0"/>
              <a:t> in </a:t>
            </a:r>
            <a:r>
              <a:rPr lang="en-US" sz="1050" dirty="0"/>
              <a:t>selected </a:t>
            </a:r>
            <a:r>
              <a:rPr lang="cs-CZ" sz="1050" b="1" dirty="0" err="1"/>
              <a:t>Block</a:t>
            </a:r>
            <a:r>
              <a:rPr lang="cs-CZ" sz="1050" b="1" dirty="0"/>
              <a:t> </a:t>
            </a:r>
            <a:r>
              <a:rPr lang="en-US" sz="1050" dirty="0"/>
              <a:t>contract</a:t>
            </a:r>
            <a:r>
              <a:rPr lang="cs-CZ" sz="1050" dirty="0"/>
              <a:t>.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sz="2200" b="0" dirty="0"/>
              <a:t>UD </a:t>
            </a:r>
            <a:r>
              <a:rPr lang="cs-CZ" sz="2200" b="0" dirty="0" err="1"/>
              <a:t>Block</a:t>
            </a:r>
            <a:r>
              <a:rPr lang="cs-CZ" sz="2200" b="0" dirty="0"/>
              <a:t> </a:t>
            </a:r>
            <a:r>
              <a:rPr lang="cs-CZ" sz="2200" b="0" dirty="0" err="1"/>
              <a:t>contracts</a:t>
            </a:r>
            <a:r>
              <a:rPr lang="cs-CZ" sz="2200" b="0" dirty="0"/>
              <a:t> </a:t>
            </a:r>
            <a:r>
              <a:rPr lang="cs-CZ" sz="2200" b="0" dirty="0" smtClean="0"/>
              <a:t>– </a:t>
            </a:r>
            <a:r>
              <a:rPr lang="cs-CZ" sz="2200" b="0" dirty="0" err="1"/>
              <a:t>overview</a:t>
            </a:r>
            <a:r>
              <a:rPr lang="cs-CZ" sz="2200" b="0" dirty="0"/>
              <a:t>, </a:t>
            </a:r>
            <a:r>
              <a:rPr lang="cs-CZ" sz="2200" b="0" dirty="0" err="1" smtClean="0"/>
              <a:t>history</a:t>
            </a:r>
            <a:r>
              <a:rPr lang="cs-CZ" sz="2200" b="0" dirty="0" smtClean="0"/>
              <a:t> and </a:t>
            </a:r>
            <a:r>
              <a:rPr lang="cs-CZ" sz="2200" b="0" dirty="0" err="1"/>
              <a:t>administration</a:t>
            </a:r>
            <a:endParaRPr lang="cs-CZ" sz="2200" b="0" dirty="0"/>
          </a:p>
        </p:txBody>
      </p:sp>
    </p:spTree>
    <p:extLst>
      <p:ext uri="{BB962C8B-B14F-4D97-AF65-F5344CB8AC3E}">
        <p14:creationId xmlns:p14="http://schemas.microsoft.com/office/powerpoint/2010/main" val="4648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" y="0"/>
            <a:ext cx="9195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30284" y="5428210"/>
            <a:ext cx="279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FFFFFF"/>
                </a:solidFill>
              </a:rPr>
              <a:t>spot-markets@ote-cr.cz</a:t>
            </a:r>
            <a:endParaRPr lang="cs-CZ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e">
  <a:themeElements>
    <a:clrScheme name="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3333CC"/>
      </a:hlink>
      <a:folHlink>
        <a:srgbClr val="E6DFFD"/>
      </a:folHlink>
    </a:clrScheme>
    <a:fontScheme name="o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371</Words>
  <Application>Microsoft Office PowerPoint</Application>
  <PresentationFormat>Předvádění na obrazovce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ote</vt:lpstr>
      <vt:lpstr>  OTE-COM Application  News – User defined Blocks on IM </vt:lpstr>
      <vt:lpstr>New functions connected to UD Blocks on IM</vt:lpstr>
      <vt:lpstr>Trading screen – Hourly contracts</vt:lpstr>
      <vt:lpstr>Trading screen – User defined Block contracts</vt:lpstr>
      <vt:lpstr>UD Block contracts – Fast order entry </vt:lpstr>
      <vt:lpstr>UD Block contracts – Create order</vt:lpstr>
      <vt:lpstr>UD Block contracts – overview, history and administration</vt:lpstr>
      <vt:lpstr>Prezentace aplikace PowerPoint</vt:lpstr>
    </vt:vector>
  </TitlesOfParts>
  <Company>OTE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Inovované řešení VDT a VT OTE</dc:title>
  <dc:creator>Manurova, Radka</dc:creator>
  <cp:lastModifiedBy>Srom, Jakub</cp:lastModifiedBy>
  <cp:revision>151</cp:revision>
  <dcterms:created xsi:type="dcterms:W3CDTF">2016-05-04T12:37:54Z</dcterms:created>
  <dcterms:modified xsi:type="dcterms:W3CDTF">2016-11-07T14:44:22Z</dcterms:modified>
</cp:coreProperties>
</file>